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165.jpg" ContentType="image/jpeg"/>
  <Override PartName="/ppt/media/image166.jpg" ContentType="image/jpeg"/>
  <Override PartName="/ppt/media/image167.jpg" ContentType="image/jpeg"/>
  <Override PartName="/ppt/media/image168.jpg" ContentType="image/jpeg"/>
  <Override PartName="/ppt/media/image169.jpg" ContentType="image/jpeg"/>
  <Override PartName="/ppt/media/image170.jpg" ContentType="image/jpeg"/>
  <Override PartName="/ppt/media/image171.jpg" ContentType="image/jpeg"/>
  <Override PartName="/ppt/media/image172.jpg" ContentType="image/jpeg"/>
  <Override PartName="/ppt/media/image173.jpg" ContentType="image/jpeg"/>
  <Override PartName="/ppt/media/image174.jpg" ContentType="image/jpeg"/>
  <Override PartName="/ppt/media/image176.jpg" ContentType="image/jpeg"/>
  <Override PartName="/ppt/media/image177.jpg" ContentType="image/jpeg"/>
  <Override PartName="/ppt/media/image178.jpg" ContentType="image/jpeg"/>
  <Override PartName="/ppt/media/image179.jpg" ContentType="image/jpeg"/>
  <Override PartName="/ppt/media/image181.jpg" ContentType="image/jpeg"/>
  <Override PartName="/ppt/media/image182.jpg" ContentType="image/jpeg"/>
  <Override PartName="/ppt/media/image183.jpg" ContentType="image/jpeg"/>
  <Override PartName="/ppt/media/image188.jpg" ContentType="image/jpeg"/>
  <Override PartName="/ppt/media/image191.jpg" ContentType="image/jpeg"/>
  <Override PartName="/ppt/media/image203.jpg" ContentType="image/jpeg"/>
  <Override PartName="/ppt/media/image204.jpg" ContentType="image/jpeg"/>
  <Override PartName="/ppt/media/image205.jpg" ContentType="image/jpeg"/>
  <Override PartName="/ppt/media/image206.jpg" ContentType="image/jpeg"/>
  <Override PartName="/ppt/media/image207.jpg" ContentType="image/jpeg"/>
  <Override PartName="/ppt/media/image208.jpg" ContentType="image/jpeg"/>
  <Override PartName="/ppt/media/image209.jpg" ContentType="image/jpeg"/>
  <Override PartName="/ppt/media/image210.jpg" ContentType="image/jpeg"/>
  <Override PartName="/ppt/media/image211.jpg" ContentType="image/jpeg"/>
  <Override PartName="/ppt/media/image212.jpg" ContentType="image/jpeg"/>
  <Override PartName="/ppt/media/image230.jpg" ContentType="image/jpeg"/>
  <Override PartName="/ppt/media/image235.jpg" ContentType="image/jpeg"/>
  <Override PartName="/ppt/media/image236.jpg" ContentType="image/jpeg"/>
  <Override PartName="/ppt/media/image237.jpg" ContentType="image/jpeg"/>
  <Override PartName="/ppt/media/image238.jpg" ContentType="image/jpeg"/>
  <Override PartName="/ppt/media/image239.jpg" ContentType="image/jpeg"/>
  <Override PartName="/ppt/media/image241.jpg" ContentType="image/jpeg"/>
  <Override PartName="/ppt/media/image242.jpg" ContentType="image/jpeg"/>
  <Override PartName="/ppt/media/image243.jpg" ContentType="image/jpeg"/>
  <Override PartName="/ppt/media/image244.jpg" ContentType="image/jpeg"/>
  <Override PartName="/ppt/media/image245.jpg" ContentType="image/jpeg"/>
  <Override PartName="/ppt/media/image246.jpg" ContentType="image/jpeg"/>
  <Override PartName="/ppt/media/image247.jpg" ContentType="image/jpeg"/>
  <Override PartName="/ppt/media/image248.jpg" ContentType="image/jpeg"/>
  <Override PartName="/ppt/media/image249.jpg" ContentType="image/jpeg"/>
  <Override PartName="/ppt/media/image250.jpg" ContentType="image/jpeg"/>
  <Override PartName="/ppt/media/image251.jpg" ContentType="image/jpeg"/>
  <Override PartName="/ppt/media/image253.jpg" ContentType="image/jpeg"/>
  <Override PartName="/ppt/media/image254.jpg" ContentType="image/jpeg"/>
  <Override PartName="/ppt/media/image255.jpg" ContentType="image/jpeg"/>
  <Override PartName="/ppt/media/image256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8"/>
    <p:restoredTop sz="94690"/>
  </p:normalViewPr>
  <p:slideViewPr>
    <p:cSldViewPr>
      <p:cViewPr varScale="1">
        <p:scale>
          <a:sx n="99" d="100"/>
          <a:sy n="99" d="100"/>
        </p:scale>
        <p:origin x="384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90ADD-FA61-E54A-AF15-520FE8E01618}" type="datetimeFigureOut">
              <a:rPr lang="en-US" smtClean="0"/>
              <a:t>12/7/19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7B2A26-D0EE-AD45-8487-1362AAD177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232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1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anchor="t" anchorCtr="0">
            <a:noAutofit/>
          </a:bodyPr>
          <a:lstStyle/>
          <a:p>
            <a:pPr>
              <a:buSzPct val="25000"/>
            </a:pPr>
            <a:r>
              <a:rPr lang="en-US" dirty="0" err="1"/>
              <a:t>lkjsdkljrs</a:t>
            </a:r>
            <a:r>
              <a:rPr lang="en-US" dirty="0"/>
              <a:t> </a:t>
            </a:r>
          </a:p>
        </p:txBody>
      </p:sp>
      <p:sp>
        <p:nvSpPr>
          <p:cNvPr id="93" name="Shape 9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tabLst/>
                <a:defRPr/>
              </a:pPr>
              <a:t>74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7494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1405E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136900" y="127000"/>
            <a:ext cx="5956300" cy="482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1405E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1405E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77940"/>
            <a:ext cx="2804160" cy="276999"/>
          </a:xfrm>
        </p:spPr>
        <p:txBody>
          <a:bodyPr/>
          <a:lstStyle/>
          <a:p>
            <a:fld id="{0AEECE73-37E6-0746-A161-616E156E0A4B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07/12/19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45280" y="6377940"/>
            <a:ext cx="3901440" cy="276999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8240" y="6377940"/>
            <a:ext cx="2804160" cy="276999"/>
          </a:xfrm>
        </p:spPr>
        <p:txBody>
          <a:bodyPr/>
          <a:lstStyle/>
          <a:p>
            <a:fld id="{ED1BE1C9-E52B-F34A-8221-0227BFE426D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792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90600" y="25400"/>
            <a:ext cx="10210800" cy="883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1405E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12/7/19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6.png"/><Relationship Id="rId4" Type="http://schemas.openxmlformats.org/officeDocument/2006/relationships/image" Target="../media/image5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18" Type="http://schemas.openxmlformats.org/officeDocument/2006/relationships/image" Target="../media/image85.png"/><Relationship Id="rId3" Type="http://schemas.openxmlformats.org/officeDocument/2006/relationships/image" Target="../media/image70.png"/><Relationship Id="rId21" Type="http://schemas.openxmlformats.org/officeDocument/2006/relationships/image" Target="../media/image88.jp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17" Type="http://schemas.openxmlformats.org/officeDocument/2006/relationships/image" Target="../media/image84.png"/><Relationship Id="rId2" Type="http://schemas.openxmlformats.org/officeDocument/2006/relationships/image" Target="../media/image69.png"/><Relationship Id="rId16" Type="http://schemas.openxmlformats.org/officeDocument/2006/relationships/image" Target="../media/image83.png"/><Relationship Id="rId20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5" Type="http://schemas.openxmlformats.org/officeDocument/2006/relationships/image" Target="../media/image82.png"/><Relationship Id="rId10" Type="http://schemas.openxmlformats.org/officeDocument/2006/relationships/image" Target="../media/image77.png"/><Relationship Id="rId19" Type="http://schemas.openxmlformats.org/officeDocument/2006/relationships/image" Target="../media/image86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Relationship Id="rId14" Type="http://schemas.openxmlformats.org/officeDocument/2006/relationships/image" Target="../media/image81.png"/><Relationship Id="rId22" Type="http://schemas.openxmlformats.org/officeDocument/2006/relationships/image" Target="../media/image6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91.jp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jp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g"/><Relationship Id="rId3" Type="http://schemas.openxmlformats.org/officeDocument/2006/relationships/image" Target="../media/image100.png"/><Relationship Id="rId7" Type="http://schemas.openxmlformats.org/officeDocument/2006/relationships/image" Target="../media/image102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101.png"/><Relationship Id="rId4" Type="http://schemas.openxmlformats.org/officeDocument/2006/relationships/image" Target="../media/image93.jpg"/><Relationship Id="rId9" Type="http://schemas.openxmlformats.org/officeDocument/2006/relationships/image" Target="../media/image6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11" Type="http://schemas.openxmlformats.org/officeDocument/2006/relationships/image" Target="../media/image113.png"/><Relationship Id="rId5" Type="http://schemas.openxmlformats.org/officeDocument/2006/relationships/image" Target="../media/image107.png"/><Relationship Id="rId10" Type="http://schemas.openxmlformats.org/officeDocument/2006/relationships/image" Target="../media/image112.png"/><Relationship Id="rId4" Type="http://schemas.openxmlformats.org/officeDocument/2006/relationships/image" Target="../media/image106.png"/><Relationship Id="rId9" Type="http://schemas.openxmlformats.org/officeDocument/2006/relationships/image" Target="../media/image11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g"/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g"/><Relationship Id="rId2" Type="http://schemas.openxmlformats.org/officeDocument/2006/relationships/image" Target="../media/image141.jp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jpg"/><Relationship Id="rId3" Type="http://schemas.openxmlformats.org/officeDocument/2006/relationships/image" Target="../media/image147.jpg"/><Relationship Id="rId7" Type="http://schemas.openxmlformats.org/officeDocument/2006/relationships/image" Target="../media/image151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5" Type="http://schemas.openxmlformats.org/officeDocument/2006/relationships/image" Target="../media/image149.jpg"/><Relationship Id="rId4" Type="http://schemas.openxmlformats.org/officeDocument/2006/relationships/image" Target="../media/image148.jpg"/><Relationship Id="rId9" Type="http://schemas.openxmlformats.org/officeDocument/2006/relationships/image" Target="../media/image14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g"/><Relationship Id="rId2" Type="http://schemas.openxmlformats.org/officeDocument/2006/relationships/image" Target="../media/image152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image" Target="../media/image155.png"/><Relationship Id="rId7" Type="http://schemas.openxmlformats.org/officeDocument/2006/relationships/image" Target="../media/image159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8.png"/><Relationship Id="rId5" Type="http://schemas.openxmlformats.org/officeDocument/2006/relationships/image" Target="../media/image157.png"/><Relationship Id="rId10" Type="http://schemas.openxmlformats.org/officeDocument/2006/relationships/image" Target="../media/image145.png"/><Relationship Id="rId4" Type="http://schemas.openxmlformats.org/officeDocument/2006/relationships/image" Target="../media/image156.png"/><Relationship Id="rId9" Type="http://schemas.openxmlformats.org/officeDocument/2006/relationships/image" Target="../media/image144.jp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image" Target="../media/image155.png"/><Relationship Id="rId7" Type="http://schemas.openxmlformats.org/officeDocument/2006/relationships/image" Target="../media/image159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8.png"/><Relationship Id="rId5" Type="http://schemas.openxmlformats.org/officeDocument/2006/relationships/image" Target="../media/image157.png"/><Relationship Id="rId10" Type="http://schemas.openxmlformats.org/officeDocument/2006/relationships/image" Target="../media/image145.png"/><Relationship Id="rId4" Type="http://schemas.openxmlformats.org/officeDocument/2006/relationships/image" Target="../media/image156.png"/><Relationship Id="rId9" Type="http://schemas.openxmlformats.org/officeDocument/2006/relationships/image" Target="../media/image144.jp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image" Target="../media/image155.png"/><Relationship Id="rId7" Type="http://schemas.openxmlformats.org/officeDocument/2006/relationships/image" Target="../media/image159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8.png"/><Relationship Id="rId5" Type="http://schemas.openxmlformats.org/officeDocument/2006/relationships/image" Target="../media/image157.png"/><Relationship Id="rId10" Type="http://schemas.openxmlformats.org/officeDocument/2006/relationships/image" Target="../media/image145.png"/><Relationship Id="rId4" Type="http://schemas.openxmlformats.org/officeDocument/2006/relationships/image" Target="../media/image156.png"/><Relationship Id="rId9" Type="http://schemas.openxmlformats.org/officeDocument/2006/relationships/image" Target="../media/image144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2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16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88.jpg"/><Relationship Id="rId21" Type="http://schemas.openxmlformats.org/officeDocument/2006/relationships/image" Target="../media/image183.jpg"/><Relationship Id="rId42" Type="http://schemas.openxmlformats.org/officeDocument/2006/relationships/image" Target="../media/image204.jpg"/><Relationship Id="rId47" Type="http://schemas.openxmlformats.org/officeDocument/2006/relationships/image" Target="../media/image209.jpg"/><Relationship Id="rId63" Type="http://schemas.openxmlformats.org/officeDocument/2006/relationships/image" Target="../media/image225.png"/><Relationship Id="rId68" Type="http://schemas.openxmlformats.org/officeDocument/2006/relationships/image" Target="../media/image230.jpg"/><Relationship Id="rId84" Type="http://schemas.openxmlformats.org/officeDocument/2006/relationships/image" Target="../media/image246.jpg"/><Relationship Id="rId89" Type="http://schemas.openxmlformats.org/officeDocument/2006/relationships/image" Target="../media/image251.jpg"/><Relationship Id="rId16" Type="http://schemas.openxmlformats.org/officeDocument/2006/relationships/image" Target="../media/image178.jpg"/><Relationship Id="rId11" Type="http://schemas.openxmlformats.org/officeDocument/2006/relationships/image" Target="../media/image173.jpg"/><Relationship Id="rId32" Type="http://schemas.openxmlformats.org/officeDocument/2006/relationships/image" Target="../media/image194.png"/><Relationship Id="rId37" Type="http://schemas.openxmlformats.org/officeDocument/2006/relationships/image" Target="../media/image199.png"/><Relationship Id="rId53" Type="http://schemas.openxmlformats.org/officeDocument/2006/relationships/image" Target="../media/image215.png"/><Relationship Id="rId58" Type="http://schemas.openxmlformats.org/officeDocument/2006/relationships/image" Target="../media/image220.png"/><Relationship Id="rId74" Type="http://schemas.openxmlformats.org/officeDocument/2006/relationships/image" Target="../media/image236.jpg"/><Relationship Id="rId79" Type="http://schemas.openxmlformats.org/officeDocument/2006/relationships/image" Target="../media/image241.jpg"/><Relationship Id="rId5" Type="http://schemas.openxmlformats.org/officeDocument/2006/relationships/image" Target="../media/image167.jpg"/><Relationship Id="rId90" Type="http://schemas.openxmlformats.org/officeDocument/2006/relationships/image" Target="../media/image252.png"/><Relationship Id="rId95" Type="http://schemas.openxmlformats.org/officeDocument/2006/relationships/image" Target="../media/image257.emf"/><Relationship Id="rId22" Type="http://schemas.openxmlformats.org/officeDocument/2006/relationships/image" Target="../media/image184.png"/><Relationship Id="rId27" Type="http://schemas.openxmlformats.org/officeDocument/2006/relationships/image" Target="../media/image189.png"/><Relationship Id="rId43" Type="http://schemas.openxmlformats.org/officeDocument/2006/relationships/image" Target="../media/image205.jpg"/><Relationship Id="rId48" Type="http://schemas.openxmlformats.org/officeDocument/2006/relationships/image" Target="../media/image210.jpg"/><Relationship Id="rId64" Type="http://schemas.openxmlformats.org/officeDocument/2006/relationships/image" Target="../media/image226.png"/><Relationship Id="rId69" Type="http://schemas.openxmlformats.org/officeDocument/2006/relationships/image" Target="../media/image231.png"/><Relationship Id="rId8" Type="http://schemas.openxmlformats.org/officeDocument/2006/relationships/image" Target="../media/image170.jpg"/><Relationship Id="rId51" Type="http://schemas.openxmlformats.org/officeDocument/2006/relationships/image" Target="../media/image213.png"/><Relationship Id="rId72" Type="http://schemas.openxmlformats.org/officeDocument/2006/relationships/image" Target="../media/image234.png"/><Relationship Id="rId80" Type="http://schemas.openxmlformats.org/officeDocument/2006/relationships/image" Target="../media/image242.jpg"/><Relationship Id="rId85" Type="http://schemas.openxmlformats.org/officeDocument/2006/relationships/image" Target="../media/image247.jpg"/><Relationship Id="rId93" Type="http://schemas.openxmlformats.org/officeDocument/2006/relationships/image" Target="../media/image255.jpg"/><Relationship Id="rId3" Type="http://schemas.openxmlformats.org/officeDocument/2006/relationships/image" Target="../media/image165.jpg"/><Relationship Id="rId12" Type="http://schemas.openxmlformats.org/officeDocument/2006/relationships/image" Target="../media/image174.jpg"/><Relationship Id="rId17" Type="http://schemas.openxmlformats.org/officeDocument/2006/relationships/image" Target="../media/image179.jpg"/><Relationship Id="rId25" Type="http://schemas.openxmlformats.org/officeDocument/2006/relationships/image" Target="../media/image187.png"/><Relationship Id="rId33" Type="http://schemas.openxmlformats.org/officeDocument/2006/relationships/image" Target="../media/image195.png"/><Relationship Id="rId38" Type="http://schemas.openxmlformats.org/officeDocument/2006/relationships/image" Target="../media/image200.png"/><Relationship Id="rId46" Type="http://schemas.openxmlformats.org/officeDocument/2006/relationships/image" Target="../media/image208.jpg"/><Relationship Id="rId59" Type="http://schemas.openxmlformats.org/officeDocument/2006/relationships/image" Target="../media/image221.png"/><Relationship Id="rId67" Type="http://schemas.openxmlformats.org/officeDocument/2006/relationships/image" Target="../media/image229.jpeg"/><Relationship Id="rId20" Type="http://schemas.openxmlformats.org/officeDocument/2006/relationships/image" Target="../media/image182.jpg"/><Relationship Id="rId41" Type="http://schemas.openxmlformats.org/officeDocument/2006/relationships/image" Target="../media/image203.jpg"/><Relationship Id="rId54" Type="http://schemas.openxmlformats.org/officeDocument/2006/relationships/image" Target="../media/image216.png"/><Relationship Id="rId62" Type="http://schemas.openxmlformats.org/officeDocument/2006/relationships/image" Target="../media/image224.png"/><Relationship Id="rId70" Type="http://schemas.openxmlformats.org/officeDocument/2006/relationships/image" Target="../media/image232.png"/><Relationship Id="rId75" Type="http://schemas.openxmlformats.org/officeDocument/2006/relationships/image" Target="../media/image237.jpg"/><Relationship Id="rId83" Type="http://schemas.openxmlformats.org/officeDocument/2006/relationships/image" Target="../media/image245.jpg"/><Relationship Id="rId88" Type="http://schemas.openxmlformats.org/officeDocument/2006/relationships/image" Target="../media/image250.jpg"/><Relationship Id="rId91" Type="http://schemas.openxmlformats.org/officeDocument/2006/relationships/image" Target="../media/image253.jpg"/><Relationship Id="rId96" Type="http://schemas.openxmlformats.org/officeDocument/2006/relationships/image" Target="../media/image25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8.jpg"/><Relationship Id="rId15" Type="http://schemas.openxmlformats.org/officeDocument/2006/relationships/image" Target="../media/image177.jpg"/><Relationship Id="rId23" Type="http://schemas.openxmlformats.org/officeDocument/2006/relationships/image" Target="../media/image185.png"/><Relationship Id="rId28" Type="http://schemas.openxmlformats.org/officeDocument/2006/relationships/image" Target="../media/image190.png"/><Relationship Id="rId36" Type="http://schemas.openxmlformats.org/officeDocument/2006/relationships/image" Target="../media/image198.png"/><Relationship Id="rId49" Type="http://schemas.openxmlformats.org/officeDocument/2006/relationships/image" Target="../media/image211.jpg"/><Relationship Id="rId57" Type="http://schemas.openxmlformats.org/officeDocument/2006/relationships/image" Target="../media/image219.png"/><Relationship Id="rId10" Type="http://schemas.openxmlformats.org/officeDocument/2006/relationships/image" Target="../media/image172.jpg"/><Relationship Id="rId31" Type="http://schemas.openxmlformats.org/officeDocument/2006/relationships/image" Target="../media/image193.png"/><Relationship Id="rId44" Type="http://schemas.openxmlformats.org/officeDocument/2006/relationships/image" Target="../media/image206.jpg"/><Relationship Id="rId52" Type="http://schemas.openxmlformats.org/officeDocument/2006/relationships/image" Target="../media/image214.png"/><Relationship Id="rId60" Type="http://schemas.openxmlformats.org/officeDocument/2006/relationships/image" Target="../media/image222.png"/><Relationship Id="rId65" Type="http://schemas.openxmlformats.org/officeDocument/2006/relationships/image" Target="../media/image227.png"/><Relationship Id="rId73" Type="http://schemas.openxmlformats.org/officeDocument/2006/relationships/image" Target="../media/image235.jpg"/><Relationship Id="rId78" Type="http://schemas.openxmlformats.org/officeDocument/2006/relationships/image" Target="../media/image240.png"/><Relationship Id="rId81" Type="http://schemas.openxmlformats.org/officeDocument/2006/relationships/image" Target="../media/image243.jpg"/><Relationship Id="rId86" Type="http://schemas.openxmlformats.org/officeDocument/2006/relationships/image" Target="../media/image248.jpg"/><Relationship Id="rId94" Type="http://schemas.openxmlformats.org/officeDocument/2006/relationships/image" Target="../media/image256.jpg"/><Relationship Id="rId4" Type="http://schemas.openxmlformats.org/officeDocument/2006/relationships/image" Target="../media/image166.jpg"/><Relationship Id="rId9" Type="http://schemas.openxmlformats.org/officeDocument/2006/relationships/image" Target="../media/image171.jpg"/><Relationship Id="rId13" Type="http://schemas.openxmlformats.org/officeDocument/2006/relationships/image" Target="../media/image175.png"/><Relationship Id="rId18" Type="http://schemas.openxmlformats.org/officeDocument/2006/relationships/image" Target="../media/image180.png"/><Relationship Id="rId39" Type="http://schemas.openxmlformats.org/officeDocument/2006/relationships/image" Target="../media/image201.png"/><Relationship Id="rId34" Type="http://schemas.openxmlformats.org/officeDocument/2006/relationships/image" Target="../media/image196.png"/><Relationship Id="rId50" Type="http://schemas.openxmlformats.org/officeDocument/2006/relationships/image" Target="../media/image212.jpg"/><Relationship Id="rId55" Type="http://schemas.openxmlformats.org/officeDocument/2006/relationships/image" Target="../media/image217.png"/><Relationship Id="rId76" Type="http://schemas.openxmlformats.org/officeDocument/2006/relationships/image" Target="../media/image238.jpg"/><Relationship Id="rId7" Type="http://schemas.openxmlformats.org/officeDocument/2006/relationships/image" Target="../media/image169.jpg"/><Relationship Id="rId71" Type="http://schemas.openxmlformats.org/officeDocument/2006/relationships/image" Target="../media/image233.png"/><Relationship Id="rId92" Type="http://schemas.openxmlformats.org/officeDocument/2006/relationships/image" Target="../media/image254.jpg"/><Relationship Id="rId2" Type="http://schemas.openxmlformats.org/officeDocument/2006/relationships/notesSlide" Target="../notesSlides/notesSlide1.xml"/><Relationship Id="rId29" Type="http://schemas.openxmlformats.org/officeDocument/2006/relationships/image" Target="../media/image191.jpg"/><Relationship Id="rId24" Type="http://schemas.openxmlformats.org/officeDocument/2006/relationships/image" Target="../media/image186.png"/><Relationship Id="rId40" Type="http://schemas.openxmlformats.org/officeDocument/2006/relationships/image" Target="../media/image202.png"/><Relationship Id="rId45" Type="http://schemas.openxmlformats.org/officeDocument/2006/relationships/image" Target="../media/image207.jpg"/><Relationship Id="rId66" Type="http://schemas.openxmlformats.org/officeDocument/2006/relationships/image" Target="../media/image228.png"/><Relationship Id="rId87" Type="http://schemas.openxmlformats.org/officeDocument/2006/relationships/image" Target="../media/image249.jpg"/><Relationship Id="rId61" Type="http://schemas.openxmlformats.org/officeDocument/2006/relationships/image" Target="../media/image223.png"/><Relationship Id="rId82" Type="http://schemas.openxmlformats.org/officeDocument/2006/relationships/image" Target="../media/image244.jpg"/><Relationship Id="rId19" Type="http://schemas.openxmlformats.org/officeDocument/2006/relationships/image" Target="../media/image181.jpg"/><Relationship Id="rId14" Type="http://schemas.openxmlformats.org/officeDocument/2006/relationships/image" Target="../media/image176.jpg"/><Relationship Id="rId30" Type="http://schemas.openxmlformats.org/officeDocument/2006/relationships/image" Target="../media/image192.png"/><Relationship Id="rId35" Type="http://schemas.openxmlformats.org/officeDocument/2006/relationships/image" Target="../media/image197.png"/><Relationship Id="rId56" Type="http://schemas.openxmlformats.org/officeDocument/2006/relationships/image" Target="../media/image218.png"/><Relationship Id="rId77" Type="http://schemas.openxmlformats.org/officeDocument/2006/relationships/image" Target="../media/image23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7700" y="330200"/>
            <a:ext cx="10947400" cy="482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22300" y="241300"/>
            <a:ext cx="1093978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15" dirty="0">
                <a:solidFill>
                  <a:srgbClr val="0055FF"/>
                </a:solidFill>
              </a:rPr>
              <a:t>Predictors</a:t>
            </a:r>
            <a:r>
              <a:rPr sz="3100" spc="-90" dirty="0">
                <a:solidFill>
                  <a:srgbClr val="0055FF"/>
                </a:solidFill>
              </a:rPr>
              <a:t> </a:t>
            </a:r>
            <a:r>
              <a:rPr sz="3100" spc="55" dirty="0">
                <a:solidFill>
                  <a:srgbClr val="0055FF"/>
                </a:solidFill>
              </a:rPr>
              <a:t>agree</a:t>
            </a:r>
            <a:r>
              <a:rPr sz="3100" spc="-90" dirty="0">
                <a:solidFill>
                  <a:srgbClr val="0055FF"/>
                </a:solidFill>
              </a:rPr>
              <a:t> </a:t>
            </a:r>
            <a:r>
              <a:rPr sz="3100" spc="90" dirty="0">
                <a:solidFill>
                  <a:srgbClr val="0055FF"/>
                </a:solidFill>
              </a:rPr>
              <a:t>with</a:t>
            </a:r>
            <a:r>
              <a:rPr sz="3100" spc="-85" dirty="0">
                <a:solidFill>
                  <a:srgbClr val="0055FF"/>
                </a:solidFill>
              </a:rPr>
              <a:t> </a:t>
            </a:r>
            <a:r>
              <a:rPr sz="3100" spc="10" dirty="0">
                <a:solidFill>
                  <a:srgbClr val="0055FF"/>
                </a:solidFill>
              </a:rPr>
              <a:t>each</a:t>
            </a:r>
            <a:r>
              <a:rPr sz="3100" spc="-90" dirty="0">
                <a:solidFill>
                  <a:srgbClr val="0055FF"/>
                </a:solidFill>
              </a:rPr>
              <a:t> </a:t>
            </a:r>
            <a:r>
              <a:rPr sz="3100" spc="100" dirty="0">
                <a:solidFill>
                  <a:srgbClr val="0055FF"/>
                </a:solidFill>
              </a:rPr>
              <a:t>other</a:t>
            </a:r>
            <a:r>
              <a:rPr sz="3100" spc="-85" dirty="0">
                <a:solidFill>
                  <a:srgbClr val="0055FF"/>
                </a:solidFill>
              </a:rPr>
              <a:t> </a:t>
            </a:r>
            <a:r>
              <a:rPr sz="3100" spc="95" dirty="0">
                <a:solidFill>
                  <a:srgbClr val="0055FF"/>
                </a:solidFill>
              </a:rPr>
              <a:t>more</a:t>
            </a:r>
            <a:r>
              <a:rPr sz="3100" spc="-90" dirty="0">
                <a:solidFill>
                  <a:srgbClr val="0055FF"/>
                </a:solidFill>
              </a:rPr>
              <a:t> </a:t>
            </a:r>
            <a:r>
              <a:rPr sz="3100" spc="50" dirty="0">
                <a:solidFill>
                  <a:srgbClr val="0055FF"/>
                </a:solidFill>
              </a:rPr>
              <a:t>than</a:t>
            </a:r>
            <a:r>
              <a:rPr sz="3100" spc="-85" dirty="0">
                <a:solidFill>
                  <a:srgbClr val="0055FF"/>
                </a:solidFill>
              </a:rPr>
              <a:t> </a:t>
            </a:r>
            <a:r>
              <a:rPr sz="3100" spc="90" dirty="0">
                <a:solidFill>
                  <a:srgbClr val="0055FF"/>
                </a:solidFill>
              </a:rPr>
              <a:t>with</a:t>
            </a:r>
            <a:r>
              <a:rPr sz="3100" spc="-90" dirty="0">
                <a:solidFill>
                  <a:srgbClr val="0055FF"/>
                </a:solidFill>
              </a:rPr>
              <a:t> </a:t>
            </a:r>
            <a:r>
              <a:rPr sz="3100" spc="60" dirty="0">
                <a:solidFill>
                  <a:srgbClr val="0055FF"/>
                </a:solidFill>
              </a:rPr>
              <a:t>experiments</a:t>
            </a:r>
            <a:endParaRPr sz="3100"/>
          </a:p>
        </p:txBody>
      </p:sp>
      <p:sp>
        <p:nvSpPr>
          <p:cNvPr id="4" name="object 4"/>
          <p:cNvSpPr/>
          <p:nvPr/>
        </p:nvSpPr>
        <p:spPr>
          <a:xfrm>
            <a:off x="7042683" y="1829233"/>
            <a:ext cx="1465922" cy="15194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010400" y="3441700"/>
            <a:ext cx="153797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30" dirty="0">
                <a:latin typeface="Arial"/>
                <a:cs typeface="Arial"/>
              </a:rPr>
              <a:t>Dr. </a:t>
            </a:r>
            <a:r>
              <a:rPr sz="1400" dirty="0">
                <a:latin typeface="Arial"/>
                <a:cs typeface="Arial"/>
              </a:rPr>
              <a:t>Panos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Katsonis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29100" y="5168900"/>
            <a:ext cx="2922270" cy="911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130"/>
              </a:lnSpc>
              <a:spcBef>
                <a:spcPts val="100"/>
              </a:spcBef>
            </a:pPr>
            <a:r>
              <a:rPr sz="1800" spc="-5" dirty="0">
                <a:solidFill>
                  <a:srgbClr val="53585F"/>
                </a:solidFill>
                <a:latin typeface="Arial"/>
                <a:cs typeface="Arial"/>
              </a:rPr>
              <a:t>Olivier Lichtarge M.D.,</a:t>
            </a:r>
            <a:r>
              <a:rPr sz="1800" dirty="0">
                <a:solidFill>
                  <a:srgbClr val="53585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3585F"/>
                </a:solidFill>
                <a:latin typeface="Arial"/>
                <a:cs typeface="Arial"/>
              </a:rPr>
              <a:t>Ph.D.</a:t>
            </a:r>
            <a:endParaRPr sz="1800">
              <a:latin typeface="Arial"/>
              <a:cs typeface="Arial"/>
            </a:endParaRPr>
          </a:p>
          <a:p>
            <a:pPr marL="127000" marR="116205" algn="ctr">
              <a:lnSpc>
                <a:spcPts val="1600"/>
              </a:lnSpc>
              <a:spcBef>
                <a:spcPts val="90"/>
              </a:spcBef>
            </a:pPr>
            <a:r>
              <a:rPr sz="1400" dirty="0">
                <a:solidFill>
                  <a:srgbClr val="727984"/>
                </a:solidFill>
                <a:latin typeface="Arial"/>
                <a:cs typeface="Arial"/>
              </a:rPr>
              <a:t>Molecular and Human Genetics</a:t>
            </a:r>
            <a:r>
              <a:rPr sz="1400" spc="-110" dirty="0">
                <a:solidFill>
                  <a:srgbClr val="727984"/>
                </a:solidFill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©  </a:t>
            </a:r>
            <a:r>
              <a:rPr sz="1400" dirty="0">
                <a:solidFill>
                  <a:srgbClr val="727984"/>
                </a:solidFill>
                <a:latin typeface="Arial"/>
                <a:cs typeface="Arial"/>
              </a:rPr>
              <a:t>Baylor College of Medicine  </a:t>
            </a:r>
            <a:r>
              <a:rPr sz="1400" spc="-5" dirty="0">
                <a:solidFill>
                  <a:srgbClr val="727984"/>
                </a:solidFill>
                <a:latin typeface="Arial"/>
                <a:cs typeface="Arial"/>
              </a:rPr>
              <a:t>Houston,</a:t>
            </a:r>
            <a:r>
              <a:rPr sz="1400" spc="-35" dirty="0">
                <a:solidFill>
                  <a:srgbClr val="727984"/>
                </a:solidFill>
                <a:latin typeface="Arial"/>
                <a:cs typeface="Arial"/>
              </a:rPr>
              <a:t> Texas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55687" y="1464449"/>
            <a:ext cx="5142420" cy="24717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88681" y="641189"/>
            <a:ext cx="7466314" cy="61405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76800" y="0"/>
            <a:ext cx="20980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5" dirty="0">
                <a:solidFill>
                  <a:srgbClr val="000000"/>
                </a:solidFill>
              </a:rPr>
              <a:t>By </a:t>
            </a:r>
            <a:r>
              <a:rPr spc="75" dirty="0">
                <a:solidFill>
                  <a:srgbClr val="000000"/>
                </a:solidFill>
              </a:rPr>
              <a:t>the</a:t>
            </a:r>
            <a:r>
              <a:rPr spc="-170" dirty="0">
                <a:solidFill>
                  <a:srgbClr val="000000"/>
                </a:solidFill>
              </a:rPr>
              <a:t> </a:t>
            </a:r>
            <a:r>
              <a:rPr spc="-35" dirty="0">
                <a:solidFill>
                  <a:srgbClr val="000000"/>
                </a:solidFill>
              </a:rPr>
              <a:t>way…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92700" y="139700"/>
            <a:ext cx="2057400" cy="431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80000" y="38100"/>
            <a:ext cx="202946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-145" dirty="0">
                <a:solidFill>
                  <a:srgbClr val="0055FF"/>
                </a:solidFill>
              </a:rPr>
              <a:t>CBS</a:t>
            </a:r>
            <a:r>
              <a:rPr sz="3100" spc="-170" dirty="0">
                <a:solidFill>
                  <a:srgbClr val="0055FF"/>
                </a:solidFill>
              </a:rPr>
              <a:t> </a:t>
            </a:r>
            <a:r>
              <a:rPr sz="3100" spc="15" dirty="0">
                <a:solidFill>
                  <a:srgbClr val="0055FF"/>
                </a:solidFill>
              </a:rPr>
              <a:t>(2011)</a:t>
            </a:r>
            <a:endParaRPr sz="3100"/>
          </a:p>
        </p:txBody>
      </p:sp>
      <p:sp>
        <p:nvSpPr>
          <p:cNvPr id="4" name="object 4"/>
          <p:cNvSpPr/>
          <p:nvPr/>
        </p:nvSpPr>
        <p:spPr>
          <a:xfrm>
            <a:off x="863600" y="723900"/>
            <a:ext cx="1155700" cy="254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93900" y="723900"/>
            <a:ext cx="177800" cy="228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08200" y="723900"/>
            <a:ext cx="838200" cy="254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63600" y="685800"/>
            <a:ext cx="2030730" cy="1064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rebuchet MS"/>
                <a:cs typeface="Trebuchet MS"/>
              </a:rPr>
              <a:t>Cystathionine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β-Synthase</a:t>
            </a:r>
            <a:endParaRPr sz="1400">
              <a:latin typeface="Trebuchet MS"/>
              <a:cs typeface="Trebuchet MS"/>
            </a:endParaRPr>
          </a:p>
          <a:p>
            <a:pPr marL="342900">
              <a:lnSpc>
                <a:spcPct val="100000"/>
              </a:lnSpc>
              <a:spcBef>
                <a:spcPts val="1020"/>
              </a:spcBef>
            </a:pPr>
            <a:r>
              <a:rPr sz="1400" spc="30" dirty="0">
                <a:latin typeface="Arial"/>
                <a:cs typeface="Arial"/>
              </a:rPr>
              <a:t>84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variants</a:t>
            </a:r>
            <a:endParaRPr sz="1400">
              <a:latin typeface="Arial"/>
              <a:cs typeface="Arial"/>
            </a:endParaRPr>
          </a:p>
          <a:p>
            <a:pPr marL="342900">
              <a:lnSpc>
                <a:spcPct val="100000"/>
              </a:lnSpc>
              <a:spcBef>
                <a:spcPts val="219"/>
              </a:spcBef>
            </a:pPr>
            <a:r>
              <a:rPr sz="1400" spc="30" dirty="0">
                <a:latin typeface="Arial"/>
                <a:cs typeface="Arial"/>
              </a:rPr>
              <a:t>2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5" dirty="0">
                <a:latin typeface="Arial"/>
                <a:cs typeface="Arial"/>
              </a:rPr>
              <a:t>assays</a:t>
            </a:r>
            <a:endParaRPr sz="1400">
              <a:latin typeface="Arial"/>
              <a:cs typeface="Arial"/>
            </a:endParaRPr>
          </a:p>
          <a:p>
            <a:pPr marL="342900">
              <a:lnSpc>
                <a:spcPct val="100000"/>
              </a:lnSpc>
              <a:spcBef>
                <a:spcPts val="219"/>
              </a:spcBef>
            </a:pPr>
            <a:r>
              <a:rPr sz="1400" spc="30" dirty="0">
                <a:latin typeface="Arial"/>
                <a:cs typeface="Arial"/>
              </a:rPr>
              <a:t>9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20" dirty="0">
                <a:latin typeface="Arial"/>
                <a:cs typeface="Arial"/>
              </a:rPr>
              <a:t>metrics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92700" y="139700"/>
            <a:ext cx="2057400" cy="431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80000" y="38100"/>
            <a:ext cx="202946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-145" dirty="0">
                <a:solidFill>
                  <a:srgbClr val="0055FF"/>
                </a:solidFill>
              </a:rPr>
              <a:t>CBS</a:t>
            </a:r>
            <a:r>
              <a:rPr sz="3100" spc="-170" dirty="0">
                <a:solidFill>
                  <a:srgbClr val="0055FF"/>
                </a:solidFill>
              </a:rPr>
              <a:t> </a:t>
            </a:r>
            <a:r>
              <a:rPr sz="3100" spc="15" dirty="0">
                <a:solidFill>
                  <a:srgbClr val="0055FF"/>
                </a:solidFill>
              </a:rPr>
              <a:t>(2011)</a:t>
            </a:r>
            <a:endParaRPr sz="3100"/>
          </a:p>
        </p:txBody>
      </p:sp>
      <p:sp>
        <p:nvSpPr>
          <p:cNvPr id="4" name="object 4"/>
          <p:cNvSpPr/>
          <p:nvPr/>
        </p:nvSpPr>
        <p:spPr>
          <a:xfrm>
            <a:off x="195534" y="1886111"/>
            <a:ext cx="2266950" cy="38068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00295" y="1890232"/>
            <a:ext cx="3247390" cy="4891405"/>
          </a:xfrm>
          <a:prstGeom prst="rect">
            <a:avLst/>
          </a:prstGeom>
          <a:ln w="28575">
            <a:solidFill>
              <a:srgbClr val="000000"/>
            </a:solidFill>
          </a:ln>
        </p:spPr>
        <p:txBody>
          <a:bodyPr vert="horz" wrap="square" lIns="0" tIns="12065" rIns="0" bIns="0" rtlCol="0">
            <a:spAutoFit/>
          </a:bodyPr>
          <a:lstStyle/>
          <a:p>
            <a:pPr marL="1907539" marR="446405" indent="114300">
              <a:lnSpc>
                <a:spcPts val="1400"/>
              </a:lnSpc>
              <a:spcBef>
                <a:spcPts val="95"/>
              </a:spcBef>
            </a:pP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</a:t>
            </a:r>
            <a:r>
              <a:rPr sz="800" spc="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FF0000"/>
                </a:solidFill>
                <a:latin typeface="Arial"/>
                <a:cs typeface="Arial"/>
              </a:rPr>
              <a:t>(EA)  </a:t>
            </a: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5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(SNAP)</a:t>
            </a:r>
            <a:endParaRPr sz="800">
              <a:latin typeface="Arial"/>
              <a:cs typeface="Arial"/>
            </a:endParaRPr>
          </a:p>
          <a:p>
            <a:pPr marL="1704339">
              <a:lnSpc>
                <a:spcPct val="100000"/>
              </a:lnSpc>
              <a:spcBef>
                <a:spcPts val="420"/>
              </a:spcBef>
            </a:pP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(SNPs</a:t>
            </a:r>
            <a:r>
              <a:rPr sz="800" spc="-45" dirty="0">
                <a:latin typeface="Trebuchet MS"/>
                <a:cs typeface="Trebuchet MS"/>
              </a:rPr>
              <a:t>3</a:t>
            </a:r>
            <a:r>
              <a:rPr sz="800" spc="-45" dirty="0">
                <a:latin typeface="Arial"/>
                <a:cs typeface="Arial"/>
              </a:rPr>
              <a:t>D)</a:t>
            </a:r>
            <a:endParaRPr sz="800">
              <a:latin typeface="Arial"/>
              <a:cs typeface="Arial"/>
            </a:endParaRPr>
          </a:p>
          <a:p>
            <a:pPr marL="1615440" marR="758190" indent="50800">
              <a:lnSpc>
                <a:spcPct val="125000"/>
              </a:lnSpc>
              <a:spcBef>
                <a:spcPts val="300"/>
              </a:spcBef>
            </a:pP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(SNPs</a:t>
            </a:r>
            <a:r>
              <a:rPr sz="800" spc="-45" dirty="0">
                <a:latin typeface="Trebuchet MS"/>
                <a:cs typeface="Trebuchet MS"/>
              </a:rPr>
              <a:t>3</a:t>
            </a:r>
            <a:r>
              <a:rPr sz="800" spc="-45" dirty="0">
                <a:latin typeface="Arial"/>
                <a:cs typeface="Arial"/>
              </a:rPr>
              <a:t>D)  </a:t>
            </a:r>
            <a:r>
              <a:rPr sz="800" spc="-50" dirty="0">
                <a:latin typeface="Arial"/>
                <a:cs typeface="Arial"/>
              </a:rPr>
              <a:t>Vihinen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5" dirty="0">
                <a:latin typeface="Arial"/>
                <a:cs typeface="Arial"/>
              </a:rPr>
              <a:t> </a:t>
            </a:r>
            <a:r>
              <a:rPr sz="800" spc="-30" dirty="0">
                <a:latin typeface="Arial"/>
                <a:cs typeface="Arial"/>
              </a:rPr>
              <a:t>(PON-P)</a:t>
            </a:r>
            <a:endParaRPr sz="800">
              <a:latin typeface="Arial"/>
              <a:cs typeface="Arial"/>
            </a:endParaRPr>
          </a:p>
          <a:p>
            <a:pPr marL="1564640" marR="842010" indent="50800">
              <a:lnSpc>
                <a:spcPct val="145800"/>
              </a:lnSpc>
              <a:spcBef>
                <a:spcPts val="100"/>
              </a:spcBef>
            </a:pPr>
            <a:r>
              <a:rPr sz="800" spc="-50" dirty="0">
                <a:latin typeface="Arial"/>
                <a:cs typeface="Arial"/>
              </a:rPr>
              <a:t>Brenner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65" dirty="0">
                <a:latin typeface="Arial"/>
                <a:cs typeface="Arial"/>
              </a:rPr>
              <a:t>(SIFT)  </a:t>
            </a:r>
            <a:r>
              <a:rPr sz="800" spc="-50" dirty="0">
                <a:latin typeface="Arial"/>
                <a:cs typeface="Arial"/>
              </a:rPr>
              <a:t>Vihinen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-30" dirty="0">
                <a:latin typeface="Arial"/>
                <a:cs typeface="Arial"/>
              </a:rPr>
              <a:t>(PON-P)</a:t>
            </a:r>
            <a:endParaRPr sz="800">
              <a:latin typeface="Arial"/>
              <a:cs typeface="Arial"/>
            </a:endParaRPr>
          </a:p>
          <a:p>
            <a:pPr marL="1336040" marR="637540" indent="63500">
              <a:lnSpc>
                <a:spcPts val="1400"/>
              </a:lnSpc>
              <a:spcBef>
                <a:spcPts val="20"/>
              </a:spcBef>
            </a:pPr>
            <a:r>
              <a:rPr sz="800" spc="-50" dirty="0">
                <a:latin typeface="Arial"/>
                <a:cs typeface="Arial"/>
              </a:rPr>
              <a:t>Brenner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70" dirty="0">
                <a:latin typeface="Arial"/>
                <a:cs typeface="Arial"/>
              </a:rPr>
              <a:t>(R. </a:t>
            </a:r>
            <a:r>
              <a:rPr sz="800" spc="-55" dirty="0">
                <a:latin typeface="Arial"/>
                <a:cs typeface="Arial"/>
              </a:rPr>
              <a:t>Forest </a:t>
            </a:r>
            <a:r>
              <a:rPr sz="800" spc="-15" dirty="0">
                <a:latin typeface="Arial"/>
                <a:cs typeface="Arial"/>
              </a:rPr>
              <a:t>w </a:t>
            </a:r>
            <a:r>
              <a:rPr sz="800" spc="-80" dirty="0">
                <a:latin typeface="Arial"/>
                <a:cs typeface="Arial"/>
              </a:rPr>
              <a:t>SIFT)  </a:t>
            </a:r>
            <a:r>
              <a:rPr sz="800" spc="-55" dirty="0">
                <a:latin typeface="Arial"/>
                <a:cs typeface="Arial"/>
              </a:rPr>
              <a:t>Switch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45" dirty="0">
                <a:latin typeface="Arial"/>
                <a:cs typeface="Arial"/>
              </a:rPr>
              <a:t> </a:t>
            </a:r>
            <a:r>
              <a:rPr sz="800" spc="-30" dirty="0">
                <a:latin typeface="Arial"/>
                <a:cs typeface="Arial"/>
              </a:rPr>
              <a:t>(FoldX</a:t>
            </a:r>
            <a:r>
              <a:rPr sz="800" spc="-30" dirty="0">
                <a:latin typeface="Trebuchet MS"/>
                <a:cs typeface="Trebuchet MS"/>
              </a:rPr>
              <a:t>3</a:t>
            </a:r>
            <a:r>
              <a:rPr sz="800" spc="-30" dirty="0">
                <a:latin typeface="Arial"/>
                <a:cs typeface="Arial"/>
              </a:rPr>
              <a:t>.b</a:t>
            </a:r>
            <a:r>
              <a:rPr sz="800" spc="-30" dirty="0">
                <a:latin typeface="Trebuchet MS"/>
                <a:cs typeface="Trebuchet MS"/>
              </a:rPr>
              <a:t>4</a:t>
            </a:r>
            <a:r>
              <a:rPr sz="800" spc="-30" dirty="0"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1285240">
              <a:lnSpc>
                <a:spcPct val="100000"/>
              </a:lnSpc>
              <a:spcBef>
                <a:spcPts val="420"/>
              </a:spcBef>
            </a:pPr>
            <a:r>
              <a:rPr sz="800" spc="-45" dirty="0">
                <a:latin typeface="Arial"/>
                <a:cs typeface="Arial"/>
              </a:rPr>
              <a:t>Mooney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40" dirty="0">
                <a:latin typeface="Arial"/>
                <a:cs typeface="Arial"/>
              </a:rPr>
              <a:t> </a:t>
            </a:r>
            <a:r>
              <a:rPr sz="800" spc="-35" dirty="0">
                <a:latin typeface="Arial"/>
                <a:cs typeface="Arial"/>
              </a:rPr>
              <a:t>(MutPred)</a:t>
            </a:r>
            <a:endParaRPr sz="800">
              <a:latin typeface="Arial"/>
              <a:cs typeface="Arial"/>
            </a:endParaRPr>
          </a:p>
          <a:p>
            <a:pPr marL="1285240">
              <a:lnSpc>
                <a:spcPct val="100000"/>
              </a:lnSpc>
              <a:spcBef>
                <a:spcPts val="340"/>
              </a:spcBef>
            </a:pPr>
            <a:r>
              <a:rPr sz="800" spc="-55" dirty="0">
                <a:latin typeface="Arial"/>
                <a:cs typeface="Arial"/>
              </a:rPr>
              <a:t>Tosatto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(K-Nearest</a:t>
            </a:r>
            <a:r>
              <a:rPr sz="800" spc="-60" dirty="0">
                <a:latin typeface="Arial"/>
                <a:cs typeface="Arial"/>
              </a:rPr>
              <a:t> </a:t>
            </a:r>
            <a:r>
              <a:rPr sz="800" spc="-40" dirty="0">
                <a:latin typeface="Arial"/>
                <a:cs typeface="Arial"/>
              </a:rPr>
              <a:t>neighbor)</a:t>
            </a:r>
            <a:endParaRPr sz="800">
              <a:latin typeface="Arial"/>
              <a:cs typeface="Arial"/>
            </a:endParaRPr>
          </a:p>
          <a:p>
            <a:pPr marL="1259840">
              <a:lnSpc>
                <a:spcPct val="100000"/>
              </a:lnSpc>
              <a:spcBef>
                <a:spcPts val="540"/>
              </a:spcBef>
            </a:pPr>
            <a:r>
              <a:rPr sz="800" spc="-50" dirty="0">
                <a:latin typeface="Arial"/>
                <a:cs typeface="Arial"/>
              </a:rPr>
              <a:t>Brenner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30" dirty="0">
                <a:latin typeface="Arial"/>
                <a:cs typeface="Arial"/>
              </a:rPr>
              <a:t>(growth</a:t>
            </a:r>
            <a:r>
              <a:rPr sz="800" spc="-65" dirty="0">
                <a:latin typeface="Arial"/>
                <a:cs typeface="Arial"/>
              </a:rPr>
              <a:t> </a:t>
            </a:r>
            <a:r>
              <a:rPr sz="800" spc="-35" dirty="0">
                <a:latin typeface="Arial"/>
                <a:cs typeface="Arial"/>
              </a:rPr>
              <a:t>ratios)</a:t>
            </a:r>
            <a:endParaRPr sz="800">
              <a:latin typeface="Arial"/>
              <a:cs typeface="Arial"/>
            </a:endParaRPr>
          </a:p>
          <a:p>
            <a:pPr marL="1132840" marR="1104265" indent="25400">
              <a:lnSpc>
                <a:spcPct val="125000"/>
              </a:lnSpc>
              <a:spcBef>
                <a:spcPts val="300"/>
              </a:spcBef>
            </a:pPr>
            <a:r>
              <a:rPr sz="800" spc="-85" dirty="0">
                <a:latin typeface="Arial"/>
                <a:cs typeface="Arial"/>
              </a:rPr>
              <a:t>Sunyaev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(Polyphen</a:t>
            </a:r>
            <a:r>
              <a:rPr sz="800" spc="-45" dirty="0">
                <a:latin typeface="Trebuchet MS"/>
                <a:cs typeface="Trebuchet MS"/>
              </a:rPr>
              <a:t>2</a:t>
            </a:r>
            <a:r>
              <a:rPr sz="800" spc="-45" dirty="0">
                <a:latin typeface="Arial"/>
                <a:cs typeface="Arial"/>
              </a:rPr>
              <a:t>)  Mooney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20" dirty="0">
                <a:latin typeface="Arial"/>
                <a:cs typeface="Arial"/>
              </a:rPr>
              <a:t> </a:t>
            </a:r>
            <a:r>
              <a:rPr sz="800" spc="-35" dirty="0">
                <a:latin typeface="Arial"/>
                <a:cs typeface="Arial"/>
              </a:rPr>
              <a:t>(MutPred)</a:t>
            </a:r>
            <a:endParaRPr sz="800">
              <a:latin typeface="Arial"/>
              <a:cs typeface="Arial"/>
            </a:endParaRPr>
          </a:p>
          <a:p>
            <a:pPr marL="1031240" marR="864235" indent="25400">
              <a:lnSpc>
                <a:spcPct val="145800"/>
              </a:lnSpc>
            </a:pPr>
            <a:r>
              <a:rPr sz="800" spc="-55" dirty="0">
                <a:latin typeface="Arial"/>
                <a:cs typeface="Arial"/>
              </a:rPr>
              <a:t>Tosatto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(K-Nearest </a:t>
            </a:r>
            <a:r>
              <a:rPr sz="800" spc="-40" dirty="0">
                <a:latin typeface="Arial"/>
                <a:cs typeface="Arial"/>
              </a:rPr>
              <a:t>neighbor)  </a:t>
            </a:r>
            <a:r>
              <a:rPr sz="800" spc="-55" dirty="0">
                <a:latin typeface="Arial"/>
                <a:cs typeface="Arial"/>
              </a:rPr>
              <a:t>Tosatto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(novel </a:t>
            </a:r>
            <a:r>
              <a:rPr sz="800" spc="-40" dirty="0">
                <a:latin typeface="Arial"/>
                <a:cs typeface="Arial"/>
              </a:rPr>
              <a:t>metrics)  </a:t>
            </a:r>
            <a:r>
              <a:rPr sz="800" spc="-55" dirty="0">
                <a:latin typeface="Arial"/>
                <a:cs typeface="Arial"/>
              </a:rPr>
              <a:t>Tosatto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(K-Nearest</a:t>
            </a:r>
            <a:r>
              <a:rPr sz="800" spc="90" dirty="0">
                <a:latin typeface="Arial"/>
                <a:cs typeface="Arial"/>
              </a:rPr>
              <a:t> </a:t>
            </a:r>
            <a:r>
              <a:rPr sz="800" spc="-40" dirty="0">
                <a:latin typeface="Arial"/>
                <a:cs typeface="Arial"/>
              </a:rPr>
              <a:t>neighbor)</a:t>
            </a:r>
            <a:endParaRPr sz="800">
              <a:latin typeface="Arial"/>
              <a:cs typeface="Arial"/>
            </a:endParaRPr>
          </a:p>
          <a:p>
            <a:pPr marL="815340" marR="1105535" indent="190500">
              <a:lnSpc>
                <a:spcPct val="145800"/>
              </a:lnSpc>
              <a:spcBef>
                <a:spcPts val="100"/>
              </a:spcBef>
            </a:pPr>
            <a:r>
              <a:rPr sz="800" spc="-55" dirty="0">
                <a:latin typeface="Arial"/>
                <a:cs typeface="Arial"/>
              </a:rPr>
              <a:t>Tosatto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dirty="0">
                <a:latin typeface="Arial"/>
                <a:cs typeface="Arial"/>
              </a:rPr>
              <a:t>(D</a:t>
            </a:r>
            <a:r>
              <a:rPr sz="800" dirty="0">
                <a:latin typeface="Trebuchet MS"/>
                <a:cs typeface="Trebuchet MS"/>
              </a:rPr>
              <a:t>100 </a:t>
            </a:r>
            <a:r>
              <a:rPr sz="800" spc="-15" dirty="0">
                <a:latin typeface="Arial"/>
                <a:cs typeface="Arial"/>
              </a:rPr>
              <a:t>roll)  </a:t>
            </a:r>
            <a:r>
              <a:rPr sz="800" spc="-55" dirty="0">
                <a:latin typeface="Arial"/>
                <a:cs typeface="Arial"/>
              </a:rPr>
              <a:t>Tosatto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(K-Nearest</a:t>
            </a:r>
            <a:r>
              <a:rPr sz="800" spc="85" dirty="0">
                <a:latin typeface="Arial"/>
                <a:cs typeface="Arial"/>
              </a:rPr>
              <a:t> </a:t>
            </a:r>
            <a:r>
              <a:rPr sz="800" spc="-40" dirty="0">
                <a:latin typeface="Arial"/>
                <a:cs typeface="Arial"/>
              </a:rPr>
              <a:t>neighbor)</a:t>
            </a:r>
            <a:endParaRPr sz="800">
              <a:latin typeface="Arial"/>
              <a:cs typeface="Arial"/>
            </a:endParaRPr>
          </a:p>
          <a:p>
            <a:pPr marL="637540">
              <a:lnSpc>
                <a:spcPct val="100000"/>
              </a:lnSpc>
              <a:spcBef>
                <a:spcPts val="340"/>
              </a:spcBef>
            </a:pPr>
            <a:r>
              <a:rPr sz="800" spc="-50" dirty="0">
                <a:latin typeface="Arial"/>
                <a:cs typeface="Arial"/>
              </a:rPr>
              <a:t>Brenner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55" dirty="0">
                <a:latin typeface="Arial"/>
                <a:cs typeface="Arial"/>
              </a:rPr>
              <a:t>(Random Forest </a:t>
            </a:r>
            <a:r>
              <a:rPr sz="800" spc="-15" dirty="0">
                <a:latin typeface="Arial"/>
                <a:cs typeface="Arial"/>
              </a:rPr>
              <a:t>w</a:t>
            </a:r>
            <a:r>
              <a:rPr sz="800" spc="185" dirty="0">
                <a:latin typeface="Arial"/>
                <a:cs typeface="Arial"/>
              </a:rPr>
              <a:t> </a:t>
            </a:r>
            <a:r>
              <a:rPr sz="800" spc="-80" dirty="0">
                <a:latin typeface="Arial"/>
                <a:cs typeface="Arial"/>
              </a:rPr>
              <a:t>SIFT)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63600" y="723900"/>
            <a:ext cx="1155700" cy="254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93900" y="723900"/>
            <a:ext cx="177800" cy="228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108200" y="723900"/>
            <a:ext cx="838200" cy="254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63600" y="685800"/>
            <a:ext cx="2030730" cy="1064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rebuchet MS"/>
                <a:cs typeface="Trebuchet MS"/>
              </a:rPr>
              <a:t>Cystathionine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β-Synthase</a:t>
            </a:r>
            <a:endParaRPr sz="1400">
              <a:latin typeface="Trebuchet MS"/>
              <a:cs typeface="Trebuchet MS"/>
            </a:endParaRPr>
          </a:p>
          <a:p>
            <a:pPr marL="342900">
              <a:lnSpc>
                <a:spcPct val="100000"/>
              </a:lnSpc>
              <a:spcBef>
                <a:spcPts val="1020"/>
              </a:spcBef>
            </a:pPr>
            <a:r>
              <a:rPr sz="1400" spc="30" dirty="0">
                <a:latin typeface="Arial"/>
                <a:cs typeface="Arial"/>
              </a:rPr>
              <a:t>84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variants</a:t>
            </a:r>
            <a:endParaRPr sz="1400">
              <a:latin typeface="Arial"/>
              <a:cs typeface="Arial"/>
            </a:endParaRPr>
          </a:p>
          <a:p>
            <a:pPr marL="342900">
              <a:lnSpc>
                <a:spcPct val="100000"/>
              </a:lnSpc>
              <a:spcBef>
                <a:spcPts val="219"/>
              </a:spcBef>
            </a:pPr>
            <a:r>
              <a:rPr sz="1400" spc="30" dirty="0">
                <a:latin typeface="Arial"/>
                <a:cs typeface="Arial"/>
              </a:rPr>
              <a:t>2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5" dirty="0">
                <a:latin typeface="Arial"/>
                <a:cs typeface="Arial"/>
              </a:rPr>
              <a:t>assays</a:t>
            </a:r>
            <a:endParaRPr sz="1400">
              <a:latin typeface="Arial"/>
              <a:cs typeface="Arial"/>
            </a:endParaRPr>
          </a:p>
          <a:p>
            <a:pPr marL="342900">
              <a:lnSpc>
                <a:spcPct val="100000"/>
              </a:lnSpc>
              <a:spcBef>
                <a:spcPts val="219"/>
              </a:spcBef>
            </a:pPr>
            <a:r>
              <a:rPr sz="1400" spc="30" dirty="0">
                <a:latin typeface="Arial"/>
                <a:cs typeface="Arial"/>
              </a:rPr>
              <a:t>9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20" dirty="0">
                <a:latin typeface="Arial"/>
                <a:cs typeface="Arial"/>
              </a:rPr>
              <a:t>metrics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8600" y="5657552"/>
            <a:ext cx="422909" cy="2273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30"/>
              </a:lnSpc>
            </a:pPr>
            <a:r>
              <a:rPr sz="1400" i="1" spc="-55" dirty="0">
                <a:latin typeface="Calibri"/>
                <a:cs typeface="Calibri"/>
              </a:rPr>
              <a:t>W</a:t>
            </a:r>
            <a:r>
              <a:rPr sz="1400" i="1" spc="-100" dirty="0">
                <a:latin typeface="Calibri"/>
                <a:cs typeface="Calibri"/>
              </a:rPr>
              <a:t>o</a:t>
            </a:r>
            <a:r>
              <a:rPr sz="1400" i="1" spc="-75" dirty="0">
                <a:latin typeface="Calibri"/>
                <a:cs typeface="Calibri"/>
              </a:rPr>
              <a:t>r</a:t>
            </a:r>
            <a:r>
              <a:rPr sz="1400" i="1" spc="-65" dirty="0">
                <a:latin typeface="Calibri"/>
                <a:cs typeface="Calibri"/>
              </a:rPr>
              <a:t>st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11400" y="5657552"/>
            <a:ext cx="312420" cy="2273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30"/>
              </a:lnSpc>
            </a:pPr>
            <a:r>
              <a:rPr sz="1400" i="1" spc="-20" dirty="0">
                <a:latin typeface="Calibri"/>
                <a:cs typeface="Calibri"/>
              </a:rPr>
              <a:t>B</a:t>
            </a:r>
            <a:r>
              <a:rPr sz="1400" i="1" spc="-50" dirty="0">
                <a:latin typeface="Calibri"/>
                <a:cs typeface="Calibri"/>
              </a:rPr>
              <a:t>e</a:t>
            </a:r>
            <a:r>
              <a:rPr sz="1400" i="1" spc="-65" dirty="0">
                <a:latin typeface="Calibri"/>
                <a:cs typeface="Calibri"/>
              </a:rPr>
              <a:t>st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77900" y="5687268"/>
            <a:ext cx="946150" cy="14097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800" spc="-75" dirty="0">
                <a:latin typeface="Arial"/>
                <a:cs typeface="Arial"/>
              </a:rPr>
              <a:t>Assessor’s </a:t>
            </a:r>
            <a:r>
              <a:rPr sz="800" spc="-35" dirty="0">
                <a:latin typeface="Arial"/>
                <a:cs typeface="Arial"/>
              </a:rPr>
              <a:t>Overall</a:t>
            </a:r>
            <a:r>
              <a:rPr sz="800" spc="15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rank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1300" y="5842000"/>
            <a:ext cx="2896235" cy="89408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259"/>
              </a:spcBef>
            </a:pPr>
            <a:r>
              <a:rPr sz="1200" spc="5" dirty="0">
                <a:latin typeface="Arial"/>
                <a:cs typeface="Arial"/>
              </a:rPr>
              <a:t>Predict </a:t>
            </a:r>
            <a:r>
              <a:rPr sz="1200" spc="30" dirty="0">
                <a:latin typeface="Arial"/>
                <a:cs typeface="Arial"/>
              </a:rPr>
              <a:t>the </a:t>
            </a:r>
            <a:r>
              <a:rPr sz="1200" spc="15" dirty="0">
                <a:latin typeface="Arial"/>
                <a:cs typeface="Arial"/>
              </a:rPr>
              <a:t>effect </a:t>
            </a:r>
            <a:r>
              <a:rPr sz="1200" spc="40" dirty="0">
                <a:latin typeface="Arial"/>
                <a:cs typeface="Arial"/>
              </a:rPr>
              <a:t>of </a:t>
            </a:r>
            <a:r>
              <a:rPr sz="1200" spc="25" dirty="0">
                <a:latin typeface="Arial"/>
                <a:cs typeface="Arial"/>
              </a:rPr>
              <a:t>84 </a:t>
            </a:r>
            <a:r>
              <a:rPr sz="1200" dirty="0">
                <a:latin typeface="Arial"/>
                <a:cs typeface="Arial"/>
              </a:rPr>
              <a:t>variants </a:t>
            </a:r>
            <a:r>
              <a:rPr sz="1200" spc="30" dirty="0">
                <a:latin typeface="Arial"/>
                <a:cs typeface="Arial"/>
              </a:rPr>
              <a:t>in the  function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40" dirty="0">
                <a:latin typeface="Arial"/>
                <a:cs typeface="Arial"/>
              </a:rPr>
              <a:t>of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55" dirty="0">
                <a:latin typeface="Arial"/>
                <a:cs typeface="Arial"/>
              </a:rPr>
              <a:t>CBS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in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45" dirty="0">
                <a:latin typeface="Arial"/>
                <a:cs typeface="Arial"/>
              </a:rPr>
              <a:t>high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(400ng/ml)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and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in  </a:t>
            </a:r>
            <a:r>
              <a:rPr sz="1200" spc="40" dirty="0">
                <a:latin typeface="Arial"/>
                <a:cs typeface="Arial"/>
              </a:rPr>
              <a:t>low </a:t>
            </a:r>
            <a:r>
              <a:rPr sz="1200" spc="30" dirty="0">
                <a:latin typeface="Arial"/>
                <a:cs typeface="Arial"/>
              </a:rPr>
              <a:t>(2ng/ml) </a:t>
            </a:r>
            <a:r>
              <a:rPr sz="1200" spc="20" dirty="0">
                <a:latin typeface="Arial"/>
                <a:cs typeface="Arial"/>
              </a:rPr>
              <a:t>co-factor (pyridoxine)  concentration, </a:t>
            </a:r>
            <a:r>
              <a:rPr sz="1200" spc="15" dirty="0">
                <a:latin typeface="Arial"/>
                <a:cs typeface="Arial"/>
              </a:rPr>
              <a:t>measured </a:t>
            </a:r>
            <a:r>
              <a:rPr sz="1200" spc="30" dirty="0">
                <a:latin typeface="Arial"/>
                <a:cs typeface="Arial"/>
              </a:rPr>
              <a:t>in </a:t>
            </a:r>
            <a:r>
              <a:rPr sz="1200" spc="-15" dirty="0">
                <a:latin typeface="Arial"/>
                <a:cs typeface="Arial"/>
              </a:rPr>
              <a:t>yeast  </a:t>
            </a:r>
            <a:r>
              <a:rPr sz="1200" spc="35" dirty="0">
                <a:latin typeface="Arial"/>
                <a:cs typeface="Arial"/>
              </a:rPr>
              <a:t>complementation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-45" dirty="0">
                <a:latin typeface="Arial"/>
                <a:cs typeface="Arial"/>
              </a:rPr>
              <a:t>assay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92700" y="139700"/>
            <a:ext cx="2057400" cy="431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80000" y="38100"/>
            <a:ext cx="202946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-145" dirty="0">
                <a:solidFill>
                  <a:srgbClr val="0055FF"/>
                </a:solidFill>
              </a:rPr>
              <a:t>CBS</a:t>
            </a:r>
            <a:r>
              <a:rPr sz="3100" spc="-170" dirty="0">
                <a:solidFill>
                  <a:srgbClr val="0055FF"/>
                </a:solidFill>
              </a:rPr>
              <a:t> </a:t>
            </a:r>
            <a:r>
              <a:rPr sz="3100" spc="15" dirty="0">
                <a:solidFill>
                  <a:srgbClr val="0055FF"/>
                </a:solidFill>
              </a:rPr>
              <a:t>(2011)</a:t>
            </a:r>
            <a:endParaRPr sz="3100"/>
          </a:p>
        </p:txBody>
      </p:sp>
      <p:sp>
        <p:nvSpPr>
          <p:cNvPr id="4" name="object 4"/>
          <p:cNvSpPr txBox="1"/>
          <p:nvPr/>
        </p:nvSpPr>
        <p:spPr>
          <a:xfrm>
            <a:off x="7633952" y="2443899"/>
            <a:ext cx="495934" cy="21158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2120"/>
              </a:lnSpc>
            </a:pPr>
            <a:r>
              <a:rPr sz="1800" b="1" dirty="0">
                <a:latin typeface="Trebuchet MS"/>
                <a:cs typeface="Trebuchet MS"/>
              </a:rPr>
              <a:t>PCC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ts val="1650"/>
              </a:lnSpc>
            </a:pPr>
            <a:r>
              <a:rPr sz="1400" dirty="0">
                <a:latin typeface="Trebuchet MS"/>
                <a:cs typeface="Trebuchet MS"/>
              </a:rPr>
              <a:t>against experimental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data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604250" y="1911349"/>
            <a:ext cx="0" cy="2997200"/>
          </a:xfrm>
          <a:custGeom>
            <a:avLst/>
            <a:gdLst/>
            <a:ahLst/>
            <a:cxnLst/>
            <a:rect l="l" t="t" r="r" b="b"/>
            <a:pathLst>
              <a:path h="2997200">
                <a:moveTo>
                  <a:pt x="0" y="29972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305800" y="4775200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0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40700" y="4178300"/>
            <a:ext cx="2990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rebuchet MS"/>
                <a:cs typeface="Trebuchet MS"/>
              </a:rPr>
              <a:t>0.2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40700" y="3581400"/>
            <a:ext cx="2990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rebuchet MS"/>
                <a:cs typeface="Trebuchet MS"/>
              </a:rPr>
              <a:t>0.4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40700" y="2984500"/>
            <a:ext cx="2990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rebuchet MS"/>
                <a:cs typeface="Trebuchet MS"/>
              </a:rPr>
              <a:t>0.6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40700" y="2374900"/>
            <a:ext cx="2990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rebuchet MS"/>
                <a:cs typeface="Trebuchet MS"/>
              </a:rPr>
              <a:t>0.8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05800" y="1778000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1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604250" y="4908550"/>
            <a:ext cx="3365500" cy="0"/>
          </a:xfrm>
          <a:custGeom>
            <a:avLst/>
            <a:gdLst/>
            <a:ahLst/>
            <a:cxnLst/>
            <a:rect l="l" t="t" r="r" b="b"/>
            <a:pathLst>
              <a:path w="3365500">
                <a:moveTo>
                  <a:pt x="0" y="0"/>
                </a:moveTo>
                <a:lnTo>
                  <a:pt x="336549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534400" y="4965700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0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131300" y="4965700"/>
            <a:ext cx="2990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rebuchet MS"/>
                <a:cs typeface="Trebuchet MS"/>
              </a:rPr>
              <a:t>0.2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804400" y="4965700"/>
            <a:ext cx="16452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85165" algn="l"/>
                <a:tab pos="1358265" algn="l"/>
              </a:tabLst>
            </a:pPr>
            <a:r>
              <a:rPr sz="1400" b="1" spc="-5" dirty="0">
                <a:latin typeface="Trebuchet MS"/>
                <a:cs typeface="Trebuchet MS"/>
              </a:rPr>
              <a:t>0.</a:t>
            </a:r>
            <a:r>
              <a:rPr sz="1400" b="1" dirty="0">
                <a:latin typeface="Trebuchet MS"/>
                <a:cs typeface="Trebuchet MS"/>
              </a:rPr>
              <a:t>4	</a:t>
            </a:r>
            <a:r>
              <a:rPr sz="1400" b="1" spc="-5" dirty="0">
                <a:latin typeface="Trebuchet MS"/>
                <a:cs typeface="Trebuchet MS"/>
              </a:rPr>
              <a:t>0.</a:t>
            </a:r>
            <a:r>
              <a:rPr sz="1400" b="1" dirty="0">
                <a:latin typeface="Trebuchet MS"/>
                <a:cs typeface="Trebuchet MS"/>
              </a:rPr>
              <a:t>6	</a:t>
            </a:r>
            <a:r>
              <a:rPr sz="1400" b="1" spc="-5" dirty="0">
                <a:latin typeface="Trebuchet MS"/>
                <a:cs typeface="Trebuchet MS"/>
              </a:rPr>
              <a:t>0.8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912600" y="4965700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1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0268447" y="3190267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268447" y="3190266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629376" y="4257047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629376" y="4257046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322550" y="3844006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322551" y="3844006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4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4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324186" y="3249109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324186" y="3249108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4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4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232283" y="3797260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232283" y="3797259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4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027615" y="3681982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027615" y="3681981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4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279221" y="3771780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279222" y="3771779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456493" y="3415804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456493" y="3415803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733798" y="3758053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733798" y="3758052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4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4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605242" y="1906300"/>
            <a:ext cx="3367404" cy="3001010"/>
          </a:xfrm>
          <a:custGeom>
            <a:avLst/>
            <a:gdLst/>
            <a:ahLst/>
            <a:cxnLst/>
            <a:rect l="l" t="t" r="r" b="b"/>
            <a:pathLst>
              <a:path w="3367404" h="3001010">
                <a:moveTo>
                  <a:pt x="0" y="3000693"/>
                </a:moveTo>
                <a:lnTo>
                  <a:pt x="37833" y="2966977"/>
                </a:lnTo>
                <a:lnTo>
                  <a:pt x="75665" y="2933263"/>
                </a:lnTo>
                <a:lnTo>
                  <a:pt x="113498" y="2899547"/>
                </a:lnTo>
                <a:lnTo>
                  <a:pt x="151331" y="2865831"/>
                </a:lnTo>
                <a:lnTo>
                  <a:pt x="189164" y="2832115"/>
                </a:lnTo>
                <a:lnTo>
                  <a:pt x="226997" y="2798400"/>
                </a:lnTo>
                <a:lnTo>
                  <a:pt x="264830" y="2764684"/>
                </a:lnTo>
                <a:lnTo>
                  <a:pt x="302663" y="2730968"/>
                </a:lnTo>
                <a:lnTo>
                  <a:pt x="340496" y="2697252"/>
                </a:lnTo>
                <a:lnTo>
                  <a:pt x="378329" y="2663537"/>
                </a:lnTo>
                <a:lnTo>
                  <a:pt x="416162" y="2629822"/>
                </a:lnTo>
                <a:lnTo>
                  <a:pt x="453995" y="2596106"/>
                </a:lnTo>
                <a:lnTo>
                  <a:pt x="491828" y="2562390"/>
                </a:lnTo>
                <a:lnTo>
                  <a:pt x="529661" y="2528674"/>
                </a:lnTo>
                <a:lnTo>
                  <a:pt x="567494" y="2494959"/>
                </a:lnTo>
                <a:lnTo>
                  <a:pt x="605327" y="2461243"/>
                </a:lnTo>
                <a:lnTo>
                  <a:pt x="643160" y="2427527"/>
                </a:lnTo>
                <a:lnTo>
                  <a:pt x="680993" y="2393811"/>
                </a:lnTo>
                <a:lnTo>
                  <a:pt x="718826" y="2360096"/>
                </a:lnTo>
                <a:lnTo>
                  <a:pt x="756659" y="2326380"/>
                </a:lnTo>
                <a:lnTo>
                  <a:pt x="794492" y="2292664"/>
                </a:lnTo>
                <a:lnTo>
                  <a:pt x="832324" y="2258949"/>
                </a:lnTo>
                <a:lnTo>
                  <a:pt x="870158" y="2225234"/>
                </a:lnTo>
                <a:lnTo>
                  <a:pt x="907991" y="2191518"/>
                </a:lnTo>
                <a:lnTo>
                  <a:pt x="945823" y="2157802"/>
                </a:lnTo>
                <a:lnTo>
                  <a:pt x="983656" y="2124086"/>
                </a:lnTo>
                <a:lnTo>
                  <a:pt x="1021490" y="2090370"/>
                </a:lnTo>
                <a:lnTo>
                  <a:pt x="1059323" y="2056655"/>
                </a:lnTo>
                <a:lnTo>
                  <a:pt x="1097155" y="2022939"/>
                </a:lnTo>
                <a:lnTo>
                  <a:pt x="1134988" y="1989223"/>
                </a:lnTo>
                <a:lnTo>
                  <a:pt x="1172822" y="1955507"/>
                </a:lnTo>
                <a:lnTo>
                  <a:pt x="1210655" y="1921793"/>
                </a:lnTo>
                <a:lnTo>
                  <a:pt x="1248487" y="1888077"/>
                </a:lnTo>
                <a:lnTo>
                  <a:pt x="1286320" y="1854361"/>
                </a:lnTo>
                <a:lnTo>
                  <a:pt x="1324154" y="1820645"/>
                </a:lnTo>
                <a:lnTo>
                  <a:pt x="1361986" y="1786930"/>
                </a:lnTo>
                <a:lnTo>
                  <a:pt x="1399819" y="1753214"/>
                </a:lnTo>
                <a:lnTo>
                  <a:pt x="1437652" y="1719498"/>
                </a:lnTo>
                <a:lnTo>
                  <a:pt x="1475486" y="1685782"/>
                </a:lnTo>
                <a:lnTo>
                  <a:pt x="1513318" y="1652068"/>
                </a:lnTo>
                <a:lnTo>
                  <a:pt x="1551151" y="1618352"/>
                </a:lnTo>
                <a:lnTo>
                  <a:pt x="1588984" y="1584636"/>
                </a:lnTo>
                <a:lnTo>
                  <a:pt x="1626817" y="1550920"/>
                </a:lnTo>
                <a:lnTo>
                  <a:pt x="1664649" y="1517204"/>
                </a:lnTo>
                <a:lnTo>
                  <a:pt x="1702483" y="1483489"/>
                </a:lnTo>
                <a:lnTo>
                  <a:pt x="1740316" y="1449773"/>
                </a:lnTo>
                <a:lnTo>
                  <a:pt x="1778149" y="1416057"/>
                </a:lnTo>
                <a:lnTo>
                  <a:pt x="1815981" y="1382341"/>
                </a:lnTo>
                <a:lnTo>
                  <a:pt x="1853815" y="1348626"/>
                </a:lnTo>
                <a:lnTo>
                  <a:pt x="1891648" y="1314911"/>
                </a:lnTo>
                <a:lnTo>
                  <a:pt x="1929480" y="1281195"/>
                </a:lnTo>
                <a:lnTo>
                  <a:pt x="1967313" y="1247479"/>
                </a:lnTo>
                <a:lnTo>
                  <a:pt x="2005147" y="1213764"/>
                </a:lnTo>
                <a:lnTo>
                  <a:pt x="2042980" y="1180048"/>
                </a:lnTo>
                <a:lnTo>
                  <a:pt x="2080812" y="1146332"/>
                </a:lnTo>
                <a:lnTo>
                  <a:pt x="2118645" y="1112616"/>
                </a:lnTo>
                <a:lnTo>
                  <a:pt x="2156479" y="1078901"/>
                </a:lnTo>
                <a:lnTo>
                  <a:pt x="2194312" y="1045185"/>
                </a:lnTo>
                <a:lnTo>
                  <a:pt x="2232144" y="1011469"/>
                </a:lnTo>
                <a:lnTo>
                  <a:pt x="2269977" y="977754"/>
                </a:lnTo>
                <a:lnTo>
                  <a:pt x="2307810" y="944038"/>
                </a:lnTo>
                <a:lnTo>
                  <a:pt x="2345644" y="910322"/>
                </a:lnTo>
                <a:lnTo>
                  <a:pt x="2383476" y="876607"/>
                </a:lnTo>
                <a:lnTo>
                  <a:pt x="2421309" y="842891"/>
                </a:lnTo>
                <a:lnTo>
                  <a:pt x="2459142" y="809175"/>
                </a:lnTo>
                <a:lnTo>
                  <a:pt x="2496974" y="775460"/>
                </a:lnTo>
                <a:lnTo>
                  <a:pt x="2534808" y="741744"/>
                </a:lnTo>
                <a:lnTo>
                  <a:pt x="2572641" y="708028"/>
                </a:lnTo>
                <a:lnTo>
                  <a:pt x="2610474" y="674313"/>
                </a:lnTo>
                <a:lnTo>
                  <a:pt x="2648306" y="640597"/>
                </a:lnTo>
                <a:lnTo>
                  <a:pt x="2686140" y="606881"/>
                </a:lnTo>
                <a:lnTo>
                  <a:pt x="2723973" y="573166"/>
                </a:lnTo>
                <a:lnTo>
                  <a:pt x="2761806" y="539450"/>
                </a:lnTo>
                <a:lnTo>
                  <a:pt x="2799638" y="505734"/>
                </a:lnTo>
                <a:lnTo>
                  <a:pt x="2837472" y="472019"/>
                </a:lnTo>
                <a:lnTo>
                  <a:pt x="2875305" y="438303"/>
                </a:lnTo>
                <a:lnTo>
                  <a:pt x="2913138" y="404587"/>
                </a:lnTo>
                <a:lnTo>
                  <a:pt x="2950970" y="370872"/>
                </a:lnTo>
                <a:lnTo>
                  <a:pt x="2988804" y="337156"/>
                </a:lnTo>
                <a:lnTo>
                  <a:pt x="3026637" y="303440"/>
                </a:lnTo>
                <a:lnTo>
                  <a:pt x="3064469" y="269725"/>
                </a:lnTo>
                <a:lnTo>
                  <a:pt x="3102302" y="236009"/>
                </a:lnTo>
                <a:lnTo>
                  <a:pt x="3140135" y="202293"/>
                </a:lnTo>
                <a:lnTo>
                  <a:pt x="3177969" y="168578"/>
                </a:lnTo>
                <a:lnTo>
                  <a:pt x="3215801" y="134862"/>
                </a:lnTo>
                <a:lnTo>
                  <a:pt x="3253634" y="101146"/>
                </a:lnTo>
                <a:lnTo>
                  <a:pt x="3291467" y="67431"/>
                </a:lnTo>
                <a:lnTo>
                  <a:pt x="3329301" y="33715"/>
                </a:lnTo>
                <a:lnTo>
                  <a:pt x="3367133" y="0"/>
                </a:lnTo>
              </a:path>
            </a:pathLst>
          </a:custGeom>
          <a:ln w="19050">
            <a:solidFill>
              <a:srgbClr val="ED7D31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9563100" y="5118100"/>
            <a:ext cx="13404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rebuchet MS"/>
                <a:cs typeface="Trebuchet MS"/>
              </a:rPr>
              <a:t>average</a:t>
            </a:r>
            <a:r>
              <a:rPr sz="1800" b="1" spc="-8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PCC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207500" y="5384800"/>
            <a:ext cx="20542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rebuchet MS"/>
                <a:cs typeface="Trebuchet MS"/>
              </a:rPr>
              <a:t>against other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submissions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95534" y="1886111"/>
            <a:ext cx="2266950" cy="38068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200295" y="1890232"/>
            <a:ext cx="3247390" cy="4891405"/>
          </a:xfrm>
          <a:prstGeom prst="rect">
            <a:avLst/>
          </a:prstGeom>
          <a:ln w="28575">
            <a:solidFill>
              <a:srgbClr val="000000"/>
            </a:solidFill>
          </a:ln>
        </p:spPr>
        <p:txBody>
          <a:bodyPr vert="horz" wrap="square" lIns="0" tIns="12065" rIns="0" bIns="0" rtlCol="0">
            <a:spAutoFit/>
          </a:bodyPr>
          <a:lstStyle/>
          <a:p>
            <a:pPr marL="1907539" marR="446405" indent="114300">
              <a:lnSpc>
                <a:spcPts val="1400"/>
              </a:lnSpc>
              <a:spcBef>
                <a:spcPts val="95"/>
              </a:spcBef>
            </a:pP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</a:t>
            </a:r>
            <a:r>
              <a:rPr sz="800" spc="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FF0000"/>
                </a:solidFill>
                <a:latin typeface="Arial"/>
                <a:cs typeface="Arial"/>
              </a:rPr>
              <a:t>(EA)  </a:t>
            </a: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5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(SNAP)</a:t>
            </a:r>
            <a:endParaRPr sz="800">
              <a:latin typeface="Arial"/>
              <a:cs typeface="Arial"/>
            </a:endParaRPr>
          </a:p>
          <a:p>
            <a:pPr marL="1704339">
              <a:lnSpc>
                <a:spcPct val="100000"/>
              </a:lnSpc>
              <a:spcBef>
                <a:spcPts val="420"/>
              </a:spcBef>
            </a:pP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(SNPs</a:t>
            </a:r>
            <a:r>
              <a:rPr sz="800" spc="-45" dirty="0">
                <a:latin typeface="Trebuchet MS"/>
                <a:cs typeface="Trebuchet MS"/>
              </a:rPr>
              <a:t>3</a:t>
            </a:r>
            <a:r>
              <a:rPr sz="800" spc="-45" dirty="0">
                <a:latin typeface="Arial"/>
                <a:cs typeface="Arial"/>
              </a:rPr>
              <a:t>D)</a:t>
            </a:r>
            <a:endParaRPr sz="800">
              <a:latin typeface="Arial"/>
              <a:cs typeface="Arial"/>
            </a:endParaRPr>
          </a:p>
          <a:p>
            <a:pPr marL="1615440" marR="758190" indent="50800">
              <a:lnSpc>
                <a:spcPct val="125000"/>
              </a:lnSpc>
              <a:spcBef>
                <a:spcPts val="300"/>
              </a:spcBef>
            </a:pP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(SNPs</a:t>
            </a:r>
            <a:r>
              <a:rPr sz="800" spc="-45" dirty="0">
                <a:latin typeface="Trebuchet MS"/>
                <a:cs typeface="Trebuchet MS"/>
              </a:rPr>
              <a:t>3</a:t>
            </a:r>
            <a:r>
              <a:rPr sz="800" spc="-45" dirty="0">
                <a:latin typeface="Arial"/>
                <a:cs typeface="Arial"/>
              </a:rPr>
              <a:t>D)  </a:t>
            </a:r>
            <a:r>
              <a:rPr sz="800" spc="-50" dirty="0">
                <a:latin typeface="Arial"/>
                <a:cs typeface="Arial"/>
              </a:rPr>
              <a:t>Vihinen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5" dirty="0">
                <a:latin typeface="Arial"/>
                <a:cs typeface="Arial"/>
              </a:rPr>
              <a:t> </a:t>
            </a:r>
            <a:r>
              <a:rPr sz="800" spc="-30" dirty="0">
                <a:latin typeface="Arial"/>
                <a:cs typeface="Arial"/>
              </a:rPr>
              <a:t>(PON-P)</a:t>
            </a:r>
            <a:endParaRPr sz="800">
              <a:latin typeface="Arial"/>
              <a:cs typeface="Arial"/>
            </a:endParaRPr>
          </a:p>
          <a:p>
            <a:pPr marL="1564640" marR="842010" indent="50800">
              <a:lnSpc>
                <a:spcPct val="145800"/>
              </a:lnSpc>
              <a:spcBef>
                <a:spcPts val="100"/>
              </a:spcBef>
            </a:pPr>
            <a:r>
              <a:rPr sz="800" spc="-50" dirty="0">
                <a:latin typeface="Arial"/>
                <a:cs typeface="Arial"/>
              </a:rPr>
              <a:t>Brenner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65" dirty="0">
                <a:latin typeface="Arial"/>
                <a:cs typeface="Arial"/>
              </a:rPr>
              <a:t>(SIFT)  </a:t>
            </a:r>
            <a:r>
              <a:rPr sz="800" spc="-50" dirty="0">
                <a:latin typeface="Arial"/>
                <a:cs typeface="Arial"/>
              </a:rPr>
              <a:t>Vihinen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-30" dirty="0">
                <a:latin typeface="Arial"/>
                <a:cs typeface="Arial"/>
              </a:rPr>
              <a:t>(PON-P)</a:t>
            </a:r>
            <a:endParaRPr sz="800">
              <a:latin typeface="Arial"/>
              <a:cs typeface="Arial"/>
            </a:endParaRPr>
          </a:p>
          <a:p>
            <a:pPr marL="1336040" marR="637540" indent="63500">
              <a:lnSpc>
                <a:spcPts val="1400"/>
              </a:lnSpc>
              <a:spcBef>
                <a:spcPts val="20"/>
              </a:spcBef>
            </a:pPr>
            <a:r>
              <a:rPr sz="800" spc="-50" dirty="0">
                <a:latin typeface="Arial"/>
                <a:cs typeface="Arial"/>
              </a:rPr>
              <a:t>Brenner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70" dirty="0">
                <a:latin typeface="Arial"/>
                <a:cs typeface="Arial"/>
              </a:rPr>
              <a:t>(R. </a:t>
            </a:r>
            <a:r>
              <a:rPr sz="800" spc="-55" dirty="0">
                <a:latin typeface="Arial"/>
                <a:cs typeface="Arial"/>
              </a:rPr>
              <a:t>Forest </a:t>
            </a:r>
            <a:r>
              <a:rPr sz="800" spc="-15" dirty="0">
                <a:latin typeface="Arial"/>
                <a:cs typeface="Arial"/>
              </a:rPr>
              <a:t>w </a:t>
            </a:r>
            <a:r>
              <a:rPr sz="800" spc="-80" dirty="0">
                <a:latin typeface="Arial"/>
                <a:cs typeface="Arial"/>
              </a:rPr>
              <a:t>SIFT)  </a:t>
            </a:r>
            <a:r>
              <a:rPr sz="800" spc="-55" dirty="0">
                <a:latin typeface="Arial"/>
                <a:cs typeface="Arial"/>
              </a:rPr>
              <a:t>Switch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45" dirty="0">
                <a:latin typeface="Arial"/>
                <a:cs typeface="Arial"/>
              </a:rPr>
              <a:t> </a:t>
            </a:r>
            <a:r>
              <a:rPr sz="800" spc="-30" dirty="0">
                <a:latin typeface="Arial"/>
                <a:cs typeface="Arial"/>
              </a:rPr>
              <a:t>(FoldX</a:t>
            </a:r>
            <a:r>
              <a:rPr sz="800" spc="-30" dirty="0">
                <a:latin typeface="Trebuchet MS"/>
                <a:cs typeface="Trebuchet MS"/>
              </a:rPr>
              <a:t>3</a:t>
            </a:r>
            <a:r>
              <a:rPr sz="800" spc="-30" dirty="0">
                <a:latin typeface="Arial"/>
                <a:cs typeface="Arial"/>
              </a:rPr>
              <a:t>.b</a:t>
            </a:r>
            <a:r>
              <a:rPr sz="800" spc="-30" dirty="0">
                <a:latin typeface="Trebuchet MS"/>
                <a:cs typeface="Trebuchet MS"/>
              </a:rPr>
              <a:t>4</a:t>
            </a:r>
            <a:r>
              <a:rPr sz="800" spc="-30" dirty="0"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1285240">
              <a:lnSpc>
                <a:spcPct val="100000"/>
              </a:lnSpc>
              <a:spcBef>
                <a:spcPts val="420"/>
              </a:spcBef>
            </a:pPr>
            <a:r>
              <a:rPr sz="800" spc="-45" dirty="0">
                <a:latin typeface="Arial"/>
                <a:cs typeface="Arial"/>
              </a:rPr>
              <a:t>Mooney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40" dirty="0">
                <a:latin typeface="Arial"/>
                <a:cs typeface="Arial"/>
              </a:rPr>
              <a:t> </a:t>
            </a:r>
            <a:r>
              <a:rPr sz="800" spc="-35" dirty="0">
                <a:latin typeface="Arial"/>
                <a:cs typeface="Arial"/>
              </a:rPr>
              <a:t>(MutPred)</a:t>
            </a:r>
            <a:endParaRPr sz="800">
              <a:latin typeface="Arial"/>
              <a:cs typeface="Arial"/>
            </a:endParaRPr>
          </a:p>
          <a:p>
            <a:pPr marL="1285240">
              <a:lnSpc>
                <a:spcPct val="100000"/>
              </a:lnSpc>
              <a:spcBef>
                <a:spcPts val="340"/>
              </a:spcBef>
            </a:pPr>
            <a:r>
              <a:rPr sz="800" spc="-55" dirty="0">
                <a:latin typeface="Arial"/>
                <a:cs typeface="Arial"/>
              </a:rPr>
              <a:t>Tosatto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(K-Nearest</a:t>
            </a:r>
            <a:r>
              <a:rPr sz="800" spc="-60" dirty="0">
                <a:latin typeface="Arial"/>
                <a:cs typeface="Arial"/>
              </a:rPr>
              <a:t> </a:t>
            </a:r>
            <a:r>
              <a:rPr sz="800" spc="-40" dirty="0">
                <a:latin typeface="Arial"/>
                <a:cs typeface="Arial"/>
              </a:rPr>
              <a:t>neighbor)</a:t>
            </a:r>
            <a:endParaRPr sz="800">
              <a:latin typeface="Arial"/>
              <a:cs typeface="Arial"/>
            </a:endParaRPr>
          </a:p>
          <a:p>
            <a:pPr marL="1259840">
              <a:lnSpc>
                <a:spcPct val="100000"/>
              </a:lnSpc>
              <a:spcBef>
                <a:spcPts val="540"/>
              </a:spcBef>
            </a:pPr>
            <a:r>
              <a:rPr sz="800" spc="-50" dirty="0">
                <a:latin typeface="Arial"/>
                <a:cs typeface="Arial"/>
              </a:rPr>
              <a:t>Brenner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30" dirty="0">
                <a:latin typeface="Arial"/>
                <a:cs typeface="Arial"/>
              </a:rPr>
              <a:t>(growth</a:t>
            </a:r>
            <a:r>
              <a:rPr sz="800" spc="-65" dirty="0">
                <a:latin typeface="Arial"/>
                <a:cs typeface="Arial"/>
              </a:rPr>
              <a:t> </a:t>
            </a:r>
            <a:r>
              <a:rPr sz="800" spc="-35" dirty="0">
                <a:latin typeface="Arial"/>
                <a:cs typeface="Arial"/>
              </a:rPr>
              <a:t>ratios)</a:t>
            </a:r>
            <a:endParaRPr sz="800">
              <a:latin typeface="Arial"/>
              <a:cs typeface="Arial"/>
            </a:endParaRPr>
          </a:p>
          <a:p>
            <a:pPr marL="1132840" marR="1104265" indent="25400">
              <a:lnSpc>
                <a:spcPct val="125000"/>
              </a:lnSpc>
              <a:spcBef>
                <a:spcPts val="300"/>
              </a:spcBef>
            </a:pPr>
            <a:r>
              <a:rPr sz="800" spc="-85" dirty="0">
                <a:latin typeface="Arial"/>
                <a:cs typeface="Arial"/>
              </a:rPr>
              <a:t>Sunyaev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(Polyphen</a:t>
            </a:r>
            <a:r>
              <a:rPr sz="800" spc="-45" dirty="0">
                <a:latin typeface="Trebuchet MS"/>
                <a:cs typeface="Trebuchet MS"/>
              </a:rPr>
              <a:t>2</a:t>
            </a:r>
            <a:r>
              <a:rPr sz="800" spc="-45" dirty="0">
                <a:latin typeface="Arial"/>
                <a:cs typeface="Arial"/>
              </a:rPr>
              <a:t>)  Mooney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20" dirty="0">
                <a:latin typeface="Arial"/>
                <a:cs typeface="Arial"/>
              </a:rPr>
              <a:t> </a:t>
            </a:r>
            <a:r>
              <a:rPr sz="800" spc="-35" dirty="0">
                <a:latin typeface="Arial"/>
                <a:cs typeface="Arial"/>
              </a:rPr>
              <a:t>(MutPred)</a:t>
            </a:r>
            <a:endParaRPr sz="800">
              <a:latin typeface="Arial"/>
              <a:cs typeface="Arial"/>
            </a:endParaRPr>
          </a:p>
          <a:p>
            <a:pPr marL="1031240" marR="864235" indent="25400">
              <a:lnSpc>
                <a:spcPct val="145800"/>
              </a:lnSpc>
            </a:pPr>
            <a:r>
              <a:rPr sz="800" spc="-55" dirty="0">
                <a:latin typeface="Arial"/>
                <a:cs typeface="Arial"/>
              </a:rPr>
              <a:t>Tosatto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(K-Nearest </a:t>
            </a:r>
            <a:r>
              <a:rPr sz="800" spc="-40" dirty="0">
                <a:latin typeface="Arial"/>
                <a:cs typeface="Arial"/>
              </a:rPr>
              <a:t>neighbor)  </a:t>
            </a:r>
            <a:r>
              <a:rPr sz="800" spc="-55" dirty="0">
                <a:latin typeface="Arial"/>
                <a:cs typeface="Arial"/>
              </a:rPr>
              <a:t>Tosatto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(novel </a:t>
            </a:r>
            <a:r>
              <a:rPr sz="800" spc="-40" dirty="0">
                <a:latin typeface="Arial"/>
                <a:cs typeface="Arial"/>
              </a:rPr>
              <a:t>metrics)  </a:t>
            </a:r>
            <a:r>
              <a:rPr sz="800" spc="-55" dirty="0">
                <a:latin typeface="Arial"/>
                <a:cs typeface="Arial"/>
              </a:rPr>
              <a:t>Tosatto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(K-Nearest</a:t>
            </a:r>
            <a:r>
              <a:rPr sz="800" spc="90" dirty="0">
                <a:latin typeface="Arial"/>
                <a:cs typeface="Arial"/>
              </a:rPr>
              <a:t> </a:t>
            </a:r>
            <a:r>
              <a:rPr sz="800" spc="-40" dirty="0">
                <a:latin typeface="Arial"/>
                <a:cs typeface="Arial"/>
              </a:rPr>
              <a:t>neighbor)</a:t>
            </a:r>
            <a:endParaRPr sz="800">
              <a:latin typeface="Arial"/>
              <a:cs typeface="Arial"/>
            </a:endParaRPr>
          </a:p>
          <a:p>
            <a:pPr marL="815340" marR="1105535" indent="190500">
              <a:lnSpc>
                <a:spcPct val="145800"/>
              </a:lnSpc>
              <a:spcBef>
                <a:spcPts val="100"/>
              </a:spcBef>
            </a:pPr>
            <a:r>
              <a:rPr sz="800" spc="-55" dirty="0">
                <a:latin typeface="Arial"/>
                <a:cs typeface="Arial"/>
              </a:rPr>
              <a:t>Tosatto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dirty="0">
                <a:latin typeface="Arial"/>
                <a:cs typeface="Arial"/>
              </a:rPr>
              <a:t>(D</a:t>
            </a:r>
            <a:r>
              <a:rPr sz="800" dirty="0">
                <a:latin typeface="Trebuchet MS"/>
                <a:cs typeface="Trebuchet MS"/>
              </a:rPr>
              <a:t>100 </a:t>
            </a:r>
            <a:r>
              <a:rPr sz="800" spc="-15" dirty="0">
                <a:latin typeface="Arial"/>
                <a:cs typeface="Arial"/>
              </a:rPr>
              <a:t>roll)  </a:t>
            </a:r>
            <a:r>
              <a:rPr sz="800" spc="-55" dirty="0">
                <a:latin typeface="Arial"/>
                <a:cs typeface="Arial"/>
              </a:rPr>
              <a:t>Tosatto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(K-Nearest</a:t>
            </a:r>
            <a:r>
              <a:rPr sz="800" spc="85" dirty="0">
                <a:latin typeface="Arial"/>
                <a:cs typeface="Arial"/>
              </a:rPr>
              <a:t> </a:t>
            </a:r>
            <a:r>
              <a:rPr sz="800" spc="-40" dirty="0">
                <a:latin typeface="Arial"/>
                <a:cs typeface="Arial"/>
              </a:rPr>
              <a:t>neighbor)</a:t>
            </a:r>
            <a:endParaRPr sz="800">
              <a:latin typeface="Arial"/>
              <a:cs typeface="Arial"/>
            </a:endParaRPr>
          </a:p>
          <a:p>
            <a:pPr marL="637540">
              <a:lnSpc>
                <a:spcPct val="100000"/>
              </a:lnSpc>
              <a:spcBef>
                <a:spcPts val="340"/>
              </a:spcBef>
            </a:pPr>
            <a:r>
              <a:rPr sz="800" spc="-50" dirty="0">
                <a:latin typeface="Arial"/>
                <a:cs typeface="Arial"/>
              </a:rPr>
              <a:t>Brenner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55" dirty="0">
                <a:latin typeface="Arial"/>
                <a:cs typeface="Arial"/>
              </a:rPr>
              <a:t>(Random Forest </a:t>
            </a:r>
            <a:r>
              <a:rPr sz="800" spc="-15" dirty="0">
                <a:latin typeface="Arial"/>
                <a:cs typeface="Arial"/>
              </a:rPr>
              <a:t>w</a:t>
            </a:r>
            <a:r>
              <a:rPr sz="800" spc="185" dirty="0">
                <a:latin typeface="Arial"/>
                <a:cs typeface="Arial"/>
              </a:rPr>
              <a:t> </a:t>
            </a:r>
            <a:r>
              <a:rPr sz="800" spc="-80" dirty="0">
                <a:latin typeface="Arial"/>
                <a:cs typeface="Arial"/>
              </a:rPr>
              <a:t>SIFT)</a:t>
            </a:r>
            <a:endParaRPr sz="8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863600" y="723900"/>
            <a:ext cx="1155700" cy="254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993900" y="723900"/>
            <a:ext cx="177800" cy="228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108200" y="723900"/>
            <a:ext cx="838200" cy="254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863600" y="685800"/>
            <a:ext cx="2030730" cy="1064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rebuchet MS"/>
                <a:cs typeface="Trebuchet MS"/>
              </a:rPr>
              <a:t>Cystathionine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β-Synthase</a:t>
            </a:r>
            <a:endParaRPr sz="1400">
              <a:latin typeface="Trebuchet MS"/>
              <a:cs typeface="Trebuchet MS"/>
            </a:endParaRPr>
          </a:p>
          <a:p>
            <a:pPr marL="342900">
              <a:lnSpc>
                <a:spcPct val="100000"/>
              </a:lnSpc>
              <a:spcBef>
                <a:spcPts val="1020"/>
              </a:spcBef>
            </a:pPr>
            <a:r>
              <a:rPr sz="1400" spc="30" dirty="0">
                <a:latin typeface="Arial"/>
                <a:cs typeface="Arial"/>
              </a:rPr>
              <a:t>84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variants</a:t>
            </a:r>
            <a:endParaRPr sz="1400">
              <a:latin typeface="Arial"/>
              <a:cs typeface="Arial"/>
            </a:endParaRPr>
          </a:p>
          <a:p>
            <a:pPr marL="342900">
              <a:lnSpc>
                <a:spcPct val="100000"/>
              </a:lnSpc>
              <a:spcBef>
                <a:spcPts val="219"/>
              </a:spcBef>
            </a:pPr>
            <a:r>
              <a:rPr sz="1400" spc="30" dirty="0">
                <a:latin typeface="Arial"/>
                <a:cs typeface="Arial"/>
              </a:rPr>
              <a:t>2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5" dirty="0">
                <a:latin typeface="Arial"/>
                <a:cs typeface="Arial"/>
              </a:rPr>
              <a:t>assays</a:t>
            </a:r>
            <a:endParaRPr sz="1400">
              <a:latin typeface="Arial"/>
              <a:cs typeface="Arial"/>
            </a:endParaRPr>
          </a:p>
          <a:p>
            <a:pPr marL="342900">
              <a:lnSpc>
                <a:spcPct val="100000"/>
              </a:lnSpc>
              <a:spcBef>
                <a:spcPts val="219"/>
              </a:spcBef>
            </a:pPr>
            <a:r>
              <a:rPr sz="1400" spc="30" dirty="0">
                <a:latin typeface="Arial"/>
                <a:cs typeface="Arial"/>
              </a:rPr>
              <a:t>9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20" dirty="0">
                <a:latin typeface="Arial"/>
                <a:cs typeface="Arial"/>
              </a:rPr>
              <a:t>metrics</a:t>
            </a:r>
            <a:endParaRPr sz="14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28600" y="5657552"/>
            <a:ext cx="422909" cy="2273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30"/>
              </a:lnSpc>
            </a:pPr>
            <a:r>
              <a:rPr sz="1400" i="1" spc="-55" dirty="0">
                <a:latin typeface="Calibri"/>
                <a:cs typeface="Calibri"/>
              </a:rPr>
              <a:t>W</a:t>
            </a:r>
            <a:r>
              <a:rPr sz="1400" i="1" spc="-100" dirty="0">
                <a:latin typeface="Calibri"/>
                <a:cs typeface="Calibri"/>
              </a:rPr>
              <a:t>o</a:t>
            </a:r>
            <a:r>
              <a:rPr sz="1400" i="1" spc="-75" dirty="0">
                <a:latin typeface="Calibri"/>
                <a:cs typeface="Calibri"/>
              </a:rPr>
              <a:t>r</a:t>
            </a:r>
            <a:r>
              <a:rPr sz="1400" i="1" spc="-65" dirty="0">
                <a:latin typeface="Calibri"/>
                <a:cs typeface="Calibri"/>
              </a:rPr>
              <a:t>st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311400" y="5657552"/>
            <a:ext cx="312420" cy="2273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30"/>
              </a:lnSpc>
            </a:pPr>
            <a:r>
              <a:rPr sz="1400" i="1" spc="-20" dirty="0">
                <a:latin typeface="Calibri"/>
                <a:cs typeface="Calibri"/>
              </a:rPr>
              <a:t>B</a:t>
            </a:r>
            <a:r>
              <a:rPr sz="1400" i="1" spc="-50" dirty="0">
                <a:latin typeface="Calibri"/>
                <a:cs typeface="Calibri"/>
              </a:rPr>
              <a:t>e</a:t>
            </a:r>
            <a:r>
              <a:rPr sz="1400" i="1" spc="-65" dirty="0">
                <a:latin typeface="Calibri"/>
                <a:cs typeface="Calibri"/>
              </a:rPr>
              <a:t>st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77900" y="5687268"/>
            <a:ext cx="946150" cy="14097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800" spc="-75" dirty="0">
                <a:latin typeface="Arial"/>
                <a:cs typeface="Arial"/>
              </a:rPr>
              <a:t>Assessor’s </a:t>
            </a:r>
            <a:r>
              <a:rPr sz="800" spc="-35" dirty="0">
                <a:latin typeface="Arial"/>
                <a:cs typeface="Arial"/>
              </a:rPr>
              <a:t>Overall</a:t>
            </a:r>
            <a:r>
              <a:rPr sz="800" spc="15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rank</a:t>
            </a:r>
            <a:endParaRPr sz="8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41300" y="5842000"/>
            <a:ext cx="2896235" cy="89408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259"/>
              </a:spcBef>
            </a:pPr>
            <a:r>
              <a:rPr sz="1200" spc="5" dirty="0">
                <a:latin typeface="Arial"/>
                <a:cs typeface="Arial"/>
              </a:rPr>
              <a:t>Predict </a:t>
            </a:r>
            <a:r>
              <a:rPr sz="1200" spc="30" dirty="0">
                <a:latin typeface="Arial"/>
                <a:cs typeface="Arial"/>
              </a:rPr>
              <a:t>the </a:t>
            </a:r>
            <a:r>
              <a:rPr sz="1200" spc="15" dirty="0">
                <a:latin typeface="Arial"/>
                <a:cs typeface="Arial"/>
              </a:rPr>
              <a:t>effect </a:t>
            </a:r>
            <a:r>
              <a:rPr sz="1200" spc="40" dirty="0">
                <a:latin typeface="Arial"/>
                <a:cs typeface="Arial"/>
              </a:rPr>
              <a:t>of </a:t>
            </a:r>
            <a:r>
              <a:rPr sz="1200" spc="25" dirty="0">
                <a:latin typeface="Arial"/>
                <a:cs typeface="Arial"/>
              </a:rPr>
              <a:t>84 </a:t>
            </a:r>
            <a:r>
              <a:rPr sz="1200" dirty="0">
                <a:latin typeface="Arial"/>
                <a:cs typeface="Arial"/>
              </a:rPr>
              <a:t>variants </a:t>
            </a:r>
            <a:r>
              <a:rPr sz="1200" spc="30" dirty="0">
                <a:latin typeface="Arial"/>
                <a:cs typeface="Arial"/>
              </a:rPr>
              <a:t>in the  function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40" dirty="0">
                <a:latin typeface="Arial"/>
                <a:cs typeface="Arial"/>
              </a:rPr>
              <a:t>of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55" dirty="0">
                <a:latin typeface="Arial"/>
                <a:cs typeface="Arial"/>
              </a:rPr>
              <a:t>CBS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in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45" dirty="0">
                <a:latin typeface="Arial"/>
                <a:cs typeface="Arial"/>
              </a:rPr>
              <a:t>high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(400ng/ml)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and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in  </a:t>
            </a:r>
            <a:r>
              <a:rPr sz="1200" spc="40" dirty="0">
                <a:latin typeface="Arial"/>
                <a:cs typeface="Arial"/>
              </a:rPr>
              <a:t>low </a:t>
            </a:r>
            <a:r>
              <a:rPr sz="1200" spc="30" dirty="0">
                <a:latin typeface="Arial"/>
                <a:cs typeface="Arial"/>
              </a:rPr>
              <a:t>(2ng/ml) </a:t>
            </a:r>
            <a:r>
              <a:rPr sz="1200" spc="20" dirty="0">
                <a:latin typeface="Arial"/>
                <a:cs typeface="Arial"/>
              </a:rPr>
              <a:t>co-factor (pyridoxine)  concentration, </a:t>
            </a:r>
            <a:r>
              <a:rPr sz="1200" spc="15" dirty="0">
                <a:latin typeface="Arial"/>
                <a:cs typeface="Arial"/>
              </a:rPr>
              <a:t>measured </a:t>
            </a:r>
            <a:r>
              <a:rPr sz="1200" spc="30" dirty="0">
                <a:latin typeface="Arial"/>
                <a:cs typeface="Arial"/>
              </a:rPr>
              <a:t>in </a:t>
            </a:r>
            <a:r>
              <a:rPr sz="1200" spc="-15" dirty="0">
                <a:latin typeface="Arial"/>
                <a:cs typeface="Arial"/>
              </a:rPr>
              <a:t>yeast  </a:t>
            </a:r>
            <a:r>
              <a:rPr sz="1200" spc="35" dirty="0">
                <a:latin typeface="Arial"/>
                <a:cs typeface="Arial"/>
              </a:rPr>
              <a:t>complementation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-45" dirty="0">
                <a:latin typeface="Arial"/>
                <a:cs typeface="Arial"/>
              </a:rPr>
              <a:t>assay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92700" y="139700"/>
            <a:ext cx="2057400" cy="431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80000" y="38100"/>
            <a:ext cx="202946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-145" dirty="0">
                <a:solidFill>
                  <a:srgbClr val="0055FF"/>
                </a:solidFill>
              </a:rPr>
              <a:t>CBS</a:t>
            </a:r>
            <a:r>
              <a:rPr sz="3100" spc="-170" dirty="0">
                <a:solidFill>
                  <a:srgbClr val="0055FF"/>
                </a:solidFill>
              </a:rPr>
              <a:t> </a:t>
            </a:r>
            <a:r>
              <a:rPr sz="3100" spc="15" dirty="0">
                <a:solidFill>
                  <a:srgbClr val="0055FF"/>
                </a:solidFill>
              </a:rPr>
              <a:t>(2011)</a:t>
            </a:r>
            <a:endParaRPr sz="3100"/>
          </a:p>
        </p:txBody>
      </p:sp>
      <p:sp>
        <p:nvSpPr>
          <p:cNvPr id="4" name="object 4"/>
          <p:cNvSpPr/>
          <p:nvPr/>
        </p:nvSpPr>
        <p:spPr>
          <a:xfrm>
            <a:off x="3864642" y="1328363"/>
            <a:ext cx="3605344" cy="34383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26691" y="1305592"/>
            <a:ext cx="3681729" cy="3491865"/>
          </a:xfrm>
          <a:custGeom>
            <a:avLst/>
            <a:gdLst/>
            <a:ahLst/>
            <a:cxnLst/>
            <a:rect l="l" t="t" r="r" b="b"/>
            <a:pathLst>
              <a:path w="3681729" h="3491865">
                <a:moveTo>
                  <a:pt x="0" y="0"/>
                </a:moveTo>
                <a:lnTo>
                  <a:pt x="3681246" y="0"/>
                </a:lnTo>
                <a:lnTo>
                  <a:pt x="3681246" y="3491491"/>
                </a:lnTo>
                <a:lnTo>
                  <a:pt x="0" y="3491491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20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64425" y="2841602"/>
            <a:ext cx="1445895" cy="1297305"/>
          </a:xfrm>
          <a:custGeom>
            <a:avLst/>
            <a:gdLst/>
            <a:ahLst/>
            <a:cxnLst/>
            <a:rect l="l" t="t" r="r" b="b"/>
            <a:pathLst>
              <a:path w="1445895" h="1297304">
                <a:moveTo>
                  <a:pt x="0" y="0"/>
                </a:moveTo>
                <a:lnTo>
                  <a:pt x="1445826" y="0"/>
                </a:lnTo>
                <a:lnTo>
                  <a:pt x="1445826" y="1296851"/>
                </a:lnTo>
                <a:lnTo>
                  <a:pt x="0" y="1296851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0020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584700" y="4876800"/>
            <a:ext cx="2633345" cy="1953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25" dirty="0">
                <a:latin typeface="Arial"/>
                <a:cs typeface="Arial"/>
              </a:rPr>
              <a:t>EA </a:t>
            </a:r>
            <a:r>
              <a:rPr sz="900" spc="30" dirty="0">
                <a:latin typeface="Arial"/>
                <a:cs typeface="Arial"/>
              </a:rPr>
              <a:t>phylogenomic</a:t>
            </a:r>
            <a:r>
              <a:rPr sz="900" spc="-50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approach</a:t>
            </a:r>
            <a:endParaRPr sz="900">
              <a:latin typeface="Arial"/>
              <a:cs typeface="Arial"/>
            </a:endParaRPr>
          </a:p>
          <a:p>
            <a:pPr marL="12700" marR="370840">
              <a:lnSpc>
                <a:spcPct val="111100"/>
              </a:lnSpc>
              <a:spcBef>
                <a:spcPts val="700"/>
              </a:spcBef>
            </a:pPr>
            <a:r>
              <a:rPr sz="900" b="1" spc="5" dirty="0">
                <a:latin typeface="Arial"/>
                <a:cs typeface="Arial"/>
              </a:rPr>
              <a:t>PON-P:</a:t>
            </a:r>
            <a:r>
              <a:rPr sz="900" b="1" spc="-35" dirty="0">
                <a:latin typeface="Arial"/>
                <a:cs typeface="Arial"/>
              </a:rPr>
              <a:t> </a:t>
            </a:r>
            <a:r>
              <a:rPr sz="900" spc="25" dirty="0">
                <a:latin typeface="Arial"/>
                <a:cs typeface="Arial"/>
              </a:rPr>
              <a:t>random</a:t>
            </a:r>
            <a:r>
              <a:rPr sz="900" spc="-3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forest</a:t>
            </a:r>
            <a:r>
              <a:rPr sz="900" spc="-30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trained</a:t>
            </a:r>
            <a:r>
              <a:rPr sz="900" spc="-30" dirty="0">
                <a:latin typeface="Arial"/>
                <a:cs typeface="Arial"/>
              </a:rPr>
              <a:t> </a:t>
            </a:r>
            <a:r>
              <a:rPr sz="900" spc="25" dirty="0">
                <a:latin typeface="Arial"/>
                <a:cs typeface="Arial"/>
              </a:rPr>
              <a:t>with</a:t>
            </a:r>
            <a:r>
              <a:rPr sz="900" spc="-3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variants  </a:t>
            </a:r>
            <a:r>
              <a:rPr sz="900" spc="30" dirty="0">
                <a:latin typeface="Arial"/>
                <a:cs typeface="Arial"/>
              </a:rPr>
              <a:t>of </a:t>
            </a:r>
            <a:r>
              <a:rPr sz="900" spc="20" dirty="0">
                <a:latin typeface="Arial"/>
                <a:cs typeface="Arial"/>
              </a:rPr>
              <a:t>the </a:t>
            </a:r>
            <a:r>
              <a:rPr sz="900" spc="10" dirty="0">
                <a:latin typeface="Arial"/>
                <a:cs typeface="Arial"/>
              </a:rPr>
              <a:t>PhenCode </a:t>
            </a:r>
            <a:r>
              <a:rPr sz="900" spc="5" dirty="0">
                <a:latin typeface="Arial"/>
                <a:cs typeface="Arial"/>
              </a:rPr>
              <a:t>database </a:t>
            </a:r>
            <a:r>
              <a:rPr sz="900" spc="15" dirty="0">
                <a:latin typeface="Arial"/>
                <a:cs typeface="Arial"/>
              </a:rPr>
              <a:t>using </a:t>
            </a:r>
            <a:r>
              <a:rPr sz="900" spc="-45" dirty="0">
                <a:latin typeface="Arial"/>
                <a:cs typeface="Arial"/>
              </a:rPr>
              <a:t>PhD-SNP,  </a:t>
            </a:r>
            <a:r>
              <a:rPr sz="900" spc="-10" dirty="0">
                <a:latin typeface="Arial"/>
                <a:cs typeface="Arial"/>
              </a:rPr>
              <a:t>PolyPhen2, </a:t>
            </a:r>
            <a:r>
              <a:rPr sz="900" spc="-60" dirty="0">
                <a:latin typeface="Arial"/>
                <a:cs typeface="Arial"/>
              </a:rPr>
              <a:t>SIFT, </a:t>
            </a:r>
            <a:r>
              <a:rPr sz="900" spc="-50" dirty="0">
                <a:latin typeface="Arial"/>
                <a:cs typeface="Arial"/>
              </a:rPr>
              <a:t>SNAP, </a:t>
            </a:r>
            <a:r>
              <a:rPr sz="900" spc="25" dirty="0">
                <a:latin typeface="Arial"/>
                <a:cs typeface="Arial"/>
              </a:rPr>
              <a:t>and </a:t>
            </a:r>
            <a:r>
              <a:rPr sz="900" spc="20" dirty="0">
                <a:latin typeface="Arial"/>
                <a:cs typeface="Arial"/>
              </a:rPr>
              <a:t>DDG  </a:t>
            </a:r>
            <a:r>
              <a:rPr sz="900" spc="-35" dirty="0">
                <a:latin typeface="Arial"/>
                <a:cs typeface="Arial"/>
              </a:rPr>
              <a:t>ENSEMBLE</a:t>
            </a:r>
            <a:r>
              <a:rPr sz="900" spc="-30" dirty="0">
                <a:latin typeface="Arial"/>
                <a:cs typeface="Arial"/>
              </a:rPr>
              <a:t> </a:t>
            </a:r>
            <a:r>
              <a:rPr sz="900" spc="5" dirty="0">
                <a:latin typeface="Arial"/>
                <a:cs typeface="Arial"/>
              </a:rPr>
              <a:t>METHOD</a:t>
            </a:r>
            <a:endParaRPr sz="900">
              <a:latin typeface="Arial"/>
              <a:cs typeface="Arial"/>
            </a:endParaRPr>
          </a:p>
          <a:p>
            <a:pPr marL="12700" marR="5080">
              <a:lnSpc>
                <a:spcPct val="111100"/>
              </a:lnSpc>
            </a:pPr>
            <a:r>
              <a:rPr sz="900" b="1" spc="5" dirty="0">
                <a:latin typeface="Arial"/>
                <a:cs typeface="Arial"/>
              </a:rPr>
              <a:t>PolyPhen2 </a:t>
            </a:r>
            <a:r>
              <a:rPr sz="900" spc="10" dirty="0">
                <a:latin typeface="Arial"/>
                <a:cs typeface="Arial"/>
              </a:rPr>
              <a:t>(the </a:t>
            </a:r>
            <a:r>
              <a:rPr sz="900" spc="5" dirty="0">
                <a:latin typeface="Arial"/>
                <a:cs typeface="Arial"/>
              </a:rPr>
              <a:t>authors) </a:t>
            </a:r>
            <a:r>
              <a:rPr sz="900" b="1" spc="-5" dirty="0">
                <a:latin typeface="Arial"/>
                <a:cs typeface="Arial"/>
              </a:rPr>
              <a:t>: </a:t>
            </a:r>
            <a:r>
              <a:rPr sz="900" spc="5" dirty="0">
                <a:latin typeface="Arial"/>
                <a:cs typeface="Arial"/>
              </a:rPr>
              <a:t>naive </a:t>
            </a:r>
            <a:r>
              <a:rPr sz="900" spc="-20" dirty="0">
                <a:latin typeface="Arial"/>
                <a:cs typeface="Arial"/>
              </a:rPr>
              <a:t>Bayes </a:t>
            </a:r>
            <a:r>
              <a:rPr sz="900" spc="20" dirty="0">
                <a:latin typeface="Arial"/>
                <a:cs typeface="Arial"/>
              </a:rPr>
              <a:t>trained </a:t>
            </a:r>
            <a:r>
              <a:rPr sz="900" spc="35" dirty="0">
                <a:latin typeface="Arial"/>
                <a:cs typeface="Arial"/>
              </a:rPr>
              <a:t>on  </a:t>
            </a:r>
            <a:r>
              <a:rPr sz="900" dirty="0">
                <a:latin typeface="Arial"/>
                <a:cs typeface="Arial"/>
              </a:rPr>
              <a:t>UniProt variants </a:t>
            </a:r>
            <a:r>
              <a:rPr sz="900" spc="15" dirty="0">
                <a:latin typeface="Arial"/>
                <a:cs typeface="Arial"/>
              </a:rPr>
              <a:t>using </a:t>
            </a:r>
            <a:r>
              <a:rPr sz="900" dirty="0">
                <a:latin typeface="Arial"/>
                <a:cs typeface="Arial"/>
              </a:rPr>
              <a:t>features </a:t>
            </a:r>
            <a:r>
              <a:rPr sz="900" spc="30" dirty="0">
                <a:latin typeface="Arial"/>
                <a:cs typeface="Arial"/>
              </a:rPr>
              <a:t>of </a:t>
            </a:r>
            <a:r>
              <a:rPr sz="900" spc="15" dirty="0">
                <a:latin typeface="Arial"/>
                <a:cs typeface="Arial"/>
              </a:rPr>
              <a:t>amino-acid  </a:t>
            </a:r>
            <a:r>
              <a:rPr sz="900" spc="10" dirty="0">
                <a:latin typeface="Arial"/>
                <a:cs typeface="Arial"/>
              </a:rPr>
              <a:t>replacements, distance </a:t>
            </a:r>
            <a:r>
              <a:rPr sz="900" spc="30" dirty="0">
                <a:latin typeface="Arial"/>
                <a:cs typeface="Arial"/>
              </a:rPr>
              <a:t>of </a:t>
            </a:r>
            <a:r>
              <a:rPr sz="900" spc="20" dirty="0">
                <a:latin typeface="Arial"/>
                <a:cs typeface="Arial"/>
              </a:rPr>
              <a:t>the </a:t>
            </a:r>
            <a:r>
              <a:rPr sz="900" spc="5" dirty="0">
                <a:latin typeface="Arial"/>
                <a:cs typeface="Arial"/>
              </a:rPr>
              <a:t>first </a:t>
            </a:r>
            <a:r>
              <a:rPr sz="900" spc="20" dirty="0">
                <a:latin typeface="Arial"/>
                <a:cs typeface="Arial"/>
              </a:rPr>
              <a:t>deviation </a:t>
            </a:r>
            <a:r>
              <a:rPr sz="900" spc="25" dirty="0">
                <a:latin typeface="Arial"/>
                <a:cs typeface="Arial"/>
              </a:rPr>
              <a:t>from  </a:t>
            </a:r>
            <a:r>
              <a:rPr sz="900" spc="20" dirty="0">
                <a:latin typeface="Arial"/>
                <a:cs typeface="Arial"/>
              </a:rPr>
              <a:t>the </a:t>
            </a:r>
            <a:r>
              <a:rPr sz="900" spc="15" dirty="0">
                <a:latin typeface="Arial"/>
                <a:cs typeface="Arial"/>
              </a:rPr>
              <a:t>human </a:t>
            </a:r>
            <a:r>
              <a:rPr sz="900" spc="25" dirty="0">
                <a:latin typeface="Arial"/>
                <a:cs typeface="Arial"/>
              </a:rPr>
              <a:t>wildtype, and </a:t>
            </a:r>
            <a:r>
              <a:rPr sz="900" spc="20" dirty="0">
                <a:latin typeface="Arial"/>
                <a:cs typeface="Arial"/>
              </a:rPr>
              <a:t>whether the mutant  </a:t>
            </a:r>
            <a:r>
              <a:rPr sz="900" spc="30" dirty="0">
                <a:latin typeface="Arial"/>
                <a:cs typeface="Arial"/>
              </a:rPr>
              <a:t>originated </a:t>
            </a:r>
            <a:r>
              <a:rPr sz="900" dirty="0">
                <a:latin typeface="Arial"/>
                <a:cs typeface="Arial"/>
              </a:rPr>
              <a:t>at </a:t>
            </a:r>
            <a:r>
              <a:rPr sz="900" spc="-20" dirty="0">
                <a:latin typeface="Arial"/>
                <a:cs typeface="Arial"/>
              </a:rPr>
              <a:t>a </a:t>
            </a:r>
            <a:r>
              <a:rPr sz="900" spc="25" dirty="0">
                <a:latin typeface="Arial"/>
                <a:cs typeface="Arial"/>
              </a:rPr>
              <a:t>hypermutable</a:t>
            </a:r>
            <a:r>
              <a:rPr sz="900" spc="-120" dirty="0">
                <a:latin typeface="Arial"/>
                <a:cs typeface="Arial"/>
              </a:rPr>
              <a:t> </a:t>
            </a:r>
            <a:r>
              <a:rPr sz="900" spc="5" dirty="0">
                <a:latin typeface="Arial"/>
                <a:cs typeface="Arial"/>
              </a:rPr>
              <a:t>site</a:t>
            </a:r>
            <a:endParaRPr sz="900">
              <a:latin typeface="Arial"/>
              <a:cs typeface="Arial"/>
            </a:endParaRPr>
          </a:p>
          <a:p>
            <a:pPr marL="63500" marR="529590">
              <a:lnSpc>
                <a:spcPct val="111100"/>
              </a:lnSpc>
              <a:spcBef>
                <a:spcPts val="200"/>
              </a:spcBef>
            </a:pPr>
            <a:r>
              <a:rPr sz="900" b="1" spc="-25" dirty="0">
                <a:latin typeface="Arial"/>
                <a:cs typeface="Arial"/>
              </a:rPr>
              <a:t>SIFT </a:t>
            </a:r>
            <a:r>
              <a:rPr sz="900" spc="15" dirty="0">
                <a:latin typeface="Arial"/>
                <a:cs typeface="Arial"/>
              </a:rPr>
              <a:t>(not </a:t>
            </a:r>
            <a:r>
              <a:rPr sz="900" spc="20" dirty="0">
                <a:latin typeface="Arial"/>
                <a:cs typeface="Arial"/>
              </a:rPr>
              <a:t>the </a:t>
            </a:r>
            <a:r>
              <a:rPr sz="900" spc="5" dirty="0">
                <a:latin typeface="Arial"/>
                <a:cs typeface="Arial"/>
              </a:rPr>
              <a:t>authors)</a:t>
            </a:r>
            <a:r>
              <a:rPr sz="900" b="1" spc="5" dirty="0">
                <a:latin typeface="Arial"/>
                <a:cs typeface="Arial"/>
              </a:rPr>
              <a:t>: </a:t>
            </a:r>
            <a:r>
              <a:rPr sz="900" spc="25" dirty="0">
                <a:latin typeface="Arial"/>
                <a:cs typeface="Arial"/>
              </a:rPr>
              <a:t>position</a:t>
            </a:r>
            <a:r>
              <a:rPr sz="900" spc="-17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specific  </a:t>
            </a:r>
            <a:r>
              <a:rPr sz="900" spc="20" dirty="0">
                <a:latin typeface="Arial"/>
                <a:cs typeface="Arial"/>
              </a:rPr>
              <a:t>substitution</a:t>
            </a:r>
            <a:r>
              <a:rPr sz="900" spc="-30" dirty="0">
                <a:latin typeface="Arial"/>
                <a:cs typeface="Arial"/>
              </a:rPr>
              <a:t> </a:t>
            </a:r>
            <a:r>
              <a:rPr sz="900" spc="25" dirty="0">
                <a:latin typeface="Arial"/>
                <a:cs typeface="Arial"/>
              </a:rPr>
              <a:t>profile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22500" y="1953468"/>
            <a:ext cx="233045" cy="115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80"/>
              </a:lnSpc>
            </a:pPr>
            <a:r>
              <a:rPr sz="800" spc="-70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800" spc="-50" dirty="0">
                <a:solidFill>
                  <a:srgbClr val="FF0000"/>
                </a:solidFill>
                <a:latin typeface="Arial"/>
                <a:cs typeface="Arial"/>
              </a:rPr>
              <a:t>ich</a:t>
            </a:r>
            <a:r>
              <a:rPr sz="800" spc="15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800" spc="-105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95534" y="1886111"/>
            <a:ext cx="2266950" cy="38068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00295" y="1890232"/>
            <a:ext cx="3247390" cy="4891405"/>
          </a:xfrm>
          <a:custGeom>
            <a:avLst/>
            <a:gdLst/>
            <a:ahLst/>
            <a:cxnLst/>
            <a:rect l="l" t="t" r="r" b="b"/>
            <a:pathLst>
              <a:path w="3247390" h="4891405">
                <a:moveTo>
                  <a:pt x="0" y="0"/>
                </a:moveTo>
                <a:lnTo>
                  <a:pt x="3247301" y="0"/>
                </a:lnTo>
                <a:lnTo>
                  <a:pt x="3247301" y="4890782"/>
                </a:lnTo>
                <a:lnTo>
                  <a:pt x="0" y="4890782"/>
                </a:lnTo>
                <a:lnTo>
                  <a:pt x="0" y="0"/>
                </a:lnTo>
                <a:close/>
              </a:path>
            </a:pathLst>
          </a:custGeom>
          <a:ln w="28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41300" y="5638800"/>
            <a:ext cx="23825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2082164" algn="l"/>
              </a:tabLst>
            </a:pPr>
            <a:r>
              <a:rPr sz="1400" i="1" spc="-55" dirty="0">
                <a:latin typeface="Calibri"/>
                <a:cs typeface="Calibri"/>
              </a:rPr>
              <a:t>W</a:t>
            </a:r>
            <a:r>
              <a:rPr sz="1400" i="1" spc="-100" dirty="0">
                <a:latin typeface="Calibri"/>
                <a:cs typeface="Calibri"/>
              </a:rPr>
              <a:t>o</a:t>
            </a:r>
            <a:r>
              <a:rPr sz="1400" i="1" spc="-75" dirty="0">
                <a:latin typeface="Calibri"/>
                <a:cs typeface="Calibri"/>
              </a:rPr>
              <a:t>r</a:t>
            </a:r>
            <a:r>
              <a:rPr sz="1400" i="1" spc="-65" dirty="0">
                <a:latin typeface="Calibri"/>
                <a:cs typeface="Calibri"/>
              </a:rPr>
              <a:t>st</a:t>
            </a:r>
            <a:r>
              <a:rPr sz="1400" i="1" dirty="0">
                <a:latin typeface="Calibri"/>
                <a:cs typeface="Calibri"/>
              </a:rPr>
              <a:t>	</a:t>
            </a:r>
            <a:r>
              <a:rPr sz="1400" i="1" spc="-20" dirty="0">
                <a:latin typeface="Calibri"/>
                <a:cs typeface="Calibri"/>
              </a:rPr>
              <a:t>B</a:t>
            </a:r>
            <a:r>
              <a:rPr sz="1400" i="1" spc="-50" dirty="0">
                <a:latin typeface="Calibri"/>
                <a:cs typeface="Calibri"/>
              </a:rPr>
              <a:t>e</a:t>
            </a:r>
            <a:r>
              <a:rPr sz="1400" i="1" spc="-65" dirty="0">
                <a:latin typeface="Calibri"/>
                <a:cs typeface="Calibri"/>
              </a:rPr>
              <a:t>st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8200" y="1874520"/>
            <a:ext cx="2168525" cy="3581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0" marR="5080" indent="114300">
              <a:lnSpc>
                <a:spcPct val="145800"/>
              </a:lnSpc>
              <a:spcBef>
                <a:spcPts val="100"/>
              </a:spcBef>
            </a:pP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</a:t>
            </a:r>
            <a:r>
              <a:rPr sz="800" spc="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FF0000"/>
                </a:solidFill>
                <a:latin typeface="Arial"/>
                <a:cs typeface="Arial"/>
              </a:rPr>
              <a:t>(EA)  </a:t>
            </a: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5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(SNAP)</a:t>
            </a:r>
            <a:endParaRPr sz="800">
              <a:latin typeface="Arial"/>
              <a:cs typeface="Arial"/>
            </a:endParaRPr>
          </a:p>
          <a:p>
            <a:pPr marL="1066800">
              <a:lnSpc>
                <a:spcPct val="100000"/>
              </a:lnSpc>
              <a:spcBef>
                <a:spcPts val="540"/>
              </a:spcBef>
            </a:pP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5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(SNPs</a:t>
            </a:r>
            <a:r>
              <a:rPr sz="800" spc="-45" dirty="0">
                <a:latin typeface="Trebuchet MS"/>
                <a:cs typeface="Trebuchet MS"/>
              </a:rPr>
              <a:t>3</a:t>
            </a:r>
            <a:r>
              <a:rPr sz="800" spc="-45" dirty="0">
                <a:latin typeface="Arial"/>
                <a:cs typeface="Arial"/>
              </a:rPr>
              <a:t>D)</a:t>
            </a:r>
            <a:endParaRPr sz="800">
              <a:latin typeface="Arial"/>
              <a:cs typeface="Arial"/>
            </a:endParaRPr>
          </a:p>
          <a:p>
            <a:pPr marL="977900" marR="316865" indent="50800">
              <a:lnSpc>
                <a:spcPct val="125000"/>
              </a:lnSpc>
              <a:spcBef>
                <a:spcPts val="300"/>
              </a:spcBef>
            </a:pP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(SNPs</a:t>
            </a:r>
            <a:r>
              <a:rPr sz="800" spc="-45" dirty="0">
                <a:latin typeface="Trebuchet MS"/>
                <a:cs typeface="Trebuchet MS"/>
              </a:rPr>
              <a:t>3</a:t>
            </a:r>
            <a:r>
              <a:rPr sz="800" spc="-45" dirty="0">
                <a:latin typeface="Arial"/>
                <a:cs typeface="Arial"/>
              </a:rPr>
              <a:t>D)  </a:t>
            </a:r>
            <a:r>
              <a:rPr sz="800" spc="-50" dirty="0">
                <a:latin typeface="Arial"/>
                <a:cs typeface="Arial"/>
              </a:rPr>
              <a:t>Vihinen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5" dirty="0">
                <a:latin typeface="Arial"/>
                <a:cs typeface="Arial"/>
              </a:rPr>
              <a:t> </a:t>
            </a:r>
            <a:r>
              <a:rPr sz="800" spc="-30" dirty="0">
                <a:latin typeface="Arial"/>
                <a:cs typeface="Arial"/>
              </a:rPr>
              <a:t>(PON-P)</a:t>
            </a:r>
            <a:endParaRPr sz="800">
              <a:latin typeface="Arial"/>
              <a:cs typeface="Arial"/>
            </a:endParaRPr>
          </a:p>
          <a:p>
            <a:pPr marL="927100" marR="400685" indent="50800">
              <a:lnSpc>
                <a:spcPct val="145800"/>
              </a:lnSpc>
              <a:spcBef>
                <a:spcPts val="100"/>
              </a:spcBef>
            </a:pPr>
            <a:r>
              <a:rPr sz="800" spc="-50" dirty="0">
                <a:latin typeface="Arial"/>
                <a:cs typeface="Arial"/>
              </a:rPr>
              <a:t>Brenner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65" dirty="0">
                <a:latin typeface="Arial"/>
                <a:cs typeface="Arial"/>
              </a:rPr>
              <a:t>(SIFT)  </a:t>
            </a:r>
            <a:r>
              <a:rPr sz="800" spc="-50" dirty="0">
                <a:latin typeface="Arial"/>
                <a:cs typeface="Arial"/>
              </a:rPr>
              <a:t>Vihinen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-30" dirty="0">
                <a:latin typeface="Arial"/>
                <a:cs typeface="Arial"/>
              </a:rPr>
              <a:t>(PON-P)</a:t>
            </a:r>
            <a:endParaRPr sz="800">
              <a:latin typeface="Arial"/>
              <a:cs typeface="Arial"/>
            </a:endParaRPr>
          </a:p>
          <a:p>
            <a:pPr marL="698500" marR="196215" indent="63500">
              <a:lnSpc>
                <a:spcPts val="1400"/>
              </a:lnSpc>
              <a:spcBef>
                <a:spcPts val="20"/>
              </a:spcBef>
            </a:pPr>
            <a:r>
              <a:rPr sz="800" spc="-50" dirty="0">
                <a:latin typeface="Arial"/>
                <a:cs typeface="Arial"/>
              </a:rPr>
              <a:t>Brenner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70" dirty="0">
                <a:latin typeface="Arial"/>
                <a:cs typeface="Arial"/>
              </a:rPr>
              <a:t>(R. </a:t>
            </a:r>
            <a:r>
              <a:rPr sz="800" spc="-55" dirty="0">
                <a:latin typeface="Arial"/>
                <a:cs typeface="Arial"/>
              </a:rPr>
              <a:t>Forest </a:t>
            </a:r>
            <a:r>
              <a:rPr sz="800" spc="-15" dirty="0">
                <a:latin typeface="Arial"/>
                <a:cs typeface="Arial"/>
              </a:rPr>
              <a:t>w </a:t>
            </a:r>
            <a:r>
              <a:rPr sz="800" spc="-80" dirty="0">
                <a:latin typeface="Arial"/>
                <a:cs typeface="Arial"/>
              </a:rPr>
              <a:t>SIFT)  </a:t>
            </a:r>
            <a:r>
              <a:rPr sz="800" spc="-55" dirty="0">
                <a:latin typeface="Arial"/>
                <a:cs typeface="Arial"/>
              </a:rPr>
              <a:t>Switch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45" dirty="0">
                <a:latin typeface="Arial"/>
                <a:cs typeface="Arial"/>
              </a:rPr>
              <a:t> </a:t>
            </a:r>
            <a:r>
              <a:rPr sz="800" spc="-30" dirty="0">
                <a:latin typeface="Arial"/>
                <a:cs typeface="Arial"/>
              </a:rPr>
              <a:t>(FoldX</a:t>
            </a:r>
            <a:r>
              <a:rPr sz="800" spc="-30" dirty="0">
                <a:latin typeface="Trebuchet MS"/>
                <a:cs typeface="Trebuchet MS"/>
              </a:rPr>
              <a:t>3</a:t>
            </a:r>
            <a:r>
              <a:rPr sz="800" spc="-30" dirty="0">
                <a:latin typeface="Arial"/>
                <a:cs typeface="Arial"/>
              </a:rPr>
              <a:t>.b</a:t>
            </a:r>
            <a:r>
              <a:rPr sz="800" spc="-30" dirty="0">
                <a:latin typeface="Trebuchet MS"/>
                <a:cs typeface="Trebuchet MS"/>
              </a:rPr>
              <a:t>4</a:t>
            </a:r>
            <a:r>
              <a:rPr sz="800" spc="-30" dirty="0"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647700">
              <a:lnSpc>
                <a:spcPct val="100000"/>
              </a:lnSpc>
              <a:spcBef>
                <a:spcPts val="420"/>
              </a:spcBef>
            </a:pPr>
            <a:r>
              <a:rPr sz="800" spc="-45" dirty="0">
                <a:latin typeface="Arial"/>
                <a:cs typeface="Arial"/>
              </a:rPr>
              <a:t>Mooney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35" dirty="0">
                <a:latin typeface="Arial"/>
                <a:cs typeface="Arial"/>
              </a:rPr>
              <a:t> </a:t>
            </a:r>
            <a:r>
              <a:rPr sz="800" spc="-35" dirty="0">
                <a:latin typeface="Arial"/>
                <a:cs typeface="Arial"/>
              </a:rPr>
              <a:t>(MutPred)</a:t>
            </a:r>
            <a:endParaRPr sz="800">
              <a:latin typeface="Arial"/>
              <a:cs typeface="Arial"/>
            </a:endParaRPr>
          </a:p>
          <a:p>
            <a:pPr marL="647700">
              <a:lnSpc>
                <a:spcPct val="100000"/>
              </a:lnSpc>
              <a:spcBef>
                <a:spcPts val="340"/>
              </a:spcBef>
            </a:pPr>
            <a:r>
              <a:rPr sz="800" spc="-55" dirty="0">
                <a:latin typeface="Arial"/>
                <a:cs typeface="Arial"/>
              </a:rPr>
              <a:t>Tosatto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(K-Nearest</a:t>
            </a:r>
            <a:r>
              <a:rPr sz="800" spc="-60" dirty="0">
                <a:latin typeface="Arial"/>
                <a:cs typeface="Arial"/>
              </a:rPr>
              <a:t> </a:t>
            </a:r>
            <a:r>
              <a:rPr sz="800" spc="-40" dirty="0">
                <a:latin typeface="Arial"/>
                <a:cs typeface="Arial"/>
              </a:rPr>
              <a:t>neighbor)</a:t>
            </a:r>
            <a:endParaRPr sz="800">
              <a:latin typeface="Arial"/>
              <a:cs typeface="Arial"/>
            </a:endParaRPr>
          </a:p>
          <a:p>
            <a:pPr marL="622300">
              <a:lnSpc>
                <a:spcPct val="100000"/>
              </a:lnSpc>
              <a:spcBef>
                <a:spcPts val="540"/>
              </a:spcBef>
            </a:pPr>
            <a:r>
              <a:rPr sz="800" spc="-50" dirty="0">
                <a:latin typeface="Arial"/>
                <a:cs typeface="Arial"/>
              </a:rPr>
              <a:t>Brenner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30" dirty="0">
                <a:latin typeface="Arial"/>
                <a:cs typeface="Arial"/>
              </a:rPr>
              <a:t>(growth</a:t>
            </a:r>
            <a:r>
              <a:rPr sz="800" spc="-65" dirty="0">
                <a:latin typeface="Arial"/>
                <a:cs typeface="Arial"/>
              </a:rPr>
              <a:t> </a:t>
            </a:r>
            <a:r>
              <a:rPr sz="800" spc="-35" dirty="0">
                <a:latin typeface="Arial"/>
                <a:cs typeface="Arial"/>
              </a:rPr>
              <a:t>ratios)</a:t>
            </a:r>
            <a:endParaRPr sz="800">
              <a:latin typeface="Arial"/>
              <a:cs typeface="Arial"/>
            </a:endParaRPr>
          </a:p>
          <a:p>
            <a:pPr marL="495300" marR="662940" indent="25400">
              <a:lnSpc>
                <a:spcPct val="125000"/>
              </a:lnSpc>
              <a:spcBef>
                <a:spcPts val="300"/>
              </a:spcBef>
            </a:pPr>
            <a:r>
              <a:rPr sz="800" spc="-85" dirty="0">
                <a:latin typeface="Arial"/>
                <a:cs typeface="Arial"/>
              </a:rPr>
              <a:t>Sunyaev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(Polyphen</a:t>
            </a:r>
            <a:r>
              <a:rPr sz="800" spc="-45" dirty="0">
                <a:latin typeface="Trebuchet MS"/>
                <a:cs typeface="Trebuchet MS"/>
              </a:rPr>
              <a:t>2</a:t>
            </a:r>
            <a:r>
              <a:rPr sz="800" spc="-45" dirty="0">
                <a:latin typeface="Arial"/>
                <a:cs typeface="Arial"/>
              </a:rPr>
              <a:t>)  Mooney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20" dirty="0">
                <a:latin typeface="Arial"/>
                <a:cs typeface="Arial"/>
              </a:rPr>
              <a:t> </a:t>
            </a:r>
            <a:r>
              <a:rPr sz="800" spc="-35" dirty="0">
                <a:latin typeface="Arial"/>
                <a:cs typeface="Arial"/>
              </a:rPr>
              <a:t>(MutPred)</a:t>
            </a:r>
            <a:endParaRPr sz="800">
              <a:latin typeface="Arial"/>
              <a:cs typeface="Arial"/>
            </a:endParaRPr>
          </a:p>
          <a:p>
            <a:pPr marL="393700" marR="422909" indent="25400">
              <a:lnSpc>
                <a:spcPct val="145800"/>
              </a:lnSpc>
            </a:pPr>
            <a:r>
              <a:rPr sz="800" spc="-55" dirty="0">
                <a:latin typeface="Arial"/>
                <a:cs typeface="Arial"/>
              </a:rPr>
              <a:t>Tosatto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(K-Nearest </a:t>
            </a:r>
            <a:r>
              <a:rPr sz="800" spc="-40" dirty="0">
                <a:latin typeface="Arial"/>
                <a:cs typeface="Arial"/>
              </a:rPr>
              <a:t>neighbor)  </a:t>
            </a:r>
            <a:r>
              <a:rPr sz="800" spc="-55" dirty="0">
                <a:latin typeface="Arial"/>
                <a:cs typeface="Arial"/>
              </a:rPr>
              <a:t>Tosatto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(novel </a:t>
            </a:r>
            <a:r>
              <a:rPr sz="800" spc="-40" dirty="0">
                <a:latin typeface="Arial"/>
                <a:cs typeface="Arial"/>
              </a:rPr>
              <a:t>metrics)  </a:t>
            </a:r>
            <a:r>
              <a:rPr sz="800" spc="-55" dirty="0">
                <a:latin typeface="Arial"/>
                <a:cs typeface="Arial"/>
              </a:rPr>
              <a:t>Tosatto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(K-Nearest</a:t>
            </a:r>
            <a:r>
              <a:rPr sz="800" spc="90" dirty="0">
                <a:latin typeface="Arial"/>
                <a:cs typeface="Arial"/>
              </a:rPr>
              <a:t> </a:t>
            </a:r>
            <a:r>
              <a:rPr sz="800" spc="-40" dirty="0">
                <a:latin typeface="Arial"/>
                <a:cs typeface="Arial"/>
              </a:rPr>
              <a:t>neighbor)</a:t>
            </a:r>
            <a:endParaRPr sz="800">
              <a:latin typeface="Arial"/>
              <a:cs typeface="Arial"/>
            </a:endParaRPr>
          </a:p>
          <a:p>
            <a:pPr marL="177800" marR="664210" indent="190500">
              <a:lnSpc>
                <a:spcPct val="145800"/>
              </a:lnSpc>
              <a:spcBef>
                <a:spcPts val="100"/>
              </a:spcBef>
            </a:pPr>
            <a:r>
              <a:rPr sz="800" spc="-55" dirty="0">
                <a:latin typeface="Arial"/>
                <a:cs typeface="Arial"/>
              </a:rPr>
              <a:t>Tosatto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dirty="0">
                <a:latin typeface="Arial"/>
                <a:cs typeface="Arial"/>
              </a:rPr>
              <a:t>(D</a:t>
            </a:r>
            <a:r>
              <a:rPr sz="800" dirty="0">
                <a:latin typeface="Trebuchet MS"/>
                <a:cs typeface="Trebuchet MS"/>
              </a:rPr>
              <a:t>100 </a:t>
            </a:r>
            <a:r>
              <a:rPr sz="800" spc="-15" dirty="0">
                <a:latin typeface="Arial"/>
                <a:cs typeface="Arial"/>
              </a:rPr>
              <a:t>roll)  </a:t>
            </a:r>
            <a:r>
              <a:rPr sz="800" spc="-55" dirty="0">
                <a:latin typeface="Arial"/>
                <a:cs typeface="Arial"/>
              </a:rPr>
              <a:t>Tosatto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(K-Nearest</a:t>
            </a:r>
            <a:r>
              <a:rPr sz="800" spc="85" dirty="0">
                <a:latin typeface="Arial"/>
                <a:cs typeface="Arial"/>
              </a:rPr>
              <a:t> </a:t>
            </a:r>
            <a:r>
              <a:rPr sz="800" spc="-40" dirty="0">
                <a:latin typeface="Arial"/>
                <a:cs typeface="Arial"/>
              </a:rPr>
              <a:t>neighbor)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40"/>
              </a:spcBef>
            </a:pPr>
            <a:r>
              <a:rPr sz="800" spc="-50" dirty="0">
                <a:latin typeface="Arial"/>
                <a:cs typeface="Arial"/>
              </a:rPr>
              <a:t>Brenner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55" dirty="0">
                <a:latin typeface="Arial"/>
                <a:cs typeface="Arial"/>
              </a:rPr>
              <a:t>(Random Forest </a:t>
            </a:r>
            <a:r>
              <a:rPr sz="800" spc="-15" dirty="0">
                <a:latin typeface="Arial"/>
                <a:cs typeface="Arial"/>
              </a:rPr>
              <a:t>w</a:t>
            </a:r>
            <a:r>
              <a:rPr sz="800" spc="185" dirty="0">
                <a:latin typeface="Arial"/>
                <a:cs typeface="Arial"/>
              </a:rPr>
              <a:t> </a:t>
            </a:r>
            <a:r>
              <a:rPr sz="800" spc="-80" dirty="0">
                <a:latin typeface="Arial"/>
                <a:cs typeface="Arial"/>
              </a:rPr>
              <a:t>SIFT)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63600" y="723900"/>
            <a:ext cx="1155700" cy="254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93900" y="723900"/>
            <a:ext cx="177800" cy="2286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108200" y="723900"/>
            <a:ext cx="838200" cy="254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54000" y="5842000"/>
            <a:ext cx="2883535" cy="86868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R="5080">
              <a:lnSpc>
                <a:spcPts val="1300"/>
              </a:lnSpc>
              <a:spcBef>
                <a:spcPts val="259"/>
              </a:spcBef>
            </a:pPr>
            <a:r>
              <a:rPr sz="1200" spc="5" dirty="0">
                <a:latin typeface="Arial"/>
                <a:cs typeface="Arial"/>
              </a:rPr>
              <a:t>Predict </a:t>
            </a:r>
            <a:r>
              <a:rPr sz="1200" spc="30" dirty="0">
                <a:latin typeface="Arial"/>
                <a:cs typeface="Arial"/>
              </a:rPr>
              <a:t>the </a:t>
            </a:r>
            <a:r>
              <a:rPr sz="1200" spc="15" dirty="0">
                <a:latin typeface="Arial"/>
                <a:cs typeface="Arial"/>
              </a:rPr>
              <a:t>effect </a:t>
            </a:r>
            <a:r>
              <a:rPr sz="1200" spc="40" dirty="0">
                <a:latin typeface="Arial"/>
                <a:cs typeface="Arial"/>
              </a:rPr>
              <a:t>of </a:t>
            </a:r>
            <a:r>
              <a:rPr sz="1200" spc="25" dirty="0">
                <a:latin typeface="Arial"/>
                <a:cs typeface="Arial"/>
              </a:rPr>
              <a:t>84 </a:t>
            </a:r>
            <a:r>
              <a:rPr sz="1200" dirty="0">
                <a:latin typeface="Arial"/>
                <a:cs typeface="Arial"/>
              </a:rPr>
              <a:t>variants </a:t>
            </a:r>
            <a:r>
              <a:rPr sz="1200" spc="30" dirty="0">
                <a:latin typeface="Arial"/>
                <a:cs typeface="Arial"/>
              </a:rPr>
              <a:t>in the  function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40" dirty="0">
                <a:latin typeface="Arial"/>
                <a:cs typeface="Arial"/>
              </a:rPr>
              <a:t>of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55" dirty="0">
                <a:latin typeface="Arial"/>
                <a:cs typeface="Arial"/>
              </a:rPr>
              <a:t>CBS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in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45" dirty="0">
                <a:latin typeface="Arial"/>
                <a:cs typeface="Arial"/>
              </a:rPr>
              <a:t>high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(400ng/ml)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and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in  </a:t>
            </a:r>
            <a:r>
              <a:rPr sz="1200" spc="40" dirty="0">
                <a:latin typeface="Arial"/>
                <a:cs typeface="Arial"/>
              </a:rPr>
              <a:t>low </a:t>
            </a:r>
            <a:r>
              <a:rPr sz="1200" spc="30" dirty="0">
                <a:latin typeface="Arial"/>
                <a:cs typeface="Arial"/>
              </a:rPr>
              <a:t>(2ng/ml) </a:t>
            </a:r>
            <a:r>
              <a:rPr sz="1200" spc="20" dirty="0">
                <a:latin typeface="Arial"/>
                <a:cs typeface="Arial"/>
              </a:rPr>
              <a:t>co-factor (pyridoxine)  concentration, </a:t>
            </a:r>
            <a:r>
              <a:rPr sz="1200" spc="15" dirty="0">
                <a:latin typeface="Arial"/>
                <a:cs typeface="Arial"/>
              </a:rPr>
              <a:t>measured </a:t>
            </a:r>
            <a:r>
              <a:rPr sz="1200" spc="30" dirty="0">
                <a:latin typeface="Arial"/>
                <a:cs typeface="Arial"/>
              </a:rPr>
              <a:t>in </a:t>
            </a:r>
            <a:r>
              <a:rPr sz="1200" spc="-15" dirty="0">
                <a:latin typeface="Arial"/>
                <a:cs typeface="Arial"/>
              </a:rPr>
              <a:t>yeast  </a:t>
            </a:r>
            <a:r>
              <a:rPr sz="1200" spc="35" dirty="0">
                <a:latin typeface="Arial"/>
                <a:cs typeface="Arial"/>
              </a:rPr>
              <a:t>complementation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-45" dirty="0">
                <a:latin typeface="Arial"/>
                <a:cs typeface="Arial"/>
              </a:rPr>
              <a:t>assay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90600" y="5676900"/>
            <a:ext cx="93345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800" spc="-75" dirty="0">
                <a:latin typeface="Arial"/>
                <a:cs typeface="Arial"/>
              </a:rPr>
              <a:t>Assessor’s </a:t>
            </a:r>
            <a:r>
              <a:rPr sz="800" spc="-35" dirty="0">
                <a:latin typeface="Arial"/>
                <a:cs typeface="Arial"/>
              </a:rPr>
              <a:t>Overall</a:t>
            </a:r>
            <a:r>
              <a:rPr sz="800" spc="15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rank</a:t>
            </a:r>
            <a:endParaRPr sz="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63600" y="685800"/>
            <a:ext cx="2030730" cy="1064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rebuchet MS"/>
                <a:cs typeface="Trebuchet MS"/>
              </a:rPr>
              <a:t>Cystathionine</a:t>
            </a:r>
            <a:r>
              <a:rPr sz="1400" spc="-6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β-Synthase</a:t>
            </a:r>
            <a:endParaRPr sz="1400">
              <a:latin typeface="Trebuchet MS"/>
              <a:cs typeface="Trebuchet MS"/>
            </a:endParaRPr>
          </a:p>
          <a:p>
            <a:pPr marL="342900">
              <a:lnSpc>
                <a:spcPct val="100000"/>
              </a:lnSpc>
              <a:spcBef>
                <a:spcPts val="1020"/>
              </a:spcBef>
            </a:pPr>
            <a:r>
              <a:rPr sz="1400" spc="30" dirty="0">
                <a:latin typeface="Arial"/>
                <a:cs typeface="Arial"/>
              </a:rPr>
              <a:t>84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variants</a:t>
            </a:r>
            <a:endParaRPr sz="1400">
              <a:latin typeface="Arial"/>
              <a:cs typeface="Arial"/>
            </a:endParaRPr>
          </a:p>
          <a:p>
            <a:pPr marL="342900">
              <a:lnSpc>
                <a:spcPct val="100000"/>
              </a:lnSpc>
              <a:spcBef>
                <a:spcPts val="219"/>
              </a:spcBef>
            </a:pPr>
            <a:r>
              <a:rPr sz="1400" spc="30" dirty="0">
                <a:latin typeface="Arial"/>
                <a:cs typeface="Arial"/>
              </a:rPr>
              <a:t>2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5" dirty="0">
                <a:latin typeface="Arial"/>
                <a:cs typeface="Arial"/>
              </a:rPr>
              <a:t>assays</a:t>
            </a:r>
            <a:endParaRPr sz="1400">
              <a:latin typeface="Arial"/>
              <a:cs typeface="Arial"/>
            </a:endParaRPr>
          </a:p>
          <a:p>
            <a:pPr marL="342900">
              <a:lnSpc>
                <a:spcPct val="100000"/>
              </a:lnSpc>
              <a:spcBef>
                <a:spcPts val="219"/>
              </a:spcBef>
            </a:pPr>
            <a:r>
              <a:rPr sz="1400" spc="30" dirty="0">
                <a:latin typeface="Arial"/>
                <a:cs typeface="Arial"/>
              </a:rPr>
              <a:t>9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20" dirty="0">
                <a:latin typeface="Arial"/>
                <a:cs typeface="Arial"/>
              </a:rPr>
              <a:t>metrics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633952" y="2443899"/>
            <a:ext cx="495934" cy="21158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2120"/>
              </a:lnSpc>
            </a:pPr>
            <a:r>
              <a:rPr sz="1800" b="1" dirty="0">
                <a:latin typeface="Trebuchet MS"/>
                <a:cs typeface="Trebuchet MS"/>
              </a:rPr>
              <a:t>PCC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ts val="1650"/>
              </a:lnSpc>
            </a:pPr>
            <a:r>
              <a:rPr sz="1400" dirty="0">
                <a:latin typeface="Trebuchet MS"/>
                <a:cs typeface="Trebuchet MS"/>
              </a:rPr>
              <a:t>against experimental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data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604250" y="1911349"/>
            <a:ext cx="0" cy="2997200"/>
          </a:xfrm>
          <a:custGeom>
            <a:avLst/>
            <a:gdLst/>
            <a:ahLst/>
            <a:cxnLst/>
            <a:rect l="l" t="t" r="r" b="b"/>
            <a:pathLst>
              <a:path h="2997200">
                <a:moveTo>
                  <a:pt x="0" y="299720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8305800" y="4775200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0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140700" y="4178300"/>
            <a:ext cx="2990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rebuchet MS"/>
                <a:cs typeface="Trebuchet MS"/>
              </a:rPr>
              <a:t>0.2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140700" y="3581400"/>
            <a:ext cx="2990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rebuchet MS"/>
                <a:cs typeface="Trebuchet MS"/>
              </a:rPr>
              <a:t>0.4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140700" y="2984500"/>
            <a:ext cx="2990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rebuchet MS"/>
                <a:cs typeface="Trebuchet MS"/>
              </a:rPr>
              <a:t>0.6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140700" y="2374900"/>
            <a:ext cx="2990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rebuchet MS"/>
                <a:cs typeface="Trebuchet MS"/>
              </a:rPr>
              <a:t>0.8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305800" y="1778000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1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604250" y="4908550"/>
            <a:ext cx="3365500" cy="0"/>
          </a:xfrm>
          <a:custGeom>
            <a:avLst/>
            <a:gdLst/>
            <a:ahLst/>
            <a:cxnLst/>
            <a:rect l="l" t="t" r="r" b="b"/>
            <a:pathLst>
              <a:path w="3365500">
                <a:moveTo>
                  <a:pt x="0" y="0"/>
                </a:moveTo>
                <a:lnTo>
                  <a:pt x="336549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8534400" y="4965700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0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131300" y="4965700"/>
            <a:ext cx="2990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rebuchet MS"/>
                <a:cs typeface="Trebuchet MS"/>
              </a:rPr>
              <a:t>0.2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804400" y="4965700"/>
            <a:ext cx="16452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85165" algn="l"/>
                <a:tab pos="1358265" algn="l"/>
              </a:tabLst>
            </a:pPr>
            <a:r>
              <a:rPr sz="1400" b="1" spc="-5" dirty="0">
                <a:latin typeface="Trebuchet MS"/>
                <a:cs typeface="Trebuchet MS"/>
              </a:rPr>
              <a:t>0.</a:t>
            </a:r>
            <a:r>
              <a:rPr sz="1400" b="1" dirty="0">
                <a:latin typeface="Trebuchet MS"/>
                <a:cs typeface="Trebuchet MS"/>
              </a:rPr>
              <a:t>4	</a:t>
            </a:r>
            <a:r>
              <a:rPr sz="1400" b="1" spc="-5" dirty="0">
                <a:latin typeface="Trebuchet MS"/>
                <a:cs typeface="Trebuchet MS"/>
              </a:rPr>
              <a:t>0.</a:t>
            </a:r>
            <a:r>
              <a:rPr sz="1400" b="1" dirty="0">
                <a:latin typeface="Trebuchet MS"/>
                <a:cs typeface="Trebuchet MS"/>
              </a:rPr>
              <a:t>6	</a:t>
            </a:r>
            <a:r>
              <a:rPr sz="1400" b="1" spc="-5" dirty="0">
                <a:latin typeface="Trebuchet MS"/>
                <a:cs typeface="Trebuchet MS"/>
              </a:rPr>
              <a:t>0.8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912600" y="4965700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1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0268447" y="3190267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268447" y="3190266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629376" y="4257047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629376" y="4257046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322550" y="3844006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322551" y="3844006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4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4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324186" y="3249109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0324186" y="3249108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4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4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0232283" y="3797260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0232283" y="3797259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4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0027615" y="3681982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0027615" y="3681981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4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0279221" y="3771780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279222" y="3771779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456493" y="3415804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456493" y="3415803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733798" y="3758053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733798" y="3758052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4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4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605242" y="1906300"/>
            <a:ext cx="3367404" cy="3001010"/>
          </a:xfrm>
          <a:custGeom>
            <a:avLst/>
            <a:gdLst/>
            <a:ahLst/>
            <a:cxnLst/>
            <a:rect l="l" t="t" r="r" b="b"/>
            <a:pathLst>
              <a:path w="3367404" h="3001010">
                <a:moveTo>
                  <a:pt x="0" y="3000693"/>
                </a:moveTo>
                <a:lnTo>
                  <a:pt x="37833" y="2966977"/>
                </a:lnTo>
                <a:lnTo>
                  <a:pt x="75665" y="2933263"/>
                </a:lnTo>
                <a:lnTo>
                  <a:pt x="113498" y="2899547"/>
                </a:lnTo>
                <a:lnTo>
                  <a:pt x="151331" y="2865831"/>
                </a:lnTo>
                <a:lnTo>
                  <a:pt x="189164" y="2832115"/>
                </a:lnTo>
                <a:lnTo>
                  <a:pt x="226997" y="2798400"/>
                </a:lnTo>
                <a:lnTo>
                  <a:pt x="264830" y="2764684"/>
                </a:lnTo>
                <a:lnTo>
                  <a:pt x="302663" y="2730968"/>
                </a:lnTo>
                <a:lnTo>
                  <a:pt x="340496" y="2697252"/>
                </a:lnTo>
                <a:lnTo>
                  <a:pt x="378329" y="2663537"/>
                </a:lnTo>
                <a:lnTo>
                  <a:pt x="416162" y="2629822"/>
                </a:lnTo>
                <a:lnTo>
                  <a:pt x="453995" y="2596106"/>
                </a:lnTo>
                <a:lnTo>
                  <a:pt x="491828" y="2562390"/>
                </a:lnTo>
                <a:lnTo>
                  <a:pt x="529661" y="2528674"/>
                </a:lnTo>
                <a:lnTo>
                  <a:pt x="567494" y="2494959"/>
                </a:lnTo>
                <a:lnTo>
                  <a:pt x="605327" y="2461243"/>
                </a:lnTo>
                <a:lnTo>
                  <a:pt x="643160" y="2427527"/>
                </a:lnTo>
                <a:lnTo>
                  <a:pt x="680993" y="2393811"/>
                </a:lnTo>
                <a:lnTo>
                  <a:pt x="718826" y="2360096"/>
                </a:lnTo>
                <a:lnTo>
                  <a:pt x="756659" y="2326380"/>
                </a:lnTo>
                <a:lnTo>
                  <a:pt x="794492" y="2292664"/>
                </a:lnTo>
                <a:lnTo>
                  <a:pt x="832324" y="2258949"/>
                </a:lnTo>
                <a:lnTo>
                  <a:pt x="870158" y="2225234"/>
                </a:lnTo>
                <a:lnTo>
                  <a:pt x="907991" y="2191518"/>
                </a:lnTo>
                <a:lnTo>
                  <a:pt x="945823" y="2157802"/>
                </a:lnTo>
                <a:lnTo>
                  <a:pt x="983656" y="2124086"/>
                </a:lnTo>
                <a:lnTo>
                  <a:pt x="1021490" y="2090370"/>
                </a:lnTo>
                <a:lnTo>
                  <a:pt x="1059323" y="2056655"/>
                </a:lnTo>
                <a:lnTo>
                  <a:pt x="1097155" y="2022939"/>
                </a:lnTo>
                <a:lnTo>
                  <a:pt x="1134988" y="1989223"/>
                </a:lnTo>
                <a:lnTo>
                  <a:pt x="1172822" y="1955507"/>
                </a:lnTo>
                <a:lnTo>
                  <a:pt x="1210655" y="1921793"/>
                </a:lnTo>
                <a:lnTo>
                  <a:pt x="1248487" y="1888077"/>
                </a:lnTo>
                <a:lnTo>
                  <a:pt x="1286320" y="1854361"/>
                </a:lnTo>
                <a:lnTo>
                  <a:pt x="1324154" y="1820645"/>
                </a:lnTo>
                <a:lnTo>
                  <a:pt x="1361986" y="1786930"/>
                </a:lnTo>
                <a:lnTo>
                  <a:pt x="1399819" y="1753214"/>
                </a:lnTo>
                <a:lnTo>
                  <a:pt x="1437652" y="1719498"/>
                </a:lnTo>
                <a:lnTo>
                  <a:pt x="1475486" y="1685782"/>
                </a:lnTo>
                <a:lnTo>
                  <a:pt x="1513318" y="1652068"/>
                </a:lnTo>
                <a:lnTo>
                  <a:pt x="1551151" y="1618352"/>
                </a:lnTo>
                <a:lnTo>
                  <a:pt x="1588984" y="1584636"/>
                </a:lnTo>
                <a:lnTo>
                  <a:pt x="1626817" y="1550920"/>
                </a:lnTo>
                <a:lnTo>
                  <a:pt x="1664649" y="1517204"/>
                </a:lnTo>
                <a:lnTo>
                  <a:pt x="1702483" y="1483489"/>
                </a:lnTo>
                <a:lnTo>
                  <a:pt x="1740316" y="1449773"/>
                </a:lnTo>
                <a:lnTo>
                  <a:pt x="1778149" y="1416057"/>
                </a:lnTo>
                <a:lnTo>
                  <a:pt x="1815981" y="1382341"/>
                </a:lnTo>
                <a:lnTo>
                  <a:pt x="1853815" y="1348626"/>
                </a:lnTo>
                <a:lnTo>
                  <a:pt x="1891648" y="1314911"/>
                </a:lnTo>
                <a:lnTo>
                  <a:pt x="1929480" y="1281195"/>
                </a:lnTo>
                <a:lnTo>
                  <a:pt x="1967313" y="1247479"/>
                </a:lnTo>
                <a:lnTo>
                  <a:pt x="2005147" y="1213764"/>
                </a:lnTo>
                <a:lnTo>
                  <a:pt x="2042980" y="1180048"/>
                </a:lnTo>
                <a:lnTo>
                  <a:pt x="2080812" y="1146332"/>
                </a:lnTo>
                <a:lnTo>
                  <a:pt x="2118645" y="1112616"/>
                </a:lnTo>
                <a:lnTo>
                  <a:pt x="2156479" y="1078901"/>
                </a:lnTo>
                <a:lnTo>
                  <a:pt x="2194312" y="1045185"/>
                </a:lnTo>
                <a:lnTo>
                  <a:pt x="2232144" y="1011469"/>
                </a:lnTo>
                <a:lnTo>
                  <a:pt x="2269977" y="977754"/>
                </a:lnTo>
                <a:lnTo>
                  <a:pt x="2307810" y="944038"/>
                </a:lnTo>
                <a:lnTo>
                  <a:pt x="2345644" y="910322"/>
                </a:lnTo>
                <a:lnTo>
                  <a:pt x="2383476" y="876607"/>
                </a:lnTo>
                <a:lnTo>
                  <a:pt x="2421309" y="842891"/>
                </a:lnTo>
                <a:lnTo>
                  <a:pt x="2459142" y="809175"/>
                </a:lnTo>
                <a:lnTo>
                  <a:pt x="2496974" y="775460"/>
                </a:lnTo>
                <a:lnTo>
                  <a:pt x="2534808" y="741744"/>
                </a:lnTo>
                <a:lnTo>
                  <a:pt x="2572641" y="708028"/>
                </a:lnTo>
                <a:lnTo>
                  <a:pt x="2610474" y="674313"/>
                </a:lnTo>
                <a:lnTo>
                  <a:pt x="2648306" y="640597"/>
                </a:lnTo>
                <a:lnTo>
                  <a:pt x="2686140" y="606881"/>
                </a:lnTo>
                <a:lnTo>
                  <a:pt x="2723973" y="573166"/>
                </a:lnTo>
                <a:lnTo>
                  <a:pt x="2761806" y="539450"/>
                </a:lnTo>
                <a:lnTo>
                  <a:pt x="2799638" y="505734"/>
                </a:lnTo>
                <a:lnTo>
                  <a:pt x="2837472" y="472019"/>
                </a:lnTo>
                <a:lnTo>
                  <a:pt x="2875305" y="438303"/>
                </a:lnTo>
                <a:lnTo>
                  <a:pt x="2913138" y="404587"/>
                </a:lnTo>
                <a:lnTo>
                  <a:pt x="2950970" y="370872"/>
                </a:lnTo>
                <a:lnTo>
                  <a:pt x="2988804" y="337156"/>
                </a:lnTo>
                <a:lnTo>
                  <a:pt x="3026637" y="303440"/>
                </a:lnTo>
                <a:lnTo>
                  <a:pt x="3064469" y="269725"/>
                </a:lnTo>
                <a:lnTo>
                  <a:pt x="3102302" y="236009"/>
                </a:lnTo>
                <a:lnTo>
                  <a:pt x="3140135" y="202293"/>
                </a:lnTo>
                <a:lnTo>
                  <a:pt x="3177969" y="168578"/>
                </a:lnTo>
                <a:lnTo>
                  <a:pt x="3215801" y="134862"/>
                </a:lnTo>
                <a:lnTo>
                  <a:pt x="3253634" y="101146"/>
                </a:lnTo>
                <a:lnTo>
                  <a:pt x="3291467" y="67431"/>
                </a:lnTo>
                <a:lnTo>
                  <a:pt x="3329301" y="33715"/>
                </a:lnTo>
                <a:lnTo>
                  <a:pt x="3367133" y="0"/>
                </a:lnTo>
              </a:path>
            </a:pathLst>
          </a:custGeom>
          <a:ln w="19050">
            <a:solidFill>
              <a:srgbClr val="ED7D31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9563100" y="5118100"/>
            <a:ext cx="13404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rebuchet MS"/>
                <a:cs typeface="Trebuchet MS"/>
              </a:rPr>
              <a:t>average</a:t>
            </a:r>
            <a:r>
              <a:rPr sz="1800" b="1" spc="-8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PCC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207500" y="5384800"/>
            <a:ext cx="20542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rebuchet MS"/>
                <a:cs typeface="Trebuchet MS"/>
              </a:rPr>
              <a:t>against other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submissions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56200" y="114300"/>
            <a:ext cx="19431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30800" y="12700"/>
            <a:ext cx="193040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dirty="0">
                <a:solidFill>
                  <a:srgbClr val="0070C0"/>
                </a:solidFill>
              </a:rPr>
              <a:t>p16</a:t>
            </a:r>
            <a:r>
              <a:rPr sz="3100" spc="-90" dirty="0">
                <a:solidFill>
                  <a:srgbClr val="0070C0"/>
                </a:solidFill>
              </a:rPr>
              <a:t> </a:t>
            </a:r>
            <a:r>
              <a:rPr sz="3100" dirty="0">
                <a:solidFill>
                  <a:srgbClr val="0070C0"/>
                </a:solidFill>
              </a:rPr>
              <a:t>(2013)</a:t>
            </a:r>
            <a:endParaRPr sz="3100"/>
          </a:p>
        </p:txBody>
      </p:sp>
      <p:sp>
        <p:nvSpPr>
          <p:cNvPr id="4" name="object 4"/>
          <p:cNvSpPr txBox="1"/>
          <p:nvPr/>
        </p:nvSpPr>
        <p:spPr>
          <a:xfrm>
            <a:off x="1079500" y="1201419"/>
            <a:ext cx="1258570" cy="97790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1800" b="1" spc="160" dirty="0">
                <a:solidFill>
                  <a:srgbClr val="FF0000"/>
                </a:solidFill>
                <a:latin typeface="Arial"/>
                <a:cs typeface="Arial"/>
              </a:rPr>
              <a:t>10</a:t>
            </a:r>
            <a:r>
              <a:rPr sz="1800" b="1" spc="-11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variants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</a:t>
            </a:r>
            <a:r>
              <a:rPr sz="1800" spc="-65" dirty="0">
                <a:latin typeface="Arial"/>
                <a:cs typeface="Arial"/>
              </a:rPr>
              <a:t> assay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4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25" dirty="0">
                <a:latin typeface="Arial"/>
                <a:cs typeface="Arial"/>
              </a:rPr>
              <a:t>metrics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56200" y="114300"/>
            <a:ext cx="19431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30800" y="12700"/>
            <a:ext cx="193040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dirty="0">
                <a:solidFill>
                  <a:srgbClr val="0070C0"/>
                </a:solidFill>
              </a:rPr>
              <a:t>p16</a:t>
            </a:r>
            <a:r>
              <a:rPr sz="3100" spc="-90" dirty="0">
                <a:solidFill>
                  <a:srgbClr val="0070C0"/>
                </a:solidFill>
              </a:rPr>
              <a:t> </a:t>
            </a:r>
            <a:r>
              <a:rPr sz="3100" dirty="0">
                <a:solidFill>
                  <a:srgbClr val="0070C0"/>
                </a:solidFill>
              </a:rPr>
              <a:t>(2013)</a:t>
            </a:r>
            <a:endParaRPr sz="3100"/>
          </a:p>
        </p:txBody>
      </p:sp>
      <p:sp>
        <p:nvSpPr>
          <p:cNvPr id="4" name="object 4"/>
          <p:cNvSpPr/>
          <p:nvPr/>
        </p:nvSpPr>
        <p:spPr>
          <a:xfrm>
            <a:off x="223370" y="2243046"/>
            <a:ext cx="1926289" cy="30124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8044" y="2169887"/>
            <a:ext cx="3276600" cy="4094479"/>
          </a:xfrm>
          <a:custGeom>
            <a:avLst/>
            <a:gdLst/>
            <a:ahLst/>
            <a:cxnLst/>
            <a:rect l="l" t="t" r="r" b="b"/>
            <a:pathLst>
              <a:path w="3276600" h="4094479">
                <a:moveTo>
                  <a:pt x="0" y="0"/>
                </a:moveTo>
                <a:lnTo>
                  <a:pt x="3276600" y="0"/>
                </a:lnTo>
                <a:lnTo>
                  <a:pt x="3276600" y="4094413"/>
                </a:lnTo>
                <a:lnTo>
                  <a:pt x="0" y="4094413"/>
                </a:lnTo>
                <a:lnTo>
                  <a:pt x="0" y="0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41300" y="2247900"/>
            <a:ext cx="2902585" cy="337820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054100" marR="49530" indent="812800">
              <a:lnSpc>
                <a:spcPct val="104200"/>
              </a:lnSpc>
              <a:spcBef>
                <a:spcPts val="60"/>
              </a:spcBef>
            </a:pPr>
            <a:r>
              <a:rPr sz="800" spc="-105" dirty="0">
                <a:latin typeface="Arial"/>
                <a:cs typeface="Arial"/>
              </a:rPr>
              <a:t>Yang </a:t>
            </a:r>
            <a:r>
              <a:rPr sz="800" spc="-45" dirty="0">
                <a:latin typeface="Arial"/>
                <a:cs typeface="Arial"/>
              </a:rPr>
              <a:t>&amp; </a:t>
            </a:r>
            <a:r>
              <a:rPr sz="800" spc="-25" dirty="0">
                <a:latin typeface="Arial"/>
                <a:cs typeface="Arial"/>
              </a:rPr>
              <a:t>Zhou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55" dirty="0">
                <a:latin typeface="Arial"/>
                <a:cs typeface="Arial"/>
              </a:rPr>
              <a:t>(SVM)  </a:t>
            </a:r>
            <a:r>
              <a:rPr sz="800" spc="-105" dirty="0">
                <a:latin typeface="Arial"/>
                <a:cs typeface="Arial"/>
              </a:rPr>
              <a:t>Yang </a:t>
            </a:r>
            <a:r>
              <a:rPr sz="800" spc="-45" dirty="0">
                <a:latin typeface="Arial"/>
                <a:cs typeface="Arial"/>
              </a:rPr>
              <a:t>&amp; </a:t>
            </a:r>
            <a:r>
              <a:rPr sz="800" spc="-25" dirty="0">
                <a:latin typeface="Arial"/>
                <a:cs typeface="Arial"/>
              </a:rPr>
              <a:t>Zhou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30" dirty="0">
                <a:latin typeface="Arial"/>
                <a:cs typeface="Arial"/>
              </a:rPr>
              <a:t>(ddG)</a:t>
            </a:r>
            <a:endParaRPr sz="800">
              <a:latin typeface="Arial"/>
              <a:cs typeface="Arial"/>
            </a:endParaRPr>
          </a:p>
          <a:p>
            <a:pPr marL="571500" marR="1242695" indent="63500">
              <a:lnSpc>
                <a:spcPts val="900"/>
              </a:lnSpc>
              <a:spcBef>
                <a:spcPts val="120"/>
              </a:spcBef>
            </a:pPr>
            <a:r>
              <a:rPr sz="800" spc="-105" dirty="0">
                <a:latin typeface="Arial"/>
                <a:cs typeface="Arial"/>
              </a:rPr>
              <a:t>Yang </a:t>
            </a:r>
            <a:r>
              <a:rPr sz="800" spc="-45" dirty="0">
                <a:latin typeface="Arial"/>
                <a:cs typeface="Arial"/>
              </a:rPr>
              <a:t>&amp; </a:t>
            </a:r>
            <a:r>
              <a:rPr sz="800" spc="-25" dirty="0">
                <a:latin typeface="Arial"/>
                <a:cs typeface="Arial"/>
              </a:rPr>
              <a:t>Zhou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85" dirty="0">
                <a:latin typeface="Arial"/>
                <a:cs typeface="Arial"/>
              </a:rPr>
              <a:t>(PSSM)  </a:t>
            </a:r>
            <a:r>
              <a:rPr sz="800" spc="-105" dirty="0">
                <a:latin typeface="Arial"/>
                <a:cs typeface="Arial"/>
              </a:rPr>
              <a:t>Yang </a:t>
            </a:r>
            <a:r>
              <a:rPr sz="800" spc="-45" dirty="0">
                <a:latin typeface="Arial"/>
                <a:cs typeface="Arial"/>
              </a:rPr>
              <a:t>&amp; </a:t>
            </a:r>
            <a:r>
              <a:rPr sz="800" spc="-25" dirty="0">
                <a:latin typeface="Arial"/>
                <a:cs typeface="Arial"/>
              </a:rPr>
              <a:t>Zhou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80" dirty="0">
                <a:latin typeface="Arial"/>
                <a:cs typeface="Arial"/>
              </a:rPr>
              <a:t> </a:t>
            </a:r>
            <a:r>
              <a:rPr sz="800" spc="-30" dirty="0">
                <a:latin typeface="Arial"/>
                <a:cs typeface="Arial"/>
              </a:rPr>
              <a:t>(ddG)</a:t>
            </a:r>
            <a:endParaRPr sz="800">
              <a:latin typeface="Arial"/>
              <a:cs typeface="Arial"/>
            </a:endParaRPr>
          </a:p>
          <a:p>
            <a:pPr marL="1752600" marR="124460" indent="38100">
              <a:lnSpc>
                <a:spcPts val="900"/>
              </a:lnSpc>
              <a:spcBef>
                <a:spcPts val="200"/>
              </a:spcBef>
            </a:pP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</a:t>
            </a:r>
            <a:r>
              <a:rPr sz="800" spc="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FF0000"/>
                </a:solidFill>
                <a:latin typeface="Arial"/>
                <a:cs typeface="Arial"/>
              </a:rPr>
              <a:t>(EA)  </a:t>
            </a: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75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(SNPs&amp;GO)</a:t>
            </a:r>
            <a:endParaRPr sz="800">
              <a:latin typeface="Arial"/>
              <a:cs typeface="Arial"/>
            </a:endParaRPr>
          </a:p>
          <a:p>
            <a:pPr marL="1282700" marR="256540" indent="368300">
              <a:lnSpc>
                <a:spcPct val="104200"/>
              </a:lnSpc>
              <a:spcBef>
                <a:spcPts val="80"/>
              </a:spcBef>
            </a:pP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30" dirty="0">
                <a:latin typeface="Arial"/>
                <a:cs typeface="Arial"/>
              </a:rPr>
              <a:t>(DrDancer)  </a:t>
            </a: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-45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(Meta-SNP)</a:t>
            </a:r>
            <a:endParaRPr sz="800">
              <a:latin typeface="Arial"/>
              <a:cs typeface="Arial"/>
            </a:endParaRPr>
          </a:p>
          <a:p>
            <a:pPr marL="1549400" marR="313055" indent="101600">
              <a:lnSpc>
                <a:spcPct val="104200"/>
              </a:lnSpc>
              <a:spcBef>
                <a:spcPts val="100"/>
              </a:spcBef>
            </a:pP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25" dirty="0">
                <a:latin typeface="Arial"/>
                <a:cs typeface="Arial"/>
              </a:rPr>
              <a:t>(6 </a:t>
            </a:r>
            <a:r>
              <a:rPr sz="800" spc="-40" dirty="0">
                <a:latin typeface="Arial"/>
                <a:cs typeface="Arial"/>
              </a:rPr>
              <a:t>methods)  </a:t>
            </a: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25" dirty="0">
                <a:latin typeface="Arial"/>
                <a:cs typeface="Arial"/>
              </a:rPr>
              <a:t>(6</a:t>
            </a:r>
            <a:r>
              <a:rPr sz="800" spc="-60" dirty="0">
                <a:latin typeface="Arial"/>
                <a:cs typeface="Arial"/>
              </a:rPr>
              <a:t> </a:t>
            </a:r>
            <a:r>
              <a:rPr sz="800" spc="-40" dirty="0">
                <a:latin typeface="Arial"/>
                <a:cs typeface="Arial"/>
              </a:rPr>
              <a:t>methods)</a:t>
            </a:r>
            <a:endParaRPr sz="800">
              <a:latin typeface="Arial"/>
              <a:cs typeface="Arial"/>
            </a:endParaRPr>
          </a:p>
          <a:p>
            <a:pPr marL="1346200" marR="592455" indent="25400">
              <a:lnSpc>
                <a:spcPct val="104200"/>
              </a:lnSpc>
              <a:spcBef>
                <a:spcPts val="95"/>
              </a:spcBef>
            </a:pP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25" dirty="0">
                <a:latin typeface="Arial"/>
                <a:cs typeface="Arial"/>
              </a:rPr>
              <a:t>(6 </a:t>
            </a:r>
            <a:r>
              <a:rPr sz="800" spc="-40" dirty="0">
                <a:latin typeface="Arial"/>
                <a:cs typeface="Arial"/>
              </a:rPr>
              <a:t>methods)  </a:t>
            </a:r>
            <a:r>
              <a:rPr sz="800" spc="-50" dirty="0">
                <a:latin typeface="Arial"/>
                <a:cs typeface="Arial"/>
              </a:rPr>
              <a:t>Anonymous</a:t>
            </a:r>
            <a:r>
              <a:rPr sz="800" spc="25" dirty="0">
                <a:latin typeface="Arial"/>
                <a:cs typeface="Arial"/>
              </a:rPr>
              <a:t> </a:t>
            </a:r>
            <a:r>
              <a:rPr sz="800" spc="-85" dirty="0">
                <a:latin typeface="Arial"/>
                <a:cs typeface="Arial"/>
              </a:rPr>
              <a:t>(PSSM)</a:t>
            </a:r>
            <a:endParaRPr sz="800">
              <a:latin typeface="Arial"/>
              <a:cs typeface="Arial"/>
            </a:endParaRPr>
          </a:p>
          <a:p>
            <a:pPr marL="1155700" marR="815975" indent="76200">
              <a:lnSpc>
                <a:spcPct val="104200"/>
              </a:lnSpc>
            </a:pPr>
            <a:r>
              <a:rPr sz="800" spc="-45" dirty="0">
                <a:latin typeface="Arial"/>
                <a:cs typeface="Arial"/>
              </a:rPr>
              <a:t>Dunbrack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55" dirty="0">
                <a:latin typeface="Arial"/>
                <a:cs typeface="Arial"/>
              </a:rPr>
              <a:t>(SVM)  </a:t>
            </a:r>
            <a:r>
              <a:rPr sz="800" spc="-50" dirty="0">
                <a:latin typeface="Arial"/>
                <a:cs typeface="Arial"/>
              </a:rPr>
              <a:t>Gaunt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65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(FATHMM)</a:t>
            </a:r>
            <a:endParaRPr sz="800">
              <a:latin typeface="Arial"/>
              <a:cs typeface="Arial"/>
            </a:endParaRPr>
          </a:p>
          <a:p>
            <a:pPr marL="508000" marR="1065530" indent="419100">
              <a:lnSpc>
                <a:spcPct val="104200"/>
              </a:lnSpc>
            </a:pPr>
            <a:r>
              <a:rPr sz="800" spc="-50" dirty="0">
                <a:latin typeface="Arial"/>
                <a:cs typeface="Arial"/>
              </a:rPr>
              <a:t>Gaunt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50" dirty="0">
                <a:latin typeface="Arial"/>
                <a:cs typeface="Arial"/>
              </a:rPr>
              <a:t>(FATHMM)  Gaunt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(FATHMM)</a:t>
            </a:r>
            <a:endParaRPr sz="800">
              <a:latin typeface="Arial"/>
              <a:cs typeface="Arial"/>
            </a:endParaRPr>
          </a:p>
          <a:p>
            <a:pPr marL="939800" marR="931544" indent="190500">
              <a:lnSpc>
                <a:spcPct val="104200"/>
              </a:lnSpc>
              <a:spcBef>
                <a:spcPts val="100"/>
              </a:spcBef>
            </a:pPr>
            <a:r>
              <a:rPr sz="800" spc="-50" dirty="0">
                <a:latin typeface="Arial"/>
                <a:cs typeface="Arial"/>
              </a:rPr>
              <a:t>Vihinen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30" dirty="0">
                <a:latin typeface="Arial"/>
                <a:cs typeface="Arial"/>
              </a:rPr>
              <a:t>(PON-P)  </a:t>
            </a:r>
            <a:r>
              <a:rPr sz="800" spc="-50" dirty="0">
                <a:latin typeface="Arial"/>
                <a:cs typeface="Arial"/>
              </a:rPr>
              <a:t>Vihinen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30" dirty="0">
                <a:latin typeface="Arial"/>
                <a:cs typeface="Arial"/>
              </a:rPr>
              <a:t> </a:t>
            </a:r>
            <a:r>
              <a:rPr sz="800" spc="-30" dirty="0">
                <a:latin typeface="Arial"/>
                <a:cs typeface="Arial"/>
              </a:rPr>
              <a:t>(PON-P)</a:t>
            </a:r>
            <a:endParaRPr sz="800">
              <a:latin typeface="Arial"/>
              <a:cs typeface="Arial"/>
            </a:endParaRPr>
          </a:p>
          <a:p>
            <a:pPr marL="1041400">
              <a:lnSpc>
                <a:spcPct val="100000"/>
              </a:lnSpc>
              <a:spcBef>
                <a:spcPts val="40"/>
              </a:spcBef>
            </a:pP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45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(SNAP)</a:t>
            </a:r>
            <a:endParaRPr sz="800">
              <a:latin typeface="Arial"/>
              <a:cs typeface="Arial"/>
            </a:endParaRPr>
          </a:p>
          <a:p>
            <a:pPr marL="927100" marR="1082040" indent="-12700">
              <a:lnSpc>
                <a:spcPts val="900"/>
              </a:lnSpc>
              <a:spcBef>
                <a:spcPts val="220"/>
              </a:spcBef>
            </a:pP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(SNAP)  </a:t>
            </a: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5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(SNAP)</a:t>
            </a:r>
            <a:endParaRPr sz="800">
              <a:latin typeface="Arial"/>
              <a:cs typeface="Arial"/>
            </a:endParaRPr>
          </a:p>
          <a:p>
            <a:pPr marL="1016000">
              <a:lnSpc>
                <a:spcPct val="100000"/>
              </a:lnSpc>
              <a:spcBef>
                <a:spcPts val="20"/>
              </a:spcBef>
            </a:pP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-40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(SNPs&amp;GO)</a:t>
            </a:r>
            <a:endParaRPr sz="80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  <a:spcBef>
                <a:spcPts val="640"/>
              </a:spcBef>
              <a:tabLst>
                <a:tab pos="659765" algn="l"/>
                <a:tab pos="1942464" algn="l"/>
              </a:tabLst>
            </a:pPr>
            <a:r>
              <a:rPr sz="2100" i="1" spc="-104" baseline="-3968" dirty="0">
                <a:latin typeface="Calibri"/>
                <a:cs typeface="Calibri"/>
              </a:rPr>
              <a:t>Worst	</a:t>
            </a:r>
            <a:r>
              <a:rPr sz="800" spc="-75" dirty="0">
                <a:latin typeface="Arial"/>
                <a:cs typeface="Arial"/>
              </a:rPr>
              <a:t>Assessor’s</a:t>
            </a:r>
            <a:r>
              <a:rPr sz="800" dirty="0">
                <a:latin typeface="Arial"/>
                <a:cs typeface="Arial"/>
              </a:rPr>
              <a:t> </a:t>
            </a:r>
            <a:r>
              <a:rPr sz="800" spc="-35" dirty="0">
                <a:latin typeface="Arial"/>
                <a:cs typeface="Arial"/>
              </a:rPr>
              <a:t>Overall</a:t>
            </a:r>
            <a:r>
              <a:rPr sz="800" spc="5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rank	</a:t>
            </a:r>
            <a:r>
              <a:rPr sz="2100" i="1" spc="-75" baseline="-3968" dirty="0">
                <a:latin typeface="Calibri"/>
                <a:cs typeface="Calibri"/>
              </a:rPr>
              <a:t>Best</a:t>
            </a:r>
            <a:endParaRPr sz="2100" baseline="-3968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20"/>
              </a:spcBef>
            </a:pPr>
            <a:r>
              <a:rPr sz="1000" spc="-10" dirty="0">
                <a:latin typeface="Arial"/>
                <a:cs typeface="Arial"/>
              </a:rPr>
              <a:t>Evaluate</a:t>
            </a:r>
            <a:r>
              <a:rPr sz="1000" spc="-35" dirty="0">
                <a:latin typeface="Arial"/>
                <a:cs typeface="Arial"/>
              </a:rPr>
              <a:t> </a:t>
            </a:r>
            <a:r>
              <a:rPr sz="1000" spc="35" dirty="0">
                <a:latin typeface="Arial"/>
                <a:cs typeface="Arial"/>
              </a:rPr>
              <a:t>how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b="1" spc="85" dirty="0">
                <a:solidFill>
                  <a:srgbClr val="548235"/>
                </a:solidFill>
                <a:latin typeface="Arial"/>
                <a:cs typeface="Arial"/>
              </a:rPr>
              <a:t>10</a:t>
            </a:r>
            <a:r>
              <a:rPr sz="1000" b="1" spc="-30" dirty="0">
                <a:solidFill>
                  <a:srgbClr val="548235"/>
                </a:solidFill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variants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35" dirty="0">
                <a:latin typeface="Arial"/>
                <a:cs typeface="Arial"/>
              </a:rPr>
              <a:t>of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40" dirty="0">
                <a:latin typeface="Arial"/>
                <a:cs typeface="Arial"/>
              </a:rPr>
              <a:t>p16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35" dirty="0">
                <a:latin typeface="Arial"/>
                <a:cs typeface="Arial"/>
              </a:rPr>
              <a:t>protein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25" dirty="0">
                <a:latin typeface="Arial"/>
                <a:cs typeface="Arial"/>
              </a:rPr>
              <a:t>impact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its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8600" y="5626100"/>
            <a:ext cx="3079750" cy="554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20" dirty="0">
                <a:latin typeface="Arial"/>
                <a:cs typeface="Arial"/>
              </a:rPr>
              <a:t>ability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spc="45" dirty="0">
                <a:latin typeface="Arial"/>
                <a:cs typeface="Arial"/>
              </a:rPr>
              <a:t>to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spc="35" dirty="0">
                <a:latin typeface="Arial"/>
                <a:cs typeface="Arial"/>
              </a:rPr>
              <a:t>block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spc="15" dirty="0">
                <a:latin typeface="Arial"/>
                <a:cs typeface="Arial"/>
              </a:rPr>
              <a:t>cell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spc="10" dirty="0">
                <a:latin typeface="Arial"/>
                <a:cs typeface="Arial"/>
              </a:rPr>
              <a:t>proliferation.The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spc="25" dirty="0">
                <a:latin typeface="Arial"/>
                <a:cs typeface="Arial"/>
              </a:rPr>
              <a:t>proliferation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spc="5" dirty="0">
                <a:latin typeface="Arial"/>
                <a:cs typeface="Arial"/>
              </a:rPr>
              <a:t>rate</a:t>
            </a:r>
            <a:endParaRPr sz="1000">
              <a:latin typeface="Arial"/>
              <a:cs typeface="Arial"/>
            </a:endParaRPr>
          </a:p>
          <a:p>
            <a:pPr marL="12700" marR="102235">
              <a:lnSpc>
                <a:spcPct val="116700"/>
              </a:lnSpc>
            </a:pPr>
            <a:r>
              <a:rPr sz="1000" spc="-20" dirty="0">
                <a:latin typeface="Arial"/>
                <a:cs typeface="Arial"/>
              </a:rPr>
              <a:t>was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set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-40" dirty="0">
                <a:latin typeface="Arial"/>
                <a:cs typeface="Arial"/>
              </a:rPr>
              <a:t>as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100%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spc="30" dirty="0">
                <a:latin typeface="Arial"/>
                <a:cs typeface="Arial"/>
              </a:rPr>
              <a:t>for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20" dirty="0">
                <a:latin typeface="Arial"/>
                <a:cs typeface="Arial"/>
              </a:rPr>
              <a:t>mutation-like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25" dirty="0">
                <a:latin typeface="Arial"/>
                <a:cs typeface="Arial"/>
              </a:rPr>
              <a:t>and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50%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30" dirty="0">
                <a:latin typeface="Arial"/>
                <a:cs typeface="Arial"/>
              </a:rPr>
              <a:t>for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25" dirty="0">
                <a:latin typeface="Arial"/>
                <a:cs typeface="Arial"/>
              </a:rPr>
              <a:t>wild-  </a:t>
            </a:r>
            <a:r>
              <a:rPr sz="1000" spc="30" dirty="0">
                <a:latin typeface="Arial"/>
                <a:cs typeface="Arial"/>
              </a:rPr>
              <a:t>type</a:t>
            </a:r>
            <a:r>
              <a:rPr sz="1000" spc="-3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cells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79500" y="1201419"/>
            <a:ext cx="1258570" cy="97790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1800" b="1" spc="160" dirty="0">
                <a:solidFill>
                  <a:srgbClr val="FF0000"/>
                </a:solidFill>
                <a:latin typeface="Arial"/>
                <a:cs typeface="Arial"/>
              </a:rPr>
              <a:t>10</a:t>
            </a:r>
            <a:r>
              <a:rPr sz="1800" b="1" spc="-11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variants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</a:t>
            </a:r>
            <a:r>
              <a:rPr sz="1800" spc="-65" dirty="0">
                <a:latin typeface="Arial"/>
                <a:cs typeface="Arial"/>
              </a:rPr>
              <a:t> assay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4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25" dirty="0">
                <a:latin typeface="Arial"/>
                <a:cs typeface="Arial"/>
              </a:rPr>
              <a:t>metrics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56200" y="114300"/>
            <a:ext cx="19431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30800" y="12700"/>
            <a:ext cx="193040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dirty="0">
                <a:solidFill>
                  <a:srgbClr val="0070C0"/>
                </a:solidFill>
              </a:rPr>
              <a:t>p16</a:t>
            </a:r>
            <a:r>
              <a:rPr sz="3100" spc="-90" dirty="0">
                <a:solidFill>
                  <a:srgbClr val="0070C0"/>
                </a:solidFill>
              </a:rPr>
              <a:t> </a:t>
            </a:r>
            <a:r>
              <a:rPr sz="3100" dirty="0">
                <a:solidFill>
                  <a:srgbClr val="0070C0"/>
                </a:solidFill>
              </a:rPr>
              <a:t>(2013)</a:t>
            </a:r>
            <a:endParaRPr sz="3100"/>
          </a:p>
        </p:txBody>
      </p:sp>
      <p:sp>
        <p:nvSpPr>
          <p:cNvPr id="4" name="object 4"/>
          <p:cNvSpPr txBox="1"/>
          <p:nvPr/>
        </p:nvSpPr>
        <p:spPr>
          <a:xfrm>
            <a:off x="9067800" y="5245100"/>
            <a:ext cx="2054225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130"/>
              </a:lnSpc>
              <a:spcBef>
                <a:spcPts val="100"/>
              </a:spcBef>
            </a:pPr>
            <a:r>
              <a:rPr sz="1800" b="1" spc="-10" dirty="0">
                <a:latin typeface="Trebuchet MS"/>
                <a:cs typeface="Trebuchet MS"/>
              </a:rPr>
              <a:t>average</a:t>
            </a:r>
            <a:r>
              <a:rPr sz="1800" b="1" spc="-2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PCC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ts val="1650"/>
              </a:lnSpc>
            </a:pPr>
            <a:r>
              <a:rPr sz="1400" dirty="0">
                <a:latin typeface="Trebuchet MS"/>
                <a:cs typeface="Trebuchet MS"/>
              </a:rPr>
              <a:t>against other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submissions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19652" y="2240699"/>
            <a:ext cx="495934" cy="21158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2120"/>
              </a:lnSpc>
            </a:pPr>
            <a:r>
              <a:rPr sz="1800" b="1" dirty="0">
                <a:latin typeface="Trebuchet MS"/>
                <a:cs typeface="Trebuchet MS"/>
              </a:rPr>
              <a:t>PCC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ts val="1650"/>
              </a:lnSpc>
            </a:pPr>
            <a:r>
              <a:rPr sz="1400" dirty="0">
                <a:latin typeface="Trebuchet MS"/>
                <a:cs typeface="Trebuchet MS"/>
              </a:rPr>
              <a:t>against experimental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data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006803" y="1735174"/>
            <a:ext cx="4023360" cy="3562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23370" y="2243046"/>
            <a:ext cx="1926289" cy="30124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8044" y="2169887"/>
            <a:ext cx="3276600" cy="4094479"/>
          </a:xfrm>
          <a:custGeom>
            <a:avLst/>
            <a:gdLst/>
            <a:ahLst/>
            <a:cxnLst/>
            <a:rect l="l" t="t" r="r" b="b"/>
            <a:pathLst>
              <a:path w="3276600" h="4094479">
                <a:moveTo>
                  <a:pt x="0" y="0"/>
                </a:moveTo>
                <a:lnTo>
                  <a:pt x="3276600" y="0"/>
                </a:lnTo>
                <a:lnTo>
                  <a:pt x="3276600" y="4094413"/>
                </a:lnTo>
                <a:lnTo>
                  <a:pt x="0" y="4094413"/>
                </a:lnTo>
                <a:lnTo>
                  <a:pt x="0" y="0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41300" y="2247900"/>
            <a:ext cx="2902585" cy="337820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054100" marR="49530" indent="812800">
              <a:lnSpc>
                <a:spcPct val="104200"/>
              </a:lnSpc>
              <a:spcBef>
                <a:spcPts val="60"/>
              </a:spcBef>
            </a:pPr>
            <a:r>
              <a:rPr sz="800" spc="-105" dirty="0">
                <a:latin typeface="Arial"/>
                <a:cs typeface="Arial"/>
              </a:rPr>
              <a:t>Yang </a:t>
            </a:r>
            <a:r>
              <a:rPr sz="800" spc="-45" dirty="0">
                <a:latin typeface="Arial"/>
                <a:cs typeface="Arial"/>
              </a:rPr>
              <a:t>&amp; </a:t>
            </a:r>
            <a:r>
              <a:rPr sz="800" spc="-25" dirty="0">
                <a:latin typeface="Arial"/>
                <a:cs typeface="Arial"/>
              </a:rPr>
              <a:t>Zhou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55" dirty="0">
                <a:latin typeface="Arial"/>
                <a:cs typeface="Arial"/>
              </a:rPr>
              <a:t>(SVM)  </a:t>
            </a:r>
            <a:r>
              <a:rPr sz="800" spc="-105" dirty="0">
                <a:latin typeface="Arial"/>
                <a:cs typeface="Arial"/>
              </a:rPr>
              <a:t>Yang </a:t>
            </a:r>
            <a:r>
              <a:rPr sz="800" spc="-45" dirty="0">
                <a:latin typeface="Arial"/>
                <a:cs typeface="Arial"/>
              </a:rPr>
              <a:t>&amp; </a:t>
            </a:r>
            <a:r>
              <a:rPr sz="800" spc="-25" dirty="0">
                <a:latin typeface="Arial"/>
                <a:cs typeface="Arial"/>
              </a:rPr>
              <a:t>Zhou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30" dirty="0">
                <a:latin typeface="Arial"/>
                <a:cs typeface="Arial"/>
              </a:rPr>
              <a:t>(ddG)</a:t>
            </a:r>
            <a:endParaRPr sz="800">
              <a:latin typeface="Arial"/>
              <a:cs typeface="Arial"/>
            </a:endParaRPr>
          </a:p>
          <a:p>
            <a:pPr marL="571500" marR="1242695" indent="63500">
              <a:lnSpc>
                <a:spcPts val="900"/>
              </a:lnSpc>
              <a:spcBef>
                <a:spcPts val="120"/>
              </a:spcBef>
            </a:pPr>
            <a:r>
              <a:rPr sz="800" spc="-105" dirty="0">
                <a:latin typeface="Arial"/>
                <a:cs typeface="Arial"/>
              </a:rPr>
              <a:t>Yang </a:t>
            </a:r>
            <a:r>
              <a:rPr sz="800" spc="-45" dirty="0">
                <a:latin typeface="Arial"/>
                <a:cs typeface="Arial"/>
              </a:rPr>
              <a:t>&amp; </a:t>
            </a:r>
            <a:r>
              <a:rPr sz="800" spc="-25" dirty="0">
                <a:latin typeface="Arial"/>
                <a:cs typeface="Arial"/>
              </a:rPr>
              <a:t>Zhou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85" dirty="0">
                <a:latin typeface="Arial"/>
                <a:cs typeface="Arial"/>
              </a:rPr>
              <a:t>(PSSM)  </a:t>
            </a:r>
            <a:r>
              <a:rPr sz="800" spc="-105" dirty="0">
                <a:latin typeface="Arial"/>
                <a:cs typeface="Arial"/>
              </a:rPr>
              <a:t>Yang </a:t>
            </a:r>
            <a:r>
              <a:rPr sz="800" spc="-45" dirty="0">
                <a:latin typeface="Arial"/>
                <a:cs typeface="Arial"/>
              </a:rPr>
              <a:t>&amp; </a:t>
            </a:r>
            <a:r>
              <a:rPr sz="800" spc="-25" dirty="0">
                <a:latin typeface="Arial"/>
                <a:cs typeface="Arial"/>
              </a:rPr>
              <a:t>Zhou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80" dirty="0">
                <a:latin typeface="Arial"/>
                <a:cs typeface="Arial"/>
              </a:rPr>
              <a:t> </a:t>
            </a:r>
            <a:r>
              <a:rPr sz="800" spc="-30" dirty="0">
                <a:latin typeface="Arial"/>
                <a:cs typeface="Arial"/>
              </a:rPr>
              <a:t>(ddG)</a:t>
            </a:r>
            <a:endParaRPr sz="800">
              <a:latin typeface="Arial"/>
              <a:cs typeface="Arial"/>
            </a:endParaRPr>
          </a:p>
          <a:p>
            <a:pPr marL="1752600" marR="124460" indent="38100">
              <a:lnSpc>
                <a:spcPts val="900"/>
              </a:lnSpc>
              <a:spcBef>
                <a:spcPts val="200"/>
              </a:spcBef>
            </a:pP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</a:t>
            </a:r>
            <a:r>
              <a:rPr sz="800" spc="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FF0000"/>
                </a:solidFill>
                <a:latin typeface="Arial"/>
                <a:cs typeface="Arial"/>
              </a:rPr>
              <a:t>(EA)  </a:t>
            </a: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75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(SNPs&amp;GO)</a:t>
            </a:r>
            <a:endParaRPr sz="800">
              <a:latin typeface="Arial"/>
              <a:cs typeface="Arial"/>
            </a:endParaRPr>
          </a:p>
          <a:p>
            <a:pPr marL="1282700" marR="256540" indent="368300">
              <a:lnSpc>
                <a:spcPct val="104200"/>
              </a:lnSpc>
              <a:spcBef>
                <a:spcPts val="80"/>
              </a:spcBef>
            </a:pP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30" dirty="0">
                <a:latin typeface="Arial"/>
                <a:cs typeface="Arial"/>
              </a:rPr>
              <a:t>(DrDancer)  </a:t>
            </a: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-45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(Meta-SNP)</a:t>
            </a:r>
            <a:endParaRPr sz="800">
              <a:latin typeface="Arial"/>
              <a:cs typeface="Arial"/>
            </a:endParaRPr>
          </a:p>
          <a:p>
            <a:pPr marL="1549400" marR="313055" indent="101600">
              <a:lnSpc>
                <a:spcPct val="104200"/>
              </a:lnSpc>
              <a:spcBef>
                <a:spcPts val="100"/>
              </a:spcBef>
            </a:pP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25" dirty="0">
                <a:latin typeface="Arial"/>
                <a:cs typeface="Arial"/>
              </a:rPr>
              <a:t>(6 </a:t>
            </a:r>
            <a:r>
              <a:rPr sz="800" spc="-40" dirty="0">
                <a:latin typeface="Arial"/>
                <a:cs typeface="Arial"/>
              </a:rPr>
              <a:t>methods)  </a:t>
            </a: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25" dirty="0">
                <a:latin typeface="Arial"/>
                <a:cs typeface="Arial"/>
              </a:rPr>
              <a:t>(6</a:t>
            </a:r>
            <a:r>
              <a:rPr sz="800" spc="-60" dirty="0">
                <a:latin typeface="Arial"/>
                <a:cs typeface="Arial"/>
              </a:rPr>
              <a:t> </a:t>
            </a:r>
            <a:r>
              <a:rPr sz="800" spc="-40" dirty="0">
                <a:latin typeface="Arial"/>
                <a:cs typeface="Arial"/>
              </a:rPr>
              <a:t>methods)</a:t>
            </a:r>
            <a:endParaRPr sz="800">
              <a:latin typeface="Arial"/>
              <a:cs typeface="Arial"/>
            </a:endParaRPr>
          </a:p>
          <a:p>
            <a:pPr marL="1346200" marR="592455" indent="25400">
              <a:lnSpc>
                <a:spcPct val="104200"/>
              </a:lnSpc>
              <a:spcBef>
                <a:spcPts val="95"/>
              </a:spcBef>
            </a:pP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25" dirty="0">
                <a:latin typeface="Arial"/>
                <a:cs typeface="Arial"/>
              </a:rPr>
              <a:t>(6 </a:t>
            </a:r>
            <a:r>
              <a:rPr sz="800" spc="-40" dirty="0">
                <a:latin typeface="Arial"/>
                <a:cs typeface="Arial"/>
              </a:rPr>
              <a:t>methods)  </a:t>
            </a:r>
            <a:r>
              <a:rPr sz="800" spc="-50" dirty="0">
                <a:latin typeface="Arial"/>
                <a:cs typeface="Arial"/>
              </a:rPr>
              <a:t>Anonymous</a:t>
            </a:r>
            <a:r>
              <a:rPr sz="800" spc="25" dirty="0">
                <a:latin typeface="Arial"/>
                <a:cs typeface="Arial"/>
              </a:rPr>
              <a:t> </a:t>
            </a:r>
            <a:r>
              <a:rPr sz="800" spc="-85" dirty="0">
                <a:latin typeface="Arial"/>
                <a:cs typeface="Arial"/>
              </a:rPr>
              <a:t>(PSSM)</a:t>
            </a:r>
            <a:endParaRPr sz="800">
              <a:latin typeface="Arial"/>
              <a:cs typeface="Arial"/>
            </a:endParaRPr>
          </a:p>
          <a:p>
            <a:pPr marL="1155700" marR="815975" indent="76200">
              <a:lnSpc>
                <a:spcPct val="104200"/>
              </a:lnSpc>
            </a:pPr>
            <a:r>
              <a:rPr sz="800" spc="-45" dirty="0">
                <a:latin typeface="Arial"/>
                <a:cs typeface="Arial"/>
              </a:rPr>
              <a:t>Dunbrack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55" dirty="0">
                <a:latin typeface="Arial"/>
                <a:cs typeface="Arial"/>
              </a:rPr>
              <a:t>(SVM)  </a:t>
            </a:r>
            <a:r>
              <a:rPr sz="800" spc="-50" dirty="0">
                <a:latin typeface="Arial"/>
                <a:cs typeface="Arial"/>
              </a:rPr>
              <a:t>Gaunt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65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(FATHMM)</a:t>
            </a:r>
            <a:endParaRPr sz="800">
              <a:latin typeface="Arial"/>
              <a:cs typeface="Arial"/>
            </a:endParaRPr>
          </a:p>
          <a:p>
            <a:pPr marL="508000" marR="1065530" indent="419100">
              <a:lnSpc>
                <a:spcPct val="104200"/>
              </a:lnSpc>
            </a:pPr>
            <a:r>
              <a:rPr sz="800" spc="-50" dirty="0">
                <a:latin typeface="Arial"/>
                <a:cs typeface="Arial"/>
              </a:rPr>
              <a:t>Gaunt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50" dirty="0">
                <a:latin typeface="Arial"/>
                <a:cs typeface="Arial"/>
              </a:rPr>
              <a:t>(FATHMM)  Gaunt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(FATHMM)</a:t>
            </a:r>
            <a:endParaRPr sz="800">
              <a:latin typeface="Arial"/>
              <a:cs typeface="Arial"/>
            </a:endParaRPr>
          </a:p>
          <a:p>
            <a:pPr marL="939800" marR="931544" indent="190500">
              <a:lnSpc>
                <a:spcPct val="104200"/>
              </a:lnSpc>
              <a:spcBef>
                <a:spcPts val="100"/>
              </a:spcBef>
            </a:pPr>
            <a:r>
              <a:rPr sz="800" spc="-50" dirty="0">
                <a:latin typeface="Arial"/>
                <a:cs typeface="Arial"/>
              </a:rPr>
              <a:t>Vihinen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30" dirty="0">
                <a:latin typeface="Arial"/>
                <a:cs typeface="Arial"/>
              </a:rPr>
              <a:t>(PON-P)  </a:t>
            </a:r>
            <a:r>
              <a:rPr sz="800" spc="-50" dirty="0">
                <a:latin typeface="Arial"/>
                <a:cs typeface="Arial"/>
              </a:rPr>
              <a:t>Vihinen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30" dirty="0">
                <a:latin typeface="Arial"/>
                <a:cs typeface="Arial"/>
              </a:rPr>
              <a:t> </a:t>
            </a:r>
            <a:r>
              <a:rPr sz="800" spc="-30" dirty="0">
                <a:latin typeface="Arial"/>
                <a:cs typeface="Arial"/>
              </a:rPr>
              <a:t>(PON-P)</a:t>
            </a:r>
            <a:endParaRPr sz="800">
              <a:latin typeface="Arial"/>
              <a:cs typeface="Arial"/>
            </a:endParaRPr>
          </a:p>
          <a:p>
            <a:pPr marL="1041400">
              <a:lnSpc>
                <a:spcPct val="100000"/>
              </a:lnSpc>
              <a:spcBef>
                <a:spcPts val="40"/>
              </a:spcBef>
            </a:pP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45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(SNAP)</a:t>
            </a:r>
            <a:endParaRPr sz="800">
              <a:latin typeface="Arial"/>
              <a:cs typeface="Arial"/>
            </a:endParaRPr>
          </a:p>
          <a:p>
            <a:pPr marL="927100" marR="1082040" indent="-12700">
              <a:lnSpc>
                <a:spcPts val="900"/>
              </a:lnSpc>
              <a:spcBef>
                <a:spcPts val="220"/>
              </a:spcBef>
            </a:pP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(SNAP)  </a:t>
            </a: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5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(SNAP)</a:t>
            </a:r>
            <a:endParaRPr sz="800">
              <a:latin typeface="Arial"/>
              <a:cs typeface="Arial"/>
            </a:endParaRPr>
          </a:p>
          <a:p>
            <a:pPr marL="1016000">
              <a:lnSpc>
                <a:spcPct val="100000"/>
              </a:lnSpc>
              <a:spcBef>
                <a:spcPts val="20"/>
              </a:spcBef>
            </a:pP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-40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(SNPs&amp;GO)</a:t>
            </a:r>
            <a:endParaRPr sz="80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  <a:spcBef>
                <a:spcPts val="640"/>
              </a:spcBef>
              <a:tabLst>
                <a:tab pos="659765" algn="l"/>
                <a:tab pos="1942464" algn="l"/>
              </a:tabLst>
            </a:pPr>
            <a:r>
              <a:rPr sz="2100" i="1" spc="-104" baseline="-3968" dirty="0">
                <a:latin typeface="Calibri"/>
                <a:cs typeface="Calibri"/>
              </a:rPr>
              <a:t>Worst	</a:t>
            </a:r>
            <a:r>
              <a:rPr sz="800" spc="-75" dirty="0">
                <a:latin typeface="Arial"/>
                <a:cs typeface="Arial"/>
              </a:rPr>
              <a:t>Assessor’s</a:t>
            </a:r>
            <a:r>
              <a:rPr sz="800" dirty="0">
                <a:latin typeface="Arial"/>
                <a:cs typeface="Arial"/>
              </a:rPr>
              <a:t> </a:t>
            </a:r>
            <a:r>
              <a:rPr sz="800" spc="-35" dirty="0">
                <a:latin typeface="Arial"/>
                <a:cs typeface="Arial"/>
              </a:rPr>
              <a:t>Overall</a:t>
            </a:r>
            <a:r>
              <a:rPr sz="800" spc="5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rank	</a:t>
            </a:r>
            <a:r>
              <a:rPr sz="2100" i="1" spc="-75" baseline="-3968" dirty="0">
                <a:latin typeface="Calibri"/>
                <a:cs typeface="Calibri"/>
              </a:rPr>
              <a:t>Best</a:t>
            </a:r>
            <a:endParaRPr sz="2100" baseline="-3968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20"/>
              </a:spcBef>
            </a:pPr>
            <a:r>
              <a:rPr sz="1000" spc="-10" dirty="0">
                <a:latin typeface="Arial"/>
                <a:cs typeface="Arial"/>
              </a:rPr>
              <a:t>Evaluate</a:t>
            </a:r>
            <a:r>
              <a:rPr sz="1000" spc="-35" dirty="0">
                <a:latin typeface="Arial"/>
                <a:cs typeface="Arial"/>
              </a:rPr>
              <a:t> </a:t>
            </a:r>
            <a:r>
              <a:rPr sz="1000" spc="35" dirty="0">
                <a:latin typeface="Arial"/>
                <a:cs typeface="Arial"/>
              </a:rPr>
              <a:t>how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b="1" spc="85" dirty="0">
                <a:solidFill>
                  <a:srgbClr val="548235"/>
                </a:solidFill>
                <a:latin typeface="Arial"/>
                <a:cs typeface="Arial"/>
              </a:rPr>
              <a:t>10</a:t>
            </a:r>
            <a:r>
              <a:rPr sz="1000" b="1" spc="-30" dirty="0">
                <a:solidFill>
                  <a:srgbClr val="548235"/>
                </a:solidFill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variants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35" dirty="0">
                <a:latin typeface="Arial"/>
                <a:cs typeface="Arial"/>
              </a:rPr>
              <a:t>of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40" dirty="0">
                <a:latin typeface="Arial"/>
                <a:cs typeface="Arial"/>
              </a:rPr>
              <a:t>p16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35" dirty="0">
                <a:latin typeface="Arial"/>
                <a:cs typeface="Arial"/>
              </a:rPr>
              <a:t>protein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25" dirty="0">
                <a:latin typeface="Arial"/>
                <a:cs typeface="Arial"/>
              </a:rPr>
              <a:t>impact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its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8600" y="5626100"/>
            <a:ext cx="3079750" cy="554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20" dirty="0">
                <a:latin typeface="Arial"/>
                <a:cs typeface="Arial"/>
              </a:rPr>
              <a:t>ability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spc="45" dirty="0">
                <a:latin typeface="Arial"/>
                <a:cs typeface="Arial"/>
              </a:rPr>
              <a:t>to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spc="35" dirty="0">
                <a:latin typeface="Arial"/>
                <a:cs typeface="Arial"/>
              </a:rPr>
              <a:t>block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spc="15" dirty="0">
                <a:latin typeface="Arial"/>
                <a:cs typeface="Arial"/>
              </a:rPr>
              <a:t>cell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spc="10" dirty="0">
                <a:latin typeface="Arial"/>
                <a:cs typeface="Arial"/>
              </a:rPr>
              <a:t>proliferation.The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spc="25" dirty="0">
                <a:latin typeface="Arial"/>
                <a:cs typeface="Arial"/>
              </a:rPr>
              <a:t>proliferation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spc="5" dirty="0">
                <a:latin typeface="Arial"/>
                <a:cs typeface="Arial"/>
              </a:rPr>
              <a:t>rate</a:t>
            </a:r>
            <a:endParaRPr sz="1000">
              <a:latin typeface="Arial"/>
              <a:cs typeface="Arial"/>
            </a:endParaRPr>
          </a:p>
          <a:p>
            <a:pPr marL="12700" marR="102235">
              <a:lnSpc>
                <a:spcPct val="116700"/>
              </a:lnSpc>
            </a:pPr>
            <a:r>
              <a:rPr sz="1000" spc="-20" dirty="0">
                <a:latin typeface="Arial"/>
                <a:cs typeface="Arial"/>
              </a:rPr>
              <a:t>was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set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-40" dirty="0">
                <a:latin typeface="Arial"/>
                <a:cs typeface="Arial"/>
              </a:rPr>
              <a:t>as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100%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spc="30" dirty="0">
                <a:latin typeface="Arial"/>
                <a:cs typeface="Arial"/>
              </a:rPr>
              <a:t>for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20" dirty="0">
                <a:latin typeface="Arial"/>
                <a:cs typeface="Arial"/>
              </a:rPr>
              <a:t>mutation-like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25" dirty="0">
                <a:latin typeface="Arial"/>
                <a:cs typeface="Arial"/>
              </a:rPr>
              <a:t>and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50%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30" dirty="0">
                <a:latin typeface="Arial"/>
                <a:cs typeface="Arial"/>
              </a:rPr>
              <a:t>for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25" dirty="0">
                <a:latin typeface="Arial"/>
                <a:cs typeface="Arial"/>
              </a:rPr>
              <a:t>wild-  </a:t>
            </a:r>
            <a:r>
              <a:rPr sz="1000" spc="30" dirty="0">
                <a:latin typeface="Arial"/>
                <a:cs typeface="Arial"/>
              </a:rPr>
              <a:t>type</a:t>
            </a:r>
            <a:r>
              <a:rPr sz="1000" spc="-3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cells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79500" y="1201419"/>
            <a:ext cx="1258570" cy="97790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1800" b="1" spc="160" dirty="0">
                <a:solidFill>
                  <a:srgbClr val="FF0000"/>
                </a:solidFill>
                <a:latin typeface="Arial"/>
                <a:cs typeface="Arial"/>
              </a:rPr>
              <a:t>10</a:t>
            </a:r>
            <a:r>
              <a:rPr sz="1800" b="1" spc="-11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variants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</a:t>
            </a:r>
            <a:r>
              <a:rPr sz="1800" spc="-65" dirty="0">
                <a:latin typeface="Arial"/>
                <a:cs typeface="Arial"/>
              </a:rPr>
              <a:t> assay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4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25" dirty="0">
                <a:latin typeface="Arial"/>
                <a:cs typeface="Arial"/>
              </a:rPr>
              <a:t>metrics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56200" y="114300"/>
            <a:ext cx="19431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30800" y="12700"/>
            <a:ext cx="193040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dirty="0">
                <a:solidFill>
                  <a:srgbClr val="0070C0"/>
                </a:solidFill>
              </a:rPr>
              <a:t>p16</a:t>
            </a:r>
            <a:r>
              <a:rPr sz="3100" spc="-90" dirty="0">
                <a:solidFill>
                  <a:srgbClr val="0070C0"/>
                </a:solidFill>
              </a:rPr>
              <a:t> </a:t>
            </a:r>
            <a:r>
              <a:rPr sz="3100" dirty="0">
                <a:solidFill>
                  <a:srgbClr val="0070C0"/>
                </a:solidFill>
              </a:rPr>
              <a:t>(2013)</a:t>
            </a:r>
            <a:endParaRPr sz="3100"/>
          </a:p>
        </p:txBody>
      </p:sp>
      <p:sp>
        <p:nvSpPr>
          <p:cNvPr id="4" name="object 4"/>
          <p:cNvSpPr txBox="1"/>
          <p:nvPr/>
        </p:nvSpPr>
        <p:spPr>
          <a:xfrm>
            <a:off x="9067800" y="5245100"/>
            <a:ext cx="2054225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130"/>
              </a:lnSpc>
              <a:spcBef>
                <a:spcPts val="100"/>
              </a:spcBef>
            </a:pPr>
            <a:r>
              <a:rPr sz="1800" b="1" spc="-10" dirty="0">
                <a:latin typeface="Trebuchet MS"/>
                <a:cs typeface="Trebuchet MS"/>
              </a:rPr>
              <a:t>average</a:t>
            </a:r>
            <a:r>
              <a:rPr sz="1800" b="1" spc="-2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PCC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ts val="1650"/>
              </a:lnSpc>
            </a:pPr>
            <a:r>
              <a:rPr sz="1400" dirty="0">
                <a:latin typeface="Trebuchet MS"/>
                <a:cs typeface="Trebuchet MS"/>
              </a:rPr>
              <a:t>against other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submissions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19652" y="2240699"/>
            <a:ext cx="495934" cy="21158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2120"/>
              </a:lnSpc>
            </a:pPr>
            <a:r>
              <a:rPr sz="1800" b="1" dirty="0">
                <a:latin typeface="Trebuchet MS"/>
                <a:cs typeface="Trebuchet MS"/>
              </a:rPr>
              <a:t>PCC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ts val="1650"/>
              </a:lnSpc>
            </a:pPr>
            <a:r>
              <a:rPr sz="1400" dirty="0">
                <a:latin typeface="Trebuchet MS"/>
                <a:cs typeface="Trebuchet MS"/>
              </a:rPr>
              <a:t>against experimental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data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606584" y="1051332"/>
            <a:ext cx="3815810" cy="37242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006803" y="1735174"/>
            <a:ext cx="4023360" cy="35623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23370" y="2243046"/>
            <a:ext cx="1926289" cy="30124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8044" y="2169887"/>
            <a:ext cx="3276600" cy="4094479"/>
          </a:xfrm>
          <a:custGeom>
            <a:avLst/>
            <a:gdLst/>
            <a:ahLst/>
            <a:cxnLst/>
            <a:rect l="l" t="t" r="r" b="b"/>
            <a:pathLst>
              <a:path w="3276600" h="4094479">
                <a:moveTo>
                  <a:pt x="0" y="0"/>
                </a:moveTo>
                <a:lnTo>
                  <a:pt x="3276600" y="0"/>
                </a:lnTo>
                <a:lnTo>
                  <a:pt x="3276600" y="4094413"/>
                </a:lnTo>
                <a:lnTo>
                  <a:pt x="0" y="4094413"/>
                </a:lnTo>
                <a:lnTo>
                  <a:pt x="0" y="0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41300" y="2247900"/>
            <a:ext cx="3067050" cy="391160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054100" marR="214629" indent="812800">
              <a:lnSpc>
                <a:spcPct val="104200"/>
              </a:lnSpc>
              <a:spcBef>
                <a:spcPts val="60"/>
              </a:spcBef>
            </a:pPr>
            <a:r>
              <a:rPr sz="800" spc="-105" dirty="0">
                <a:latin typeface="Arial"/>
                <a:cs typeface="Arial"/>
              </a:rPr>
              <a:t>Yang </a:t>
            </a:r>
            <a:r>
              <a:rPr sz="800" spc="-45" dirty="0">
                <a:latin typeface="Arial"/>
                <a:cs typeface="Arial"/>
              </a:rPr>
              <a:t>&amp; </a:t>
            </a:r>
            <a:r>
              <a:rPr sz="800" spc="-25" dirty="0">
                <a:latin typeface="Arial"/>
                <a:cs typeface="Arial"/>
              </a:rPr>
              <a:t>Zhou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55" dirty="0">
                <a:latin typeface="Arial"/>
                <a:cs typeface="Arial"/>
              </a:rPr>
              <a:t>(SVM)  </a:t>
            </a:r>
            <a:r>
              <a:rPr sz="800" spc="-105" dirty="0">
                <a:latin typeface="Arial"/>
                <a:cs typeface="Arial"/>
              </a:rPr>
              <a:t>Yang </a:t>
            </a:r>
            <a:r>
              <a:rPr sz="800" spc="-45" dirty="0">
                <a:latin typeface="Arial"/>
                <a:cs typeface="Arial"/>
              </a:rPr>
              <a:t>&amp; </a:t>
            </a:r>
            <a:r>
              <a:rPr sz="800" spc="-25" dirty="0">
                <a:latin typeface="Arial"/>
                <a:cs typeface="Arial"/>
              </a:rPr>
              <a:t>Zhou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30" dirty="0">
                <a:latin typeface="Arial"/>
                <a:cs typeface="Arial"/>
              </a:rPr>
              <a:t>(ddG)</a:t>
            </a:r>
            <a:endParaRPr sz="800">
              <a:latin typeface="Arial"/>
              <a:cs typeface="Arial"/>
            </a:endParaRPr>
          </a:p>
          <a:p>
            <a:pPr marL="571500" marR="1407160" indent="63500">
              <a:lnSpc>
                <a:spcPts val="900"/>
              </a:lnSpc>
              <a:spcBef>
                <a:spcPts val="120"/>
              </a:spcBef>
            </a:pPr>
            <a:r>
              <a:rPr sz="800" spc="-105" dirty="0">
                <a:latin typeface="Arial"/>
                <a:cs typeface="Arial"/>
              </a:rPr>
              <a:t>Yang </a:t>
            </a:r>
            <a:r>
              <a:rPr sz="800" spc="-45" dirty="0">
                <a:latin typeface="Arial"/>
                <a:cs typeface="Arial"/>
              </a:rPr>
              <a:t>&amp; </a:t>
            </a:r>
            <a:r>
              <a:rPr sz="800" spc="-25" dirty="0">
                <a:latin typeface="Arial"/>
                <a:cs typeface="Arial"/>
              </a:rPr>
              <a:t>Zhou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85" dirty="0">
                <a:latin typeface="Arial"/>
                <a:cs typeface="Arial"/>
              </a:rPr>
              <a:t>(PSSM)  </a:t>
            </a:r>
            <a:r>
              <a:rPr sz="800" spc="-105" dirty="0">
                <a:latin typeface="Arial"/>
                <a:cs typeface="Arial"/>
              </a:rPr>
              <a:t>Yang </a:t>
            </a:r>
            <a:r>
              <a:rPr sz="800" spc="-45" dirty="0">
                <a:latin typeface="Arial"/>
                <a:cs typeface="Arial"/>
              </a:rPr>
              <a:t>&amp; </a:t>
            </a:r>
            <a:r>
              <a:rPr sz="800" spc="-25" dirty="0">
                <a:latin typeface="Arial"/>
                <a:cs typeface="Arial"/>
              </a:rPr>
              <a:t>Zhou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80" dirty="0">
                <a:latin typeface="Arial"/>
                <a:cs typeface="Arial"/>
              </a:rPr>
              <a:t> </a:t>
            </a:r>
            <a:r>
              <a:rPr sz="800" spc="-30" dirty="0">
                <a:latin typeface="Arial"/>
                <a:cs typeface="Arial"/>
              </a:rPr>
              <a:t>(ddG)</a:t>
            </a:r>
            <a:endParaRPr sz="800">
              <a:latin typeface="Arial"/>
              <a:cs typeface="Arial"/>
            </a:endParaRPr>
          </a:p>
          <a:p>
            <a:pPr marL="1752600" marR="289560" indent="38100">
              <a:lnSpc>
                <a:spcPts val="900"/>
              </a:lnSpc>
              <a:spcBef>
                <a:spcPts val="200"/>
              </a:spcBef>
            </a:pP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</a:t>
            </a:r>
            <a:r>
              <a:rPr sz="800" spc="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FF0000"/>
                </a:solidFill>
                <a:latin typeface="Arial"/>
                <a:cs typeface="Arial"/>
              </a:rPr>
              <a:t>(EA)  </a:t>
            </a: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75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(SNPs&amp;GO)</a:t>
            </a:r>
            <a:endParaRPr sz="800">
              <a:latin typeface="Arial"/>
              <a:cs typeface="Arial"/>
            </a:endParaRPr>
          </a:p>
          <a:p>
            <a:pPr marL="1282700" marR="421640" indent="368300">
              <a:lnSpc>
                <a:spcPct val="104200"/>
              </a:lnSpc>
              <a:spcBef>
                <a:spcPts val="80"/>
              </a:spcBef>
            </a:pP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30" dirty="0">
                <a:latin typeface="Arial"/>
                <a:cs typeface="Arial"/>
              </a:rPr>
              <a:t>(DrDancer)  </a:t>
            </a: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-45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(Meta-SNP)</a:t>
            </a:r>
            <a:endParaRPr sz="800">
              <a:latin typeface="Arial"/>
              <a:cs typeface="Arial"/>
            </a:endParaRPr>
          </a:p>
          <a:p>
            <a:pPr marL="1549400" marR="478155" indent="101600">
              <a:lnSpc>
                <a:spcPct val="104200"/>
              </a:lnSpc>
              <a:spcBef>
                <a:spcPts val="100"/>
              </a:spcBef>
            </a:pP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25" dirty="0">
                <a:latin typeface="Arial"/>
                <a:cs typeface="Arial"/>
              </a:rPr>
              <a:t>(6 </a:t>
            </a:r>
            <a:r>
              <a:rPr sz="800" spc="-40" dirty="0">
                <a:latin typeface="Arial"/>
                <a:cs typeface="Arial"/>
              </a:rPr>
              <a:t>methods)  </a:t>
            </a: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25" dirty="0">
                <a:latin typeface="Arial"/>
                <a:cs typeface="Arial"/>
              </a:rPr>
              <a:t>(6</a:t>
            </a:r>
            <a:r>
              <a:rPr sz="800" spc="-60" dirty="0">
                <a:latin typeface="Arial"/>
                <a:cs typeface="Arial"/>
              </a:rPr>
              <a:t> </a:t>
            </a:r>
            <a:r>
              <a:rPr sz="800" spc="-40" dirty="0">
                <a:latin typeface="Arial"/>
                <a:cs typeface="Arial"/>
              </a:rPr>
              <a:t>methods)</a:t>
            </a:r>
            <a:endParaRPr sz="800">
              <a:latin typeface="Arial"/>
              <a:cs typeface="Arial"/>
            </a:endParaRPr>
          </a:p>
          <a:p>
            <a:pPr marL="1346200" marR="757555" indent="25400">
              <a:lnSpc>
                <a:spcPct val="104200"/>
              </a:lnSpc>
              <a:spcBef>
                <a:spcPts val="95"/>
              </a:spcBef>
            </a:pP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25" dirty="0">
                <a:latin typeface="Arial"/>
                <a:cs typeface="Arial"/>
              </a:rPr>
              <a:t>(6 </a:t>
            </a:r>
            <a:r>
              <a:rPr sz="800" spc="-40" dirty="0">
                <a:latin typeface="Arial"/>
                <a:cs typeface="Arial"/>
              </a:rPr>
              <a:t>methods)  </a:t>
            </a:r>
            <a:r>
              <a:rPr sz="800" spc="-50" dirty="0">
                <a:latin typeface="Arial"/>
                <a:cs typeface="Arial"/>
              </a:rPr>
              <a:t>Anonymous</a:t>
            </a:r>
            <a:r>
              <a:rPr sz="800" spc="25" dirty="0">
                <a:latin typeface="Arial"/>
                <a:cs typeface="Arial"/>
              </a:rPr>
              <a:t> </a:t>
            </a:r>
            <a:r>
              <a:rPr sz="800" spc="-85" dirty="0">
                <a:latin typeface="Arial"/>
                <a:cs typeface="Arial"/>
              </a:rPr>
              <a:t>(PSSM)</a:t>
            </a:r>
            <a:endParaRPr sz="800">
              <a:latin typeface="Arial"/>
              <a:cs typeface="Arial"/>
            </a:endParaRPr>
          </a:p>
          <a:p>
            <a:pPr marL="1155700" marR="981075" indent="76200">
              <a:lnSpc>
                <a:spcPct val="104200"/>
              </a:lnSpc>
            </a:pPr>
            <a:r>
              <a:rPr sz="800" spc="-45" dirty="0">
                <a:latin typeface="Arial"/>
                <a:cs typeface="Arial"/>
              </a:rPr>
              <a:t>Dunbrack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55" dirty="0">
                <a:latin typeface="Arial"/>
                <a:cs typeface="Arial"/>
              </a:rPr>
              <a:t>(SVM)  </a:t>
            </a:r>
            <a:r>
              <a:rPr sz="800" spc="-50" dirty="0">
                <a:latin typeface="Arial"/>
                <a:cs typeface="Arial"/>
              </a:rPr>
              <a:t>Gaunt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65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(FATHMM)</a:t>
            </a:r>
            <a:endParaRPr sz="800">
              <a:latin typeface="Arial"/>
              <a:cs typeface="Arial"/>
            </a:endParaRPr>
          </a:p>
          <a:p>
            <a:pPr marL="508000" marR="1230630" indent="419100">
              <a:lnSpc>
                <a:spcPct val="104200"/>
              </a:lnSpc>
            </a:pPr>
            <a:r>
              <a:rPr sz="800" spc="-50" dirty="0">
                <a:latin typeface="Arial"/>
                <a:cs typeface="Arial"/>
              </a:rPr>
              <a:t>Gaunt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50" dirty="0">
                <a:latin typeface="Arial"/>
                <a:cs typeface="Arial"/>
              </a:rPr>
              <a:t>(FATHMM)  Gaunt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(FATHMM)</a:t>
            </a:r>
            <a:endParaRPr sz="800">
              <a:latin typeface="Arial"/>
              <a:cs typeface="Arial"/>
            </a:endParaRPr>
          </a:p>
          <a:p>
            <a:pPr marL="939800" marR="1096645" indent="190500">
              <a:lnSpc>
                <a:spcPct val="104200"/>
              </a:lnSpc>
              <a:spcBef>
                <a:spcPts val="100"/>
              </a:spcBef>
            </a:pPr>
            <a:r>
              <a:rPr sz="800" spc="-50" dirty="0">
                <a:latin typeface="Arial"/>
                <a:cs typeface="Arial"/>
              </a:rPr>
              <a:t>Vihinen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30" dirty="0">
                <a:latin typeface="Arial"/>
                <a:cs typeface="Arial"/>
              </a:rPr>
              <a:t>(PON-P)  </a:t>
            </a:r>
            <a:r>
              <a:rPr sz="800" spc="-50" dirty="0">
                <a:latin typeface="Arial"/>
                <a:cs typeface="Arial"/>
              </a:rPr>
              <a:t>Vihinen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30" dirty="0">
                <a:latin typeface="Arial"/>
                <a:cs typeface="Arial"/>
              </a:rPr>
              <a:t> </a:t>
            </a:r>
            <a:r>
              <a:rPr sz="800" spc="-30" dirty="0">
                <a:latin typeface="Arial"/>
                <a:cs typeface="Arial"/>
              </a:rPr>
              <a:t>(PON-P)</a:t>
            </a:r>
            <a:endParaRPr sz="800">
              <a:latin typeface="Arial"/>
              <a:cs typeface="Arial"/>
            </a:endParaRPr>
          </a:p>
          <a:p>
            <a:pPr marL="1041400">
              <a:lnSpc>
                <a:spcPct val="100000"/>
              </a:lnSpc>
              <a:spcBef>
                <a:spcPts val="40"/>
              </a:spcBef>
            </a:pP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45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(SNAP)</a:t>
            </a:r>
            <a:endParaRPr sz="800">
              <a:latin typeface="Arial"/>
              <a:cs typeface="Arial"/>
            </a:endParaRPr>
          </a:p>
          <a:p>
            <a:pPr marL="927100" marR="1246505" indent="-12700">
              <a:lnSpc>
                <a:spcPts val="900"/>
              </a:lnSpc>
              <a:spcBef>
                <a:spcPts val="220"/>
              </a:spcBef>
            </a:pP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(SNAP)  </a:t>
            </a: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5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(SNAP)</a:t>
            </a:r>
            <a:endParaRPr sz="800">
              <a:latin typeface="Arial"/>
              <a:cs typeface="Arial"/>
            </a:endParaRPr>
          </a:p>
          <a:p>
            <a:pPr marL="1016000">
              <a:lnSpc>
                <a:spcPct val="100000"/>
              </a:lnSpc>
              <a:spcBef>
                <a:spcPts val="20"/>
              </a:spcBef>
            </a:pP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-40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(SNPs&amp;GO)</a:t>
            </a:r>
            <a:endParaRPr sz="80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  <a:spcBef>
                <a:spcPts val="640"/>
              </a:spcBef>
              <a:tabLst>
                <a:tab pos="659765" algn="l"/>
                <a:tab pos="1942464" algn="l"/>
              </a:tabLst>
            </a:pPr>
            <a:r>
              <a:rPr sz="2100" i="1" spc="-104" baseline="-3968" dirty="0">
                <a:latin typeface="Calibri"/>
                <a:cs typeface="Calibri"/>
              </a:rPr>
              <a:t>Worst	</a:t>
            </a:r>
            <a:r>
              <a:rPr sz="800" spc="-75" dirty="0">
                <a:latin typeface="Arial"/>
                <a:cs typeface="Arial"/>
              </a:rPr>
              <a:t>Assessor’s</a:t>
            </a:r>
            <a:r>
              <a:rPr sz="800" dirty="0">
                <a:latin typeface="Arial"/>
                <a:cs typeface="Arial"/>
              </a:rPr>
              <a:t> </a:t>
            </a:r>
            <a:r>
              <a:rPr sz="800" spc="-35" dirty="0">
                <a:latin typeface="Arial"/>
                <a:cs typeface="Arial"/>
              </a:rPr>
              <a:t>Overall</a:t>
            </a:r>
            <a:r>
              <a:rPr sz="800" spc="5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rank	</a:t>
            </a:r>
            <a:r>
              <a:rPr sz="2100" i="1" spc="-75" baseline="-3968" dirty="0">
                <a:latin typeface="Calibri"/>
                <a:cs typeface="Calibri"/>
              </a:rPr>
              <a:t>Best</a:t>
            </a:r>
            <a:endParaRPr sz="2100" baseline="-3968">
              <a:latin typeface="Calibri"/>
              <a:cs typeface="Calibri"/>
            </a:endParaRPr>
          </a:p>
          <a:p>
            <a:pPr marR="5080">
              <a:lnSpc>
                <a:spcPct val="116700"/>
              </a:lnSpc>
              <a:spcBef>
                <a:spcPts val="420"/>
              </a:spcBef>
            </a:pPr>
            <a:r>
              <a:rPr sz="1000" spc="-10" dirty="0">
                <a:latin typeface="Arial"/>
                <a:cs typeface="Arial"/>
              </a:rPr>
              <a:t>Evaluate </a:t>
            </a:r>
            <a:r>
              <a:rPr sz="1000" spc="35" dirty="0">
                <a:latin typeface="Arial"/>
                <a:cs typeface="Arial"/>
              </a:rPr>
              <a:t>how </a:t>
            </a:r>
            <a:r>
              <a:rPr sz="1000" b="1" spc="85" dirty="0">
                <a:solidFill>
                  <a:srgbClr val="548235"/>
                </a:solidFill>
                <a:latin typeface="Arial"/>
                <a:cs typeface="Arial"/>
              </a:rPr>
              <a:t>10 </a:t>
            </a:r>
            <a:r>
              <a:rPr sz="1000" dirty="0">
                <a:latin typeface="Arial"/>
                <a:cs typeface="Arial"/>
              </a:rPr>
              <a:t>variants </a:t>
            </a:r>
            <a:r>
              <a:rPr sz="1000" spc="35" dirty="0">
                <a:latin typeface="Arial"/>
                <a:cs typeface="Arial"/>
              </a:rPr>
              <a:t>of </a:t>
            </a:r>
            <a:r>
              <a:rPr sz="1000" spc="40" dirty="0">
                <a:latin typeface="Arial"/>
                <a:cs typeface="Arial"/>
              </a:rPr>
              <a:t>p16 </a:t>
            </a:r>
            <a:r>
              <a:rPr sz="1000" spc="35" dirty="0">
                <a:latin typeface="Arial"/>
                <a:cs typeface="Arial"/>
              </a:rPr>
              <a:t>protein </a:t>
            </a:r>
            <a:r>
              <a:rPr sz="1000" spc="25" dirty="0">
                <a:latin typeface="Arial"/>
                <a:cs typeface="Arial"/>
              </a:rPr>
              <a:t>impact </a:t>
            </a:r>
            <a:r>
              <a:rPr sz="1000" dirty="0">
                <a:latin typeface="Arial"/>
                <a:cs typeface="Arial"/>
              </a:rPr>
              <a:t>its  </a:t>
            </a:r>
            <a:r>
              <a:rPr sz="1000" spc="20" dirty="0">
                <a:latin typeface="Arial"/>
                <a:cs typeface="Arial"/>
              </a:rPr>
              <a:t>ability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spc="45" dirty="0">
                <a:latin typeface="Arial"/>
                <a:cs typeface="Arial"/>
              </a:rPr>
              <a:t>to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spc="35" dirty="0">
                <a:latin typeface="Arial"/>
                <a:cs typeface="Arial"/>
              </a:rPr>
              <a:t>block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spc="15" dirty="0">
                <a:latin typeface="Arial"/>
                <a:cs typeface="Arial"/>
              </a:rPr>
              <a:t>cell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spc="10" dirty="0">
                <a:latin typeface="Arial"/>
                <a:cs typeface="Arial"/>
              </a:rPr>
              <a:t>proliferation.The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spc="25" dirty="0">
                <a:latin typeface="Arial"/>
                <a:cs typeface="Arial"/>
              </a:rPr>
              <a:t>proliferation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spc="5" dirty="0">
                <a:latin typeface="Arial"/>
                <a:cs typeface="Arial"/>
              </a:rPr>
              <a:t>rate  </a:t>
            </a:r>
            <a:r>
              <a:rPr sz="1000" spc="-20" dirty="0">
                <a:latin typeface="Arial"/>
                <a:cs typeface="Arial"/>
              </a:rPr>
              <a:t>was </a:t>
            </a:r>
            <a:r>
              <a:rPr sz="1000" spc="-5" dirty="0">
                <a:latin typeface="Arial"/>
                <a:cs typeface="Arial"/>
              </a:rPr>
              <a:t>set </a:t>
            </a:r>
            <a:r>
              <a:rPr sz="1000" spc="-40" dirty="0">
                <a:latin typeface="Arial"/>
                <a:cs typeface="Arial"/>
              </a:rPr>
              <a:t>as </a:t>
            </a:r>
            <a:r>
              <a:rPr sz="1000" dirty="0">
                <a:latin typeface="Arial"/>
                <a:cs typeface="Arial"/>
              </a:rPr>
              <a:t>100% </a:t>
            </a:r>
            <a:r>
              <a:rPr sz="1000" spc="30" dirty="0">
                <a:latin typeface="Arial"/>
                <a:cs typeface="Arial"/>
              </a:rPr>
              <a:t>for </a:t>
            </a:r>
            <a:r>
              <a:rPr sz="1000" spc="20" dirty="0">
                <a:latin typeface="Arial"/>
                <a:cs typeface="Arial"/>
              </a:rPr>
              <a:t>mutation-like </a:t>
            </a:r>
            <a:r>
              <a:rPr sz="1000" spc="25" dirty="0">
                <a:latin typeface="Arial"/>
                <a:cs typeface="Arial"/>
              </a:rPr>
              <a:t>and </a:t>
            </a:r>
            <a:r>
              <a:rPr sz="1000" spc="-5" dirty="0">
                <a:latin typeface="Arial"/>
                <a:cs typeface="Arial"/>
              </a:rPr>
              <a:t>50% </a:t>
            </a:r>
            <a:r>
              <a:rPr sz="1000" spc="30" dirty="0">
                <a:latin typeface="Arial"/>
                <a:cs typeface="Arial"/>
              </a:rPr>
              <a:t>for </a:t>
            </a:r>
            <a:r>
              <a:rPr sz="1000" spc="25" dirty="0">
                <a:latin typeface="Arial"/>
                <a:cs typeface="Arial"/>
              </a:rPr>
              <a:t>wild-  </a:t>
            </a:r>
            <a:r>
              <a:rPr sz="1000" spc="30" dirty="0">
                <a:latin typeface="Arial"/>
                <a:cs typeface="Arial"/>
              </a:rPr>
              <a:t>type</a:t>
            </a:r>
            <a:r>
              <a:rPr sz="1000" spc="-3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cells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81500" y="4947920"/>
            <a:ext cx="2609215" cy="143510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440"/>
              </a:spcBef>
            </a:pPr>
            <a:r>
              <a:rPr sz="800" b="1" spc="-25" dirty="0">
                <a:latin typeface="Arial"/>
                <a:cs typeface="Arial"/>
              </a:rPr>
              <a:t>EA </a:t>
            </a:r>
            <a:r>
              <a:rPr sz="800" b="1" spc="65" dirty="0">
                <a:latin typeface="Arial"/>
                <a:cs typeface="Arial"/>
              </a:rPr>
              <a:t>=</a:t>
            </a:r>
            <a:r>
              <a:rPr sz="800" b="1" spc="-45" dirty="0">
                <a:latin typeface="Arial"/>
                <a:cs typeface="Arial"/>
              </a:rPr>
              <a:t> </a:t>
            </a:r>
            <a:r>
              <a:rPr sz="800" b="1" spc="5" dirty="0">
                <a:latin typeface="Arial"/>
                <a:cs typeface="Arial"/>
              </a:rPr>
              <a:t>S4</a:t>
            </a:r>
            <a:endParaRPr sz="800">
              <a:latin typeface="Arial"/>
              <a:cs typeface="Arial"/>
            </a:endParaRPr>
          </a:p>
          <a:p>
            <a:pPr marL="25400" marR="5080">
              <a:lnSpc>
                <a:spcPct val="114599"/>
              </a:lnSpc>
              <a:spcBef>
                <a:spcPts val="200"/>
              </a:spcBef>
            </a:pPr>
            <a:r>
              <a:rPr sz="800" b="1" spc="10" dirty="0">
                <a:latin typeface="Arial"/>
                <a:cs typeface="Arial"/>
              </a:rPr>
              <a:t>FATHMM: </a:t>
            </a:r>
            <a:r>
              <a:rPr sz="800" spc="10" dirty="0">
                <a:latin typeface="Arial"/>
                <a:cs typeface="Arial"/>
              </a:rPr>
              <a:t>used </a:t>
            </a:r>
            <a:r>
              <a:rPr sz="800" spc="25" dirty="0">
                <a:latin typeface="Arial"/>
                <a:cs typeface="Arial"/>
              </a:rPr>
              <a:t>protein domain </a:t>
            </a:r>
            <a:r>
              <a:rPr sz="800" spc="15" dirty="0">
                <a:latin typeface="Arial"/>
                <a:cs typeface="Arial"/>
              </a:rPr>
              <a:t>annotation </a:t>
            </a:r>
            <a:r>
              <a:rPr sz="800" spc="20" dirty="0">
                <a:latin typeface="Arial"/>
                <a:cs typeface="Arial"/>
              </a:rPr>
              <a:t>and  </a:t>
            </a:r>
            <a:r>
              <a:rPr sz="800" spc="10" dirty="0">
                <a:latin typeface="Arial"/>
                <a:cs typeface="Arial"/>
              </a:rPr>
              <a:t>calculated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spc="25" dirty="0">
                <a:latin typeface="Arial"/>
                <a:cs typeface="Arial"/>
              </a:rPr>
              <a:t>probability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spc="15" dirty="0">
                <a:latin typeface="Arial"/>
                <a:cs typeface="Arial"/>
              </a:rPr>
              <a:t>based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spc="30" dirty="0">
                <a:latin typeface="Arial"/>
                <a:cs typeface="Arial"/>
              </a:rPr>
              <a:t>on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spc="30" dirty="0">
                <a:latin typeface="Arial"/>
                <a:cs typeface="Arial"/>
              </a:rPr>
              <a:t>Hidden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spc="10" dirty="0">
                <a:latin typeface="Arial"/>
                <a:cs typeface="Arial"/>
              </a:rPr>
              <a:t>Markov</a:t>
            </a:r>
            <a:r>
              <a:rPr sz="800" spc="-20" dirty="0">
                <a:latin typeface="Arial"/>
                <a:cs typeface="Arial"/>
              </a:rPr>
              <a:t> </a:t>
            </a:r>
            <a:r>
              <a:rPr sz="800" spc="20" dirty="0">
                <a:latin typeface="Arial"/>
                <a:cs typeface="Arial"/>
              </a:rPr>
              <a:t>Models  </a:t>
            </a:r>
            <a:r>
              <a:rPr sz="800" spc="10" dirty="0">
                <a:latin typeface="Arial"/>
                <a:cs typeface="Arial"/>
              </a:rPr>
              <a:t>that represent </a:t>
            </a:r>
            <a:r>
              <a:rPr sz="800" spc="20" dirty="0">
                <a:latin typeface="Arial"/>
                <a:cs typeface="Arial"/>
              </a:rPr>
              <a:t>the</a:t>
            </a:r>
            <a:r>
              <a:rPr sz="800" spc="-100" dirty="0">
                <a:latin typeface="Arial"/>
                <a:cs typeface="Arial"/>
              </a:rPr>
              <a:t> </a:t>
            </a:r>
            <a:r>
              <a:rPr sz="800" spc="20" dirty="0">
                <a:latin typeface="Arial"/>
                <a:cs typeface="Arial"/>
              </a:rPr>
              <a:t>alignment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ts val="900"/>
              </a:lnSpc>
            </a:pPr>
            <a:r>
              <a:rPr sz="800" b="1" spc="5" dirty="0">
                <a:latin typeface="Arial"/>
                <a:cs typeface="Arial"/>
              </a:rPr>
              <a:t>PON-P:</a:t>
            </a:r>
            <a:r>
              <a:rPr sz="800" b="1" spc="-30" dirty="0">
                <a:latin typeface="Arial"/>
                <a:cs typeface="Arial"/>
              </a:rPr>
              <a:t> </a:t>
            </a:r>
            <a:r>
              <a:rPr sz="800" spc="25" dirty="0">
                <a:latin typeface="Arial"/>
                <a:cs typeface="Arial"/>
              </a:rPr>
              <a:t>random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spc="10" dirty="0">
                <a:latin typeface="Arial"/>
                <a:cs typeface="Arial"/>
              </a:rPr>
              <a:t>forest</a:t>
            </a:r>
            <a:r>
              <a:rPr sz="800" spc="-30" dirty="0">
                <a:latin typeface="Arial"/>
                <a:cs typeface="Arial"/>
              </a:rPr>
              <a:t> </a:t>
            </a:r>
            <a:r>
              <a:rPr sz="800" spc="20" dirty="0">
                <a:latin typeface="Arial"/>
                <a:cs typeface="Arial"/>
              </a:rPr>
              <a:t>trained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spc="20" dirty="0">
                <a:latin typeface="Arial"/>
                <a:cs typeface="Arial"/>
              </a:rPr>
              <a:t>with</a:t>
            </a:r>
            <a:r>
              <a:rPr sz="800" spc="-3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variants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spc="25" dirty="0">
                <a:latin typeface="Arial"/>
                <a:cs typeface="Arial"/>
              </a:rPr>
              <a:t>of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spc="20" dirty="0">
                <a:latin typeface="Arial"/>
                <a:cs typeface="Arial"/>
              </a:rPr>
              <a:t>the</a:t>
            </a:r>
            <a:endParaRPr sz="800">
              <a:latin typeface="Arial"/>
              <a:cs typeface="Arial"/>
            </a:endParaRPr>
          </a:p>
          <a:p>
            <a:pPr marL="12700" marR="137160">
              <a:lnSpc>
                <a:spcPct val="114599"/>
              </a:lnSpc>
            </a:pPr>
            <a:r>
              <a:rPr sz="800" spc="10" dirty="0">
                <a:latin typeface="Arial"/>
                <a:cs typeface="Arial"/>
              </a:rPr>
              <a:t>PhenCode </a:t>
            </a:r>
            <a:r>
              <a:rPr sz="800" spc="5" dirty="0">
                <a:latin typeface="Arial"/>
                <a:cs typeface="Arial"/>
              </a:rPr>
              <a:t>database </a:t>
            </a:r>
            <a:r>
              <a:rPr sz="800" spc="15" dirty="0">
                <a:latin typeface="Arial"/>
                <a:cs typeface="Arial"/>
              </a:rPr>
              <a:t>using</a:t>
            </a:r>
            <a:r>
              <a:rPr sz="800" spc="-155" dirty="0">
                <a:latin typeface="Arial"/>
                <a:cs typeface="Arial"/>
              </a:rPr>
              <a:t> </a:t>
            </a:r>
            <a:r>
              <a:rPr sz="800" spc="-40" dirty="0">
                <a:latin typeface="Arial"/>
                <a:cs typeface="Arial"/>
              </a:rPr>
              <a:t>PhD-SNP, </a:t>
            </a:r>
            <a:r>
              <a:rPr sz="800" spc="-10" dirty="0">
                <a:latin typeface="Arial"/>
                <a:cs typeface="Arial"/>
              </a:rPr>
              <a:t>PolyPhen2, </a:t>
            </a:r>
            <a:r>
              <a:rPr sz="800" spc="-50" dirty="0">
                <a:latin typeface="Arial"/>
                <a:cs typeface="Arial"/>
              </a:rPr>
              <a:t>SIFT,  SNAP, </a:t>
            </a:r>
            <a:r>
              <a:rPr sz="800" spc="20" dirty="0">
                <a:latin typeface="Arial"/>
                <a:cs typeface="Arial"/>
              </a:rPr>
              <a:t>and</a:t>
            </a:r>
            <a:r>
              <a:rPr sz="800" spc="-30" dirty="0">
                <a:latin typeface="Arial"/>
                <a:cs typeface="Arial"/>
              </a:rPr>
              <a:t> </a:t>
            </a:r>
            <a:r>
              <a:rPr sz="800" spc="15" dirty="0">
                <a:latin typeface="Arial"/>
                <a:cs typeface="Arial"/>
              </a:rPr>
              <a:t>DDG</a:t>
            </a:r>
            <a:endParaRPr sz="8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40"/>
              </a:spcBef>
            </a:pPr>
            <a:r>
              <a:rPr sz="800" b="1" spc="70" dirty="0">
                <a:latin typeface="Arial"/>
                <a:cs typeface="Arial"/>
              </a:rPr>
              <a:t>2</a:t>
            </a:r>
            <a:r>
              <a:rPr sz="800" b="1" spc="-25" dirty="0">
                <a:latin typeface="Arial"/>
                <a:cs typeface="Arial"/>
              </a:rPr>
              <a:t> </a:t>
            </a:r>
            <a:r>
              <a:rPr sz="800" b="1" spc="10" dirty="0">
                <a:latin typeface="Arial"/>
                <a:cs typeface="Arial"/>
              </a:rPr>
              <a:t>linear</a:t>
            </a:r>
            <a:r>
              <a:rPr sz="800" b="1" spc="-25" dirty="0">
                <a:latin typeface="Arial"/>
                <a:cs typeface="Arial"/>
              </a:rPr>
              <a:t> </a:t>
            </a:r>
            <a:r>
              <a:rPr sz="800" b="1" spc="5" dirty="0">
                <a:latin typeface="Arial"/>
                <a:cs typeface="Arial"/>
              </a:rPr>
              <a:t>models:</a:t>
            </a:r>
            <a:r>
              <a:rPr sz="800" b="1" spc="-25" dirty="0">
                <a:latin typeface="Arial"/>
                <a:cs typeface="Arial"/>
              </a:rPr>
              <a:t> </a:t>
            </a:r>
            <a:r>
              <a:rPr sz="800" spc="20" dirty="0">
                <a:latin typeface="Arial"/>
                <a:cs typeface="Arial"/>
              </a:rPr>
              <a:t>trained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spc="20" dirty="0">
                <a:latin typeface="Arial"/>
                <a:cs typeface="Arial"/>
              </a:rPr>
              <a:t>with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spc="20" dirty="0">
                <a:latin typeface="Arial"/>
                <a:cs typeface="Arial"/>
              </a:rPr>
              <a:t>proliferation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spc="-30" dirty="0">
                <a:latin typeface="Arial"/>
                <a:cs typeface="Arial"/>
              </a:rPr>
              <a:t>assay</a:t>
            </a:r>
            <a:endParaRPr sz="800">
              <a:latin typeface="Arial"/>
              <a:cs typeface="Arial"/>
            </a:endParaRPr>
          </a:p>
          <a:p>
            <a:pPr marL="50800" marR="347345">
              <a:lnSpc>
                <a:spcPct val="114599"/>
              </a:lnSpc>
            </a:pPr>
            <a:r>
              <a:rPr sz="800" spc="10" dirty="0">
                <a:latin typeface="Arial"/>
                <a:cs typeface="Arial"/>
              </a:rPr>
              <a:t>data </a:t>
            </a:r>
            <a:r>
              <a:rPr sz="800" spc="15" dirty="0">
                <a:latin typeface="Arial"/>
                <a:cs typeface="Arial"/>
              </a:rPr>
              <a:t>using </a:t>
            </a:r>
            <a:r>
              <a:rPr sz="800" spc="-30" dirty="0">
                <a:latin typeface="Arial"/>
                <a:cs typeface="Arial"/>
              </a:rPr>
              <a:t>SNPs3D </a:t>
            </a:r>
            <a:r>
              <a:rPr sz="800" spc="5" dirty="0">
                <a:latin typeface="Arial"/>
                <a:cs typeface="Arial"/>
              </a:rPr>
              <a:t>stability, </a:t>
            </a:r>
            <a:r>
              <a:rPr sz="800" spc="-55" dirty="0">
                <a:latin typeface="Arial"/>
                <a:cs typeface="Arial"/>
              </a:rPr>
              <a:t>SNPs </a:t>
            </a:r>
            <a:r>
              <a:rPr sz="800" spc="20" dirty="0">
                <a:latin typeface="Arial"/>
                <a:cs typeface="Arial"/>
              </a:rPr>
              <a:t>3D</a:t>
            </a:r>
            <a:r>
              <a:rPr sz="800" spc="-95" dirty="0">
                <a:latin typeface="Arial"/>
                <a:cs typeface="Arial"/>
              </a:rPr>
              <a:t> </a:t>
            </a:r>
            <a:r>
              <a:rPr sz="800" spc="5" dirty="0">
                <a:latin typeface="Arial"/>
                <a:cs typeface="Arial"/>
              </a:rPr>
              <a:t>sequence,  </a:t>
            </a:r>
            <a:r>
              <a:rPr sz="800" spc="-10" dirty="0">
                <a:latin typeface="Arial"/>
                <a:cs typeface="Arial"/>
              </a:rPr>
              <a:t>PolyPhen2, </a:t>
            </a:r>
            <a:r>
              <a:rPr sz="800" spc="-50" dirty="0">
                <a:latin typeface="Arial"/>
                <a:cs typeface="Arial"/>
              </a:rPr>
              <a:t>SIFT, </a:t>
            </a:r>
            <a:r>
              <a:rPr sz="800" spc="-10" dirty="0">
                <a:latin typeface="Arial"/>
                <a:cs typeface="Arial"/>
              </a:rPr>
              <a:t>CHASM, </a:t>
            </a:r>
            <a:r>
              <a:rPr sz="800" spc="20" dirty="0">
                <a:latin typeface="Arial"/>
                <a:cs typeface="Arial"/>
              </a:rPr>
              <a:t>and</a:t>
            </a:r>
            <a:r>
              <a:rPr sz="800" spc="-114" dirty="0">
                <a:latin typeface="Arial"/>
                <a:cs typeface="Arial"/>
              </a:rPr>
              <a:t> </a:t>
            </a:r>
            <a:r>
              <a:rPr sz="800" spc="25" dirty="0">
                <a:latin typeface="Arial"/>
                <a:cs typeface="Arial"/>
              </a:rPr>
              <a:t>Condel</a:t>
            </a:r>
            <a:endParaRPr sz="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9500" y="1201419"/>
            <a:ext cx="1258570" cy="97790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1800" b="1" spc="160" dirty="0">
                <a:solidFill>
                  <a:srgbClr val="FF0000"/>
                </a:solidFill>
                <a:latin typeface="Arial"/>
                <a:cs typeface="Arial"/>
              </a:rPr>
              <a:t>10</a:t>
            </a:r>
            <a:r>
              <a:rPr sz="1800" b="1" spc="-11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variants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</a:t>
            </a:r>
            <a:r>
              <a:rPr sz="1800" spc="-65" dirty="0">
                <a:latin typeface="Arial"/>
                <a:cs typeface="Arial"/>
              </a:rPr>
              <a:t> assay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4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25" dirty="0">
                <a:latin typeface="Arial"/>
                <a:cs typeface="Arial"/>
              </a:rPr>
              <a:t>metrics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417977" y="2893853"/>
            <a:ext cx="1445895" cy="1297305"/>
          </a:xfrm>
          <a:custGeom>
            <a:avLst/>
            <a:gdLst/>
            <a:ahLst/>
            <a:cxnLst/>
            <a:rect l="l" t="t" r="r" b="b"/>
            <a:pathLst>
              <a:path w="1445895" h="1297304">
                <a:moveTo>
                  <a:pt x="0" y="0"/>
                </a:moveTo>
                <a:lnTo>
                  <a:pt x="1445826" y="0"/>
                </a:lnTo>
                <a:lnTo>
                  <a:pt x="1445826" y="1296851"/>
                </a:lnTo>
                <a:lnTo>
                  <a:pt x="0" y="1296851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0020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21100" y="152400"/>
            <a:ext cx="7366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95800" y="127000"/>
            <a:ext cx="482600" cy="393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16500" y="127000"/>
            <a:ext cx="3492500" cy="444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695700" y="38100"/>
            <a:ext cx="477837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130" dirty="0">
                <a:solidFill>
                  <a:srgbClr val="0055FF"/>
                </a:solidFill>
              </a:rPr>
              <a:t>p16 </a:t>
            </a:r>
            <a:r>
              <a:rPr sz="3100" i="1" spc="35" dirty="0">
                <a:solidFill>
                  <a:srgbClr val="0055FF"/>
                </a:solidFill>
                <a:latin typeface="Arial"/>
                <a:cs typeface="Arial"/>
              </a:rPr>
              <a:t>all </a:t>
            </a:r>
            <a:r>
              <a:rPr sz="3100" spc="15" dirty="0">
                <a:solidFill>
                  <a:srgbClr val="0055FF"/>
                </a:solidFill>
              </a:rPr>
              <a:t>submissions</a:t>
            </a:r>
            <a:r>
              <a:rPr sz="3100" spc="-480" dirty="0">
                <a:solidFill>
                  <a:srgbClr val="0055FF"/>
                </a:solidFill>
              </a:rPr>
              <a:t> </a:t>
            </a:r>
            <a:r>
              <a:rPr sz="3100" spc="15" dirty="0">
                <a:solidFill>
                  <a:srgbClr val="0055FF"/>
                </a:solidFill>
              </a:rPr>
              <a:t>(2013)</a:t>
            </a:r>
            <a:endParaRPr sz="3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58200" y="5156200"/>
            <a:ext cx="2054225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130"/>
              </a:lnSpc>
              <a:spcBef>
                <a:spcPts val="100"/>
              </a:spcBef>
            </a:pPr>
            <a:r>
              <a:rPr sz="1800" b="1" spc="-10" dirty="0">
                <a:latin typeface="Trebuchet MS"/>
                <a:cs typeface="Trebuchet MS"/>
              </a:rPr>
              <a:t>average</a:t>
            </a:r>
            <a:r>
              <a:rPr sz="1800" b="1" spc="-2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PCC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ts val="1650"/>
              </a:lnSpc>
            </a:pPr>
            <a:r>
              <a:rPr sz="1400" dirty="0">
                <a:latin typeface="Trebuchet MS"/>
                <a:cs typeface="Trebuchet MS"/>
              </a:rPr>
              <a:t>against other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submissions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08452" y="2202599"/>
            <a:ext cx="495934" cy="21158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2120"/>
              </a:lnSpc>
            </a:pPr>
            <a:r>
              <a:rPr sz="1800" b="1" dirty="0">
                <a:latin typeface="Trebuchet MS"/>
                <a:cs typeface="Trebuchet MS"/>
              </a:rPr>
              <a:t>PCC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ts val="1650"/>
              </a:lnSpc>
            </a:pPr>
            <a:r>
              <a:rPr sz="1400" dirty="0">
                <a:latin typeface="Trebuchet MS"/>
                <a:cs typeface="Trebuchet MS"/>
              </a:rPr>
              <a:t>against experimental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data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70000" y="5892800"/>
            <a:ext cx="432434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Trebuchet MS"/>
                <a:cs typeface="Trebuchet MS"/>
              </a:rPr>
              <a:t>EA =</a:t>
            </a:r>
            <a:r>
              <a:rPr sz="1000" spc="-145" dirty="0">
                <a:latin typeface="Trebuchet MS"/>
                <a:cs typeface="Trebuchet MS"/>
              </a:rPr>
              <a:t> </a:t>
            </a:r>
            <a:r>
              <a:rPr sz="1000" dirty="0">
                <a:latin typeface="Trebuchet MS"/>
                <a:cs typeface="Trebuchet MS"/>
              </a:rPr>
              <a:t>S4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4800" y="6146800"/>
            <a:ext cx="8298815" cy="56642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2100"/>
              </a:lnSpc>
              <a:spcBef>
                <a:spcPts val="220"/>
              </a:spcBef>
            </a:pPr>
            <a:r>
              <a:rPr sz="1800" dirty="0">
                <a:latin typeface="Trebuchet MS"/>
                <a:cs typeface="Trebuchet MS"/>
              </a:rPr>
              <a:t>The </a:t>
            </a:r>
            <a:r>
              <a:rPr sz="1800" spc="-5" dirty="0">
                <a:latin typeface="Trebuchet MS"/>
                <a:cs typeface="Trebuchet MS"/>
              </a:rPr>
              <a:t>data points vary </a:t>
            </a:r>
            <a:r>
              <a:rPr sz="1800" dirty="0">
                <a:latin typeface="Trebuchet MS"/>
                <a:cs typeface="Trebuchet MS"/>
              </a:rPr>
              <a:t>more on the y-axis than in the x-axis </a:t>
            </a:r>
            <a:r>
              <a:rPr sz="1800" spc="-5" dirty="0">
                <a:latin typeface="Trebuchet MS"/>
                <a:cs typeface="Trebuchet MS"/>
              </a:rPr>
              <a:t>(which </a:t>
            </a:r>
            <a:r>
              <a:rPr sz="1800" dirty="0">
                <a:latin typeface="Trebuchet MS"/>
                <a:cs typeface="Trebuchet MS"/>
              </a:rPr>
              <a:t>is an </a:t>
            </a:r>
            <a:r>
              <a:rPr sz="1800" spc="-5" dirty="0">
                <a:latin typeface="Trebuchet MS"/>
                <a:cs typeface="Trebuchet MS"/>
              </a:rPr>
              <a:t>average).  </a:t>
            </a:r>
            <a:r>
              <a:rPr sz="1800" dirty="0">
                <a:latin typeface="Trebuchet MS"/>
                <a:cs typeface="Trebuchet MS"/>
              </a:rPr>
              <a:t>This suggests that the </a:t>
            </a:r>
            <a:r>
              <a:rPr sz="1800" spc="-5" dirty="0">
                <a:latin typeface="Trebuchet MS"/>
                <a:cs typeface="Trebuchet MS"/>
              </a:rPr>
              <a:t>performance </a:t>
            </a:r>
            <a:r>
              <a:rPr sz="1800" dirty="0">
                <a:latin typeface="Trebuchet MS"/>
                <a:cs typeface="Trebuchet MS"/>
              </a:rPr>
              <a:t>assessment is not </a:t>
            </a:r>
            <a:r>
              <a:rPr sz="1800" spc="-5" dirty="0">
                <a:latin typeface="Trebuchet MS"/>
                <a:cs typeface="Trebuchet MS"/>
              </a:rPr>
              <a:t>robust for </a:t>
            </a:r>
            <a:r>
              <a:rPr sz="1800" dirty="0">
                <a:latin typeface="Trebuchet MS"/>
                <a:cs typeface="Trebuchet MS"/>
              </a:rPr>
              <a:t>only 10</a:t>
            </a:r>
            <a:r>
              <a:rPr sz="1800" spc="2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points.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189676" y="571720"/>
            <a:ext cx="5559798" cy="53085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468016" y="1915579"/>
            <a:ext cx="4575715" cy="31579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386536" y="2953727"/>
            <a:ext cx="2486660" cy="3475990"/>
          </a:xfrm>
          <a:custGeom>
            <a:avLst/>
            <a:gdLst/>
            <a:ahLst/>
            <a:cxnLst/>
            <a:rect l="l" t="t" r="r" b="b"/>
            <a:pathLst>
              <a:path w="2486659" h="3475990">
                <a:moveTo>
                  <a:pt x="2122385" y="509020"/>
                </a:moveTo>
                <a:lnTo>
                  <a:pt x="2148387" y="546453"/>
                </a:lnTo>
                <a:lnTo>
                  <a:pt x="2173426" y="584691"/>
                </a:lnTo>
                <a:lnTo>
                  <a:pt x="2197502" y="623706"/>
                </a:lnTo>
                <a:lnTo>
                  <a:pt x="2220614" y="663465"/>
                </a:lnTo>
                <a:lnTo>
                  <a:pt x="2242764" y="703940"/>
                </a:lnTo>
                <a:lnTo>
                  <a:pt x="2263950" y="745098"/>
                </a:lnTo>
                <a:lnTo>
                  <a:pt x="2284174" y="786911"/>
                </a:lnTo>
                <a:lnTo>
                  <a:pt x="2303434" y="829347"/>
                </a:lnTo>
                <a:lnTo>
                  <a:pt x="2321732" y="872376"/>
                </a:lnTo>
                <a:lnTo>
                  <a:pt x="2339066" y="915967"/>
                </a:lnTo>
                <a:lnTo>
                  <a:pt x="2355438" y="960091"/>
                </a:lnTo>
                <a:lnTo>
                  <a:pt x="2370846" y="1004717"/>
                </a:lnTo>
                <a:lnTo>
                  <a:pt x="2385292" y="1049815"/>
                </a:lnTo>
                <a:lnTo>
                  <a:pt x="2398774" y="1095353"/>
                </a:lnTo>
                <a:lnTo>
                  <a:pt x="2411293" y="1141302"/>
                </a:lnTo>
                <a:lnTo>
                  <a:pt x="2422850" y="1187631"/>
                </a:lnTo>
                <a:lnTo>
                  <a:pt x="2433443" y="1234310"/>
                </a:lnTo>
                <a:lnTo>
                  <a:pt x="2443073" y="1281308"/>
                </a:lnTo>
                <a:lnTo>
                  <a:pt x="2451741" y="1328595"/>
                </a:lnTo>
                <a:lnTo>
                  <a:pt x="2459445" y="1376141"/>
                </a:lnTo>
                <a:lnTo>
                  <a:pt x="2466186" y="1423914"/>
                </a:lnTo>
                <a:lnTo>
                  <a:pt x="2471964" y="1471886"/>
                </a:lnTo>
                <a:lnTo>
                  <a:pt x="2476779" y="1520025"/>
                </a:lnTo>
                <a:lnTo>
                  <a:pt x="2480631" y="1568300"/>
                </a:lnTo>
                <a:lnTo>
                  <a:pt x="2483521" y="1616682"/>
                </a:lnTo>
                <a:lnTo>
                  <a:pt x="2485447" y="1665140"/>
                </a:lnTo>
                <a:lnTo>
                  <a:pt x="2486410" y="1713644"/>
                </a:lnTo>
                <a:lnTo>
                  <a:pt x="2486410" y="1762163"/>
                </a:lnTo>
                <a:lnTo>
                  <a:pt x="2485447" y="1810667"/>
                </a:lnTo>
                <a:lnTo>
                  <a:pt x="2483521" y="1859125"/>
                </a:lnTo>
                <a:lnTo>
                  <a:pt x="2480631" y="1907507"/>
                </a:lnTo>
                <a:lnTo>
                  <a:pt x="2476779" y="1955782"/>
                </a:lnTo>
                <a:lnTo>
                  <a:pt x="2471964" y="2003921"/>
                </a:lnTo>
                <a:lnTo>
                  <a:pt x="2466186" y="2051893"/>
                </a:lnTo>
                <a:lnTo>
                  <a:pt x="2459445" y="2099666"/>
                </a:lnTo>
                <a:lnTo>
                  <a:pt x="2451741" y="2147212"/>
                </a:lnTo>
                <a:lnTo>
                  <a:pt x="2443073" y="2194499"/>
                </a:lnTo>
                <a:lnTo>
                  <a:pt x="2433443" y="2241497"/>
                </a:lnTo>
                <a:lnTo>
                  <a:pt x="2422850" y="2288176"/>
                </a:lnTo>
                <a:lnTo>
                  <a:pt x="2411293" y="2334505"/>
                </a:lnTo>
                <a:lnTo>
                  <a:pt x="2398774" y="2380454"/>
                </a:lnTo>
                <a:lnTo>
                  <a:pt x="2385292" y="2425992"/>
                </a:lnTo>
                <a:lnTo>
                  <a:pt x="2370846" y="2471090"/>
                </a:lnTo>
                <a:lnTo>
                  <a:pt x="2355438" y="2515715"/>
                </a:lnTo>
                <a:lnTo>
                  <a:pt x="2339066" y="2559839"/>
                </a:lnTo>
                <a:lnTo>
                  <a:pt x="2321732" y="2603431"/>
                </a:lnTo>
                <a:lnTo>
                  <a:pt x="2303434" y="2646460"/>
                </a:lnTo>
                <a:lnTo>
                  <a:pt x="2284174" y="2688896"/>
                </a:lnTo>
                <a:lnTo>
                  <a:pt x="2263950" y="2730709"/>
                </a:lnTo>
                <a:lnTo>
                  <a:pt x="2242764" y="2771867"/>
                </a:lnTo>
                <a:lnTo>
                  <a:pt x="2220614" y="2812342"/>
                </a:lnTo>
                <a:lnTo>
                  <a:pt x="2197502" y="2852101"/>
                </a:lnTo>
                <a:lnTo>
                  <a:pt x="2173426" y="2891115"/>
                </a:lnTo>
                <a:lnTo>
                  <a:pt x="2148387" y="2929354"/>
                </a:lnTo>
                <a:lnTo>
                  <a:pt x="2122385" y="2966787"/>
                </a:lnTo>
                <a:lnTo>
                  <a:pt x="2091653" y="3008321"/>
                </a:lnTo>
                <a:lnTo>
                  <a:pt x="2060167" y="3048089"/>
                </a:lnTo>
                <a:lnTo>
                  <a:pt x="2027962" y="3086089"/>
                </a:lnTo>
                <a:lnTo>
                  <a:pt x="1995069" y="3122321"/>
                </a:lnTo>
                <a:lnTo>
                  <a:pt x="1961521" y="3156786"/>
                </a:lnTo>
                <a:lnTo>
                  <a:pt x="1927351" y="3189483"/>
                </a:lnTo>
                <a:lnTo>
                  <a:pt x="1892593" y="3220413"/>
                </a:lnTo>
                <a:lnTo>
                  <a:pt x="1857277" y="3249576"/>
                </a:lnTo>
                <a:lnTo>
                  <a:pt x="1821438" y="3276971"/>
                </a:lnTo>
                <a:lnTo>
                  <a:pt x="1785108" y="3302599"/>
                </a:lnTo>
                <a:lnTo>
                  <a:pt x="1748320" y="3326459"/>
                </a:lnTo>
                <a:lnTo>
                  <a:pt x="1711106" y="3348552"/>
                </a:lnTo>
                <a:lnTo>
                  <a:pt x="1673500" y="3368878"/>
                </a:lnTo>
                <a:lnTo>
                  <a:pt x="1635533" y="3387436"/>
                </a:lnTo>
                <a:lnTo>
                  <a:pt x="1597239" y="3404227"/>
                </a:lnTo>
                <a:lnTo>
                  <a:pt x="1558651" y="3419250"/>
                </a:lnTo>
                <a:lnTo>
                  <a:pt x="1519800" y="3432505"/>
                </a:lnTo>
                <a:lnTo>
                  <a:pt x="1480721" y="3443994"/>
                </a:lnTo>
                <a:lnTo>
                  <a:pt x="1441445" y="3453715"/>
                </a:lnTo>
                <a:lnTo>
                  <a:pt x="1402005" y="3461668"/>
                </a:lnTo>
                <a:lnTo>
                  <a:pt x="1362434" y="3467854"/>
                </a:lnTo>
                <a:lnTo>
                  <a:pt x="1322766" y="3472273"/>
                </a:lnTo>
                <a:lnTo>
                  <a:pt x="1283032" y="3474924"/>
                </a:lnTo>
                <a:lnTo>
                  <a:pt x="1243265" y="3475808"/>
                </a:lnTo>
                <a:lnTo>
                  <a:pt x="1203498" y="3474924"/>
                </a:lnTo>
                <a:lnTo>
                  <a:pt x="1163763" y="3472273"/>
                </a:lnTo>
                <a:lnTo>
                  <a:pt x="1124095" y="3467854"/>
                </a:lnTo>
                <a:lnTo>
                  <a:pt x="1084524" y="3461668"/>
                </a:lnTo>
                <a:lnTo>
                  <a:pt x="1045084" y="3453715"/>
                </a:lnTo>
                <a:lnTo>
                  <a:pt x="1005809" y="3443994"/>
                </a:lnTo>
                <a:lnTo>
                  <a:pt x="966729" y="3432505"/>
                </a:lnTo>
                <a:lnTo>
                  <a:pt x="927879" y="3419250"/>
                </a:lnTo>
                <a:lnTo>
                  <a:pt x="889290" y="3404227"/>
                </a:lnTo>
                <a:lnTo>
                  <a:pt x="850996" y="3387436"/>
                </a:lnTo>
                <a:lnTo>
                  <a:pt x="813029" y="3368878"/>
                </a:lnTo>
                <a:lnTo>
                  <a:pt x="775423" y="3348552"/>
                </a:lnTo>
                <a:lnTo>
                  <a:pt x="738209" y="3326459"/>
                </a:lnTo>
                <a:lnTo>
                  <a:pt x="701421" y="3302599"/>
                </a:lnTo>
                <a:lnTo>
                  <a:pt x="665091" y="3276971"/>
                </a:lnTo>
                <a:lnTo>
                  <a:pt x="629252" y="3249576"/>
                </a:lnTo>
                <a:lnTo>
                  <a:pt x="593936" y="3220413"/>
                </a:lnTo>
                <a:lnTo>
                  <a:pt x="559178" y="3189483"/>
                </a:lnTo>
                <a:lnTo>
                  <a:pt x="525008" y="3156786"/>
                </a:lnTo>
                <a:lnTo>
                  <a:pt x="491460" y="3122321"/>
                </a:lnTo>
                <a:lnTo>
                  <a:pt x="458567" y="3086089"/>
                </a:lnTo>
                <a:lnTo>
                  <a:pt x="426362" y="3048089"/>
                </a:lnTo>
                <a:lnTo>
                  <a:pt x="394876" y="3008321"/>
                </a:lnTo>
                <a:lnTo>
                  <a:pt x="364143" y="2966787"/>
                </a:lnTo>
                <a:lnTo>
                  <a:pt x="338142" y="2929354"/>
                </a:lnTo>
                <a:lnTo>
                  <a:pt x="313103" y="2891115"/>
                </a:lnTo>
                <a:lnTo>
                  <a:pt x="289027" y="2852101"/>
                </a:lnTo>
                <a:lnTo>
                  <a:pt x="265915" y="2812342"/>
                </a:lnTo>
                <a:lnTo>
                  <a:pt x="243765" y="2771867"/>
                </a:lnTo>
                <a:lnTo>
                  <a:pt x="222579" y="2730709"/>
                </a:lnTo>
                <a:lnTo>
                  <a:pt x="202355" y="2688896"/>
                </a:lnTo>
                <a:lnTo>
                  <a:pt x="183095" y="2646460"/>
                </a:lnTo>
                <a:lnTo>
                  <a:pt x="164797" y="2603431"/>
                </a:lnTo>
                <a:lnTo>
                  <a:pt x="147463" y="2559839"/>
                </a:lnTo>
                <a:lnTo>
                  <a:pt x="131091" y="2515715"/>
                </a:lnTo>
                <a:lnTo>
                  <a:pt x="115683" y="2471090"/>
                </a:lnTo>
                <a:lnTo>
                  <a:pt x="101238" y="2425992"/>
                </a:lnTo>
                <a:lnTo>
                  <a:pt x="87755" y="2380454"/>
                </a:lnTo>
                <a:lnTo>
                  <a:pt x="75236" y="2334505"/>
                </a:lnTo>
                <a:lnTo>
                  <a:pt x="63680" y="2288176"/>
                </a:lnTo>
                <a:lnTo>
                  <a:pt x="53086" y="2241497"/>
                </a:lnTo>
                <a:lnTo>
                  <a:pt x="43456" y="2194499"/>
                </a:lnTo>
                <a:lnTo>
                  <a:pt x="34789" y="2147212"/>
                </a:lnTo>
                <a:lnTo>
                  <a:pt x="27085" y="2099666"/>
                </a:lnTo>
                <a:lnTo>
                  <a:pt x="20343" y="2051893"/>
                </a:lnTo>
                <a:lnTo>
                  <a:pt x="14565" y="2003921"/>
                </a:lnTo>
                <a:lnTo>
                  <a:pt x="9750" y="1955782"/>
                </a:lnTo>
                <a:lnTo>
                  <a:pt x="5898" y="1907507"/>
                </a:lnTo>
                <a:lnTo>
                  <a:pt x="3009" y="1859125"/>
                </a:lnTo>
                <a:lnTo>
                  <a:pt x="1083" y="1810667"/>
                </a:lnTo>
                <a:lnTo>
                  <a:pt x="120" y="1762163"/>
                </a:lnTo>
                <a:lnTo>
                  <a:pt x="120" y="1713644"/>
                </a:lnTo>
                <a:lnTo>
                  <a:pt x="1083" y="1665140"/>
                </a:lnTo>
                <a:lnTo>
                  <a:pt x="3009" y="1616682"/>
                </a:lnTo>
                <a:lnTo>
                  <a:pt x="5898" y="1568300"/>
                </a:lnTo>
                <a:lnTo>
                  <a:pt x="9750" y="1520025"/>
                </a:lnTo>
                <a:lnTo>
                  <a:pt x="14565" y="1471886"/>
                </a:lnTo>
                <a:lnTo>
                  <a:pt x="20343" y="1423914"/>
                </a:lnTo>
                <a:lnTo>
                  <a:pt x="27085" y="1376141"/>
                </a:lnTo>
                <a:lnTo>
                  <a:pt x="34789" y="1328595"/>
                </a:lnTo>
                <a:lnTo>
                  <a:pt x="43456" y="1281308"/>
                </a:lnTo>
                <a:lnTo>
                  <a:pt x="53086" y="1234310"/>
                </a:lnTo>
                <a:lnTo>
                  <a:pt x="63680" y="1187631"/>
                </a:lnTo>
                <a:lnTo>
                  <a:pt x="75236" y="1141302"/>
                </a:lnTo>
                <a:lnTo>
                  <a:pt x="87755" y="1095353"/>
                </a:lnTo>
                <a:lnTo>
                  <a:pt x="101238" y="1049815"/>
                </a:lnTo>
                <a:lnTo>
                  <a:pt x="115683" y="1004717"/>
                </a:lnTo>
                <a:lnTo>
                  <a:pt x="131091" y="960091"/>
                </a:lnTo>
                <a:lnTo>
                  <a:pt x="147463" y="915967"/>
                </a:lnTo>
                <a:lnTo>
                  <a:pt x="164797" y="872376"/>
                </a:lnTo>
                <a:lnTo>
                  <a:pt x="183095" y="829347"/>
                </a:lnTo>
                <a:lnTo>
                  <a:pt x="202355" y="786911"/>
                </a:lnTo>
                <a:lnTo>
                  <a:pt x="222579" y="745098"/>
                </a:lnTo>
                <a:lnTo>
                  <a:pt x="243765" y="703940"/>
                </a:lnTo>
                <a:lnTo>
                  <a:pt x="265915" y="663465"/>
                </a:lnTo>
                <a:lnTo>
                  <a:pt x="289027" y="623706"/>
                </a:lnTo>
                <a:lnTo>
                  <a:pt x="313103" y="584691"/>
                </a:lnTo>
                <a:lnTo>
                  <a:pt x="338142" y="546453"/>
                </a:lnTo>
                <a:lnTo>
                  <a:pt x="364143" y="509020"/>
                </a:lnTo>
                <a:lnTo>
                  <a:pt x="394876" y="467485"/>
                </a:lnTo>
                <a:lnTo>
                  <a:pt x="426362" y="427718"/>
                </a:lnTo>
                <a:lnTo>
                  <a:pt x="458567" y="389718"/>
                </a:lnTo>
                <a:lnTo>
                  <a:pt x="491460" y="353486"/>
                </a:lnTo>
                <a:lnTo>
                  <a:pt x="525008" y="319021"/>
                </a:lnTo>
                <a:lnTo>
                  <a:pt x="559178" y="286323"/>
                </a:lnTo>
                <a:lnTo>
                  <a:pt x="593936" y="255393"/>
                </a:lnTo>
                <a:lnTo>
                  <a:pt x="629252" y="226231"/>
                </a:lnTo>
                <a:lnTo>
                  <a:pt x="665091" y="198836"/>
                </a:lnTo>
                <a:lnTo>
                  <a:pt x="701421" y="173208"/>
                </a:lnTo>
                <a:lnTo>
                  <a:pt x="738209" y="149347"/>
                </a:lnTo>
                <a:lnTo>
                  <a:pt x="775423" y="127255"/>
                </a:lnTo>
                <a:lnTo>
                  <a:pt x="813029" y="106929"/>
                </a:lnTo>
                <a:lnTo>
                  <a:pt x="850996" y="88371"/>
                </a:lnTo>
                <a:lnTo>
                  <a:pt x="889290" y="71581"/>
                </a:lnTo>
                <a:lnTo>
                  <a:pt x="927879" y="56557"/>
                </a:lnTo>
                <a:lnTo>
                  <a:pt x="966729" y="43302"/>
                </a:lnTo>
                <a:lnTo>
                  <a:pt x="1005809" y="31813"/>
                </a:lnTo>
                <a:lnTo>
                  <a:pt x="1045084" y="22092"/>
                </a:lnTo>
                <a:lnTo>
                  <a:pt x="1084524" y="14139"/>
                </a:lnTo>
                <a:lnTo>
                  <a:pt x="1124095" y="7953"/>
                </a:lnTo>
                <a:lnTo>
                  <a:pt x="1163763" y="3534"/>
                </a:lnTo>
                <a:lnTo>
                  <a:pt x="1203498" y="883"/>
                </a:lnTo>
                <a:lnTo>
                  <a:pt x="1243265" y="0"/>
                </a:lnTo>
                <a:lnTo>
                  <a:pt x="1283032" y="883"/>
                </a:lnTo>
                <a:lnTo>
                  <a:pt x="1322766" y="3534"/>
                </a:lnTo>
                <a:lnTo>
                  <a:pt x="1362434" y="7953"/>
                </a:lnTo>
                <a:lnTo>
                  <a:pt x="1402005" y="14139"/>
                </a:lnTo>
                <a:lnTo>
                  <a:pt x="1441445" y="22092"/>
                </a:lnTo>
                <a:lnTo>
                  <a:pt x="1480721" y="31813"/>
                </a:lnTo>
                <a:lnTo>
                  <a:pt x="1519800" y="43302"/>
                </a:lnTo>
                <a:lnTo>
                  <a:pt x="1558651" y="56557"/>
                </a:lnTo>
                <a:lnTo>
                  <a:pt x="1597239" y="71581"/>
                </a:lnTo>
                <a:lnTo>
                  <a:pt x="1635533" y="88371"/>
                </a:lnTo>
                <a:lnTo>
                  <a:pt x="1673500" y="106929"/>
                </a:lnTo>
                <a:lnTo>
                  <a:pt x="1711106" y="127255"/>
                </a:lnTo>
                <a:lnTo>
                  <a:pt x="1748320" y="149347"/>
                </a:lnTo>
                <a:lnTo>
                  <a:pt x="1785108" y="173208"/>
                </a:lnTo>
                <a:lnTo>
                  <a:pt x="1821438" y="198836"/>
                </a:lnTo>
                <a:lnTo>
                  <a:pt x="1857277" y="226231"/>
                </a:lnTo>
                <a:lnTo>
                  <a:pt x="1892593" y="255393"/>
                </a:lnTo>
                <a:lnTo>
                  <a:pt x="1927351" y="286323"/>
                </a:lnTo>
                <a:lnTo>
                  <a:pt x="1961521" y="319021"/>
                </a:lnTo>
                <a:lnTo>
                  <a:pt x="1995069" y="353486"/>
                </a:lnTo>
                <a:lnTo>
                  <a:pt x="2027962" y="389718"/>
                </a:lnTo>
                <a:lnTo>
                  <a:pt x="2060167" y="427718"/>
                </a:lnTo>
                <a:lnTo>
                  <a:pt x="2091653" y="467485"/>
                </a:lnTo>
                <a:lnTo>
                  <a:pt x="2122385" y="509020"/>
                </a:lnTo>
                <a:close/>
              </a:path>
            </a:pathLst>
          </a:custGeom>
          <a:ln w="12700">
            <a:solidFill>
              <a:srgbClr val="8FAA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255645" y="2546582"/>
            <a:ext cx="1889125" cy="1765300"/>
          </a:xfrm>
          <a:custGeom>
            <a:avLst/>
            <a:gdLst/>
            <a:ahLst/>
            <a:cxnLst/>
            <a:rect l="l" t="t" r="r" b="b"/>
            <a:pathLst>
              <a:path w="1889125" h="1765300">
                <a:moveTo>
                  <a:pt x="0" y="0"/>
                </a:moveTo>
                <a:lnTo>
                  <a:pt x="1888728" y="0"/>
                </a:lnTo>
                <a:lnTo>
                  <a:pt x="1888728" y="1764835"/>
                </a:lnTo>
                <a:lnTo>
                  <a:pt x="0" y="1764835"/>
                </a:lnTo>
                <a:lnTo>
                  <a:pt x="0" y="0"/>
                </a:lnTo>
                <a:close/>
              </a:path>
            </a:pathLst>
          </a:custGeom>
          <a:ln w="76199">
            <a:solidFill>
              <a:srgbClr val="0020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989369" y="5142913"/>
            <a:ext cx="767715" cy="765810"/>
          </a:xfrm>
          <a:custGeom>
            <a:avLst/>
            <a:gdLst/>
            <a:ahLst/>
            <a:cxnLst/>
            <a:rect l="l" t="t" r="r" b="b"/>
            <a:pathLst>
              <a:path w="767715" h="765810">
                <a:moveTo>
                  <a:pt x="0" y="0"/>
                </a:moveTo>
                <a:lnTo>
                  <a:pt x="767495" y="0"/>
                </a:lnTo>
                <a:lnTo>
                  <a:pt x="767495" y="765724"/>
                </a:lnTo>
                <a:lnTo>
                  <a:pt x="0" y="765724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0020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020744" y="5130213"/>
            <a:ext cx="2096135" cy="765810"/>
          </a:xfrm>
          <a:custGeom>
            <a:avLst/>
            <a:gdLst/>
            <a:ahLst/>
            <a:cxnLst/>
            <a:rect l="l" t="t" r="r" b="b"/>
            <a:pathLst>
              <a:path w="2096135" h="765810">
                <a:moveTo>
                  <a:pt x="0" y="0"/>
                </a:moveTo>
                <a:lnTo>
                  <a:pt x="2095740" y="0"/>
                </a:lnTo>
                <a:lnTo>
                  <a:pt x="2095740" y="765724"/>
                </a:lnTo>
                <a:lnTo>
                  <a:pt x="0" y="765724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0020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41800" y="139700"/>
            <a:ext cx="3746500" cy="469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229100" y="38100"/>
            <a:ext cx="371538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5" dirty="0">
                <a:solidFill>
                  <a:srgbClr val="0055FF"/>
                </a:solidFill>
              </a:rPr>
              <a:t>SUMO </a:t>
            </a:r>
            <a:r>
              <a:rPr sz="3100" spc="-5" dirty="0">
                <a:solidFill>
                  <a:srgbClr val="0055FF"/>
                </a:solidFill>
              </a:rPr>
              <a:t>Ligase</a:t>
            </a:r>
            <a:r>
              <a:rPr sz="3100" spc="-254" dirty="0">
                <a:solidFill>
                  <a:srgbClr val="0055FF"/>
                </a:solidFill>
              </a:rPr>
              <a:t> </a:t>
            </a:r>
            <a:r>
              <a:rPr sz="3100" spc="15" dirty="0">
                <a:solidFill>
                  <a:srgbClr val="0055FF"/>
                </a:solidFill>
              </a:rPr>
              <a:t>(2016)</a:t>
            </a:r>
            <a:endParaRPr sz="3100"/>
          </a:p>
        </p:txBody>
      </p:sp>
      <p:sp>
        <p:nvSpPr>
          <p:cNvPr id="4" name="object 4"/>
          <p:cNvSpPr txBox="1"/>
          <p:nvPr/>
        </p:nvSpPr>
        <p:spPr>
          <a:xfrm>
            <a:off x="1181100" y="1049019"/>
            <a:ext cx="1474470" cy="97790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1800" spc="25" dirty="0">
                <a:solidFill>
                  <a:srgbClr val="FF0000"/>
                </a:solidFill>
                <a:latin typeface="Arial"/>
                <a:cs typeface="Arial"/>
              </a:rPr>
              <a:t>5,572</a:t>
            </a:r>
            <a:r>
              <a:rPr sz="1800" spc="-11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variants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</a:t>
            </a:r>
            <a:r>
              <a:rPr sz="1800" spc="-65" dirty="0">
                <a:latin typeface="Arial"/>
                <a:cs typeface="Arial"/>
              </a:rPr>
              <a:t> assay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solidFill>
                  <a:srgbClr val="FF0000"/>
                </a:solidFill>
                <a:latin typeface="Arial"/>
                <a:cs typeface="Arial"/>
              </a:rPr>
              <a:t>54</a:t>
            </a:r>
            <a:r>
              <a:rPr sz="1800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FF0000"/>
                </a:solidFill>
                <a:latin typeface="Arial"/>
                <a:cs typeface="Arial"/>
              </a:rPr>
              <a:t>metrics!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41800" y="139700"/>
            <a:ext cx="3746500" cy="469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229100" y="38100"/>
            <a:ext cx="371538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5" dirty="0">
                <a:solidFill>
                  <a:srgbClr val="0055FF"/>
                </a:solidFill>
              </a:rPr>
              <a:t>SUMO </a:t>
            </a:r>
            <a:r>
              <a:rPr sz="3100" spc="-5" dirty="0">
                <a:solidFill>
                  <a:srgbClr val="0055FF"/>
                </a:solidFill>
              </a:rPr>
              <a:t>Ligase</a:t>
            </a:r>
            <a:r>
              <a:rPr sz="3100" spc="-254" dirty="0">
                <a:solidFill>
                  <a:srgbClr val="0055FF"/>
                </a:solidFill>
              </a:rPr>
              <a:t> </a:t>
            </a:r>
            <a:r>
              <a:rPr sz="3100" spc="15" dirty="0">
                <a:solidFill>
                  <a:srgbClr val="0055FF"/>
                </a:solidFill>
              </a:rPr>
              <a:t>(2016)</a:t>
            </a:r>
            <a:endParaRPr sz="3100"/>
          </a:p>
        </p:txBody>
      </p:sp>
      <p:sp>
        <p:nvSpPr>
          <p:cNvPr id="4" name="object 4"/>
          <p:cNvSpPr/>
          <p:nvPr/>
        </p:nvSpPr>
        <p:spPr>
          <a:xfrm>
            <a:off x="336639" y="2164247"/>
            <a:ext cx="2270602" cy="26909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68300" y="2115820"/>
            <a:ext cx="2930525" cy="3843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0" marR="5080" indent="266700">
              <a:lnSpc>
                <a:spcPct val="135400"/>
              </a:lnSpc>
              <a:spcBef>
                <a:spcPts val="100"/>
              </a:spcBef>
            </a:pP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 </a:t>
            </a:r>
            <a:r>
              <a:rPr sz="800" spc="-40" dirty="0">
                <a:solidFill>
                  <a:srgbClr val="FF0000"/>
                </a:solidFill>
                <a:latin typeface="Arial"/>
                <a:cs typeface="Arial"/>
              </a:rPr>
              <a:t>(EA)  </a:t>
            </a: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30" dirty="0">
                <a:latin typeface="Arial"/>
                <a:cs typeface="Arial"/>
              </a:rPr>
              <a:t>(11</a:t>
            </a:r>
            <a:r>
              <a:rPr sz="800" spc="-85" dirty="0">
                <a:latin typeface="Arial"/>
                <a:cs typeface="Arial"/>
              </a:rPr>
              <a:t> </a:t>
            </a:r>
            <a:r>
              <a:rPr sz="800" spc="-40" dirty="0">
                <a:latin typeface="Arial"/>
                <a:cs typeface="Arial"/>
              </a:rPr>
              <a:t>methods)</a:t>
            </a:r>
            <a:endParaRPr sz="800">
              <a:latin typeface="Arial"/>
              <a:cs typeface="Arial"/>
            </a:endParaRPr>
          </a:p>
          <a:p>
            <a:pPr marL="1625600" marR="264795" indent="50800">
              <a:lnSpc>
                <a:spcPct val="114599"/>
              </a:lnSpc>
              <a:spcBef>
                <a:spcPts val="300"/>
              </a:spcBef>
            </a:pP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30" dirty="0">
                <a:latin typeface="Arial"/>
                <a:cs typeface="Arial"/>
              </a:rPr>
              <a:t>(11 </a:t>
            </a:r>
            <a:r>
              <a:rPr sz="800" spc="-40" dirty="0">
                <a:latin typeface="Arial"/>
                <a:cs typeface="Arial"/>
              </a:rPr>
              <a:t>methods)  </a:t>
            </a:r>
            <a:r>
              <a:rPr sz="800" spc="-45" dirty="0">
                <a:latin typeface="Arial"/>
                <a:cs typeface="Arial"/>
              </a:rPr>
              <a:t>Dunbrack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80" dirty="0">
                <a:latin typeface="Arial"/>
                <a:cs typeface="Arial"/>
              </a:rPr>
              <a:t> </a:t>
            </a:r>
            <a:r>
              <a:rPr sz="800" spc="-55" dirty="0">
                <a:latin typeface="Arial"/>
                <a:cs typeface="Arial"/>
              </a:rPr>
              <a:t>(SVM)</a:t>
            </a:r>
            <a:endParaRPr sz="800">
              <a:latin typeface="Arial"/>
              <a:cs typeface="Arial"/>
            </a:endParaRPr>
          </a:p>
          <a:p>
            <a:pPr marL="1498600" marR="8255" indent="76200">
              <a:lnSpc>
                <a:spcPct val="114599"/>
              </a:lnSpc>
              <a:spcBef>
                <a:spcPts val="300"/>
              </a:spcBef>
            </a:pPr>
            <a:r>
              <a:rPr sz="800" spc="-100" dirty="0">
                <a:latin typeface="Arial"/>
                <a:cs typeface="Arial"/>
              </a:rPr>
              <a:t>Jones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0" dirty="0">
                <a:latin typeface="Arial"/>
                <a:cs typeface="Arial"/>
              </a:rPr>
              <a:t>(Substitution </a:t>
            </a:r>
            <a:r>
              <a:rPr sz="800" spc="-45" dirty="0">
                <a:latin typeface="Arial"/>
                <a:cs typeface="Arial"/>
              </a:rPr>
              <a:t>frequency)  </a:t>
            </a: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45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(SNAP)</a:t>
            </a:r>
            <a:endParaRPr sz="800">
              <a:latin typeface="Arial"/>
              <a:cs typeface="Arial"/>
            </a:endParaRPr>
          </a:p>
          <a:p>
            <a:pPr marL="1435100" marR="518795" indent="-12700">
              <a:lnSpc>
                <a:spcPts val="1400"/>
              </a:lnSpc>
              <a:spcBef>
                <a:spcPts val="20"/>
              </a:spcBef>
            </a:pP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(SNAP)  Mooney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20" dirty="0">
                <a:latin typeface="Arial"/>
                <a:cs typeface="Arial"/>
              </a:rPr>
              <a:t> </a:t>
            </a:r>
            <a:r>
              <a:rPr sz="800" spc="-35" dirty="0">
                <a:latin typeface="Arial"/>
                <a:cs typeface="Arial"/>
              </a:rPr>
              <a:t>(MutPred</a:t>
            </a:r>
            <a:r>
              <a:rPr sz="800" spc="-35" dirty="0">
                <a:latin typeface="Trebuchet MS"/>
                <a:cs typeface="Trebuchet MS"/>
              </a:rPr>
              <a:t>2</a:t>
            </a:r>
            <a:r>
              <a:rPr sz="800" spc="-35" dirty="0"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1397000">
              <a:lnSpc>
                <a:spcPct val="100000"/>
              </a:lnSpc>
              <a:spcBef>
                <a:spcPts val="120"/>
              </a:spcBef>
            </a:pPr>
            <a:r>
              <a:rPr sz="800" spc="-100" dirty="0">
                <a:latin typeface="Arial"/>
                <a:cs typeface="Arial"/>
              </a:rPr>
              <a:t>Jones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0" dirty="0">
                <a:latin typeface="Arial"/>
                <a:cs typeface="Arial"/>
              </a:rPr>
              <a:t>(Substitution</a:t>
            </a:r>
            <a:r>
              <a:rPr sz="800" spc="-135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frequency)</a:t>
            </a:r>
            <a:endParaRPr sz="800">
              <a:latin typeface="Arial"/>
              <a:cs typeface="Arial"/>
            </a:endParaRPr>
          </a:p>
          <a:p>
            <a:pPr marL="1333500">
              <a:lnSpc>
                <a:spcPct val="100000"/>
              </a:lnSpc>
              <a:spcBef>
                <a:spcPts val="240"/>
              </a:spcBef>
            </a:pPr>
            <a:r>
              <a:rPr sz="800" spc="-45" dirty="0">
                <a:latin typeface="Arial"/>
                <a:cs typeface="Arial"/>
              </a:rPr>
              <a:t>Mooney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40" dirty="0">
                <a:latin typeface="Arial"/>
                <a:cs typeface="Arial"/>
              </a:rPr>
              <a:t> </a:t>
            </a:r>
            <a:r>
              <a:rPr sz="800" spc="-35" dirty="0">
                <a:latin typeface="Arial"/>
                <a:cs typeface="Arial"/>
              </a:rPr>
              <a:t>(MutPred)</a:t>
            </a:r>
            <a:endParaRPr sz="800">
              <a:latin typeface="Arial"/>
              <a:cs typeface="Arial"/>
            </a:endParaRPr>
          </a:p>
          <a:p>
            <a:pPr marL="1320800" marR="403225" indent="-12700">
              <a:lnSpc>
                <a:spcPct val="114599"/>
              </a:lnSpc>
              <a:spcBef>
                <a:spcPts val="300"/>
              </a:spcBef>
            </a:pPr>
            <a:r>
              <a:rPr sz="800" spc="-45" dirty="0">
                <a:latin typeface="Arial"/>
                <a:cs typeface="Arial"/>
              </a:rPr>
              <a:t>Mooney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25" dirty="0">
                <a:latin typeface="Arial"/>
                <a:cs typeface="Arial"/>
              </a:rPr>
              <a:t>(MutPred</a:t>
            </a:r>
            <a:r>
              <a:rPr sz="800" spc="-25" dirty="0">
                <a:latin typeface="Trebuchet MS"/>
                <a:cs typeface="Trebuchet MS"/>
              </a:rPr>
              <a:t>2-beta</a:t>
            </a:r>
            <a:r>
              <a:rPr sz="800" spc="-25" dirty="0">
                <a:latin typeface="Arial"/>
                <a:cs typeface="Arial"/>
              </a:rPr>
              <a:t>)  </a:t>
            </a:r>
            <a:r>
              <a:rPr sz="800" spc="-40" dirty="0">
                <a:latin typeface="Arial"/>
                <a:cs typeface="Arial"/>
              </a:rPr>
              <a:t>Zhuliny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25" dirty="0">
                <a:latin typeface="Arial"/>
                <a:cs typeface="Arial"/>
              </a:rPr>
              <a:t> </a:t>
            </a:r>
            <a:r>
              <a:rPr sz="800" spc="-75" dirty="0">
                <a:latin typeface="Arial"/>
                <a:cs typeface="Arial"/>
              </a:rPr>
              <a:t>(SAVER)</a:t>
            </a:r>
            <a:endParaRPr sz="800">
              <a:latin typeface="Arial"/>
              <a:cs typeface="Arial"/>
            </a:endParaRPr>
          </a:p>
          <a:p>
            <a:pPr marL="1257300" marR="454025">
              <a:lnSpc>
                <a:spcPct val="114599"/>
              </a:lnSpc>
              <a:spcBef>
                <a:spcPts val="400"/>
              </a:spcBef>
            </a:pPr>
            <a:r>
              <a:rPr sz="800" spc="-45" dirty="0">
                <a:latin typeface="Arial"/>
                <a:cs typeface="Arial"/>
              </a:rPr>
              <a:t>Mooney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25" dirty="0">
                <a:latin typeface="Arial"/>
                <a:cs typeface="Arial"/>
              </a:rPr>
              <a:t>(MutPred</a:t>
            </a:r>
            <a:r>
              <a:rPr sz="800" spc="-25" dirty="0">
                <a:latin typeface="Trebuchet MS"/>
                <a:cs typeface="Trebuchet MS"/>
              </a:rPr>
              <a:t>2-beta</a:t>
            </a:r>
            <a:r>
              <a:rPr sz="800" spc="-25" dirty="0">
                <a:latin typeface="Arial"/>
                <a:cs typeface="Arial"/>
              </a:rPr>
              <a:t>)  </a:t>
            </a: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-45" dirty="0">
                <a:latin typeface="Arial"/>
                <a:cs typeface="Arial"/>
              </a:rPr>
              <a:t> </a:t>
            </a:r>
            <a:r>
              <a:rPr sz="800" spc="-55" dirty="0">
                <a:latin typeface="Arial"/>
                <a:cs typeface="Arial"/>
              </a:rPr>
              <a:t>(INPS)</a:t>
            </a:r>
            <a:endParaRPr sz="800">
              <a:latin typeface="Arial"/>
              <a:cs typeface="Arial"/>
            </a:endParaRPr>
          </a:p>
          <a:p>
            <a:pPr marL="1257300">
              <a:lnSpc>
                <a:spcPct val="100000"/>
              </a:lnSpc>
              <a:spcBef>
                <a:spcPts val="240"/>
              </a:spcBef>
            </a:pP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70" dirty="0">
                <a:latin typeface="Arial"/>
                <a:cs typeface="Arial"/>
              </a:rPr>
              <a:t> </a:t>
            </a:r>
            <a:r>
              <a:rPr sz="800" spc="-55" dirty="0">
                <a:latin typeface="Arial"/>
                <a:cs typeface="Arial"/>
              </a:rPr>
              <a:t>(INPS)</a:t>
            </a:r>
            <a:endParaRPr sz="800">
              <a:latin typeface="Arial"/>
              <a:cs typeface="Arial"/>
            </a:endParaRPr>
          </a:p>
          <a:p>
            <a:pPr marL="1295400">
              <a:lnSpc>
                <a:spcPct val="100000"/>
              </a:lnSpc>
              <a:spcBef>
                <a:spcPts val="340"/>
              </a:spcBef>
            </a:pPr>
            <a:r>
              <a:rPr sz="800" spc="-55" dirty="0">
                <a:latin typeface="Arial"/>
                <a:cs typeface="Arial"/>
              </a:rPr>
              <a:t>Berkeley </a:t>
            </a:r>
            <a:r>
              <a:rPr sz="800" spc="-65" dirty="0">
                <a:latin typeface="Arial"/>
                <a:cs typeface="Arial"/>
              </a:rPr>
              <a:t>Biolabs </a:t>
            </a:r>
            <a:r>
              <a:rPr sz="800" spc="-40" dirty="0">
                <a:latin typeface="Arial"/>
                <a:cs typeface="Arial"/>
              </a:rPr>
              <a:t>(pipeline </a:t>
            </a:r>
            <a:r>
              <a:rPr sz="800" spc="-15" dirty="0">
                <a:latin typeface="Arial"/>
                <a:cs typeface="Arial"/>
              </a:rPr>
              <a:t>w</a:t>
            </a:r>
            <a:r>
              <a:rPr sz="800" spc="30" dirty="0">
                <a:latin typeface="Arial"/>
                <a:cs typeface="Arial"/>
              </a:rPr>
              <a:t> </a:t>
            </a:r>
            <a:r>
              <a:rPr sz="800" spc="-55" dirty="0">
                <a:latin typeface="Arial"/>
                <a:cs typeface="Arial"/>
              </a:rPr>
              <a:t>Polyphen2)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805"/>
              </a:spcBef>
              <a:tabLst>
                <a:tab pos="2374265" algn="l"/>
              </a:tabLst>
            </a:pPr>
            <a:r>
              <a:rPr sz="1400" i="1" spc="-70" dirty="0">
                <a:latin typeface="Calibri"/>
                <a:cs typeface="Calibri"/>
              </a:rPr>
              <a:t>Worst	</a:t>
            </a:r>
            <a:r>
              <a:rPr sz="1400" i="1" spc="-50" dirty="0">
                <a:latin typeface="Calibri"/>
                <a:cs typeface="Calibri"/>
              </a:rPr>
              <a:t>Best</a:t>
            </a:r>
            <a:endParaRPr sz="1400">
              <a:latin typeface="Calibri"/>
              <a:cs typeface="Calibri"/>
            </a:endParaRPr>
          </a:p>
          <a:p>
            <a:pPr marR="104775">
              <a:lnSpc>
                <a:spcPct val="113599"/>
              </a:lnSpc>
              <a:spcBef>
                <a:spcPts val="240"/>
              </a:spcBef>
            </a:pPr>
            <a:r>
              <a:rPr sz="1100" spc="5" dirty="0">
                <a:latin typeface="Arial"/>
                <a:cs typeface="Arial"/>
              </a:rPr>
              <a:t>Predict </a:t>
            </a:r>
            <a:r>
              <a:rPr sz="1100" spc="35" dirty="0">
                <a:latin typeface="Arial"/>
                <a:cs typeface="Arial"/>
              </a:rPr>
              <a:t>of </a:t>
            </a:r>
            <a:r>
              <a:rPr sz="1100" spc="30" dirty="0">
                <a:latin typeface="Arial"/>
                <a:cs typeface="Arial"/>
              </a:rPr>
              <a:t>the </a:t>
            </a:r>
            <a:r>
              <a:rPr sz="1100" spc="15" dirty="0">
                <a:latin typeface="Arial"/>
                <a:cs typeface="Arial"/>
              </a:rPr>
              <a:t>effect </a:t>
            </a:r>
            <a:r>
              <a:rPr sz="1100" spc="35" dirty="0">
                <a:latin typeface="Arial"/>
                <a:cs typeface="Arial"/>
              </a:rPr>
              <a:t>of </a:t>
            </a:r>
            <a:r>
              <a:rPr sz="1100" b="1" spc="80" dirty="0">
                <a:solidFill>
                  <a:srgbClr val="FF0000"/>
                </a:solidFill>
                <a:latin typeface="Arial"/>
                <a:cs typeface="Arial"/>
              </a:rPr>
              <a:t>5,572 </a:t>
            </a:r>
            <a:r>
              <a:rPr sz="1100" dirty="0">
                <a:latin typeface="Arial"/>
                <a:cs typeface="Arial"/>
              </a:rPr>
              <a:t>variants </a:t>
            </a:r>
            <a:r>
              <a:rPr sz="1100" spc="40" dirty="0">
                <a:latin typeface="Arial"/>
                <a:cs typeface="Arial"/>
              </a:rPr>
              <a:t>on  </a:t>
            </a:r>
            <a:r>
              <a:rPr sz="1100" spc="30" dirty="0">
                <a:latin typeface="Arial"/>
                <a:cs typeface="Arial"/>
              </a:rPr>
              <a:t>competitive growth. </a:t>
            </a:r>
            <a:r>
              <a:rPr sz="1100" spc="-10" dirty="0">
                <a:latin typeface="Arial"/>
                <a:cs typeface="Arial"/>
              </a:rPr>
              <a:t>The </a:t>
            </a:r>
            <a:r>
              <a:rPr sz="1100" spc="30" dirty="0">
                <a:latin typeface="Arial"/>
                <a:cs typeface="Arial"/>
              </a:rPr>
              <a:t>competitive</a:t>
            </a:r>
            <a:r>
              <a:rPr sz="1100" spc="-220" dirty="0">
                <a:latin typeface="Arial"/>
                <a:cs typeface="Arial"/>
              </a:rPr>
              <a:t> </a:t>
            </a:r>
            <a:r>
              <a:rPr sz="1100" spc="40" dirty="0">
                <a:latin typeface="Arial"/>
                <a:cs typeface="Arial"/>
              </a:rPr>
              <a:t>growth  </a:t>
            </a:r>
            <a:r>
              <a:rPr sz="1100" spc="-20" dirty="0">
                <a:latin typeface="Arial"/>
                <a:cs typeface="Arial"/>
              </a:rPr>
              <a:t>was </a:t>
            </a:r>
            <a:r>
              <a:rPr sz="1100" spc="15" dirty="0">
                <a:latin typeface="Arial"/>
                <a:cs typeface="Arial"/>
              </a:rPr>
              <a:t>calculated </a:t>
            </a:r>
            <a:r>
              <a:rPr sz="1100" spc="-45" dirty="0">
                <a:latin typeface="Arial"/>
                <a:cs typeface="Arial"/>
              </a:rPr>
              <a:t>as </a:t>
            </a:r>
            <a:r>
              <a:rPr sz="1100" spc="30" dirty="0">
                <a:latin typeface="Arial"/>
                <a:cs typeface="Arial"/>
              </a:rPr>
              <a:t>the </a:t>
            </a:r>
            <a:r>
              <a:rPr sz="1100" spc="20" dirty="0">
                <a:latin typeface="Arial"/>
                <a:cs typeface="Arial"/>
              </a:rPr>
              <a:t>ratio </a:t>
            </a:r>
            <a:r>
              <a:rPr sz="1100" spc="35" dirty="0">
                <a:latin typeface="Arial"/>
                <a:cs typeface="Arial"/>
              </a:rPr>
              <a:t>of </a:t>
            </a:r>
            <a:r>
              <a:rPr sz="1100" spc="30" dirty="0">
                <a:latin typeface="Arial"/>
                <a:cs typeface="Arial"/>
              </a:rPr>
              <a:t>the barcode  </a:t>
            </a:r>
            <a:r>
              <a:rPr sz="1100" spc="20" dirty="0">
                <a:latin typeface="Arial"/>
                <a:cs typeface="Arial"/>
              </a:rPr>
              <a:t>read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15" dirty="0">
                <a:latin typeface="Arial"/>
                <a:cs typeface="Arial"/>
              </a:rPr>
              <a:t>counts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at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30" dirty="0">
                <a:latin typeface="Arial"/>
                <a:cs typeface="Arial"/>
              </a:rPr>
              <a:t>the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10" dirty="0">
                <a:latin typeface="Arial"/>
                <a:cs typeface="Arial"/>
              </a:rPr>
              <a:t>restrictive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30" dirty="0">
                <a:latin typeface="Arial"/>
                <a:cs typeface="Arial"/>
              </a:rPr>
              <a:t>and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at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30" dirty="0">
                <a:latin typeface="Arial"/>
                <a:cs typeface="Arial"/>
              </a:rPr>
              <a:t>the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142279" y="5035825"/>
            <a:ext cx="1176740" cy="1206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2420" y="2105300"/>
            <a:ext cx="3025775" cy="4479925"/>
          </a:xfrm>
          <a:custGeom>
            <a:avLst/>
            <a:gdLst/>
            <a:ahLst/>
            <a:cxnLst/>
            <a:rect l="l" t="t" r="r" b="b"/>
            <a:pathLst>
              <a:path w="3025775" h="4479925">
                <a:moveTo>
                  <a:pt x="0" y="0"/>
                </a:moveTo>
                <a:lnTo>
                  <a:pt x="3025775" y="0"/>
                </a:lnTo>
                <a:lnTo>
                  <a:pt x="3025775" y="4479926"/>
                </a:lnTo>
                <a:lnTo>
                  <a:pt x="0" y="4479926"/>
                </a:lnTo>
                <a:lnTo>
                  <a:pt x="0" y="0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181100" y="1049019"/>
            <a:ext cx="1474470" cy="97790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1800" spc="25" dirty="0">
                <a:solidFill>
                  <a:srgbClr val="FF0000"/>
                </a:solidFill>
                <a:latin typeface="Arial"/>
                <a:cs typeface="Arial"/>
              </a:rPr>
              <a:t>5,572</a:t>
            </a:r>
            <a:r>
              <a:rPr sz="1800" spc="-11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variants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</a:t>
            </a:r>
            <a:r>
              <a:rPr sz="1800" spc="-65" dirty="0">
                <a:latin typeface="Arial"/>
                <a:cs typeface="Arial"/>
              </a:rPr>
              <a:t> assay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solidFill>
                  <a:srgbClr val="FF0000"/>
                </a:solidFill>
                <a:latin typeface="Arial"/>
                <a:cs typeface="Arial"/>
              </a:rPr>
              <a:t>54</a:t>
            </a:r>
            <a:r>
              <a:rPr sz="1800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FF0000"/>
                </a:solidFill>
                <a:latin typeface="Arial"/>
                <a:cs typeface="Arial"/>
              </a:rPr>
              <a:t>metrics!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5600" y="5956300"/>
            <a:ext cx="2932430" cy="597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500"/>
              </a:lnSpc>
            </a:pPr>
            <a:r>
              <a:rPr sz="1100" spc="10" dirty="0">
                <a:latin typeface="Arial"/>
                <a:cs typeface="Arial"/>
              </a:rPr>
              <a:t>permissive </a:t>
            </a:r>
            <a:r>
              <a:rPr sz="1100" spc="20" dirty="0">
                <a:latin typeface="Arial"/>
                <a:cs typeface="Arial"/>
              </a:rPr>
              <a:t>temperature. </a:t>
            </a:r>
            <a:r>
              <a:rPr sz="1100" spc="-20" dirty="0">
                <a:latin typeface="Arial"/>
                <a:cs typeface="Arial"/>
              </a:rPr>
              <a:t>This </a:t>
            </a:r>
            <a:r>
              <a:rPr sz="1100" spc="20" dirty="0">
                <a:latin typeface="Arial"/>
                <a:cs typeface="Arial"/>
              </a:rPr>
              <a:t>ratio </a:t>
            </a:r>
            <a:r>
              <a:rPr sz="1100" spc="-20" dirty="0">
                <a:latin typeface="Arial"/>
                <a:cs typeface="Arial"/>
              </a:rPr>
              <a:t>was  </a:t>
            </a:r>
            <a:r>
              <a:rPr sz="1100" spc="25" dirty="0">
                <a:latin typeface="Arial"/>
                <a:cs typeface="Arial"/>
              </a:rPr>
              <a:t>normalized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50" dirty="0">
                <a:latin typeface="Arial"/>
                <a:cs typeface="Arial"/>
              </a:rPr>
              <a:t>to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30" dirty="0">
                <a:latin typeface="Arial"/>
                <a:cs typeface="Arial"/>
              </a:rPr>
              <a:t>the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20" dirty="0">
                <a:latin typeface="Arial"/>
                <a:cs typeface="Arial"/>
              </a:rPr>
              <a:t>ratio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observed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35" dirty="0">
                <a:latin typeface="Arial"/>
                <a:cs typeface="Arial"/>
              </a:rPr>
              <a:t>for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30" dirty="0">
                <a:latin typeface="Arial"/>
                <a:cs typeface="Arial"/>
              </a:rPr>
              <a:t>the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‘wild-  </a:t>
            </a:r>
            <a:r>
              <a:rPr sz="1100" dirty="0">
                <a:latin typeface="Arial"/>
                <a:cs typeface="Arial"/>
              </a:rPr>
              <a:t>type’.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41800" y="139700"/>
            <a:ext cx="3746500" cy="469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229100" y="38100"/>
            <a:ext cx="371538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5" dirty="0">
                <a:solidFill>
                  <a:srgbClr val="0055FF"/>
                </a:solidFill>
              </a:rPr>
              <a:t>SUMO </a:t>
            </a:r>
            <a:r>
              <a:rPr sz="3100" spc="-5" dirty="0">
                <a:solidFill>
                  <a:srgbClr val="0055FF"/>
                </a:solidFill>
              </a:rPr>
              <a:t>Ligase</a:t>
            </a:r>
            <a:r>
              <a:rPr sz="3100" spc="-254" dirty="0">
                <a:solidFill>
                  <a:srgbClr val="0055FF"/>
                </a:solidFill>
              </a:rPr>
              <a:t> </a:t>
            </a:r>
            <a:r>
              <a:rPr sz="3100" spc="15" dirty="0">
                <a:solidFill>
                  <a:srgbClr val="0055FF"/>
                </a:solidFill>
              </a:rPr>
              <a:t>(2016)</a:t>
            </a:r>
            <a:endParaRPr sz="3100"/>
          </a:p>
        </p:txBody>
      </p:sp>
      <p:sp>
        <p:nvSpPr>
          <p:cNvPr id="4" name="object 4"/>
          <p:cNvSpPr txBox="1"/>
          <p:nvPr/>
        </p:nvSpPr>
        <p:spPr>
          <a:xfrm>
            <a:off x="7583152" y="2494699"/>
            <a:ext cx="495934" cy="21158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2120"/>
              </a:lnSpc>
            </a:pPr>
            <a:r>
              <a:rPr sz="1800" b="1" dirty="0">
                <a:latin typeface="Trebuchet MS"/>
                <a:cs typeface="Trebuchet MS"/>
              </a:rPr>
              <a:t>PCC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ts val="1650"/>
              </a:lnSpc>
            </a:pPr>
            <a:r>
              <a:rPr sz="1400" dirty="0">
                <a:latin typeface="Trebuchet MS"/>
                <a:cs typeface="Trebuchet MS"/>
              </a:rPr>
              <a:t>against experimental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data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655050" y="2152650"/>
            <a:ext cx="0" cy="2908300"/>
          </a:xfrm>
          <a:custGeom>
            <a:avLst/>
            <a:gdLst/>
            <a:ahLst/>
            <a:cxnLst/>
            <a:rect l="l" t="t" r="r" b="b"/>
            <a:pathLst>
              <a:path h="2908300">
                <a:moveTo>
                  <a:pt x="0" y="2908299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356600" y="4940300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0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89900" y="4203700"/>
            <a:ext cx="4032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rebuchet MS"/>
                <a:cs typeface="Trebuchet MS"/>
              </a:rPr>
              <a:t>0.25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91500" y="3479800"/>
            <a:ext cx="2990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rebuchet MS"/>
                <a:cs typeface="Trebuchet MS"/>
              </a:rPr>
              <a:t>0.5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89900" y="2743200"/>
            <a:ext cx="4032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rebuchet MS"/>
                <a:cs typeface="Trebuchet MS"/>
              </a:rPr>
              <a:t>0.75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56600" y="2019300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1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655050" y="5060950"/>
            <a:ext cx="3441700" cy="0"/>
          </a:xfrm>
          <a:custGeom>
            <a:avLst/>
            <a:gdLst/>
            <a:ahLst/>
            <a:cxnLst/>
            <a:rect l="l" t="t" r="r" b="b"/>
            <a:pathLst>
              <a:path w="3441700">
                <a:moveTo>
                  <a:pt x="0" y="0"/>
                </a:moveTo>
                <a:lnTo>
                  <a:pt x="34417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597900" y="5118100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0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220200" y="5027224"/>
            <a:ext cx="2219325" cy="927100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815"/>
              </a:spcBef>
              <a:tabLst>
                <a:tab pos="1028065" algn="l"/>
                <a:tab pos="1828164" algn="l"/>
              </a:tabLst>
            </a:pPr>
            <a:r>
              <a:rPr sz="1400" b="1" spc="-5" dirty="0">
                <a:latin typeface="Trebuchet MS"/>
                <a:cs typeface="Trebuchet MS"/>
              </a:rPr>
              <a:t>0.2</a:t>
            </a:r>
            <a:r>
              <a:rPr sz="1400" b="1" dirty="0">
                <a:latin typeface="Trebuchet MS"/>
                <a:cs typeface="Trebuchet MS"/>
              </a:rPr>
              <a:t>5	</a:t>
            </a:r>
            <a:r>
              <a:rPr sz="1400" b="1" spc="-5" dirty="0">
                <a:latin typeface="Trebuchet MS"/>
                <a:cs typeface="Trebuchet MS"/>
              </a:rPr>
              <a:t>0.</a:t>
            </a:r>
            <a:r>
              <a:rPr sz="1400" b="1" dirty="0">
                <a:latin typeface="Trebuchet MS"/>
                <a:cs typeface="Trebuchet MS"/>
              </a:rPr>
              <a:t>5	</a:t>
            </a:r>
            <a:r>
              <a:rPr sz="1400" b="1" spc="-5" dirty="0">
                <a:latin typeface="Trebuchet MS"/>
                <a:cs typeface="Trebuchet MS"/>
              </a:rPr>
              <a:t>0.75</a:t>
            </a:r>
            <a:endParaRPr sz="1400">
              <a:latin typeface="Trebuchet MS"/>
              <a:cs typeface="Trebuchet MS"/>
            </a:endParaRPr>
          </a:p>
          <a:p>
            <a:pPr marL="368300">
              <a:lnSpc>
                <a:spcPts val="2130"/>
              </a:lnSpc>
              <a:spcBef>
                <a:spcPts val="919"/>
              </a:spcBef>
            </a:pPr>
            <a:r>
              <a:rPr sz="1800" b="1" spc="-10" dirty="0">
                <a:latin typeface="Trebuchet MS"/>
                <a:cs typeface="Trebuchet MS"/>
              </a:rPr>
              <a:t>average</a:t>
            </a:r>
            <a:r>
              <a:rPr sz="1800" b="1" spc="-2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PCC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ts val="1650"/>
              </a:lnSpc>
            </a:pPr>
            <a:r>
              <a:rPr sz="1400" dirty="0">
                <a:latin typeface="Trebuchet MS"/>
                <a:cs typeface="Trebuchet MS"/>
              </a:rPr>
              <a:t>against other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submissions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039600" y="5118100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1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0461764" y="4113701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461763" y="4113702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4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4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722778" y="4221267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722777" y="4221267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4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4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282921" y="3964993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4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282921" y="3964993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756277" y="4615004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4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756277" y="4615005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624470" y="3889533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624469" y="3889533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4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405817" y="4252621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405817" y="4252621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078854" y="4965015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078853" y="4965015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4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4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416621" y="4024541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4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416621" y="4024541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4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439623" y="3902198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439623" y="3902198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659110" y="2148436"/>
            <a:ext cx="3442970" cy="2915285"/>
          </a:xfrm>
          <a:custGeom>
            <a:avLst/>
            <a:gdLst/>
            <a:ahLst/>
            <a:cxnLst/>
            <a:rect l="l" t="t" r="r" b="b"/>
            <a:pathLst>
              <a:path w="3442970" h="2915285">
                <a:moveTo>
                  <a:pt x="0" y="2914968"/>
                </a:moveTo>
                <a:lnTo>
                  <a:pt x="37831" y="2882936"/>
                </a:lnTo>
                <a:lnTo>
                  <a:pt x="75663" y="2850903"/>
                </a:lnTo>
                <a:lnTo>
                  <a:pt x="113495" y="2818871"/>
                </a:lnTo>
                <a:lnTo>
                  <a:pt x="151327" y="2786838"/>
                </a:lnTo>
                <a:lnTo>
                  <a:pt x="189159" y="2754805"/>
                </a:lnTo>
                <a:lnTo>
                  <a:pt x="226991" y="2722773"/>
                </a:lnTo>
                <a:lnTo>
                  <a:pt x="264822" y="2690740"/>
                </a:lnTo>
                <a:lnTo>
                  <a:pt x="302654" y="2658708"/>
                </a:lnTo>
                <a:lnTo>
                  <a:pt x="340486" y="2626674"/>
                </a:lnTo>
                <a:lnTo>
                  <a:pt x="378318" y="2594643"/>
                </a:lnTo>
                <a:lnTo>
                  <a:pt x="416150" y="2562609"/>
                </a:lnTo>
                <a:lnTo>
                  <a:pt x="453982" y="2530577"/>
                </a:lnTo>
                <a:lnTo>
                  <a:pt x="491814" y="2498544"/>
                </a:lnTo>
                <a:lnTo>
                  <a:pt x="529646" y="2466512"/>
                </a:lnTo>
                <a:lnTo>
                  <a:pt x="567477" y="2434479"/>
                </a:lnTo>
                <a:lnTo>
                  <a:pt x="605309" y="2402447"/>
                </a:lnTo>
                <a:lnTo>
                  <a:pt x="643141" y="2370414"/>
                </a:lnTo>
                <a:lnTo>
                  <a:pt x="680973" y="2338381"/>
                </a:lnTo>
                <a:lnTo>
                  <a:pt x="718805" y="2306349"/>
                </a:lnTo>
                <a:lnTo>
                  <a:pt x="756637" y="2274316"/>
                </a:lnTo>
                <a:lnTo>
                  <a:pt x="794468" y="2242284"/>
                </a:lnTo>
                <a:lnTo>
                  <a:pt x="832300" y="2210250"/>
                </a:lnTo>
                <a:lnTo>
                  <a:pt x="870132" y="2178218"/>
                </a:lnTo>
                <a:lnTo>
                  <a:pt x="907964" y="2146185"/>
                </a:lnTo>
                <a:lnTo>
                  <a:pt x="945796" y="2114153"/>
                </a:lnTo>
                <a:lnTo>
                  <a:pt x="983628" y="2082120"/>
                </a:lnTo>
                <a:lnTo>
                  <a:pt x="1021460" y="2050088"/>
                </a:lnTo>
                <a:lnTo>
                  <a:pt x="1059291" y="2018055"/>
                </a:lnTo>
                <a:lnTo>
                  <a:pt x="1097123" y="1986022"/>
                </a:lnTo>
                <a:lnTo>
                  <a:pt x="1134955" y="1953990"/>
                </a:lnTo>
                <a:lnTo>
                  <a:pt x="1172787" y="1921957"/>
                </a:lnTo>
                <a:lnTo>
                  <a:pt x="1210619" y="1889925"/>
                </a:lnTo>
                <a:lnTo>
                  <a:pt x="1248451" y="1857891"/>
                </a:lnTo>
                <a:lnTo>
                  <a:pt x="1286283" y="1825859"/>
                </a:lnTo>
                <a:lnTo>
                  <a:pt x="1324114" y="1793826"/>
                </a:lnTo>
                <a:lnTo>
                  <a:pt x="1361946" y="1761794"/>
                </a:lnTo>
                <a:lnTo>
                  <a:pt x="1399778" y="1729761"/>
                </a:lnTo>
                <a:lnTo>
                  <a:pt x="1437610" y="1697729"/>
                </a:lnTo>
                <a:lnTo>
                  <a:pt x="1475442" y="1665696"/>
                </a:lnTo>
                <a:lnTo>
                  <a:pt x="1513274" y="1633664"/>
                </a:lnTo>
                <a:lnTo>
                  <a:pt x="1551106" y="1601631"/>
                </a:lnTo>
                <a:lnTo>
                  <a:pt x="1588937" y="1569598"/>
                </a:lnTo>
                <a:lnTo>
                  <a:pt x="1626769" y="1537566"/>
                </a:lnTo>
                <a:lnTo>
                  <a:pt x="1664601" y="1505532"/>
                </a:lnTo>
                <a:lnTo>
                  <a:pt x="1702433" y="1473500"/>
                </a:lnTo>
                <a:lnTo>
                  <a:pt x="1740265" y="1441467"/>
                </a:lnTo>
                <a:lnTo>
                  <a:pt x="1778097" y="1409435"/>
                </a:lnTo>
                <a:lnTo>
                  <a:pt x="1815929" y="1377402"/>
                </a:lnTo>
                <a:lnTo>
                  <a:pt x="1853761" y="1345370"/>
                </a:lnTo>
                <a:lnTo>
                  <a:pt x="1891592" y="1313337"/>
                </a:lnTo>
                <a:lnTo>
                  <a:pt x="1929424" y="1281305"/>
                </a:lnTo>
                <a:lnTo>
                  <a:pt x="1967256" y="1249272"/>
                </a:lnTo>
                <a:lnTo>
                  <a:pt x="2005088" y="1217240"/>
                </a:lnTo>
                <a:lnTo>
                  <a:pt x="2042920" y="1185207"/>
                </a:lnTo>
                <a:lnTo>
                  <a:pt x="2080752" y="1153173"/>
                </a:lnTo>
                <a:lnTo>
                  <a:pt x="2118584" y="1121142"/>
                </a:lnTo>
                <a:lnTo>
                  <a:pt x="2156415" y="1089108"/>
                </a:lnTo>
                <a:lnTo>
                  <a:pt x="2194247" y="1057076"/>
                </a:lnTo>
                <a:lnTo>
                  <a:pt x="2232079" y="1025044"/>
                </a:lnTo>
                <a:lnTo>
                  <a:pt x="2269911" y="993011"/>
                </a:lnTo>
                <a:lnTo>
                  <a:pt x="2307743" y="960978"/>
                </a:lnTo>
                <a:lnTo>
                  <a:pt x="2345575" y="928946"/>
                </a:lnTo>
                <a:lnTo>
                  <a:pt x="2383407" y="896913"/>
                </a:lnTo>
                <a:lnTo>
                  <a:pt x="2421238" y="864880"/>
                </a:lnTo>
                <a:lnTo>
                  <a:pt x="2459070" y="832848"/>
                </a:lnTo>
                <a:lnTo>
                  <a:pt x="2496902" y="800815"/>
                </a:lnTo>
                <a:lnTo>
                  <a:pt x="2534734" y="768783"/>
                </a:lnTo>
                <a:lnTo>
                  <a:pt x="2572566" y="736750"/>
                </a:lnTo>
                <a:lnTo>
                  <a:pt x="2610398" y="704717"/>
                </a:lnTo>
                <a:lnTo>
                  <a:pt x="2648230" y="672685"/>
                </a:lnTo>
                <a:lnTo>
                  <a:pt x="2686061" y="640652"/>
                </a:lnTo>
                <a:lnTo>
                  <a:pt x="2723893" y="608619"/>
                </a:lnTo>
                <a:lnTo>
                  <a:pt x="2761725" y="576587"/>
                </a:lnTo>
                <a:lnTo>
                  <a:pt x="2799557" y="544554"/>
                </a:lnTo>
                <a:lnTo>
                  <a:pt x="2837389" y="512521"/>
                </a:lnTo>
                <a:lnTo>
                  <a:pt x="2875221" y="480489"/>
                </a:lnTo>
                <a:lnTo>
                  <a:pt x="2913053" y="448456"/>
                </a:lnTo>
                <a:lnTo>
                  <a:pt x="2950885" y="416424"/>
                </a:lnTo>
                <a:lnTo>
                  <a:pt x="2988716" y="384391"/>
                </a:lnTo>
                <a:lnTo>
                  <a:pt x="3026548" y="352358"/>
                </a:lnTo>
                <a:lnTo>
                  <a:pt x="3064380" y="320326"/>
                </a:lnTo>
                <a:lnTo>
                  <a:pt x="3102212" y="288293"/>
                </a:lnTo>
                <a:lnTo>
                  <a:pt x="3140044" y="256260"/>
                </a:lnTo>
                <a:lnTo>
                  <a:pt x="3177876" y="224228"/>
                </a:lnTo>
                <a:lnTo>
                  <a:pt x="3215708" y="192195"/>
                </a:lnTo>
                <a:lnTo>
                  <a:pt x="3253538" y="160163"/>
                </a:lnTo>
                <a:lnTo>
                  <a:pt x="3291370" y="128130"/>
                </a:lnTo>
                <a:lnTo>
                  <a:pt x="3329203" y="96097"/>
                </a:lnTo>
                <a:lnTo>
                  <a:pt x="3367035" y="64065"/>
                </a:lnTo>
                <a:lnTo>
                  <a:pt x="3404867" y="32032"/>
                </a:lnTo>
                <a:lnTo>
                  <a:pt x="3442699" y="0"/>
                </a:lnTo>
              </a:path>
            </a:pathLst>
          </a:custGeom>
          <a:ln w="19050">
            <a:solidFill>
              <a:srgbClr val="ED7D31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12420" y="2133875"/>
            <a:ext cx="2312987" cy="27638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625600" y="2115820"/>
            <a:ext cx="1673225" cy="2603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7700" marR="5080" indent="266700">
              <a:lnSpc>
                <a:spcPct val="135400"/>
              </a:lnSpc>
              <a:spcBef>
                <a:spcPts val="100"/>
              </a:spcBef>
            </a:pP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 </a:t>
            </a:r>
            <a:r>
              <a:rPr sz="800" spc="-40" dirty="0">
                <a:solidFill>
                  <a:srgbClr val="FF0000"/>
                </a:solidFill>
                <a:latin typeface="Arial"/>
                <a:cs typeface="Arial"/>
              </a:rPr>
              <a:t>(EA)  </a:t>
            </a: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30" dirty="0">
                <a:latin typeface="Arial"/>
                <a:cs typeface="Arial"/>
              </a:rPr>
              <a:t>(11</a:t>
            </a:r>
            <a:r>
              <a:rPr sz="800" spc="-85" dirty="0">
                <a:latin typeface="Arial"/>
                <a:cs typeface="Arial"/>
              </a:rPr>
              <a:t> </a:t>
            </a:r>
            <a:r>
              <a:rPr sz="800" spc="-40" dirty="0">
                <a:latin typeface="Arial"/>
                <a:cs typeface="Arial"/>
              </a:rPr>
              <a:t>methods)</a:t>
            </a:r>
            <a:endParaRPr sz="800">
              <a:latin typeface="Arial"/>
              <a:cs typeface="Arial"/>
            </a:endParaRPr>
          </a:p>
          <a:p>
            <a:pPr marL="368300" marR="264795" indent="50800">
              <a:lnSpc>
                <a:spcPct val="114599"/>
              </a:lnSpc>
              <a:spcBef>
                <a:spcPts val="300"/>
              </a:spcBef>
            </a:pP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30" dirty="0">
                <a:latin typeface="Arial"/>
                <a:cs typeface="Arial"/>
              </a:rPr>
              <a:t>(11 </a:t>
            </a:r>
            <a:r>
              <a:rPr sz="800" spc="-40" dirty="0">
                <a:latin typeface="Arial"/>
                <a:cs typeface="Arial"/>
              </a:rPr>
              <a:t>methods)  </a:t>
            </a:r>
            <a:r>
              <a:rPr sz="800" spc="-45" dirty="0">
                <a:latin typeface="Arial"/>
                <a:cs typeface="Arial"/>
              </a:rPr>
              <a:t>Dunbrack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80" dirty="0">
                <a:latin typeface="Arial"/>
                <a:cs typeface="Arial"/>
              </a:rPr>
              <a:t> </a:t>
            </a:r>
            <a:r>
              <a:rPr sz="800" spc="-55" dirty="0">
                <a:latin typeface="Arial"/>
                <a:cs typeface="Arial"/>
              </a:rPr>
              <a:t>(SVM)</a:t>
            </a:r>
            <a:endParaRPr sz="800">
              <a:latin typeface="Arial"/>
              <a:cs typeface="Arial"/>
            </a:endParaRPr>
          </a:p>
          <a:p>
            <a:pPr marL="241300" marR="8255" indent="76200">
              <a:lnSpc>
                <a:spcPct val="114599"/>
              </a:lnSpc>
              <a:spcBef>
                <a:spcPts val="300"/>
              </a:spcBef>
            </a:pPr>
            <a:r>
              <a:rPr sz="800" spc="-100" dirty="0">
                <a:latin typeface="Arial"/>
                <a:cs typeface="Arial"/>
              </a:rPr>
              <a:t>Jones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0" dirty="0">
                <a:latin typeface="Arial"/>
                <a:cs typeface="Arial"/>
              </a:rPr>
              <a:t>(Substitution </a:t>
            </a:r>
            <a:r>
              <a:rPr sz="800" spc="-45" dirty="0">
                <a:latin typeface="Arial"/>
                <a:cs typeface="Arial"/>
              </a:rPr>
              <a:t>frequency)  </a:t>
            </a: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45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(SNAP)</a:t>
            </a:r>
            <a:endParaRPr sz="800">
              <a:latin typeface="Arial"/>
              <a:cs typeface="Arial"/>
            </a:endParaRPr>
          </a:p>
          <a:p>
            <a:pPr marL="177800" marR="518795" indent="-12700">
              <a:lnSpc>
                <a:spcPts val="1400"/>
              </a:lnSpc>
              <a:spcBef>
                <a:spcPts val="20"/>
              </a:spcBef>
            </a:pP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(SNAP)  Mooney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20" dirty="0">
                <a:latin typeface="Arial"/>
                <a:cs typeface="Arial"/>
              </a:rPr>
              <a:t> </a:t>
            </a:r>
            <a:r>
              <a:rPr sz="800" spc="-35" dirty="0">
                <a:latin typeface="Arial"/>
                <a:cs typeface="Arial"/>
              </a:rPr>
              <a:t>(MutPred</a:t>
            </a:r>
            <a:r>
              <a:rPr sz="800" spc="-35" dirty="0">
                <a:latin typeface="Trebuchet MS"/>
                <a:cs typeface="Trebuchet MS"/>
              </a:rPr>
              <a:t>2</a:t>
            </a:r>
            <a:r>
              <a:rPr sz="800" spc="-35" dirty="0"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139700">
              <a:lnSpc>
                <a:spcPct val="100000"/>
              </a:lnSpc>
              <a:spcBef>
                <a:spcPts val="120"/>
              </a:spcBef>
            </a:pPr>
            <a:r>
              <a:rPr sz="800" spc="-100" dirty="0">
                <a:latin typeface="Arial"/>
                <a:cs typeface="Arial"/>
              </a:rPr>
              <a:t>Jones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0" dirty="0">
                <a:latin typeface="Arial"/>
                <a:cs typeface="Arial"/>
              </a:rPr>
              <a:t>(Substitution</a:t>
            </a:r>
            <a:r>
              <a:rPr sz="800" spc="-135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frequency)</a:t>
            </a:r>
            <a:endParaRPr sz="800">
              <a:latin typeface="Arial"/>
              <a:cs typeface="Arial"/>
            </a:endParaRPr>
          </a:p>
          <a:p>
            <a:pPr marL="76200">
              <a:lnSpc>
                <a:spcPct val="100000"/>
              </a:lnSpc>
              <a:spcBef>
                <a:spcPts val="240"/>
              </a:spcBef>
            </a:pPr>
            <a:r>
              <a:rPr sz="800" spc="-45" dirty="0">
                <a:latin typeface="Arial"/>
                <a:cs typeface="Arial"/>
              </a:rPr>
              <a:t>Mooney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40" dirty="0">
                <a:latin typeface="Arial"/>
                <a:cs typeface="Arial"/>
              </a:rPr>
              <a:t> </a:t>
            </a:r>
            <a:r>
              <a:rPr sz="800" spc="-35" dirty="0">
                <a:latin typeface="Arial"/>
                <a:cs typeface="Arial"/>
              </a:rPr>
              <a:t>(MutPred)</a:t>
            </a:r>
            <a:endParaRPr sz="800">
              <a:latin typeface="Arial"/>
              <a:cs typeface="Arial"/>
            </a:endParaRPr>
          </a:p>
          <a:p>
            <a:pPr marL="63500" marR="403225" indent="-12700">
              <a:lnSpc>
                <a:spcPct val="114599"/>
              </a:lnSpc>
              <a:spcBef>
                <a:spcPts val="300"/>
              </a:spcBef>
            </a:pPr>
            <a:r>
              <a:rPr sz="800" spc="-45" dirty="0">
                <a:latin typeface="Arial"/>
                <a:cs typeface="Arial"/>
              </a:rPr>
              <a:t>Mooney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25" dirty="0">
                <a:latin typeface="Arial"/>
                <a:cs typeface="Arial"/>
              </a:rPr>
              <a:t>(MutPred</a:t>
            </a:r>
            <a:r>
              <a:rPr sz="800" spc="-25" dirty="0">
                <a:latin typeface="Trebuchet MS"/>
                <a:cs typeface="Trebuchet MS"/>
              </a:rPr>
              <a:t>2-beta</a:t>
            </a:r>
            <a:r>
              <a:rPr sz="800" spc="-25" dirty="0">
                <a:latin typeface="Arial"/>
                <a:cs typeface="Arial"/>
              </a:rPr>
              <a:t>)  </a:t>
            </a:r>
            <a:r>
              <a:rPr sz="800" spc="-40" dirty="0">
                <a:latin typeface="Arial"/>
                <a:cs typeface="Arial"/>
              </a:rPr>
              <a:t>Zhuliny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25" dirty="0">
                <a:latin typeface="Arial"/>
                <a:cs typeface="Arial"/>
              </a:rPr>
              <a:t> </a:t>
            </a:r>
            <a:r>
              <a:rPr sz="800" spc="-75" dirty="0">
                <a:latin typeface="Arial"/>
                <a:cs typeface="Arial"/>
              </a:rPr>
              <a:t>(SAVER)</a:t>
            </a:r>
            <a:endParaRPr sz="800">
              <a:latin typeface="Arial"/>
              <a:cs typeface="Arial"/>
            </a:endParaRPr>
          </a:p>
          <a:p>
            <a:pPr marR="454025">
              <a:lnSpc>
                <a:spcPct val="114599"/>
              </a:lnSpc>
              <a:spcBef>
                <a:spcPts val="400"/>
              </a:spcBef>
            </a:pPr>
            <a:r>
              <a:rPr sz="800" spc="-45" dirty="0">
                <a:latin typeface="Arial"/>
                <a:cs typeface="Arial"/>
              </a:rPr>
              <a:t>Mooney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25" dirty="0">
                <a:latin typeface="Arial"/>
                <a:cs typeface="Arial"/>
              </a:rPr>
              <a:t>(MutPred</a:t>
            </a:r>
            <a:r>
              <a:rPr sz="800" spc="-25" dirty="0">
                <a:latin typeface="Trebuchet MS"/>
                <a:cs typeface="Trebuchet MS"/>
              </a:rPr>
              <a:t>2-beta</a:t>
            </a:r>
            <a:r>
              <a:rPr sz="800" spc="-25" dirty="0">
                <a:latin typeface="Arial"/>
                <a:cs typeface="Arial"/>
              </a:rPr>
              <a:t>)  </a:t>
            </a: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-45" dirty="0">
                <a:latin typeface="Arial"/>
                <a:cs typeface="Arial"/>
              </a:rPr>
              <a:t> </a:t>
            </a:r>
            <a:r>
              <a:rPr sz="800" spc="-55" dirty="0">
                <a:latin typeface="Arial"/>
                <a:cs typeface="Arial"/>
              </a:rPr>
              <a:t>(INPS)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70" dirty="0">
                <a:latin typeface="Arial"/>
                <a:cs typeface="Arial"/>
              </a:rPr>
              <a:t> </a:t>
            </a:r>
            <a:r>
              <a:rPr sz="800" spc="-55" dirty="0">
                <a:latin typeface="Arial"/>
                <a:cs typeface="Arial"/>
              </a:rPr>
              <a:t>(INPS)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340"/>
              </a:spcBef>
            </a:pPr>
            <a:r>
              <a:rPr sz="800" spc="-55" dirty="0">
                <a:latin typeface="Arial"/>
                <a:cs typeface="Arial"/>
              </a:rPr>
              <a:t>Berkeley </a:t>
            </a:r>
            <a:r>
              <a:rPr sz="800" spc="-65" dirty="0">
                <a:latin typeface="Arial"/>
                <a:cs typeface="Arial"/>
              </a:rPr>
              <a:t>Biolabs </a:t>
            </a:r>
            <a:r>
              <a:rPr sz="800" spc="-40" dirty="0">
                <a:latin typeface="Arial"/>
                <a:cs typeface="Arial"/>
              </a:rPr>
              <a:t>(pipeline </a:t>
            </a:r>
            <a:r>
              <a:rPr sz="800" spc="-15" dirty="0">
                <a:latin typeface="Arial"/>
                <a:cs typeface="Arial"/>
              </a:rPr>
              <a:t>w</a:t>
            </a:r>
            <a:r>
              <a:rPr sz="800" spc="30" dirty="0">
                <a:latin typeface="Arial"/>
                <a:cs typeface="Arial"/>
              </a:rPr>
              <a:t> </a:t>
            </a:r>
            <a:r>
              <a:rPr sz="800" spc="-55" dirty="0">
                <a:latin typeface="Arial"/>
                <a:cs typeface="Arial"/>
              </a:rPr>
              <a:t>Polyphen2)</a:t>
            </a:r>
            <a:endParaRPr sz="8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68300" y="4859712"/>
            <a:ext cx="2830195" cy="109918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635"/>
              </a:spcBef>
              <a:tabLst>
                <a:tab pos="2374265" algn="l"/>
              </a:tabLst>
            </a:pPr>
            <a:r>
              <a:rPr sz="1400" i="1" spc="-70" dirty="0">
                <a:latin typeface="Calibri"/>
                <a:cs typeface="Calibri"/>
              </a:rPr>
              <a:t>Worst	</a:t>
            </a:r>
            <a:r>
              <a:rPr sz="1400" i="1" spc="-50" dirty="0">
                <a:latin typeface="Calibri"/>
                <a:cs typeface="Calibri"/>
              </a:rPr>
              <a:t>Best</a:t>
            </a:r>
            <a:endParaRPr sz="1400">
              <a:latin typeface="Calibri"/>
              <a:cs typeface="Calibri"/>
            </a:endParaRPr>
          </a:p>
          <a:p>
            <a:pPr marR="5080">
              <a:lnSpc>
                <a:spcPct val="113599"/>
              </a:lnSpc>
              <a:spcBef>
                <a:spcPts val="240"/>
              </a:spcBef>
            </a:pPr>
            <a:r>
              <a:rPr sz="1100" spc="5" dirty="0">
                <a:latin typeface="Arial"/>
                <a:cs typeface="Arial"/>
              </a:rPr>
              <a:t>Predict </a:t>
            </a:r>
            <a:r>
              <a:rPr sz="1100" spc="35" dirty="0">
                <a:latin typeface="Arial"/>
                <a:cs typeface="Arial"/>
              </a:rPr>
              <a:t>of </a:t>
            </a:r>
            <a:r>
              <a:rPr sz="1100" spc="30" dirty="0">
                <a:latin typeface="Arial"/>
                <a:cs typeface="Arial"/>
              </a:rPr>
              <a:t>the </a:t>
            </a:r>
            <a:r>
              <a:rPr sz="1100" spc="15" dirty="0">
                <a:latin typeface="Arial"/>
                <a:cs typeface="Arial"/>
              </a:rPr>
              <a:t>effect </a:t>
            </a:r>
            <a:r>
              <a:rPr sz="1100" spc="35" dirty="0">
                <a:latin typeface="Arial"/>
                <a:cs typeface="Arial"/>
              </a:rPr>
              <a:t>of </a:t>
            </a:r>
            <a:r>
              <a:rPr sz="1100" b="1" spc="80" dirty="0">
                <a:solidFill>
                  <a:srgbClr val="FF0000"/>
                </a:solidFill>
                <a:latin typeface="Arial"/>
                <a:cs typeface="Arial"/>
              </a:rPr>
              <a:t>5,572 </a:t>
            </a:r>
            <a:r>
              <a:rPr sz="1100" dirty="0">
                <a:latin typeface="Arial"/>
                <a:cs typeface="Arial"/>
              </a:rPr>
              <a:t>variants </a:t>
            </a:r>
            <a:r>
              <a:rPr sz="1100" spc="40" dirty="0">
                <a:latin typeface="Arial"/>
                <a:cs typeface="Arial"/>
              </a:rPr>
              <a:t>on  </a:t>
            </a:r>
            <a:r>
              <a:rPr sz="1100" spc="30" dirty="0">
                <a:latin typeface="Arial"/>
                <a:cs typeface="Arial"/>
              </a:rPr>
              <a:t>competitive growth. </a:t>
            </a:r>
            <a:r>
              <a:rPr sz="1100" spc="-10" dirty="0">
                <a:latin typeface="Arial"/>
                <a:cs typeface="Arial"/>
              </a:rPr>
              <a:t>The </a:t>
            </a:r>
            <a:r>
              <a:rPr sz="1100" spc="30" dirty="0">
                <a:latin typeface="Arial"/>
                <a:cs typeface="Arial"/>
              </a:rPr>
              <a:t>competitive</a:t>
            </a:r>
            <a:r>
              <a:rPr sz="1100" spc="-220" dirty="0">
                <a:latin typeface="Arial"/>
                <a:cs typeface="Arial"/>
              </a:rPr>
              <a:t> </a:t>
            </a:r>
            <a:r>
              <a:rPr sz="1100" spc="40" dirty="0">
                <a:latin typeface="Arial"/>
                <a:cs typeface="Arial"/>
              </a:rPr>
              <a:t>growth  </a:t>
            </a:r>
            <a:r>
              <a:rPr sz="1100" spc="-20" dirty="0">
                <a:latin typeface="Arial"/>
                <a:cs typeface="Arial"/>
              </a:rPr>
              <a:t>was </a:t>
            </a:r>
            <a:r>
              <a:rPr sz="1100" spc="15" dirty="0">
                <a:latin typeface="Arial"/>
                <a:cs typeface="Arial"/>
              </a:rPr>
              <a:t>calculated </a:t>
            </a:r>
            <a:r>
              <a:rPr sz="1100" spc="-45" dirty="0">
                <a:latin typeface="Arial"/>
                <a:cs typeface="Arial"/>
              </a:rPr>
              <a:t>as </a:t>
            </a:r>
            <a:r>
              <a:rPr sz="1100" spc="30" dirty="0">
                <a:latin typeface="Arial"/>
                <a:cs typeface="Arial"/>
              </a:rPr>
              <a:t>the </a:t>
            </a:r>
            <a:r>
              <a:rPr sz="1100" spc="20" dirty="0">
                <a:latin typeface="Arial"/>
                <a:cs typeface="Arial"/>
              </a:rPr>
              <a:t>ratio </a:t>
            </a:r>
            <a:r>
              <a:rPr sz="1100" spc="35" dirty="0">
                <a:latin typeface="Arial"/>
                <a:cs typeface="Arial"/>
              </a:rPr>
              <a:t>of </a:t>
            </a:r>
            <a:r>
              <a:rPr sz="1100" spc="30" dirty="0">
                <a:latin typeface="Arial"/>
                <a:cs typeface="Arial"/>
              </a:rPr>
              <a:t>the barcode  </a:t>
            </a:r>
            <a:r>
              <a:rPr sz="1100" spc="20" dirty="0">
                <a:latin typeface="Arial"/>
                <a:cs typeface="Arial"/>
              </a:rPr>
              <a:t>read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15" dirty="0">
                <a:latin typeface="Arial"/>
                <a:cs typeface="Arial"/>
              </a:rPr>
              <a:t>counts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at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30" dirty="0">
                <a:latin typeface="Arial"/>
                <a:cs typeface="Arial"/>
              </a:rPr>
              <a:t>the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10" dirty="0">
                <a:latin typeface="Arial"/>
                <a:cs typeface="Arial"/>
              </a:rPr>
              <a:t>restrictive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30" dirty="0">
                <a:latin typeface="Arial"/>
                <a:cs typeface="Arial"/>
              </a:rPr>
              <a:t>and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at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30" dirty="0">
                <a:latin typeface="Arial"/>
                <a:cs typeface="Arial"/>
              </a:rPr>
              <a:t>the</a:t>
            </a:r>
            <a:endParaRPr sz="110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142279" y="5035825"/>
            <a:ext cx="1176740" cy="1206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12420" y="2105300"/>
            <a:ext cx="3025775" cy="4479925"/>
          </a:xfrm>
          <a:custGeom>
            <a:avLst/>
            <a:gdLst/>
            <a:ahLst/>
            <a:cxnLst/>
            <a:rect l="l" t="t" r="r" b="b"/>
            <a:pathLst>
              <a:path w="3025775" h="4479925">
                <a:moveTo>
                  <a:pt x="0" y="0"/>
                </a:moveTo>
                <a:lnTo>
                  <a:pt x="3025775" y="0"/>
                </a:lnTo>
                <a:lnTo>
                  <a:pt x="3025775" y="4479926"/>
                </a:lnTo>
                <a:lnTo>
                  <a:pt x="0" y="4479926"/>
                </a:lnTo>
                <a:lnTo>
                  <a:pt x="0" y="0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1181100" y="1049019"/>
            <a:ext cx="1474470" cy="97790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1800" spc="25" dirty="0">
                <a:solidFill>
                  <a:srgbClr val="FF0000"/>
                </a:solidFill>
                <a:latin typeface="Arial"/>
                <a:cs typeface="Arial"/>
              </a:rPr>
              <a:t>5,572</a:t>
            </a:r>
            <a:r>
              <a:rPr sz="1800" spc="-11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variants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</a:t>
            </a:r>
            <a:r>
              <a:rPr sz="1800" spc="-65" dirty="0">
                <a:latin typeface="Arial"/>
                <a:cs typeface="Arial"/>
              </a:rPr>
              <a:t> assay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solidFill>
                  <a:srgbClr val="FF0000"/>
                </a:solidFill>
                <a:latin typeface="Arial"/>
                <a:cs typeface="Arial"/>
              </a:rPr>
              <a:t>54</a:t>
            </a:r>
            <a:r>
              <a:rPr sz="1800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FF0000"/>
                </a:solidFill>
                <a:latin typeface="Arial"/>
                <a:cs typeface="Arial"/>
              </a:rPr>
              <a:t>metrics!</a:t>
            </a:r>
            <a:endParaRPr sz="18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55600" y="5956300"/>
            <a:ext cx="2932430" cy="597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500"/>
              </a:lnSpc>
            </a:pPr>
            <a:r>
              <a:rPr sz="1100" spc="10" dirty="0">
                <a:latin typeface="Arial"/>
                <a:cs typeface="Arial"/>
              </a:rPr>
              <a:t>permissive </a:t>
            </a:r>
            <a:r>
              <a:rPr sz="1100" spc="20" dirty="0">
                <a:latin typeface="Arial"/>
                <a:cs typeface="Arial"/>
              </a:rPr>
              <a:t>temperature. </a:t>
            </a:r>
            <a:r>
              <a:rPr sz="1100" spc="-20" dirty="0">
                <a:latin typeface="Arial"/>
                <a:cs typeface="Arial"/>
              </a:rPr>
              <a:t>This </a:t>
            </a:r>
            <a:r>
              <a:rPr sz="1100" spc="20" dirty="0">
                <a:latin typeface="Arial"/>
                <a:cs typeface="Arial"/>
              </a:rPr>
              <a:t>ratio </a:t>
            </a:r>
            <a:r>
              <a:rPr sz="1100" spc="-20" dirty="0">
                <a:latin typeface="Arial"/>
                <a:cs typeface="Arial"/>
              </a:rPr>
              <a:t>was  </a:t>
            </a:r>
            <a:r>
              <a:rPr sz="1100" spc="25" dirty="0">
                <a:latin typeface="Arial"/>
                <a:cs typeface="Arial"/>
              </a:rPr>
              <a:t>normalized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50" dirty="0">
                <a:latin typeface="Arial"/>
                <a:cs typeface="Arial"/>
              </a:rPr>
              <a:t>to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30" dirty="0">
                <a:latin typeface="Arial"/>
                <a:cs typeface="Arial"/>
              </a:rPr>
              <a:t>the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20" dirty="0">
                <a:latin typeface="Arial"/>
                <a:cs typeface="Arial"/>
              </a:rPr>
              <a:t>ratio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observed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35" dirty="0">
                <a:latin typeface="Arial"/>
                <a:cs typeface="Arial"/>
              </a:rPr>
              <a:t>for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30" dirty="0">
                <a:latin typeface="Arial"/>
                <a:cs typeface="Arial"/>
              </a:rPr>
              <a:t>the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‘wild-  </a:t>
            </a:r>
            <a:r>
              <a:rPr sz="1100" dirty="0">
                <a:latin typeface="Arial"/>
                <a:cs typeface="Arial"/>
              </a:rPr>
              <a:t>type’.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41800" y="139700"/>
            <a:ext cx="3746500" cy="469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229100" y="38100"/>
            <a:ext cx="371538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5" dirty="0">
                <a:solidFill>
                  <a:srgbClr val="0055FF"/>
                </a:solidFill>
              </a:rPr>
              <a:t>SUMO </a:t>
            </a:r>
            <a:r>
              <a:rPr sz="3100" spc="-5" dirty="0">
                <a:solidFill>
                  <a:srgbClr val="0055FF"/>
                </a:solidFill>
              </a:rPr>
              <a:t>Ligase</a:t>
            </a:r>
            <a:r>
              <a:rPr sz="3100" spc="-254" dirty="0">
                <a:solidFill>
                  <a:srgbClr val="0055FF"/>
                </a:solidFill>
              </a:rPr>
              <a:t> </a:t>
            </a:r>
            <a:r>
              <a:rPr sz="3100" spc="15" dirty="0">
                <a:solidFill>
                  <a:srgbClr val="0055FF"/>
                </a:solidFill>
              </a:rPr>
              <a:t>(2016)</a:t>
            </a:r>
            <a:endParaRPr sz="3100"/>
          </a:p>
        </p:txBody>
      </p:sp>
      <p:sp>
        <p:nvSpPr>
          <p:cNvPr id="4" name="object 4"/>
          <p:cNvSpPr txBox="1"/>
          <p:nvPr/>
        </p:nvSpPr>
        <p:spPr>
          <a:xfrm>
            <a:off x="7583152" y="2494699"/>
            <a:ext cx="495934" cy="21158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2120"/>
              </a:lnSpc>
            </a:pPr>
            <a:r>
              <a:rPr sz="1800" b="1" dirty="0">
                <a:latin typeface="Trebuchet MS"/>
                <a:cs typeface="Trebuchet MS"/>
              </a:rPr>
              <a:t>PCC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ts val="1650"/>
              </a:lnSpc>
            </a:pPr>
            <a:r>
              <a:rPr sz="1400" dirty="0">
                <a:latin typeface="Trebuchet MS"/>
                <a:cs typeface="Trebuchet MS"/>
              </a:rPr>
              <a:t>against experimental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data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655050" y="2152650"/>
            <a:ext cx="0" cy="2908300"/>
          </a:xfrm>
          <a:custGeom>
            <a:avLst/>
            <a:gdLst/>
            <a:ahLst/>
            <a:cxnLst/>
            <a:rect l="l" t="t" r="r" b="b"/>
            <a:pathLst>
              <a:path h="2908300">
                <a:moveTo>
                  <a:pt x="0" y="2908299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356600" y="4940300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0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89900" y="4203700"/>
            <a:ext cx="4032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rebuchet MS"/>
                <a:cs typeface="Trebuchet MS"/>
              </a:rPr>
              <a:t>0.25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91500" y="3479800"/>
            <a:ext cx="2990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rebuchet MS"/>
                <a:cs typeface="Trebuchet MS"/>
              </a:rPr>
              <a:t>0.5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89900" y="2743200"/>
            <a:ext cx="4032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rebuchet MS"/>
                <a:cs typeface="Trebuchet MS"/>
              </a:rPr>
              <a:t>0.75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56600" y="2019300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1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655050" y="5060950"/>
            <a:ext cx="3441700" cy="0"/>
          </a:xfrm>
          <a:custGeom>
            <a:avLst/>
            <a:gdLst/>
            <a:ahLst/>
            <a:cxnLst/>
            <a:rect l="l" t="t" r="r" b="b"/>
            <a:pathLst>
              <a:path w="3441700">
                <a:moveTo>
                  <a:pt x="0" y="0"/>
                </a:moveTo>
                <a:lnTo>
                  <a:pt x="34417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597900" y="5118100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0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220200" y="5027224"/>
            <a:ext cx="2219325" cy="927100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815"/>
              </a:spcBef>
              <a:tabLst>
                <a:tab pos="1028065" algn="l"/>
                <a:tab pos="1828164" algn="l"/>
              </a:tabLst>
            </a:pPr>
            <a:r>
              <a:rPr sz="1400" b="1" spc="-5" dirty="0">
                <a:latin typeface="Trebuchet MS"/>
                <a:cs typeface="Trebuchet MS"/>
              </a:rPr>
              <a:t>0.2</a:t>
            </a:r>
            <a:r>
              <a:rPr sz="1400" b="1" dirty="0">
                <a:latin typeface="Trebuchet MS"/>
                <a:cs typeface="Trebuchet MS"/>
              </a:rPr>
              <a:t>5	</a:t>
            </a:r>
            <a:r>
              <a:rPr sz="1400" b="1" spc="-5" dirty="0">
                <a:latin typeface="Trebuchet MS"/>
                <a:cs typeface="Trebuchet MS"/>
              </a:rPr>
              <a:t>0.</a:t>
            </a:r>
            <a:r>
              <a:rPr sz="1400" b="1" dirty="0">
                <a:latin typeface="Trebuchet MS"/>
                <a:cs typeface="Trebuchet MS"/>
              </a:rPr>
              <a:t>5	</a:t>
            </a:r>
            <a:r>
              <a:rPr sz="1400" b="1" spc="-5" dirty="0">
                <a:latin typeface="Trebuchet MS"/>
                <a:cs typeface="Trebuchet MS"/>
              </a:rPr>
              <a:t>0.75</a:t>
            </a:r>
            <a:endParaRPr sz="1400">
              <a:latin typeface="Trebuchet MS"/>
              <a:cs typeface="Trebuchet MS"/>
            </a:endParaRPr>
          </a:p>
          <a:p>
            <a:pPr marL="368300">
              <a:lnSpc>
                <a:spcPts val="2130"/>
              </a:lnSpc>
              <a:spcBef>
                <a:spcPts val="919"/>
              </a:spcBef>
            </a:pPr>
            <a:r>
              <a:rPr sz="1800" b="1" spc="-10" dirty="0">
                <a:latin typeface="Trebuchet MS"/>
                <a:cs typeface="Trebuchet MS"/>
              </a:rPr>
              <a:t>average</a:t>
            </a:r>
            <a:r>
              <a:rPr sz="1800" b="1" spc="-2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PCC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ts val="1650"/>
              </a:lnSpc>
            </a:pPr>
            <a:r>
              <a:rPr sz="1400" dirty="0">
                <a:latin typeface="Trebuchet MS"/>
                <a:cs typeface="Trebuchet MS"/>
              </a:rPr>
              <a:t>against other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submissions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039600" y="5118100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1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0461764" y="4113701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461763" y="4113702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4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4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722778" y="4221267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722777" y="4221267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4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4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282921" y="3964993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4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282921" y="3964993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756277" y="4615004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4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756277" y="4615005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624470" y="3889533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624469" y="3889533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4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405817" y="4252621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405817" y="4252621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078854" y="4965015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078853" y="4965015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4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4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416621" y="4024541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4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416621" y="4024541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4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439623" y="3902198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439623" y="3902198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659110" y="2148436"/>
            <a:ext cx="3442970" cy="2915285"/>
          </a:xfrm>
          <a:custGeom>
            <a:avLst/>
            <a:gdLst/>
            <a:ahLst/>
            <a:cxnLst/>
            <a:rect l="l" t="t" r="r" b="b"/>
            <a:pathLst>
              <a:path w="3442970" h="2915285">
                <a:moveTo>
                  <a:pt x="0" y="2914968"/>
                </a:moveTo>
                <a:lnTo>
                  <a:pt x="37831" y="2882936"/>
                </a:lnTo>
                <a:lnTo>
                  <a:pt x="75663" y="2850903"/>
                </a:lnTo>
                <a:lnTo>
                  <a:pt x="113495" y="2818871"/>
                </a:lnTo>
                <a:lnTo>
                  <a:pt x="151327" y="2786838"/>
                </a:lnTo>
                <a:lnTo>
                  <a:pt x="189159" y="2754805"/>
                </a:lnTo>
                <a:lnTo>
                  <a:pt x="226991" y="2722773"/>
                </a:lnTo>
                <a:lnTo>
                  <a:pt x="264822" y="2690740"/>
                </a:lnTo>
                <a:lnTo>
                  <a:pt x="302654" y="2658708"/>
                </a:lnTo>
                <a:lnTo>
                  <a:pt x="340486" y="2626674"/>
                </a:lnTo>
                <a:lnTo>
                  <a:pt x="378318" y="2594643"/>
                </a:lnTo>
                <a:lnTo>
                  <a:pt x="416150" y="2562609"/>
                </a:lnTo>
                <a:lnTo>
                  <a:pt x="453982" y="2530577"/>
                </a:lnTo>
                <a:lnTo>
                  <a:pt x="491814" y="2498544"/>
                </a:lnTo>
                <a:lnTo>
                  <a:pt x="529646" y="2466512"/>
                </a:lnTo>
                <a:lnTo>
                  <a:pt x="567477" y="2434479"/>
                </a:lnTo>
                <a:lnTo>
                  <a:pt x="605309" y="2402447"/>
                </a:lnTo>
                <a:lnTo>
                  <a:pt x="643141" y="2370414"/>
                </a:lnTo>
                <a:lnTo>
                  <a:pt x="680973" y="2338381"/>
                </a:lnTo>
                <a:lnTo>
                  <a:pt x="718805" y="2306349"/>
                </a:lnTo>
                <a:lnTo>
                  <a:pt x="756637" y="2274316"/>
                </a:lnTo>
                <a:lnTo>
                  <a:pt x="794468" y="2242284"/>
                </a:lnTo>
                <a:lnTo>
                  <a:pt x="832300" y="2210250"/>
                </a:lnTo>
                <a:lnTo>
                  <a:pt x="870132" y="2178218"/>
                </a:lnTo>
                <a:lnTo>
                  <a:pt x="907964" y="2146185"/>
                </a:lnTo>
                <a:lnTo>
                  <a:pt x="945796" y="2114153"/>
                </a:lnTo>
                <a:lnTo>
                  <a:pt x="983628" y="2082120"/>
                </a:lnTo>
                <a:lnTo>
                  <a:pt x="1021460" y="2050088"/>
                </a:lnTo>
                <a:lnTo>
                  <a:pt x="1059291" y="2018055"/>
                </a:lnTo>
                <a:lnTo>
                  <a:pt x="1097123" y="1986022"/>
                </a:lnTo>
                <a:lnTo>
                  <a:pt x="1134955" y="1953990"/>
                </a:lnTo>
                <a:lnTo>
                  <a:pt x="1172787" y="1921957"/>
                </a:lnTo>
                <a:lnTo>
                  <a:pt x="1210619" y="1889925"/>
                </a:lnTo>
                <a:lnTo>
                  <a:pt x="1248451" y="1857891"/>
                </a:lnTo>
                <a:lnTo>
                  <a:pt x="1286283" y="1825859"/>
                </a:lnTo>
                <a:lnTo>
                  <a:pt x="1324114" y="1793826"/>
                </a:lnTo>
                <a:lnTo>
                  <a:pt x="1361946" y="1761794"/>
                </a:lnTo>
                <a:lnTo>
                  <a:pt x="1399778" y="1729761"/>
                </a:lnTo>
                <a:lnTo>
                  <a:pt x="1437610" y="1697729"/>
                </a:lnTo>
                <a:lnTo>
                  <a:pt x="1475442" y="1665696"/>
                </a:lnTo>
                <a:lnTo>
                  <a:pt x="1513274" y="1633664"/>
                </a:lnTo>
                <a:lnTo>
                  <a:pt x="1551106" y="1601631"/>
                </a:lnTo>
                <a:lnTo>
                  <a:pt x="1588937" y="1569598"/>
                </a:lnTo>
                <a:lnTo>
                  <a:pt x="1626769" y="1537566"/>
                </a:lnTo>
                <a:lnTo>
                  <a:pt x="1664601" y="1505532"/>
                </a:lnTo>
                <a:lnTo>
                  <a:pt x="1702433" y="1473500"/>
                </a:lnTo>
                <a:lnTo>
                  <a:pt x="1740265" y="1441467"/>
                </a:lnTo>
                <a:lnTo>
                  <a:pt x="1778097" y="1409435"/>
                </a:lnTo>
                <a:lnTo>
                  <a:pt x="1815929" y="1377402"/>
                </a:lnTo>
                <a:lnTo>
                  <a:pt x="1853761" y="1345370"/>
                </a:lnTo>
                <a:lnTo>
                  <a:pt x="1891592" y="1313337"/>
                </a:lnTo>
                <a:lnTo>
                  <a:pt x="1929424" y="1281305"/>
                </a:lnTo>
                <a:lnTo>
                  <a:pt x="1967256" y="1249272"/>
                </a:lnTo>
                <a:lnTo>
                  <a:pt x="2005088" y="1217240"/>
                </a:lnTo>
                <a:lnTo>
                  <a:pt x="2042920" y="1185207"/>
                </a:lnTo>
                <a:lnTo>
                  <a:pt x="2080752" y="1153173"/>
                </a:lnTo>
                <a:lnTo>
                  <a:pt x="2118584" y="1121142"/>
                </a:lnTo>
                <a:lnTo>
                  <a:pt x="2156415" y="1089108"/>
                </a:lnTo>
                <a:lnTo>
                  <a:pt x="2194247" y="1057076"/>
                </a:lnTo>
                <a:lnTo>
                  <a:pt x="2232079" y="1025044"/>
                </a:lnTo>
                <a:lnTo>
                  <a:pt x="2269911" y="993011"/>
                </a:lnTo>
                <a:lnTo>
                  <a:pt x="2307743" y="960978"/>
                </a:lnTo>
                <a:lnTo>
                  <a:pt x="2345575" y="928946"/>
                </a:lnTo>
                <a:lnTo>
                  <a:pt x="2383407" y="896913"/>
                </a:lnTo>
                <a:lnTo>
                  <a:pt x="2421238" y="864880"/>
                </a:lnTo>
                <a:lnTo>
                  <a:pt x="2459070" y="832848"/>
                </a:lnTo>
                <a:lnTo>
                  <a:pt x="2496902" y="800815"/>
                </a:lnTo>
                <a:lnTo>
                  <a:pt x="2534734" y="768783"/>
                </a:lnTo>
                <a:lnTo>
                  <a:pt x="2572566" y="736750"/>
                </a:lnTo>
                <a:lnTo>
                  <a:pt x="2610398" y="704717"/>
                </a:lnTo>
                <a:lnTo>
                  <a:pt x="2648230" y="672685"/>
                </a:lnTo>
                <a:lnTo>
                  <a:pt x="2686061" y="640652"/>
                </a:lnTo>
                <a:lnTo>
                  <a:pt x="2723893" y="608619"/>
                </a:lnTo>
                <a:lnTo>
                  <a:pt x="2761725" y="576587"/>
                </a:lnTo>
                <a:lnTo>
                  <a:pt x="2799557" y="544554"/>
                </a:lnTo>
                <a:lnTo>
                  <a:pt x="2837389" y="512521"/>
                </a:lnTo>
                <a:lnTo>
                  <a:pt x="2875221" y="480489"/>
                </a:lnTo>
                <a:lnTo>
                  <a:pt x="2913053" y="448456"/>
                </a:lnTo>
                <a:lnTo>
                  <a:pt x="2950885" y="416424"/>
                </a:lnTo>
                <a:lnTo>
                  <a:pt x="2988716" y="384391"/>
                </a:lnTo>
                <a:lnTo>
                  <a:pt x="3026548" y="352358"/>
                </a:lnTo>
                <a:lnTo>
                  <a:pt x="3064380" y="320326"/>
                </a:lnTo>
                <a:lnTo>
                  <a:pt x="3102212" y="288293"/>
                </a:lnTo>
                <a:lnTo>
                  <a:pt x="3140044" y="256260"/>
                </a:lnTo>
                <a:lnTo>
                  <a:pt x="3177876" y="224228"/>
                </a:lnTo>
                <a:lnTo>
                  <a:pt x="3215708" y="192195"/>
                </a:lnTo>
                <a:lnTo>
                  <a:pt x="3253538" y="160163"/>
                </a:lnTo>
                <a:lnTo>
                  <a:pt x="3291370" y="128130"/>
                </a:lnTo>
                <a:lnTo>
                  <a:pt x="3329203" y="96097"/>
                </a:lnTo>
                <a:lnTo>
                  <a:pt x="3367035" y="64065"/>
                </a:lnTo>
                <a:lnTo>
                  <a:pt x="3404867" y="32032"/>
                </a:lnTo>
                <a:lnTo>
                  <a:pt x="3442699" y="0"/>
                </a:lnTo>
              </a:path>
            </a:pathLst>
          </a:custGeom>
          <a:ln w="19050">
            <a:solidFill>
              <a:srgbClr val="ED7D31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665221" y="1043939"/>
            <a:ext cx="3826212" cy="37261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12420" y="2133875"/>
            <a:ext cx="2312987" cy="27638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1625600" y="2115820"/>
            <a:ext cx="1673225" cy="2603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7700" marR="5080" indent="266700">
              <a:lnSpc>
                <a:spcPct val="135400"/>
              </a:lnSpc>
              <a:spcBef>
                <a:spcPts val="100"/>
              </a:spcBef>
            </a:pP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 </a:t>
            </a:r>
            <a:r>
              <a:rPr sz="800" spc="-40" dirty="0">
                <a:solidFill>
                  <a:srgbClr val="FF0000"/>
                </a:solidFill>
                <a:latin typeface="Arial"/>
                <a:cs typeface="Arial"/>
              </a:rPr>
              <a:t>(EA)  </a:t>
            </a: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30" dirty="0">
                <a:latin typeface="Arial"/>
                <a:cs typeface="Arial"/>
              </a:rPr>
              <a:t>(11</a:t>
            </a:r>
            <a:r>
              <a:rPr sz="800" spc="-85" dirty="0">
                <a:latin typeface="Arial"/>
                <a:cs typeface="Arial"/>
              </a:rPr>
              <a:t> </a:t>
            </a:r>
            <a:r>
              <a:rPr sz="800" spc="-40" dirty="0">
                <a:latin typeface="Arial"/>
                <a:cs typeface="Arial"/>
              </a:rPr>
              <a:t>methods)</a:t>
            </a:r>
            <a:endParaRPr sz="800">
              <a:latin typeface="Arial"/>
              <a:cs typeface="Arial"/>
            </a:endParaRPr>
          </a:p>
          <a:p>
            <a:pPr marL="368300" marR="264795" indent="50800">
              <a:lnSpc>
                <a:spcPct val="114599"/>
              </a:lnSpc>
              <a:spcBef>
                <a:spcPts val="300"/>
              </a:spcBef>
            </a:pP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30" dirty="0">
                <a:latin typeface="Arial"/>
                <a:cs typeface="Arial"/>
              </a:rPr>
              <a:t>(11 </a:t>
            </a:r>
            <a:r>
              <a:rPr sz="800" spc="-40" dirty="0">
                <a:latin typeface="Arial"/>
                <a:cs typeface="Arial"/>
              </a:rPr>
              <a:t>methods)  </a:t>
            </a:r>
            <a:r>
              <a:rPr sz="800" spc="-45" dirty="0">
                <a:latin typeface="Arial"/>
                <a:cs typeface="Arial"/>
              </a:rPr>
              <a:t>Dunbrack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80" dirty="0">
                <a:latin typeface="Arial"/>
                <a:cs typeface="Arial"/>
              </a:rPr>
              <a:t> </a:t>
            </a:r>
            <a:r>
              <a:rPr sz="800" spc="-55" dirty="0">
                <a:latin typeface="Arial"/>
                <a:cs typeface="Arial"/>
              </a:rPr>
              <a:t>(SVM)</a:t>
            </a:r>
            <a:endParaRPr sz="800">
              <a:latin typeface="Arial"/>
              <a:cs typeface="Arial"/>
            </a:endParaRPr>
          </a:p>
          <a:p>
            <a:pPr marL="241300" marR="8255" indent="76200">
              <a:lnSpc>
                <a:spcPct val="114599"/>
              </a:lnSpc>
              <a:spcBef>
                <a:spcPts val="300"/>
              </a:spcBef>
            </a:pPr>
            <a:r>
              <a:rPr sz="800" spc="-100" dirty="0">
                <a:latin typeface="Arial"/>
                <a:cs typeface="Arial"/>
              </a:rPr>
              <a:t>Jones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0" dirty="0">
                <a:latin typeface="Arial"/>
                <a:cs typeface="Arial"/>
              </a:rPr>
              <a:t>(Substitution </a:t>
            </a:r>
            <a:r>
              <a:rPr sz="800" spc="-45" dirty="0">
                <a:latin typeface="Arial"/>
                <a:cs typeface="Arial"/>
              </a:rPr>
              <a:t>frequency)  </a:t>
            </a: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45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(SNAP)</a:t>
            </a:r>
            <a:endParaRPr sz="800">
              <a:latin typeface="Arial"/>
              <a:cs typeface="Arial"/>
            </a:endParaRPr>
          </a:p>
          <a:p>
            <a:pPr marL="177800" marR="518795" indent="-12700">
              <a:lnSpc>
                <a:spcPts val="1400"/>
              </a:lnSpc>
              <a:spcBef>
                <a:spcPts val="20"/>
              </a:spcBef>
            </a:pP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(SNAP)  Mooney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20" dirty="0">
                <a:latin typeface="Arial"/>
                <a:cs typeface="Arial"/>
              </a:rPr>
              <a:t> </a:t>
            </a:r>
            <a:r>
              <a:rPr sz="800" spc="-35" dirty="0">
                <a:latin typeface="Arial"/>
                <a:cs typeface="Arial"/>
              </a:rPr>
              <a:t>(MutPred</a:t>
            </a:r>
            <a:r>
              <a:rPr sz="800" spc="-35" dirty="0">
                <a:latin typeface="Trebuchet MS"/>
                <a:cs typeface="Trebuchet MS"/>
              </a:rPr>
              <a:t>2</a:t>
            </a:r>
            <a:r>
              <a:rPr sz="800" spc="-35" dirty="0"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139700">
              <a:lnSpc>
                <a:spcPct val="100000"/>
              </a:lnSpc>
              <a:spcBef>
                <a:spcPts val="120"/>
              </a:spcBef>
            </a:pPr>
            <a:r>
              <a:rPr sz="800" spc="-100" dirty="0">
                <a:latin typeface="Arial"/>
                <a:cs typeface="Arial"/>
              </a:rPr>
              <a:t>Jones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0" dirty="0">
                <a:latin typeface="Arial"/>
                <a:cs typeface="Arial"/>
              </a:rPr>
              <a:t>(Substitution</a:t>
            </a:r>
            <a:r>
              <a:rPr sz="800" spc="-135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frequency)</a:t>
            </a:r>
            <a:endParaRPr sz="800">
              <a:latin typeface="Arial"/>
              <a:cs typeface="Arial"/>
            </a:endParaRPr>
          </a:p>
          <a:p>
            <a:pPr marL="76200">
              <a:lnSpc>
                <a:spcPct val="100000"/>
              </a:lnSpc>
              <a:spcBef>
                <a:spcPts val="240"/>
              </a:spcBef>
            </a:pPr>
            <a:r>
              <a:rPr sz="800" spc="-45" dirty="0">
                <a:latin typeface="Arial"/>
                <a:cs typeface="Arial"/>
              </a:rPr>
              <a:t>Mooney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40" dirty="0">
                <a:latin typeface="Arial"/>
                <a:cs typeface="Arial"/>
              </a:rPr>
              <a:t> </a:t>
            </a:r>
            <a:r>
              <a:rPr sz="800" spc="-35" dirty="0">
                <a:latin typeface="Arial"/>
                <a:cs typeface="Arial"/>
              </a:rPr>
              <a:t>(MutPred)</a:t>
            </a:r>
            <a:endParaRPr sz="800">
              <a:latin typeface="Arial"/>
              <a:cs typeface="Arial"/>
            </a:endParaRPr>
          </a:p>
          <a:p>
            <a:pPr marL="63500" marR="403225" indent="-12700">
              <a:lnSpc>
                <a:spcPct val="114599"/>
              </a:lnSpc>
              <a:spcBef>
                <a:spcPts val="300"/>
              </a:spcBef>
            </a:pPr>
            <a:r>
              <a:rPr sz="800" spc="-45" dirty="0">
                <a:latin typeface="Arial"/>
                <a:cs typeface="Arial"/>
              </a:rPr>
              <a:t>Mooney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25" dirty="0">
                <a:latin typeface="Arial"/>
                <a:cs typeface="Arial"/>
              </a:rPr>
              <a:t>(MutPred</a:t>
            </a:r>
            <a:r>
              <a:rPr sz="800" spc="-25" dirty="0">
                <a:latin typeface="Trebuchet MS"/>
                <a:cs typeface="Trebuchet MS"/>
              </a:rPr>
              <a:t>2-beta</a:t>
            </a:r>
            <a:r>
              <a:rPr sz="800" spc="-25" dirty="0">
                <a:latin typeface="Arial"/>
                <a:cs typeface="Arial"/>
              </a:rPr>
              <a:t>)  </a:t>
            </a:r>
            <a:r>
              <a:rPr sz="800" spc="-40" dirty="0">
                <a:latin typeface="Arial"/>
                <a:cs typeface="Arial"/>
              </a:rPr>
              <a:t>Zhuliny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25" dirty="0">
                <a:latin typeface="Arial"/>
                <a:cs typeface="Arial"/>
              </a:rPr>
              <a:t> </a:t>
            </a:r>
            <a:r>
              <a:rPr sz="800" spc="-75" dirty="0">
                <a:latin typeface="Arial"/>
                <a:cs typeface="Arial"/>
              </a:rPr>
              <a:t>(SAVER)</a:t>
            </a:r>
            <a:endParaRPr sz="800">
              <a:latin typeface="Arial"/>
              <a:cs typeface="Arial"/>
            </a:endParaRPr>
          </a:p>
          <a:p>
            <a:pPr marR="454025">
              <a:lnSpc>
                <a:spcPct val="114599"/>
              </a:lnSpc>
              <a:spcBef>
                <a:spcPts val="400"/>
              </a:spcBef>
            </a:pPr>
            <a:r>
              <a:rPr sz="800" spc="-45" dirty="0">
                <a:latin typeface="Arial"/>
                <a:cs typeface="Arial"/>
              </a:rPr>
              <a:t>Mooney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25" dirty="0">
                <a:latin typeface="Arial"/>
                <a:cs typeface="Arial"/>
              </a:rPr>
              <a:t>(MutPred</a:t>
            </a:r>
            <a:r>
              <a:rPr sz="800" spc="-25" dirty="0">
                <a:latin typeface="Trebuchet MS"/>
                <a:cs typeface="Trebuchet MS"/>
              </a:rPr>
              <a:t>2-beta</a:t>
            </a:r>
            <a:r>
              <a:rPr sz="800" spc="-25" dirty="0">
                <a:latin typeface="Arial"/>
                <a:cs typeface="Arial"/>
              </a:rPr>
              <a:t>)  </a:t>
            </a: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-45" dirty="0">
                <a:latin typeface="Arial"/>
                <a:cs typeface="Arial"/>
              </a:rPr>
              <a:t> </a:t>
            </a:r>
            <a:r>
              <a:rPr sz="800" spc="-55" dirty="0">
                <a:latin typeface="Arial"/>
                <a:cs typeface="Arial"/>
              </a:rPr>
              <a:t>(INPS)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70" dirty="0">
                <a:latin typeface="Arial"/>
                <a:cs typeface="Arial"/>
              </a:rPr>
              <a:t> </a:t>
            </a:r>
            <a:r>
              <a:rPr sz="800" spc="-55" dirty="0">
                <a:latin typeface="Arial"/>
                <a:cs typeface="Arial"/>
              </a:rPr>
              <a:t>(INPS)</a:t>
            </a:r>
            <a:endParaRPr sz="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340"/>
              </a:spcBef>
            </a:pPr>
            <a:r>
              <a:rPr sz="800" spc="-55" dirty="0">
                <a:latin typeface="Arial"/>
                <a:cs typeface="Arial"/>
              </a:rPr>
              <a:t>Berkeley </a:t>
            </a:r>
            <a:r>
              <a:rPr sz="800" spc="-65" dirty="0">
                <a:latin typeface="Arial"/>
                <a:cs typeface="Arial"/>
              </a:rPr>
              <a:t>Biolabs </a:t>
            </a:r>
            <a:r>
              <a:rPr sz="800" spc="-40" dirty="0">
                <a:latin typeface="Arial"/>
                <a:cs typeface="Arial"/>
              </a:rPr>
              <a:t>(pipeline </a:t>
            </a:r>
            <a:r>
              <a:rPr sz="800" spc="-15" dirty="0">
                <a:latin typeface="Arial"/>
                <a:cs typeface="Arial"/>
              </a:rPr>
              <a:t>w</a:t>
            </a:r>
            <a:r>
              <a:rPr sz="800" spc="30" dirty="0">
                <a:latin typeface="Arial"/>
                <a:cs typeface="Arial"/>
              </a:rPr>
              <a:t> </a:t>
            </a:r>
            <a:r>
              <a:rPr sz="800" spc="-55" dirty="0">
                <a:latin typeface="Arial"/>
                <a:cs typeface="Arial"/>
              </a:rPr>
              <a:t>Polyphen2)</a:t>
            </a:r>
            <a:endParaRPr sz="8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8300" y="4859712"/>
            <a:ext cx="2919730" cy="167068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635"/>
              </a:spcBef>
              <a:tabLst>
                <a:tab pos="2374265" algn="l"/>
              </a:tabLst>
            </a:pPr>
            <a:r>
              <a:rPr sz="1400" i="1" spc="-70" dirty="0">
                <a:latin typeface="Calibri"/>
                <a:cs typeface="Calibri"/>
              </a:rPr>
              <a:t>Worst	</a:t>
            </a:r>
            <a:r>
              <a:rPr sz="1400" i="1" spc="-50" dirty="0">
                <a:latin typeface="Calibri"/>
                <a:cs typeface="Calibri"/>
              </a:rPr>
              <a:t>Best</a:t>
            </a:r>
            <a:endParaRPr sz="1400">
              <a:latin typeface="Calibri"/>
              <a:cs typeface="Calibri"/>
            </a:endParaRPr>
          </a:p>
          <a:p>
            <a:pPr marR="5080">
              <a:lnSpc>
                <a:spcPct val="113599"/>
              </a:lnSpc>
              <a:spcBef>
                <a:spcPts val="240"/>
              </a:spcBef>
            </a:pPr>
            <a:r>
              <a:rPr sz="1100" spc="5" dirty="0">
                <a:latin typeface="Arial"/>
                <a:cs typeface="Arial"/>
              </a:rPr>
              <a:t>Predict </a:t>
            </a:r>
            <a:r>
              <a:rPr sz="1100" spc="35" dirty="0">
                <a:latin typeface="Arial"/>
                <a:cs typeface="Arial"/>
              </a:rPr>
              <a:t>of </a:t>
            </a:r>
            <a:r>
              <a:rPr sz="1100" spc="30" dirty="0">
                <a:latin typeface="Arial"/>
                <a:cs typeface="Arial"/>
              </a:rPr>
              <a:t>the </a:t>
            </a:r>
            <a:r>
              <a:rPr sz="1100" spc="15" dirty="0">
                <a:latin typeface="Arial"/>
                <a:cs typeface="Arial"/>
              </a:rPr>
              <a:t>effect </a:t>
            </a:r>
            <a:r>
              <a:rPr sz="1100" spc="35" dirty="0">
                <a:latin typeface="Arial"/>
                <a:cs typeface="Arial"/>
              </a:rPr>
              <a:t>of </a:t>
            </a:r>
            <a:r>
              <a:rPr sz="1100" b="1" spc="80" dirty="0">
                <a:solidFill>
                  <a:srgbClr val="FF0000"/>
                </a:solidFill>
                <a:latin typeface="Arial"/>
                <a:cs typeface="Arial"/>
              </a:rPr>
              <a:t>5,572 </a:t>
            </a:r>
            <a:r>
              <a:rPr sz="1100" dirty="0">
                <a:latin typeface="Arial"/>
                <a:cs typeface="Arial"/>
              </a:rPr>
              <a:t>variants </a:t>
            </a:r>
            <a:r>
              <a:rPr sz="1100" spc="40" dirty="0">
                <a:latin typeface="Arial"/>
                <a:cs typeface="Arial"/>
              </a:rPr>
              <a:t>on  </a:t>
            </a:r>
            <a:r>
              <a:rPr sz="1100" spc="30" dirty="0">
                <a:latin typeface="Arial"/>
                <a:cs typeface="Arial"/>
              </a:rPr>
              <a:t>competitive growth. </a:t>
            </a:r>
            <a:r>
              <a:rPr sz="1100" spc="-10" dirty="0">
                <a:latin typeface="Arial"/>
                <a:cs typeface="Arial"/>
              </a:rPr>
              <a:t>The </a:t>
            </a:r>
            <a:r>
              <a:rPr sz="1100" spc="30" dirty="0">
                <a:latin typeface="Arial"/>
                <a:cs typeface="Arial"/>
              </a:rPr>
              <a:t>competitive </a:t>
            </a:r>
            <a:r>
              <a:rPr sz="1100" spc="40" dirty="0">
                <a:latin typeface="Arial"/>
                <a:cs typeface="Arial"/>
              </a:rPr>
              <a:t>growth  </a:t>
            </a:r>
            <a:r>
              <a:rPr sz="1100" spc="-20" dirty="0">
                <a:latin typeface="Arial"/>
                <a:cs typeface="Arial"/>
              </a:rPr>
              <a:t>was </a:t>
            </a:r>
            <a:r>
              <a:rPr sz="1100" spc="15" dirty="0">
                <a:latin typeface="Arial"/>
                <a:cs typeface="Arial"/>
              </a:rPr>
              <a:t>calculated </a:t>
            </a:r>
            <a:r>
              <a:rPr sz="1100" spc="-45" dirty="0">
                <a:latin typeface="Arial"/>
                <a:cs typeface="Arial"/>
              </a:rPr>
              <a:t>as </a:t>
            </a:r>
            <a:r>
              <a:rPr sz="1100" spc="30" dirty="0">
                <a:latin typeface="Arial"/>
                <a:cs typeface="Arial"/>
              </a:rPr>
              <a:t>the </a:t>
            </a:r>
            <a:r>
              <a:rPr sz="1100" spc="20" dirty="0">
                <a:latin typeface="Arial"/>
                <a:cs typeface="Arial"/>
              </a:rPr>
              <a:t>ratio </a:t>
            </a:r>
            <a:r>
              <a:rPr sz="1100" spc="35" dirty="0">
                <a:latin typeface="Arial"/>
                <a:cs typeface="Arial"/>
              </a:rPr>
              <a:t>of </a:t>
            </a:r>
            <a:r>
              <a:rPr sz="1100" spc="30" dirty="0">
                <a:latin typeface="Arial"/>
                <a:cs typeface="Arial"/>
              </a:rPr>
              <a:t>the barcode  </a:t>
            </a:r>
            <a:r>
              <a:rPr sz="1100" spc="20" dirty="0">
                <a:latin typeface="Arial"/>
                <a:cs typeface="Arial"/>
              </a:rPr>
              <a:t>read </a:t>
            </a:r>
            <a:r>
              <a:rPr sz="1100" spc="15" dirty="0">
                <a:latin typeface="Arial"/>
                <a:cs typeface="Arial"/>
              </a:rPr>
              <a:t>counts </a:t>
            </a:r>
            <a:r>
              <a:rPr sz="1100" dirty="0">
                <a:latin typeface="Arial"/>
                <a:cs typeface="Arial"/>
              </a:rPr>
              <a:t>at </a:t>
            </a:r>
            <a:r>
              <a:rPr sz="1100" spc="30" dirty="0">
                <a:latin typeface="Arial"/>
                <a:cs typeface="Arial"/>
              </a:rPr>
              <a:t>the </a:t>
            </a:r>
            <a:r>
              <a:rPr sz="1100" spc="10" dirty="0">
                <a:latin typeface="Arial"/>
                <a:cs typeface="Arial"/>
              </a:rPr>
              <a:t>restrictive </a:t>
            </a:r>
            <a:r>
              <a:rPr sz="1100" spc="30" dirty="0">
                <a:latin typeface="Arial"/>
                <a:cs typeface="Arial"/>
              </a:rPr>
              <a:t>and </a:t>
            </a:r>
            <a:r>
              <a:rPr sz="1100" dirty="0">
                <a:latin typeface="Arial"/>
                <a:cs typeface="Arial"/>
              </a:rPr>
              <a:t>at </a:t>
            </a:r>
            <a:r>
              <a:rPr sz="1100" spc="30" dirty="0">
                <a:latin typeface="Arial"/>
                <a:cs typeface="Arial"/>
              </a:rPr>
              <a:t>the  </a:t>
            </a:r>
            <a:r>
              <a:rPr sz="1100" spc="10" dirty="0">
                <a:latin typeface="Arial"/>
                <a:cs typeface="Arial"/>
              </a:rPr>
              <a:t>permissive </a:t>
            </a:r>
            <a:r>
              <a:rPr sz="1100" spc="20" dirty="0">
                <a:latin typeface="Arial"/>
                <a:cs typeface="Arial"/>
              </a:rPr>
              <a:t>temperature. </a:t>
            </a:r>
            <a:r>
              <a:rPr sz="1100" spc="-20" dirty="0">
                <a:latin typeface="Arial"/>
                <a:cs typeface="Arial"/>
              </a:rPr>
              <a:t>This </a:t>
            </a:r>
            <a:r>
              <a:rPr sz="1100" spc="20" dirty="0">
                <a:latin typeface="Arial"/>
                <a:cs typeface="Arial"/>
              </a:rPr>
              <a:t>ratio </a:t>
            </a:r>
            <a:r>
              <a:rPr sz="1100" spc="-20" dirty="0">
                <a:latin typeface="Arial"/>
                <a:cs typeface="Arial"/>
              </a:rPr>
              <a:t>was  </a:t>
            </a:r>
            <a:r>
              <a:rPr sz="1100" spc="25" dirty="0">
                <a:latin typeface="Arial"/>
                <a:cs typeface="Arial"/>
              </a:rPr>
              <a:t>normalized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50" dirty="0">
                <a:latin typeface="Arial"/>
                <a:cs typeface="Arial"/>
              </a:rPr>
              <a:t>to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30" dirty="0">
                <a:latin typeface="Arial"/>
                <a:cs typeface="Arial"/>
              </a:rPr>
              <a:t>the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20" dirty="0">
                <a:latin typeface="Arial"/>
                <a:cs typeface="Arial"/>
              </a:rPr>
              <a:t>ratio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observed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35" dirty="0">
                <a:latin typeface="Arial"/>
                <a:cs typeface="Arial"/>
              </a:rPr>
              <a:t>for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30" dirty="0">
                <a:latin typeface="Arial"/>
                <a:cs typeface="Arial"/>
              </a:rPr>
              <a:t>the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‘wild-  </a:t>
            </a:r>
            <a:r>
              <a:rPr sz="1100" dirty="0">
                <a:latin typeface="Arial"/>
                <a:cs typeface="Arial"/>
              </a:rPr>
              <a:t>type’.</a:t>
            </a:r>
            <a:endParaRPr sz="110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142279" y="5035825"/>
            <a:ext cx="1176740" cy="1206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12420" y="2105300"/>
            <a:ext cx="3025775" cy="4479925"/>
          </a:xfrm>
          <a:custGeom>
            <a:avLst/>
            <a:gdLst/>
            <a:ahLst/>
            <a:cxnLst/>
            <a:rect l="l" t="t" r="r" b="b"/>
            <a:pathLst>
              <a:path w="3025775" h="4479925">
                <a:moveTo>
                  <a:pt x="0" y="0"/>
                </a:moveTo>
                <a:lnTo>
                  <a:pt x="3025775" y="0"/>
                </a:lnTo>
                <a:lnTo>
                  <a:pt x="3025775" y="4479926"/>
                </a:lnTo>
                <a:lnTo>
                  <a:pt x="0" y="4479926"/>
                </a:lnTo>
                <a:lnTo>
                  <a:pt x="0" y="0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5727700" y="6235700"/>
            <a:ext cx="1957070" cy="29464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ct val="81100"/>
              </a:lnSpc>
              <a:spcBef>
                <a:spcPts val="280"/>
              </a:spcBef>
            </a:pPr>
            <a:r>
              <a:rPr sz="800" spc="-15" dirty="0">
                <a:latin typeface="Calibri"/>
                <a:cs typeface="Calibri"/>
              </a:rPr>
              <a:t>SVM </a:t>
            </a:r>
            <a:r>
              <a:rPr sz="600" spc="-30" dirty="0">
                <a:latin typeface="Arial"/>
                <a:cs typeface="Arial"/>
              </a:rPr>
              <a:t>trained </a:t>
            </a:r>
            <a:r>
              <a:rPr sz="600" spc="-25" dirty="0">
                <a:latin typeface="Arial"/>
                <a:cs typeface="Arial"/>
              </a:rPr>
              <a:t>on </a:t>
            </a:r>
            <a:r>
              <a:rPr sz="600" spc="-55" dirty="0">
                <a:latin typeface="Arial"/>
                <a:cs typeface="Arial"/>
              </a:rPr>
              <a:t>PAH </a:t>
            </a:r>
            <a:r>
              <a:rPr sz="600" spc="-60" dirty="0">
                <a:latin typeface="Arial"/>
                <a:cs typeface="Arial"/>
              </a:rPr>
              <a:t>disease </a:t>
            </a:r>
            <a:r>
              <a:rPr sz="600" spc="-30" dirty="0">
                <a:latin typeface="Arial"/>
                <a:cs typeface="Arial"/>
              </a:rPr>
              <a:t>related </a:t>
            </a:r>
            <a:r>
              <a:rPr sz="600" spc="-45" dirty="0">
                <a:latin typeface="Arial"/>
                <a:cs typeface="Arial"/>
              </a:rPr>
              <a:t>variants </a:t>
            </a:r>
            <a:r>
              <a:rPr sz="600" spc="-55" dirty="0">
                <a:latin typeface="Arial"/>
                <a:cs typeface="Arial"/>
              </a:rPr>
              <a:t>using </a:t>
            </a:r>
            <a:r>
              <a:rPr sz="600" spc="-45" dirty="0">
                <a:latin typeface="Arial"/>
                <a:cs typeface="Arial"/>
              </a:rPr>
              <a:t>Polyphen-2,  </a:t>
            </a:r>
            <a:r>
              <a:rPr sz="600" spc="-85" dirty="0">
                <a:latin typeface="Arial"/>
                <a:cs typeface="Arial"/>
              </a:rPr>
              <a:t>SIFT, </a:t>
            </a:r>
            <a:r>
              <a:rPr sz="600" spc="-50" dirty="0">
                <a:latin typeface="Arial"/>
                <a:cs typeface="Arial"/>
              </a:rPr>
              <a:t>SNPs3D sequence </a:t>
            </a:r>
            <a:r>
              <a:rPr sz="600" spc="-30" dirty="0">
                <a:latin typeface="Arial"/>
                <a:cs typeface="Arial"/>
              </a:rPr>
              <a:t>profile, </a:t>
            </a:r>
            <a:r>
              <a:rPr sz="600" spc="-20" dirty="0">
                <a:latin typeface="Arial"/>
                <a:cs typeface="Arial"/>
              </a:rPr>
              <a:t>CADD, </a:t>
            </a:r>
            <a:r>
              <a:rPr sz="600" spc="-55" dirty="0">
                <a:latin typeface="Arial"/>
                <a:cs typeface="Arial"/>
              </a:rPr>
              <a:t>Panther, </a:t>
            </a:r>
            <a:r>
              <a:rPr sz="600" spc="-35" dirty="0">
                <a:latin typeface="Arial"/>
                <a:cs typeface="Arial"/>
              </a:rPr>
              <a:t>PON-P2,  </a:t>
            </a:r>
            <a:r>
              <a:rPr sz="600" spc="-50" dirty="0">
                <a:latin typeface="Arial"/>
                <a:cs typeface="Arial"/>
              </a:rPr>
              <a:t>SNAP2, </a:t>
            </a:r>
            <a:r>
              <a:rPr sz="600" spc="-55" dirty="0">
                <a:latin typeface="Arial"/>
                <a:cs typeface="Arial"/>
              </a:rPr>
              <a:t>Provean, </a:t>
            </a:r>
            <a:r>
              <a:rPr sz="600" spc="-70" dirty="0">
                <a:latin typeface="Arial"/>
                <a:cs typeface="Arial"/>
              </a:rPr>
              <a:t>LRT,VEST3,</a:t>
            </a:r>
            <a:r>
              <a:rPr sz="600" spc="-45" dirty="0">
                <a:latin typeface="Arial"/>
                <a:cs typeface="Arial"/>
              </a:rPr>
              <a:t> MutationTaster.</a:t>
            </a:r>
            <a:endParaRPr sz="6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753100" y="5816600"/>
            <a:ext cx="1706880" cy="29464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ct val="81100"/>
              </a:lnSpc>
              <a:spcBef>
                <a:spcPts val="280"/>
              </a:spcBef>
            </a:pPr>
            <a:r>
              <a:rPr sz="800" spc="-15" dirty="0">
                <a:latin typeface="Calibri"/>
                <a:cs typeface="Calibri"/>
              </a:rPr>
              <a:t>SVM </a:t>
            </a:r>
            <a:r>
              <a:rPr sz="600" spc="-30" dirty="0">
                <a:latin typeface="Arial"/>
                <a:cs typeface="Arial"/>
              </a:rPr>
              <a:t>trained </a:t>
            </a:r>
            <a:r>
              <a:rPr sz="600" spc="-25" dirty="0">
                <a:latin typeface="Arial"/>
                <a:cs typeface="Arial"/>
              </a:rPr>
              <a:t>on </a:t>
            </a:r>
            <a:r>
              <a:rPr sz="600" spc="-60" dirty="0">
                <a:latin typeface="Arial"/>
                <a:cs typeface="Arial"/>
              </a:rPr>
              <a:t>SwissVar </a:t>
            </a:r>
            <a:r>
              <a:rPr sz="600" spc="-45" dirty="0">
                <a:latin typeface="Arial"/>
                <a:cs typeface="Arial"/>
              </a:rPr>
              <a:t>variants </a:t>
            </a:r>
            <a:r>
              <a:rPr sz="600" spc="-55" dirty="0">
                <a:latin typeface="Arial"/>
                <a:cs typeface="Arial"/>
              </a:rPr>
              <a:t>using </a:t>
            </a:r>
            <a:r>
              <a:rPr sz="600" spc="-95" dirty="0">
                <a:latin typeface="Arial"/>
                <a:cs typeface="Arial"/>
              </a:rPr>
              <a:t>PSSM </a:t>
            </a:r>
            <a:r>
              <a:rPr sz="600" spc="-50" dirty="0">
                <a:latin typeface="Arial"/>
                <a:cs typeface="Arial"/>
              </a:rPr>
              <a:t>scores,  </a:t>
            </a:r>
            <a:r>
              <a:rPr sz="600" spc="-35" dirty="0">
                <a:latin typeface="Arial"/>
                <a:cs typeface="Arial"/>
              </a:rPr>
              <a:t>conservation AL2CO, </a:t>
            </a:r>
            <a:r>
              <a:rPr sz="600" spc="-50" dirty="0">
                <a:latin typeface="Arial"/>
                <a:cs typeface="Arial"/>
              </a:rPr>
              <a:t>surface accessibility, </a:t>
            </a:r>
            <a:r>
              <a:rPr sz="600" spc="-25" dirty="0">
                <a:latin typeface="Arial"/>
                <a:cs typeface="Arial"/>
              </a:rPr>
              <a:t>three </a:t>
            </a:r>
            <a:r>
              <a:rPr sz="600" spc="-30" dirty="0">
                <a:latin typeface="Arial"/>
                <a:cs typeface="Arial"/>
              </a:rPr>
              <a:t>disorder  </a:t>
            </a:r>
            <a:r>
              <a:rPr sz="600" spc="-20" dirty="0">
                <a:latin typeface="Arial"/>
                <a:cs typeface="Arial"/>
              </a:rPr>
              <a:t>predictor</a:t>
            </a:r>
            <a:r>
              <a:rPr sz="600" spc="-5" dirty="0">
                <a:latin typeface="Arial"/>
                <a:cs typeface="Arial"/>
              </a:rPr>
              <a:t> </a:t>
            </a:r>
            <a:r>
              <a:rPr sz="600" spc="-50" dirty="0">
                <a:latin typeface="Arial"/>
                <a:cs typeface="Arial"/>
              </a:rPr>
              <a:t>scores</a:t>
            </a:r>
            <a:endParaRPr sz="6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27700" y="4962525"/>
            <a:ext cx="1972310" cy="41211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225"/>
              </a:spcBef>
            </a:pPr>
            <a:r>
              <a:rPr sz="1000" b="1" dirty="0">
                <a:latin typeface="Trebuchet MS"/>
                <a:cs typeface="Trebuchet MS"/>
              </a:rPr>
              <a:t>EA =</a:t>
            </a:r>
            <a:r>
              <a:rPr sz="1000" b="1" spc="-60" dirty="0">
                <a:latin typeface="Trebuchet MS"/>
                <a:cs typeface="Trebuchet MS"/>
              </a:rPr>
              <a:t> </a:t>
            </a:r>
            <a:r>
              <a:rPr sz="1000" b="1" spc="-5" dirty="0">
                <a:latin typeface="Trebuchet MS"/>
                <a:cs typeface="Trebuchet MS"/>
              </a:rPr>
              <a:t>S43</a:t>
            </a:r>
            <a:endParaRPr sz="1000">
              <a:latin typeface="Trebuchet MS"/>
              <a:cs typeface="Trebuchet MS"/>
            </a:endParaRPr>
          </a:p>
          <a:p>
            <a:pPr marL="12700" marR="5080">
              <a:lnSpc>
                <a:spcPct val="92100"/>
              </a:lnSpc>
              <a:spcBef>
                <a:spcPts val="175"/>
              </a:spcBef>
            </a:pPr>
            <a:r>
              <a:rPr sz="800" spc="-20" dirty="0">
                <a:latin typeface="Calibri"/>
                <a:cs typeface="Calibri"/>
              </a:rPr>
              <a:t>MutPred2: </a:t>
            </a:r>
            <a:r>
              <a:rPr sz="600" spc="-50" dirty="0">
                <a:latin typeface="Arial"/>
                <a:cs typeface="Arial"/>
              </a:rPr>
              <a:t>machine </a:t>
            </a:r>
            <a:r>
              <a:rPr sz="600" spc="-40" dirty="0">
                <a:latin typeface="Arial"/>
                <a:cs typeface="Arial"/>
              </a:rPr>
              <a:t>learning </a:t>
            </a:r>
            <a:r>
              <a:rPr sz="600" spc="-30" dirty="0">
                <a:latin typeface="Arial"/>
                <a:cs typeface="Arial"/>
              </a:rPr>
              <a:t>trained </a:t>
            </a:r>
            <a:r>
              <a:rPr sz="600" spc="-25" dirty="0">
                <a:latin typeface="Arial"/>
                <a:cs typeface="Arial"/>
              </a:rPr>
              <a:t>on </a:t>
            </a:r>
            <a:r>
              <a:rPr sz="600" spc="-45" dirty="0">
                <a:latin typeface="Arial"/>
                <a:cs typeface="Arial"/>
              </a:rPr>
              <a:t>variants </a:t>
            </a:r>
            <a:r>
              <a:rPr sz="600" spc="-20" dirty="0">
                <a:latin typeface="Arial"/>
                <a:cs typeface="Arial"/>
              </a:rPr>
              <a:t>from </a:t>
            </a:r>
            <a:r>
              <a:rPr sz="600" spc="-35" dirty="0">
                <a:latin typeface="Arial"/>
                <a:cs typeface="Arial"/>
              </a:rPr>
              <a:t>HGMD,  </a:t>
            </a:r>
            <a:r>
              <a:rPr sz="600" spc="-70" dirty="0">
                <a:latin typeface="Arial"/>
                <a:cs typeface="Arial"/>
              </a:rPr>
              <a:t>SwissVar, </a:t>
            </a:r>
            <a:r>
              <a:rPr sz="600" spc="-50" dirty="0">
                <a:latin typeface="Arial"/>
                <a:cs typeface="Arial"/>
              </a:rPr>
              <a:t>and </a:t>
            </a:r>
            <a:r>
              <a:rPr sz="600" spc="-70" dirty="0">
                <a:latin typeface="Arial"/>
                <a:cs typeface="Arial"/>
              </a:rPr>
              <a:t>dbSNP, </a:t>
            </a:r>
            <a:r>
              <a:rPr sz="600" spc="-55" dirty="0">
                <a:latin typeface="Arial"/>
                <a:cs typeface="Arial"/>
              </a:rPr>
              <a:t>using </a:t>
            </a:r>
            <a:r>
              <a:rPr sz="600" spc="-35" dirty="0">
                <a:latin typeface="Arial"/>
                <a:cs typeface="Arial"/>
              </a:rPr>
              <a:t>over 50 </a:t>
            </a:r>
            <a:r>
              <a:rPr sz="600" spc="-25" dirty="0">
                <a:latin typeface="Arial"/>
                <a:cs typeface="Arial"/>
              </a:rPr>
              <a:t>different </a:t>
            </a:r>
            <a:r>
              <a:rPr sz="600" spc="-20" dirty="0">
                <a:latin typeface="Arial"/>
                <a:cs typeface="Arial"/>
              </a:rPr>
              <a:t>protein</a:t>
            </a:r>
            <a:r>
              <a:rPr sz="600" spc="30" dirty="0">
                <a:latin typeface="Arial"/>
                <a:cs typeface="Arial"/>
              </a:rPr>
              <a:t> </a:t>
            </a:r>
            <a:r>
              <a:rPr sz="600" spc="-25" dirty="0">
                <a:latin typeface="Arial"/>
                <a:cs typeface="Arial"/>
              </a:rPr>
              <a:t>properties</a:t>
            </a:r>
            <a:endParaRPr sz="6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27700" y="5524500"/>
            <a:ext cx="1666239" cy="21844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>
              <a:lnSpc>
                <a:spcPct val="78900"/>
              </a:lnSpc>
              <a:spcBef>
                <a:spcPts val="300"/>
              </a:spcBef>
            </a:pPr>
            <a:r>
              <a:rPr sz="800" dirty="0">
                <a:latin typeface="Calibri"/>
                <a:cs typeface="Calibri"/>
              </a:rPr>
              <a:t>Linear </a:t>
            </a:r>
            <a:r>
              <a:rPr sz="800" spc="-10" dirty="0">
                <a:latin typeface="Calibri"/>
                <a:cs typeface="Calibri"/>
              </a:rPr>
              <a:t>model </a:t>
            </a:r>
            <a:r>
              <a:rPr sz="800" spc="-15" dirty="0">
                <a:latin typeface="Calibri"/>
                <a:cs typeface="Calibri"/>
              </a:rPr>
              <a:t>of </a:t>
            </a:r>
            <a:r>
              <a:rPr sz="600" spc="-35" dirty="0">
                <a:latin typeface="Arial"/>
                <a:cs typeface="Arial"/>
              </a:rPr>
              <a:t>conservation, </a:t>
            </a:r>
            <a:r>
              <a:rPr sz="600" spc="-25" dirty="0">
                <a:latin typeface="Arial"/>
                <a:cs typeface="Arial"/>
              </a:rPr>
              <a:t>Get </a:t>
            </a:r>
            <a:r>
              <a:rPr sz="600" spc="-35" dirty="0">
                <a:latin typeface="Arial"/>
                <a:cs typeface="Arial"/>
              </a:rPr>
              <a:t>Area </a:t>
            </a:r>
            <a:r>
              <a:rPr sz="600" spc="-50" dirty="0">
                <a:latin typeface="Arial"/>
                <a:cs typeface="Arial"/>
              </a:rPr>
              <a:t>Server, </a:t>
            </a:r>
            <a:r>
              <a:rPr sz="600" spc="-80" dirty="0">
                <a:latin typeface="Arial"/>
                <a:cs typeface="Arial"/>
              </a:rPr>
              <a:t>a  </a:t>
            </a:r>
            <a:r>
              <a:rPr sz="600" spc="-35" dirty="0">
                <a:latin typeface="Arial"/>
                <a:cs typeface="Arial"/>
              </a:rPr>
              <a:t>weighted </a:t>
            </a:r>
            <a:r>
              <a:rPr sz="600" spc="-30" dirty="0">
                <a:latin typeface="Arial"/>
                <a:cs typeface="Arial"/>
              </a:rPr>
              <a:t>contact </a:t>
            </a:r>
            <a:r>
              <a:rPr sz="600" spc="-40" dirty="0">
                <a:latin typeface="Arial"/>
                <a:cs typeface="Arial"/>
              </a:rPr>
              <a:t>score, </a:t>
            </a:r>
            <a:r>
              <a:rPr sz="600" spc="-50" dirty="0">
                <a:latin typeface="Arial"/>
                <a:cs typeface="Arial"/>
              </a:rPr>
              <a:t>and</a:t>
            </a:r>
            <a:r>
              <a:rPr sz="600" spc="35" dirty="0">
                <a:latin typeface="Arial"/>
                <a:cs typeface="Arial"/>
              </a:rPr>
              <a:t> </a:t>
            </a:r>
            <a:r>
              <a:rPr sz="600" spc="-55" dirty="0">
                <a:latin typeface="Arial"/>
                <a:cs typeface="Arial"/>
              </a:rPr>
              <a:t>PolyPhen2</a:t>
            </a:r>
            <a:endParaRPr sz="6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181100" y="1049019"/>
            <a:ext cx="1474470" cy="97790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1800" spc="25" dirty="0">
                <a:solidFill>
                  <a:srgbClr val="FF0000"/>
                </a:solidFill>
                <a:latin typeface="Arial"/>
                <a:cs typeface="Arial"/>
              </a:rPr>
              <a:t>5,572</a:t>
            </a:r>
            <a:r>
              <a:rPr sz="1800" spc="-11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variants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</a:t>
            </a:r>
            <a:r>
              <a:rPr sz="1800" spc="-65" dirty="0">
                <a:latin typeface="Arial"/>
                <a:cs typeface="Arial"/>
              </a:rPr>
              <a:t> assay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solidFill>
                  <a:srgbClr val="FF0000"/>
                </a:solidFill>
                <a:latin typeface="Arial"/>
                <a:cs typeface="Arial"/>
              </a:rPr>
              <a:t>54</a:t>
            </a:r>
            <a:r>
              <a:rPr sz="1800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FF0000"/>
                </a:solidFill>
                <a:latin typeface="Arial"/>
                <a:cs typeface="Arial"/>
              </a:rPr>
              <a:t>metrics!</a:t>
            </a:r>
            <a:endParaRPr sz="1800"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727917" y="3029878"/>
            <a:ext cx="1744980" cy="1694814"/>
          </a:xfrm>
          <a:custGeom>
            <a:avLst/>
            <a:gdLst/>
            <a:ahLst/>
            <a:cxnLst/>
            <a:rect l="l" t="t" r="r" b="b"/>
            <a:pathLst>
              <a:path w="1744979" h="1694814">
                <a:moveTo>
                  <a:pt x="0" y="0"/>
                </a:moveTo>
                <a:lnTo>
                  <a:pt x="1744822" y="0"/>
                </a:lnTo>
                <a:lnTo>
                  <a:pt x="1744822" y="1694520"/>
                </a:lnTo>
                <a:lnTo>
                  <a:pt x="0" y="169452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0020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00600" y="139700"/>
            <a:ext cx="2641600" cy="431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75200" y="38100"/>
            <a:ext cx="262064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-20" dirty="0">
                <a:solidFill>
                  <a:srgbClr val="0055FF"/>
                </a:solidFill>
              </a:rPr>
              <a:t>NAGLU</a:t>
            </a:r>
            <a:r>
              <a:rPr sz="3100" spc="-160" dirty="0">
                <a:solidFill>
                  <a:srgbClr val="0055FF"/>
                </a:solidFill>
              </a:rPr>
              <a:t> </a:t>
            </a:r>
            <a:r>
              <a:rPr sz="3100" spc="15" dirty="0">
                <a:solidFill>
                  <a:srgbClr val="0055FF"/>
                </a:solidFill>
              </a:rPr>
              <a:t>(2016)</a:t>
            </a:r>
            <a:endParaRPr sz="3100"/>
          </a:p>
        </p:txBody>
      </p:sp>
      <p:sp>
        <p:nvSpPr>
          <p:cNvPr id="4" name="object 4"/>
          <p:cNvSpPr txBox="1"/>
          <p:nvPr/>
        </p:nvSpPr>
        <p:spPr>
          <a:xfrm>
            <a:off x="1092200" y="1506219"/>
            <a:ext cx="1282700" cy="97790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1800" spc="40" dirty="0">
                <a:latin typeface="Arial"/>
                <a:cs typeface="Arial"/>
              </a:rPr>
              <a:t>165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variants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</a:t>
            </a:r>
            <a:r>
              <a:rPr sz="1800" spc="-65" dirty="0">
                <a:latin typeface="Arial"/>
                <a:cs typeface="Arial"/>
              </a:rPr>
              <a:t> assay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3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25" dirty="0">
                <a:latin typeface="Arial"/>
                <a:cs typeface="Arial"/>
              </a:rPr>
              <a:t>metrics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00600" y="139700"/>
            <a:ext cx="2641600" cy="431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75200" y="38100"/>
            <a:ext cx="262064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-20" dirty="0">
                <a:solidFill>
                  <a:srgbClr val="0055FF"/>
                </a:solidFill>
              </a:rPr>
              <a:t>NAGLU</a:t>
            </a:r>
            <a:r>
              <a:rPr sz="3100" spc="-160" dirty="0">
                <a:solidFill>
                  <a:srgbClr val="0055FF"/>
                </a:solidFill>
              </a:rPr>
              <a:t> </a:t>
            </a:r>
            <a:r>
              <a:rPr sz="3100" spc="15" dirty="0">
                <a:solidFill>
                  <a:srgbClr val="0055FF"/>
                </a:solidFill>
              </a:rPr>
              <a:t>(2016)</a:t>
            </a:r>
            <a:endParaRPr sz="3100"/>
          </a:p>
        </p:txBody>
      </p:sp>
      <p:sp>
        <p:nvSpPr>
          <p:cNvPr id="4" name="object 4"/>
          <p:cNvSpPr/>
          <p:nvPr/>
        </p:nvSpPr>
        <p:spPr>
          <a:xfrm>
            <a:off x="370580" y="2727864"/>
            <a:ext cx="1913348" cy="14813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71537" y="3964418"/>
            <a:ext cx="109855" cy="93980"/>
          </a:xfrm>
          <a:custGeom>
            <a:avLst/>
            <a:gdLst/>
            <a:ahLst/>
            <a:cxnLst/>
            <a:rect l="l" t="t" r="r" b="b"/>
            <a:pathLst>
              <a:path w="109855" h="93979">
                <a:moveTo>
                  <a:pt x="0" y="0"/>
                </a:moveTo>
                <a:lnTo>
                  <a:pt x="109535" y="0"/>
                </a:lnTo>
                <a:lnTo>
                  <a:pt x="109535" y="93662"/>
                </a:lnTo>
                <a:lnTo>
                  <a:pt x="0" y="93662"/>
                </a:lnTo>
                <a:lnTo>
                  <a:pt x="0" y="0"/>
                </a:lnTo>
                <a:close/>
              </a:path>
            </a:pathLst>
          </a:custGeom>
          <a:solidFill>
            <a:srgbClr val="C5E0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06400" y="4127500"/>
            <a:ext cx="22301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1929764" algn="l"/>
              </a:tabLst>
            </a:pPr>
            <a:r>
              <a:rPr sz="1400" i="1" spc="-55" dirty="0">
                <a:latin typeface="Calibri"/>
                <a:cs typeface="Calibri"/>
              </a:rPr>
              <a:t>W</a:t>
            </a:r>
            <a:r>
              <a:rPr sz="1400" i="1" spc="-100" dirty="0">
                <a:latin typeface="Calibri"/>
                <a:cs typeface="Calibri"/>
              </a:rPr>
              <a:t>o</a:t>
            </a:r>
            <a:r>
              <a:rPr sz="1400" i="1" spc="-75" dirty="0">
                <a:latin typeface="Calibri"/>
                <a:cs typeface="Calibri"/>
              </a:rPr>
              <a:t>r</a:t>
            </a:r>
            <a:r>
              <a:rPr sz="1400" i="1" spc="-65" dirty="0">
                <a:latin typeface="Calibri"/>
                <a:cs typeface="Calibri"/>
              </a:rPr>
              <a:t>st</a:t>
            </a:r>
            <a:r>
              <a:rPr sz="1400" i="1" dirty="0">
                <a:latin typeface="Calibri"/>
                <a:cs typeface="Calibri"/>
              </a:rPr>
              <a:t>	</a:t>
            </a:r>
            <a:r>
              <a:rPr sz="1400" i="1" spc="-20" dirty="0">
                <a:latin typeface="Calibri"/>
                <a:cs typeface="Calibri"/>
              </a:rPr>
              <a:t>B</a:t>
            </a:r>
            <a:r>
              <a:rPr sz="1400" i="1" spc="-50" dirty="0">
                <a:latin typeface="Calibri"/>
                <a:cs typeface="Calibri"/>
              </a:rPr>
              <a:t>e</a:t>
            </a:r>
            <a:r>
              <a:rPr sz="1400" i="1" spc="-65" dirty="0">
                <a:latin typeface="Calibri"/>
                <a:cs typeface="Calibri"/>
              </a:rPr>
              <a:t>st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03300" y="2730500"/>
            <a:ext cx="2291715" cy="135382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104900" marR="5080" indent="177800">
              <a:lnSpc>
                <a:spcPct val="104200"/>
              </a:lnSpc>
              <a:spcBef>
                <a:spcPts val="60"/>
              </a:spcBef>
            </a:pPr>
            <a:r>
              <a:rPr sz="800" spc="-45" dirty="0">
                <a:latin typeface="Arial"/>
                <a:cs typeface="Arial"/>
              </a:rPr>
              <a:t>Mooney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35" dirty="0">
                <a:latin typeface="Arial"/>
                <a:cs typeface="Arial"/>
              </a:rPr>
              <a:t>(MutPred</a:t>
            </a:r>
            <a:r>
              <a:rPr sz="800" spc="-35" dirty="0">
                <a:latin typeface="Trebuchet MS"/>
                <a:cs typeface="Trebuchet MS"/>
              </a:rPr>
              <a:t>2</a:t>
            </a:r>
            <a:r>
              <a:rPr sz="800" spc="-35" dirty="0">
                <a:latin typeface="Arial"/>
                <a:cs typeface="Arial"/>
              </a:rPr>
              <a:t>)  </a:t>
            </a: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(</a:t>
            </a:r>
            <a:r>
              <a:rPr sz="800" dirty="0">
                <a:latin typeface="Trebuchet MS"/>
                <a:cs typeface="Trebuchet MS"/>
              </a:rPr>
              <a:t>11</a:t>
            </a:r>
            <a:r>
              <a:rPr sz="800" spc="-75" dirty="0">
                <a:latin typeface="Trebuchet MS"/>
                <a:cs typeface="Trebuchet MS"/>
              </a:rPr>
              <a:t> </a:t>
            </a:r>
            <a:r>
              <a:rPr sz="800" spc="-40" dirty="0">
                <a:latin typeface="Arial"/>
                <a:cs typeface="Arial"/>
              </a:rPr>
              <a:t>methods)</a:t>
            </a:r>
            <a:endParaRPr sz="800">
              <a:latin typeface="Arial"/>
              <a:cs typeface="Arial"/>
            </a:endParaRPr>
          </a:p>
          <a:p>
            <a:pPr marL="711200" marR="342265" indent="292100">
              <a:lnSpc>
                <a:spcPct val="109400"/>
              </a:lnSpc>
              <a:spcBef>
                <a:spcPts val="50"/>
              </a:spcBef>
            </a:pP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</a:t>
            </a:r>
            <a:r>
              <a:rPr sz="800" spc="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FF0000"/>
                </a:solidFill>
                <a:latin typeface="Arial"/>
                <a:cs typeface="Arial"/>
              </a:rPr>
              <a:t>(EA)  </a:t>
            </a:r>
            <a:r>
              <a:rPr sz="800" spc="-45" dirty="0">
                <a:latin typeface="Arial"/>
                <a:cs typeface="Arial"/>
              </a:rPr>
              <a:t>Dunbrack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(</a:t>
            </a:r>
            <a:r>
              <a:rPr sz="800" dirty="0">
                <a:latin typeface="Trebuchet MS"/>
                <a:cs typeface="Trebuchet MS"/>
              </a:rPr>
              <a:t>5 </a:t>
            </a:r>
            <a:r>
              <a:rPr sz="800" spc="-40" dirty="0">
                <a:latin typeface="Arial"/>
                <a:cs typeface="Arial"/>
              </a:rPr>
              <a:t>methods)  </a:t>
            </a:r>
            <a:r>
              <a:rPr sz="800" spc="-100" dirty="0">
                <a:latin typeface="Arial"/>
                <a:cs typeface="Arial"/>
              </a:rPr>
              <a:t>Jones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65" dirty="0">
                <a:latin typeface="Arial"/>
                <a:cs typeface="Arial"/>
              </a:rPr>
              <a:t>(Subst. </a:t>
            </a:r>
            <a:r>
              <a:rPr sz="800" spc="-40" dirty="0">
                <a:latin typeface="Arial"/>
                <a:cs typeface="Arial"/>
              </a:rPr>
              <a:t>freq.)</a:t>
            </a:r>
            <a:r>
              <a:rPr sz="800" spc="-65" dirty="0">
                <a:latin typeface="Arial"/>
                <a:cs typeface="Arial"/>
              </a:rPr>
              <a:t> </a:t>
            </a:r>
            <a:r>
              <a:rPr sz="800" spc="-85" dirty="0">
                <a:latin typeface="Arial"/>
                <a:cs typeface="Arial"/>
              </a:rPr>
              <a:t>(PSSM)</a:t>
            </a:r>
            <a:endParaRPr sz="800">
              <a:latin typeface="Arial"/>
              <a:cs typeface="Arial"/>
            </a:endParaRPr>
          </a:p>
          <a:p>
            <a:pPr marL="254000" marR="350520" indent="368300">
              <a:lnSpc>
                <a:spcPct val="104200"/>
              </a:lnSpc>
              <a:spcBef>
                <a:spcPts val="100"/>
              </a:spcBef>
            </a:pPr>
            <a:r>
              <a:rPr sz="800" spc="-30" dirty="0">
                <a:latin typeface="Arial"/>
                <a:cs typeface="Arial"/>
              </a:rPr>
              <a:t>Wei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65" dirty="0">
                <a:latin typeface="Arial"/>
                <a:cs typeface="Arial"/>
              </a:rPr>
              <a:t>(SVM </a:t>
            </a:r>
            <a:r>
              <a:rPr sz="800" spc="-35" dirty="0">
                <a:latin typeface="Arial"/>
                <a:cs typeface="Arial"/>
              </a:rPr>
              <a:t>on </a:t>
            </a:r>
            <a:r>
              <a:rPr sz="800" spc="-30" dirty="0">
                <a:latin typeface="Arial"/>
                <a:cs typeface="Arial"/>
              </a:rPr>
              <a:t>NAGLU </a:t>
            </a:r>
            <a:r>
              <a:rPr sz="800" spc="-45" dirty="0">
                <a:latin typeface="Arial"/>
                <a:cs typeface="Arial"/>
              </a:rPr>
              <a:t>data)  </a:t>
            </a:r>
            <a:r>
              <a:rPr sz="800" spc="-50" dirty="0">
                <a:latin typeface="Arial"/>
                <a:cs typeface="Arial"/>
              </a:rPr>
              <a:t>Ford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95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(Polyphen</a:t>
            </a:r>
            <a:r>
              <a:rPr sz="800" spc="-45" dirty="0">
                <a:latin typeface="Trebuchet MS"/>
                <a:cs typeface="Trebuchet MS"/>
              </a:rPr>
              <a:t>2</a:t>
            </a:r>
            <a:r>
              <a:rPr sz="800" spc="-45" dirty="0"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254000">
              <a:lnSpc>
                <a:spcPct val="100000"/>
              </a:lnSpc>
              <a:spcBef>
                <a:spcPts val="40"/>
              </a:spcBef>
            </a:pP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55" dirty="0">
                <a:latin typeface="Arial"/>
                <a:cs typeface="Arial"/>
              </a:rPr>
              <a:t>(INPS)</a:t>
            </a:r>
            <a:r>
              <a:rPr sz="800" spc="-140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(SNPs&amp;GO)</a:t>
            </a:r>
            <a:endParaRPr sz="8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140"/>
              </a:spcBef>
            </a:pP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-55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(SNAP)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r>
              <a:rPr sz="800" spc="-105" dirty="0">
                <a:latin typeface="Arial"/>
                <a:cs typeface="Arial"/>
              </a:rPr>
              <a:t>Yang </a:t>
            </a:r>
            <a:r>
              <a:rPr sz="800" spc="-45" dirty="0">
                <a:latin typeface="Arial"/>
                <a:cs typeface="Arial"/>
              </a:rPr>
              <a:t>&amp; </a:t>
            </a:r>
            <a:r>
              <a:rPr sz="800" spc="-25" dirty="0">
                <a:latin typeface="Arial"/>
                <a:cs typeface="Arial"/>
              </a:rPr>
              <a:t>Zhou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-55" dirty="0">
                <a:latin typeface="Arial"/>
                <a:cs typeface="Arial"/>
              </a:rPr>
              <a:t> </a:t>
            </a:r>
            <a:r>
              <a:rPr sz="800" spc="-65" dirty="0">
                <a:latin typeface="Arial"/>
                <a:cs typeface="Arial"/>
              </a:rPr>
              <a:t>(EASE-MM)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9100" y="4368800"/>
            <a:ext cx="2454910" cy="37338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R="5080">
              <a:lnSpc>
                <a:spcPts val="1300"/>
              </a:lnSpc>
              <a:spcBef>
                <a:spcPts val="259"/>
              </a:spcBef>
            </a:pPr>
            <a:r>
              <a:rPr sz="1200" spc="5" dirty="0">
                <a:latin typeface="Arial"/>
                <a:cs typeface="Arial"/>
              </a:rPr>
              <a:t>Predict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the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15" dirty="0">
                <a:latin typeface="Arial"/>
                <a:cs typeface="Arial"/>
              </a:rPr>
              <a:t>effect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40" dirty="0">
                <a:latin typeface="Arial"/>
                <a:cs typeface="Arial"/>
              </a:rPr>
              <a:t>of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25" dirty="0">
                <a:latin typeface="Arial"/>
                <a:cs typeface="Arial"/>
              </a:rPr>
              <a:t>165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variants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45" dirty="0">
                <a:latin typeface="Arial"/>
                <a:cs typeface="Arial"/>
              </a:rPr>
              <a:t>on  </a:t>
            </a:r>
            <a:r>
              <a:rPr sz="1200" spc="-10" dirty="0">
                <a:latin typeface="Arial"/>
                <a:cs typeface="Arial"/>
              </a:rPr>
              <a:t>NAGLU </a:t>
            </a:r>
            <a:r>
              <a:rPr sz="1200" spc="5" dirty="0">
                <a:latin typeface="Arial"/>
                <a:cs typeface="Arial"/>
              </a:rPr>
              <a:t>enzymatic</a:t>
            </a:r>
            <a:r>
              <a:rPr sz="1200" spc="-6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activity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23850" y="2648380"/>
            <a:ext cx="2994025" cy="2197100"/>
          </a:xfrm>
          <a:custGeom>
            <a:avLst/>
            <a:gdLst/>
            <a:ahLst/>
            <a:cxnLst/>
            <a:rect l="l" t="t" r="r" b="b"/>
            <a:pathLst>
              <a:path w="2994025" h="2197100">
                <a:moveTo>
                  <a:pt x="0" y="0"/>
                </a:moveTo>
                <a:lnTo>
                  <a:pt x="2994025" y="0"/>
                </a:lnTo>
                <a:lnTo>
                  <a:pt x="2994025" y="2197100"/>
                </a:lnTo>
                <a:lnTo>
                  <a:pt x="0" y="2197100"/>
                </a:lnTo>
                <a:lnTo>
                  <a:pt x="0" y="0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79500" y="4178300"/>
            <a:ext cx="93345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800" spc="-75" dirty="0">
                <a:latin typeface="Arial"/>
                <a:cs typeface="Arial"/>
              </a:rPr>
              <a:t>Assessor’s </a:t>
            </a:r>
            <a:r>
              <a:rPr sz="800" spc="-35" dirty="0">
                <a:latin typeface="Arial"/>
                <a:cs typeface="Arial"/>
              </a:rPr>
              <a:t>Overall</a:t>
            </a:r>
            <a:r>
              <a:rPr sz="800" spc="15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rank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92200" y="1506219"/>
            <a:ext cx="1282700" cy="97790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1800" spc="40" dirty="0">
                <a:latin typeface="Arial"/>
                <a:cs typeface="Arial"/>
              </a:rPr>
              <a:t>165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variants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</a:t>
            </a:r>
            <a:r>
              <a:rPr sz="1800" spc="-65" dirty="0">
                <a:latin typeface="Arial"/>
                <a:cs typeface="Arial"/>
              </a:rPr>
              <a:t> assay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3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25" dirty="0">
                <a:latin typeface="Arial"/>
                <a:cs typeface="Arial"/>
              </a:rPr>
              <a:t>metrics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00600" y="139700"/>
            <a:ext cx="2641600" cy="431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75200" y="38100"/>
            <a:ext cx="262064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-20" dirty="0">
                <a:solidFill>
                  <a:srgbClr val="0055FF"/>
                </a:solidFill>
              </a:rPr>
              <a:t>NAGLU</a:t>
            </a:r>
            <a:r>
              <a:rPr sz="3100" spc="-160" dirty="0">
                <a:solidFill>
                  <a:srgbClr val="0055FF"/>
                </a:solidFill>
              </a:rPr>
              <a:t> </a:t>
            </a:r>
            <a:r>
              <a:rPr sz="3100" spc="15" dirty="0">
                <a:solidFill>
                  <a:srgbClr val="0055FF"/>
                </a:solidFill>
              </a:rPr>
              <a:t>(2016)</a:t>
            </a:r>
            <a:endParaRPr sz="3100"/>
          </a:p>
        </p:txBody>
      </p:sp>
      <p:sp>
        <p:nvSpPr>
          <p:cNvPr id="4" name="object 4"/>
          <p:cNvSpPr txBox="1"/>
          <p:nvPr/>
        </p:nvSpPr>
        <p:spPr>
          <a:xfrm>
            <a:off x="7532352" y="2139099"/>
            <a:ext cx="495934" cy="21158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2120"/>
              </a:lnSpc>
            </a:pPr>
            <a:r>
              <a:rPr sz="1800" b="1" dirty="0">
                <a:latin typeface="Trebuchet MS"/>
                <a:cs typeface="Trebuchet MS"/>
              </a:rPr>
              <a:t>PCC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ts val="1650"/>
              </a:lnSpc>
            </a:pPr>
            <a:r>
              <a:rPr sz="1400" dirty="0">
                <a:latin typeface="Trebuchet MS"/>
                <a:cs typeface="Trebuchet MS"/>
              </a:rPr>
              <a:t>against experimental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data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604250" y="1797050"/>
            <a:ext cx="0" cy="2908300"/>
          </a:xfrm>
          <a:custGeom>
            <a:avLst/>
            <a:gdLst/>
            <a:ahLst/>
            <a:cxnLst/>
            <a:rect l="l" t="t" r="r" b="b"/>
            <a:pathLst>
              <a:path h="2908300">
                <a:moveTo>
                  <a:pt x="0" y="2908299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305800" y="4584700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0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39100" y="3848100"/>
            <a:ext cx="4032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rebuchet MS"/>
                <a:cs typeface="Trebuchet MS"/>
              </a:rPr>
              <a:t>0.25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40700" y="3124200"/>
            <a:ext cx="2990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rebuchet MS"/>
                <a:cs typeface="Trebuchet MS"/>
              </a:rPr>
              <a:t>0.5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39100" y="2400300"/>
            <a:ext cx="4032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rebuchet MS"/>
                <a:cs typeface="Trebuchet MS"/>
              </a:rPr>
              <a:t>0.75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05800" y="1663700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1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604250" y="4705350"/>
            <a:ext cx="3429000" cy="0"/>
          </a:xfrm>
          <a:custGeom>
            <a:avLst/>
            <a:gdLst/>
            <a:ahLst/>
            <a:cxnLst/>
            <a:rect l="l" t="t" r="r" b="b"/>
            <a:pathLst>
              <a:path w="3429000">
                <a:moveTo>
                  <a:pt x="0" y="0"/>
                </a:moveTo>
                <a:lnTo>
                  <a:pt x="34290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547100" y="4762500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0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169400" y="4671624"/>
            <a:ext cx="2206625" cy="927100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815"/>
              </a:spcBef>
              <a:tabLst>
                <a:tab pos="1015365" algn="l"/>
                <a:tab pos="1815464" algn="l"/>
              </a:tabLst>
            </a:pPr>
            <a:r>
              <a:rPr sz="1400" b="1" spc="-5" dirty="0">
                <a:latin typeface="Trebuchet MS"/>
                <a:cs typeface="Trebuchet MS"/>
              </a:rPr>
              <a:t>0.2</a:t>
            </a:r>
            <a:r>
              <a:rPr sz="1400" b="1" dirty="0">
                <a:latin typeface="Trebuchet MS"/>
                <a:cs typeface="Trebuchet MS"/>
              </a:rPr>
              <a:t>5	</a:t>
            </a:r>
            <a:r>
              <a:rPr sz="1400" b="1" spc="-5" dirty="0">
                <a:latin typeface="Trebuchet MS"/>
                <a:cs typeface="Trebuchet MS"/>
              </a:rPr>
              <a:t>0.</a:t>
            </a:r>
            <a:r>
              <a:rPr sz="1400" b="1" dirty="0">
                <a:latin typeface="Trebuchet MS"/>
                <a:cs typeface="Trebuchet MS"/>
              </a:rPr>
              <a:t>5	</a:t>
            </a:r>
            <a:r>
              <a:rPr sz="1400" b="1" spc="-5" dirty="0">
                <a:latin typeface="Trebuchet MS"/>
                <a:cs typeface="Trebuchet MS"/>
              </a:rPr>
              <a:t>0.75</a:t>
            </a:r>
            <a:endParaRPr sz="1400">
              <a:latin typeface="Trebuchet MS"/>
              <a:cs typeface="Trebuchet MS"/>
            </a:endParaRPr>
          </a:p>
          <a:p>
            <a:pPr marL="368300">
              <a:lnSpc>
                <a:spcPts val="2130"/>
              </a:lnSpc>
              <a:spcBef>
                <a:spcPts val="919"/>
              </a:spcBef>
            </a:pPr>
            <a:r>
              <a:rPr sz="1800" b="1" spc="-10" dirty="0">
                <a:latin typeface="Trebuchet MS"/>
                <a:cs typeface="Trebuchet MS"/>
              </a:rPr>
              <a:t>average</a:t>
            </a:r>
            <a:r>
              <a:rPr sz="1800" b="1" spc="-2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PCC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ts val="1650"/>
              </a:lnSpc>
            </a:pPr>
            <a:r>
              <a:rPr sz="1400" dirty="0">
                <a:latin typeface="Trebuchet MS"/>
                <a:cs typeface="Trebuchet MS"/>
              </a:rPr>
              <a:t>against other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submissions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976100" y="4762500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1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0073441" y="3651761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073441" y="3651761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4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881313" y="3052627"/>
            <a:ext cx="135030" cy="1644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898955" y="2924483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898955" y="2924483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4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4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798105" y="3139489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798105" y="3139489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401675" y="3464752"/>
            <a:ext cx="86917" cy="893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053449" y="3637021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053448" y="3637021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901909" y="3253611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901909" y="3253611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05770" y="1793965"/>
            <a:ext cx="3432810" cy="2915285"/>
          </a:xfrm>
          <a:custGeom>
            <a:avLst/>
            <a:gdLst/>
            <a:ahLst/>
            <a:cxnLst/>
            <a:rect l="l" t="t" r="r" b="b"/>
            <a:pathLst>
              <a:path w="3432809" h="2915285">
                <a:moveTo>
                  <a:pt x="0" y="2914968"/>
                </a:moveTo>
                <a:lnTo>
                  <a:pt x="37720" y="2882936"/>
                </a:lnTo>
                <a:lnTo>
                  <a:pt x="75440" y="2850903"/>
                </a:lnTo>
                <a:lnTo>
                  <a:pt x="113160" y="2818871"/>
                </a:lnTo>
                <a:lnTo>
                  <a:pt x="150880" y="2786838"/>
                </a:lnTo>
                <a:lnTo>
                  <a:pt x="188600" y="2754805"/>
                </a:lnTo>
                <a:lnTo>
                  <a:pt x="226321" y="2722773"/>
                </a:lnTo>
                <a:lnTo>
                  <a:pt x="264041" y="2690740"/>
                </a:lnTo>
                <a:lnTo>
                  <a:pt x="301761" y="2658708"/>
                </a:lnTo>
                <a:lnTo>
                  <a:pt x="339481" y="2626674"/>
                </a:lnTo>
                <a:lnTo>
                  <a:pt x="377202" y="2594643"/>
                </a:lnTo>
                <a:lnTo>
                  <a:pt x="414922" y="2562609"/>
                </a:lnTo>
                <a:lnTo>
                  <a:pt x="452642" y="2530577"/>
                </a:lnTo>
                <a:lnTo>
                  <a:pt x="490362" y="2498544"/>
                </a:lnTo>
                <a:lnTo>
                  <a:pt x="528082" y="2466512"/>
                </a:lnTo>
                <a:lnTo>
                  <a:pt x="565803" y="2434479"/>
                </a:lnTo>
                <a:lnTo>
                  <a:pt x="603523" y="2402447"/>
                </a:lnTo>
                <a:lnTo>
                  <a:pt x="641243" y="2370414"/>
                </a:lnTo>
                <a:lnTo>
                  <a:pt x="678963" y="2338381"/>
                </a:lnTo>
                <a:lnTo>
                  <a:pt x="716683" y="2306349"/>
                </a:lnTo>
                <a:lnTo>
                  <a:pt x="754403" y="2274316"/>
                </a:lnTo>
                <a:lnTo>
                  <a:pt x="792124" y="2242284"/>
                </a:lnTo>
                <a:lnTo>
                  <a:pt x="829844" y="2210250"/>
                </a:lnTo>
                <a:lnTo>
                  <a:pt x="867564" y="2178218"/>
                </a:lnTo>
                <a:lnTo>
                  <a:pt x="905284" y="2146185"/>
                </a:lnTo>
                <a:lnTo>
                  <a:pt x="943005" y="2114153"/>
                </a:lnTo>
                <a:lnTo>
                  <a:pt x="980725" y="2082120"/>
                </a:lnTo>
                <a:lnTo>
                  <a:pt x="1018445" y="2050088"/>
                </a:lnTo>
                <a:lnTo>
                  <a:pt x="1056165" y="2018055"/>
                </a:lnTo>
                <a:lnTo>
                  <a:pt x="1093886" y="1986022"/>
                </a:lnTo>
                <a:lnTo>
                  <a:pt x="1131606" y="1953990"/>
                </a:lnTo>
                <a:lnTo>
                  <a:pt x="1169326" y="1921957"/>
                </a:lnTo>
                <a:lnTo>
                  <a:pt x="1207046" y="1889925"/>
                </a:lnTo>
                <a:lnTo>
                  <a:pt x="1244767" y="1857891"/>
                </a:lnTo>
                <a:lnTo>
                  <a:pt x="1282487" y="1825859"/>
                </a:lnTo>
                <a:lnTo>
                  <a:pt x="1320206" y="1793826"/>
                </a:lnTo>
                <a:lnTo>
                  <a:pt x="1357926" y="1761794"/>
                </a:lnTo>
                <a:lnTo>
                  <a:pt x="1395647" y="1729761"/>
                </a:lnTo>
                <a:lnTo>
                  <a:pt x="1433367" y="1697729"/>
                </a:lnTo>
                <a:lnTo>
                  <a:pt x="1471087" y="1665696"/>
                </a:lnTo>
                <a:lnTo>
                  <a:pt x="1508807" y="1633664"/>
                </a:lnTo>
                <a:lnTo>
                  <a:pt x="1546528" y="1601631"/>
                </a:lnTo>
                <a:lnTo>
                  <a:pt x="1584248" y="1569598"/>
                </a:lnTo>
                <a:lnTo>
                  <a:pt x="1621968" y="1537566"/>
                </a:lnTo>
                <a:lnTo>
                  <a:pt x="1659688" y="1505532"/>
                </a:lnTo>
                <a:lnTo>
                  <a:pt x="1697409" y="1473500"/>
                </a:lnTo>
                <a:lnTo>
                  <a:pt x="1735129" y="1441467"/>
                </a:lnTo>
                <a:lnTo>
                  <a:pt x="1772849" y="1409435"/>
                </a:lnTo>
                <a:lnTo>
                  <a:pt x="1810570" y="1377402"/>
                </a:lnTo>
                <a:lnTo>
                  <a:pt x="1848290" y="1345370"/>
                </a:lnTo>
                <a:lnTo>
                  <a:pt x="1886010" y="1313337"/>
                </a:lnTo>
                <a:lnTo>
                  <a:pt x="1923730" y="1281305"/>
                </a:lnTo>
                <a:lnTo>
                  <a:pt x="1961451" y="1249272"/>
                </a:lnTo>
                <a:lnTo>
                  <a:pt x="1999171" y="1217240"/>
                </a:lnTo>
                <a:lnTo>
                  <a:pt x="2036890" y="1185207"/>
                </a:lnTo>
                <a:lnTo>
                  <a:pt x="2074610" y="1153173"/>
                </a:lnTo>
                <a:lnTo>
                  <a:pt x="2112330" y="1121142"/>
                </a:lnTo>
                <a:lnTo>
                  <a:pt x="2150051" y="1089108"/>
                </a:lnTo>
                <a:lnTo>
                  <a:pt x="2187771" y="1057076"/>
                </a:lnTo>
                <a:lnTo>
                  <a:pt x="2225491" y="1025044"/>
                </a:lnTo>
                <a:lnTo>
                  <a:pt x="2263212" y="993011"/>
                </a:lnTo>
                <a:lnTo>
                  <a:pt x="2300932" y="960978"/>
                </a:lnTo>
                <a:lnTo>
                  <a:pt x="2338652" y="928946"/>
                </a:lnTo>
                <a:lnTo>
                  <a:pt x="2376372" y="896913"/>
                </a:lnTo>
                <a:lnTo>
                  <a:pt x="2414093" y="864880"/>
                </a:lnTo>
                <a:lnTo>
                  <a:pt x="2451813" y="832848"/>
                </a:lnTo>
                <a:lnTo>
                  <a:pt x="2489533" y="800815"/>
                </a:lnTo>
                <a:lnTo>
                  <a:pt x="2527253" y="768783"/>
                </a:lnTo>
                <a:lnTo>
                  <a:pt x="2564974" y="736750"/>
                </a:lnTo>
                <a:lnTo>
                  <a:pt x="2602694" y="704717"/>
                </a:lnTo>
                <a:lnTo>
                  <a:pt x="2640414" y="672685"/>
                </a:lnTo>
                <a:lnTo>
                  <a:pt x="2678134" y="640652"/>
                </a:lnTo>
                <a:lnTo>
                  <a:pt x="2715855" y="608619"/>
                </a:lnTo>
                <a:lnTo>
                  <a:pt x="2753574" y="576587"/>
                </a:lnTo>
                <a:lnTo>
                  <a:pt x="2791294" y="544554"/>
                </a:lnTo>
                <a:lnTo>
                  <a:pt x="2829014" y="512521"/>
                </a:lnTo>
                <a:lnTo>
                  <a:pt x="2866735" y="480489"/>
                </a:lnTo>
                <a:lnTo>
                  <a:pt x="2904455" y="448456"/>
                </a:lnTo>
                <a:lnTo>
                  <a:pt x="2942175" y="416424"/>
                </a:lnTo>
                <a:lnTo>
                  <a:pt x="2979895" y="384391"/>
                </a:lnTo>
                <a:lnTo>
                  <a:pt x="3017616" y="352358"/>
                </a:lnTo>
                <a:lnTo>
                  <a:pt x="3055336" y="320326"/>
                </a:lnTo>
                <a:lnTo>
                  <a:pt x="3093056" y="288293"/>
                </a:lnTo>
                <a:lnTo>
                  <a:pt x="3130776" y="256260"/>
                </a:lnTo>
                <a:lnTo>
                  <a:pt x="3168497" y="224228"/>
                </a:lnTo>
                <a:lnTo>
                  <a:pt x="3206217" y="192195"/>
                </a:lnTo>
                <a:lnTo>
                  <a:pt x="3243937" y="160163"/>
                </a:lnTo>
                <a:lnTo>
                  <a:pt x="3281658" y="128130"/>
                </a:lnTo>
                <a:lnTo>
                  <a:pt x="3319378" y="96097"/>
                </a:lnTo>
                <a:lnTo>
                  <a:pt x="3357098" y="64065"/>
                </a:lnTo>
                <a:lnTo>
                  <a:pt x="3394818" y="32032"/>
                </a:lnTo>
                <a:lnTo>
                  <a:pt x="3432539" y="0"/>
                </a:lnTo>
              </a:path>
            </a:pathLst>
          </a:custGeom>
          <a:ln w="19050">
            <a:solidFill>
              <a:srgbClr val="ED7D31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70580" y="2727864"/>
            <a:ext cx="1913348" cy="14813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1537" y="3964418"/>
            <a:ext cx="109855" cy="93980"/>
          </a:xfrm>
          <a:custGeom>
            <a:avLst/>
            <a:gdLst/>
            <a:ahLst/>
            <a:cxnLst/>
            <a:rect l="l" t="t" r="r" b="b"/>
            <a:pathLst>
              <a:path w="109855" h="93979">
                <a:moveTo>
                  <a:pt x="0" y="0"/>
                </a:moveTo>
                <a:lnTo>
                  <a:pt x="109535" y="0"/>
                </a:lnTo>
                <a:lnTo>
                  <a:pt x="109535" y="93662"/>
                </a:lnTo>
                <a:lnTo>
                  <a:pt x="0" y="93662"/>
                </a:lnTo>
                <a:lnTo>
                  <a:pt x="0" y="0"/>
                </a:lnTo>
                <a:close/>
              </a:path>
            </a:pathLst>
          </a:custGeom>
          <a:solidFill>
            <a:srgbClr val="C5E0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406400" y="4127500"/>
            <a:ext cx="22301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1929764" algn="l"/>
              </a:tabLst>
            </a:pPr>
            <a:r>
              <a:rPr sz="1400" i="1" spc="-55" dirty="0">
                <a:latin typeface="Calibri"/>
                <a:cs typeface="Calibri"/>
              </a:rPr>
              <a:t>W</a:t>
            </a:r>
            <a:r>
              <a:rPr sz="1400" i="1" spc="-100" dirty="0">
                <a:latin typeface="Calibri"/>
                <a:cs typeface="Calibri"/>
              </a:rPr>
              <a:t>o</a:t>
            </a:r>
            <a:r>
              <a:rPr sz="1400" i="1" spc="-75" dirty="0">
                <a:latin typeface="Calibri"/>
                <a:cs typeface="Calibri"/>
              </a:rPr>
              <a:t>r</a:t>
            </a:r>
            <a:r>
              <a:rPr sz="1400" i="1" spc="-65" dirty="0">
                <a:latin typeface="Calibri"/>
                <a:cs typeface="Calibri"/>
              </a:rPr>
              <a:t>st</a:t>
            </a:r>
            <a:r>
              <a:rPr sz="1400" i="1" dirty="0">
                <a:latin typeface="Calibri"/>
                <a:cs typeface="Calibri"/>
              </a:rPr>
              <a:t>	</a:t>
            </a:r>
            <a:r>
              <a:rPr sz="1400" i="1" spc="-20" dirty="0">
                <a:latin typeface="Calibri"/>
                <a:cs typeface="Calibri"/>
              </a:rPr>
              <a:t>B</a:t>
            </a:r>
            <a:r>
              <a:rPr sz="1400" i="1" spc="-50" dirty="0">
                <a:latin typeface="Calibri"/>
                <a:cs typeface="Calibri"/>
              </a:rPr>
              <a:t>e</a:t>
            </a:r>
            <a:r>
              <a:rPr sz="1400" i="1" spc="-65" dirty="0">
                <a:latin typeface="Calibri"/>
                <a:cs typeface="Calibri"/>
              </a:rPr>
              <a:t>st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03300" y="2730500"/>
            <a:ext cx="2291715" cy="135382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104900" marR="5080" indent="177800">
              <a:lnSpc>
                <a:spcPct val="104200"/>
              </a:lnSpc>
              <a:spcBef>
                <a:spcPts val="60"/>
              </a:spcBef>
            </a:pPr>
            <a:r>
              <a:rPr sz="800" spc="-45" dirty="0">
                <a:latin typeface="Arial"/>
                <a:cs typeface="Arial"/>
              </a:rPr>
              <a:t>Mooney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35" dirty="0">
                <a:latin typeface="Arial"/>
                <a:cs typeface="Arial"/>
              </a:rPr>
              <a:t>(MutPred</a:t>
            </a:r>
            <a:r>
              <a:rPr sz="800" spc="-35" dirty="0">
                <a:latin typeface="Trebuchet MS"/>
                <a:cs typeface="Trebuchet MS"/>
              </a:rPr>
              <a:t>2</a:t>
            </a:r>
            <a:r>
              <a:rPr sz="800" spc="-35" dirty="0">
                <a:latin typeface="Arial"/>
                <a:cs typeface="Arial"/>
              </a:rPr>
              <a:t>)  </a:t>
            </a: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(</a:t>
            </a:r>
            <a:r>
              <a:rPr sz="800" dirty="0">
                <a:latin typeface="Trebuchet MS"/>
                <a:cs typeface="Trebuchet MS"/>
              </a:rPr>
              <a:t>11</a:t>
            </a:r>
            <a:r>
              <a:rPr sz="800" spc="-75" dirty="0">
                <a:latin typeface="Trebuchet MS"/>
                <a:cs typeface="Trebuchet MS"/>
              </a:rPr>
              <a:t> </a:t>
            </a:r>
            <a:r>
              <a:rPr sz="800" spc="-40" dirty="0">
                <a:latin typeface="Arial"/>
                <a:cs typeface="Arial"/>
              </a:rPr>
              <a:t>methods)</a:t>
            </a:r>
            <a:endParaRPr sz="800">
              <a:latin typeface="Arial"/>
              <a:cs typeface="Arial"/>
            </a:endParaRPr>
          </a:p>
          <a:p>
            <a:pPr marL="711200" marR="342265" indent="292100">
              <a:lnSpc>
                <a:spcPct val="109400"/>
              </a:lnSpc>
              <a:spcBef>
                <a:spcPts val="50"/>
              </a:spcBef>
            </a:pP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</a:t>
            </a:r>
            <a:r>
              <a:rPr sz="800" spc="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FF0000"/>
                </a:solidFill>
                <a:latin typeface="Arial"/>
                <a:cs typeface="Arial"/>
              </a:rPr>
              <a:t>(EA)  </a:t>
            </a:r>
            <a:r>
              <a:rPr sz="800" spc="-45" dirty="0">
                <a:latin typeface="Arial"/>
                <a:cs typeface="Arial"/>
              </a:rPr>
              <a:t>Dunbrack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(</a:t>
            </a:r>
            <a:r>
              <a:rPr sz="800" dirty="0">
                <a:latin typeface="Trebuchet MS"/>
                <a:cs typeface="Trebuchet MS"/>
              </a:rPr>
              <a:t>5 </a:t>
            </a:r>
            <a:r>
              <a:rPr sz="800" spc="-40" dirty="0">
                <a:latin typeface="Arial"/>
                <a:cs typeface="Arial"/>
              </a:rPr>
              <a:t>methods)  </a:t>
            </a:r>
            <a:r>
              <a:rPr sz="800" spc="-100" dirty="0">
                <a:latin typeface="Arial"/>
                <a:cs typeface="Arial"/>
              </a:rPr>
              <a:t>Jones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65" dirty="0">
                <a:latin typeface="Arial"/>
                <a:cs typeface="Arial"/>
              </a:rPr>
              <a:t>(Subst. </a:t>
            </a:r>
            <a:r>
              <a:rPr sz="800" spc="-40" dirty="0">
                <a:latin typeface="Arial"/>
                <a:cs typeface="Arial"/>
              </a:rPr>
              <a:t>freq.)</a:t>
            </a:r>
            <a:r>
              <a:rPr sz="800" spc="-65" dirty="0">
                <a:latin typeface="Arial"/>
                <a:cs typeface="Arial"/>
              </a:rPr>
              <a:t> </a:t>
            </a:r>
            <a:r>
              <a:rPr sz="800" spc="-85" dirty="0">
                <a:latin typeface="Arial"/>
                <a:cs typeface="Arial"/>
              </a:rPr>
              <a:t>(PSSM)</a:t>
            </a:r>
            <a:endParaRPr sz="800">
              <a:latin typeface="Arial"/>
              <a:cs typeface="Arial"/>
            </a:endParaRPr>
          </a:p>
          <a:p>
            <a:pPr marL="254000" marR="350520" indent="368300">
              <a:lnSpc>
                <a:spcPct val="104200"/>
              </a:lnSpc>
              <a:spcBef>
                <a:spcPts val="100"/>
              </a:spcBef>
            </a:pPr>
            <a:r>
              <a:rPr sz="800" spc="-30" dirty="0">
                <a:latin typeface="Arial"/>
                <a:cs typeface="Arial"/>
              </a:rPr>
              <a:t>Wei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65" dirty="0">
                <a:latin typeface="Arial"/>
                <a:cs typeface="Arial"/>
              </a:rPr>
              <a:t>(SVM </a:t>
            </a:r>
            <a:r>
              <a:rPr sz="800" spc="-35" dirty="0">
                <a:latin typeface="Arial"/>
                <a:cs typeface="Arial"/>
              </a:rPr>
              <a:t>on </a:t>
            </a:r>
            <a:r>
              <a:rPr sz="800" spc="-30" dirty="0">
                <a:latin typeface="Arial"/>
                <a:cs typeface="Arial"/>
              </a:rPr>
              <a:t>NAGLU </a:t>
            </a:r>
            <a:r>
              <a:rPr sz="800" spc="-45" dirty="0">
                <a:latin typeface="Arial"/>
                <a:cs typeface="Arial"/>
              </a:rPr>
              <a:t>data)  </a:t>
            </a:r>
            <a:r>
              <a:rPr sz="800" spc="-50" dirty="0">
                <a:latin typeface="Arial"/>
                <a:cs typeface="Arial"/>
              </a:rPr>
              <a:t>Ford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95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(Polyphen</a:t>
            </a:r>
            <a:r>
              <a:rPr sz="800" spc="-45" dirty="0">
                <a:latin typeface="Trebuchet MS"/>
                <a:cs typeface="Trebuchet MS"/>
              </a:rPr>
              <a:t>2</a:t>
            </a:r>
            <a:r>
              <a:rPr sz="800" spc="-45" dirty="0"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254000">
              <a:lnSpc>
                <a:spcPct val="100000"/>
              </a:lnSpc>
              <a:spcBef>
                <a:spcPts val="40"/>
              </a:spcBef>
            </a:pP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55" dirty="0">
                <a:latin typeface="Arial"/>
                <a:cs typeface="Arial"/>
              </a:rPr>
              <a:t>(INPS)</a:t>
            </a:r>
            <a:r>
              <a:rPr sz="800" spc="-140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(SNPs&amp;GO)</a:t>
            </a:r>
            <a:endParaRPr sz="8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140"/>
              </a:spcBef>
            </a:pP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-55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(SNAP)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r>
              <a:rPr sz="800" spc="-105" dirty="0">
                <a:latin typeface="Arial"/>
                <a:cs typeface="Arial"/>
              </a:rPr>
              <a:t>Yang </a:t>
            </a:r>
            <a:r>
              <a:rPr sz="800" spc="-45" dirty="0">
                <a:latin typeface="Arial"/>
                <a:cs typeface="Arial"/>
              </a:rPr>
              <a:t>&amp; </a:t>
            </a:r>
            <a:r>
              <a:rPr sz="800" spc="-25" dirty="0">
                <a:latin typeface="Arial"/>
                <a:cs typeface="Arial"/>
              </a:rPr>
              <a:t>Zhou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-55" dirty="0">
                <a:latin typeface="Arial"/>
                <a:cs typeface="Arial"/>
              </a:rPr>
              <a:t> </a:t>
            </a:r>
            <a:r>
              <a:rPr sz="800" spc="-65" dirty="0">
                <a:latin typeface="Arial"/>
                <a:cs typeface="Arial"/>
              </a:rPr>
              <a:t>(EASE-MM)</a:t>
            </a:r>
            <a:endParaRPr sz="8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19100" y="4368800"/>
            <a:ext cx="2454910" cy="37338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R="5080">
              <a:lnSpc>
                <a:spcPts val="1300"/>
              </a:lnSpc>
              <a:spcBef>
                <a:spcPts val="259"/>
              </a:spcBef>
            </a:pPr>
            <a:r>
              <a:rPr sz="1200" spc="5" dirty="0">
                <a:latin typeface="Arial"/>
                <a:cs typeface="Arial"/>
              </a:rPr>
              <a:t>Predict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the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15" dirty="0">
                <a:latin typeface="Arial"/>
                <a:cs typeface="Arial"/>
              </a:rPr>
              <a:t>effect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40" dirty="0">
                <a:latin typeface="Arial"/>
                <a:cs typeface="Arial"/>
              </a:rPr>
              <a:t>of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25" dirty="0">
                <a:latin typeface="Arial"/>
                <a:cs typeface="Arial"/>
              </a:rPr>
              <a:t>165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variants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45" dirty="0">
                <a:latin typeface="Arial"/>
                <a:cs typeface="Arial"/>
              </a:rPr>
              <a:t>on  </a:t>
            </a:r>
            <a:r>
              <a:rPr sz="1200" spc="-10" dirty="0">
                <a:latin typeface="Arial"/>
                <a:cs typeface="Arial"/>
              </a:rPr>
              <a:t>NAGLU </a:t>
            </a:r>
            <a:r>
              <a:rPr sz="1200" spc="5" dirty="0">
                <a:latin typeface="Arial"/>
                <a:cs typeface="Arial"/>
              </a:rPr>
              <a:t>enzymatic</a:t>
            </a:r>
            <a:r>
              <a:rPr sz="1200" spc="-6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activity</a:t>
            </a:r>
            <a:endParaRPr sz="12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323850" y="2648380"/>
            <a:ext cx="2994025" cy="2197100"/>
          </a:xfrm>
          <a:custGeom>
            <a:avLst/>
            <a:gdLst/>
            <a:ahLst/>
            <a:cxnLst/>
            <a:rect l="l" t="t" r="r" b="b"/>
            <a:pathLst>
              <a:path w="2994025" h="2197100">
                <a:moveTo>
                  <a:pt x="0" y="0"/>
                </a:moveTo>
                <a:lnTo>
                  <a:pt x="2994025" y="0"/>
                </a:lnTo>
                <a:lnTo>
                  <a:pt x="2994025" y="2197100"/>
                </a:lnTo>
                <a:lnTo>
                  <a:pt x="0" y="2197100"/>
                </a:lnTo>
                <a:lnTo>
                  <a:pt x="0" y="0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1079500" y="4178300"/>
            <a:ext cx="93345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800" spc="-75" dirty="0">
                <a:latin typeface="Arial"/>
                <a:cs typeface="Arial"/>
              </a:rPr>
              <a:t>Assessor’s </a:t>
            </a:r>
            <a:r>
              <a:rPr sz="800" spc="-35" dirty="0">
                <a:latin typeface="Arial"/>
                <a:cs typeface="Arial"/>
              </a:rPr>
              <a:t>Overall</a:t>
            </a:r>
            <a:r>
              <a:rPr sz="800" spc="15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rank</a:t>
            </a:r>
            <a:endParaRPr sz="8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92200" y="1506219"/>
            <a:ext cx="1282700" cy="97790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1800" spc="40" dirty="0">
                <a:latin typeface="Arial"/>
                <a:cs typeface="Arial"/>
              </a:rPr>
              <a:t>165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variants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</a:t>
            </a:r>
            <a:r>
              <a:rPr sz="1800" spc="-65" dirty="0">
                <a:latin typeface="Arial"/>
                <a:cs typeface="Arial"/>
              </a:rPr>
              <a:t> assay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3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25" dirty="0">
                <a:latin typeface="Arial"/>
                <a:cs typeface="Arial"/>
              </a:rPr>
              <a:t>metrics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00600" y="139700"/>
            <a:ext cx="2641600" cy="431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75200" y="38100"/>
            <a:ext cx="262064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-20" dirty="0">
                <a:solidFill>
                  <a:srgbClr val="0055FF"/>
                </a:solidFill>
              </a:rPr>
              <a:t>NAGLU</a:t>
            </a:r>
            <a:r>
              <a:rPr sz="3100" spc="-160" dirty="0">
                <a:solidFill>
                  <a:srgbClr val="0055FF"/>
                </a:solidFill>
              </a:rPr>
              <a:t> </a:t>
            </a:r>
            <a:r>
              <a:rPr sz="3100" spc="15" dirty="0">
                <a:solidFill>
                  <a:srgbClr val="0055FF"/>
                </a:solidFill>
              </a:rPr>
              <a:t>(2016)</a:t>
            </a:r>
            <a:endParaRPr sz="3100"/>
          </a:p>
        </p:txBody>
      </p:sp>
      <p:sp>
        <p:nvSpPr>
          <p:cNvPr id="4" name="object 4"/>
          <p:cNvSpPr txBox="1"/>
          <p:nvPr/>
        </p:nvSpPr>
        <p:spPr>
          <a:xfrm>
            <a:off x="7532352" y="2139099"/>
            <a:ext cx="495934" cy="21158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2120"/>
              </a:lnSpc>
            </a:pPr>
            <a:r>
              <a:rPr sz="1800" b="1" dirty="0">
                <a:latin typeface="Trebuchet MS"/>
                <a:cs typeface="Trebuchet MS"/>
              </a:rPr>
              <a:t>PCC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ts val="1650"/>
              </a:lnSpc>
            </a:pPr>
            <a:r>
              <a:rPr sz="1400" dirty="0">
                <a:latin typeface="Trebuchet MS"/>
                <a:cs typeface="Trebuchet MS"/>
              </a:rPr>
              <a:t>against experimental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data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910150" y="1095611"/>
            <a:ext cx="3327143" cy="3247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604250" y="1797050"/>
            <a:ext cx="0" cy="2908300"/>
          </a:xfrm>
          <a:custGeom>
            <a:avLst/>
            <a:gdLst/>
            <a:ahLst/>
            <a:cxnLst/>
            <a:rect l="l" t="t" r="r" b="b"/>
            <a:pathLst>
              <a:path h="2908300">
                <a:moveTo>
                  <a:pt x="0" y="2908299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305800" y="4584700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0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39100" y="3848100"/>
            <a:ext cx="4032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rebuchet MS"/>
                <a:cs typeface="Trebuchet MS"/>
              </a:rPr>
              <a:t>0.25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40700" y="3124200"/>
            <a:ext cx="2990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rebuchet MS"/>
                <a:cs typeface="Trebuchet MS"/>
              </a:rPr>
              <a:t>0.5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39100" y="2400300"/>
            <a:ext cx="4032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rebuchet MS"/>
                <a:cs typeface="Trebuchet MS"/>
              </a:rPr>
              <a:t>0.75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05800" y="1663700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1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604250" y="4705350"/>
            <a:ext cx="3429000" cy="0"/>
          </a:xfrm>
          <a:custGeom>
            <a:avLst/>
            <a:gdLst/>
            <a:ahLst/>
            <a:cxnLst/>
            <a:rect l="l" t="t" r="r" b="b"/>
            <a:pathLst>
              <a:path w="3429000">
                <a:moveTo>
                  <a:pt x="0" y="0"/>
                </a:moveTo>
                <a:lnTo>
                  <a:pt x="34290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547100" y="4762500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0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169400" y="4671624"/>
            <a:ext cx="2206625" cy="927100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815"/>
              </a:spcBef>
              <a:tabLst>
                <a:tab pos="1015365" algn="l"/>
                <a:tab pos="1815464" algn="l"/>
              </a:tabLst>
            </a:pPr>
            <a:r>
              <a:rPr sz="1400" b="1" spc="-5" dirty="0">
                <a:latin typeface="Trebuchet MS"/>
                <a:cs typeface="Trebuchet MS"/>
              </a:rPr>
              <a:t>0.2</a:t>
            </a:r>
            <a:r>
              <a:rPr sz="1400" b="1" dirty="0">
                <a:latin typeface="Trebuchet MS"/>
                <a:cs typeface="Trebuchet MS"/>
              </a:rPr>
              <a:t>5	</a:t>
            </a:r>
            <a:r>
              <a:rPr sz="1400" b="1" spc="-5" dirty="0">
                <a:latin typeface="Trebuchet MS"/>
                <a:cs typeface="Trebuchet MS"/>
              </a:rPr>
              <a:t>0.</a:t>
            </a:r>
            <a:r>
              <a:rPr sz="1400" b="1" dirty="0">
                <a:latin typeface="Trebuchet MS"/>
                <a:cs typeface="Trebuchet MS"/>
              </a:rPr>
              <a:t>5	</a:t>
            </a:r>
            <a:r>
              <a:rPr sz="1400" b="1" spc="-5" dirty="0">
                <a:latin typeface="Trebuchet MS"/>
                <a:cs typeface="Trebuchet MS"/>
              </a:rPr>
              <a:t>0.75</a:t>
            </a:r>
            <a:endParaRPr sz="1400">
              <a:latin typeface="Trebuchet MS"/>
              <a:cs typeface="Trebuchet MS"/>
            </a:endParaRPr>
          </a:p>
          <a:p>
            <a:pPr marL="368300">
              <a:lnSpc>
                <a:spcPts val="2130"/>
              </a:lnSpc>
              <a:spcBef>
                <a:spcPts val="919"/>
              </a:spcBef>
            </a:pPr>
            <a:r>
              <a:rPr sz="1800" b="1" spc="-10" dirty="0">
                <a:latin typeface="Trebuchet MS"/>
                <a:cs typeface="Trebuchet MS"/>
              </a:rPr>
              <a:t>average</a:t>
            </a:r>
            <a:r>
              <a:rPr sz="1800" b="1" spc="-2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PCC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ts val="1650"/>
              </a:lnSpc>
            </a:pPr>
            <a:r>
              <a:rPr sz="1400" dirty="0">
                <a:latin typeface="Trebuchet MS"/>
                <a:cs typeface="Trebuchet MS"/>
              </a:rPr>
              <a:t>against other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submissions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976100" y="4762500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1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0073441" y="3651761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073441" y="3651761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4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881313" y="3052627"/>
            <a:ext cx="135030" cy="1644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898955" y="2924483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898955" y="2924483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4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4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798105" y="3139489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798105" y="3139489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401675" y="3464752"/>
            <a:ext cx="86917" cy="893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053449" y="3637021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053448" y="3637021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901909" y="3253611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901909" y="3253611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05770" y="1793965"/>
            <a:ext cx="3432810" cy="2915285"/>
          </a:xfrm>
          <a:custGeom>
            <a:avLst/>
            <a:gdLst/>
            <a:ahLst/>
            <a:cxnLst/>
            <a:rect l="l" t="t" r="r" b="b"/>
            <a:pathLst>
              <a:path w="3432809" h="2915285">
                <a:moveTo>
                  <a:pt x="0" y="2914968"/>
                </a:moveTo>
                <a:lnTo>
                  <a:pt x="37720" y="2882936"/>
                </a:lnTo>
                <a:lnTo>
                  <a:pt x="75440" y="2850903"/>
                </a:lnTo>
                <a:lnTo>
                  <a:pt x="113160" y="2818871"/>
                </a:lnTo>
                <a:lnTo>
                  <a:pt x="150880" y="2786838"/>
                </a:lnTo>
                <a:lnTo>
                  <a:pt x="188600" y="2754805"/>
                </a:lnTo>
                <a:lnTo>
                  <a:pt x="226321" y="2722773"/>
                </a:lnTo>
                <a:lnTo>
                  <a:pt x="264041" y="2690740"/>
                </a:lnTo>
                <a:lnTo>
                  <a:pt x="301761" y="2658708"/>
                </a:lnTo>
                <a:lnTo>
                  <a:pt x="339481" y="2626674"/>
                </a:lnTo>
                <a:lnTo>
                  <a:pt x="377202" y="2594643"/>
                </a:lnTo>
                <a:lnTo>
                  <a:pt x="414922" y="2562609"/>
                </a:lnTo>
                <a:lnTo>
                  <a:pt x="452642" y="2530577"/>
                </a:lnTo>
                <a:lnTo>
                  <a:pt x="490362" y="2498544"/>
                </a:lnTo>
                <a:lnTo>
                  <a:pt x="528082" y="2466512"/>
                </a:lnTo>
                <a:lnTo>
                  <a:pt x="565803" y="2434479"/>
                </a:lnTo>
                <a:lnTo>
                  <a:pt x="603523" y="2402447"/>
                </a:lnTo>
                <a:lnTo>
                  <a:pt x="641243" y="2370414"/>
                </a:lnTo>
                <a:lnTo>
                  <a:pt x="678963" y="2338381"/>
                </a:lnTo>
                <a:lnTo>
                  <a:pt x="716683" y="2306349"/>
                </a:lnTo>
                <a:lnTo>
                  <a:pt x="754403" y="2274316"/>
                </a:lnTo>
                <a:lnTo>
                  <a:pt x="792124" y="2242284"/>
                </a:lnTo>
                <a:lnTo>
                  <a:pt x="829844" y="2210250"/>
                </a:lnTo>
                <a:lnTo>
                  <a:pt x="867564" y="2178218"/>
                </a:lnTo>
                <a:lnTo>
                  <a:pt x="905284" y="2146185"/>
                </a:lnTo>
                <a:lnTo>
                  <a:pt x="943005" y="2114153"/>
                </a:lnTo>
                <a:lnTo>
                  <a:pt x="980725" y="2082120"/>
                </a:lnTo>
                <a:lnTo>
                  <a:pt x="1018445" y="2050088"/>
                </a:lnTo>
                <a:lnTo>
                  <a:pt x="1056165" y="2018055"/>
                </a:lnTo>
                <a:lnTo>
                  <a:pt x="1093886" y="1986022"/>
                </a:lnTo>
                <a:lnTo>
                  <a:pt x="1131606" y="1953990"/>
                </a:lnTo>
                <a:lnTo>
                  <a:pt x="1169326" y="1921957"/>
                </a:lnTo>
                <a:lnTo>
                  <a:pt x="1207046" y="1889925"/>
                </a:lnTo>
                <a:lnTo>
                  <a:pt x="1244767" y="1857891"/>
                </a:lnTo>
                <a:lnTo>
                  <a:pt x="1282487" y="1825859"/>
                </a:lnTo>
                <a:lnTo>
                  <a:pt x="1320206" y="1793826"/>
                </a:lnTo>
                <a:lnTo>
                  <a:pt x="1357926" y="1761794"/>
                </a:lnTo>
                <a:lnTo>
                  <a:pt x="1395647" y="1729761"/>
                </a:lnTo>
                <a:lnTo>
                  <a:pt x="1433367" y="1697729"/>
                </a:lnTo>
                <a:lnTo>
                  <a:pt x="1471087" y="1665696"/>
                </a:lnTo>
                <a:lnTo>
                  <a:pt x="1508807" y="1633664"/>
                </a:lnTo>
                <a:lnTo>
                  <a:pt x="1546528" y="1601631"/>
                </a:lnTo>
                <a:lnTo>
                  <a:pt x="1584248" y="1569598"/>
                </a:lnTo>
                <a:lnTo>
                  <a:pt x="1621968" y="1537566"/>
                </a:lnTo>
                <a:lnTo>
                  <a:pt x="1659688" y="1505532"/>
                </a:lnTo>
                <a:lnTo>
                  <a:pt x="1697409" y="1473500"/>
                </a:lnTo>
                <a:lnTo>
                  <a:pt x="1735129" y="1441467"/>
                </a:lnTo>
                <a:lnTo>
                  <a:pt x="1772849" y="1409435"/>
                </a:lnTo>
                <a:lnTo>
                  <a:pt x="1810570" y="1377402"/>
                </a:lnTo>
                <a:lnTo>
                  <a:pt x="1848290" y="1345370"/>
                </a:lnTo>
                <a:lnTo>
                  <a:pt x="1886010" y="1313337"/>
                </a:lnTo>
                <a:lnTo>
                  <a:pt x="1923730" y="1281305"/>
                </a:lnTo>
                <a:lnTo>
                  <a:pt x="1961451" y="1249272"/>
                </a:lnTo>
                <a:lnTo>
                  <a:pt x="1999171" y="1217240"/>
                </a:lnTo>
                <a:lnTo>
                  <a:pt x="2036890" y="1185207"/>
                </a:lnTo>
                <a:lnTo>
                  <a:pt x="2074610" y="1153173"/>
                </a:lnTo>
                <a:lnTo>
                  <a:pt x="2112330" y="1121142"/>
                </a:lnTo>
                <a:lnTo>
                  <a:pt x="2150051" y="1089108"/>
                </a:lnTo>
                <a:lnTo>
                  <a:pt x="2187771" y="1057076"/>
                </a:lnTo>
                <a:lnTo>
                  <a:pt x="2225491" y="1025044"/>
                </a:lnTo>
                <a:lnTo>
                  <a:pt x="2263212" y="993011"/>
                </a:lnTo>
                <a:lnTo>
                  <a:pt x="2300932" y="960978"/>
                </a:lnTo>
                <a:lnTo>
                  <a:pt x="2338652" y="928946"/>
                </a:lnTo>
                <a:lnTo>
                  <a:pt x="2376372" y="896913"/>
                </a:lnTo>
                <a:lnTo>
                  <a:pt x="2414093" y="864880"/>
                </a:lnTo>
                <a:lnTo>
                  <a:pt x="2451813" y="832848"/>
                </a:lnTo>
                <a:lnTo>
                  <a:pt x="2489533" y="800815"/>
                </a:lnTo>
                <a:lnTo>
                  <a:pt x="2527253" y="768783"/>
                </a:lnTo>
                <a:lnTo>
                  <a:pt x="2564974" y="736750"/>
                </a:lnTo>
                <a:lnTo>
                  <a:pt x="2602694" y="704717"/>
                </a:lnTo>
                <a:lnTo>
                  <a:pt x="2640414" y="672685"/>
                </a:lnTo>
                <a:lnTo>
                  <a:pt x="2678134" y="640652"/>
                </a:lnTo>
                <a:lnTo>
                  <a:pt x="2715855" y="608619"/>
                </a:lnTo>
                <a:lnTo>
                  <a:pt x="2753574" y="576587"/>
                </a:lnTo>
                <a:lnTo>
                  <a:pt x="2791294" y="544554"/>
                </a:lnTo>
                <a:lnTo>
                  <a:pt x="2829014" y="512521"/>
                </a:lnTo>
                <a:lnTo>
                  <a:pt x="2866735" y="480489"/>
                </a:lnTo>
                <a:lnTo>
                  <a:pt x="2904455" y="448456"/>
                </a:lnTo>
                <a:lnTo>
                  <a:pt x="2942175" y="416424"/>
                </a:lnTo>
                <a:lnTo>
                  <a:pt x="2979895" y="384391"/>
                </a:lnTo>
                <a:lnTo>
                  <a:pt x="3017616" y="352358"/>
                </a:lnTo>
                <a:lnTo>
                  <a:pt x="3055336" y="320326"/>
                </a:lnTo>
                <a:lnTo>
                  <a:pt x="3093056" y="288293"/>
                </a:lnTo>
                <a:lnTo>
                  <a:pt x="3130776" y="256260"/>
                </a:lnTo>
                <a:lnTo>
                  <a:pt x="3168497" y="224228"/>
                </a:lnTo>
                <a:lnTo>
                  <a:pt x="3206217" y="192195"/>
                </a:lnTo>
                <a:lnTo>
                  <a:pt x="3243937" y="160163"/>
                </a:lnTo>
                <a:lnTo>
                  <a:pt x="3281658" y="128130"/>
                </a:lnTo>
                <a:lnTo>
                  <a:pt x="3319378" y="96097"/>
                </a:lnTo>
                <a:lnTo>
                  <a:pt x="3357098" y="64065"/>
                </a:lnTo>
                <a:lnTo>
                  <a:pt x="3394818" y="32032"/>
                </a:lnTo>
                <a:lnTo>
                  <a:pt x="3432539" y="0"/>
                </a:lnTo>
              </a:path>
            </a:pathLst>
          </a:custGeom>
          <a:ln w="19050">
            <a:solidFill>
              <a:srgbClr val="ED7D31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70580" y="2727864"/>
            <a:ext cx="1913348" cy="14813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71537" y="3964418"/>
            <a:ext cx="109855" cy="93980"/>
          </a:xfrm>
          <a:custGeom>
            <a:avLst/>
            <a:gdLst/>
            <a:ahLst/>
            <a:cxnLst/>
            <a:rect l="l" t="t" r="r" b="b"/>
            <a:pathLst>
              <a:path w="109855" h="93979">
                <a:moveTo>
                  <a:pt x="0" y="0"/>
                </a:moveTo>
                <a:lnTo>
                  <a:pt x="109535" y="0"/>
                </a:lnTo>
                <a:lnTo>
                  <a:pt x="109535" y="93662"/>
                </a:lnTo>
                <a:lnTo>
                  <a:pt x="0" y="93662"/>
                </a:lnTo>
                <a:lnTo>
                  <a:pt x="0" y="0"/>
                </a:lnTo>
                <a:close/>
              </a:path>
            </a:pathLst>
          </a:custGeom>
          <a:solidFill>
            <a:srgbClr val="C5E0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406400" y="4127500"/>
            <a:ext cx="22301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1929764" algn="l"/>
              </a:tabLst>
            </a:pPr>
            <a:r>
              <a:rPr sz="1400" i="1" spc="-55" dirty="0">
                <a:latin typeface="Calibri"/>
                <a:cs typeface="Calibri"/>
              </a:rPr>
              <a:t>W</a:t>
            </a:r>
            <a:r>
              <a:rPr sz="1400" i="1" spc="-100" dirty="0">
                <a:latin typeface="Calibri"/>
                <a:cs typeface="Calibri"/>
              </a:rPr>
              <a:t>o</a:t>
            </a:r>
            <a:r>
              <a:rPr sz="1400" i="1" spc="-75" dirty="0">
                <a:latin typeface="Calibri"/>
                <a:cs typeface="Calibri"/>
              </a:rPr>
              <a:t>r</a:t>
            </a:r>
            <a:r>
              <a:rPr sz="1400" i="1" spc="-65" dirty="0">
                <a:latin typeface="Calibri"/>
                <a:cs typeface="Calibri"/>
              </a:rPr>
              <a:t>st</a:t>
            </a:r>
            <a:r>
              <a:rPr sz="1400" i="1" dirty="0">
                <a:latin typeface="Calibri"/>
                <a:cs typeface="Calibri"/>
              </a:rPr>
              <a:t>	</a:t>
            </a:r>
            <a:r>
              <a:rPr sz="1400" i="1" spc="-20" dirty="0">
                <a:latin typeface="Calibri"/>
                <a:cs typeface="Calibri"/>
              </a:rPr>
              <a:t>B</a:t>
            </a:r>
            <a:r>
              <a:rPr sz="1400" i="1" spc="-50" dirty="0">
                <a:latin typeface="Calibri"/>
                <a:cs typeface="Calibri"/>
              </a:rPr>
              <a:t>e</a:t>
            </a:r>
            <a:r>
              <a:rPr sz="1400" i="1" spc="-65" dirty="0">
                <a:latin typeface="Calibri"/>
                <a:cs typeface="Calibri"/>
              </a:rPr>
              <a:t>st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03300" y="2730500"/>
            <a:ext cx="2291715" cy="135382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104900" marR="5080" indent="177800">
              <a:lnSpc>
                <a:spcPct val="104200"/>
              </a:lnSpc>
              <a:spcBef>
                <a:spcPts val="60"/>
              </a:spcBef>
            </a:pPr>
            <a:r>
              <a:rPr sz="800" spc="-45" dirty="0">
                <a:latin typeface="Arial"/>
                <a:cs typeface="Arial"/>
              </a:rPr>
              <a:t>Mooney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35" dirty="0">
                <a:latin typeface="Arial"/>
                <a:cs typeface="Arial"/>
              </a:rPr>
              <a:t>(MutPred</a:t>
            </a:r>
            <a:r>
              <a:rPr sz="800" spc="-35" dirty="0">
                <a:latin typeface="Trebuchet MS"/>
                <a:cs typeface="Trebuchet MS"/>
              </a:rPr>
              <a:t>2</a:t>
            </a:r>
            <a:r>
              <a:rPr sz="800" spc="-35" dirty="0">
                <a:latin typeface="Arial"/>
                <a:cs typeface="Arial"/>
              </a:rPr>
              <a:t>)  </a:t>
            </a: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(</a:t>
            </a:r>
            <a:r>
              <a:rPr sz="800" dirty="0">
                <a:latin typeface="Trebuchet MS"/>
                <a:cs typeface="Trebuchet MS"/>
              </a:rPr>
              <a:t>11</a:t>
            </a:r>
            <a:r>
              <a:rPr sz="800" spc="-75" dirty="0">
                <a:latin typeface="Trebuchet MS"/>
                <a:cs typeface="Trebuchet MS"/>
              </a:rPr>
              <a:t> </a:t>
            </a:r>
            <a:r>
              <a:rPr sz="800" spc="-40" dirty="0">
                <a:latin typeface="Arial"/>
                <a:cs typeface="Arial"/>
              </a:rPr>
              <a:t>methods)</a:t>
            </a:r>
            <a:endParaRPr sz="800">
              <a:latin typeface="Arial"/>
              <a:cs typeface="Arial"/>
            </a:endParaRPr>
          </a:p>
          <a:p>
            <a:pPr marL="711200" marR="342265" indent="292100">
              <a:lnSpc>
                <a:spcPct val="109400"/>
              </a:lnSpc>
              <a:spcBef>
                <a:spcPts val="50"/>
              </a:spcBef>
            </a:pP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</a:t>
            </a:r>
            <a:r>
              <a:rPr sz="800" spc="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FF0000"/>
                </a:solidFill>
                <a:latin typeface="Arial"/>
                <a:cs typeface="Arial"/>
              </a:rPr>
              <a:t>(EA)  </a:t>
            </a:r>
            <a:r>
              <a:rPr sz="800" spc="-45" dirty="0">
                <a:latin typeface="Arial"/>
                <a:cs typeface="Arial"/>
              </a:rPr>
              <a:t>Dunbrack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(</a:t>
            </a:r>
            <a:r>
              <a:rPr sz="800" dirty="0">
                <a:latin typeface="Trebuchet MS"/>
                <a:cs typeface="Trebuchet MS"/>
              </a:rPr>
              <a:t>5 </a:t>
            </a:r>
            <a:r>
              <a:rPr sz="800" spc="-40" dirty="0">
                <a:latin typeface="Arial"/>
                <a:cs typeface="Arial"/>
              </a:rPr>
              <a:t>methods)  </a:t>
            </a:r>
            <a:r>
              <a:rPr sz="800" spc="-100" dirty="0">
                <a:latin typeface="Arial"/>
                <a:cs typeface="Arial"/>
              </a:rPr>
              <a:t>Jones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65" dirty="0">
                <a:latin typeface="Arial"/>
                <a:cs typeface="Arial"/>
              </a:rPr>
              <a:t>(Subst. </a:t>
            </a:r>
            <a:r>
              <a:rPr sz="800" spc="-40" dirty="0">
                <a:latin typeface="Arial"/>
                <a:cs typeface="Arial"/>
              </a:rPr>
              <a:t>freq.)</a:t>
            </a:r>
            <a:r>
              <a:rPr sz="800" spc="-65" dirty="0">
                <a:latin typeface="Arial"/>
                <a:cs typeface="Arial"/>
              </a:rPr>
              <a:t> </a:t>
            </a:r>
            <a:r>
              <a:rPr sz="800" spc="-85" dirty="0">
                <a:latin typeface="Arial"/>
                <a:cs typeface="Arial"/>
              </a:rPr>
              <a:t>(PSSM)</a:t>
            </a:r>
            <a:endParaRPr sz="800">
              <a:latin typeface="Arial"/>
              <a:cs typeface="Arial"/>
            </a:endParaRPr>
          </a:p>
          <a:p>
            <a:pPr marL="254000" marR="350520" indent="368300">
              <a:lnSpc>
                <a:spcPct val="104200"/>
              </a:lnSpc>
              <a:spcBef>
                <a:spcPts val="100"/>
              </a:spcBef>
            </a:pPr>
            <a:r>
              <a:rPr sz="800" spc="-30" dirty="0">
                <a:latin typeface="Arial"/>
                <a:cs typeface="Arial"/>
              </a:rPr>
              <a:t>Wei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65" dirty="0">
                <a:latin typeface="Arial"/>
                <a:cs typeface="Arial"/>
              </a:rPr>
              <a:t>(SVM </a:t>
            </a:r>
            <a:r>
              <a:rPr sz="800" spc="-35" dirty="0">
                <a:latin typeface="Arial"/>
                <a:cs typeface="Arial"/>
              </a:rPr>
              <a:t>on </a:t>
            </a:r>
            <a:r>
              <a:rPr sz="800" spc="-30" dirty="0">
                <a:latin typeface="Arial"/>
                <a:cs typeface="Arial"/>
              </a:rPr>
              <a:t>NAGLU </a:t>
            </a:r>
            <a:r>
              <a:rPr sz="800" spc="-45" dirty="0">
                <a:latin typeface="Arial"/>
                <a:cs typeface="Arial"/>
              </a:rPr>
              <a:t>data)  </a:t>
            </a:r>
            <a:r>
              <a:rPr sz="800" spc="-50" dirty="0">
                <a:latin typeface="Arial"/>
                <a:cs typeface="Arial"/>
              </a:rPr>
              <a:t>Ford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95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(Polyphen</a:t>
            </a:r>
            <a:r>
              <a:rPr sz="800" spc="-45" dirty="0">
                <a:latin typeface="Trebuchet MS"/>
                <a:cs typeface="Trebuchet MS"/>
              </a:rPr>
              <a:t>2</a:t>
            </a:r>
            <a:r>
              <a:rPr sz="800" spc="-45" dirty="0">
                <a:latin typeface="Arial"/>
                <a:cs typeface="Arial"/>
              </a:rPr>
              <a:t>)</a:t>
            </a:r>
            <a:endParaRPr sz="800">
              <a:latin typeface="Arial"/>
              <a:cs typeface="Arial"/>
            </a:endParaRPr>
          </a:p>
          <a:p>
            <a:pPr marL="254000">
              <a:lnSpc>
                <a:spcPct val="100000"/>
              </a:lnSpc>
              <a:spcBef>
                <a:spcPts val="40"/>
              </a:spcBef>
            </a:pP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55" dirty="0">
                <a:latin typeface="Arial"/>
                <a:cs typeface="Arial"/>
              </a:rPr>
              <a:t>(INPS)</a:t>
            </a:r>
            <a:r>
              <a:rPr sz="800" spc="-140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(SNPs&amp;GO)</a:t>
            </a:r>
            <a:endParaRPr sz="8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140"/>
              </a:spcBef>
            </a:pP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-55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(SNAP)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r>
              <a:rPr sz="800" spc="-105" dirty="0">
                <a:latin typeface="Arial"/>
                <a:cs typeface="Arial"/>
              </a:rPr>
              <a:t>Yang </a:t>
            </a:r>
            <a:r>
              <a:rPr sz="800" spc="-45" dirty="0">
                <a:latin typeface="Arial"/>
                <a:cs typeface="Arial"/>
              </a:rPr>
              <a:t>&amp; </a:t>
            </a:r>
            <a:r>
              <a:rPr sz="800" spc="-25" dirty="0">
                <a:latin typeface="Arial"/>
                <a:cs typeface="Arial"/>
              </a:rPr>
              <a:t>Zhou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-55" dirty="0">
                <a:latin typeface="Arial"/>
                <a:cs typeface="Arial"/>
              </a:rPr>
              <a:t> </a:t>
            </a:r>
            <a:r>
              <a:rPr sz="800" spc="-65" dirty="0">
                <a:latin typeface="Arial"/>
                <a:cs typeface="Arial"/>
              </a:rPr>
              <a:t>(EASE-MM)</a:t>
            </a:r>
            <a:endParaRPr sz="8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19100" y="4368800"/>
            <a:ext cx="2454910" cy="37338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R="5080">
              <a:lnSpc>
                <a:spcPts val="1300"/>
              </a:lnSpc>
              <a:spcBef>
                <a:spcPts val="259"/>
              </a:spcBef>
            </a:pPr>
            <a:r>
              <a:rPr sz="1200" spc="5" dirty="0">
                <a:latin typeface="Arial"/>
                <a:cs typeface="Arial"/>
              </a:rPr>
              <a:t>Predict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the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15" dirty="0">
                <a:latin typeface="Arial"/>
                <a:cs typeface="Arial"/>
              </a:rPr>
              <a:t>effect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40" dirty="0">
                <a:latin typeface="Arial"/>
                <a:cs typeface="Arial"/>
              </a:rPr>
              <a:t>of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25" dirty="0">
                <a:latin typeface="Arial"/>
                <a:cs typeface="Arial"/>
              </a:rPr>
              <a:t>165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variants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45" dirty="0">
                <a:latin typeface="Arial"/>
                <a:cs typeface="Arial"/>
              </a:rPr>
              <a:t>on  </a:t>
            </a:r>
            <a:r>
              <a:rPr sz="1200" spc="-10" dirty="0">
                <a:latin typeface="Arial"/>
                <a:cs typeface="Arial"/>
              </a:rPr>
              <a:t>NAGLU </a:t>
            </a:r>
            <a:r>
              <a:rPr sz="1200" spc="5" dirty="0">
                <a:latin typeface="Arial"/>
                <a:cs typeface="Arial"/>
              </a:rPr>
              <a:t>enzymatic</a:t>
            </a:r>
            <a:r>
              <a:rPr sz="1200" spc="-6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activity</a:t>
            </a:r>
            <a:endParaRPr sz="12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323850" y="2648380"/>
            <a:ext cx="2994025" cy="2197100"/>
          </a:xfrm>
          <a:custGeom>
            <a:avLst/>
            <a:gdLst/>
            <a:ahLst/>
            <a:cxnLst/>
            <a:rect l="l" t="t" r="r" b="b"/>
            <a:pathLst>
              <a:path w="2994025" h="2197100">
                <a:moveTo>
                  <a:pt x="0" y="0"/>
                </a:moveTo>
                <a:lnTo>
                  <a:pt x="2994025" y="0"/>
                </a:lnTo>
                <a:lnTo>
                  <a:pt x="2994025" y="2197100"/>
                </a:lnTo>
                <a:lnTo>
                  <a:pt x="0" y="2197100"/>
                </a:lnTo>
                <a:lnTo>
                  <a:pt x="0" y="0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079500" y="4178300"/>
            <a:ext cx="93345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800" spc="-75" dirty="0">
                <a:latin typeface="Arial"/>
                <a:cs typeface="Arial"/>
              </a:rPr>
              <a:t>Assessor’s </a:t>
            </a:r>
            <a:r>
              <a:rPr sz="800" spc="-35" dirty="0">
                <a:latin typeface="Arial"/>
                <a:cs typeface="Arial"/>
              </a:rPr>
              <a:t>Overall</a:t>
            </a:r>
            <a:r>
              <a:rPr sz="800" spc="15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rank</a:t>
            </a:r>
            <a:endParaRPr sz="8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622800" y="4394200"/>
            <a:ext cx="2583180" cy="243586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38100" marR="130175">
              <a:lnSpc>
                <a:spcPct val="86400"/>
              </a:lnSpc>
              <a:spcBef>
                <a:spcPts val="245"/>
              </a:spcBef>
            </a:pPr>
            <a:r>
              <a:rPr sz="900" b="1" spc="15" dirty="0">
                <a:latin typeface="Arial"/>
                <a:cs typeface="Arial"/>
              </a:rPr>
              <a:t>SVM </a:t>
            </a:r>
            <a:r>
              <a:rPr sz="900" spc="20" dirty="0">
                <a:latin typeface="Arial"/>
                <a:cs typeface="Arial"/>
              </a:rPr>
              <a:t>trained </a:t>
            </a:r>
            <a:r>
              <a:rPr sz="900" spc="35" dirty="0">
                <a:latin typeface="Arial"/>
                <a:cs typeface="Arial"/>
              </a:rPr>
              <a:t>on </a:t>
            </a:r>
            <a:r>
              <a:rPr sz="900" spc="-10" dirty="0">
                <a:latin typeface="Arial"/>
                <a:cs typeface="Arial"/>
              </a:rPr>
              <a:t>NAGLU </a:t>
            </a:r>
            <a:r>
              <a:rPr sz="900" dirty="0">
                <a:latin typeface="Arial"/>
                <a:cs typeface="Arial"/>
              </a:rPr>
              <a:t>variants </a:t>
            </a:r>
            <a:r>
              <a:rPr sz="900" spc="15" dirty="0">
                <a:latin typeface="Arial"/>
                <a:cs typeface="Arial"/>
              </a:rPr>
              <a:t>using  </a:t>
            </a:r>
            <a:r>
              <a:rPr sz="900" dirty="0">
                <a:latin typeface="Arial"/>
                <a:cs typeface="Arial"/>
              </a:rPr>
              <a:t>Polyphen-2, </a:t>
            </a:r>
            <a:r>
              <a:rPr sz="900" spc="-60" dirty="0">
                <a:latin typeface="Arial"/>
                <a:cs typeface="Arial"/>
              </a:rPr>
              <a:t>SIFT, </a:t>
            </a:r>
            <a:r>
              <a:rPr sz="900" spc="-30" dirty="0">
                <a:latin typeface="Arial"/>
                <a:cs typeface="Arial"/>
              </a:rPr>
              <a:t>SNPs3D </a:t>
            </a:r>
            <a:r>
              <a:rPr sz="900" spc="10" dirty="0">
                <a:latin typeface="Arial"/>
                <a:cs typeface="Arial"/>
              </a:rPr>
              <a:t>sequence </a:t>
            </a:r>
            <a:r>
              <a:rPr sz="900" spc="20" dirty="0">
                <a:latin typeface="Arial"/>
                <a:cs typeface="Arial"/>
              </a:rPr>
              <a:t>profile,  </a:t>
            </a:r>
            <a:r>
              <a:rPr sz="900" dirty="0">
                <a:latin typeface="Arial"/>
                <a:cs typeface="Arial"/>
              </a:rPr>
              <a:t>CADD,</a:t>
            </a:r>
            <a:r>
              <a:rPr sz="900" spc="-55" dirty="0">
                <a:latin typeface="Arial"/>
                <a:cs typeface="Arial"/>
              </a:rPr>
              <a:t> </a:t>
            </a:r>
            <a:r>
              <a:rPr sz="900" spc="-15" dirty="0">
                <a:latin typeface="Arial"/>
                <a:cs typeface="Arial"/>
              </a:rPr>
              <a:t>Panther,</a:t>
            </a:r>
            <a:r>
              <a:rPr sz="900" spc="-55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PON-P2,</a:t>
            </a:r>
            <a:r>
              <a:rPr sz="900" spc="-55" dirty="0">
                <a:latin typeface="Arial"/>
                <a:cs typeface="Arial"/>
              </a:rPr>
              <a:t> </a:t>
            </a:r>
            <a:r>
              <a:rPr sz="900" spc="-20" dirty="0">
                <a:latin typeface="Arial"/>
                <a:cs typeface="Arial"/>
              </a:rPr>
              <a:t>SNAP2,</a:t>
            </a:r>
            <a:r>
              <a:rPr sz="900" spc="-50" dirty="0">
                <a:latin typeface="Arial"/>
                <a:cs typeface="Arial"/>
              </a:rPr>
              <a:t> </a:t>
            </a:r>
            <a:r>
              <a:rPr sz="900" spc="-15" dirty="0">
                <a:latin typeface="Arial"/>
                <a:cs typeface="Arial"/>
              </a:rPr>
              <a:t>Provean,</a:t>
            </a:r>
            <a:r>
              <a:rPr sz="900" spc="-55" dirty="0">
                <a:latin typeface="Arial"/>
                <a:cs typeface="Arial"/>
              </a:rPr>
              <a:t> </a:t>
            </a:r>
            <a:r>
              <a:rPr sz="900" spc="-75" dirty="0">
                <a:latin typeface="Arial"/>
                <a:cs typeface="Arial"/>
              </a:rPr>
              <a:t>LRT,  </a:t>
            </a:r>
            <a:r>
              <a:rPr sz="900" spc="-45" dirty="0">
                <a:latin typeface="Arial"/>
                <a:cs typeface="Arial"/>
              </a:rPr>
              <a:t>VEST3,</a:t>
            </a:r>
            <a:r>
              <a:rPr sz="900" spc="-6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MutationTaster.</a:t>
            </a:r>
            <a:endParaRPr sz="9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320"/>
              </a:spcBef>
            </a:pPr>
            <a:r>
              <a:rPr sz="1000" b="1" dirty="0">
                <a:latin typeface="Trebuchet MS"/>
                <a:cs typeface="Trebuchet MS"/>
              </a:rPr>
              <a:t>EA =</a:t>
            </a:r>
            <a:r>
              <a:rPr sz="1000" b="1" spc="-60" dirty="0">
                <a:latin typeface="Trebuchet MS"/>
                <a:cs typeface="Trebuchet MS"/>
              </a:rPr>
              <a:t> </a:t>
            </a:r>
            <a:r>
              <a:rPr sz="1000" b="1" spc="-5" dirty="0">
                <a:latin typeface="Trebuchet MS"/>
                <a:cs typeface="Trebuchet MS"/>
              </a:rPr>
              <a:t>S23</a:t>
            </a:r>
            <a:endParaRPr sz="1000">
              <a:latin typeface="Trebuchet MS"/>
              <a:cs typeface="Trebuchet MS"/>
            </a:endParaRPr>
          </a:p>
          <a:p>
            <a:pPr marL="38100" marR="5080">
              <a:lnSpc>
                <a:spcPct val="88900"/>
              </a:lnSpc>
              <a:spcBef>
                <a:spcPts val="620"/>
              </a:spcBef>
            </a:pPr>
            <a:r>
              <a:rPr sz="900" b="1" spc="80" dirty="0">
                <a:latin typeface="Arial"/>
                <a:cs typeface="Arial"/>
              </a:rPr>
              <a:t>5 </a:t>
            </a:r>
            <a:r>
              <a:rPr sz="900" b="1" spc="15" dirty="0">
                <a:latin typeface="Arial"/>
                <a:cs typeface="Arial"/>
              </a:rPr>
              <a:t>SVM </a:t>
            </a:r>
            <a:r>
              <a:rPr sz="900" b="1" spc="-15" dirty="0">
                <a:latin typeface="Arial"/>
                <a:cs typeface="Arial"/>
              </a:rPr>
              <a:t>classifiers </a:t>
            </a:r>
            <a:r>
              <a:rPr sz="900" spc="20" dirty="0">
                <a:latin typeface="Arial"/>
                <a:cs typeface="Arial"/>
              </a:rPr>
              <a:t>trained </a:t>
            </a:r>
            <a:r>
              <a:rPr sz="900" spc="35" dirty="0">
                <a:latin typeface="Arial"/>
                <a:cs typeface="Arial"/>
              </a:rPr>
              <a:t>on </a:t>
            </a:r>
            <a:r>
              <a:rPr sz="900" spc="-10" dirty="0">
                <a:latin typeface="Arial"/>
                <a:cs typeface="Arial"/>
              </a:rPr>
              <a:t>NAGLU </a:t>
            </a:r>
            <a:r>
              <a:rPr sz="900" dirty="0">
                <a:latin typeface="Arial"/>
                <a:cs typeface="Arial"/>
              </a:rPr>
              <a:t>variants  </a:t>
            </a:r>
            <a:r>
              <a:rPr sz="900" spc="15" dirty="0">
                <a:latin typeface="Arial"/>
                <a:cs typeface="Arial"/>
              </a:rPr>
              <a:t>using </a:t>
            </a:r>
            <a:r>
              <a:rPr sz="900" spc="10" dirty="0">
                <a:latin typeface="Arial"/>
                <a:cs typeface="Arial"/>
              </a:rPr>
              <a:t>Phylop conservation </a:t>
            </a:r>
            <a:r>
              <a:rPr sz="900" dirty="0">
                <a:latin typeface="Arial"/>
                <a:cs typeface="Arial"/>
              </a:rPr>
              <a:t>score, </a:t>
            </a:r>
            <a:r>
              <a:rPr sz="900" spc="30" dirty="0">
                <a:latin typeface="Arial"/>
                <a:cs typeface="Arial"/>
              </a:rPr>
              <a:t>protetin  </a:t>
            </a:r>
            <a:r>
              <a:rPr sz="900" spc="10" dirty="0">
                <a:latin typeface="Arial"/>
                <a:cs typeface="Arial"/>
              </a:rPr>
              <a:t>sequence </a:t>
            </a:r>
            <a:r>
              <a:rPr sz="900" spc="25" dirty="0">
                <a:latin typeface="Arial"/>
                <a:cs typeface="Arial"/>
              </a:rPr>
              <a:t>composition </a:t>
            </a:r>
            <a:r>
              <a:rPr sz="900" dirty="0">
                <a:latin typeface="Arial"/>
                <a:cs typeface="Arial"/>
              </a:rPr>
              <a:t>bias, </a:t>
            </a:r>
            <a:r>
              <a:rPr sz="900" spc="20" dirty="0">
                <a:latin typeface="Arial"/>
                <a:cs typeface="Arial"/>
              </a:rPr>
              <a:t>CpG </a:t>
            </a:r>
            <a:r>
              <a:rPr sz="900" spc="5" dirty="0">
                <a:latin typeface="Arial"/>
                <a:cs typeface="Arial"/>
              </a:rPr>
              <a:t>island, </a:t>
            </a:r>
            <a:r>
              <a:rPr sz="900" spc="30" dirty="0">
                <a:latin typeface="Arial"/>
                <a:cs typeface="Arial"/>
              </a:rPr>
              <a:t>protein  </a:t>
            </a:r>
            <a:r>
              <a:rPr sz="900" spc="15" dirty="0">
                <a:latin typeface="Arial"/>
                <a:cs typeface="Arial"/>
              </a:rPr>
              <a:t>second </a:t>
            </a:r>
            <a:r>
              <a:rPr sz="900" spc="5" dirty="0">
                <a:latin typeface="Arial"/>
                <a:cs typeface="Arial"/>
              </a:rPr>
              <a:t>structure, </a:t>
            </a:r>
            <a:r>
              <a:rPr sz="900" spc="30" dirty="0">
                <a:latin typeface="Arial"/>
                <a:cs typeface="Arial"/>
              </a:rPr>
              <a:t>protein </a:t>
            </a:r>
            <a:r>
              <a:rPr sz="900" spc="10" dirty="0">
                <a:latin typeface="Arial"/>
                <a:cs typeface="Arial"/>
              </a:rPr>
              <a:t>structure </a:t>
            </a:r>
            <a:r>
              <a:rPr sz="900" spc="20" dirty="0">
                <a:latin typeface="Arial"/>
                <a:cs typeface="Arial"/>
              </a:rPr>
              <a:t>volume  </a:t>
            </a:r>
            <a:r>
              <a:rPr sz="900" spc="10" dirty="0">
                <a:latin typeface="Arial"/>
                <a:cs typeface="Arial"/>
              </a:rPr>
              <a:t>change,</a:t>
            </a:r>
            <a:r>
              <a:rPr sz="900" spc="-60" dirty="0">
                <a:latin typeface="Arial"/>
                <a:cs typeface="Arial"/>
              </a:rPr>
              <a:t> </a:t>
            </a:r>
            <a:r>
              <a:rPr sz="900" spc="30" dirty="0">
                <a:latin typeface="Arial"/>
                <a:cs typeface="Arial"/>
              </a:rPr>
              <a:t>protein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structure</a:t>
            </a:r>
            <a:r>
              <a:rPr sz="900" spc="-30" dirty="0">
                <a:latin typeface="Arial"/>
                <a:cs typeface="Arial"/>
              </a:rPr>
              <a:t> B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15" dirty="0">
                <a:latin typeface="Arial"/>
                <a:cs typeface="Arial"/>
              </a:rPr>
              <a:t>factor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25" dirty="0">
                <a:latin typeface="Arial"/>
                <a:cs typeface="Arial"/>
              </a:rPr>
              <a:t>and</a:t>
            </a:r>
            <a:r>
              <a:rPr sz="900" spc="-30" dirty="0">
                <a:latin typeface="Arial"/>
                <a:cs typeface="Arial"/>
              </a:rPr>
              <a:t> </a:t>
            </a:r>
            <a:r>
              <a:rPr sz="900" spc="30" dirty="0">
                <a:latin typeface="Arial"/>
                <a:cs typeface="Arial"/>
              </a:rPr>
              <a:t>prediction  </a:t>
            </a:r>
            <a:r>
              <a:rPr sz="900" spc="-10" dirty="0">
                <a:latin typeface="Arial"/>
                <a:cs typeface="Arial"/>
              </a:rPr>
              <a:t>scores </a:t>
            </a:r>
            <a:r>
              <a:rPr sz="900" spc="25" dirty="0">
                <a:latin typeface="Arial"/>
                <a:cs typeface="Arial"/>
              </a:rPr>
              <a:t>from </a:t>
            </a:r>
            <a:r>
              <a:rPr sz="900" spc="5" dirty="0">
                <a:latin typeface="Arial"/>
                <a:cs typeface="Arial"/>
              </a:rPr>
              <a:t>Polyphen2 </a:t>
            </a:r>
            <a:r>
              <a:rPr sz="900" spc="25" dirty="0">
                <a:latin typeface="Arial"/>
                <a:cs typeface="Arial"/>
              </a:rPr>
              <a:t>and</a:t>
            </a:r>
            <a:r>
              <a:rPr sz="900" spc="-114" dirty="0">
                <a:latin typeface="Arial"/>
                <a:cs typeface="Arial"/>
              </a:rPr>
              <a:t> </a:t>
            </a:r>
            <a:r>
              <a:rPr sz="900" spc="5" dirty="0">
                <a:latin typeface="Arial"/>
                <a:cs typeface="Arial"/>
              </a:rPr>
              <a:t>MutationAssessor</a:t>
            </a:r>
            <a:endParaRPr sz="900">
              <a:latin typeface="Arial"/>
              <a:cs typeface="Arial"/>
            </a:endParaRPr>
          </a:p>
          <a:p>
            <a:pPr marL="12700" marR="46990" algn="just">
              <a:lnSpc>
                <a:spcPct val="88000"/>
              </a:lnSpc>
              <a:spcBef>
                <a:spcPts val="950"/>
              </a:spcBef>
            </a:pPr>
            <a:r>
              <a:rPr sz="900" b="1" spc="25" dirty="0">
                <a:latin typeface="Arial"/>
                <a:cs typeface="Arial"/>
              </a:rPr>
              <a:t>MutPred2</a:t>
            </a:r>
            <a:r>
              <a:rPr sz="900" spc="25" dirty="0">
                <a:latin typeface="Arial"/>
                <a:cs typeface="Arial"/>
              </a:rPr>
              <a:t>:</a:t>
            </a:r>
            <a:r>
              <a:rPr sz="900" spc="-35" dirty="0">
                <a:latin typeface="Arial"/>
                <a:cs typeface="Arial"/>
              </a:rPr>
              <a:t> </a:t>
            </a:r>
            <a:r>
              <a:rPr sz="900" spc="15" dirty="0">
                <a:latin typeface="Arial"/>
                <a:cs typeface="Arial"/>
              </a:rPr>
              <a:t>machine</a:t>
            </a:r>
            <a:r>
              <a:rPr sz="900" spc="-30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learning</a:t>
            </a:r>
            <a:r>
              <a:rPr sz="900" spc="-30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trained</a:t>
            </a:r>
            <a:r>
              <a:rPr sz="900" spc="-30" dirty="0">
                <a:latin typeface="Arial"/>
                <a:cs typeface="Arial"/>
              </a:rPr>
              <a:t> </a:t>
            </a:r>
            <a:r>
              <a:rPr sz="900" spc="35" dirty="0">
                <a:latin typeface="Arial"/>
                <a:cs typeface="Arial"/>
              </a:rPr>
              <a:t>on</a:t>
            </a:r>
            <a:r>
              <a:rPr sz="900" spc="-3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variants  </a:t>
            </a:r>
            <a:r>
              <a:rPr sz="900" spc="25" dirty="0">
                <a:latin typeface="Arial"/>
                <a:cs typeface="Arial"/>
              </a:rPr>
              <a:t>from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HGMD,</a:t>
            </a:r>
            <a:r>
              <a:rPr sz="900" spc="-55" dirty="0">
                <a:latin typeface="Arial"/>
                <a:cs typeface="Arial"/>
              </a:rPr>
              <a:t> </a:t>
            </a:r>
            <a:r>
              <a:rPr sz="900" spc="-35" dirty="0">
                <a:latin typeface="Arial"/>
                <a:cs typeface="Arial"/>
              </a:rPr>
              <a:t>SwissVar,</a:t>
            </a:r>
            <a:r>
              <a:rPr sz="900" spc="-55" dirty="0">
                <a:latin typeface="Arial"/>
                <a:cs typeface="Arial"/>
              </a:rPr>
              <a:t> </a:t>
            </a:r>
            <a:r>
              <a:rPr sz="900" spc="25" dirty="0">
                <a:latin typeface="Arial"/>
                <a:cs typeface="Arial"/>
              </a:rPr>
              <a:t>and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spc="-25" dirty="0">
                <a:latin typeface="Arial"/>
                <a:cs typeface="Arial"/>
              </a:rPr>
              <a:t>dbSNP,</a:t>
            </a:r>
            <a:r>
              <a:rPr sz="900" spc="-55" dirty="0">
                <a:latin typeface="Arial"/>
                <a:cs typeface="Arial"/>
              </a:rPr>
              <a:t> </a:t>
            </a:r>
            <a:r>
              <a:rPr sz="900" spc="15" dirty="0">
                <a:latin typeface="Arial"/>
                <a:cs typeface="Arial"/>
              </a:rPr>
              <a:t>using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15" dirty="0">
                <a:latin typeface="Arial"/>
                <a:cs typeface="Arial"/>
              </a:rPr>
              <a:t>over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50  different </a:t>
            </a:r>
            <a:r>
              <a:rPr sz="900" spc="30" dirty="0">
                <a:latin typeface="Arial"/>
                <a:cs typeface="Arial"/>
              </a:rPr>
              <a:t>protein</a:t>
            </a:r>
            <a:r>
              <a:rPr sz="900" spc="-75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properties</a:t>
            </a:r>
            <a:endParaRPr sz="900">
              <a:latin typeface="Arial"/>
              <a:cs typeface="Arial"/>
            </a:endParaRPr>
          </a:p>
          <a:p>
            <a:pPr marL="12700" marR="612775">
              <a:lnSpc>
                <a:spcPts val="1000"/>
              </a:lnSpc>
              <a:spcBef>
                <a:spcPts val="420"/>
              </a:spcBef>
            </a:pPr>
            <a:r>
              <a:rPr sz="900" b="1" dirty="0">
                <a:latin typeface="Arial"/>
                <a:cs typeface="Arial"/>
              </a:rPr>
              <a:t>Custom</a:t>
            </a:r>
            <a:r>
              <a:rPr sz="900" dirty="0">
                <a:latin typeface="Arial"/>
                <a:cs typeface="Arial"/>
              </a:rPr>
              <a:t>: </a:t>
            </a:r>
            <a:r>
              <a:rPr sz="900" spc="15" dirty="0">
                <a:latin typeface="Arial"/>
                <a:cs typeface="Arial"/>
              </a:rPr>
              <a:t>contact </a:t>
            </a:r>
            <a:r>
              <a:rPr sz="900" spc="30" dirty="0">
                <a:latin typeface="Arial"/>
                <a:cs typeface="Arial"/>
              </a:rPr>
              <a:t>map derived </a:t>
            </a:r>
            <a:r>
              <a:rPr sz="900" spc="25" dirty="0">
                <a:latin typeface="Arial"/>
                <a:cs typeface="Arial"/>
              </a:rPr>
              <a:t>from  </a:t>
            </a:r>
            <a:r>
              <a:rPr sz="900" spc="20" dirty="0">
                <a:latin typeface="Arial"/>
                <a:cs typeface="Arial"/>
              </a:rPr>
              <a:t>the</a:t>
            </a:r>
            <a:r>
              <a:rPr sz="900" spc="-3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available</a:t>
            </a:r>
            <a:r>
              <a:rPr sz="900" spc="-3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3-D</a:t>
            </a:r>
            <a:r>
              <a:rPr sz="900" spc="-3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structure</a:t>
            </a:r>
            <a:r>
              <a:rPr sz="900" spc="-30" dirty="0">
                <a:latin typeface="Arial"/>
                <a:cs typeface="Arial"/>
              </a:rPr>
              <a:t> </a:t>
            </a:r>
            <a:r>
              <a:rPr sz="900" spc="25" dirty="0">
                <a:latin typeface="Arial"/>
                <a:cs typeface="Arial"/>
              </a:rPr>
              <a:t>and</a:t>
            </a:r>
            <a:r>
              <a:rPr sz="900" spc="-30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amino  </a:t>
            </a:r>
            <a:r>
              <a:rPr sz="900" spc="15" dirty="0">
                <a:latin typeface="Arial"/>
                <a:cs typeface="Arial"/>
              </a:rPr>
              <a:t>acid</a:t>
            </a:r>
            <a:r>
              <a:rPr sz="900" spc="-30" dirty="0">
                <a:latin typeface="Arial"/>
                <a:cs typeface="Arial"/>
              </a:rPr>
              <a:t> </a:t>
            </a:r>
            <a:r>
              <a:rPr sz="900" spc="15" dirty="0">
                <a:latin typeface="Arial"/>
                <a:cs typeface="Arial"/>
              </a:rPr>
              <a:t>covariation</a:t>
            </a:r>
            <a:endParaRPr sz="9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092200" y="1506219"/>
            <a:ext cx="1282700" cy="97790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1800" spc="40" dirty="0">
                <a:latin typeface="Arial"/>
                <a:cs typeface="Arial"/>
              </a:rPr>
              <a:t>165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variants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</a:t>
            </a:r>
            <a:r>
              <a:rPr sz="1800" spc="-65" dirty="0">
                <a:latin typeface="Arial"/>
                <a:cs typeface="Arial"/>
              </a:rPr>
              <a:t> assay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3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25" dirty="0">
                <a:latin typeface="Arial"/>
                <a:cs typeface="Arial"/>
              </a:rPr>
              <a:t>metrics</a:t>
            </a:r>
            <a:endParaRPr sz="180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4717872" y="1868684"/>
            <a:ext cx="1421765" cy="1410335"/>
          </a:xfrm>
          <a:custGeom>
            <a:avLst/>
            <a:gdLst/>
            <a:ahLst/>
            <a:cxnLst/>
            <a:rect l="l" t="t" r="r" b="b"/>
            <a:pathLst>
              <a:path w="1421764" h="1410335">
                <a:moveTo>
                  <a:pt x="0" y="0"/>
                </a:moveTo>
                <a:lnTo>
                  <a:pt x="1421673" y="0"/>
                </a:lnTo>
                <a:lnTo>
                  <a:pt x="1421673" y="1409796"/>
                </a:lnTo>
                <a:lnTo>
                  <a:pt x="0" y="1409796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0020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76700" y="139700"/>
            <a:ext cx="4089400" cy="469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1300" y="38100"/>
            <a:ext cx="407987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-35" dirty="0">
                <a:solidFill>
                  <a:srgbClr val="0055FF"/>
                </a:solidFill>
              </a:rPr>
              <a:t>Pyruvate </a:t>
            </a:r>
            <a:r>
              <a:rPr sz="3100" spc="-30" dirty="0">
                <a:solidFill>
                  <a:srgbClr val="0055FF"/>
                </a:solidFill>
              </a:rPr>
              <a:t>Kinase</a:t>
            </a:r>
            <a:r>
              <a:rPr sz="3100" spc="-185" dirty="0">
                <a:solidFill>
                  <a:srgbClr val="0055FF"/>
                </a:solidFill>
              </a:rPr>
              <a:t> </a:t>
            </a:r>
            <a:r>
              <a:rPr sz="3100" spc="15" dirty="0">
                <a:solidFill>
                  <a:srgbClr val="0055FF"/>
                </a:solidFill>
              </a:rPr>
              <a:t>(2016)</a:t>
            </a:r>
            <a:endParaRPr sz="3100"/>
          </a:p>
        </p:txBody>
      </p:sp>
      <p:sp>
        <p:nvSpPr>
          <p:cNvPr id="4" name="object 4"/>
          <p:cNvSpPr txBox="1"/>
          <p:nvPr/>
        </p:nvSpPr>
        <p:spPr>
          <a:xfrm>
            <a:off x="1295400" y="1607819"/>
            <a:ext cx="1282700" cy="97790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1800" spc="40" dirty="0">
                <a:latin typeface="Arial"/>
                <a:cs typeface="Arial"/>
              </a:rPr>
              <a:t>543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variants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</a:t>
            </a:r>
            <a:r>
              <a:rPr sz="1800" spc="-65" dirty="0">
                <a:latin typeface="Arial"/>
                <a:cs typeface="Arial"/>
              </a:rPr>
              <a:t> assay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25" dirty="0">
                <a:latin typeface="Arial"/>
                <a:cs typeface="Arial"/>
              </a:rPr>
              <a:t>metrics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76700" y="139700"/>
            <a:ext cx="4089400" cy="469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1300" y="38100"/>
            <a:ext cx="407987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-35" dirty="0">
                <a:solidFill>
                  <a:srgbClr val="0055FF"/>
                </a:solidFill>
              </a:rPr>
              <a:t>Pyruvate </a:t>
            </a:r>
            <a:r>
              <a:rPr sz="3100" spc="-30" dirty="0">
                <a:solidFill>
                  <a:srgbClr val="0055FF"/>
                </a:solidFill>
              </a:rPr>
              <a:t>Kinase</a:t>
            </a:r>
            <a:r>
              <a:rPr sz="3100" spc="-185" dirty="0">
                <a:solidFill>
                  <a:srgbClr val="0055FF"/>
                </a:solidFill>
              </a:rPr>
              <a:t> </a:t>
            </a:r>
            <a:r>
              <a:rPr sz="3100" spc="15" dirty="0">
                <a:solidFill>
                  <a:srgbClr val="0055FF"/>
                </a:solidFill>
              </a:rPr>
              <a:t>(2016)</a:t>
            </a:r>
            <a:endParaRPr sz="3100"/>
          </a:p>
        </p:txBody>
      </p:sp>
      <p:sp>
        <p:nvSpPr>
          <p:cNvPr id="4" name="object 4"/>
          <p:cNvSpPr/>
          <p:nvPr/>
        </p:nvSpPr>
        <p:spPr>
          <a:xfrm>
            <a:off x="1574978" y="2731744"/>
            <a:ext cx="1276177" cy="12705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45745" y="2765593"/>
            <a:ext cx="1335087" cy="12715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23520" y="2663992"/>
            <a:ext cx="3276600" cy="2057400"/>
          </a:xfrm>
          <a:prstGeom prst="rect">
            <a:avLst/>
          </a:prstGeom>
          <a:ln w="28575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000">
              <a:latin typeface="Times New Roman"/>
              <a:cs typeface="Times New Roman"/>
            </a:endParaRPr>
          </a:p>
          <a:p>
            <a:pPr marL="2291080" marR="66675" indent="165100">
              <a:lnSpc>
                <a:spcPct val="135400"/>
              </a:lnSpc>
            </a:pP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 </a:t>
            </a:r>
            <a:r>
              <a:rPr sz="800" spc="-40" dirty="0">
                <a:solidFill>
                  <a:srgbClr val="FF0000"/>
                </a:solidFill>
                <a:latin typeface="Arial"/>
                <a:cs typeface="Arial"/>
              </a:rPr>
              <a:t>(EA)  </a:t>
            </a:r>
            <a:r>
              <a:rPr sz="800" spc="-100" dirty="0">
                <a:latin typeface="Arial"/>
                <a:cs typeface="Arial"/>
              </a:rPr>
              <a:t>Jones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65" dirty="0">
                <a:latin typeface="Arial"/>
                <a:cs typeface="Arial"/>
              </a:rPr>
              <a:t>(Subst.</a:t>
            </a:r>
            <a:r>
              <a:rPr sz="800" spc="-45" dirty="0">
                <a:latin typeface="Arial"/>
                <a:cs typeface="Arial"/>
              </a:rPr>
              <a:t> </a:t>
            </a:r>
            <a:r>
              <a:rPr sz="800" spc="-40" dirty="0">
                <a:latin typeface="Arial"/>
                <a:cs typeface="Arial"/>
              </a:rPr>
              <a:t>freq.)</a:t>
            </a:r>
            <a:endParaRPr sz="800">
              <a:latin typeface="Arial"/>
              <a:cs typeface="Arial"/>
            </a:endParaRPr>
          </a:p>
          <a:p>
            <a:pPr marL="1897380" marR="568960" indent="114300">
              <a:lnSpc>
                <a:spcPts val="1400"/>
              </a:lnSpc>
              <a:spcBef>
                <a:spcPts val="20"/>
              </a:spcBef>
            </a:pPr>
            <a:r>
              <a:rPr sz="800" spc="-75" dirty="0">
                <a:latin typeface="Arial"/>
                <a:cs typeface="Arial"/>
              </a:rPr>
              <a:t>Seok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85" dirty="0">
                <a:latin typeface="Arial"/>
                <a:cs typeface="Arial"/>
              </a:rPr>
              <a:t>(PSSM)  </a:t>
            </a:r>
            <a:r>
              <a:rPr sz="800" spc="-75" dirty="0">
                <a:latin typeface="Arial"/>
                <a:cs typeface="Arial"/>
              </a:rPr>
              <a:t>Seok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85" dirty="0">
                <a:latin typeface="Arial"/>
                <a:cs typeface="Arial"/>
              </a:rPr>
              <a:t> </a:t>
            </a:r>
            <a:r>
              <a:rPr sz="800" spc="-40" dirty="0">
                <a:latin typeface="Arial"/>
                <a:cs typeface="Arial"/>
              </a:rPr>
              <a:t>(ConSurf)</a:t>
            </a:r>
            <a:endParaRPr sz="800">
              <a:latin typeface="Arial"/>
              <a:cs typeface="Arial"/>
            </a:endParaRPr>
          </a:p>
          <a:p>
            <a:pPr marL="1744980">
              <a:lnSpc>
                <a:spcPct val="100000"/>
              </a:lnSpc>
              <a:spcBef>
                <a:spcPts val="220"/>
              </a:spcBef>
            </a:pP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(active site</a:t>
            </a:r>
            <a:r>
              <a:rPr sz="800" spc="-90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annot.)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 marL="93345" marR="147955">
              <a:lnSpc>
                <a:spcPct val="111100"/>
              </a:lnSpc>
              <a:spcBef>
                <a:spcPts val="745"/>
              </a:spcBef>
            </a:pPr>
            <a:r>
              <a:rPr sz="1200" spc="5" dirty="0">
                <a:latin typeface="Arial"/>
                <a:cs typeface="Arial"/>
              </a:rPr>
              <a:t>Predict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the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15" dirty="0">
                <a:latin typeface="Arial"/>
                <a:cs typeface="Arial"/>
              </a:rPr>
              <a:t>effect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40" dirty="0">
                <a:latin typeface="Arial"/>
                <a:cs typeface="Arial"/>
              </a:rPr>
              <a:t>of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25" dirty="0">
                <a:latin typeface="Arial"/>
                <a:cs typeface="Arial"/>
              </a:rPr>
              <a:t>543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20" dirty="0">
                <a:latin typeface="Arial"/>
                <a:cs typeface="Arial"/>
              </a:rPr>
              <a:t>mutations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45" dirty="0">
                <a:latin typeface="Arial"/>
                <a:cs typeface="Arial"/>
              </a:rPr>
              <a:t>on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75" dirty="0">
                <a:latin typeface="Arial"/>
                <a:cs typeface="Arial"/>
              </a:rPr>
              <a:t>L-PYK  </a:t>
            </a:r>
            <a:r>
              <a:rPr sz="1200" spc="5" dirty="0">
                <a:latin typeface="Arial"/>
                <a:cs typeface="Arial"/>
              </a:rPr>
              <a:t>enzyme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activity.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95400" y="1607819"/>
            <a:ext cx="1282700" cy="97790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1800" spc="40" dirty="0">
                <a:latin typeface="Arial"/>
                <a:cs typeface="Arial"/>
              </a:rPr>
              <a:t>543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variants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</a:t>
            </a:r>
            <a:r>
              <a:rPr sz="1800" spc="-65" dirty="0">
                <a:latin typeface="Arial"/>
                <a:cs typeface="Arial"/>
              </a:rPr>
              <a:t> assay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25" dirty="0">
                <a:latin typeface="Arial"/>
                <a:cs typeface="Arial"/>
              </a:rPr>
              <a:t>metrics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76700" y="139700"/>
            <a:ext cx="4089400" cy="469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1300" y="38100"/>
            <a:ext cx="407987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-35" dirty="0">
                <a:solidFill>
                  <a:srgbClr val="0055FF"/>
                </a:solidFill>
              </a:rPr>
              <a:t>Pyruvate </a:t>
            </a:r>
            <a:r>
              <a:rPr sz="3100" spc="-30" dirty="0">
                <a:solidFill>
                  <a:srgbClr val="0055FF"/>
                </a:solidFill>
              </a:rPr>
              <a:t>Kinase</a:t>
            </a:r>
            <a:r>
              <a:rPr sz="3100" spc="-185" dirty="0">
                <a:solidFill>
                  <a:srgbClr val="0055FF"/>
                </a:solidFill>
              </a:rPr>
              <a:t> </a:t>
            </a:r>
            <a:r>
              <a:rPr sz="3100" spc="15" dirty="0">
                <a:solidFill>
                  <a:srgbClr val="0055FF"/>
                </a:solidFill>
              </a:rPr>
              <a:t>(2016)</a:t>
            </a:r>
            <a:endParaRPr sz="3100"/>
          </a:p>
        </p:txBody>
      </p:sp>
      <p:sp>
        <p:nvSpPr>
          <p:cNvPr id="4" name="object 4"/>
          <p:cNvSpPr txBox="1"/>
          <p:nvPr/>
        </p:nvSpPr>
        <p:spPr>
          <a:xfrm>
            <a:off x="7506952" y="1821599"/>
            <a:ext cx="495934" cy="21158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2120"/>
              </a:lnSpc>
            </a:pPr>
            <a:r>
              <a:rPr sz="1800" b="1" dirty="0">
                <a:latin typeface="Trebuchet MS"/>
                <a:cs typeface="Trebuchet MS"/>
              </a:rPr>
              <a:t>PCC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ts val="1650"/>
              </a:lnSpc>
            </a:pPr>
            <a:r>
              <a:rPr sz="1400" dirty="0">
                <a:latin typeface="Trebuchet MS"/>
                <a:cs typeface="Trebuchet MS"/>
              </a:rPr>
              <a:t>against experimental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data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553449" y="1479550"/>
            <a:ext cx="0" cy="2921000"/>
          </a:xfrm>
          <a:custGeom>
            <a:avLst/>
            <a:gdLst/>
            <a:ahLst/>
            <a:cxnLst/>
            <a:rect l="l" t="t" r="r" b="b"/>
            <a:pathLst>
              <a:path h="2921000">
                <a:moveTo>
                  <a:pt x="0" y="2920999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255000" y="4267200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0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75600" y="3543300"/>
            <a:ext cx="4032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rebuchet MS"/>
                <a:cs typeface="Trebuchet MS"/>
              </a:rPr>
              <a:t>0.25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89900" y="2806700"/>
            <a:ext cx="2990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rebuchet MS"/>
                <a:cs typeface="Trebuchet MS"/>
              </a:rPr>
              <a:t>0.5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75600" y="2082800"/>
            <a:ext cx="4032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rebuchet MS"/>
                <a:cs typeface="Trebuchet MS"/>
              </a:rPr>
              <a:t>0.75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255000" y="1346200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1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553449" y="4400550"/>
            <a:ext cx="3403600" cy="0"/>
          </a:xfrm>
          <a:custGeom>
            <a:avLst/>
            <a:gdLst/>
            <a:ahLst/>
            <a:cxnLst/>
            <a:rect l="l" t="t" r="r" b="b"/>
            <a:pathLst>
              <a:path w="3403600">
                <a:moveTo>
                  <a:pt x="0" y="0"/>
                </a:moveTo>
                <a:lnTo>
                  <a:pt x="34036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483600" y="4457700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0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194800" y="4376702"/>
            <a:ext cx="2117725" cy="904240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735"/>
              </a:spcBef>
              <a:tabLst>
                <a:tab pos="926465" algn="l"/>
                <a:tab pos="1726564" algn="l"/>
              </a:tabLst>
            </a:pPr>
            <a:r>
              <a:rPr sz="1400" b="1" spc="-5" dirty="0">
                <a:latin typeface="Trebuchet MS"/>
                <a:cs typeface="Trebuchet MS"/>
              </a:rPr>
              <a:t>0.2</a:t>
            </a:r>
            <a:r>
              <a:rPr sz="1400" b="1" dirty="0">
                <a:latin typeface="Trebuchet MS"/>
                <a:cs typeface="Trebuchet MS"/>
              </a:rPr>
              <a:t>5	</a:t>
            </a:r>
            <a:r>
              <a:rPr sz="1400" b="1" spc="-5" dirty="0">
                <a:latin typeface="Trebuchet MS"/>
                <a:cs typeface="Trebuchet MS"/>
              </a:rPr>
              <a:t>0.</a:t>
            </a:r>
            <a:r>
              <a:rPr sz="1400" b="1" dirty="0">
                <a:latin typeface="Trebuchet MS"/>
                <a:cs typeface="Trebuchet MS"/>
              </a:rPr>
              <a:t>5	</a:t>
            </a:r>
            <a:r>
              <a:rPr sz="1400" b="1" spc="-5" dirty="0">
                <a:latin typeface="Trebuchet MS"/>
                <a:cs typeface="Trebuchet MS"/>
              </a:rPr>
              <a:t>0.75</a:t>
            </a:r>
            <a:endParaRPr sz="1400">
              <a:latin typeface="Trebuchet MS"/>
              <a:cs typeface="Trebuchet MS"/>
            </a:endParaRPr>
          </a:p>
          <a:p>
            <a:pPr marL="368300">
              <a:lnSpc>
                <a:spcPts val="2130"/>
              </a:lnSpc>
              <a:spcBef>
                <a:spcPts val="819"/>
              </a:spcBef>
            </a:pPr>
            <a:r>
              <a:rPr sz="1800" b="1" spc="-10" dirty="0">
                <a:latin typeface="Trebuchet MS"/>
                <a:cs typeface="Trebuchet MS"/>
              </a:rPr>
              <a:t>average</a:t>
            </a:r>
            <a:r>
              <a:rPr sz="1800" b="1" spc="-2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PCC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ts val="1650"/>
              </a:lnSpc>
            </a:pPr>
            <a:r>
              <a:rPr sz="1400" dirty="0">
                <a:latin typeface="Trebuchet MS"/>
                <a:cs typeface="Trebuchet MS"/>
              </a:rPr>
              <a:t>against other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submissions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899900" y="4457700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1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9957068" y="3439304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957068" y="3439304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4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820663" y="3645555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820662" y="3645555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796436" y="4360199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4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796435" y="4360199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601643" y="3487661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601641" y="3487661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4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4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551796" y="1480463"/>
            <a:ext cx="3408045" cy="2915285"/>
          </a:xfrm>
          <a:custGeom>
            <a:avLst/>
            <a:gdLst/>
            <a:ahLst/>
            <a:cxnLst/>
            <a:rect l="l" t="t" r="r" b="b"/>
            <a:pathLst>
              <a:path w="3408045" h="2915285">
                <a:moveTo>
                  <a:pt x="0" y="2914968"/>
                </a:moveTo>
                <a:lnTo>
                  <a:pt x="37864" y="2882579"/>
                </a:lnTo>
                <a:lnTo>
                  <a:pt x="75728" y="2850192"/>
                </a:lnTo>
                <a:lnTo>
                  <a:pt x="113592" y="2817803"/>
                </a:lnTo>
                <a:lnTo>
                  <a:pt x="151456" y="2785414"/>
                </a:lnTo>
                <a:lnTo>
                  <a:pt x="189320" y="2753025"/>
                </a:lnTo>
                <a:lnTo>
                  <a:pt x="227184" y="2720637"/>
                </a:lnTo>
                <a:lnTo>
                  <a:pt x="265049" y="2688249"/>
                </a:lnTo>
                <a:lnTo>
                  <a:pt x="302913" y="2655860"/>
                </a:lnTo>
                <a:lnTo>
                  <a:pt x="340777" y="2623472"/>
                </a:lnTo>
                <a:lnTo>
                  <a:pt x="378641" y="2591083"/>
                </a:lnTo>
                <a:lnTo>
                  <a:pt x="416505" y="2558694"/>
                </a:lnTo>
                <a:lnTo>
                  <a:pt x="454369" y="2526306"/>
                </a:lnTo>
                <a:lnTo>
                  <a:pt x="492233" y="2493918"/>
                </a:lnTo>
                <a:lnTo>
                  <a:pt x="530098" y="2461529"/>
                </a:lnTo>
                <a:lnTo>
                  <a:pt x="567962" y="2429140"/>
                </a:lnTo>
                <a:lnTo>
                  <a:pt x="605826" y="2396752"/>
                </a:lnTo>
                <a:lnTo>
                  <a:pt x="643690" y="2364364"/>
                </a:lnTo>
                <a:lnTo>
                  <a:pt x="681554" y="2331975"/>
                </a:lnTo>
                <a:lnTo>
                  <a:pt x="719419" y="2299586"/>
                </a:lnTo>
                <a:lnTo>
                  <a:pt x="757282" y="2267197"/>
                </a:lnTo>
                <a:lnTo>
                  <a:pt x="795146" y="2234810"/>
                </a:lnTo>
                <a:lnTo>
                  <a:pt x="833011" y="2202421"/>
                </a:lnTo>
                <a:lnTo>
                  <a:pt x="870875" y="2170032"/>
                </a:lnTo>
                <a:lnTo>
                  <a:pt x="908739" y="2137643"/>
                </a:lnTo>
                <a:lnTo>
                  <a:pt x="946603" y="2105254"/>
                </a:lnTo>
                <a:lnTo>
                  <a:pt x="984468" y="2072867"/>
                </a:lnTo>
                <a:lnTo>
                  <a:pt x="1022331" y="2040478"/>
                </a:lnTo>
                <a:lnTo>
                  <a:pt x="1060195" y="2008089"/>
                </a:lnTo>
                <a:lnTo>
                  <a:pt x="1098060" y="1975700"/>
                </a:lnTo>
                <a:lnTo>
                  <a:pt x="1135924" y="1943312"/>
                </a:lnTo>
                <a:lnTo>
                  <a:pt x="1173788" y="1910924"/>
                </a:lnTo>
                <a:lnTo>
                  <a:pt x="1211652" y="1878535"/>
                </a:lnTo>
                <a:lnTo>
                  <a:pt x="1249517" y="1846146"/>
                </a:lnTo>
                <a:lnTo>
                  <a:pt x="1287380" y="1813758"/>
                </a:lnTo>
                <a:lnTo>
                  <a:pt x="1325244" y="1781369"/>
                </a:lnTo>
                <a:lnTo>
                  <a:pt x="1363109" y="1748981"/>
                </a:lnTo>
                <a:lnTo>
                  <a:pt x="1400973" y="1716592"/>
                </a:lnTo>
                <a:lnTo>
                  <a:pt x="1438837" y="1684204"/>
                </a:lnTo>
                <a:lnTo>
                  <a:pt x="1476701" y="1651815"/>
                </a:lnTo>
                <a:lnTo>
                  <a:pt x="1514566" y="1619427"/>
                </a:lnTo>
                <a:lnTo>
                  <a:pt x="1552429" y="1587038"/>
                </a:lnTo>
                <a:lnTo>
                  <a:pt x="1590293" y="1554650"/>
                </a:lnTo>
                <a:lnTo>
                  <a:pt x="1628157" y="1522261"/>
                </a:lnTo>
                <a:lnTo>
                  <a:pt x="1666022" y="1489872"/>
                </a:lnTo>
                <a:lnTo>
                  <a:pt x="1703886" y="1457485"/>
                </a:lnTo>
                <a:lnTo>
                  <a:pt x="1741750" y="1425096"/>
                </a:lnTo>
                <a:lnTo>
                  <a:pt x="1779615" y="1392707"/>
                </a:lnTo>
                <a:lnTo>
                  <a:pt x="1817478" y="1360318"/>
                </a:lnTo>
                <a:lnTo>
                  <a:pt x="1855342" y="1327929"/>
                </a:lnTo>
                <a:lnTo>
                  <a:pt x="1893206" y="1295542"/>
                </a:lnTo>
                <a:lnTo>
                  <a:pt x="1931071" y="1263153"/>
                </a:lnTo>
                <a:lnTo>
                  <a:pt x="1968935" y="1230764"/>
                </a:lnTo>
                <a:lnTo>
                  <a:pt x="2006799" y="1198375"/>
                </a:lnTo>
                <a:lnTo>
                  <a:pt x="2044664" y="1165987"/>
                </a:lnTo>
                <a:lnTo>
                  <a:pt x="2082527" y="1133599"/>
                </a:lnTo>
                <a:lnTo>
                  <a:pt x="2120391" y="1101210"/>
                </a:lnTo>
                <a:lnTo>
                  <a:pt x="2158255" y="1068821"/>
                </a:lnTo>
                <a:lnTo>
                  <a:pt x="2196120" y="1036433"/>
                </a:lnTo>
                <a:lnTo>
                  <a:pt x="2233984" y="1004044"/>
                </a:lnTo>
                <a:lnTo>
                  <a:pt x="2271848" y="971656"/>
                </a:lnTo>
                <a:lnTo>
                  <a:pt x="2309713" y="939267"/>
                </a:lnTo>
                <a:lnTo>
                  <a:pt x="2347576" y="906879"/>
                </a:lnTo>
                <a:lnTo>
                  <a:pt x="2385440" y="874490"/>
                </a:lnTo>
                <a:lnTo>
                  <a:pt x="2423304" y="842102"/>
                </a:lnTo>
                <a:lnTo>
                  <a:pt x="2461169" y="809713"/>
                </a:lnTo>
                <a:lnTo>
                  <a:pt x="2499033" y="777325"/>
                </a:lnTo>
                <a:lnTo>
                  <a:pt x="2536897" y="744936"/>
                </a:lnTo>
                <a:lnTo>
                  <a:pt x="2574762" y="712547"/>
                </a:lnTo>
                <a:lnTo>
                  <a:pt x="2612625" y="680159"/>
                </a:lnTo>
                <a:lnTo>
                  <a:pt x="2650489" y="647770"/>
                </a:lnTo>
                <a:lnTo>
                  <a:pt x="2688353" y="615382"/>
                </a:lnTo>
                <a:lnTo>
                  <a:pt x="2726218" y="582993"/>
                </a:lnTo>
                <a:lnTo>
                  <a:pt x="2764082" y="550605"/>
                </a:lnTo>
                <a:lnTo>
                  <a:pt x="2801946" y="518216"/>
                </a:lnTo>
                <a:lnTo>
                  <a:pt x="2839811" y="485828"/>
                </a:lnTo>
                <a:lnTo>
                  <a:pt x="2877674" y="453439"/>
                </a:lnTo>
                <a:lnTo>
                  <a:pt x="2915538" y="421051"/>
                </a:lnTo>
                <a:lnTo>
                  <a:pt x="2953402" y="388662"/>
                </a:lnTo>
                <a:lnTo>
                  <a:pt x="2991267" y="356273"/>
                </a:lnTo>
                <a:lnTo>
                  <a:pt x="3029131" y="323885"/>
                </a:lnTo>
                <a:lnTo>
                  <a:pt x="3066995" y="291496"/>
                </a:lnTo>
                <a:lnTo>
                  <a:pt x="3104860" y="259108"/>
                </a:lnTo>
                <a:lnTo>
                  <a:pt x="3142723" y="226719"/>
                </a:lnTo>
                <a:lnTo>
                  <a:pt x="3180587" y="194331"/>
                </a:lnTo>
                <a:lnTo>
                  <a:pt x="3218451" y="161942"/>
                </a:lnTo>
                <a:lnTo>
                  <a:pt x="3256316" y="129554"/>
                </a:lnTo>
                <a:lnTo>
                  <a:pt x="3294180" y="97165"/>
                </a:lnTo>
                <a:lnTo>
                  <a:pt x="3332044" y="64777"/>
                </a:lnTo>
                <a:lnTo>
                  <a:pt x="3369909" y="32388"/>
                </a:lnTo>
                <a:lnTo>
                  <a:pt x="3407772" y="0"/>
                </a:lnTo>
              </a:path>
            </a:pathLst>
          </a:custGeom>
          <a:ln w="19050">
            <a:solidFill>
              <a:srgbClr val="ED7D31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574978" y="2731744"/>
            <a:ext cx="1276177" cy="12705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45745" y="2765593"/>
            <a:ext cx="1335087" cy="12715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223520" y="2663992"/>
            <a:ext cx="3276600" cy="2057400"/>
          </a:xfrm>
          <a:prstGeom prst="rect">
            <a:avLst/>
          </a:prstGeom>
          <a:ln w="28575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000">
              <a:latin typeface="Times New Roman"/>
              <a:cs typeface="Times New Roman"/>
            </a:endParaRPr>
          </a:p>
          <a:p>
            <a:pPr marL="2291080" marR="66675" indent="165100">
              <a:lnSpc>
                <a:spcPct val="135400"/>
              </a:lnSpc>
            </a:pP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 </a:t>
            </a:r>
            <a:r>
              <a:rPr sz="800" spc="-40" dirty="0">
                <a:solidFill>
                  <a:srgbClr val="FF0000"/>
                </a:solidFill>
                <a:latin typeface="Arial"/>
                <a:cs typeface="Arial"/>
              </a:rPr>
              <a:t>(EA)  </a:t>
            </a:r>
            <a:r>
              <a:rPr sz="800" spc="-100" dirty="0">
                <a:latin typeface="Arial"/>
                <a:cs typeface="Arial"/>
              </a:rPr>
              <a:t>Jones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65" dirty="0">
                <a:latin typeface="Arial"/>
                <a:cs typeface="Arial"/>
              </a:rPr>
              <a:t>(Subst.</a:t>
            </a:r>
            <a:r>
              <a:rPr sz="800" spc="-45" dirty="0">
                <a:latin typeface="Arial"/>
                <a:cs typeface="Arial"/>
              </a:rPr>
              <a:t> </a:t>
            </a:r>
            <a:r>
              <a:rPr sz="800" spc="-40" dirty="0">
                <a:latin typeface="Arial"/>
                <a:cs typeface="Arial"/>
              </a:rPr>
              <a:t>freq.)</a:t>
            </a:r>
            <a:endParaRPr sz="800">
              <a:latin typeface="Arial"/>
              <a:cs typeface="Arial"/>
            </a:endParaRPr>
          </a:p>
          <a:p>
            <a:pPr marL="1897380" marR="568960" indent="114300">
              <a:lnSpc>
                <a:spcPts val="1400"/>
              </a:lnSpc>
              <a:spcBef>
                <a:spcPts val="20"/>
              </a:spcBef>
            </a:pPr>
            <a:r>
              <a:rPr sz="800" spc="-75" dirty="0">
                <a:latin typeface="Arial"/>
                <a:cs typeface="Arial"/>
              </a:rPr>
              <a:t>Seok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85" dirty="0">
                <a:latin typeface="Arial"/>
                <a:cs typeface="Arial"/>
              </a:rPr>
              <a:t>(PSSM)  </a:t>
            </a:r>
            <a:r>
              <a:rPr sz="800" spc="-75" dirty="0">
                <a:latin typeface="Arial"/>
                <a:cs typeface="Arial"/>
              </a:rPr>
              <a:t>Seok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85" dirty="0">
                <a:latin typeface="Arial"/>
                <a:cs typeface="Arial"/>
              </a:rPr>
              <a:t> </a:t>
            </a:r>
            <a:r>
              <a:rPr sz="800" spc="-40" dirty="0">
                <a:latin typeface="Arial"/>
                <a:cs typeface="Arial"/>
              </a:rPr>
              <a:t>(ConSurf)</a:t>
            </a:r>
            <a:endParaRPr sz="800">
              <a:latin typeface="Arial"/>
              <a:cs typeface="Arial"/>
            </a:endParaRPr>
          </a:p>
          <a:p>
            <a:pPr marL="1744980">
              <a:lnSpc>
                <a:spcPct val="100000"/>
              </a:lnSpc>
              <a:spcBef>
                <a:spcPts val="220"/>
              </a:spcBef>
            </a:pP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(active site</a:t>
            </a:r>
            <a:r>
              <a:rPr sz="800" spc="-90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annot.)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 marL="93345" marR="147955">
              <a:lnSpc>
                <a:spcPct val="111100"/>
              </a:lnSpc>
              <a:spcBef>
                <a:spcPts val="745"/>
              </a:spcBef>
            </a:pPr>
            <a:r>
              <a:rPr sz="1200" spc="5" dirty="0">
                <a:latin typeface="Arial"/>
                <a:cs typeface="Arial"/>
              </a:rPr>
              <a:t>Predict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the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15" dirty="0">
                <a:latin typeface="Arial"/>
                <a:cs typeface="Arial"/>
              </a:rPr>
              <a:t>effect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40" dirty="0">
                <a:latin typeface="Arial"/>
                <a:cs typeface="Arial"/>
              </a:rPr>
              <a:t>of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25" dirty="0">
                <a:latin typeface="Arial"/>
                <a:cs typeface="Arial"/>
              </a:rPr>
              <a:t>543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20" dirty="0">
                <a:latin typeface="Arial"/>
                <a:cs typeface="Arial"/>
              </a:rPr>
              <a:t>mutations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45" dirty="0">
                <a:latin typeface="Arial"/>
                <a:cs typeface="Arial"/>
              </a:rPr>
              <a:t>on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75" dirty="0">
                <a:latin typeface="Arial"/>
                <a:cs typeface="Arial"/>
              </a:rPr>
              <a:t>L-PYK  </a:t>
            </a:r>
            <a:r>
              <a:rPr sz="1200" spc="5" dirty="0">
                <a:latin typeface="Arial"/>
                <a:cs typeface="Arial"/>
              </a:rPr>
              <a:t>enzyme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activity.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95400" y="1607819"/>
            <a:ext cx="1282700" cy="97790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1800" spc="40" dirty="0">
                <a:latin typeface="Arial"/>
                <a:cs typeface="Arial"/>
              </a:rPr>
              <a:t>543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variants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</a:t>
            </a:r>
            <a:r>
              <a:rPr sz="1800" spc="-65" dirty="0">
                <a:latin typeface="Arial"/>
                <a:cs typeface="Arial"/>
              </a:rPr>
              <a:t> assay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25" dirty="0">
                <a:latin typeface="Arial"/>
                <a:cs typeface="Arial"/>
              </a:rPr>
              <a:t>metrics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76700" y="139700"/>
            <a:ext cx="4089400" cy="469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51300" y="38100"/>
            <a:ext cx="407987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-35" dirty="0">
                <a:solidFill>
                  <a:srgbClr val="0055FF"/>
                </a:solidFill>
              </a:rPr>
              <a:t>Pyruvate </a:t>
            </a:r>
            <a:r>
              <a:rPr sz="3100" spc="-30" dirty="0">
                <a:solidFill>
                  <a:srgbClr val="0055FF"/>
                </a:solidFill>
              </a:rPr>
              <a:t>Kinase</a:t>
            </a:r>
            <a:r>
              <a:rPr sz="3100" spc="-185" dirty="0">
                <a:solidFill>
                  <a:srgbClr val="0055FF"/>
                </a:solidFill>
              </a:rPr>
              <a:t> </a:t>
            </a:r>
            <a:r>
              <a:rPr sz="3100" spc="15" dirty="0">
                <a:solidFill>
                  <a:srgbClr val="0055FF"/>
                </a:solidFill>
              </a:rPr>
              <a:t>(2016)</a:t>
            </a:r>
            <a:endParaRPr sz="3100"/>
          </a:p>
        </p:txBody>
      </p:sp>
      <p:sp>
        <p:nvSpPr>
          <p:cNvPr id="4" name="object 4"/>
          <p:cNvSpPr txBox="1"/>
          <p:nvPr/>
        </p:nvSpPr>
        <p:spPr>
          <a:xfrm>
            <a:off x="7506952" y="1821599"/>
            <a:ext cx="495934" cy="21158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2120"/>
              </a:lnSpc>
            </a:pPr>
            <a:r>
              <a:rPr sz="1800" b="1" dirty="0">
                <a:latin typeface="Trebuchet MS"/>
                <a:cs typeface="Trebuchet MS"/>
              </a:rPr>
              <a:t>PCC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ts val="1650"/>
              </a:lnSpc>
            </a:pPr>
            <a:r>
              <a:rPr sz="1400" dirty="0">
                <a:latin typeface="Trebuchet MS"/>
                <a:cs typeface="Trebuchet MS"/>
              </a:rPr>
              <a:t>against experimental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data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00600" y="4140200"/>
            <a:ext cx="53594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latin typeface="Trebuchet MS"/>
                <a:cs typeface="Trebuchet MS"/>
              </a:rPr>
              <a:t>EA =</a:t>
            </a:r>
            <a:r>
              <a:rPr sz="1000" b="1" spc="-140" dirty="0">
                <a:latin typeface="Trebuchet MS"/>
                <a:cs typeface="Trebuchet MS"/>
              </a:rPr>
              <a:t> </a:t>
            </a:r>
            <a:r>
              <a:rPr sz="1000" b="1" spc="-5" dirty="0">
                <a:latin typeface="Trebuchet MS"/>
                <a:cs typeface="Trebuchet MS"/>
              </a:rPr>
              <a:t>S53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324441" y="1629261"/>
            <a:ext cx="2447925" cy="23812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553449" y="1479550"/>
            <a:ext cx="0" cy="2921000"/>
          </a:xfrm>
          <a:custGeom>
            <a:avLst/>
            <a:gdLst/>
            <a:ahLst/>
            <a:cxnLst/>
            <a:rect l="l" t="t" r="r" b="b"/>
            <a:pathLst>
              <a:path h="2921000">
                <a:moveTo>
                  <a:pt x="0" y="2920999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255000" y="4267200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0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75600" y="3543300"/>
            <a:ext cx="4032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rebuchet MS"/>
                <a:cs typeface="Trebuchet MS"/>
              </a:rPr>
              <a:t>0.25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89900" y="2806700"/>
            <a:ext cx="2990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rebuchet MS"/>
                <a:cs typeface="Trebuchet MS"/>
              </a:rPr>
              <a:t>0.5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75600" y="2082800"/>
            <a:ext cx="4032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Trebuchet MS"/>
                <a:cs typeface="Trebuchet MS"/>
              </a:rPr>
              <a:t>0.75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255000" y="1346200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1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553449" y="4400550"/>
            <a:ext cx="3403600" cy="0"/>
          </a:xfrm>
          <a:custGeom>
            <a:avLst/>
            <a:gdLst/>
            <a:ahLst/>
            <a:cxnLst/>
            <a:rect l="l" t="t" r="r" b="b"/>
            <a:pathLst>
              <a:path w="3403600">
                <a:moveTo>
                  <a:pt x="0" y="0"/>
                </a:moveTo>
                <a:lnTo>
                  <a:pt x="34036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483600" y="4457700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0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94800" y="4376702"/>
            <a:ext cx="2117725" cy="904240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735"/>
              </a:spcBef>
              <a:tabLst>
                <a:tab pos="926465" algn="l"/>
                <a:tab pos="1726564" algn="l"/>
              </a:tabLst>
            </a:pPr>
            <a:r>
              <a:rPr sz="1400" b="1" spc="-5" dirty="0">
                <a:latin typeface="Trebuchet MS"/>
                <a:cs typeface="Trebuchet MS"/>
              </a:rPr>
              <a:t>0.2</a:t>
            </a:r>
            <a:r>
              <a:rPr sz="1400" b="1" dirty="0">
                <a:latin typeface="Trebuchet MS"/>
                <a:cs typeface="Trebuchet MS"/>
              </a:rPr>
              <a:t>5	</a:t>
            </a:r>
            <a:r>
              <a:rPr sz="1400" b="1" spc="-5" dirty="0">
                <a:latin typeface="Trebuchet MS"/>
                <a:cs typeface="Trebuchet MS"/>
              </a:rPr>
              <a:t>0.</a:t>
            </a:r>
            <a:r>
              <a:rPr sz="1400" b="1" dirty="0">
                <a:latin typeface="Trebuchet MS"/>
                <a:cs typeface="Trebuchet MS"/>
              </a:rPr>
              <a:t>5	</a:t>
            </a:r>
            <a:r>
              <a:rPr sz="1400" b="1" spc="-5" dirty="0">
                <a:latin typeface="Trebuchet MS"/>
                <a:cs typeface="Trebuchet MS"/>
              </a:rPr>
              <a:t>0.75</a:t>
            </a:r>
            <a:endParaRPr sz="1400">
              <a:latin typeface="Trebuchet MS"/>
              <a:cs typeface="Trebuchet MS"/>
            </a:endParaRPr>
          </a:p>
          <a:p>
            <a:pPr marL="368300">
              <a:lnSpc>
                <a:spcPts val="2130"/>
              </a:lnSpc>
              <a:spcBef>
                <a:spcPts val="819"/>
              </a:spcBef>
            </a:pPr>
            <a:r>
              <a:rPr sz="1800" b="1" spc="-10" dirty="0">
                <a:latin typeface="Trebuchet MS"/>
                <a:cs typeface="Trebuchet MS"/>
              </a:rPr>
              <a:t>average</a:t>
            </a:r>
            <a:r>
              <a:rPr sz="1800" b="1" spc="-2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PCC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ts val="1650"/>
              </a:lnSpc>
            </a:pPr>
            <a:r>
              <a:rPr sz="1400" dirty="0">
                <a:latin typeface="Trebuchet MS"/>
                <a:cs typeface="Trebuchet MS"/>
              </a:rPr>
              <a:t>against other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submissions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899900" y="4457700"/>
            <a:ext cx="1301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1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957068" y="3439304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957068" y="3439304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4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820663" y="3645555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820662" y="3645555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796436" y="4360199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4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796435" y="4360199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5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5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601643" y="3487661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26987" y="0"/>
                </a:moveTo>
                <a:lnTo>
                  <a:pt x="16482" y="2120"/>
                </a:lnTo>
                <a:lnTo>
                  <a:pt x="7904" y="7904"/>
                </a:lnTo>
                <a:lnTo>
                  <a:pt x="2120" y="16482"/>
                </a:lnTo>
                <a:lnTo>
                  <a:pt x="0" y="26987"/>
                </a:lnTo>
                <a:lnTo>
                  <a:pt x="2120" y="37492"/>
                </a:lnTo>
                <a:lnTo>
                  <a:pt x="7904" y="46070"/>
                </a:lnTo>
                <a:lnTo>
                  <a:pt x="16482" y="51854"/>
                </a:lnTo>
                <a:lnTo>
                  <a:pt x="26987" y="53975"/>
                </a:lnTo>
                <a:lnTo>
                  <a:pt x="37492" y="51854"/>
                </a:lnTo>
                <a:lnTo>
                  <a:pt x="46070" y="46070"/>
                </a:lnTo>
                <a:lnTo>
                  <a:pt x="51854" y="37492"/>
                </a:lnTo>
                <a:lnTo>
                  <a:pt x="53975" y="26987"/>
                </a:lnTo>
                <a:lnTo>
                  <a:pt x="51854" y="16482"/>
                </a:lnTo>
                <a:lnTo>
                  <a:pt x="46070" y="7904"/>
                </a:lnTo>
                <a:lnTo>
                  <a:pt x="37492" y="2120"/>
                </a:lnTo>
                <a:lnTo>
                  <a:pt x="26987" y="0"/>
                </a:lnTo>
                <a:close/>
              </a:path>
            </a:pathLst>
          </a:custGeom>
          <a:solidFill>
            <a:srgbClr val="BDD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601641" y="3487661"/>
            <a:ext cx="53975" cy="53975"/>
          </a:xfrm>
          <a:custGeom>
            <a:avLst/>
            <a:gdLst/>
            <a:ahLst/>
            <a:cxnLst/>
            <a:rect l="l" t="t" r="r" b="b"/>
            <a:pathLst>
              <a:path w="53975" h="53975">
                <a:moveTo>
                  <a:pt x="53974" y="26987"/>
                </a:moveTo>
                <a:lnTo>
                  <a:pt x="51854" y="37492"/>
                </a:lnTo>
                <a:lnTo>
                  <a:pt x="46070" y="46070"/>
                </a:lnTo>
                <a:lnTo>
                  <a:pt x="37492" y="51854"/>
                </a:lnTo>
                <a:lnTo>
                  <a:pt x="26987" y="53975"/>
                </a:lnTo>
                <a:lnTo>
                  <a:pt x="16482" y="51854"/>
                </a:lnTo>
                <a:lnTo>
                  <a:pt x="7904" y="46070"/>
                </a:lnTo>
                <a:lnTo>
                  <a:pt x="2120" y="37492"/>
                </a:lnTo>
                <a:lnTo>
                  <a:pt x="0" y="26987"/>
                </a:lnTo>
                <a:lnTo>
                  <a:pt x="2120" y="16482"/>
                </a:lnTo>
                <a:lnTo>
                  <a:pt x="7904" y="7904"/>
                </a:lnTo>
                <a:lnTo>
                  <a:pt x="16482" y="2120"/>
                </a:lnTo>
                <a:lnTo>
                  <a:pt x="26987" y="0"/>
                </a:lnTo>
                <a:lnTo>
                  <a:pt x="37492" y="2120"/>
                </a:lnTo>
                <a:lnTo>
                  <a:pt x="46070" y="7904"/>
                </a:lnTo>
                <a:lnTo>
                  <a:pt x="51854" y="16482"/>
                </a:lnTo>
                <a:lnTo>
                  <a:pt x="53974" y="26987"/>
                </a:lnTo>
                <a:close/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551796" y="1480463"/>
            <a:ext cx="3408045" cy="2915285"/>
          </a:xfrm>
          <a:custGeom>
            <a:avLst/>
            <a:gdLst/>
            <a:ahLst/>
            <a:cxnLst/>
            <a:rect l="l" t="t" r="r" b="b"/>
            <a:pathLst>
              <a:path w="3408045" h="2915285">
                <a:moveTo>
                  <a:pt x="0" y="2914968"/>
                </a:moveTo>
                <a:lnTo>
                  <a:pt x="37864" y="2882579"/>
                </a:lnTo>
                <a:lnTo>
                  <a:pt x="75728" y="2850192"/>
                </a:lnTo>
                <a:lnTo>
                  <a:pt x="113592" y="2817803"/>
                </a:lnTo>
                <a:lnTo>
                  <a:pt x="151456" y="2785414"/>
                </a:lnTo>
                <a:lnTo>
                  <a:pt x="189320" y="2753025"/>
                </a:lnTo>
                <a:lnTo>
                  <a:pt x="227184" y="2720637"/>
                </a:lnTo>
                <a:lnTo>
                  <a:pt x="265049" y="2688249"/>
                </a:lnTo>
                <a:lnTo>
                  <a:pt x="302913" y="2655860"/>
                </a:lnTo>
                <a:lnTo>
                  <a:pt x="340777" y="2623472"/>
                </a:lnTo>
                <a:lnTo>
                  <a:pt x="378641" y="2591083"/>
                </a:lnTo>
                <a:lnTo>
                  <a:pt x="416505" y="2558694"/>
                </a:lnTo>
                <a:lnTo>
                  <a:pt x="454369" y="2526306"/>
                </a:lnTo>
                <a:lnTo>
                  <a:pt x="492233" y="2493918"/>
                </a:lnTo>
                <a:lnTo>
                  <a:pt x="530098" y="2461529"/>
                </a:lnTo>
                <a:lnTo>
                  <a:pt x="567962" y="2429140"/>
                </a:lnTo>
                <a:lnTo>
                  <a:pt x="605826" y="2396752"/>
                </a:lnTo>
                <a:lnTo>
                  <a:pt x="643690" y="2364364"/>
                </a:lnTo>
                <a:lnTo>
                  <a:pt x="681554" y="2331975"/>
                </a:lnTo>
                <a:lnTo>
                  <a:pt x="719419" y="2299586"/>
                </a:lnTo>
                <a:lnTo>
                  <a:pt x="757282" y="2267197"/>
                </a:lnTo>
                <a:lnTo>
                  <a:pt x="795146" y="2234810"/>
                </a:lnTo>
                <a:lnTo>
                  <a:pt x="833011" y="2202421"/>
                </a:lnTo>
                <a:lnTo>
                  <a:pt x="870875" y="2170032"/>
                </a:lnTo>
                <a:lnTo>
                  <a:pt x="908739" y="2137643"/>
                </a:lnTo>
                <a:lnTo>
                  <a:pt x="946603" y="2105254"/>
                </a:lnTo>
                <a:lnTo>
                  <a:pt x="984468" y="2072867"/>
                </a:lnTo>
                <a:lnTo>
                  <a:pt x="1022331" y="2040478"/>
                </a:lnTo>
                <a:lnTo>
                  <a:pt x="1060195" y="2008089"/>
                </a:lnTo>
                <a:lnTo>
                  <a:pt x="1098060" y="1975700"/>
                </a:lnTo>
                <a:lnTo>
                  <a:pt x="1135924" y="1943312"/>
                </a:lnTo>
                <a:lnTo>
                  <a:pt x="1173788" y="1910924"/>
                </a:lnTo>
                <a:lnTo>
                  <a:pt x="1211652" y="1878535"/>
                </a:lnTo>
                <a:lnTo>
                  <a:pt x="1249517" y="1846146"/>
                </a:lnTo>
                <a:lnTo>
                  <a:pt x="1287380" y="1813758"/>
                </a:lnTo>
                <a:lnTo>
                  <a:pt x="1325244" y="1781369"/>
                </a:lnTo>
                <a:lnTo>
                  <a:pt x="1363109" y="1748981"/>
                </a:lnTo>
                <a:lnTo>
                  <a:pt x="1400973" y="1716592"/>
                </a:lnTo>
                <a:lnTo>
                  <a:pt x="1438837" y="1684204"/>
                </a:lnTo>
                <a:lnTo>
                  <a:pt x="1476701" y="1651815"/>
                </a:lnTo>
                <a:lnTo>
                  <a:pt x="1514566" y="1619427"/>
                </a:lnTo>
                <a:lnTo>
                  <a:pt x="1552429" y="1587038"/>
                </a:lnTo>
                <a:lnTo>
                  <a:pt x="1590293" y="1554650"/>
                </a:lnTo>
                <a:lnTo>
                  <a:pt x="1628157" y="1522261"/>
                </a:lnTo>
                <a:lnTo>
                  <a:pt x="1666022" y="1489872"/>
                </a:lnTo>
                <a:lnTo>
                  <a:pt x="1703886" y="1457485"/>
                </a:lnTo>
                <a:lnTo>
                  <a:pt x="1741750" y="1425096"/>
                </a:lnTo>
                <a:lnTo>
                  <a:pt x="1779615" y="1392707"/>
                </a:lnTo>
                <a:lnTo>
                  <a:pt x="1817478" y="1360318"/>
                </a:lnTo>
                <a:lnTo>
                  <a:pt x="1855342" y="1327929"/>
                </a:lnTo>
                <a:lnTo>
                  <a:pt x="1893206" y="1295542"/>
                </a:lnTo>
                <a:lnTo>
                  <a:pt x="1931071" y="1263153"/>
                </a:lnTo>
                <a:lnTo>
                  <a:pt x="1968935" y="1230764"/>
                </a:lnTo>
                <a:lnTo>
                  <a:pt x="2006799" y="1198375"/>
                </a:lnTo>
                <a:lnTo>
                  <a:pt x="2044664" y="1165987"/>
                </a:lnTo>
                <a:lnTo>
                  <a:pt x="2082527" y="1133599"/>
                </a:lnTo>
                <a:lnTo>
                  <a:pt x="2120391" y="1101210"/>
                </a:lnTo>
                <a:lnTo>
                  <a:pt x="2158255" y="1068821"/>
                </a:lnTo>
                <a:lnTo>
                  <a:pt x="2196120" y="1036433"/>
                </a:lnTo>
                <a:lnTo>
                  <a:pt x="2233984" y="1004044"/>
                </a:lnTo>
                <a:lnTo>
                  <a:pt x="2271848" y="971656"/>
                </a:lnTo>
                <a:lnTo>
                  <a:pt x="2309713" y="939267"/>
                </a:lnTo>
                <a:lnTo>
                  <a:pt x="2347576" y="906879"/>
                </a:lnTo>
                <a:lnTo>
                  <a:pt x="2385440" y="874490"/>
                </a:lnTo>
                <a:lnTo>
                  <a:pt x="2423304" y="842102"/>
                </a:lnTo>
                <a:lnTo>
                  <a:pt x="2461169" y="809713"/>
                </a:lnTo>
                <a:lnTo>
                  <a:pt x="2499033" y="777325"/>
                </a:lnTo>
                <a:lnTo>
                  <a:pt x="2536897" y="744936"/>
                </a:lnTo>
                <a:lnTo>
                  <a:pt x="2574762" y="712547"/>
                </a:lnTo>
                <a:lnTo>
                  <a:pt x="2612625" y="680159"/>
                </a:lnTo>
                <a:lnTo>
                  <a:pt x="2650489" y="647770"/>
                </a:lnTo>
                <a:lnTo>
                  <a:pt x="2688353" y="615382"/>
                </a:lnTo>
                <a:lnTo>
                  <a:pt x="2726218" y="582993"/>
                </a:lnTo>
                <a:lnTo>
                  <a:pt x="2764082" y="550605"/>
                </a:lnTo>
                <a:lnTo>
                  <a:pt x="2801946" y="518216"/>
                </a:lnTo>
                <a:lnTo>
                  <a:pt x="2839811" y="485828"/>
                </a:lnTo>
                <a:lnTo>
                  <a:pt x="2877674" y="453439"/>
                </a:lnTo>
                <a:lnTo>
                  <a:pt x="2915538" y="421051"/>
                </a:lnTo>
                <a:lnTo>
                  <a:pt x="2953402" y="388662"/>
                </a:lnTo>
                <a:lnTo>
                  <a:pt x="2991267" y="356273"/>
                </a:lnTo>
                <a:lnTo>
                  <a:pt x="3029131" y="323885"/>
                </a:lnTo>
                <a:lnTo>
                  <a:pt x="3066995" y="291496"/>
                </a:lnTo>
                <a:lnTo>
                  <a:pt x="3104860" y="259108"/>
                </a:lnTo>
                <a:lnTo>
                  <a:pt x="3142723" y="226719"/>
                </a:lnTo>
                <a:lnTo>
                  <a:pt x="3180587" y="194331"/>
                </a:lnTo>
                <a:lnTo>
                  <a:pt x="3218451" y="161942"/>
                </a:lnTo>
                <a:lnTo>
                  <a:pt x="3256316" y="129554"/>
                </a:lnTo>
                <a:lnTo>
                  <a:pt x="3294180" y="97165"/>
                </a:lnTo>
                <a:lnTo>
                  <a:pt x="3332044" y="64777"/>
                </a:lnTo>
                <a:lnTo>
                  <a:pt x="3369909" y="32388"/>
                </a:lnTo>
                <a:lnTo>
                  <a:pt x="3407772" y="0"/>
                </a:lnTo>
              </a:path>
            </a:pathLst>
          </a:custGeom>
          <a:ln w="19050">
            <a:solidFill>
              <a:srgbClr val="ED7D31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574978" y="2731744"/>
            <a:ext cx="1276177" cy="12705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45745" y="2765593"/>
            <a:ext cx="1335087" cy="127158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223520" y="2663992"/>
            <a:ext cx="3276600" cy="2057400"/>
          </a:xfrm>
          <a:prstGeom prst="rect">
            <a:avLst/>
          </a:prstGeom>
          <a:ln w="28575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000">
              <a:latin typeface="Times New Roman"/>
              <a:cs typeface="Times New Roman"/>
            </a:endParaRPr>
          </a:p>
          <a:p>
            <a:pPr marL="2291080" marR="66675" indent="165100">
              <a:lnSpc>
                <a:spcPct val="135400"/>
              </a:lnSpc>
            </a:pP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 </a:t>
            </a:r>
            <a:r>
              <a:rPr sz="800" spc="-40" dirty="0">
                <a:solidFill>
                  <a:srgbClr val="FF0000"/>
                </a:solidFill>
                <a:latin typeface="Arial"/>
                <a:cs typeface="Arial"/>
              </a:rPr>
              <a:t>(EA)  </a:t>
            </a:r>
            <a:r>
              <a:rPr sz="800" spc="-100" dirty="0">
                <a:latin typeface="Arial"/>
                <a:cs typeface="Arial"/>
              </a:rPr>
              <a:t>Jones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65" dirty="0">
                <a:latin typeface="Arial"/>
                <a:cs typeface="Arial"/>
              </a:rPr>
              <a:t>(Subst.</a:t>
            </a:r>
            <a:r>
              <a:rPr sz="800" spc="-45" dirty="0">
                <a:latin typeface="Arial"/>
                <a:cs typeface="Arial"/>
              </a:rPr>
              <a:t> </a:t>
            </a:r>
            <a:r>
              <a:rPr sz="800" spc="-40" dirty="0">
                <a:latin typeface="Arial"/>
                <a:cs typeface="Arial"/>
              </a:rPr>
              <a:t>freq.)</a:t>
            </a:r>
            <a:endParaRPr sz="800">
              <a:latin typeface="Arial"/>
              <a:cs typeface="Arial"/>
            </a:endParaRPr>
          </a:p>
          <a:p>
            <a:pPr marL="1897380" marR="568960" indent="114300">
              <a:lnSpc>
                <a:spcPts val="1400"/>
              </a:lnSpc>
              <a:spcBef>
                <a:spcPts val="20"/>
              </a:spcBef>
            </a:pPr>
            <a:r>
              <a:rPr sz="800" spc="-75" dirty="0">
                <a:latin typeface="Arial"/>
                <a:cs typeface="Arial"/>
              </a:rPr>
              <a:t>Seok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85" dirty="0">
                <a:latin typeface="Arial"/>
                <a:cs typeface="Arial"/>
              </a:rPr>
              <a:t>(PSSM)  </a:t>
            </a:r>
            <a:r>
              <a:rPr sz="800" spc="-75" dirty="0">
                <a:latin typeface="Arial"/>
                <a:cs typeface="Arial"/>
              </a:rPr>
              <a:t>Seok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85" dirty="0">
                <a:latin typeface="Arial"/>
                <a:cs typeface="Arial"/>
              </a:rPr>
              <a:t> </a:t>
            </a:r>
            <a:r>
              <a:rPr sz="800" spc="-40" dirty="0">
                <a:latin typeface="Arial"/>
                <a:cs typeface="Arial"/>
              </a:rPr>
              <a:t>(ConSurf)</a:t>
            </a:r>
            <a:endParaRPr sz="800">
              <a:latin typeface="Arial"/>
              <a:cs typeface="Arial"/>
            </a:endParaRPr>
          </a:p>
          <a:p>
            <a:pPr marL="1744980">
              <a:lnSpc>
                <a:spcPct val="100000"/>
              </a:lnSpc>
              <a:spcBef>
                <a:spcPts val="220"/>
              </a:spcBef>
            </a:pP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(active site</a:t>
            </a:r>
            <a:r>
              <a:rPr sz="800" spc="-90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annot.)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 marL="93345" marR="147955">
              <a:lnSpc>
                <a:spcPct val="111100"/>
              </a:lnSpc>
              <a:spcBef>
                <a:spcPts val="745"/>
              </a:spcBef>
            </a:pPr>
            <a:r>
              <a:rPr sz="1200" spc="5" dirty="0">
                <a:latin typeface="Arial"/>
                <a:cs typeface="Arial"/>
              </a:rPr>
              <a:t>Predict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the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15" dirty="0">
                <a:latin typeface="Arial"/>
                <a:cs typeface="Arial"/>
              </a:rPr>
              <a:t>effect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40" dirty="0">
                <a:latin typeface="Arial"/>
                <a:cs typeface="Arial"/>
              </a:rPr>
              <a:t>of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25" dirty="0">
                <a:latin typeface="Arial"/>
                <a:cs typeface="Arial"/>
              </a:rPr>
              <a:t>543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20" dirty="0">
                <a:latin typeface="Arial"/>
                <a:cs typeface="Arial"/>
              </a:rPr>
              <a:t>mutations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45" dirty="0">
                <a:latin typeface="Arial"/>
                <a:cs typeface="Arial"/>
              </a:rPr>
              <a:t>on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75" dirty="0">
                <a:latin typeface="Arial"/>
                <a:cs typeface="Arial"/>
              </a:rPr>
              <a:t>L-PYK  </a:t>
            </a:r>
            <a:r>
              <a:rPr sz="1200" spc="5" dirty="0">
                <a:latin typeface="Arial"/>
                <a:cs typeface="Arial"/>
              </a:rPr>
              <a:t>enzyme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activity.</a:t>
            </a:r>
            <a:endParaRPr sz="12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787900" y="4445000"/>
            <a:ext cx="1715135" cy="53848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5715" algn="just">
              <a:lnSpc>
                <a:spcPts val="1300"/>
              </a:lnSpc>
              <a:spcBef>
                <a:spcPts val="259"/>
              </a:spcBef>
            </a:pPr>
            <a:r>
              <a:rPr sz="1200" b="1" spc="20" dirty="0">
                <a:latin typeface="Arial"/>
                <a:cs typeface="Arial"/>
              </a:rPr>
              <a:t>MetaPSICOV </a:t>
            </a:r>
            <a:r>
              <a:rPr sz="1200" spc="25" dirty="0">
                <a:latin typeface="Arial"/>
                <a:cs typeface="Arial"/>
              </a:rPr>
              <a:t>: </a:t>
            </a:r>
            <a:r>
              <a:rPr sz="1200" spc="15" dirty="0">
                <a:latin typeface="Arial"/>
                <a:cs typeface="Arial"/>
              </a:rPr>
              <a:t>pairwise  </a:t>
            </a:r>
            <a:r>
              <a:rPr sz="1200" spc="25" dirty="0">
                <a:latin typeface="Arial"/>
                <a:cs typeface="Arial"/>
              </a:rPr>
              <a:t>substitution </a:t>
            </a:r>
            <a:r>
              <a:rPr sz="1200" spc="15" dirty="0">
                <a:latin typeface="Arial"/>
                <a:cs typeface="Arial"/>
              </a:rPr>
              <a:t>frequencies  </a:t>
            </a:r>
            <a:r>
              <a:rPr sz="1200" spc="35" dirty="0">
                <a:latin typeface="Arial"/>
                <a:cs typeface="Arial"/>
              </a:rPr>
              <a:t>with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25" dirty="0">
                <a:latin typeface="Arial"/>
                <a:cs typeface="Arial"/>
              </a:rPr>
              <a:t>pseudocounts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295400" y="1607819"/>
            <a:ext cx="1282700" cy="97790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1800" spc="40" dirty="0">
                <a:latin typeface="Arial"/>
                <a:cs typeface="Arial"/>
              </a:rPr>
              <a:t>543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variants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</a:t>
            </a:r>
            <a:r>
              <a:rPr sz="1800" spc="-65" dirty="0">
                <a:latin typeface="Arial"/>
                <a:cs typeface="Arial"/>
              </a:rPr>
              <a:t> assay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25" dirty="0">
                <a:latin typeface="Arial"/>
                <a:cs typeface="Arial"/>
              </a:rPr>
              <a:t>metrics</a:t>
            </a:r>
            <a:endParaRPr sz="18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082697" y="2361736"/>
            <a:ext cx="957580" cy="930910"/>
          </a:xfrm>
          <a:custGeom>
            <a:avLst/>
            <a:gdLst/>
            <a:ahLst/>
            <a:cxnLst/>
            <a:rect l="l" t="t" r="r" b="b"/>
            <a:pathLst>
              <a:path w="957579" h="930910">
                <a:moveTo>
                  <a:pt x="0" y="0"/>
                </a:moveTo>
                <a:lnTo>
                  <a:pt x="957368" y="0"/>
                </a:lnTo>
                <a:lnTo>
                  <a:pt x="957368" y="930858"/>
                </a:lnTo>
                <a:lnTo>
                  <a:pt x="0" y="930858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0020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00600" y="139700"/>
            <a:ext cx="2628900" cy="431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87900" y="38100"/>
            <a:ext cx="260604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30" dirty="0">
                <a:solidFill>
                  <a:srgbClr val="0055FF"/>
                </a:solidFill>
              </a:rPr>
              <a:t>CALM1</a:t>
            </a:r>
            <a:r>
              <a:rPr sz="3100" spc="-180" dirty="0">
                <a:solidFill>
                  <a:srgbClr val="0055FF"/>
                </a:solidFill>
              </a:rPr>
              <a:t> </a:t>
            </a:r>
            <a:r>
              <a:rPr sz="3100" spc="15" dirty="0">
                <a:solidFill>
                  <a:srgbClr val="0055FF"/>
                </a:solidFill>
              </a:rPr>
              <a:t>(2018)</a:t>
            </a:r>
            <a:endParaRPr sz="3100"/>
          </a:p>
        </p:txBody>
      </p:sp>
      <p:sp>
        <p:nvSpPr>
          <p:cNvPr id="4" name="object 4"/>
          <p:cNvSpPr txBox="1"/>
          <p:nvPr/>
        </p:nvSpPr>
        <p:spPr>
          <a:xfrm>
            <a:off x="1397000" y="1480819"/>
            <a:ext cx="1415415" cy="97790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1800" spc="40" dirty="0">
                <a:latin typeface="Arial"/>
                <a:cs typeface="Arial"/>
              </a:rPr>
              <a:t>1813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variants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</a:t>
            </a:r>
            <a:r>
              <a:rPr sz="1800" spc="-65" dirty="0">
                <a:latin typeface="Arial"/>
                <a:cs typeface="Arial"/>
              </a:rPr>
              <a:t> assay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16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25" dirty="0">
                <a:latin typeface="Arial"/>
                <a:cs typeface="Arial"/>
              </a:rPr>
              <a:t>metrics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00600" y="139700"/>
            <a:ext cx="2628900" cy="431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87900" y="38100"/>
            <a:ext cx="260604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30" dirty="0">
                <a:solidFill>
                  <a:srgbClr val="0055FF"/>
                </a:solidFill>
              </a:rPr>
              <a:t>CALM1</a:t>
            </a:r>
            <a:r>
              <a:rPr sz="3100" spc="-180" dirty="0">
                <a:solidFill>
                  <a:srgbClr val="0055FF"/>
                </a:solidFill>
              </a:rPr>
              <a:t> </a:t>
            </a:r>
            <a:r>
              <a:rPr sz="3100" spc="15" dirty="0">
                <a:solidFill>
                  <a:srgbClr val="0055FF"/>
                </a:solidFill>
              </a:rPr>
              <a:t>(2018)</a:t>
            </a:r>
            <a:endParaRPr sz="3100"/>
          </a:p>
        </p:txBody>
      </p:sp>
      <p:sp>
        <p:nvSpPr>
          <p:cNvPr id="4" name="object 4"/>
          <p:cNvSpPr/>
          <p:nvPr/>
        </p:nvSpPr>
        <p:spPr>
          <a:xfrm>
            <a:off x="600964" y="2522735"/>
            <a:ext cx="2009226" cy="20352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22300" y="4483100"/>
            <a:ext cx="2322195" cy="779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100"/>
              </a:spcBef>
              <a:tabLst>
                <a:tab pos="1878964" algn="l"/>
              </a:tabLst>
            </a:pPr>
            <a:r>
              <a:rPr sz="1400" i="1" spc="-70" dirty="0">
                <a:latin typeface="Calibri"/>
                <a:cs typeface="Calibri"/>
              </a:rPr>
              <a:t>Worst	</a:t>
            </a:r>
            <a:r>
              <a:rPr sz="1400" i="1" spc="-50" dirty="0">
                <a:latin typeface="Calibri"/>
                <a:cs typeface="Calibri"/>
              </a:rPr>
              <a:t>Best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Calibri"/>
              <a:cs typeface="Calibri"/>
            </a:endParaRPr>
          </a:p>
          <a:p>
            <a:pPr>
              <a:lnSpc>
                <a:spcPts val="1270"/>
              </a:lnSpc>
            </a:pPr>
            <a:r>
              <a:rPr sz="1200" spc="5" dirty="0">
                <a:latin typeface="Arial"/>
                <a:cs typeface="Arial"/>
              </a:rPr>
              <a:t>Predict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the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fitness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15" dirty="0">
                <a:latin typeface="Arial"/>
                <a:cs typeface="Arial"/>
              </a:rPr>
              <a:t>effect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40" dirty="0">
                <a:latin typeface="Arial"/>
                <a:cs typeface="Arial"/>
              </a:rPr>
              <a:t>of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b="1" spc="90" dirty="0">
                <a:solidFill>
                  <a:srgbClr val="FF0000"/>
                </a:solidFill>
                <a:latin typeface="Arial"/>
                <a:cs typeface="Arial"/>
              </a:rPr>
              <a:t>1,813</a:t>
            </a:r>
            <a:endParaRPr sz="1200">
              <a:latin typeface="Arial"/>
              <a:cs typeface="Arial"/>
            </a:endParaRPr>
          </a:p>
          <a:p>
            <a:pPr>
              <a:lnSpc>
                <a:spcPts val="1270"/>
              </a:lnSpc>
            </a:pPr>
            <a:r>
              <a:rPr sz="1200" dirty="0">
                <a:latin typeface="Arial"/>
                <a:cs typeface="Arial"/>
              </a:rPr>
              <a:t>variants </a:t>
            </a:r>
            <a:r>
              <a:rPr sz="1200" spc="40" dirty="0">
                <a:latin typeface="Arial"/>
                <a:cs typeface="Arial"/>
              </a:rPr>
              <a:t>of </a:t>
            </a:r>
            <a:r>
              <a:rPr sz="1200" spc="30" dirty="0">
                <a:latin typeface="Arial"/>
                <a:cs typeface="Arial"/>
              </a:rPr>
              <a:t>the </a:t>
            </a:r>
            <a:r>
              <a:rPr sz="1200" spc="25" dirty="0">
                <a:latin typeface="Arial"/>
                <a:cs typeface="Arial"/>
              </a:rPr>
              <a:t>human</a:t>
            </a:r>
            <a:r>
              <a:rPr sz="1200" spc="-250" dirty="0">
                <a:latin typeface="Arial"/>
                <a:cs typeface="Arial"/>
              </a:rPr>
              <a:t> </a:t>
            </a:r>
            <a:r>
              <a:rPr sz="1200" spc="35" dirty="0">
                <a:latin typeface="Arial"/>
                <a:cs typeface="Arial"/>
              </a:rPr>
              <a:t>calmodulin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60616" y="2509158"/>
            <a:ext cx="3025140" cy="3183255"/>
          </a:xfrm>
          <a:custGeom>
            <a:avLst/>
            <a:gdLst/>
            <a:ahLst/>
            <a:cxnLst/>
            <a:rect l="l" t="t" r="r" b="b"/>
            <a:pathLst>
              <a:path w="3025140" h="3183254">
                <a:moveTo>
                  <a:pt x="0" y="0"/>
                </a:moveTo>
                <a:lnTo>
                  <a:pt x="3025140" y="0"/>
                </a:lnTo>
                <a:lnTo>
                  <a:pt x="3025140" y="3182741"/>
                </a:lnTo>
                <a:lnTo>
                  <a:pt x="0" y="3182741"/>
                </a:lnTo>
                <a:lnTo>
                  <a:pt x="0" y="0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070100" y="2578100"/>
            <a:ext cx="1463675" cy="164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89230" algn="r">
              <a:lnSpc>
                <a:spcPct val="100000"/>
              </a:lnSpc>
              <a:spcBef>
                <a:spcPts val="100"/>
              </a:spcBef>
            </a:pP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</a:t>
            </a:r>
            <a:r>
              <a:rPr sz="800" spc="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FF0000"/>
                </a:solidFill>
                <a:latin typeface="Arial"/>
                <a:cs typeface="Arial"/>
              </a:rPr>
              <a:t>(EA)</a:t>
            </a:r>
            <a:endParaRPr sz="800">
              <a:latin typeface="Arial"/>
              <a:cs typeface="Arial"/>
            </a:endParaRPr>
          </a:p>
          <a:p>
            <a:pPr marL="342900" marR="5080" indent="-6985" algn="ctr">
              <a:lnSpc>
                <a:spcPct val="208300"/>
              </a:lnSpc>
            </a:pP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</a:t>
            </a:r>
            <a:r>
              <a:rPr sz="800" spc="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FF0000"/>
                </a:solidFill>
                <a:latin typeface="Arial"/>
                <a:cs typeface="Arial"/>
              </a:rPr>
              <a:t>(EA)  </a:t>
            </a:r>
            <a:r>
              <a:rPr sz="800" spc="-25" dirty="0">
                <a:latin typeface="Arial"/>
                <a:cs typeface="Arial"/>
              </a:rPr>
              <a:t>Capriotti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25" dirty="0">
                <a:latin typeface="Arial"/>
                <a:cs typeface="Arial"/>
              </a:rPr>
              <a:t>(3</a:t>
            </a:r>
            <a:r>
              <a:rPr sz="800" spc="-65" dirty="0">
                <a:latin typeface="Arial"/>
                <a:cs typeface="Arial"/>
              </a:rPr>
              <a:t> </a:t>
            </a:r>
            <a:r>
              <a:rPr sz="800" spc="-30" dirty="0">
                <a:latin typeface="Arial"/>
                <a:cs typeface="Arial"/>
              </a:rPr>
              <a:t>predictors)</a:t>
            </a:r>
            <a:endParaRPr sz="800">
              <a:latin typeface="Arial"/>
              <a:cs typeface="Arial"/>
            </a:endParaRPr>
          </a:p>
          <a:p>
            <a:pPr marL="342265" algn="ctr">
              <a:lnSpc>
                <a:spcPts val="660"/>
              </a:lnSpc>
            </a:pPr>
            <a:r>
              <a:rPr sz="600" spc="-50" dirty="0">
                <a:latin typeface="Arial"/>
                <a:cs typeface="Arial"/>
              </a:rPr>
              <a:t>PhD-SNP; </a:t>
            </a:r>
            <a:r>
              <a:rPr sz="600" spc="-55" dirty="0">
                <a:latin typeface="Arial"/>
                <a:cs typeface="Arial"/>
              </a:rPr>
              <a:t>PANTHER;</a:t>
            </a:r>
            <a:r>
              <a:rPr sz="600" spc="-65" dirty="0">
                <a:latin typeface="Arial"/>
                <a:cs typeface="Arial"/>
              </a:rPr>
              <a:t> </a:t>
            </a:r>
            <a:r>
              <a:rPr sz="600" spc="-45" dirty="0">
                <a:latin typeface="Arial"/>
                <a:cs typeface="Arial"/>
              </a:rPr>
              <a:t>SNPs&amp;GO</a:t>
            </a:r>
            <a:endParaRPr sz="600">
              <a:latin typeface="Arial"/>
              <a:cs typeface="Arial"/>
            </a:endParaRPr>
          </a:p>
          <a:p>
            <a:pPr marR="133985" algn="r">
              <a:lnSpc>
                <a:spcPct val="100000"/>
              </a:lnSpc>
              <a:spcBef>
                <a:spcPts val="380"/>
              </a:spcBef>
            </a:pPr>
            <a:r>
              <a:rPr sz="800" spc="-25" dirty="0">
                <a:latin typeface="Arial"/>
                <a:cs typeface="Arial"/>
              </a:rPr>
              <a:t>Capriotti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50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(SNPs&amp;GO)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900">
              <a:latin typeface="Arial"/>
              <a:cs typeface="Arial"/>
            </a:endParaRPr>
          </a:p>
          <a:p>
            <a:pPr marL="88900">
              <a:lnSpc>
                <a:spcPct val="100000"/>
              </a:lnSpc>
            </a:pP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65" dirty="0">
                <a:latin typeface="Arial"/>
                <a:cs typeface="Arial"/>
              </a:rPr>
              <a:t>(INPS</a:t>
            </a:r>
            <a:r>
              <a:rPr sz="800" spc="-150" dirty="0">
                <a:latin typeface="Arial"/>
                <a:cs typeface="Arial"/>
              </a:rPr>
              <a:t> </a:t>
            </a:r>
            <a:r>
              <a:rPr sz="800" spc="-15" dirty="0">
                <a:latin typeface="Arial"/>
                <a:cs typeface="Arial"/>
              </a:rPr>
              <a:t>3D)</a:t>
            </a:r>
            <a:endParaRPr sz="800">
              <a:latin typeface="Arial"/>
              <a:cs typeface="Arial"/>
            </a:endParaRPr>
          </a:p>
          <a:p>
            <a:pPr marR="271145">
              <a:lnSpc>
                <a:spcPct val="177100"/>
              </a:lnSpc>
              <a:spcBef>
                <a:spcPts val="400"/>
              </a:spcBef>
            </a:pPr>
            <a:r>
              <a:rPr sz="800" spc="-95" dirty="0">
                <a:latin typeface="Arial"/>
                <a:cs typeface="Arial"/>
              </a:rPr>
              <a:t>Pal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(Molecular </a:t>
            </a:r>
            <a:r>
              <a:rPr sz="800" spc="-55" dirty="0">
                <a:latin typeface="Arial"/>
                <a:cs typeface="Arial"/>
              </a:rPr>
              <a:t>Dynamics)  </a:t>
            </a:r>
            <a:r>
              <a:rPr sz="800" spc="-95" dirty="0">
                <a:latin typeface="Arial"/>
                <a:cs typeface="Arial"/>
              </a:rPr>
              <a:t>Pal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(Molecular</a:t>
            </a:r>
            <a:r>
              <a:rPr sz="800" spc="-85" dirty="0">
                <a:latin typeface="Arial"/>
                <a:cs typeface="Arial"/>
              </a:rPr>
              <a:t> </a:t>
            </a:r>
            <a:r>
              <a:rPr sz="800" spc="-55" dirty="0">
                <a:latin typeface="Arial"/>
                <a:cs typeface="Arial"/>
              </a:rPr>
              <a:t>Dynamics)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9600" y="5207000"/>
            <a:ext cx="2557780" cy="2336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latin typeface="Arial"/>
                <a:cs typeface="Arial"/>
              </a:rPr>
              <a:t>measured </a:t>
            </a:r>
            <a:r>
              <a:rPr sz="1200" spc="35" dirty="0">
                <a:latin typeface="Arial"/>
                <a:cs typeface="Arial"/>
              </a:rPr>
              <a:t>with </a:t>
            </a:r>
            <a:r>
              <a:rPr sz="1200" spc="-30" dirty="0">
                <a:latin typeface="Arial"/>
                <a:cs typeface="Arial"/>
              </a:rPr>
              <a:t>a </a:t>
            </a:r>
            <a:r>
              <a:rPr sz="1200" spc="35" dirty="0">
                <a:latin typeface="Arial"/>
                <a:cs typeface="Arial"/>
              </a:rPr>
              <a:t>competitive</a:t>
            </a:r>
            <a:r>
              <a:rPr sz="1200" spc="-220" dirty="0">
                <a:latin typeface="Arial"/>
                <a:cs typeface="Arial"/>
              </a:rPr>
              <a:t> </a:t>
            </a:r>
            <a:r>
              <a:rPr sz="1200" spc="45" dirty="0">
                <a:latin typeface="Arial"/>
                <a:cs typeface="Arial"/>
              </a:rPr>
              <a:t>growth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9600" y="5346700"/>
            <a:ext cx="958850" cy="2336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5" dirty="0">
                <a:latin typeface="Arial"/>
                <a:cs typeface="Arial"/>
              </a:rPr>
              <a:t>assay </a:t>
            </a:r>
            <a:r>
              <a:rPr sz="1200" spc="30" dirty="0">
                <a:latin typeface="Arial"/>
                <a:cs typeface="Arial"/>
              </a:rPr>
              <a:t>in</a:t>
            </a:r>
            <a:r>
              <a:rPr sz="1200" spc="-70" dirty="0">
                <a:latin typeface="Arial"/>
                <a:cs typeface="Arial"/>
              </a:rPr>
              <a:t> </a:t>
            </a:r>
            <a:r>
              <a:rPr sz="1200" spc="-15" dirty="0">
                <a:latin typeface="Arial"/>
                <a:cs typeface="Arial"/>
              </a:rPr>
              <a:t>yeast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97000" y="1480819"/>
            <a:ext cx="1415415" cy="97790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1800" spc="40" dirty="0">
                <a:latin typeface="Arial"/>
                <a:cs typeface="Arial"/>
              </a:rPr>
              <a:t>1813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variants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</a:t>
            </a:r>
            <a:r>
              <a:rPr sz="1800" spc="-65" dirty="0">
                <a:latin typeface="Arial"/>
                <a:cs typeface="Arial"/>
              </a:rPr>
              <a:t> assay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16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25" dirty="0">
                <a:latin typeface="Arial"/>
                <a:cs typeface="Arial"/>
              </a:rPr>
              <a:t>metrics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00600" y="139700"/>
            <a:ext cx="2628900" cy="431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87900" y="38100"/>
            <a:ext cx="260604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30" dirty="0">
                <a:solidFill>
                  <a:srgbClr val="0055FF"/>
                </a:solidFill>
              </a:rPr>
              <a:t>CALM1</a:t>
            </a:r>
            <a:r>
              <a:rPr sz="3100" spc="-180" dirty="0">
                <a:solidFill>
                  <a:srgbClr val="0055FF"/>
                </a:solidFill>
              </a:rPr>
              <a:t> </a:t>
            </a:r>
            <a:r>
              <a:rPr sz="3100" spc="15" dirty="0">
                <a:solidFill>
                  <a:srgbClr val="0055FF"/>
                </a:solidFill>
              </a:rPr>
              <a:t>(2018)</a:t>
            </a:r>
            <a:endParaRPr sz="3100"/>
          </a:p>
        </p:txBody>
      </p:sp>
      <p:sp>
        <p:nvSpPr>
          <p:cNvPr id="4" name="object 4"/>
          <p:cNvSpPr txBox="1"/>
          <p:nvPr/>
        </p:nvSpPr>
        <p:spPr>
          <a:xfrm>
            <a:off x="9080500" y="4800600"/>
            <a:ext cx="2054225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080"/>
              </a:lnSpc>
              <a:spcBef>
                <a:spcPts val="100"/>
              </a:spcBef>
            </a:pPr>
            <a:r>
              <a:rPr sz="1800" b="1" spc="-10" dirty="0">
                <a:latin typeface="Trebuchet MS"/>
                <a:cs typeface="Trebuchet MS"/>
              </a:rPr>
              <a:t>average</a:t>
            </a:r>
            <a:r>
              <a:rPr sz="1800" b="1" spc="-2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PCC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ts val="1600"/>
              </a:lnSpc>
            </a:pPr>
            <a:r>
              <a:rPr sz="1400" dirty="0">
                <a:latin typeface="Trebuchet MS"/>
                <a:cs typeface="Trebuchet MS"/>
              </a:rPr>
              <a:t>against other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submissions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43452" y="1834299"/>
            <a:ext cx="495934" cy="21158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2120"/>
              </a:lnSpc>
            </a:pPr>
            <a:r>
              <a:rPr sz="1800" b="1" dirty="0">
                <a:latin typeface="Trebuchet MS"/>
                <a:cs typeface="Trebuchet MS"/>
              </a:rPr>
              <a:t>PCC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ts val="1650"/>
              </a:lnSpc>
            </a:pPr>
            <a:r>
              <a:rPr sz="1400" dirty="0">
                <a:latin typeface="Trebuchet MS"/>
                <a:cs typeface="Trebuchet MS"/>
              </a:rPr>
              <a:t>against experimental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data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071618" y="1360238"/>
            <a:ext cx="3810000" cy="34099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00964" y="2522735"/>
            <a:ext cx="2009226" cy="20352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11200" y="4483100"/>
            <a:ext cx="20904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1790064" algn="l"/>
              </a:tabLst>
            </a:pPr>
            <a:r>
              <a:rPr sz="1400" i="1" spc="-55" dirty="0">
                <a:latin typeface="Calibri"/>
                <a:cs typeface="Calibri"/>
              </a:rPr>
              <a:t>W</a:t>
            </a:r>
            <a:r>
              <a:rPr sz="1400" i="1" spc="-100" dirty="0">
                <a:latin typeface="Calibri"/>
                <a:cs typeface="Calibri"/>
              </a:rPr>
              <a:t>o</a:t>
            </a:r>
            <a:r>
              <a:rPr sz="1400" i="1" spc="-75" dirty="0">
                <a:latin typeface="Calibri"/>
                <a:cs typeface="Calibri"/>
              </a:rPr>
              <a:t>r</a:t>
            </a:r>
            <a:r>
              <a:rPr sz="1400" i="1" spc="-65" dirty="0">
                <a:latin typeface="Calibri"/>
                <a:cs typeface="Calibri"/>
              </a:rPr>
              <a:t>st</a:t>
            </a:r>
            <a:r>
              <a:rPr sz="1400" i="1" dirty="0">
                <a:latin typeface="Calibri"/>
                <a:cs typeface="Calibri"/>
              </a:rPr>
              <a:t>	</a:t>
            </a:r>
            <a:r>
              <a:rPr sz="1400" i="1" spc="-20" dirty="0">
                <a:latin typeface="Calibri"/>
                <a:cs typeface="Calibri"/>
              </a:rPr>
              <a:t>B</a:t>
            </a:r>
            <a:r>
              <a:rPr sz="1400" i="1" spc="-50" dirty="0">
                <a:latin typeface="Calibri"/>
                <a:cs typeface="Calibri"/>
              </a:rPr>
              <a:t>e</a:t>
            </a:r>
            <a:r>
              <a:rPr sz="1400" i="1" spc="-65" dirty="0">
                <a:latin typeface="Calibri"/>
                <a:cs typeface="Calibri"/>
              </a:rPr>
              <a:t>st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2300" y="4914900"/>
            <a:ext cx="23177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5" dirty="0">
                <a:latin typeface="Arial"/>
                <a:cs typeface="Arial"/>
              </a:rPr>
              <a:t>Predict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the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fitness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15" dirty="0">
                <a:latin typeface="Arial"/>
                <a:cs typeface="Arial"/>
              </a:rPr>
              <a:t>effect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40" dirty="0">
                <a:latin typeface="Arial"/>
                <a:cs typeface="Arial"/>
              </a:rPr>
              <a:t>of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b="1" spc="90" dirty="0">
                <a:solidFill>
                  <a:srgbClr val="FF0000"/>
                </a:solidFill>
                <a:latin typeface="Arial"/>
                <a:cs typeface="Arial"/>
              </a:rPr>
              <a:t>1,813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2300" y="5054600"/>
            <a:ext cx="23221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variants </a:t>
            </a:r>
            <a:r>
              <a:rPr sz="1200" spc="40" dirty="0">
                <a:latin typeface="Arial"/>
                <a:cs typeface="Arial"/>
              </a:rPr>
              <a:t>of </a:t>
            </a:r>
            <a:r>
              <a:rPr sz="1200" spc="30" dirty="0">
                <a:latin typeface="Arial"/>
                <a:cs typeface="Arial"/>
              </a:rPr>
              <a:t>the </a:t>
            </a:r>
            <a:r>
              <a:rPr sz="1200" spc="25" dirty="0">
                <a:latin typeface="Arial"/>
                <a:cs typeface="Arial"/>
              </a:rPr>
              <a:t>human</a:t>
            </a:r>
            <a:r>
              <a:rPr sz="1200" spc="-245" dirty="0">
                <a:latin typeface="Arial"/>
                <a:cs typeface="Arial"/>
              </a:rPr>
              <a:t> </a:t>
            </a:r>
            <a:r>
              <a:rPr sz="1200" spc="35" dirty="0">
                <a:latin typeface="Arial"/>
                <a:cs typeface="Arial"/>
              </a:rPr>
              <a:t>calmodulin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60616" y="2509158"/>
            <a:ext cx="3025140" cy="3183255"/>
          </a:xfrm>
          <a:custGeom>
            <a:avLst/>
            <a:gdLst/>
            <a:ahLst/>
            <a:cxnLst/>
            <a:rect l="l" t="t" r="r" b="b"/>
            <a:pathLst>
              <a:path w="3025140" h="3183254">
                <a:moveTo>
                  <a:pt x="0" y="0"/>
                </a:moveTo>
                <a:lnTo>
                  <a:pt x="3025140" y="0"/>
                </a:lnTo>
                <a:lnTo>
                  <a:pt x="3025140" y="3182741"/>
                </a:lnTo>
                <a:lnTo>
                  <a:pt x="0" y="3182741"/>
                </a:lnTo>
                <a:lnTo>
                  <a:pt x="0" y="0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070100" y="2578100"/>
            <a:ext cx="1463675" cy="164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89230" algn="r">
              <a:lnSpc>
                <a:spcPct val="100000"/>
              </a:lnSpc>
              <a:spcBef>
                <a:spcPts val="100"/>
              </a:spcBef>
            </a:pP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</a:t>
            </a:r>
            <a:r>
              <a:rPr sz="800" spc="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FF0000"/>
                </a:solidFill>
                <a:latin typeface="Arial"/>
                <a:cs typeface="Arial"/>
              </a:rPr>
              <a:t>(EA)</a:t>
            </a:r>
            <a:endParaRPr sz="800">
              <a:latin typeface="Arial"/>
              <a:cs typeface="Arial"/>
            </a:endParaRPr>
          </a:p>
          <a:p>
            <a:pPr marL="342900" marR="5080" indent="-6985" algn="ctr">
              <a:lnSpc>
                <a:spcPct val="208300"/>
              </a:lnSpc>
            </a:pP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</a:t>
            </a:r>
            <a:r>
              <a:rPr sz="800" spc="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FF0000"/>
                </a:solidFill>
                <a:latin typeface="Arial"/>
                <a:cs typeface="Arial"/>
              </a:rPr>
              <a:t>(EA)  </a:t>
            </a:r>
            <a:r>
              <a:rPr sz="800" spc="-25" dirty="0">
                <a:latin typeface="Arial"/>
                <a:cs typeface="Arial"/>
              </a:rPr>
              <a:t>Capriotti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25" dirty="0">
                <a:latin typeface="Arial"/>
                <a:cs typeface="Arial"/>
              </a:rPr>
              <a:t>(3</a:t>
            </a:r>
            <a:r>
              <a:rPr sz="800" spc="-65" dirty="0">
                <a:latin typeface="Arial"/>
                <a:cs typeface="Arial"/>
              </a:rPr>
              <a:t> </a:t>
            </a:r>
            <a:r>
              <a:rPr sz="800" spc="-30" dirty="0">
                <a:latin typeface="Arial"/>
                <a:cs typeface="Arial"/>
              </a:rPr>
              <a:t>predictors)</a:t>
            </a:r>
            <a:endParaRPr sz="800">
              <a:latin typeface="Arial"/>
              <a:cs typeface="Arial"/>
            </a:endParaRPr>
          </a:p>
          <a:p>
            <a:pPr marL="342265" algn="ctr">
              <a:lnSpc>
                <a:spcPts val="660"/>
              </a:lnSpc>
            </a:pPr>
            <a:r>
              <a:rPr sz="600" spc="-50" dirty="0">
                <a:latin typeface="Arial"/>
                <a:cs typeface="Arial"/>
              </a:rPr>
              <a:t>PhD-SNP; </a:t>
            </a:r>
            <a:r>
              <a:rPr sz="600" spc="-55" dirty="0">
                <a:latin typeface="Arial"/>
                <a:cs typeface="Arial"/>
              </a:rPr>
              <a:t>PANTHER;</a:t>
            </a:r>
            <a:r>
              <a:rPr sz="600" spc="-65" dirty="0">
                <a:latin typeface="Arial"/>
                <a:cs typeface="Arial"/>
              </a:rPr>
              <a:t> </a:t>
            </a:r>
            <a:r>
              <a:rPr sz="600" spc="-45" dirty="0">
                <a:latin typeface="Arial"/>
                <a:cs typeface="Arial"/>
              </a:rPr>
              <a:t>SNPs&amp;GO</a:t>
            </a:r>
            <a:endParaRPr sz="600">
              <a:latin typeface="Arial"/>
              <a:cs typeface="Arial"/>
            </a:endParaRPr>
          </a:p>
          <a:p>
            <a:pPr marR="133985" algn="r">
              <a:lnSpc>
                <a:spcPct val="100000"/>
              </a:lnSpc>
              <a:spcBef>
                <a:spcPts val="380"/>
              </a:spcBef>
            </a:pPr>
            <a:r>
              <a:rPr sz="800" spc="-25" dirty="0">
                <a:latin typeface="Arial"/>
                <a:cs typeface="Arial"/>
              </a:rPr>
              <a:t>Capriotti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50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(SNPs&amp;GO)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900">
              <a:latin typeface="Arial"/>
              <a:cs typeface="Arial"/>
            </a:endParaRPr>
          </a:p>
          <a:p>
            <a:pPr marL="88900">
              <a:lnSpc>
                <a:spcPct val="100000"/>
              </a:lnSpc>
            </a:pP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65" dirty="0">
                <a:latin typeface="Arial"/>
                <a:cs typeface="Arial"/>
              </a:rPr>
              <a:t>(INPS</a:t>
            </a:r>
            <a:r>
              <a:rPr sz="800" spc="-150" dirty="0">
                <a:latin typeface="Arial"/>
                <a:cs typeface="Arial"/>
              </a:rPr>
              <a:t> </a:t>
            </a:r>
            <a:r>
              <a:rPr sz="800" spc="-15" dirty="0">
                <a:latin typeface="Arial"/>
                <a:cs typeface="Arial"/>
              </a:rPr>
              <a:t>3D)</a:t>
            </a:r>
            <a:endParaRPr sz="800">
              <a:latin typeface="Arial"/>
              <a:cs typeface="Arial"/>
            </a:endParaRPr>
          </a:p>
          <a:p>
            <a:pPr marR="271145">
              <a:lnSpc>
                <a:spcPct val="177100"/>
              </a:lnSpc>
              <a:spcBef>
                <a:spcPts val="400"/>
              </a:spcBef>
            </a:pPr>
            <a:r>
              <a:rPr sz="800" spc="-95" dirty="0">
                <a:latin typeface="Arial"/>
                <a:cs typeface="Arial"/>
              </a:rPr>
              <a:t>Pal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(Molecular </a:t>
            </a:r>
            <a:r>
              <a:rPr sz="800" spc="-55" dirty="0">
                <a:latin typeface="Arial"/>
                <a:cs typeface="Arial"/>
              </a:rPr>
              <a:t>Dynamics)  </a:t>
            </a:r>
            <a:r>
              <a:rPr sz="800" spc="-95" dirty="0">
                <a:latin typeface="Arial"/>
                <a:cs typeface="Arial"/>
              </a:rPr>
              <a:t>Pal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(Molecular</a:t>
            </a:r>
            <a:r>
              <a:rPr sz="800" spc="-85" dirty="0">
                <a:latin typeface="Arial"/>
                <a:cs typeface="Arial"/>
              </a:rPr>
              <a:t> </a:t>
            </a:r>
            <a:r>
              <a:rPr sz="800" spc="-55" dirty="0">
                <a:latin typeface="Arial"/>
                <a:cs typeface="Arial"/>
              </a:rPr>
              <a:t>Dynamics)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09600" y="5207000"/>
            <a:ext cx="2557780" cy="2336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latin typeface="Arial"/>
                <a:cs typeface="Arial"/>
              </a:rPr>
              <a:t>measured </a:t>
            </a:r>
            <a:r>
              <a:rPr sz="1200" spc="35" dirty="0">
                <a:latin typeface="Arial"/>
                <a:cs typeface="Arial"/>
              </a:rPr>
              <a:t>with </a:t>
            </a:r>
            <a:r>
              <a:rPr sz="1200" spc="-30" dirty="0">
                <a:latin typeface="Arial"/>
                <a:cs typeface="Arial"/>
              </a:rPr>
              <a:t>a </a:t>
            </a:r>
            <a:r>
              <a:rPr sz="1200" spc="35" dirty="0">
                <a:latin typeface="Arial"/>
                <a:cs typeface="Arial"/>
              </a:rPr>
              <a:t>competitive</a:t>
            </a:r>
            <a:r>
              <a:rPr sz="1200" spc="-220" dirty="0">
                <a:latin typeface="Arial"/>
                <a:cs typeface="Arial"/>
              </a:rPr>
              <a:t> </a:t>
            </a:r>
            <a:r>
              <a:rPr sz="1200" spc="45" dirty="0">
                <a:latin typeface="Arial"/>
                <a:cs typeface="Arial"/>
              </a:rPr>
              <a:t>growth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09600" y="5346700"/>
            <a:ext cx="958850" cy="2336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5" dirty="0">
                <a:latin typeface="Arial"/>
                <a:cs typeface="Arial"/>
              </a:rPr>
              <a:t>assay </a:t>
            </a:r>
            <a:r>
              <a:rPr sz="1200" spc="30" dirty="0">
                <a:latin typeface="Arial"/>
                <a:cs typeface="Arial"/>
              </a:rPr>
              <a:t>in</a:t>
            </a:r>
            <a:r>
              <a:rPr sz="1200" spc="-70" dirty="0">
                <a:latin typeface="Arial"/>
                <a:cs typeface="Arial"/>
              </a:rPr>
              <a:t> </a:t>
            </a:r>
            <a:r>
              <a:rPr sz="1200" spc="-15" dirty="0">
                <a:latin typeface="Arial"/>
                <a:cs typeface="Arial"/>
              </a:rPr>
              <a:t>yeast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97000" y="1480819"/>
            <a:ext cx="1415415" cy="97790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1800" spc="40" dirty="0">
                <a:latin typeface="Arial"/>
                <a:cs typeface="Arial"/>
              </a:rPr>
              <a:t>1813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variants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</a:t>
            </a:r>
            <a:r>
              <a:rPr sz="1800" spc="-65" dirty="0">
                <a:latin typeface="Arial"/>
                <a:cs typeface="Arial"/>
              </a:rPr>
              <a:t> assay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16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25" dirty="0">
                <a:latin typeface="Arial"/>
                <a:cs typeface="Arial"/>
              </a:rPr>
              <a:t>metrics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00600" y="139700"/>
            <a:ext cx="2628900" cy="431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87900" y="38100"/>
            <a:ext cx="260604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30" dirty="0">
                <a:solidFill>
                  <a:srgbClr val="0055FF"/>
                </a:solidFill>
              </a:rPr>
              <a:t>CALM1</a:t>
            </a:r>
            <a:r>
              <a:rPr sz="3100" spc="-180" dirty="0">
                <a:solidFill>
                  <a:srgbClr val="0055FF"/>
                </a:solidFill>
              </a:rPr>
              <a:t> </a:t>
            </a:r>
            <a:r>
              <a:rPr sz="3100" spc="15" dirty="0">
                <a:solidFill>
                  <a:srgbClr val="0055FF"/>
                </a:solidFill>
              </a:rPr>
              <a:t>(2018)</a:t>
            </a:r>
            <a:endParaRPr sz="3100"/>
          </a:p>
        </p:txBody>
      </p:sp>
      <p:sp>
        <p:nvSpPr>
          <p:cNvPr id="4" name="object 4"/>
          <p:cNvSpPr txBox="1"/>
          <p:nvPr/>
        </p:nvSpPr>
        <p:spPr>
          <a:xfrm>
            <a:off x="7443452" y="1834299"/>
            <a:ext cx="495934" cy="21158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2120"/>
              </a:lnSpc>
            </a:pPr>
            <a:r>
              <a:rPr sz="1800" b="1" dirty="0">
                <a:latin typeface="Trebuchet MS"/>
                <a:cs typeface="Trebuchet MS"/>
              </a:rPr>
              <a:t>PCC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ts val="1650"/>
              </a:lnSpc>
            </a:pPr>
            <a:r>
              <a:rPr sz="1400" dirty="0">
                <a:latin typeface="Trebuchet MS"/>
                <a:cs typeface="Trebuchet MS"/>
              </a:rPr>
              <a:t>against experimental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data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071618" y="1360238"/>
            <a:ext cx="3810000" cy="34099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334520" y="1154752"/>
            <a:ext cx="2590800" cy="2476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00964" y="2522735"/>
            <a:ext cx="2009226" cy="20352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501900" y="4483100"/>
            <a:ext cx="2997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i="1" spc="-20" dirty="0">
                <a:latin typeface="Calibri"/>
                <a:cs typeface="Calibri"/>
              </a:rPr>
              <a:t>B</a:t>
            </a:r>
            <a:r>
              <a:rPr sz="1400" i="1" spc="-50" dirty="0">
                <a:latin typeface="Calibri"/>
                <a:cs typeface="Calibri"/>
              </a:rPr>
              <a:t>e</a:t>
            </a:r>
            <a:r>
              <a:rPr sz="1400" i="1" spc="-65" dirty="0">
                <a:latin typeface="Calibri"/>
                <a:cs typeface="Calibri"/>
              </a:rPr>
              <a:t>st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1200" y="4483100"/>
            <a:ext cx="41020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i="1" spc="-55" dirty="0">
                <a:latin typeface="Calibri"/>
                <a:cs typeface="Calibri"/>
              </a:rPr>
              <a:t>W</a:t>
            </a:r>
            <a:r>
              <a:rPr sz="1400" i="1" spc="-100" dirty="0">
                <a:latin typeface="Calibri"/>
                <a:cs typeface="Calibri"/>
              </a:rPr>
              <a:t>o</a:t>
            </a:r>
            <a:r>
              <a:rPr sz="1400" i="1" spc="-75" dirty="0">
                <a:latin typeface="Calibri"/>
                <a:cs typeface="Calibri"/>
              </a:rPr>
              <a:t>r</a:t>
            </a:r>
            <a:r>
              <a:rPr sz="1400" i="1" spc="-65" dirty="0">
                <a:latin typeface="Calibri"/>
                <a:cs typeface="Calibri"/>
              </a:rPr>
              <a:t>st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60616" y="2509158"/>
            <a:ext cx="3025140" cy="3183255"/>
          </a:xfrm>
          <a:custGeom>
            <a:avLst/>
            <a:gdLst/>
            <a:ahLst/>
            <a:cxnLst/>
            <a:rect l="l" t="t" r="r" b="b"/>
            <a:pathLst>
              <a:path w="3025140" h="3183254">
                <a:moveTo>
                  <a:pt x="0" y="0"/>
                </a:moveTo>
                <a:lnTo>
                  <a:pt x="3025140" y="0"/>
                </a:lnTo>
                <a:lnTo>
                  <a:pt x="3025140" y="3182741"/>
                </a:lnTo>
                <a:lnTo>
                  <a:pt x="0" y="3182741"/>
                </a:lnTo>
                <a:lnTo>
                  <a:pt x="0" y="0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070100" y="2578100"/>
            <a:ext cx="1463675" cy="164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89230" algn="r">
              <a:lnSpc>
                <a:spcPct val="100000"/>
              </a:lnSpc>
              <a:spcBef>
                <a:spcPts val="100"/>
              </a:spcBef>
            </a:pP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</a:t>
            </a:r>
            <a:r>
              <a:rPr sz="800" spc="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FF0000"/>
                </a:solidFill>
                <a:latin typeface="Arial"/>
                <a:cs typeface="Arial"/>
              </a:rPr>
              <a:t>(EA)</a:t>
            </a:r>
            <a:endParaRPr sz="800">
              <a:latin typeface="Arial"/>
              <a:cs typeface="Arial"/>
            </a:endParaRPr>
          </a:p>
          <a:p>
            <a:pPr marL="342900" marR="5080" indent="-6985" algn="ctr">
              <a:lnSpc>
                <a:spcPct val="208300"/>
              </a:lnSpc>
            </a:pP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</a:t>
            </a:r>
            <a:r>
              <a:rPr sz="800" spc="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FF0000"/>
                </a:solidFill>
                <a:latin typeface="Arial"/>
                <a:cs typeface="Arial"/>
              </a:rPr>
              <a:t>(EA)  </a:t>
            </a:r>
            <a:r>
              <a:rPr sz="800" spc="-25" dirty="0">
                <a:latin typeface="Arial"/>
                <a:cs typeface="Arial"/>
              </a:rPr>
              <a:t>Capriotti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25" dirty="0">
                <a:latin typeface="Arial"/>
                <a:cs typeface="Arial"/>
              </a:rPr>
              <a:t>(3</a:t>
            </a:r>
            <a:r>
              <a:rPr sz="800" spc="-65" dirty="0">
                <a:latin typeface="Arial"/>
                <a:cs typeface="Arial"/>
              </a:rPr>
              <a:t> </a:t>
            </a:r>
            <a:r>
              <a:rPr sz="800" spc="-30" dirty="0">
                <a:latin typeface="Arial"/>
                <a:cs typeface="Arial"/>
              </a:rPr>
              <a:t>predictors)</a:t>
            </a:r>
            <a:endParaRPr sz="800">
              <a:latin typeface="Arial"/>
              <a:cs typeface="Arial"/>
            </a:endParaRPr>
          </a:p>
          <a:p>
            <a:pPr marL="342265" algn="ctr">
              <a:lnSpc>
                <a:spcPts val="660"/>
              </a:lnSpc>
            </a:pPr>
            <a:r>
              <a:rPr sz="600" spc="-50" dirty="0">
                <a:latin typeface="Arial"/>
                <a:cs typeface="Arial"/>
              </a:rPr>
              <a:t>PhD-SNP; </a:t>
            </a:r>
            <a:r>
              <a:rPr sz="600" spc="-55" dirty="0">
                <a:latin typeface="Arial"/>
                <a:cs typeface="Arial"/>
              </a:rPr>
              <a:t>PANTHER;</a:t>
            </a:r>
            <a:r>
              <a:rPr sz="600" spc="-65" dirty="0">
                <a:latin typeface="Arial"/>
                <a:cs typeface="Arial"/>
              </a:rPr>
              <a:t> </a:t>
            </a:r>
            <a:r>
              <a:rPr sz="600" spc="-45" dirty="0">
                <a:latin typeface="Arial"/>
                <a:cs typeface="Arial"/>
              </a:rPr>
              <a:t>SNPs&amp;GO</a:t>
            </a:r>
            <a:endParaRPr sz="600">
              <a:latin typeface="Arial"/>
              <a:cs typeface="Arial"/>
            </a:endParaRPr>
          </a:p>
          <a:p>
            <a:pPr marR="133985" algn="r">
              <a:lnSpc>
                <a:spcPct val="100000"/>
              </a:lnSpc>
              <a:spcBef>
                <a:spcPts val="380"/>
              </a:spcBef>
            </a:pPr>
            <a:r>
              <a:rPr sz="800" spc="-25" dirty="0">
                <a:latin typeface="Arial"/>
                <a:cs typeface="Arial"/>
              </a:rPr>
              <a:t>Capriotti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50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(SNPs&amp;GO)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900">
              <a:latin typeface="Arial"/>
              <a:cs typeface="Arial"/>
            </a:endParaRPr>
          </a:p>
          <a:p>
            <a:pPr marL="88900">
              <a:lnSpc>
                <a:spcPct val="100000"/>
              </a:lnSpc>
            </a:pP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65" dirty="0">
                <a:latin typeface="Arial"/>
                <a:cs typeface="Arial"/>
              </a:rPr>
              <a:t>(INPS</a:t>
            </a:r>
            <a:r>
              <a:rPr sz="800" spc="-150" dirty="0">
                <a:latin typeface="Arial"/>
                <a:cs typeface="Arial"/>
              </a:rPr>
              <a:t> </a:t>
            </a:r>
            <a:r>
              <a:rPr sz="800" spc="-15" dirty="0">
                <a:latin typeface="Arial"/>
                <a:cs typeface="Arial"/>
              </a:rPr>
              <a:t>3D)</a:t>
            </a:r>
            <a:endParaRPr sz="800">
              <a:latin typeface="Arial"/>
              <a:cs typeface="Arial"/>
            </a:endParaRPr>
          </a:p>
          <a:p>
            <a:pPr marR="271145">
              <a:lnSpc>
                <a:spcPct val="177100"/>
              </a:lnSpc>
              <a:spcBef>
                <a:spcPts val="400"/>
              </a:spcBef>
            </a:pPr>
            <a:r>
              <a:rPr sz="800" spc="-95" dirty="0">
                <a:latin typeface="Arial"/>
                <a:cs typeface="Arial"/>
              </a:rPr>
              <a:t>Pal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(Molecular </a:t>
            </a:r>
            <a:r>
              <a:rPr sz="800" spc="-55" dirty="0">
                <a:latin typeface="Arial"/>
                <a:cs typeface="Arial"/>
              </a:rPr>
              <a:t>Dynamics)  </a:t>
            </a:r>
            <a:r>
              <a:rPr sz="800" spc="-95" dirty="0">
                <a:latin typeface="Arial"/>
                <a:cs typeface="Arial"/>
              </a:rPr>
              <a:t>Pal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(Molecular</a:t>
            </a:r>
            <a:r>
              <a:rPr sz="800" spc="-85" dirty="0">
                <a:latin typeface="Arial"/>
                <a:cs typeface="Arial"/>
              </a:rPr>
              <a:t> </a:t>
            </a:r>
            <a:r>
              <a:rPr sz="800" spc="-55" dirty="0">
                <a:latin typeface="Arial"/>
                <a:cs typeface="Arial"/>
              </a:rPr>
              <a:t>Dynamics)</a:t>
            </a:r>
            <a:endParaRPr sz="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84700" y="3733800"/>
            <a:ext cx="2282190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30" dirty="0">
                <a:latin typeface="Arial"/>
                <a:cs typeface="Arial"/>
              </a:rPr>
              <a:t>EA </a:t>
            </a:r>
            <a:r>
              <a:rPr sz="1000" b="1" spc="80" dirty="0">
                <a:latin typeface="Arial"/>
                <a:cs typeface="Arial"/>
              </a:rPr>
              <a:t>=</a:t>
            </a:r>
            <a:r>
              <a:rPr sz="1000" b="1" spc="-55" dirty="0">
                <a:latin typeface="Arial"/>
                <a:cs typeface="Arial"/>
              </a:rPr>
              <a:t> </a:t>
            </a:r>
            <a:r>
              <a:rPr sz="1000" b="1" spc="30" dirty="0">
                <a:latin typeface="Arial"/>
                <a:cs typeface="Arial"/>
              </a:rPr>
              <a:t>S1.2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1000" b="1" spc="-5" dirty="0">
                <a:latin typeface="Arial"/>
                <a:cs typeface="Arial"/>
              </a:rPr>
              <a:t>PhD-SNP </a:t>
            </a:r>
            <a:r>
              <a:rPr sz="1000" b="1" spc="80" dirty="0">
                <a:latin typeface="Arial"/>
                <a:cs typeface="Arial"/>
              </a:rPr>
              <a:t>+ </a:t>
            </a:r>
            <a:r>
              <a:rPr sz="1000" b="1" spc="-20" dirty="0">
                <a:latin typeface="Arial"/>
                <a:cs typeface="Arial"/>
              </a:rPr>
              <a:t>PANTHER </a:t>
            </a:r>
            <a:r>
              <a:rPr sz="1000" b="1" spc="80" dirty="0">
                <a:latin typeface="Arial"/>
                <a:cs typeface="Arial"/>
              </a:rPr>
              <a:t>+</a:t>
            </a:r>
            <a:r>
              <a:rPr sz="1000" b="1" spc="-19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SNPs&amp;GO</a:t>
            </a:r>
            <a:endParaRPr sz="1000">
              <a:latin typeface="Arial"/>
              <a:cs typeface="Arial"/>
            </a:endParaRPr>
          </a:p>
          <a:p>
            <a:pPr marL="25400" marR="5080" algn="just">
              <a:lnSpc>
                <a:spcPct val="116700"/>
              </a:lnSpc>
              <a:spcBef>
                <a:spcPts val="900"/>
              </a:spcBef>
            </a:pPr>
            <a:r>
              <a:rPr sz="1000" b="1" dirty="0">
                <a:latin typeface="Arial"/>
                <a:cs typeface="Arial"/>
              </a:rPr>
              <a:t>INPS </a:t>
            </a:r>
            <a:r>
              <a:rPr sz="1000" b="1" spc="45" dirty="0">
                <a:latin typeface="Arial"/>
                <a:cs typeface="Arial"/>
              </a:rPr>
              <a:t>3D: </a:t>
            </a:r>
            <a:r>
              <a:rPr sz="1000" spc="25" dirty="0">
                <a:latin typeface="Arial"/>
                <a:cs typeface="Arial"/>
              </a:rPr>
              <a:t>Support </a:t>
            </a:r>
            <a:r>
              <a:rPr sz="1000" spc="5" dirty="0">
                <a:latin typeface="Arial"/>
                <a:cs typeface="Arial"/>
              </a:rPr>
              <a:t>Vector </a:t>
            </a:r>
            <a:r>
              <a:rPr sz="1000" spc="-5" dirty="0">
                <a:latin typeface="Arial"/>
                <a:cs typeface="Arial"/>
              </a:rPr>
              <a:t>Regression  </a:t>
            </a:r>
            <a:r>
              <a:rPr sz="1000" spc="25" dirty="0">
                <a:latin typeface="Arial"/>
                <a:cs typeface="Arial"/>
              </a:rPr>
              <a:t>trained </a:t>
            </a:r>
            <a:r>
              <a:rPr sz="1000" spc="35" dirty="0">
                <a:latin typeface="Arial"/>
                <a:cs typeface="Arial"/>
              </a:rPr>
              <a:t>on </a:t>
            </a:r>
            <a:r>
              <a:rPr sz="1000" dirty="0">
                <a:latin typeface="Arial"/>
                <a:cs typeface="Arial"/>
              </a:rPr>
              <a:t>features </a:t>
            </a:r>
            <a:r>
              <a:rPr sz="1000" spc="15" dirty="0">
                <a:latin typeface="Arial"/>
                <a:cs typeface="Arial"/>
              </a:rPr>
              <a:t>extracted </a:t>
            </a:r>
            <a:r>
              <a:rPr sz="1000" spc="30" dirty="0">
                <a:latin typeface="Arial"/>
                <a:cs typeface="Arial"/>
              </a:rPr>
              <a:t>from </a:t>
            </a:r>
            <a:r>
              <a:rPr sz="1000" spc="25" dirty="0">
                <a:latin typeface="Arial"/>
                <a:cs typeface="Arial"/>
              </a:rPr>
              <a:t>the  </a:t>
            </a:r>
            <a:r>
              <a:rPr sz="1000" spc="35" dirty="0">
                <a:latin typeface="Arial"/>
                <a:cs typeface="Arial"/>
              </a:rPr>
              <a:t>protein</a:t>
            </a:r>
            <a:r>
              <a:rPr sz="1000" spc="-50" dirty="0">
                <a:latin typeface="Arial"/>
                <a:cs typeface="Arial"/>
              </a:rPr>
              <a:t> </a:t>
            </a:r>
            <a:r>
              <a:rPr sz="1000" spc="25" dirty="0">
                <a:latin typeface="Arial"/>
                <a:cs typeface="Arial"/>
              </a:rPr>
              <a:t>primary</a:t>
            </a:r>
            <a:r>
              <a:rPr sz="1000" spc="-45" dirty="0">
                <a:latin typeface="Arial"/>
                <a:cs typeface="Arial"/>
              </a:rPr>
              <a:t> </a:t>
            </a:r>
            <a:r>
              <a:rPr sz="1000" spc="15" dirty="0">
                <a:latin typeface="Arial"/>
                <a:cs typeface="Arial"/>
              </a:rPr>
              <a:t>sequence</a:t>
            </a:r>
            <a:r>
              <a:rPr sz="1000" spc="-45" dirty="0">
                <a:latin typeface="Arial"/>
                <a:cs typeface="Arial"/>
              </a:rPr>
              <a:t> </a:t>
            </a:r>
            <a:r>
              <a:rPr sz="1000" spc="25" dirty="0">
                <a:latin typeface="Arial"/>
                <a:cs typeface="Arial"/>
              </a:rPr>
              <a:t>and</a:t>
            </a:r>
            <a:r>
              <a:rPr sz="1000" spc="-4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features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97000" y="1480819"/>
            <a:ext cx="1415415" cy="97790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1800" spc="40" dirty="0">
                <a:latin typeface="Arial"/>
                <a:cs typeface="Arial"/>
              </a:rPr>
              <a:t>1813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variants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</a:t>
            </a:r>
            <a:r>
              <a:rPr sz="1800" spc="-65" dirty="0">
                <a:latin typeface="Arial"/>
                <a:cs typeface="Arial"/>
              </a:rPr>
              <a:t> assay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16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25" dirty="0">
                <a:latin typeface="Arial"/>
                <a:cs typeface="Arial"/>
              </a:rPr>
              <a:t>metrics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173308" y="1972326"/>
            <a:ext cx="1365885" cy="1278255"/>
          </a:xfrm>
          <a:custGeom>
            <a:avLst/>
            <a:gdLst/>
            <a:ahLst/>
            <a:cxnLst/>
            <a:rect l="l" t="t" r="r" b="b"/>
            <a:pathLst>
              <a:path w="1365884" h="1278255">
                <a:moveTo>
                  <a:pt x="0" y="0"/>
                </a:moveTo>
                <a:lnTo>
                  <a:pt x="1365363" y="0"/>
                </a:lnTo>
                <a:lnTo>
                  <a:pt x="1365363" y="1277924"/>
                </a:lnTo>
                <a:lnTo>
                  <a:pt x="0" y="1277924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0020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9080500" y="4814552"/>
            <a:ext cx="2054225" cy="4832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070"/>
              </a:lnSpc>
            </a:pPr>
            <a:r>
              <a:rPr sz="1800" b="1" spc="-10" dirty="0">
                <a:latin typeface="Trebuchet MS"/>
                <a:cs typeface="Trebuchet MS"/>
              </a:rPr>
              <a:t>average</a:t>
            </a:r>
            <a:r>
              <a:rPr sz="1800" b="1" spc="-2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PCC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ts val="1600"/>
              </a:lnSpc>
            </a:pPr>
            <a:r>
              <a:rPr sz="1400" dirty="0">
                <a:latin typeface="Trebuchet MS"/>
                <a:cs typeface="Trebuchet MS"/>
              </a:rPr>
              <a:t>against other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submissions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97400" y="4826000"/>
            <a:ext cx="2284730" cy="199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15" dirty="0">
                <a:latin typeface="Arial"/>
                <a:cs typeface="Arial"/>
              </a:rPr>
              <a:t>extracted</a:t>
            </a:r>
            <a:r>
              <a:rPr sz="1000" spc="-35" dirty="0">
                <a:latin typeface="Arial"/>
                <a:cs typeface="Arial"/>
              </a:rPr>
              <a:t> </a:t>
            </a:r>
            <a:r>
              <a:rPr sz="1000" spc="30" dirty="0">
                <a:latin typeface="Arial"/>
                <a:cs typeface="Arial"/>
              </a:rPr>
              <a:t>from</a:t>
            </a:r>
            <a:r>
              <a:rPr sz="1000" spc="-35" dirty="0">
                <a:latin typeface="Arial"/>
                <a:cs typeface="Arial"/>
              </a:rPr>
              <a:t> </a:t>
            </a:r>
            <a:r>
              <a:rPr sz="1000" spc="25" dirty="0">
                <a:latin typeface="Arial"/>
                <a:cs typeface="Arial"/>
              </a:rPr>
              <a:t>the</a:t>
            </a:r>
            <a:r>
              <a:rPr sz="1000" spc="-35" dirty="0">
                <a:latin typeface="Arial"/>
                <a:cs typeface="Arial"/>
              </a:rPr>
              <a:t> </a:t>
            </a:r>
            <a:r>
              <a:rPr sz="1000" spc="35" dirty="0">
                <a:latin typeface="Arial"/>
                <a:cs typeface="Arial"/>
              </a:rPr>
              <a:t>protein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25" dirty="0">
                <a:latin typeface="Arial"/>
                <a:cs typeface="Arial"/>
              </a:rPr>
              <a:t>3D</a:t>
            </a:r>
            <a:r>
              <a:rPr sz="1000" spc="-35" dirty="0">
                <a:latin typeface="Arial"/>
                <a:cs typeface="Arial"/>
              </a:rPr>
              <a:t> </a:t>
            </a:r>
            <a:r>
              <a:rPr sz="1000" spc="10" dirty="0">
                <a:latin typeface="Arial"/>
                <a:cs typeface="Arial"/>
              </a:rPr>
              <a:t>structure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9600" y="4914900"/>
            <a:ext cx="2330450" cy="2336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" dirty="0">
                <a:latin typeface="Arial"/>
                <a:cs typeface="Arial"/>
              </a:rPr>
              <a:t>Predict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the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fitness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15" dirty="0">
                <a:latin typeface="Arial"/>
                <a:cs typeface="Arial"/>
              </a:rPr>
              <a:t>effect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40" dirty="0">
                <a:latin typeface="Arial"/>
                <a:cs typeface="Arial"/>
              </a:rPr>
              <a:t>of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b="1" spc="90" dirty="0">
                <a:solidFill>
                  <a:srgbClr val="FF0000"/>
                </a:solidFill>
                <a:latin typeface="Arial"/>
                <a:cs typeface="Arial"/>
              </a:rPr>
              <a:t>1,813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09600" y="5054600"/>
            <a:ext cx="2334895" cy="2336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variants </a:t>
            </a:r>
            <a:r>
              <a:rPr sz="1200" spc="40" dirty="0">
                <a:latin typeface="Arial"/>
                <a:cs typeface="Arial"/>
              </a:rPr>
              <a:t>of </a:t>
            </a:r>
            <a:r>
              <a:rPr sz="1200" spc="30" dirty="0">
                <a:latin typeface="Arial"/>
                <a:cs typeface="Arial"/>
              </a:rPr>
              <a:t>the </a:t>
            </a:r>
            <a:r>
              <a:rPr sz="1200" spc="25" dirty="0">
                <a:latin typeface="Arial"/>
                <a:cs typeface="Arial"/>
              </a:rPr>
              <a:t>human</a:t>
            </a:r>
            <a:r>
              <a:rPr sz="1200" spc="-245" dirty="0">
                <a:latin typeface="Arial"/>
                <a:cs typeface="Arial"/>
              </a:rPr>
              <a:t> </a:t>
            </a:r>
            <a:r>
              <a:rPr sz="1200" spc="35" dirty="0">
                <a:latin typeface="Arial"/>
                <a:cs typeface="Arial"/>
              </a:rPr>
              <a:t>calmodulin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9600" y="5207000"/>
            <a:ext cx="2557780" cy="2336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latin typeface="Arial"/>
                <a:cs typeface="Arial"/>
              </a:rPr>
              <a:t>measured </a:t>
            </a:r>
            <a:r>
              <a:rPr sz="1200" spc="35" dirty="0">
                <a:latin typeface="Arial"/>
                <a:cs typeface="Arial"/>
              </a:rPr>
              <a:t>with </a:t>
            </a:r>
            <a:r>
              <a:rPr sz="1200" spc="-30" dirty="0">
                <a:latin typeface="Arial"/>
                <a:cs typeface="Arial"/>
              </a:rPr>
              <a:t>a </a:t>
            </a:r>
            <a:r>
              <a:rPr sz="1200" spc="35" dirty="0">
                <a:latin typeface="Arial"/>
                <a:cs typeface="Arial"/>
              </a:rPr>
              <a:t>competitive</a:t>
            </a:r>
            <a:r>
              <a:rPr sz="1200" spc="-220" dirty="0">
                <a:latin typeface="Arial"/>
                <a:cs typeface="Arial"/>
              </a:rPr>
              <a:t> </a:t>
            </a:r>
            <a:r>
              <a:rPr sz="1200" spc="45" dirty="0">
                <a:latin typeface="Arial"/>
                <a:cs typeface="Arial"/>
              </a:rPr>
              <a:t>growth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09600" y="5346700"/>
            <a:ext cx="958850" cy="2336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5" dirty="0">
                <a:latin typeface="Arial"/>
                <a:cs typeface="Arial"/>
              </a:rPr>
              <a:t>assay </a:t>
            </a:r>
            <a:r>
              <a:rPr sz="1200" spc="30" dirty="0">
                <a:latin typeface="Arial"/>
                <a:cs typeface="Arial"/>
              </a:rPr>
              <a:t>in</a:t>
            </a:r>
            <a:r>
              <a:rPr sz="1200" spc="-70" dirty="0">
                <a:latin typeface="Arial"/>
                <a:cs typeface="Arial"/>
              </a:rPr>
              <a:t> </a:t>
            </a:r>
            <a:r>
              <a:rPr sz="1200" spc="-15" dirty="0">
                <a:latin typeface="Arial"/>
                <a:cs typeface="Arial"/>
              </a:rPr>
              <a:t>yeast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41900" y="139700"/>
            <a:ext cx="2146300" cy="431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29200" y="38100"/>
            <a:ext cx="212471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65" dirty="0">
                <a:solidFill>
                  <a:srgbClr val="0055FF"/>
                </a:solidFill>
              </a:rPr>
              <a:t>GAA</a:t>
            </a:r>
            <a:r>
              <a:rPr sz="3100" spc="-220" dirty="0">
                <a:solidFill>
                  <a:srgbClr val="0055FF"/>
                </a:solidFill>
              </a:rPr>
              <a:t> </a:t>
            </a:r>
            <a:r>
              <a:rPr sz="3100" spc="15" dirty="0">
                <a:solidFill>
                  <a:srgbClr val="0055FF"/>
                </a:solidFill>
              </a:rPr>
              <a:t>(2018)</a:t>
            </a:r>
            <a:endParaRPr sz="3100"/>
          </a:p>
        </p:txBody>
      </p:sp>
      <p:sp>
        <p:nvSpPr>
          <p:cNvPr id="4" name="object 4"/>
          <p:cNvSpPr txBox="1"/>
          <p:nvPr/>
        </p:nvSpPr>
        <p:spPr>
          <a:xfrm>
            <a:off x="1371600" y="838200"/>
            <a:ext cx="1268095" cy="8331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30"/>
              </a:lnSpc>
              <a:spcBef>
                <a:spcPts val="100"/>
              </a:spcBef>
            </a:pPr>
            <a:r>
              <a:rPr sz="1800" spc="-5" dirty="0">
                <a:latin typeface="Trebuchet MS"/>
                <a:cs typeface="Trebuchet MS"/>
              </a:rPr>
              <a:t>357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variants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ts val="2100"/>
              </a:lnSpc>
            </a:pPr>
            <a:r>
              <a:rPr sz="1800" dirty="0">
                <a:latin typeface="Trebuchet MS"/>
                <a:cs typeface="Trebuchet MS"/>
              </a:rPr>
              <a:t>1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assay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ts val="2130"/>
              </a:lnSpc>
            </a:pPr>
            <a:r>
              <a:rPr sz="1800" dirty="0">
                <a:solidFill>
                  <a:srgbClr val="FF0000"/>
                </a:solidFill>
                <a:latin typeface="Trebuchet MS"/>
                <a:cs typeface="Trebuchet MS"/>
              </a:rPr>
              <a:t>1</a:t>
            </a:r>
            <a:r>
              <a:rPr sz="1800" spc="-2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Trebuchet MS"/>
                <a:cs typeface="Trebuchet MS"/>
              </a:rPr>
              <a:t>metric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41900" y="139700"/>
            <a:ext cx="2146300" cy="431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29200" y="38100"/>
            <a:ext cx="212471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65" dirty="0">
                <a:solidFill>
                  <a:srgbClr val="0055FF"/>
                </a:solidFill>
              </a:rPr>
              <a:t>GAA</a:t>
            </a:r>
            <a:r>
              <a:rPr sz="3100" spc="-220" dirty="0">
                <a:solidFill>
                  <a:srgbClr val="0055FF"/>
                </a:solidFill>
              </a:rPr>
              <a:t> </a:t>
            </a:r>
            <a:r>
              <a:rPr sz="3100" spc="15" dirty="0">
                <a:solidFill>
                  <a:srgbClr val="0055FF"/>
                </a:solidFill>
              </a:rPr>
              <a:t>(2018)</a:t>
            </a:r>
            <a:endParaRPr sz="3100"/>
          </a:p>
        </p:txBody>
      </p:sp>
      <p:sp>
        <p:nvSpPr>
          <p:cNvPr id="4" name="object 4"/>
          <p:cNvSpPr txBox="1"/>
          <p:nvPr/>
        </p:nvSpPr>
        <p:spPr>
          <a:xfrm>
            <a:off x="4076700" y="4800600"/>
            <a:ext cx="5270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latin typeface="Trebuchet MS"/>
                <a:cs typeface="Trebuchet MS"/>
              </a:rPr>
              <a:t>EA =</a:t>
            </a:r>
            <a:r>
              <a:rPr sz="900" b="1" spc="-130" dirty="0">
                <a:latin typeface="Trebuchet MS"/>
                <a:cs typeface="Trebuchet MS"/>
              </a:rPr>
              <a:t> </a:t>
            </a:r>
            <a:r>
              <a:rPr sz="900" b="1" spc="-5" dirty="0">
                <a:latin typeface="Trebuchet MS"/>
                <a:cs typeface="Trebuchet MS"/>
              </a:rPr>
              <a:t>S1.1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2534" y="1799235"/>
            <a:ext cx="2436561" cy="36527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800" y="1715729"/>
            <a:ext cx="3237230" cy="4332605"/>
          </a:xfrm>
          <a:custGeom>
            <a:avLst/>
            <a:gdLst/>
            <a:ahLst/>
            <a:cxnLst/>
            <a:rect l="l" t="t" r="r" b="b"/>
            <a:pathLst>
              <a:path w="3237229" h="4332605">
                <a:moveTo>
                  <a:pt x="0" y="0"/>
                </a:moveTo>
                <a:lnTo>
                  <a:pt x="3236805" y="0"/>
                </a:lnTo>
                <a:lnTo>
                  <a:pt x="3236805" y="4332030"/>
                </a:lnTo>
                <a:lnTo>
                  <a:pt x="0" y="4332030"/>
                </a:lnTo>
                <a:lnTo>
                  <a:pt x="0" y="0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81000" y="1790700"/>
            <a:ext cx="3121025" cy="3942079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006600" marR="5080" indent="215900">
              <a:lnSpc>
                <a:spcPct val="104200"/>
              </a:lnSpc>
              <a:spcBef>
                <a:spcPts val="60"/>
              </a:spcBef>
            </a:pP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(SNAP)  </a:t>
            </a: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</a:t>
            </a: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FF0000"/>
                </a:solidFill>
                <a:latin typeface="Arial"/>
                <a:cs typeface="Arial"/>
              </a:rPr>
              <a:t>(EA)</a:t>
            </a:r>
            <a:endParaRPr sz="800">
              <a:latin typeface="Arial"/>
              <a:cs typeface="Arial"/>
            </a:endParaRPr>
          </a:p>
          <a:p>
            <a:pPr marL="1943100">
              <a:lnSpc>
                <a:spcPct val="100000"/>
              </a:lnSpc>
              <a:spcBef>
                <a:spcPts val="140"/>
              </a:spcBef>
            </a:pPr>
            <a:r>
              <a:rPr sz="800" spc="-60" dirty="0">
                <a:latin typeface="Arial"/>
                <a:cs typeface="Arial"/>
              </a:rPr>
              <a:t>(dbNSFP)</a:t>
            </a:r>
            <a:endParaRPr sz="800">
              <a:latin typeface="Arial"/>
              <a:cs typeface="Arial"/>
            </a:endParaRPr>
          </a:p>
          <a:p>
            <a:pPr marL="1905000" marR="191770">
              <a:lnSpc>
                <a:spcPct val="99000"/>
              </a:lnSpc>
              <a:spcBef>
                <a:spcPts val="50"/>
              </a:spcBef>
            </a:pPr>
            <a:r>
              <a:rPr sz="800" spc="-45" dirty="0">
                <a:latin typeface="Arial"/>
                <a:cs typeface="Arial"/>
              </a:rPr>
              <a:t>Mooney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25" dirty="0">
                <a:latin typeface="Arial"/>
                <a:cs typeface="Arial"/>
              </a:rPr>
              <a:t>(MutPred</a:t>
            </a:r>
            <a:r>
              <a:rPr sz="800" spc="-25" dirty="0">
                <a:latin typeface="Trebuchet MS"/>
                <a:cs typeface="Trebuchet MS"/>
              </a:rPr>
              <a:t>2</a:t>
            </a:r>
            <a:r>
              <a:rPr sz="800" spc="-25" dirty="0">
                <a:latin typeface="Arial"/>
                <a:cs typeface="Arial"/>
              </a:rPr>
              <a:t>)*  </a:t>
            </a: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(SNAP)  </a:t>
            </a: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35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(SNAP)</a:t>
            </a:r>
            <a:endParaRPr sz="800">
              <a:latin typeface="Arial"/>
              <a:cs typeface="Arial"/>
            </a:endParaRPr>
          </a:p>
          <a:p>
            <a:pPr marL="1841500">
              <a:lnSpc>
                <a:spcPts val="930"/>
              </a:lnSpc>
              <a:spcBef>
                <a:spcPts val="40"/>
              </a:spcBef>
            </a:pPr>
            <a:r>
              <a:rPr sz="800" spc="-60" dirty="0">
                <a:latin typeface="Arial"/>
                <a:cs typeface="Arial"/>
              </a:rPr>
              <a:t>(dbNSFP)</a:t>
            </a:r>
            <a:endParaRPr sz="800">
              <a:latin typeface="Arial"/>
              <a:cs typeface="Arial"/>
            </a:endParaRPr>
          </a:p>
          <a:p>
            <a:pPr marL="1739900">
              <a:lnSpc>
                <a:spcPts val="930"/>
              </a:lnSpc>
            </a:pPr>
            <a:r>
              <a:rPr sz="800" spc="-25" dirty="0">
                <a:latin typeface="Arial"/>
                <a:cs typeface="Arial"/>
              </a:rPr>
              <a:t>Capriotti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75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(SNPs&amp;GO)</a:t>
            </a:r>
            <a:endParaRPr sz="800">
              <a:latin typeface="Arial"/>
              <a:cs typeface="Arial"/>
            </a:endParaRPr>
          </a:p>
          <a:p>
            <a:pPr marL="1701800" marR="356235" indent="25400">
              <a:lnSpc>
                <a:spcPct val="107600"/>
              </a:lnSpc>
              <a:spcBef>
                <a:spcPts val="65"/>
              </a:spcBef>
            </a:pP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(SNAP)  </a:t>
            </a:r>
            <a:r>
              <a:rPr sz="800" spc="-25" dirty="0">
                <a:latin typeface="Arial"/>
                <a:cs typeface="Arial"/>
              </a:rPr>
              <a:t>Capriotti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50" dirty="0">
                <a:latin typeface="Arial"/>
                <a:cs typeface="Arial"/>
              </a:rPr>
              <a:t>(SNPs&amp;GO)  Bromberg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(SNAP)  </a:t>
            </a:r>
            <a:r>
              <a:rPr sz="800" spc="-65" dirty="0">
                <a:latin typeface="Arial"/>
                <a:cs typeface="Arial"/>
              </a:rPr>
              <a:t>Kim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-45" dirty="0">
                <a:latin typeface="Arial"/>
                <a:cs typeface="Arial"/>
              </a:rPr>
              <a:t> </a:t>
            </a:r>
            <a:r>
              <a:rPr sz="800" spc="-70" dirty="0">
                <a:latin typeface="Arial"/>
                <a:cs typeface="Arial"/>
              </a:rPr>
              <a:t>(ELASPIC)</a:t>
            </a:r>
            <a:endParaRPr sz="800">
              <a:latin typeface="Arial"/>
              <a:cs typeface="Arial"/>
            </a:endParaRPr>
          </a:p>
          <a:p>
            <a:pPr marL="1638300" marR="492125" indent="-25400">
              <a:lnSpc>
                <a:spcPct val="104200"/>
              </a:lnSpc>
            </a:pP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(SNAP)  </a:t>
            </a: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</a:t>
            </a:r>
            <a:r>
              <a:rPr sz="800" spc="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FF0000"/>
                </a:solidFill>
                <a:latin typeface="Arial"/>
                <a:cs typeface="Arial"/>
              </a:rPr>
              <a:t>(u50</a:t>
            </a: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align)</a:t>
            </a:r>
            <a:endParaRPr sz="800">
              <a:latin typeface="Arial"/>
              <a:cs typeface="Arial"/>
            </a:endParaRPr>
          </a:p>
          <a:p>
            <a:pPr marL="422275" algn="ctr">
              <a:lnSpc>
                <a:spcPts val="900"/>
              </a:lnSpc>
            </a:pPr>
            <a:r>
              <a:rPr sz="800" spc="-60" dirty="0">
                <a:latin typeface="Arial"/>
                <a:cs typeface="Arial"/>
              </a:rPr>
              <a:t>(dbNSFP)</a:t>
            </a:r>
            <a:endParaRPr sz="800">
              <a:latin typeface="Arial"/>
              <a:cs typeface="Arial"/>
            </a:endParaRPr>
          </a:p>
          <a:p>
            <a:pPr marL="1473200" marR="598170" indent="25400">
              <a:lnSpc>
                <a:spcPts val="900"/>
              </a:lnSpc>
              <a:spcBef>
                <a:spcPts val="220"/>
              </a:spcBef>
            </a:pPr>
            <a:r>
              <a:rPr sz="800" spc="-45" dirty="0">
                <a:latin typeface="Arial"/>
                <a:cs typeface="Arial"/>
              </a:rPr>
              <a:t>Mooney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25" dirty="0">
                <a:latin typeface="Arial"/>
                <a:cs typeface="Arial"/>
              </a:rPr>
              <a:t>(MutPred</a:t>
            </a:r>
            <a:r>
              <a:rPr sz="800" spc="-25" dirty="0">
                <a:latin typeface="Trebuchet MS"/>
                <a:cs typeface="Trebuchet MS"/>
              </a:rPr>
              <a:t>2</a:t>
            </a:r>
            <a:r>
              <a:rPr sz="800" spc="-25" dirty="0">
                <a:latin typeface="Arial"/>
                <a:cs typeface="Arial"/>
              </a:rPr>
              <a:t>)*  </a:t>
            </a: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</a:t>
            </a: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FF0000"/>
                </a:solidFill>
                <a:latin typeface="Arial"/>
                <a:cs typeface="Arial"/>
              </a:rPr>
              <a:t>(prET)</a:t>
            </a:r>
            <a:endParaRPr sz="800">
              <a:latin typeface="Arial"/>
              <a:cs typeface="Arial"/>
            </a:endParaRPr>
          </a:p>
          <a:p>
            <a:pPr marL="914400" marR="494030" indent="101600">
              <a:lnSpc>
                <a:spcPct val="104200"/>
              </a:lnSpc>
              <a:spcBef>
                <a:spcPts val="80"/>
              </a:spcBef>
            </a:pP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 (PhDSNP </a:t>
            </a:r>
            <a:r>
              <a:rPr sz="800" spc="60" dirty="0">
                <a:latin typeface="Arial"/>
                <a:cs typeface="Arial"/>
              </a:rPr>
              <a:t>+ </a:t>
            </a:r>
            <a:r>
              <a:rPr sz="800" spc="-100" dirty="0">
                <a:latin typeface="Arial"/>
                <a:cs typeface="Arial"/>
              </a:rPr>
              <a:t>SIFT </a:t>
            </a:r>
            <a:r>
              <a:rPr sz="800" spc="60" dirty="0">
                <a:latin typeface="Arial"/>
                <a:cs typeface="Arial"/>
              </a:rPr>
              <a:t>+ </a:t>
            </a:r>
            <a:r>
              <a:rPr sz="800" spc="-50" dirty="0">
                <a:latin typeface="Arial"/>
                <a:cs typeface="Arial"/>
              </a:rPr>
              <a:t>SNAP)  </a:t>
            </a: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-40" dirty="0">
                <a:latin typeface="Arial"/>
                <a:cs typeface="Arial"/>
              </a:rPr>
              <a:t> </a:t>
            </a:r>
            <a:r>
              <a:rPr sz="800" spc="-55" dirty="0">
                <a:latin typeface="Arial"/>
                <a:cs typeface="Arial"/>
              </a:rPr>
              <a:t>(PhDSNP)</a:t>
            </a:r>
            <a:endParaRPr sz="800">
              <a:latin typeface="Arial"/>
              <a:cs typeface="Arial"/>
            </a:endParaRPr>
          </a:p>
          <a:p>
            <a:pPr marL="762000">
              <a:lnSpc>
                <a:spcPts val="900"/>
              </a:lnSpc>
            </a:pPr>
            <a:r>
              <a:rPr sz="800" spc="-65" dirty="0">
                <a:latin typeface="Arial"/>
                <a:cs typeface="Arial"/>
              </a:rPr>
              <a:t>Kim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-35" dirty="0">
                <a:latin typeface="Arial"/>
                <a:cs typeface="Arial"/>
              </a:rPr>
              <a:t> </a:t>
            </a:r>
            <a:r>
              <a:rPr sz="800" spc="-70" dirty="0">
                <a:latin typeface="Arial"/>
                <a:cs typeface="Arial"/>
              </a:rPr>
              <a:t>(ELASPIC)</a:t>
            </a:r>
            <a:endParaRPr sz="800">
              <a:latin typeface="Arial"/>
              <a:cs typeface="Arial"/>
            </a:endParaRPr>
          </a:p>
          <a:p>
            <a:pPr marL="571500">
              <a:lnSpc>
                <a:spcPct val="100000"/>
              </a:lnSpc>
              <a:spcBef>
                <a:spcPts val="40"/>
              </a:spcBef>
            </a:pP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55" dirty="0">
                <a:latin typeface="Arial"/>
                <a:cs typeface="Arial"/>
              </a:rPr>
              <a:t>(SNPs&amp;GO </a:t>
            </a:r>
            <a:r>
              <a:rPr sz="800" spc="60" dirty="0">
                <a:latin typeface="Arial"/>
                <a:cs typeface="Arial"/>
              </a:rPr>
              <a:t>+</a:t>
            </a:r>
            <a:r>
              <a:rPr sz="800" spc="-90" dirty="0">
                <a:latin typeface="Arial"/>
                <a:cs typeface="Arial"/>
              </a:rPr>
              <a:t> </a:t>
            </a:r>
            <a:r>
              <a:rPr sz="800" spc="-60" dirty="0">
                <a:latin typeface="Arial"/>
                <a:cs typeface="Arial"/>
              </a:rPr>
              <a:t>PhDSNP)</a:t>
            </a:r>
            <a:endParaRPr sz="800">
              <a:latin typeface="Arial"/>
              <a:cs typeface="Arial"/>
            </a:endParaRPr>
          </a:p>
          <a:p>
            <a:pPr marL="508000" marR="1587500" indent="12700">
              <a:lnSpc>
                <a:spcPts val="900"/>
              </a:lnSpc>
              <a:spcBef>
                <a:spcPts val="220"/>
              </a:spcBef>
            </a:pPr>
            <a:r>
              <a:rPr sz="800" spc="-65" dirty="0">
                <a:latin typeface="Arial"/>
                <a:cs typeface="Arial"/>
              </a:rPr>
              <a:t>Kim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70" dirty="0">
                <a:latin typeface="Arial"/>
                <a:cs typeface="Arial"/>
              </a:rPr>
              <a:t>(ELASPIC)  </a:t>
            </a: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75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(SNPs&amp;GO)</a:t>
            </a:r>
            <a:endParaRPr sz="800">
              <a:latin typeface="Arial"/>
              <a:cs typeface="Arial"/>
            </a:endParaRPr>
          </a:p>
          <a:p>
            <a:pPr marL="393700" marR="1736725" indent="12700">
              <a:lnSpc>
                <a:spcPts val="900"/>
              </a:lnSpc>
              <a:spcBef>
                <a:spcPts val="200"/>
              </a:spcBef>
            </a:pP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(MetaSNP)  </a:t>
            </a: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65" dirty="0">
                <a:latin typeface="Arial"/>
                <a:cs typeface="Arial"/>
              </a:rPr>
              <a:t> </a:t>
            </a:r>
            <a:r>
              <a:rPr sz="800" spc="-60" dirty="0">
                <a:latin typeface="Arial"/>
                <a:cs typeface="Arial"/>
              </a:rPr>
              <a:t>(PhDSNPg)</a:t>
            </a:r>
            <a:endParaRPr sz="800">
              <a:latin typeface="Arial"/>
              <a:cs typeface="Arial"/>
            </a:endParaRPr>
          </a:p>
          <a:p>
            <a:pPr marL="317500">
              <a:lnSpc>
                <a:spcPct val="100000"/>
              </a:lnSpc>
              <a:spcBef>
                <a:spcPts val="20"/>
              </a:spcBef>
            </a:pP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55" dirty="0">
                <a:latin typeface="Arial"/>
                <a:cs typeface="Arial"/>
              </a:rPr>
              <a:t>(SNPsGO </a:t>
            </a:r>
            <a:r>
              <a:rPr sz="800" spc="60" dirty="0">
                <a:latin typeface="Arial"/>
                <a:cs typeface="Arial"/>
              </a:rPr>
              <a:t>+</a:t>
            </a:r>
            <a:r>
              <a:rPr sz="800" spc="-90" dirty="0">
                <a:latin typeface="Arial"/>
                <a:cs typeface="Arial"/>
              </a:rPr>
              <a:t> </a:t>
            </a:r>
            <a:r>
              <a:rPr sz="800" spc="-65" dirty="0">
                <a:latin typeface="Arial"/>
                <a:cs typeface="Arial"/>
              </a:rPr>
              <a:t>PhDSNPg)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tabLst>
                <a:tab pos="2171065" algn="l"/>
              </a:tabLst>
            </a:pPr>
            <a:r>
              <a:rPr sz="1400" i="1" spc="-70" dirty="0">
                <a:latin typeface="Calibri"/>
                <a:cs typeface="Calibri"/>
              </a:rPr>
              <a:t>Worst	</a:t>
            </a:r>
            <a:r>
              <a:rPr sz="2100" i="1" spc="-75" baseline="-3968" dirty="0">
                <a:latin typeface="Calibri"/>
                <a:cs typeface="Calibri"/>
              </a:rPr>
              <a:t>Best</a:t>
            </a:r>
            <a:endParaRPr sz="2100" baseline="-3968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200" spc="5" dirty="0">
                <a:latin typeface="Arial"/>
                <a:cs typeface="Arial"/>
              </a:rPr>
              <a:t>Predict </a:t>
            </a:r>
            <a:r>
              <a:rPr sz="1200" spc="30" dirty="0">
                <a:latin typeface="Arial"/>
                <a:cs typeface="Arial"/>
              </a:rPr>
              <a:t>the </a:t>
            </a:r>
            <a:r>
              <a:rPr sz="1200" spc="5" dirty="0">
                <a:latin typeface="Arial"/>
                <a:cs typeface="Arial"/>
              </a:rPr>
              <a:t>enzymatic </a:t>
            </a:r>
            <a:r>
              <a:rPr sz="1200" spc="10" dirty="0">
                <a:latin typeface="Arial"/>
                <a:cs typeface="Arial"/>
              </a:rPr>
              <a:t>activity </a:t>
            </a:r>
            <a:r>
              <a:rPr sz="1200" spc="40" dirty="0">
                <a:latin typeface="Arial"/>
                <a:cs typeface="Arial"/>
              </a:rPr>
              <a:t>of</a:t>
            </a:r>
            <a:r>
              <a:rPr sz="1200" spc="-204" dirty="0">
                <a:latin typeface="Arial"/>
                <a:cs typeface="Arial"/>
              </a:rPr>
              <a:t> </a:t>
            </a:r>
            <a:r>
              <a:rPr sz="1200" spc="25" dirty="0">
                <a:latin typeface="Arial"/>
                <a:cs typeface="Arial"/>
              </a:rPr>
              <a:t>357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000" y="5651500"/>
            <a:ext cx="2366645" cy="2336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variants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40" dirty="0">
                <a:latin typeface="Arial"/>
                <a:cs typeface="Arial"/>
              </a:rPr>
              <a:t>of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the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25" dirty="0">
                <a:latin typeface="Arial"/>
                <a:cs typeface="Arial"/>
              </a:rPr>
              <a:t>human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25" dirty="0">
                <a:latin typeface="Arial"/>
                <a:cs typeface="Arial"/>
              </a:rPr>
              <a:t>acid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15" dirty="0">
                <a:latin typeface="Arial"/>
                <a:cs typeface="Arial"/>
              </a:rPr>
              <a:t>alpha</a:t>
            </a:r>
            <a:r>
              <a:rPr sz="1200" spc="15" dirty="0">
                <a:latin typeface="Lucida Sans Unicode"/>
                <a:cs typeface="Lucida Sans Unicode"/>
              </a:rPr>
              <a:t>-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1000" y="5765800"/>
            <a:ext cx="897255" cy="2336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latin typeface="Arial"/>
                <a:cs typeface="Arial"/>
              </a:rPr>
              <a:t>glucosidase.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79600" y="6045200"/>
            <a:ext cx="1842770" cy="199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20" dirty="0">
                <a:latin typeface="Arial"/>
                <a:cs typeface="Arial"/>
              </a:rPr>
              <a:t>*some </a:t>
            </a:r>
            <a:r>
              <a:rPr sz="1000" dirty="0">
                <a:latin typeface="Arial"/>
                <a:cs typeface="Arial"/>
              </a:rPr>
              <a:t>variants </a:t>
            </a:r>
            <a:r>
              <a:rPr sz="1000" spc="15" dirty="0">
                <a:latin typeface="Arial"/>
                <a:cs typeface="Arial"/>
              </a:rPr>
              <a:t>were </a:t>
            </a:r>
            <a:r>
              <a:rPr sz="1000" spc="35" dirty="0">
                <a:latin typeface="Arial"/>
                <a:cs typeface="Arial"/>
              </a:rPr>
              <a:t>not</a:t>
            </a:r>
            <a:r>
              <a:rPr sz="1000" spc="-200" dirty="0">
                <a:latin typeface="Arial"/>
                <a:cs typeface="Arial"/>
              </a:rPr>
              <a:t> </a:t>
            </a:r>
            <a:r>
              <a:rPr sz="1000" spc="15" dirty="0">
                <a:latin typeface="Arial"/>
                <a:cs typeface="Arial"/>
              </a:rPr>
              <a:t>scored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71600" y="838200"/>
            <a:ext cx="1268095" cy="8331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30"/>
              </a:lnSpc>
              <a:spcBef>
                <a:spcPts val="100"/>
              </a:spcBef>
            </a:pPr>
            <a:r>
              <a:rPr sz="1800" spc="-5" dirty="0">
                <a:latin typeface="Trebuchet MS"/>
                <a:cs typeface="Trebuchet MS"/>
              </a:rPr>
              <a:t>357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variants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ts val="2100"/>
              </a:lnSpc>
            </a:pPr>
            <a:r>
              <a:rPr sz="1800" dirty="0">
                <a:latin typeface="Trebuchet MS"/>
                <a:cs typeface="Trebuchet MS"/>
              </a:rPr>
              <a:t>1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assay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ts val="2130"/>
              </a:lnSpc>
            </a:pPr>
            <a:r>
              <a:rPr sz="1800" dirty="0">
                <a:solidFill>
                  <a:srgbClr val="FF0000"/>
                </a:solidFill>
                <a:latin typeface="Trebuchet MS"/>
                <a:cs typeface="Trebuchet MS"/>
              </a:rPr>
              <a:t>1</a:t>
            </a:r>
            <a:r>
              <a:rPr sz="1800" spc="-2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Trebuchet MS"/>
                <a:cs typeface="Trebuchet MS"/>
              </a:rPr>
              <a:t>metric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41900" y="139700"/>
            <a:ext cx="2146300" cy="431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29200" y="38100"/>
            <a:ext cx="212471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65" dirty="0">
                <a:solidFill>
                  <a:srgbClr val="0055FF"/>
                </a:solidFill>
              </a:rPr>
              <a:t>GAA</a:t>
            </a:r>
            <a:r>
              <a:rPr sz="3100" spc="-220" dirty="0">
                <a:solidFill>
                  <a:srgbClr val="0055FF"/>
                </a:solidFill>
              </a:rPr>
              <a:t> </a:t>
            </a:r>
            <a:r>
              <a:rPr sz="3100" spc="15" dirty="0">
                <a:solidFill>
                  <a:srgbClr val="0055FF"/>
                </a:solidFill>
              </a:rPr>
              <a:t>(2018)</a:t>
            </a:r>
            <a:endParaRPr sz="3100"/>
          </a:p>
        </p:txBody>
      </p:sp>
      <p:sp>
        <p:nvSpPr>
          <p:cNvPr id="4" name="object 4"/>
          <p:cNvSpPr txBox="1"/>
          <p:nvPr/>
        </p:nvSpPr>
        <p:spPr>
          <a:xfrm>
            <a:off x="9220200" y="5232400"/>
            <a:ext cx="2054225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130"/>
              </a:lnSpc>
              <a:spcBef>
                <a:spcPts val="100"/>
              </a:spcBef>
            </a:pPr>
            <a:r>
              <a:rPr sz="1800" b="1" spc="-10" dirty="0">
                <a:latin typeface="Trebuchet MS"/>
                <a:cs typeface="Trebuchet MS"/>
              </a:rPr>
              <a:t>average</a:t>
            </a:r>
            <a:r>
              <a:rPr sz="1800" b="1" spc="-2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PCC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ts val="1650"/>
              </a:lnSpc>
            </a:pPr>
            <a:r>
              <a:rPr sz="1400" dirty="0">
                <a:latin typeface="Trebuchet MS"/>
                <a:cs typeface="Trebuchet MS"/>
              </a:rPr>
              <a:t>against other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submissions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48252" y="2278799"/>
            <a:ext cx="495934" cy="21158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2120"/>
              </a:lnSpc>
            </a:pPr>
            <a:r>
              <a:rPr sz="1800" b="1" dirty="0">
                <a:latin typeface="Trebuchet MS"/>
                <a:cs typeface="Trebuchet MS"/>
              </a:rPr>
              <a:t>PCC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ts val="1650"/>
              </a:lnSpc>
            </a:pPr>
            <a:r>
              <a:rPr sz="1400" dirty="0">
                <a:latin typeface="Trebuchet MS"/>
                <a:cs typeface="Trebuchet MS"/>
              </a:rPr>
              <a:t>against experimental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data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301914" y="1808369"/>
            <a:ext cx="3714750" cy="32861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28229" y="1774924"/>
            <a:ext cx="2485171" cy="37378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4800" y="1715729"/>
            <a:ext cx="3237230" cy="4332605"/>
          </a:xfrm>
          <a:custGeom>
            <a:avLst/>
            <a:gdLst/>
            <a:ahLst/>
            <a:cxnLst/>
            <a:rect l="l" t="t" r="r" b="b"/>
            <a:pathLst>
              <a:path w="3237229" h="4332605">
                <a:moveTo>
                  <a:pt x="0" y="0"/>
                </a:moveTo>
                <a:lnTo>
                  <a:pt x="3236805" y="0"/>
                </a:lnTo>
                <a:lnTo>
                  <a:pt x="3236805" y="4332030"/>
                </a:lnTo>
                <a:lnTo>
                  <a:pt x="0" y="4332030"/>
                </a:lnTo>
                <a:lnTo>
                  <a:pt x="0" y="0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81000" y="1790700"/>
            <a:ext cx="3121025" cy="3942079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006600" marR="5080" indent="215900">
              <a:lnSpc>
                <a:spcPct val="104200"/>
              </a:lnSpc>
              <a:spcBef>
                <a:spcPts val="60"/>
              </a:spcBef>
            </a:pP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(SNAP)  </a:t>
            </a: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</a:t>
            </a: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FF0000"/>
                </a:solidFill>
                <a:latin typeface="Arial"/>
                <a:cs typeface="Arial"/>
              </a:rPr>
              <a:t>(EA)</a:t>
            </a:r>
            <a:endParaRPr sz="800">
              <a:latin typeface="Arial"/>
              <a:cs typeface="Arial"/>
            </a:endParaRPr>
          </a:p>
          <a:p>
            <a:pPr marL="1943100">
              <a:lnSpc>
                <a:spcPct val="100000"/>
              </a:lnSpc>
              <a:spcBef>
                <a:spcPts val="140"/>
              </a:spcBef>
            </a:pPr>
            <a:r>
              <a:rPr sz="800" spc="-60" dirty="0">
                <a:latin typeface="Arial"/>
                <a:cs typeface="Arial"/>
              </a:rPr>
              <a:t>(dbNSFP)</a:t>
            </a:r>
            <a:endParaRPr sz="800">
              <a:latin typeface="Arial"/>
              <a:cs typeface="Arial"/>
            </a:endParaRPr>
          </a:p>
          <a:p>
            <a:pPr marL="1905000" marR="191770">
              <a:lnSpc>
                <a:spcPct val="99000"/>
              </a:lnSpc>
              <a:spcBef>
                <a:spcPts val="50"/>
              </a:spcBef>
            </a:pPr>
            <a:r>
              <a:rPr sz="800" spc="-45" dirty="0">
                <a:latin typeface="Arial"/>
                <a:cs typeface="Arial"/>
              </a:rPr>
              <a:t>Mooney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25" dirty="0">
                <a:latin typeface="Arial"/>
                <a:cs typeface="Arial"/>
              </a:rPr>
              <a:t>(MutPred</a:t>
            </a:r>
            <a:r>
              <a:rPr sz="800" spc="-25" dirty="0">
                <a:latin typeface="Trebuchet MS"/>
                <a:cs typeface="Trebuchet MS"/>
              </a:rPr>
              <a:t>2</a:t>
            </a:r>
            <a:r>
              <a:rPr sz="800" spc="-25" dirty="0">
                <a:latin typeface="Arial"/>
                <a:cs typeface="Arial"/>
              </a:rPr>
              <a:t>)*  </a:t>
            </a: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(SNAP)  </a:t>
            </a: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35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(SNAP)</a:t>
            </a:r>
            <a:endParaRPr sz="800">
              <a:latin typeface="Arial"/>
              <a:cs typeface="Arial"/>
            </a:endParaRPr>
          </a:p>
          <a:p>
            <a:pPr marL="1841500">
              <a:lnSpc>
                <a:spcPts val="930"/>
              </a:lnSpc>
              <a:spcBef>
                <a:spcPts val="40"/>
              </a:spcBef>
            </a:pPr>
            <a:r>
              <a:rPr sz="800" spc="-60" dirty="0">
                <a:latin typeface="Arial"/>
                <a:cs typeface="Arial"/>
              </a:rPr>
              <a:t>(dbNSFP)</a:t>
            </a:r>
            <a:endParaRPr sz="800">
              <a:latin typeface="Arial"/>
              <a:cs typeface="Arial"/>
            </a:endParaRPr>
          </a:p>
          <a:p>
            <a:pPr marL="1739900">
              <a:lnSpc>
                <a:spcPts val="930"/>
              </a:lnSpc>
            </a:pPr>
            <a:r>
              <a:rPr sz="800" spc="-25" dirty="0">
                <a:latin typeface="Arial"/>
                <a:cs typeface="Arial"/>
              </a:rPr>
              <a:t>Capriotti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75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(SNPs&amp;GO)</a:t>
            </a:r>
            <a:endParaRPr sz="800">
              <a:latin typeface="Arial"/>
              <a:cs typeface="Arial"/>
            </a:endParaRPr>
          </a:p>
          <a:p>
            <a:pPr marL="1701800" marR="356235" indent="25400">
              <a:lnSpc>
                <a:spcPct val="107600"/>
              </a:lnSpc>
              <a:spcBef>
                <a:spcPts val="65"/>
              </a:spcBef>
            </a:pP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(SNAP)  </a:t>
            </a:r>
            <a:r>
              <a:rPr sz="800" spc="-25" dirty="0">
                <a:latin typeface="Arial"/>
                <a:cs typeface="Arial"/>
              </a:rPr>
              <a:t>Capriotti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50" dirty="0">
                <a:latin typeface="Arial"/>
                <a:cs typeface="Arial"/>
              </a:rPr>
              <a:t>(SNPs&amp;GO)  Bromberg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(SNAP)  </a:t>
            </a:r>
            <a:r>
              <a:rPr sz="800" spc="-65" dirty="0">
                <a:latin typeface="Arial"/>
                <a:cs typeface="Arial"/>
              </a:rPr>
              <a:t>Kim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-45" dirty="0">
                <a:latin typeface="Arial"/>
                <a:cs typeface="Arial"/>
              </a:rPr>
              <a:t> </a:t>
            </a:r>
            <a:r>
              <a:rPr sz="800" spc="-70" dirty="0">
                <a:latin typeface="Arial"/>
                <a:cs typeface="Arial"/>
              </a:rPr>
              <a:t>(ELASPIC)</a:t>
            </a:r>
            <a:endParaRPr sz="800">
              <a:latin typeface="Arial"/>
              <a:cs typeface="Arial"/>
            </a:endParaRPr>
          </a:p>
          <a:p>
            <a:pPr marL="1638300" marR="492125" indent="-25400">
              <a:lnSpc>
                <a:spcPct val="104200"/>
              </a:lnSpc>
            </a:pP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(SNAP)  </a:t>
            </a: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</a:t>
            </a:r>
            <a:r>
              <a:rPr sz="800" spc="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FF0000"/>
                </a:solidFill>
                <a:latin typeface="Arial"/>
                <a:cs typeface="Arial"/>
              </a:rPr>
              <a:t>(u50</a:t>
            </a: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align)</a:t>
            </a:r>
            <a:endParaRPr sz="800">
              <a:latin typeface="Arial"/>
              <a:cs typeface="Arial"/>
            </a:endParaRPr>
          </a:p>
          <a:p>
            <a:pPr marL="422275" algn="ctr">
              <a:lnSpc>
                <a:spcPts val="900"/>
              </a:lnSpc>
            </a:pPr>
            <a:r>
              <a:rPr sz="800" spc="-60" dirty="0">
                <a:latin typeface="Arial"/>
                <a:cs typeface="Arial"/>
              </a:rPr>
              <a:t>(dbNSFP)</a:t>
            </a:r>
            <a:endParaRPr sz="800">
              <a:latin typeface="Arial"/>
              <a:cs typeface="Arial"/>
            </a:endParaRPr>
          </a:p>
          <a:p>
            <a:pPr marL="1473200" marR="598170" indent="25400">
              <a:lnSpc>
                <a:spcPts val="900"/>
              </a:lnSpc>
              <a:spcBef>
                <a:spcPts val="220"/>
              </a:spcBef>
            </a:pPr>
            <a:r>
              <a:rPr sz="800" spc="-45" dirty="0">
                <a:latin typeface="Arial"/>
                <a:cs typeface="Arial"/>
              </a:rPr>
              <a:t>Mooney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25" dirty="0">
                <a:latin typeface="Arial"/>
                <a:cs typeface="Arial"/>
              </a:rPr>
              <a:t>(MutPred</a:t>
            </a:r>
            <a:r>
              <a:rPr sz="800" spc="-25" dirty="0">
                <a:latin typeface="Trebuchet MS"/>
                <a:cs typeface="Trebuchet MS"/>
              </a:rPr>
              <a:t>2</a:t>
            </a:r>
            <a:r>
              <a:rPr sz="800" spc="-25" dirty="0">
                <a:latin typeface="Arial"/>
                <a:cs typeface="Arial"/>
              </a:rPr>
              <a:t>)*  </a:t>
            </a: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</a:t>
            </a: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FF0000"/>
                </a:solidFill>
                <a:latin typeface="Arial"/>
                <a:cs typeface="Arial"/>
              </a:rPr>
              <a:t>(prET)</a:t>
            </a:r>
            <a:endParaRPr sz="800">
              <a:latin typeface="Arial"/>
              <a:cs typeface="Arial"/>
            </a:endParaRPr>
          </a:p>
          <a:p>
            <a:pPr marL="914400" marR="494030" indent="101600">
              <a:lnSpc>
                <a:spcPct val="104200"/>
              </a:lnSpc>
              <a:spcBef>
                <a:spcPts val="80"/>
              </a:spcBef>
            </a:pP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 (PhDSNP </a:t>
            </a:r>
            <a:r>
              <a:rPr sz="800" spc="60" dirty="0">
                <a:latin typeface="Arial"/>
                <a:cs typeface="Arial"/>
              </a:rPr>
              <a:t>+ </a:t>
            </a:r>
            <a:r>
              <a:rPr sz="800" spc="-100" dirty="0">
                <a:latin typeface="Arial"/>
                <a:cs typeface="Arial"/>
              </a:rPr>
              <a:t>SIFT </a:t>
            </a:r>
            <a:r>
              <a:rPr sz="800" spc="60" dirty="0">
                <a:latin typeface="Arial"/>
                <a:cs typeface="Arial"/>
              </a:rPr>
              <a:t>+ </a:t>
            </a:r>
            <a:r>
              <a:rPr sz="800" spc="-50" dirty="0">
                <a:latin typeface="Arial"/>
                <a:cs typeface="Arial"/>
              </a:rPr>
              <a:t>SNAP)  </a:t>
            </a: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-40" dirty="0">
                <a:latin typeface="Arial"/>
                <a:cs typeface="Arial"/>
              </a:rPr>
              <a:t> </a:t>
            </a:r>
            <a:r>
              <a:rPr sz="800" spc="-55" dirty="0">
                <a:latin typeface="Arial"/>
                <a:cs typeface="Arial"/>
              </a:rPr>
              <a:t>(PhDSNP)</a:t>
            </a:r>
            <a:endParaRPr sz="800">
              <a:latin typeface="Arial"/>
              <a:cs typeface="Arial"/>
            </a:endParaRPr>
          </a:p>
          <a:p>
            <a:pPr marL="762000">
              <a:lnSpc>
                <a:spcPts val="900"/>
              </a:lnSpc>
            </a:pPr>
            <a:r>
              <a:rPr sz="800" spc="-65" dirty="0">
                <a:latin typeface="Arial"/>
                <a:cs typeface="Arial"/>
              </a:rPr>
              <a:t>Kim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-35" dirty="0">
                <a:latin typeface="Arial"/>
                <a:cs typeface="Arial"/>
              </a:rPr>
              <a:t> </a:t>
            </a:r>
            <a:r>
              <a:rPr sz="800" spc="-70" dirty="0">
                <a:latin typeface="Arial"/>
                <a:cs typeface="Arial"/>
              </a:rPr>
              <a:t>(ELASPIC)</a:t>
            </a:r>
            <a:endParaRPr sz="800">
              <a:latin typeface="Arial"/>
              <a:cs typeface="Arial"/>
            </a:endParaRPr>
          </a:p>
          <a:p>
            <a:pPr marL="571500">
              <a:lnSpc>
                <a:spcPct val="100000"/>
              </a:lnSpc>
              <a:spcBef>
                <a:spcPts val="40"/>
              </a:spcBef>
            </a:pP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55" dirty="0">
                <a:latin typeface="Arial"/>
                <a:cs typeface="Arial"/>
              </a:rPr>
              <a:t>(SNPs&amp;GO </a:t>
            </a:r>
            <a:r>
              <a:rPr sz="800" spc="60" dirty="0">
                <a:latin typeface="Arial"/>
                <a:cs typeface="Arial"/>
              </a:rPr>
              <a:t>+</a:t>
            </a:r>
            <a:r>
              <a:rPr sz="800" spc="-90" dirty="0">
                <a:latin typeface="Arial"/>
                <a:cs typeface="Arial"/>
              </a:rPr>
              <a:t> </a:t>
            </a:r>
            <a:r>
              <a:rPr sz="800" spc="-60" dirty="0">
                <a:latin typeface="Arial"/>
                <a:cs typeface="Arial"/>
              </a:rPr>
              <a:t>PhDSNP)</a:t>
            </a:r>
            <a:endParaRPr sz="800">
              <a:latin typeface="Arial"/>
              <a:cs typeface="Arial"/>
            </a:endParaRPr>
          </a:p>
          <a:p>
            <a:pPr marL="508000" marR="1587500" indent="12700">
              <a:lnSpc>
                <a:spcPts val="900"/>
              </a:lnSpc>
              <a:spcBef>
                <a:spcPts val="220"/>
              </a:spcBef>
            </a:pPr>
            <a:r>
              <a:rPr sz="800" spc="-65" dirty="0">
                <a:latin typeface="Arial"/>
                <a:cs typeface="Arial"/>
              </a:rPr>
              <a:t>Kim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70" dirty="0">
                <a:latin typeface="Arial"/>
                <a:cs typeface="Arial"/>
              </a:rPr>
              <a:t>(ELASPIC)  </a:t>
            </a: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75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(SNPs&amp;GO)</a:t>
            </a:r>
            <a:endParaRPr sz="800">
              <a:latin typeface="Arial"/>
              <a:cs typeface="Arial"/>
            </a:endParaRPr>
          </a:p>
          <a:p>
            <a:pPr marL="393700" marR="1736725" indent="12700">
              <a:lnSpc>
                <a:spcPts val="900"/>
              </a:lnSpc>
              <a:spcBef>
                <a:spcPts val="200"/>
              </a:spcBef>
            </a:pP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(MetaSNP)  </a:t>
            </a: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65" dirty="0">
                <a:latin typeface="Arial"/>
                <a:cs typeface="Arial"/>
              </a:rPr>
              <a:t> </a:t>
            </a:r>
            <a:r>
              <a:rPr sz="800" spc="-60" dirty="0">
                <a:latin typeface="Arial"/>
                <a:cs typeface="Arial"/>
              </a:rPr>
              <a:t>(PhDSNPg)</a:t>
            </a:r>
            <a:endParaRPr sz="800">
              <a:latin typeface="Arial"/>
              <a:cs typeface="Arial"/>
            </a:endParaRPr>
          </a:p>
          <a:p>
            <a:pPr marL="317500">
              <a:lnSpc>
                <a:spcPct val="100000"/>
              </a:lnSpc>
              <a:spcBef>
                <a:spcPts val="20"/>
              </a:spcBef>
            </a:pP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55" dirty="0">
                <a:latin typeface="Arial"/>
                <a:cs typeface="Arial"/>
              </a:rPr>
              <a:t>(SNPsGO </a:t>
            </a:r>
            <a:r>
              <a:rPr sz="800" spc="60" dirty="0">
                <a:latin typeface="Arial"/>
                <a:cs typeface="Arial"/>
              </a:rPr>
              <a:t>+</a:t>
            </a:r>
            <a:r>
              <a:rPr sz="800" spc="-90" dirty="0">
                <a:latin typeface="Arial"/>
                <a:cs typeface="Arial"/>
              </a:rPr>
              <a:t> </a:t>
            </a:r>
            <a:r>
              <a:rPr sz="800" spc="-65" dirty="0">
                <a:latin typeface="Arial"/>
                <a:cs typeface="Arial"/>
              </a:rPr>
              <a:t>PhDSNPg)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tabLst>
                <a:tab pos="2171065" algn="l"/>
              </a:tabLst>
            </a:pPr>
            <a:r>
              <a:rPr sz="1400" i="1" spc="-70" dirty="0">
                <a:latin typeface="Calibri"/>
                <a:cs typeface="Calibri"/>
              </a:rPr>
              <a:t>Worst	</a:t>
            </a:r>
            <a:r>
              <a:rPr sz="2100" i="1" spc="-75" baseline="-3968" dirty="0">
                <a:latin typeface="Calibri"/>
                <a:cs typeface="Calibri"/>
              </a:rPr>
              <a:t>Best</a:t>
            </a:r>
            <a:endParaRPr sz="2100" baseline="-3968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200" spc="5" dirty="0">
                <a:latin typeface="Arial"/>
                <a:cs typeface="Arial"/>
              </a:rPr>
              <a:t>Predict </a:t>
            </a:r>
            <a:r>
              <a:rPr sz="1200" spc="30" dirty="0">
                <a:latin typeface="Arial"/>
                <a:cs typeface="Arial"/>
              </a:rPr>
              <a:t>the </a:t>
            </a:r>
            <a:r>
              <a:rPr sz="1200" spc="5" dirty="0">
                <a:latin typeface="Arial"/>
                <a:cs typeface="Arial"/>
              </a:rPr>
              <a:t>enzymatic </a:t>
            </a:r>
            <a:r>
              <a:rPr sz="1200" spc="10" dirty="0">
                <a:latin typeface="Arial"/>
                <a:cs typeface="Arial"/>
              </a:rPr>
              <a:t>activity </a:t>
            </a:r>
            <a:r>
              <a:rPr sz="1200" spc="40" dirty="0">
                <a:latin typeface="Arial"/>
                <a:cs typeface="Arial"/>
              </a:rPr>
              <a:t>of</a:t>
            </a:r>
            <a:r>
              <a:rPr sz="1200" spc="-204" dirty="0">
                <a:latin typeface="Arial"/>
                <a:cs typeface="Arial"/>
              </a:rPr>
              <a:t> </a:t>
            </a:r>
            <a:r>
              <a:rPr sz="1200" spc="25" dirty="0">
                <a:latin typeface="Arial"/>
                <a:cs typeface="Arial"/>
              </a:rPr>
              <a:t>357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1000" y="5651500"/>
            <a:ext cx="2366645" cy="2336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variants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40" dirty="0">
                <a:latin typeface="Arial"/>
                <a:cs typeface="Arial"/>
              </a:rPr>
              <a:t>of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the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25" dirty="0">
                <a:latin typeface="Arial"/>
                <a:cs typeface="Arial"/>
              </a:rPr>
              <a:t>human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25" dirty="0">
                <a:latin typeface="Arial"/>
                <a:cs typeface="Arial"/>
              </a:rPr>
              <a:t>acid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15" dirty="0">
                <a:latin typeface="Arial"/>
                <a:cs typeface="Arial"/>
              </a:rPr>
              <a:t>alpha</a:t>
            </a:r>
            <a:r>
              <a:rPr sz="1200" spc="15" dirty="0">
                <a:latin typeface="Lucida Sans Unicode"/>
                <a:cs typeface="Lucida Sans Unicode"/>
              </a:rPr>
              <a:t>-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1000" y="5765800"/>
            <a:ext cx="897255" cy="2336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latin typeface="Arial"/>
                <a:cs typeface="Arial"/>
              </a:rPr>
              <a:t>glucosidase.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79600" y="6045200"/>
            <a:ext cx="1842770" cy="199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20" dirty="0">
                <a:latin typeface="Arial"/>
                <a:cs typeface="Arial"/>
              </a:rPr>
              <a:t>*some </a:t>
            </a:r>
            <a:r>
              <a:rPr sz="1000" dirty="0">
                <a:latin typeface="Arial"/>
                <a:cs typeface="Arial"/>
              </a:rPr>
              <a:t>variants </a:t>
            </a:r>
            <a:r>
              <a:rPr sz="1000" spc="15" dirty="0">
                <a:latin typeface="Arial"/>
                <a:cs typeface="Arial"/>
              </a:rPr>
              <a:t>were </a:t>
            </a:r>
            <a:r>
              <a:rPr sz="1000" spc="35" dirty="0">
                <a:latin typeface="Arial"/>
                <a:cs typeface="Arial"/>
              </a:rPr>
              <a:t>not</a:t>
            </a:r>
            <a:r>
              <a:rPr sz="1000" spc="-200" dirty="0">
                <a:latin typeface="Arial"/>
                <a:cs typeface="Arial"/>
              </a:rPr>
              <a:t> </a:t>
            </a:r>
            <a:r>
              <a:rPr sz="1000" spc="15" dirty="0">
                <a:latin typeface="Arial"/>
                <a:cs typeface="Arial"/>
              </a:rPr>
              <a:t>scored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71600" y="838200"/>
            <a:ext cx="1268095" cy="8331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30"/>
              </a:lnSpc>
              <a:spcBef>
                <a:spcPts val="100"/>
              </a:spcBef>
            </a:pPr>
            <a:r>
              <a:rPr sz="1800" spc="-5" dirty="0">
                <a:latin typeface="Trebuchet MS"/>
                <a:cs typeface="Trebuchet MS"/>
              </a:rPr>
              <a:t>357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variants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ts val="2100"/>
              </a:lnSpc>
            </a:pPr>
            <a:r>
              <a:rPr sz="1800" dirty="0">
                <a:latin typeface="Trebuchet MS"/>
                <a:cs typeface="Trebuchet MS"/>
              </a:rPr>
              <a:t>1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assay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ts val="2130"/>
              </a:lnSpc>
            </a:pPr>
            <a:r>
              <a:rPr sz="1800" dirty="0">
                <a:solidFill>
                  <a:srgbClr val="FF0000"/>
                </a:solidFill>
                <a:latin typeface="Trebuchet MS"/>
                <a:cs typeface="Trebuchet MS"/>
              </a:rPr>
              <a:t>1</a:t>
            </a:r>
            <a:r>
              <a:rPr sz="1800" spc="-2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Trebuchet MS"/>
                <a:cs typeface="Trebuchet MS"/>
              </a:rPr>
              <a:t>metric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41900" y="139700"/>
            <a:ext cx="2146300" cy="431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29200" y="38100"/>
            <a:ext cx="212471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65" dirty="0">
                <a:solidFill>
                  <a:srgbClr val="0055FF"/>
                </a:solidFill>
              </a:rPr>
              <a:t>GAA</a:t>
            </a:r>
            <a:r>
              <a:rPr sz="3100" spc="-220" dirty="0">
                <a:solidFill>
                  <a:srgbClr val="0055FF"/>
                </a:solidFill>
              </a:rPr>
              <a:t> </a:t>
            </a:r>
            <a:r>
              <a:rPr sz="3100" spc="15" dirty="0">
                <a:solidFill>
                  <a:srgbClr val="0055FF"/>
                </a:solidFill>
              </a:rPr>
              <a:t>(2018)</a:t>
            </a:r>
            <a:endParaRPr sz="3100"/>
          </a:p>
        </p:txBody>
      </p:sp>
      <p:sp>
        <p:nvSpPr>
          <p:cNvPr id="4" name="object 4"/>
          <p:cNvSpPr txBox="1"/>
          <p:nvPr/>
        </p:nvSpPr>
        <p:spPr>
          <a:xfrm>
            <a:off x="9220200" y="5232400"/>
            <a:ext cx="2054225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130"/>
              </a:lnSpc>
              <a:spcBef>
                <a:spcPts val="100"/>
              </a:spcBef>
            </a:pPr>
            <a:r>
              <a:rPr sz="1800" b="1" spc="-10" dirty="0">
                <a:latin typeface="Trebuchet MS"/>
                <a:cs typeface="Trebuchet MS"/>
              </a:rPr>
              <a:t>average</a:t>
            </a:r>
            <a:r>
              <a:rPr sz="1800" b="1" spc="-2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PCC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ts val="1650"/>
              </a:lnSpc>
            </a:pPr>
            <a:r>
              <a:rPr sz="1400" dirty="0">
                <a:latin typeface="Trebuchet MS"/>
                <a:cs typeface="Trebuchet MS"/>
              </a:rPr>
              <a:t>against other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submissions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48252" y="2278799"/>
            <a:ext cx="495934" cy="21158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2120"/>
              </a:lnSpc>
            </a:pPr>
            <a:r>
              <a:rPr sz="1800" b="1" dirty="0">
                <a:latin typeface="Trebuchet MS"/>
                <a:cs typeface="Trebuchet MS"/>
              </a:rPr>
              <a:t>PCC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ts val="1650"/>
              </a:lnSpc>
            </a:pPr>
            <a:r>
              <a:rPr sz="1400" dirty="0">
                <a:latin typeface="Trebuchet MS"/>
                <a:cs typeface="Trebuchet MS"/>
              </a:rPr>
              <a:t>against experimental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data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782650" y="1106690"/>
            <a:ext cx="3815579" cy="36710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301914" y="1808369"/>
            <a:ext cx="3714750" cy="32861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8229" y="1774924"/>
            <a:ext cx="2485171" cy="37378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93700" y="5524500"/>
            <a:ext cx="24885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5" dirty="0">
                <a:latin typeface="Arial"/>
                <a:cs typeface="Arial"/>
              </a:rPr>
              <a:t>Predict </a:t>
            </a:r>
            <a:r>
              <a:rPr sz="1200" spc="30" dirty="0">
                <a:latin typeface="Arial"/>
                <a:cs typeface="Arial"/>
              </a:rPr>
              <a:t>the </a:t>
            </a:r>
            <a:r>
              <a:rPr sz="1200" spc="5" dirty="0">
                <a:latin typeface="Arial"/>
                <a:cs typeface="Arial"/>
              </a:rPr>
              <a:t>enzymatic </a:t>
            </a:r>
            <a:r>
              <a:rPr sz="1200" spc="10" dirty="0">
                <a:latin typeface="Arial"/>
                <a:cs typeface="Arial"/>
              </a:rPr>
              <a:t>activity </a:t>
            </a:r>
            <a:r>
              <a:rPr sz="1200" spc="40" dirty="0">
                <a:latin typeface="Arial"/>
                <a:cs typeface="Arial"/>
              </a:rPr>
              <a:t>of</a:t>
            </a:r>
            <a:r>
              <a:rPr sz="1200" spc="-220" dirty="0">
                <a:latin typeface="Arial"/>
                <a:cs typeface="Arial"/>
              </a:rPr>
              <a:t> </a:t>
            </a:r>
            <a:r>
              <a:rPr sz="1200" spc="25" dirty="0">
                <a:latin typeface="Arial"/>
                <a:cs typeface="Arial"/>
              </a:rPr>
              <a:t>357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3700" y="5651500"/>
            <a:ext cx="2353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variants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40" dirty="0">
                <a:latin typeface="Arial"/>
                <a:cs typeface="Arial"/>
              </a:rPr>
              <a:t>of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the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25" dirty="0">
                <a:latin typeface="Arial"/>
                <a:cs typeface="Arial"/>
              </a:rPr>
              <a:t>human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25" dirty="0">
                <a:latin typeface="Arial"/>
                <a:cs typeface="Arial"/>
              </a:rPr>
              <a:t>acid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15" dirty="0">
                <a:latin typeface="Arial"/>
                <a:cs typeface="Arial"/>
              </a:rPr>
              <a:t>alpha</a:t>
            </a:r>
            <a:r>
              <a:rPr sz="1200" spc="15" dirty="0">
                <a:latin typeface="Lucida Sans Unicode"/>
                <a:cs typeface="Lucida Sans Unicode"/>
              </a:rPr>
              <a:t>-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3700" y="5765800"/>
            <a:ext cx="8845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15" dirty="0">
                <a:latin typeface="Arial"/>
                <a:cs typeface="Arial"/>
              </a:rPr>
              <a:t>glucosidase.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04800" y="1715729"/>
            <a:ext cx="3237230" cy="4332605"/>
          </a:xfrm>
          <a:custGeom>
            <a:avLst/>
            <a:gdLst/>
            <a:ahLst/>
            <a:cxnLst/>
            <a:rect l="l" t="t" r="r" b="b"/>
            <a:pathLst>
              <a:path w="3237229" h="4332605">
                <a:moveTo>
                  <a:pt x="0" y="0"/>
                </a:moveTo>
                <a:lnTo>
                  <a:pt x="3236805" y="0"/>
                </a:lnTo>
                <a:lnTo>
                  <a:pt x="3236805" y="4332030"/>
                </a:lnTo>
                <a:lnTo>
                  <a:pt x="0" y="4332030"/>
                </a:lnTo>
                <a:lnTo>
                  <a:pt x="0" y="0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81000" y="1790700"/>
            <a:ext cx="3121025" cy="373126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006600" marR="5080" indent="215900">
              <a:lnSpc>
                <a:spcPct val="104200"/>
              </a:lnSpc>
              <a:spcBef>
                <a:spcPts val="60"/>
              </a:spcBef>
            </a:pP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(SNAP)  </a:t>
            </a: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</a:t>
            </a: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FF0000"/>
                </a:solidFill>
                <a:latin typeface="Arial"/>
                <a:cs typeface="Arial"/>
              </a:rPr>
              <a:t>(EA)</a:t>
            </a:r>
            <a:endParaRPr sz="800">
              <a:latin typeface="Arial"/>
              <a:cs typeface="Arial"/>
            </a:endParaRPr>
          </a:p>
          <a:p>
            <a:pPr marL="1943100">
              <a:lnSpc>
                <a:spcPct val="100000"/>
              </a:lnSpc>
              <a:spcBef>
                <a:spcPts val="140"/>
              </a:spcBef>
            </a:pPr>
            <a:r>
              <a:rPr sz="800" spc="-60" dirty="0">
                <a:latin typeface="Arial"/>
                <a:cs typeface="Arial"/>
              </a:rPr>
              <a:t>(dbNSFP)</a:t>
            </a:r>
            <a:endParaRPr sz="800">
              <a:latin typeface="Arial"/>
              <a:cs typeface="Arial"/>
            </a:endParaRPr>
          </a:p>
          <a:p>
            <a:pPr marL="1905000" marR="191770">
              <a:lnSpc>
                <a:spcPct val="99000"/>
              </a:lnSpc>
              <a:spcBef>
                <a:spcPts val="50"/>
              </a:spcBef>
            </a:pPr>
            <a:r>
              <a:rPr sz="800" spc="-45" dirty="0">
                <a:latin typeface="Arial"/>
                <a:cs typeface="Arial"/>
              </a:rPr>
              <a:t>Mooney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25" dirty="0">
                <a:latin typeface="Arial"/>
                <a:cs typeface="Arial"/>
              </a:rPr>
              <a:t>(MutPred</a:t>
            </a:r>
            <a:r>
              <a:rPr sz="800" spc="-25" dirty="0">
                <a:latin typeface="Trebuchet MS"/>
                <a:cs typeface="Trebuchet MS"/>
              </a:rPr>
              <a:t>2</a:t>
            </a:r>
            <a:r>
              <a:rPr sz="800" spc="-25" dirty="0">
                <a:latin typeface="Arial"/>
                <a:cs typeface="Arial"/>
              </a:rPr>
              <a:t>)*  </a:t>
            </a: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(SNAP)  </a:t>
            </a: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35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(SNAP)</a:t>
            </a:r>
            <a:endParaRPr sz="800">
              <a:latin typeface="Arial"/>
              <a:cs typeface="Arial"/>
            </a:endParaRPr>
          </a:p>
          <a:p>
            <a:pPr marL="1841500">
              <a:lnSpc>
                <a:spcPts val="930"/>
              </a:lnSpc>
              <a:spcBef>
                <a:spcPts val="40"/>
              </a:spcBef>
            </a:pPr>
            <a:r>
              <a:rPr sz="800" spc="-60" dirty="0">
                <a:latin typeface="Arial"/>
                <a:cs typeface="Arial"/>
              </a:rPr>
              <a:t>(dbNSFP)</a:t>
            </a:r>
            <a:endParaRPr sz="800">
              <a:latin typeface="Arial"/>
              <a:cs typeface="Arial"/>
            </a:endParaRPr>
          </a:p>
          <a:p>
            <a:pPr marL="1739900">
              <a:lnSpc>
                <a:spcPts val="930"/>
              </a:lnSpc>
            </a:pPr>
            <a:r>
              <a:rPr sz="800" spc="-25" dirty="0">
                <a:latin typeface="Arial"/>
                <a:cs typeface="Arial"/>
              </a:rPr>
              <a:t>Capriotti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75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(SNPs&amp;GO)</a:t>
            </a:r>
            <a:endParaRPr sz="800">
              <a:latin typeface="Arial"/>
              <a:cs typeface="Arial"/>
            </a:endParaRPr>
          </a:p>
          <a:p>
            <a:pPr marL="1701800" marR="356235" indent="25400">
              <a:lnSpc>
                <a:spcPct val="107600"/>
              </a:lnSpc>
              <a:spcBef>
                <a:spcPts val="65"/>
              </a:spcBef>
            </a:pP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(SNAP)  </a:t>
            </a:r>
            <a:r>
              <a:rPr sz="800" spc="-25" dirty="0">
                <a:latin typeface="Arial"/>
                <a:cs typeface="Arial"/>
              </a:rPr>
              <a:t>Capriotti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50" dirty="0">
                <a:latin typeface="Arial"/>
                <a:cs typeface="Arial"/>
              </a:rPr>
              <a:t>(SNPs&amp;GO)  Bromberg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(SNAP)  </a:t>
            </a:r>
            <a:r>
              <a:rPr sz="800" spc="-65" dirty="0">
                <a:latin typeface="Arial"/>
                <a:cs typeface="Arial"/>
              </a:rPr>
              <a:t>Kim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-45" dirty="0">
                <a:latin typeface="Arial"/>
                <a:cs typeface="Arial"/>
              </a:rPr>
              <a:t> </a:t>
            </a:r>
            <a:r>
              <a:rPr sz="800" spc="-70" dirty="0">
                <a:latin typeface="Arial"/>
                <a:cs typeface="Arial"/>
              </a:rPr>
              <a:t>(ELASPIC)</a:t>
            </a:r>
            <a:endParaRPr sz="800">
              <a:latin typeface="Arial"/>
              <a:cs typeface="Arial"/>
            </a:endParaRPr>
          </a:p>
          <a:p>
            <a:pPr marL="1638300" marR="492125" indent="-25400">
              <a:lnSpc>
                <a:spcPct val="104200"/>
              </a:lnSpc>
            </a:pPr>
            <a:r>
              <a:rPr sz="800" spc="-50" dirty="0">
                <a:latin typeface="Arial"/>
                <a:cs typeface="Arial"/>
              </a:rPr>
              <a:t>Bromberg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(SNAP)  </a:t>
            </a: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</a:t>
            </a:r>
            <a:r>
              <a:rPr sz="800" spc="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FF0000"/>
                </a:solidFill>
                <a:latin typeface="Arial"/>
                <a:cs typeface="Arial"/>
              </a:rPr>
              <a:t>(u50</a:t>
            </a:r>
            <a:r>
              <a:rPr sz="800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align)</a:t>
            </a:r>
            <a:endParaRPr sz="800">
              <a:latin typeface="Arial"/>
              <a:cs typeface="Arial"/>
            </a:endParaRPr>
          </a:p>
          <a:p>
            <a:pPr marL="422275" algn="ctr">
              <a:lnSpc>
                <a:spcPts val="900"/>
              </a:lnSpc>
            </a:pPr>
            <a:r>
              <a:rPr sz="800" spc="-60" dirty="0">
                <a:latin typeface="Arial"/>
                <a:cs typeface="Arial"/>
              </a:rPr>
              <a:t>(dbNSFP)</a:t>
            </a:r>
            <a:endParaRPr sz="800">
              <a:latin typeface="Arial"/>
              <a:cs typeface="Arial"/>
            </a:endParaRPr>
          </a:p>
          <a:p>
            <a:pPr marL="1473200" marR="598170" indent="25400">
              <a:lnSpc>
                <a:spcPts val="900"/>
              </a:lnSpc>
              <a:spcBef>
                <a:spcPts val="220"/>
              </a:spcBef>
            </a:pPr>
            <a:r>
              <a:rPr sz="800" spc="-45" dirty="0">
                <a:latin typeface="Arial"/>
                <a:cs typeface="Arial"/>
              </a:rPr>
              <a:t>Mooney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25" dirty="0">
                <a:latin typeface="Arial"/>
                <a:cs typeface="Arial"/>
              </a:rPr>
              <a:t>(MutPred</a:t>
            </a:r>
            <a:r>
              <a:rPr sz="800" spc="-25" dirty="0">
                <a:latin typeface="Trebuchet MS"/>
                <a:cs typeface="Trebuchet MS"/>
              </a:rPr>
              <a:t>2</a:t>
            </a:r>
            <a:r>
              <a:rPr sz="800" spc="-25" dirty="0">
                <a:latin typeface="Arial"/>
                <a:cs typeface="Arial"/>
              </a:rPr>
              <a:t>)*  </a:t>
            </a: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</a:t>
            </a: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FF0000"/>
                </a:solidFill>
                <a:latin typeface="Arial"/>
                <a:cs typeface="Arial"/>
              </a:rPr>
              <a:t>(prET)</a:t>
            </a:r>
            <a:endParaRPr sz="800">
              <a:latin typeface="Arial"/>
              <a:cs typeface="Arial"/>
            </a:endParaRPr>
          </a:p>
          <a:p>
            <a:pPr marL="914400" marR="494030" indent="101600">
              <a:lnSpc>
                <a:spcPct val="104200"/>
              </a:lnSpc>
              <a:spcBef>
                <a:spcPts val="80"/>
              </a:spcBef>
            </a:pP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 (PhDSNP </a:t>
            </a:r>
            <a:r>
              <a:rPr sz="800" spc="60" dirty="0">
                <a:latin typeface="Arial"/>
                <a:cs typeface="Arial"/>
              </a:rPr>
              <a:t>+ </a:t>
            </a:r>
            <a:r>
              <a:rPr sz="800" spc="-100" dirty="0">
                <a:latin typeface="Arial"/>
                <a:cs typeface="Arial"/>
              </a:rPr>
              <a:t>SIFT </a:t>
            </a:r>
            <a:r>
              <a:rPr sz="800" spc="60" dirty="0">
                <a:latin typeface="Arial"/>
                <a:cs typeface="Arial"/>
              </a:rPr>
              <a:t>+ </a:t>
            </a:r>
            <a:r>
              <a:rPr sz="800" spc="-50" dirty="0">
                <a:latin typeface="Arial"/>
                <a:cs typeface="Arial"/>
              </a:rPr>
              <a:t>SNAP)  </a:t>
            </a: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-40" dirty="0">
                <a:latin typeface="Arial"/>
                <a:cs typeface="Arial"/>
              </a:rPr>
              <a:t> </a:t>
            </a:r>
            <a:r>
              <a:rPr sz="800" spc="-55" dirty="0">
                <a:latin typeface="Arial"/>
                <a:cs typeface="Arial"/>
              </a:rPr>
              <a:t>(PhDSNP)</a:t>
            </a:r>
            <a:endParaRPr sz="800">
              <a:latin typeface="Arial"/>
              <a:cs typeface="Arial"/>
            </a:endParaRPr>
          </a:p>
          <a:p>
            <a:pPr marL="762000">
              <a:lnSpc>
                <a:spcPts val="900"/>
              </a:lnSpc>
            </a:pPr>
            <a:r>
              <a:rPr sz="800" spc="-65" dirty="0">
                <a:latin typeface="Arial"/>
                <a:cs typeface="Arial"/>
              </a:rPr>
              <a:t>Kim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-35" dirty="0">
                <a:latin typeface="Arial"/>
                <a:cs typeface="Arial"/>
              </a:rPr>
              <a:t> </a:t>
            </a:r>
            <a:r>
              <a:rPr sz="800" spc="-70" dirty="0">
                <a:latin typeface="Arial"/>
                <a:cs typeface="Arial"/>
              </a:rPr>
              <a:t>(ELASPIC)</a:t>
            </a:r>
            <a:endParaRPr sz="800">
              <a:latin typeface="Arial"/>
              <a:cs typeface="Arial"/>
            </a:endParaRPr>
          </a:p>
          <a:p>
            <a:pPr marL="571500">
              <a:lnSpc>
                <a:spcPct val="100000"/>
              </a:lnSpc>
              <a:spcBef>
                <a:spcPts val="40"/>
              </a:spcBef>
            </a:pP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55" dirty="0">
                <a:latin typeface="Arial"/>
                <a:cs typeface="Arial"/>
              </a:rPr>
              <a:t>(SNPs&amp;GO </a:t>
            </a:r>
            <a:r>
              <a:rPr sz="800" spc="60" dirty="0">
                <a:latin typeface="Arial"/>
                <a:cs typeface="Arial"/>
              </a:rPr>
              <a:t>+</a:t>
            </a:r>
            <a:r>
              <a:rPr sz="800" spc="-90" dirty="0">
                <a:latin typeface="Arial"/>
                <a:cs typeface="Arial"/>
              </a:rPr>
              <a:t> </a:t>
            </a:r>
            <a:r>
              <a:rPr sz="800" spc="-60" dirty="0">
                <a:latin typeface="Arial"/>
                <a:cs typeface="Arial"/>
              </a:rPr>
              <a:t>PhDSNP)</a:t>
            </a:r>
            <a:endParaRPr sz="800">
              <a:latin typeface="Arial"/>
              <a:cs typeface="Arial"/>
            </a:endParaRPr>
          </a:p>
          <a:p>
            <a:pPr marL="508000" marR="1587500" indent="12700">
              <a:lnSpc>
                <a:spcPts val="900"/>
              </a:lnSpc>
              <a:spcBef>
                <a:spcPts val="220"/>
              </a:spcBef>
            </a:pPr>
            <a:r>
              <a:rPr sz="800" spc="-65" dirty="0">
                <a:latin typeface="Arial"/>
                <a:cs typeface="Arial"/>
              </a:rPr>
              <a:t>Kim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70" dirty="0">
                <a:latin typeface="Arial"/>
                <a:cs typeface="Arial"/>
              </a:rPr>
              <a:t>(ELASPIC)  </a:t>
            </a: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75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(SNPs&amp;GO)</a:t>
            </a:r>
            <a:endParaRPr sz="800">
              <a:latin typeface="Arial"/>
              <a:cs typeface="Arial"/>
            </a:endParaRPr>
          </a:p>
          <a:p>
            <a:pPr marL="393700" marR="1736725" indent="12700">
              <a:lnSpc>
                <a:spcPts val="900"/>
              </a:lnSpc>
              <a:spcBef>
                <a:spcPts val="200"/>
              </a:spcBef>
            </a:pP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50" dirty="0">
                <a:latin typeface="Arial"/>
                <a:cs typeface="Arial"/>
              </a:rPr>
              <a:t>(MetaSNP)  </a:t>
            </a: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65" dirty="0">
                <a:latin typeface="Arial"/>
                <a:cs typeface="Arial"/>
              </a:rPr>
              <a:t> </a:t>
            </a:r>
            <a:r>
              <a:rPr sz="800" spc="-60" dirty="0">
                <a:latin typeface="Arial"/>
                <a:cs typeface="Arial"/>
              </a:rPr>
              <a:t>(PhDSNPg)</a:t>
            </a:r>
            <a:endParaRPr sz="800">
              <a:latin typeface="Arial"/>
              <a:cs typeface="Arial"/>
            </a:endParaRPr>
          </a:p>
          <a:p>
            <a:pPr marL="317500">
              <a:lnSpc>
                <a:spcPct val="100000"/>
              </a:lnSpc>
              <a:spcBef>
                <a:spcPts val="20"/>
              </a:spcBef>
            </a:pP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55" dirty="0">
                <a:latin typeface="Arial"/>
                <a:cs typeface="Arial"/>
              </a:rPr>
              <a:t>(SNPsGO </a:t>
            </a:r>
            <a:r>
              <a:rPr sz="800" spc="60" dirty="0">
                <a:latin typeface="Arial"/>
                <a:cs typeface="Arial"/>
              </a:rPr>
              <a:t>+</a:t>
            </a:r>
            <a:r>
              <a:rPr sz="800" spc="-90" dirty="0">
                <a:latin typeface="Arial"/>
                <a:cs typeface="Arial"/>
              </a:rPr>
              <a:t> </a:t>
            </a:r>
            <a:r>
              <a:rPr sz="800" spc="-65" dirty="0">
                <a:latin typeface="Arial"/>
                <a:cs typeface="Arial"/>
              </a:rPr>
              <a:t>PhDSNPg)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tabLst>
                <a:tab pos="2171065" algn="l"/>
              </a:tabLst>
            </a:pPr>
            <a:r>
              <a:rPr sz="1400" i="1" spc="-70" dirty="0">
                <a:latin typeface="Calibri"/>
                <a:cs typeface="Calibri"/>
              </a:rPr>
              <a:t>Worst	</a:t>
            </a:r>
            <a:r>
              <a:rPr sz="2100" i="1" spc="-75" baseline="-3968" dirty="0">
                <a:latin typeface="Calibri"/>
                <a:cs typeface="Calibri"/>
              </a:rPr>
              <a:t>Best</a:t>
            </a:r>
            <a:endParaRPr sz="2100" baseline="-3968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79600" y="6045200"/>
            <a:ext cx="184277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20" dirty="0">
                <a:latin typeface="Arial"/>
                <a:cs typeface="Arial"/>
              </a:rPr>
              <a:t>*some </a:t>
            </a:r>
            <a:r>
              <a:rPr sz="1000" dirty="0">
                <a:latin typeface="Arial"/>
                <a:cs typeface="Arial"/>
              </a:rPr>
              <a:t>variants </a:t>
            </a:r>
            <a:r>
              <a:rPr sz="1000" spc="15" dirty="0">
                <a:latin typeface="Arial"/>
                <a:cs typeface="Arial"/>
              </a:rPr>
              <a:t>were </a:t>
            </a:r>
            <a:r>
              <a:rPr sz="1000" spc="35" dirty="0">
                <a:latin typeface="Arial"/>
                <a:cs typeface="Arial"/>
              </a:rPr>
              <a:t>not</a:t>
            </a:r>
            <a:r>
              <a:rPr sz="1000" spc="-200" dirty="0">
                <a:latin typeface="Arial"/>
                <a:cs typeface="Arial"/>
              </a:rPr>
              <a:t> </a:t>
            </a:r>
            <a:r>
              <a:rPr sz="1000" spc="15" dirty="0">
                <a:latin typeface="Arial"/>
                <a:cs typeface="Arial"/>
              </a:rPr>
              <a:t>scored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51300" y="4759959"/>
            <a:ext cx="3776345" cy="196850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20"/>
              </a:spcBef>
            </a:pPr>
            <a:r>
              <a:rPr sz="900" b="1" dirty="0">
                <a:latin typeface="Trebuchet MS"/>
                <a:cs typeface="Trebuchet MS"/>
              </a:rPr>
              <a:t>EA =</a:t>
            </a:r>
            <a:r>
              <a:rPr sz="900" b="1" spc="-55" dirty="0">
                <a:latin typeface="Trebuchet MS"/>
                <a:cs typeface="Trebuchet MS"/>
              </a:rPr>
              <a:t> </a:t>
            </a:r>
            <a:r>
              <a:rPr sz="900" b="1" spc="-5" dirty="0">
                <a:latin typeface="Trebuchet MS"/>
                <a:cs typeface="Trebuchet MS"/>
              </a:rPr>
              <a:t>S1.1</a:t>
            </a:r>
            <a:endParaRPr sz="900">
              <a:latin typeface="Trebuchet MS"/>
              <a:cs typeface="Trebuchet MS"/>
            </a:endParaRPr>
          </a:p>
          <a:p>
            <a:pPr marL="12700" marR="121285">
              <a:lnSpc>
                <a:spcPct val="88000"/>
              </a:lnSpc>
              <a:spcBef>
                <a:spcPts val="450"/>
              </a:spcBef>
            </a:pPr>
            <a:r>
              <a:rPr sz="900" b="1" spc="-10" dirty="0">
                <a:latin typeface="Arial"/>
                <a:cs typeface="Arial"/>
              </a:rPr>
              <a:t>SNPs&amp;GO: </a:t>
            </a:r>
            <a:r>
              <a:rPr sz="900" b="1" spc="15" dirty="0">
                <a:latin typeface="Arial"/>
                <a:cs typeface="Arial"/>
              </a:rPr>
              <a:t>SVM </a:t>
            </a:r>
            <a:r>
              <a:rPr sz="900" spc="20" dirty="0">
                <a:latin typeface="Arial"/>
                <a:cs typeface="Arial"/>
              </a:rPr>
              <a:t>trained </a:t>
            </a:r>
            <a:r>
              <a:rPr sz="900" spc="35" dirty="0">
                <a:latin typeface="Arial"/>
                <a:cs typeface="Arial"/>
              </a:rPr>
              <a:t>on </a:t>
            </a:r>
            <a:r>
              <a:rPr sz="900" spc="-20" dirty="0">
                <a:latin typeface="Arial"/>
                <a:cs typeface="Arial"/>
              </a:rPr>
              <a:t>Swiss-Prot </a:t>
            </a:r>
            <a:r>
              <a:rPr sz="900" spc="10" dirty="0">
                <a:latin typeface="Arial"/>
                <a:cs typeface="Arial"/>
              </a:rPr>
              <a:t>data </a:t>
            </a:r>
            <a:r>
              <a:rPr sz="900" spc="25" dirty="0">
                <a:latin typeface="Arial"/>
                <a:cs typeface="Arial"/>
              </a:rPr>
              <a:t>and </a:t>
            </a:r>
            <a:r>
              <a:rPr sz="900" spc="15" dirty="0">
                <a:latin typeface="Arial"/>
                <a:cs typeface="Arial"/>
              </a:rPr>
              <a:t>using: </a:t>
            </a:r>
            <a:r>
              <a:rPr sz="900" spc="20" dirty="0">
                <a:latin typeface="Arial"/>
                <a:cs typeface="Arial"/>
              </a:rPr>
              <a:t>the </a:t>
            </a:r>
            <a:r>
              <a:rPr sz="900" spc="15" dirty="0">
                <a:latin typeface="Arial"/>
                <a:cs typeface="Arial"/>
              </a:rPr>
              <a:t>local  </a:t>
            </a:r>
            <a:r>
              <a:rPr sz="900" spc="10" dirty="0">
                <a:latin typeface="Arial"/>
                <a:cs typeface="Arial"/>
              </a:rPr>
              <a:t>sequence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environment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30" dirty="0">
                <a:latin typeface="Arial"/>
                <a:cs typeface="Arial"/>
              </a:rPr>
              <a:t>of</a:t>
            </a:r>
            <a:r>
              <a:rPr sz="900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the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25" dirty="0">
                <a:latin typeface="Arial"/>
                <a:cs typeface="Arial"/>
              </a:rPr>
              <a:t>mutation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at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15" dirty="0">
                <a:latin typeface="Arial"/>
                <a:cs typeface="Arial"/>
              </a:rPr>
              <a:t>hand,</a:t>
            </a:r>
            <a:r>
              <a:rPr sz="900" spc="-5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features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30" dirty="0">
                <a:latin typeface="Arial"/>
                <a:cs typeface="Arial"/>
              </a:rPr>
              <a:t>derived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25" dirty="0">
                <a:latin typeface="Arial"/>
                <a:cs typeface="Arial"/>
              </a:rPr>
              <a:t>from  </a:t>
            </a:r>
            <a:r>
              <a:rPr sz="900" spc="10" dirty="0">
                <a:latin typeface="Arial"/>
                <a:cs typeface="Arial"/>
              </a:rPr>
              <a:t>sequence </a:t>
            </a:r>
            <a:r>
              <a:rPr sz="900" spc="20" dirty="0">
                <a:latin typeface="Arial"/>
                <a:cs typeface="Arial"/>
              </a:rPr>
              <a:t>alignment, </a:t>
            </a:r>
            <a:r>
              <a:rPr sz="900" spc="30" dirty="0">
                <a:latin typeface="Arial"/>
                <a:cs typeface="Arial"/>
              </a:rPr>
              <a:t>prediction </a:t>
            </a:r>
            <a:r>
              <a:rPr sz="900" spc="10" dirty="0">
                <a:latin typeface="Arial"/>
                <a:cs typeface="Arial"/>
              </a:rPr>
              <a:t>data </a:t>
            </a:r>
            <a:r>
              <a:rPr sz="900" spc="35" dirty="0">
                <a:latin typeface="Arial"/>
                <a:cs typeface="Arial"/>
              </a:rPr>
              <a:t>provided </a:t>
            </a:r>
            <a:r>
              <a:rPr sz="900" spc="30" dirty="0">
                <a:latin typeface="Arial"/>
                <a:cs typeface="Arial"/>
              </a:rPr>
              <a:t>by </a:t>
            </a:r>
            <a:r>
              <a:rPr sz="900" spc="20" dirty="0">
                <a:latin typeface="Arial"/>
                <a:cs typeface="Arial"/>
              </a:rPr>
              <a:t>the </a:t>
            </a:r>
            <a:r>
              <a:rPr sz="900" spc="-45" dirty="0">
                <a:latin typeface="Arial"/>
                <a:cs typeface="Arial"/>
              </a:rPr>
              <a:t>PANTHER  </a:t>
            </a:r>
            <a:r>
              <a:rPr sz="900" spc="5" dirty="0">
                <a:latin typeface="Arial"/>
                <a:cs typeface="Arial"/>
              </a:rPr>
              <a:t>classification </a:t>
            </a:r>
            <a:r>
              <a:rPr sz="900" spc="-5" dirty="0">
                <a:latin typeface="Arial"/>
                <a:cs typeface="Arial"/>
              </a:rPr>
              <a:t>system </a:t>
            </a:r>
            <a:r>
              <a:rPr sz="900" spc="25" dirty="0">
                <a:latin typeface="Arial"/>
                <a:cs typeface="Arial"/>
              </a:rPr>
              <a:t>and </a:t>
            </a:r>
            <a:r>
              <a:rPr sz="900" spc="-20" dirty="0">
                <a:latin typeface="Arial"/>
                <a:cs typeface="Arial"/>
              </a:rPr>
              <a:t>a </a:t>
            </a:r>
            <a:r>
              <a:rPr sz="900" spc="15" dirty="0">
                <a:latin typeface="Arial"/>
                <a:cs typeface="Arial"/>
              </a:rPr>
              <a:t>functional based </a:t>
            </a:r>
            <a:r>
              <a:rPr sz="900" spc="30" dirty="0">
                <a:latin typeface="Arial"/>
                <a:cs typeface="Arial"/>
              </a:rPr>
              <a:t>log-odds</a:t>
            </a:r>
            <a:r>
              <a:rPr sz="900" spc="-15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score </a:t>
            </a:r>
            <a:r>
              <a:rPr sz="900" spc="10" dirty="0">
                <a:latin typeface="Arial"/>
                <a:cs typeface="Arial"/>
              </a:rPr>
              <a:t>calculated  </a:t>
            </a:r>
            <a:r>
              <a:rPr sz="900" spc="20" dirty="0">
                <a:latin typeface="Arial"/>
                <a:cs typeface="Arial"/>
              </a:rPr>
              <a:t>considering the </a:t>
            </a:r>
            <a:r>
              <a:rPr sz="900" spc="30" dirty="0">
                <a:latin typeface="Arial"/>
                <a:cs typeface="Arial"/>
              </a:rPr>
              <a:t>GO</a:t>
            </a:r>
            <a:r>
              <a:rPr sz="900" spc="-120" dirty="0">
                <a:latin typeface="Arial"/>
                <a:cs typeface="Arial"/>
              </a:rPr>
              <a:t> </a:t>
            </a:r>
            <a:r>
              <a:rPr sz="900" spc="5" dirty="0">
                <a:latin typeface="Arial"/>
                <a:cs typeface="Arial"/>
              </a:rPr>
              <a:t>classification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900" b="1" spc="5" dirty="0">
                <a:latin typeface="Arial"/>
                <a:cs typeface="Arial"/>
              </a:rPr>
              <a:t>dbNSFP</a:t>
            </a:r>
            <a:r>
              <a:rPr sz="900" spc="5" dirty="0">
                <a:latin typeface="Arial"/>
                <a:cs typeface="Arial"/>
              </a:rPr>
              <a:t>: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30" dirty="0">
                <a:latin typeface="Arial"/>
                <a:cs typeface="Arial"/>
              </a:rPr>
              <a:t>prediction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scores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25" dirty="0">
                <a:latin typeface="Arial"/>
                <a:cs typeface="Arial"/>
              </a:rPr>
              <a:t>from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29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30" dirty="0">
                <a:latin typeface="Arial"/>
                <a:cs typeface="Arial"/>
              </a:rPr>
              <a:t>prediction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algorithms</a:t>
            </a:r>
            <a:endParaRPr sz="900">
              <a:latin typeface="Arial"/>
              <a:cs typeface="Arial"/>
            </a:endParaRPr>
          </a:p>
          <a:p>
            <a:pPr marL="12700" marR="5080" algn="just">
              <a:lnSpc>
                <a:spcPct val="89500"/>
              </a:lnSpc>
              <a:spcBef>
                <a:spcPts val="430"/>
              </a:spcBef>
            </a:pPr>
            <a:r>
              <a:rPr sz="900" b="1" spc="-25" dirty="0">
                <a:latin typeface="Arial"/>
                <a:cs typeface="Arial"/>
              </a:rPr>
              <a:t>ELASPIC</a:t>
            </a:r>
            <a:r>
              <a:rPr sz="900" spc="-25" dirty="0">
                <a:latin typeface="Arial"/>
                <a:cs typeface="Arial"/>
              </a:rPr>
              <a:t>: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spc="5" dirty="0">
                <a:latin typeface="Arial"/>
                <a:cs typeface="Arial"/>
              </a:rPr>
              <a:t>constructs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spc="35" dirty="0">
                <a:latin typeface="Arial"/>
                <a:cs typeface="Arial"/>
              </a:rPr>
              <a:t>homology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spc="25" dirty="0">
                <a:latin typeface="Arial"/>
                <a:cs typeface="Arial"/>
              </a:rPr>
              <a:t>models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spc="30" dirty="0">
                <a:latin typeface="Arial"/>
                <a:cs typeface="Arial"/>
              </a:rPr>
              <a:t>of</a:t>
            </a:r>
            <a:r>
              <a:rPr sz="900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domains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spc="25" dirty="0">
                <a:latin typeface="Arial"/>
                <a:cs typeface="Arial"/>
              </a:rPr>
              <a:t>and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spc="25" dirty="0">
                <a:latin typeface="Arial"/>
                <a:cs typeface="Arial"/>
              </a:rPr>
              <a:t>domain-domain  </a:t>
            </a:r>
            <a:r>
              <a:rPr sz="900" spc="10" dirty="0">
                <a:latin typeface="Arial"/>
                <a:cs typeface="Arial"/>
              </a:rPr>
              <a:t>interactions,</a:t>
            </a:r>
            <a:r>
              <a:rPr sz="900" spc="-55" dirty="0">
                <a:latin typeface="Arial"/>
                <a:cs typeface="Arial"/>
              </a:rPr>
              <a:t> </a:t>
            </a:r>
            <a:r>
              <a:rPr sz="900" spc="25" dirty="0">
                <a:latin typeface="Arial"/>
                <a:cs typeface="Arial"/>
              </a:rPr>
              <a:t>and</a:t>
            </a:r>
            <a:r>
              <a:rPr sz="900" spc="-20" dirty="0">
                <a:latin typeface="Arial"/>
                <a:cs typeface="Arial"/>
              </a:rPr>
              <a:t> uses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those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models,</a:t>
            </a:r>
            <a:r>
              <a:rPr sz="900" spc="-55" dirty="0">
                <a:latin typeface="Arial"/>
                <a:cs typeface="Arial"/>
              </a:rPr>
              <a:t> </a:t>
            </a:r>
            <a:r>
              <a:rPr sz="900" spc="30" dirty="0">
                <a:latin typeface="Arial"/>
                <a:cs typeface="Arial"/>
              </a:rPr>
              <a:t>together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spc="25" dirty="0">
                <a:latin typeface="Arial"/>
                <a:cs typeface="Arial"/>
              </a:rPr>
              <a:t>with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15" dirty="0">
                <a:latin typeface="Arial"/>
                <a:cs typeface="Arial"/>
              </a:rPr>
              <a:t>sequential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spc="25" dirty="0">
                <a:latin typeface="Arial"/>
                <a:cs typeface="Arial"/>
              </a:rPr>
              <a:t>and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25" dirty="0">
                <a:latin typeface="Arial"/>
                <a:cs typeface="Arial"/>
              </a:rPr>
              <a:t>other  </a:t>
            </a:r>
            <a:r>
              <a:rPr sz="900" spc="-5" dirty="0">
                <a:latin typeface="Arial"/>
                <a:cs typeface="Arial"/>
              </a:rPr>
              <a:t>features,</a:t>
            </a:r>
            <a:r>
              <a:rPr sz="900" spc="-55" dirty="0">
                <a:latin typeface="Arial"/>
                <a:cs typeface="Arial"/>
              </a:rPr>
              <a:t> </a:t>
            </a:r>
            <a:r>
              <a:rPr sz="900" spc="40" dirty="0">
                <a:latin typeface="Arial"/>
                <a:cs typeface="Arial"/>
              </a:rPr>
              <a:t>to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30" dirty="0">
                <a:latin typeface="Arial"/>
                <a:cs typeface="Arial"/>
              </a:rPr>
              <a:t>predict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the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energetic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spc="25" dirty="0">
                <a:latin typeface="Arial"/>
                <a:cs typeface="Arial"/>
              </a:rPr>
              <a:t>impact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spc="30" dirty="0">
                <a:latin typeface="Arial"/>
                <a:cs typeface="Arial"/>
              </a:rPr>
              <a:t>of</a:t>
            </a:r>
            <a:r>
              <a:rPr sz="900" spc="-5" dirty="0">
                <a:latin typeface="Arial"/>
                <a:cs typeface="Arial"/>
              </a:rPr>
              <a:t> </a:t>
            </a:r>
            <a:r>
              <a:rPr sz="900" spc="-20" dirty="0">
                <a:latin typeface="Arial"/>
                <a:cs typeface="Arial"/>
              </a:rPr>
              <a:t>a </a:t>
            </a:r>
            <a:r>
              <a:rPr sz="900" spc="25" dirty="0">
                <a:latin typeface="Arial"/>
                <a:cs typeface="Arial"/>
              </a:rPr>
              <a:t>mutation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35" dirty="0">
                <a:latin typeface="Arial"/>
                <a:cs typeface="Arial"/>
              </a:rPr>
              <a:t>on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the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15" dirty="0">
                <a:latin typeface="Arial"/>
                <a:cs typeface="Arial"/>
              </a:rPr>
              <a:t>stability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spc="30" dirty="0">
                <a:latin typeface="Arial"/>
                <a:cs typeface="Arial"/>
              </a:rPr>
              <a:t>of  </a:t>
            </a:r>
            <a:r>
              <a:rPr sz="900" spc="-20" dirty="0">
                <a:latin typeface="Arial"/>
                <a:cs typeface="Arial"/>
              </a:rPr>
              <a:t>a</a:t>
            </a:r>
            <a:r>
              <a:rPr sz="900" spc="-30" dirty="0">
                <a:latin typeface="Arial"/>
                <a:cs typeface="Arial"/>
              </a:rPr>
              <a:t> </a:t>
            </a:r>
            <a:r>
              <a:rPr sz="900" spc="15" dirty="0">
                <a:latin typeface="Arial"/>
                <a:cs typeface="Arial"/>
              </a:rPr>
              <a:t>single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30" dirty="0">
                <a:latin typeface="Arial"/>
                <a:cs typeface="Arial"/>
              </a:rPr>
              <a:t>domain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35" dirty="0">
                <a:latin typeface="Arial"/>
                <a:cs typeface="Arial"/>
              </a:rPr>
              <a:t>or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the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affinity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25" dirty="0">
                <a:latin typeface="Arial"/>
                <a:cs typeface="Arial"/>
              </a:rPr>
              <a:t>between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35" dirty="0">
                <a:latin typeface="Arial"/>
                <a:cs typeface="Arial"/>
              </a:rPr>
              <a:t>two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domains</a:t>
            </a:r>
            <a:endParaRPr sz="900">
              <a:latin typeface="Arial"/>
              <a:cs typeface="Arial"/>
            </a:endParaRPr>
          </a:p>
          <a:p>
            <a:pPr marL="12700" marR="63500" algn="just">
              <a:lnSpc>
                <a:spcPts val="1000"/>
              </a:lnSpc>
              <a:spcBef>
                <a:spcPts val="919"/>
              </a:spcBef>
            </a:pPr>
            <a:r>
              <a:rPr sz="900" b="1" spc="25" dirty="0">
                <a:latin typeface="Arial"/>
                <a:cs typeface="Arial"/>
              </a:rPr>
              <a:t>MutPred2</a:t>
            </a:r>
            <a:r>
              <a:rPr sz="900" spc="25" dirty="0">
                <a:latin typeface="Arial"/>
                <a:cs typeface="Arial"/>
              </a:rPr>
              <a:t>: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15" dirty="0">
                <a:latin typeface="Arial"/>
                <a:cs typeface="Arial"/>
              </a:rPr>
              <a:t>machine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learning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trained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spc="35" dirty="0">
                <a:latin typeface="Arial"/>
                <a:cs typeface="Arial"/>
              </a:rPr>
              <a:t>on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variants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spc="25" dirty="0">
                <a:latin typeface="Arial"/>
                <a:cs typeface="Arial"/>
              </a:rPr>
              <a:t>from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HGMD,</a:t>
            </a:r>
            <a:r>
              <a:rPr sz="900" spc="-50" dirty="0">
                <a:latin typeface="Arial"/>
                <a:cs typeface="Arial"/>
              </a:rPr>
              <a:t> </a:t>
            </a:r>
            <a:r>
              <a:rPr sz="900" spc="-35" dirty="0">
                <a:latin typeface="Arial"/>
                <a:cs typeface="Arial"/>
              </a:rPr>
              <a:t>SwissVar,  </a:t>
            </a:r>
            <a:r>
              <a:rPr sz="900" spc="25" dirty="0">
                <a:latin typeface="Arial"/>
                <a:cs typeface="Arial"/>
              </a:rPr>
              <a:t>and</a:t>
            </a:r>
            <a:r>
              <a:rPr sz="900" spc="-25" dirty="0">
                <a:latin typeface="Arial"/>
                <a:cs typeface="Arial"/>
              </a:rPr>
              <a:t> dbSNP,</a:t>
            </a:r>
            <a:r>
              <a:rPr sz="900" spc="-55" dirty="0">
                <a:latin typeface="Arial"/>
                <a:cs typeface="Arial"/>
              </a:rPr>
              <a:t> </a:t>
            </a:r>
            <a:r>
              <a:rPr sz="900" spc="15" dirty="0">
                <a:latin typeface="Arial"/>
                <a:cs typeface="Arial"/>
              </a:rPr>
              <a:t>using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15" dirty="0">
                <a:latin typeface="Arial"/>
                <a:cs typeface="Arial"/>
              </a:rPr>
              <a:t>over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50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different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30" dirty="0">
                <a:latin typeface="Arial"/>
                <a:cs typeface="Arial"/>
              </a:rPr>
              <a:t>protein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properties</a:t>
            </a:r>
            <a:endParaRPr sz="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71600" y="838200"/>
            <a:ext cx="1268095" cy="8331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30"/>
              </a:lnSpc>
              <a:spcBef>
                <a:spcPts val="100"/>
              </a:spcBef>
            </a:pPr>
            <a:r>
              <a:rPr sz="1800" spc="-5" dirty="0">
                <a:latin typeface="Trebuchet MS"/>
                <a:cs typeface="Trebuchet MS"/>
              </a:rPr>
              <a:t>357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variants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ts val="2100"/>
              </a:lnSpc>
            </a:pPr>
            <a:r>
              <a:rPr sz="1800" dirty="0">
                <a:latin typeface="Trebuchet MS"/>
                <a:cs typeface="Trebuchet MS"/>
              </a:rPr>
              <a:t>1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assay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ts val="2130"/>
              </a:lnSpc>
            </a:pPr>
            <a:r>
              <a:rPr sz="1800" dirty="0">
                <a:solidFill>
                  <a:srgbClr val="FF0000"/>
                </a:solidFill>
                <a:latin typeface="Trebuchet MS"/>
                <a:cs typeface="Trebuchet MS"/>
              </a:rPr>
              <a:t>1</a:t>
            </a:r>
            <a:r>
              <a:rPr sz="1800" spc="-2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Trebuchet MS"/>
                <a:cs typeface="Trebuchet MS"/>
              </a:rPr>
              <a:t>metric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02882" y="1925341"/>
            <a:ext cx="2209800" cy="2060575"/>
          </a:xfrm>
          <a:custGeom>
            <a:avLst/>
            <a:gdLst/>
            <a:ahLst/>
            <a:cxnLst/>
            <a:rect l="l" t="t" r="r" b="b"/>
            <a:pathLst>
              <a:path w="2209800" h="2060575">
                <a:moveTo>
                  <a:pt x="0" y="0"/>
                </a:moveTo>
                <a:lnTo>
                  <a:pt x="2209231" y="0"/>
                </a:lnTo>
                <a:lnTo>
                  <a:pt x="2209231" y="2060098"/>
                </a:lnTo>
                <a:lnTo>
                  <a:pt x="0" y="2060098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0020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16200" y="127000"/>
            <a:ext cx="6985000" cy="482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16200" y="38100"/>
            <a:ext cx="694372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-90" dirty="0">
                <a:solidFill>
                  <a:srgbClr val="0055FF"/>
                </a:solidFill>
              </a:rPr>
              <a:t>TPMT </a:t>
            </a:r>
            <a:r>
              <a:rPr sz="3100" spc="110" dirty="0">
                <a:solidFill>
                  <a:srgbClr val="0055FF"/>
                </a:solidFill>
              </a:rPr>
              <a:t>&amp; </a:t>
            </a:r>
            <a:r>
              <a:rPr sz="3100" spc="-130" dirty="0">
                <a:solidFill>
                  <a:srgbClr val="0055FF"/>
                </a:solidFill>
              </a:rPr>
              <a:t>PTEN </a:t>
            </a:r>
            <a:r>
              <a:rPr sz="3100" spc="15" dirty="0">
                <a:solidFill>
                  <a:srgbClr val="0055FF"/>
                </a:solidFill>
              </a:rPr>
              <a:t>(2018) </a:t>
            </a:r>
            <a:r>
              <a:rPr sz="3100" spc="-484" dirty="0">
                <a:solidFill>
                  <a:srgbClr val="0055FF"/>
                </a:solidFill>
              </a:rPr>
              <a:t>– </a:t>
            </a:r>
            <a:r>
              <a:rPr sz="3100" spc="85" dirty="0">
                <a:solidFill>
                  <a:srgbClr val="0055FF"/>
                </a:solidFill>
              </a:rPr>
              <a:t>Folding</a:t>
            </a:r>
            <a:r>
              <a:rPr sz="3100" spc="-459" dirty="0">
                <a:solidFill>
                  <a:srgbClr val="0055FF"/>
                </a:solidFill>
              </a:rPr>
              <a:t> </a:t>
            </a:r>
            <a:r>
              <a:rPr sz="3100" spc="50" dirty="0">
                <a:solidFill>
                  <a:srgbClr val="0055FF"/>
                </a:solidFill>
              </a:rPr>
              <a:t>stability</a:t>
            </a:r>
            <a:endParaRPr sz="3100"/>
          </a:p>
        </p:txBody>
      </p:sp>
      <p:sp>
        <p:nvSpPr>
          <p:cNvPr id="4" name="object 4"/>
          <p:cNvSpPr txBox="1"/>
          <p:nvPr/>
        </p:nvSpPr>
        <p:spPr>
          <a:xfrm>
            <a:off x="1003300" y="528319"/>
            <a:ext cx="1367155" cy="129540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1800" b="1" spc="135" dirty="0">
                <a:latin typeface="Arial"/>
                <a:cs typeface="Arial"/>
              </a:rPr>
              <a:t>4,002</a:t>
            </a:r>
            <a:r>
              <a:rPr sz="1800" b="1" spc="-100" dirty="0">
                <a:latin typeface="Arial"/>
                <a:cs typeface="Arial"/>
              </a:rPr>
              <a:t> </a:t>
            </a:r>
            <a:r>
              <a:rPr sz="1800" b="1" spc="-30" dirty="0">
                <a:latin typeface="Arial"/>
                <a:cs typeface="Arial"/>
              </a:rPr>
              <a:t>PTEN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b="1" spc="135" dirty="0">
                <a:latin typeface="Arial"/>
                <a:cs typeface="Arial"/>
              </a:rPr>
              <a:t>3,952</a:t>
            </a:r>
            <a:r>
              <a:rPr sz="1800" b="1" spc="-165" dirty="0">
                <a:latin typeface="Arial"/>
                <a:cs typeface="Arial"/>
              </a:rPr>
              <a:t> </a:t>
            </a:r>
            <a:r>
              <a:rPr sz="1800" b="1" spc="15" dirty="0">
                <a:latin typeface="Arial"/>
                <a:cs typeface="Arial"/>
              </a:rPr>
              <a:t>TPMT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</a:t>
            </a:r>
            <a:r>
              <a:rPr sz="1800" spc="-65" dirty="0">
                <a:latin typeface="Arial"/>
                <a:cs typeface="Arial"/>
              </a:rPr>
              <a:t> assay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30" dirty="0">
                <a:latin typeface="Arial"/>
                <a:cs typeface="Arial"/>
              </a:rPr>
              <a:t>metrics!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16200" y="127000"/>
            <a:ext cx="6985000" cy="482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16200" y="38100"/>
            <a:ext cx="694372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-90" dirty="0">
                <a:solidFill>
                  <a:srgbClr val="0055FF"/>
                </a:solidFill>
              </a:rPr>
              <a:t>TPMT </a:t>
            </a:r>
            <a:r>
              <a:rPr sz="3100" spc="110" dirty="0">
                <a:solidFill>
                  <a:srgbClr val="0055FF"/>
                </a:solidFill>
              </a:rPr>
              <a:t>&amp; </a:t>
            </a:r>
            <a:r>
              <a:rPr sz="3100" spc="-130" dirty="0">
                <a:solidFill>
                  <a:srgbClr val="0055FF"/>
                </a:solidFill>
              </a:rPr>
              <a:t>PTEN </a:t>
            </a:r>
            <a:r>
              <a:rPr sz="3100" spc="15" dirty="0">
                <a:solidFill>
                  <a:srgbClr val="0055FF"/>
                </a:solidFill>
              </a:rPr>
              <a:t>(2018) </a:t>
            </a:r>
            <a:r>
              <a:rPr sz="3100" spc="-484" dirty="0">
                <a:solidFill>
                  <a:srgbClr val="0055FF"/>
                </a:solidFill>
              </a:rPr>
              <a:t>– </a:t>
            </a:r>
            <a:r>
              <a:rPr sz="3100" spc="85" dirty="0">
                <a:solidFill>
                  <a:srgbClr val="0055FF"/>
                </a:solidFill>
              </a:rPr>
              <a:t>Folding</a:t>
            </a:r>
            <a:r>
              <a:rPr sz="3100" spc="-459" dirty="0">
                <a:solidFill>
                  <a:srgbClr val="0055FF"/>
                </a:solidFill>
              </a:rPr>
              <a:t> </a:t>
            </a:r>
            <a:r>
              <a:rPr sz="3100" spc="50" dirty="0">
                <a:solidFill>
                  <a:srgbClr val="0055FF"/>
                </a:solidFill>
              </a:rPr>
              <a:t>stability</a:t>
            </a:r>
            <a:endParaRPr sz="3100"/>
          </a:p>
        </p:txBody>
      </p:sp>
      <p:sp>
        <p:nvSpPr>
          <p:cNvPr id="4" name="object 4"/>
          <p:cNvSpPr/>
          <p:nvPr/>
        </p:nvSpPr>
        <p:spPr>
          <a:xfrm>
            <a:off x="341192" y="1962951"/>
            <a:ext cx="2418198" cy="33292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3576" y="3217897"/>
            <a:ext cx="217170" cy="1443355"/>
          </a:xfrm>
          <a:prstGeom prst="rect">
            <a:avLst/>
          </a:prstGeom>
        </p:spPr>
        <p:txBody>
          <a:bodyPr vert="vert270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300" b="1" spc="-5" dirty="0">
                <a:latin typeface="Trebuchet MS"/>
                <a:cs typeface="Trebuchet MS"/>
              </a:rPr>
              <a:t>Prediction</a:t>
            </a:r>
            <a:r>
              <a:rPr sz="1300" b="1" spc="-40" dirty="0">
                <a:latin typeface="Trebuchet MS"/>
                <a:cs typeface="Trebuchet MS"/>
              </a:rPr>
              <a:t> </a:t>
            </a:r>
            <a:r>
              <a:rPr sz="1300" b="1" spc="-5" dirty="0">
                <a:latin typeface="Trebuchet MS"/>
                <a:cs typeface="Trebuchet MS"/>
              </a:rPr>
              <a:t>Method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2900" y="5352752"/>
            <a:ext cx="422909" cy="2273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30"/>
              </a:lnSpc>
            </a:pPr>
            <a:r>
              <a:rPr sz="1400" i="1" spc="-55" dirty="0">
                <a:latin typeface="Calibri"/>
                <a:cs typeface="Calibri"/>
              </a:rPr>
              <a:t>W</a:t>
            </a:r>
            <a:r>
              <a:rPr sz="1400" i="1" spc="-100" dirty="0">
                <a:latin typeface="Calibri"/>
                <a:cs typeface="Calibri"/>
              </a:rPr>
              <a:t>o</a:t>
            </a:r>
            <a:r>
              <a:rPr sz="1400" i="1" spc="-75" dirty="0">
                <a:latin typeface="Calibri"/>
                <a:cs typeface="Calibri"/>
              </a:rPr>
              <a:t>r</a:t>
            </a:r>
            <a:r>
              <a:rPr sz="1400" i="1" spc="-65" dirty="0">
                <a:latin typeface="Calibri"/>
                <a:cs typeface="Calibri"/>
              </a:rPr>
              <a:t>st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9800" y="5345664"/>
            <a:ext cx="1446530" cy="15557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900" spc="-80" dirty="0">
                <a:latin typeface="Arial"/>
                <a:cs typeface="Arial"/>
              </a:rPr>
              <a:t>Pearson </a:t>
            </a:r>
            <a:r>
              <a:rPr sz="900" spc="-35" dirty="0">
                <a:latin typeface="Arial"/>
                <a:cs typeface="Arial"/>
              </a:rPr>
              <a:t>Correlation</a:t>
            </a:r>
            <a:r>
              <a:rPr sz="900" spc="-90" dirty="0">
                <a:latin typeface="Arial"/>
                <a:cs typeface="Arial"/>
              </a:rPr>
              <a:t> </a:t>
            </a:r>
            <a:r>
              <a:rPr sz="900" spc="-45" dirty="0">
                <a:latin typeface="Arial"/>
                <a:cs typeface="Arial"/>
              </a:rPr>
              <a:t>Coefficient</a:t>
            </a:r>
            <a:endParaRPr sz="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28900" y="5352752"/>
            <a:ext cx="312420" cy="2273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30"/>
              </a:lnSpc>
            </a:pPr>
            <a:r>
              <a:rPr sz="1400" i="1" spc="-20" dirty="0">
                <a:latin typeface="Calibri"/>
                <a:cs typeface="Calibri"/>
              </a:rPr>
              <a:t>B</a:t>
            </a:r>
            <a:r>
              <a:rPr sz="1400" i="1" spc="-50" dirty="0">
                <a:latin typeface="Calibri"/>
                <a:cs typeface="Calibri"/>
              </a:rPr>
              <a:t>e</a:t>
            </a:r>
            <a:r>
              <a:rPr sz="1400" i="1" spc="-65" dirty="0">
                <a:latin typeface="Calibri"/>
                <a:cs typeface="Calibri"/>
              </a:rPr>
              <a:t>st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200" y="5533801"/>
            <a:ext cx="3451225" cy="5581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ts val="1400"/>
              </a:lnSpc>
              <a:spcBef>
                <a:spcPts val="105"/>
              </a:spcBef>
            </a:pPr>
            <a:r>
              <a:rPr sz="1200" spc="-10" dirty="0">
                <a:latin typeface="Trebuchet MS"/>
                <a:cs typeface="Trebuchet MS"/>
              </a:rPr>
              <a:t>Predict </a:t>
            </a:r>
            <a:r>
              <a:rPr sz="1200" dirty="0">
                <a:latin typeface="Trebuchet MS"/>
                <a:cs typeface="Trebuchet MS"/>
              </a:rPr>
              <a:t>the </a:t>
            </a:r>
            <a:r>
              <a:rPr sz="1200" spc="-5" dirty="0">
                <a:latin typeface="Trebuchet MS"/>
                <a:cs typeface="Trebuchet MS"/>
              </a:rPr>
              <a:t>effect </a:t>
            </a:r>
            <a:r>
              <a:rPr sz="1200" dirty="0">
                <a:latin typeface="Trebuchet MS"/>
                <a:cs typeface="Trebuchet MS"/>
              </a:rPr>
              <a:t>of </a:t>
            </a:r>
            <a:r>
              <a:rPr sz="1200" b="1" dirty="0">
                <a:solidFill>
                  <a:srgbClr val="FF0000"/>
                </a:solidFill>
                <a:latin typeface="Trebuchet MS"/>
                <a:cs typeface="Trebuchet MS"/>
              </a:rPr>
              <a:t>4,002 </a:t>
            </a:r>
            <a:r>
              <a:rPr sz="1200" spc="-5" dirty="0">
                <a:latin typeface="Trebuchet MS"/>
                <a:cs typeface="Trebuchet MS"/>
              </a:rPr>
              <a:t>PTEN and </a:t>
            </a:r>
            <a:r>
              <a:rPr sz="1200" b="1" dirty="0">
                <a:solidFill>
                  <a:srgbClr val="FF0000"/>
                </a:solidFill>
                <a:latin typeface="Trebuchet MS"/>
                <a:cs typeface="Trebuchet MS"/>
              </a:rPr>
              <a:t>3,952 </a:t>
            </a:r>
            <a:r>
              <a:rPr sz="1200" spc="-5" dirty="0">
                <a:latin typeface="Trebuchet MS"/>
                <a:cs typeface="Trebuchet MS"/>
              </a:rPr>
              <a:t>TPMT  variants </a:t>
            </a:r>
            <a:r>
              <a:rPr sz="1200" dirty="0">
                <a:latin typeface="Trebuchet MS"/>
                <a:cs typeface="Trebuchet MS"/>
              </a:rPr>
              <a:t>on </a:t>
            </a:r>
            <a:r>
              <a:rPr sz="1200" spc="-5" dirty="0">
                <a:latin typeface="Trebuchet MS"/>
                <a:cs typeface="Trebuchet MS"/>
              </a:rPr>
              <a:t>protein stability (fluorescent reporter  assay)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771" y="1901344"/>
            <a:ext cx="3659504" cy="4293870"/>
          </a:xfrm>
          <a:prstGeom prst="rect">
            <a:avLst/>
          </a:prstGeom>
          <a:ln w="28575">
            <a:solidFill>
              <a:srgbClr val="000000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marL="2363470" marR="43815" indent="241300">
              <a:lnSpc>
                <a:spcPct val="156200"/>
              </a:lnSpc>
              <a:spcBef>
                <a:spcPts val="190"/>
              </a:spcBef>
            </a:pP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</a:t>
            </a:r>
            <a:r>
              <a:rPr sz="800" spc="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50" dirty="0">
                <a:solidFill>
                  <a:srgbClr val="FF0000"/>
                </a:solidFill>
                <a:latin typeface="Arial"/>
                <a:cs typeface="Arial"/>
              </a:rPr>
              <a:t>(EA </a:t>
            </a:r>
            <a:r>
              <a:rPr sz="800" spc="-15" dirty="0">
                <a:solidFill>
                  <a:srgbClr val="FF0000"/>
                </a:solidFill>
                <a:latin typeface="Arial"/>
                <a:cs typeface="Arial"/>
              </a:rPr>
              <a:t>w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acc)  </a:t>
            </a: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</a:t>
            </a: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FF0000"/>
                </a:solidFill>
                <a:latin typeface="Arial"/>
                <a:cs typeface="Arial"/>
              </a:rPr>
              <a:t>(EA)</a:t>
            </a:r>
            <a:endParaRPr sz="800">
              <a:latin typeface="Arial"/>
              <a:cs typeface="Arial"/>
            </a:endParaRPr>
          </a:p>
          <a:p>
            <a:pPr marL="2439670">
              <a:lnSpc>
                <a:spcPct val="100000"/>
              </a:lnSpc>
              <a:spcBef>
                <a:spcPts val="540"/>
              </a:spcBef>
            </a:pP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25" dirty="0">
                <a:latin typeface="Arial"/>
                <a:cs typeface="Arial"/>
              </a:rPr>
              <a:t>(7</a:t>
            </a:r>
            <a:r>
              <a:rPr sz="800" spc="-45" dirty="0">
                <a:latin typeface="Arial"/>
                <a:cs typeface="Arial"/>
              </a:rPr>
              <a:t> </a:t>
            </a:r>
            <a:r>
              <a:rPr sz="800" spc="-40" dirty="0">
                <a:latin typeface="Arial"/>
                <a:cs typeface="Arial"/>
              </a:rPr>
              <a:t>methods)</a:t>
            </a:r>
            <a:endParaRPr sz="800">
              <a:latin typeface="Arial"/>
              <a:cs typeface="Arial"/>
            </a:endParaRPr>
          </a:p>
          <a:p>
            <a:pPr marL="2376170" marR="357505" indent="-12700">
              <a:lnSpc>
                <a:spcPct val="156200"/>
              </a:lnSpc>
              <a:spcBef>
                <a:spcPts val="100"/>
              </a:spcBef>
            </a:pP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25" dirty="0">
                <a:latin typeface="Arial"/>
                <a:cs typeface="Arial"/>
              </a:rPr>
              <a:t>(8 </a:t>
            </a:r>
            <a:r>
              <a:rPr sz="800" spc="-40" dirty="0">
                <a:latin typeface="Arial"/>
                <a:cs typeface="Arial"/>
              </a:rPr>
              <a:t>methods)  </a:t>
            </a: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55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(Rosetta)</a:t>
            </a:r>
            <a:endParaRPr sz="800">
              <a:latin typeface="Arial"/>
              <a:cs typeface="Arial"/>
            </a:endParaRPr>
          </a:p>
          <a:p>
            <a:pPr marL="2249170" marR="408305" indent="63500">
              <a:lnSpc>
                <a:spcPct val="145800"/>
              </a:lnSpc>
              <a:spcBef>
                <a:spcPts val="200"/>
              </a:spcBef>
            </a:pP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25" dirty="0">
                <a:latin typeface="Arial"/>
                <a:cs typeface="Arial"/>
              </a:rPr>
              <a:t>(8 </a:t>
            </a:r>
            <a:r>
              <a:rPr sz="800" spc="-40" dirty="0">
                <a:latin typeface="Arial"/>
                <a:cs typeface="Arial"/>
              </a:rPr>
              <a:t>methods)  </a:t>
            </a: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25" dirty="0">
                <a:latin typeface="Arial"/>
                <a:cs typeface="Arial"/>
              </a:rPr>
              <a:t>(8</a:t>
            </a:r>
            <a:r>
              <a:rPr sz="800" spc="-70" dirty="0">
                <a:latin typeface="Arial"/>
                <a:cs typeface="Arial"/>
              </a:rPr>
              <a:t> </a:t>
            </a:r>
            <a:r>
              <a:rPr sz="800" spc="-40" dirty="0">
                <a:latin typeface="Arial"/>
                <a:cs typeface="Arial"/>
              </a:rPr>
              <a:t>methods)</a:t>
            </a:r>
            <a:endParaRPr sz="800">
              <a:latin typeface="Arial"/>
              <a:cs typeface="Arial"/>
            </a:endParaRPr>
          </a:p>
          <a:p>
            <a:pPr marL="2134870" marR="447040" indent="177800">
              <a:lnSpc>
                <a:spcPct val="156200"/>
              </a:lnSpc>
              <a:spcBef>
                <a:spcPts val="300"/>
              </a:spcBef>
            </a:pPr>
            <a:r>
              <a:rPr sz="800" spc="-25" dirty="0">
                <a:latin typeface="Arial"/>
                <a:cs typeface="Arial"/>
              </a:rPr>
              <a:t>Zhou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65" dirty="0">
                <a:latin typeface="Arial"/>
                <a:cs typeface="Arial"/>
              </a:rPr>
              <a:t>(EASE-MM)  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65" dirty="0">
                <a:latin typeface="Arial"/>
                <a:cs typeface="Arial"/>
              </a:rPr>
              <a:t>(INPS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spc="-15" dirty="0">
                <a:latin typeface="Arial"/>
                <a:cs typeface="Arial"/>
              </a:rPr>
              <a:t>3D)</a:t>
            </a:r>
            <a:endParaRPr sz="800">
              <a:latin typeface="Arial"/>
              <a:cs typeface="Arial"/>
            </a:endParaRPr>
          </a:p>
          <a:p>
            <a:pPr marL="1880870" marR="744220" indent="88900">
              <a:lnSpc>
                <a:spcPct val="166700"/>
              </a:lnSpc>
            </a:pP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65" dirty="0">
                <a:latin typeface="Arial"/>
                <a:cs typeface="Arial"/>
              </a:rPr>
              <a:t>(INPS </a:t>
            </a:r>
            <a:r>
              <a:rPr sz="800" spc="-15" dirty="0">
                <a:latin typeface="Arial"/>
                <a:cs typeface="Arial"/>
              </a:rPr>
              <a:t>3D)  </a:t>
            </a: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65" dirty="0">
                <a:latin typeface="Arial"/>
                <a:cs typeface="Arial"/>
              </a:rPr>
              <a:t>(INPS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spc="-15" dirty="0">
                <a:latin typeface="Arial"/>
                <a:cs typeface="Arial"/>
              </a:rPr>
              <a:t>3D)</a:t>
            </a:r>
            <a:endParaRPr sz="800">
              <a:latin typeface="Arial"/>
              <a:cs typeface="Arial"/>
            </a:endParaRPr>
          </a:p>
          <a:p>
            <a:pPr marL="1525270" marR="1023619" indent="203200">
              <a:lnSpc>
                <a:spcPts val="1600"/>
              </a:lnSpc>
              <a:spcBef>
                <a:spcPts val="60"/>
              </a:spcBef>
            </a:pPr>
            <a:r>
              <a:rPr sz="800" spc="-45" dirty="0">
                <a:latin typeface="Arial"/>
                <a:cs typeface="Arial"/>
              </a:rPr>
              <a:t>Dunbrack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30" dirty="0">
                <a:latin typeface="Arial"/>
                <a:cs typeface="Arial"/>
              </a:rPr>
              <a:t>(FoldX)  </a:t>
            </a:r>
            <a:r>
              <a:rPr sz="800" spc="-45" dirty="0">
                <a:latin typeface="Arial"/>
                <a:cs typeface="Arial"/>
              </a:rPr>
              <a:t>Dunbrack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80" dirty="0">
                <a:latin typeface="Arial"/>
                <a:cs typeface="Arial"/>
              </a:rPr>
              <a:t> </a:t>
            </a:r>
            <a:r>
              <a:rPr sz="800" spc="-30" dirty="0">
                <a:latin typeface="Arial"/>
                <a:cs typeface="Arial"/>
              </a:rPr>
              <a:t>(FoldX)</a:t>
            </a:r>
            <a:endParaRPr sz="800">
              <a:latin typeface="Arial"/>
              <a:cs typeface="Arial"/>
            </a:endParaRPr>
          </a:p>
          <a:p>
            <a:pPr marL="1639570" marR="1102995" indent="76200">
              <a:lnSpc>
                <a:spcPts val="1500"/>
              </a:lnSpc>
              <a:spcBef>
                <a:spcPts val="80"/>
              </a:spcBef>
            </a:pPr>
            <a:r>
              <a:rPr sz="800" spc="-50" dirty="0">
                <a:latin typeface="Arial"/>
                <a:cs typeface="Arial"/>
              </a:rPr>
              <a:t>Vihinen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30" dirty="0">
                <a:latin typeface="Arial"/>
                <a:cs typeface="Arial"/>
              </a:rPr>
              <a:t>(PON-P)  </a:t>
            </a:r>
            <a:r>
              <a:rPr sz="800" spc="-55" dirty="0">
                <a:latin typeface="Arial"/>
                <a:cs typeface="Arial"/>
              </a:rPr>
              <a:t>(SVM)</a:t>
            </a:r>
            <a:endParaRPr sz="800">
              <a:latin typeface="Arial"/>
              <a:cs typeface="Arial"/>
            </a:endParaRPr>
          </a:p>
          <a:p>
            <a:pPr marL="852169">
              <a:lnSpc>
                <a:spcPct val="100000"/>
              </a:lnSpc>
              <a:spcBef>
                <a:spcPts val="500"/>
              </a:spcBef>
            </a:pPr>
            <a:r>
              <a:rPr sz="800" spc="-95" dirty="0">
                <a:latin typeface="Arial"/>
                <a:cs typeface="Arial"/>
              </a:rPr>
              <a:t>Pal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(Molecular</a:t>
            </a:r>
            <a:r>
              <a:rPr sz="800" spc="-135" dirty="0">
                <a:latin typeface="Arial"/>
                <a:cs typeface="Arial"/>
              </a:rPr>
              <a:t> </a:t>
            </a:r>
            <a:r>
              <a:rPr sz="800" spc="-55" dirty="0">
                <a:latin typeface="Arial"/>
                <a:cs typeface="Arial"/>
              </a:rPr>
              <a:t>Dynamics)</a:t>
            </a:r>
            <a:endParaRPr sz="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03300" y="528319"/>
            <a:ext cx="1367155" cy="129540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1800" b="1" spc="135" dirty="0">
                <a:latin typeface="Arial"/>
                <a:cs typeface="Arial"/>
              </a:rPr>
              <a:t>4,002</a:t>
            </a:r>
            <a:r>
              <a:rPr sz="1800" b="1" spc="-100" dirty="0">
                <a:latin typeface="Arial"/>
                <a:cs typeface="Arial"/>
              </a:rPr>
              <a:t> </a:t>
            </a:r>
            <a:r>
              <a:rPr sz="1800" b="1" spc="-30" dirty="0">
                <a:latin typeface="Arial"/>
                <a:cs typeface="Arial"/>
              </a:rPr>
              <a:t>PTEN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b="1" spc="135" dirty="0">
                <a:latin typeface="Arial"/>
                <a:cs typeface="Arial"/>
              </a:rPr>
              <a:t>3,952</a:t>
            </a:r>
            <a:r>
              <a:rPr sz="1800" b="1" spc="-165" dirty="0">
                <a:latin typeface="Arial"/>
                <a:cs typeface="Arial"/>
              </a:rPr>
              <a:t> </a:t>
            </a:r>
            <a:r>
              <a:rPr sz="1800" b="1" spc="15" dirty="0">
                <a:latin typeface="Arial"/>
                <a:cs typeface="Arial"/>
              </a:rPr>
              <a:t>TPMT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</a:t>
            </a:r>
            <a:r>
              <a:rPr sz="1800" spc="-65" dirty="0">
                <a:latin typeface="Arial"/>
                <a:cs typeface="Arial"/>
              </a:rPr>
              <a:t> assay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30" dirty="0">
                <a:latin typeface="Arial"/>
                <a:cs typeface="Arial"/>
              </a:rPr>
              <a:t>metrics!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16200" y="127000"/>
            <a:ext cx="6985000" cy="482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16200" y="38100"/>
            <a:ext cx="694372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-90" dirty="0">
                <a:solidFill>
                  <a:srgbClr val="0055FF"/>
                </a:solidFill>
              </a:rPr>
              <a:t>TPMT </a:t>
            </a:r>
            <a:r>
              <a:rPr sz="3100" spc="110" dirty="0">
                <a:solidFill>
                  <a:srgbClr val="0055FF"/>
                </a:solidFill>
              </a:rPr>
              <a:t>&amp; </a:t>
            </a:r>
            <a:r>
              <a:rPr sz="3100" spc="-130" dirty="0">
                <a:solidFill>
                  <a:srgbClr val="0055FF"/>
                </a:solidFill>
              </a:rPr>
              <a:t>PTEN </a:t>
            </a:r>
            <a:r>
              <a:rPr sz="3100" spc="15" dirty="0">
                <a:solidFill>
                  <a:srgbClr val="0055FF"/>
                </a:solidFill>
              </a:rPr>
              <a:t>(2018) </a:t>
            </a:r>
            <a:r>
              <a:rPr sz="3100" spc="-484" dirty="0">
                <a:solidFill>
                  <a:srgbClr val="0055FF"/>
                </a:solidFill>
              </a:rPr>
              <a:t>– </a:t>
            </a:r>
            <a:r>
              <a:rPr sz="3100" spc="85" dirty="0">
                <a:solidFill>
                  <a:srgbClr val="0055FF"/>
                </a:solidFill>
              </a:rPr>
              <a:t>Folding</a:t>
            </a:r>
            <a:r>
              <a:rPr sz="3100" spc="-459" dirty="0">
                <a:solidFill>
                  <a:srgbClr val="0055FF"/>
                </a:solidFill>
              </a:rPr>
              <a:t> </a:t>
            </a:r>
            <a:r>
              <a:rPr sz="3100" spc="50" dirty="0">
                <a:solidFill>
                  <a:srgbClr val="0055FF"/>
                </a:solidFill>
              </a:rPr>
              <a:t>stability</a:t>
            </a:r>
            <a:endParaRPr sz="3100"/>
          </a:p>
        </p:txBody>
      </p:sp>
      <p:sp>
        <p:nvSpPr>
          <p:cNvPr id="4" name="object 4"/>
          <p:cNvSpPr txBox="1"/>
          <p:nvPr/>
        </p:nvSpPr>
        <p:spPr>
          <a:xfrm>
            <a:off x="9207500" y="4343400"/>
            <a:ext cx="2054225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" algn="ctr">
              <a:lnSpc>
                <a:spcPts val="2130"/>
              </a:lnSpc>
              <a:spcBef>
                <a:spcPts val="100"/>
              </a:spcBef>
            </a:pPr>
            <a:r>
              <a:rPr sz="1800" b="1" spc="-10" dirty="0">
                <a:latin typeface="Trebuchet MS"/>
                <a:cs typeface="Trebuchet MS"/>
              </a:rPr>
              <a:t>average</a:t>
            </a:r>
            <a:r>
              <a:rPr sz="1800" b="1" spc="-2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PCC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ts val="1650"/>
              </a:lnSpc>
            </a:pPr>
            <a:r>
              <a:rPr sz="1400" dirty="0">
                <a:latin typeface="Trebuchet MS"/>
                <a:cs typeface="Trebuchet MS"/>
              </a:rPr>
              <a:t>against other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submissions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64152" y="2354659"/>
            <a:ext cx="290830" cy="4394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150"/>
              </a:lnSpc>
            </a:pPr>
            <a:r>
              <a:rPr sz="1800" b="1" dirty="0">
                <a:latin typeface="Trebuchet MS"/>
                <a:cs typeface="Trebuchet MS"/>
              </a:rPr>
              <a:t>PCC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40452" y="1529499"/>
            <a:ext cx="207010" cy="2090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55"/>
              </a:lnSpc>
            </a:pPr>
            <a:r>
              <a:rPr sz="1400" dirty="0">
                <a:latin typeface="Trebuchet MS"/>
                <a:cs typeface="Trebuchet MS"/>
              </a:rPr>
              <a:t>a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ts val="645"/>
              </a:lnSpc>
            </a:pPr>
            <a:r>
              <a:rPr sz="1400" dirty="0">
                <a:latin typeface="Trebuchet MS"/>
                <a:cs typeface="Trebuchet MS"/>
              </a:rPr>
              <a:t>t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46400"/>
              </a:lnSpc>
              <a:spcBef>
                <a:spcPts val="425"/>
              </a:spcBef>
            </a:pPr>
            <a:r>
              <a:rPr sz="1400" dirty="0">
                <a:latin typeface="Trebuchet MS"/>
                <a:cs typeface="Trebuchet MS"/>
              </a:rPr>
              <a:t>a  d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ts val="360"/>
              </a:lnSpc>
            </a:pPr>
            <a:r>
              <a:rPr sz="1400" dirty="0">
                <a:latin typeface="Trebuchet MS"/>
                <a:cs typeface="Trebuchet MS"/>
              </a:rPr>
              <a:t>l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ts val="645"/>
              </a:lnSpc>
            </a:pPr>
            <a:r>
              <a:rPr sz="1400" dirty="0">
                <a:latin typeface="Trebuchet MS"/>
                <a:cs typeface="Trebuchet MS"/>
              </a:rPr>
              <a:t>a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ts val="660"/>
              </a:lnSpc>
            </a:pPr>
            <a:r>
              <a:rPr sz="1400" dirty="0">
                <a:latin typeface="Trebuchet MS"/>
                <a:cs typeface="Trebuchet MS"/>
              </a:rPr>
              <a:t>t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ts val="765"/>
              </a:lnSpc>
            </a:pPr>
            <a:r>
              <a:rPr sz="1400" dirty="0">
                <a:latin typeface="Trebuchet MS"/>
                <a:cs typeface="Trebuchet MS"/>
              </a:rPr>
              <a:t>n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ts val="965"/>
              </a:lnSpc>
            </a:pPr>
            <a:r>
              <a:rPr sz="1400" dirty="0">
                <a:latin typeface="Trebuchet MS"/>
                <a:cs typeface="Trebuchet MS"/>
              </a:rPr>
              <a:t>e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ts val="780"/>
              </a:lnSpc>
            </a:pPr>
            <a:r>
              <a:rPr sz="1400" dirty="0">
                <a:latin typeface="Trebuchet MS"/>
                <a:cs typeface="Trebuchet MS"/>
              </a:rPr>
              <a:t>m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ts val="470"/>
              </a:lnSpc>
            </a:pPr>
            <a:r>
              <a:rPr sz="1400" dirty="0">
                <a:latin typeface="Trebuchet MS"/>
                <a:cs typeface="Trebuchet MS"/>
              </a:rPr>
              <a:t>i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45400"/>
              </a:lnSpc>
              <a:spcBef>
                <a:spcPts val="350"/>
              </a:spcBef>
            </a:pPr>
            <a:r>
              <a:rPr sz="1400" dirty="0">
                <a:latin typeface="Trebuchet MS"/>
                <a:cs typeface="Trebuchet MS"/>
              </a:rPr>
              <a:t>r  e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600">
              <a:latin typeface="Trebuchet MS"/>
              <a:cs typeface="Trebuchet MS"/>
            </a:endParaRPr>
          </a:p>
          <a:p>
            <a:pPr>
              <a:lnSpc>
                <a:spcPct val="45400"/>
              </a:lnSpc>
              <a:spcBef>
                <a:spcPts val="5"/>
              </a:spcBef>
            </a:pPr>
            <a:r>
              <a:rPr sz="1400" dirty="0">
                <a:latin typeface="Trebuchet MS"/>
                <a:cs typeface="Trebuchet MS"/>
              </a:rPr>
              <a:t>xp  e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ts val="420"/>
              </a:lnSpc>
            </a:pPr>
            <a:r>
              <a:rPr sz="1400" dirty="0">
                <a:latin typeface="Trebuchet MS"/>
                <a:cs typeface="Trebuchet MS"/>
              </a:rPr>
              <a:t>t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ts val="665"/>
              </a:lnSpc>
            </a:pPr>
            <a:r>
              <a:rPr sz="1400" dirty="0">
                <a:latin typeface="Trebuchet MS"/>
                <a:cs typeface="Trebuchet MS"/>
              </a:rPr>
              <a:t>s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700">
              <a:latin typeface="Trebuchet MS"/>
              <a:cs typeface="Trebuchet MS"/>
            </a:endParaRPr>
          </a:p>
          <a:p>
            <a:pPr>
              <a:lnSpc>
                <a:spcPct val="23800"/>
              </a:lnSpc>
              <a:spcBef>
                <a:spcPts val="5"/>
              </a:spcBef>
            </a:pPr>
            <a:r>
              <a:rPr sz="1400" dirty="0">
                <a:latin typeface="Trebuchet MS"/>
                <a:cs typeface="Trebuchet MS"/>
              </a:rPr>
              <a:t>n  i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ts val="965"/>
              </a:lnSpc>
            </a:pPr>
            <a:r>
              <a:rPr sz="1400" dirty="0">
                <a:latin typeface="Trebuchet MS"/>
                <a:cs typeface="Trebuchet MS"/>
              </a:rPr>
              <a:t>ga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ts val="930"/>
              </a:lnSpc>
            </a:pPr>
            <a:r>
              <a:rPr sz="1400" dirty="0">
                <a:latin typeface="Trebuchet MS"/>
                <a:cs typeface="Trebuchet MS"/>
              </a:rPr>
              <a:t>a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195775" y="992936"/>
            <a:ext cx="3914775" cy="3390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41192" y="1962951"/>
            <a:ext cx="2418198" cy="33292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3576" y="3217897"/>
            <a:ext cx="217170" cy="1443355"/>
          </a:xfrm>
          <a:prstGeom prst="rect">
            <a:avLst/>
          </a:prstGeom>
        </p:spPr>
        <p:txBody>
          <a:bodyPr vert="vert270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300" b="1" spc="-5" dirty="0">
                <a:latin typeface="Trebuchet MS"/>
                <a:cs typeface="Trebuchet MS"/>
              </a:rPr>
              <a:t>Prediction</a:t>
            </a:r>
            <a:r>
              <a:rPr sz="1300" b="1" spc="-40" dirty="0">
                <a:latin typeface="Trebuchet MS"/>
                <a:cs typeface="Trebuchet MS"/>
              </a:rPr>
              <a:t> </a:t>
            </a:r>
            <a:r>
              <a:rPr sz="1300" b="1" spc="-5" dirty="0">
                <a:latin typeface="Trebuchet MS"/>
                <a:cs typeface="Trebuchet MS"/>
              </a:rPr>
              <a:t>Method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2900" y="5352752"/>
            <a:ext cx="422909" cy="2273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30"/>
              </a:lnSpc>
            </a:pPr>
            <a:r>
              <a:rPr sz="1400" i="1" spc="-55" dirty="0">
                <a:latin typeface="Calibri"/>
                <a:cs typeface="Calibri"/>
              </a:rPr>
              <a:t>W</a:t>
            </a:r>
            <a:r>
              <a:rPr sz="1400" i="1" spc="-100" dirty="0">
                <a:latin typeface="Calibri"/>
                <a:cs typeface="Calibri"/>
              </a:rPr>
              <a:t>o</a:t>
            </a:r>
            <a:r>
              <a:rPr sz="1400" i="1" spc="-75" dirty="0">
                <a:latin typeface="Calibri"/>
                <a:cs typeface="Calibri"/>
              </a:rPr>
              <a:t>r</a:t>
            </a:r>
            <a:r>
              <a:rPr sz="1400" i="1" spc="-65" dirty="0">
                <a:latin typeface="Calibri"/>
                <a:cs typeface="Calibri"/>
              </a:rPr>
              <a:t>st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9800" y="5345664"/>
            <a:ext cx="1446530" cy="155575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900" spc="-80" dirty="0">
                <a:latin typeface="Arial"/>
                <a:cs typeface="Arial"/>
              </a:rPr>
              <a:t>Pearson </a:t>
            </a:r>
            <a:r>
              <a:rPr sz="900" spc="-35" dirty="0">
                <a:latin typeface="Arial"/>
                <a:cs typeface="Arial"/>
              </a:rPr>
              <a:t>Correlation</a:t>
            </a:r>
            <a:r>
              <a:rPr sz="900" spc="-90" dirty="0">
                <a:latin typeface="Arial"/>
                <a:cs typeface="Arial"/>
              </a:rPr>
              <a:t> </a:t>
            </a:r>
            <a:r>
              <a:rPr sz="900" spc="-45" dirty="0">
                <a:latin typeface="Arial"/>
                <a:cs typeface="Arial"/>
              </a:rPr>
              <a:t>Coefficient</a:t>
            </a:r>
            <a:endParaRPr sz="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28900" y="5352752"/>
            <a:ext cx="312420" cy="2273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30"/>
              </a:lnSpc>
            </a:pPr>
            <a:r>
              <a:rPr sz="1400" i="1" spc="-20" dirty="0">
                <a:latin typeface="Calibri"/>
                <a:cs typeface="Calibri"/>
              </a:rPr>
              <a:t>B</a:t>
            </a:r>
            <a:r>
              <a:rPr sz="1400" i="1" spc="-50" dirty="0">
                <a:latin typeface="Calibri"/>
                <a:cs typeface="Calibri"/>
              </a:rPr>
              <a:t>e</a:t>
            </a:r>
            <a:r>
              <a:rPr sz="1400" i="1" spc="-65" dirty="0">
                <a:latin typeface="Calibri"/>
                <a:cs typeface="Calibri"/>
              </a:rPr>
              <a:t>st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200" y="5533801"/>
            <a:ext cx="3451225" cy="5581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ts val="1400"/>
              </a:lnSpc>
              <a:spcBef>
                <a:spcPts val="105"/>
              </a:spcBef>
            </a:pPr>
            <a:r>
              <a:rPr sz="1200" spc="-10" dirty="0">
                <a:latin typeface="Trebuchet MS"/>
                <a:cs typeface="Trebuchet MS"/>
              </a:rPr>
              <a:t>Predict </a:t>
            </a:r>
            <a:r>
              <a:rPr sz="1200" dirty="0">
                <a:latin typeface="Trebuchet MS"/>
                <a:cs typeface="Trebuchet MS"/>
              </a:rPr>
              <a:t>the </a:t>
            </a:r>
            <a:r>
              <a:rPr sz="1200" spc="-5" dirty="0">
                <a:latin typeface="Trebuchet MS"/>
                <a:cs typeface="Trebuchet MS"/>
              </a:rPr>
              <a:t>effect </a:t>
            </a:r>
            <a:r>
              <a:rPr sz="1200" dirty="0">
                <a:latin typeface="Trebuchet MS"/>
                <a:cs typeface="Trebuchet MS"/>
              </a:rPr>
              <a:t>of </a:t>
            </a:r>
            <a:r>
              <a:rPr sz="1200" b="1" dirty="0">
                <a:solidFill>
                  <a:srgbClr val="FF0000"/>
                </a:solidFill>
                <a:latin typeface="Trebuchet MS"/>
                <a:cs typeface="Trebuchet MS"/>
              </a:rPr>
              <a:t>4,002 </a:t>
            </a:r>
            <a:r>
              <a:rPr sz="1200" spc="-5" dirty="0">
                <a:latin typeface="Trebuchet MS"/>
                <a:cs typeface="Trebuchet MS"/>
              </a:rPr>
              <a:t>PTEN and </a:t>
            </a:r>
            <a:r>
              <a:rPr sz="1200" b="1" dirty="0">
                <a:solidFill>
                  <a:srgbClr val="FF0000"/>
                </a:solidFill>
                <a:latin typeface="Trebuchet MS"/>
                <a:cs typeface="Trebuchet MS"/>
              </a:rPr>
              <a:t>3,952 </a:t>
            </a:r>
            <a:r>
              <a:rPr sz="1200" spc="-5" dirty="0">
                <a:latin typeface="Trebuchet MS"/>
                <a:cs typeface="Trebuchet MS"/>
              </a:rPr>
              <a:t>TPMT  variants </a:t>
            </a:r>
            <a:r>
              <a:rPr sz="1200" dirty="0">
                <a:latin typeface="Trebuchet MS"/>
                <a:cs typeface="Trebuchet MS"/>
              </a:rPr>
              <a:t>on </a:t>
            </a:r>
            <a:r>
              <a:rPr sz="1200" spc="-5" dirty="0">
                <a:latin typeface="Trebuchet MS"/>
                <a:cs typeface="Trebuchet MS"/>
              </a:rPr>
              <a:t>protein stability (fluorescent reporter  assay)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771" y="1901344"/>
            <a:ext cx="3659504" cy="4293870"/>
          </a:xfrm>
          <a:prstGeom prst="rect">
            <a:avLst/>
          </a:prstGeom>
          <a:ln w="28575">
            <a:solidFill>
              <a:srgbClr val="000000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marL="2363470" marR="43815" indent="241300">
              <a:lnSpc>
                <a:spcPct val="156200"/>
              </a:lnSpc>
              <a:spcBef>
                <a:spcPts val="190"/>
              </a:spcBef>
            </a:pP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</a:t>
            </a:r>
            <a:r>
              <a:rPr sz="800" spc="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50" dirty="0">
                <a:solidFill>
                  <a:srgbClr val="FF0000"/>
                </a:solidFill>
                <a:latin typeface="Arial"/>
                <a:cs typeface="Arial"/>
              </a:rPr>
              <a:t>(EA </a:t>
            </a:r>
            <a:r>
              <a:rPr sz="800" spc="-15" dirty="0">
                <a:solidFill>
                  <a:srgbClr val="FF0000"/>
                </a:solidFill>
                <a:latin typeface="Arial"/>
                <a:cs typeface="Arial"/>
              </a:rPr>
              <a:t>w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acc)  </a:t>
            </a: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</a:t>
            </a: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FF0000"/>
                </a:solidFill>
                <a:latin typeface="Arial"/>
                <a:cs typeface="Arial"/>
              </a:rPr>
              <a:t>(EA)</a:t>
            </a:r>
            <a:endParaRPr sz="800">
              <a:latin typeface="Arial"/>
              <a:cs typeface="Arial"/>
            </a:endParaRPr>
          </a:p>
          <a:p>
            <a:pPr marL="2439670">
              <a:lnSpc>
                <a:spcPct val="100000"/>
              </a:lnSpc>
              <a:spcBef>
                <a:spcPts val="540"/>
              </a:spcBef>
            </a:pP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25" dirty="0">
                <a:latin typeface="Arial"/>
                <a:cs typeface="Arial"/>
              </a:rPr>
              <a:t>(7</a:t>
            </a:r>
            <a:r>
              <a:rPr sz="800" spc="-45" dirty="0">
                <a:latin typeface="Arial"/>
                <a:cs typeface="Arial"/>
              </a:rPr>
              <a:t> </a:t>
            </a:r>
            <a:r>
              <a:rPr sz="800" spc="-40" dirty="0">
                <a:latin typeface="Arial"/>
                <a:cs typeface="Arial"/>
              </a:rPr>
              <a:t>methods)</a:t>
            </a:r>
            <a:endParaRPr sz="800">
              <a:latin typeface="Arial"/>
              <a:cs typeface="Arial"/>
            </a:endParaRPr>
          </a:p>
          <a:p>
            <a:pPr marL="2376170" marR="357505" indent="-12700">
              <a:lnSpc>
                <a:spcPct val="156200"/>
              </a:lnSpc>
              <a:spcBef>
                <a:spcPts val="100"/>
              </a:spcBef>
            </a:pP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25" dirty="0">
                <a:latin typeface="Arial"/>
                <a:cs typeface="Arial"/>
              </a:rPr>
              <a:t>(8 </a:t>
            </a:r>
            <a:r>
              <a:rPr sz="800" spc="-40" dirty="0">
                <a:latin typeface="Arial"/>
                <a:cs typeface="Arial"/>
              </a:rPr>
              <a:t>methods)  </a:t>
            </a: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55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(Rosetta)</a:t>
            </a:r>
            <a:endParaRPr sz="800">
              <a:latin typeface="Arial"/>
              <a:cs typeface="Arial"/>
            </a:endParaRPr>
          </a:p>
          <a:p>
            <a:pPr marL="2249170" marR="408305" indent="63500">
              <a:lnSpc>
                <a:spcPct val="145800"/>
              </a:lnSpc>
              <a:spcBef>
                <a:spcPts val="200"/>
              </a:spcBef>
            </a:pP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25" dirty="0">
                <a:latin typeface="Arial"/>
                <a:cs typeface="Arial"/>
              </a:rPr>
              <a:t>(8 </a:t>
            </a:r>
            <a:r>
              <a:rPr sz="800" spc="-40" dirty="0">
                <a:latin typeface="Arial"/>
                <a:cs typeface="Arial"/>
              </a:rPr>
              <a:t>methods)  </a:t>
            </a: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25" dirty="0">
                <a:latin typeface="Arial"/>
                <a:cs typeface="Arial"/>
              </a:rPr>
              <a:t>(8</a:t>
            </a:r>
            <a:r>
              <a:rPr sz="800" spc="-70" dirty="0">
                <a:latin typeface="Arial"/>
                <a:cs typeface="Arial"/>
              </a:rPr>
              <a:t> </a:t>
            </a:r>
            <a:r>
              <a:rPr sz="800" spc="-40" dirty="0">
                <a:latin typeface="Arial"/>
                <a:cs typeface="Arial"/>
              </a:rPr>
              <a:t>methods)</a:t>
            </a:r>
            <a:endParaRPr sz="800">
              <a:latin typeface="Arial"/>
              <a:cs typeface="Arial"/>
            </a:endParaRPr>
          </a:p>
          <a:p>
            <a:pPr marL="2134870" marR="447040" indent="177800">
              <a:lnSpc>
                <a:spcPct val="156200"/>
              </a:lnSpc>
              <a:spcBef>
                <a:spcPts val="300"/>
              </a:spcBef>
            </a:pPr>
            <a:r>
              <a:rPr sz="800" spc="-25" dirty="0">
                <a:latin typeface="Arial"/>
                <a:cs typeface="Arial"/>
              </a:rPr>
              <a:t>Zhou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65" dirty="0">
                <a:latin typeface="Arial"/>
                <a:cs typeface="Arial"/>
              </a:rPr>
              <a:t>(EASE-MM)  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65" dirty="0">
                <a:latin typeface="Arial"/>
                <a:cs typeface="Arial"/>
              </a:rPr>
              <a:t>(INPS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spc="-15" dirty="0">
                <a:latin typeface="Arial"/>
                <a:cs typeface="Arial"/>
              </a:rPr>
              <a:t>3D)</a:t>
            </a:r>
            <a:endParaRPr sz="800">
              <a:latin typeface="Arial"/>
              <a:cs typeface="Arial"/>
            </a:endParaRPr>
          </a:p>
          <a:p>
            <a:pPr marL="1880870" marR="744220" indent="88900">
              <a:lnSpc>
                <a:spcPct val="166700"/>
              </a:lnSpc>
            </a:pP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65" dirty="0">
                <a:latin typeface="Arial"/>
                <a:cs typeface="Arial"/>
              </a:rPr>
              <a:t>(INPS </a:t>
            </a:r>
            <a:r>
              <a:rPr sz="800" spc="-15" dirty="0">
                <a:latin typeface="Arial"/>
                <a:cs typeface="Arial"/>
              </a:rPr>
              <a:t>3D)  </a:t>
            </a: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65" dirty="0">
                <a:latin typeface="Arial"/>
                <a:cs typeface="Arial"/>
              </a:rPr>
              <a:t>(INPS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spc="-15" dirty="0">
                <a:latin typeface="Arial"/>
                <a:cs typeface="Arial"/>
              </a:rPr>
              <a:t>3D)</a:t>
            </a:r>
            <a:endParaRPr sz="800">
              <a:latin typeface="Arial"/>
              <a:cs typeface="Arial"/>
            </a:endParaRPr>
          </a:p>
          <a:p>
            <a:pPr marL="1525270" marR="1023619" indent="203200">
              <a:lnSpc>
                <a:spcPts val="1600"/>
              </a:lnSpc>
              <a:spcBef>
                <a:spcPts val="60"/>
              </a:spcBef>
            </a:pPr>
            <a:r>
              <a:rPr sz="800" spc="-45" dirty="0">
                <a:latin typeface="Arial"/>
                <a:cs typeface="Arial"/>
              </a:rPr>
              <a:t>Dunbrack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30" dirty="0">
                <a:latin typeface="Arial"/>
                <a:cs typeface="Arial"/>
              </a:rPr>
              <a:t>(FoldX)  </a:t>
            </a:r>
            <a:r>
              <a:rPr sz="800" spc="-45" dirty="0">
                <a:latin typeface="Arial"/>
                <a:cs typeface="Arial"/>
              </a:rPr>
              <a:t>Dunbrack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80" dirty="0">
                <a:latin typeface="Arial"/>
                <a:cs typeface="Arial"/>
              </a:rPr>
              <a:t> </a:t>
            </a:r>
            <a:r>
              <a:rPr sz="800" spc="-30" dirty="0">
                <a:latin typeface="Arial"/>
                <a:cs typeface="Arial"/>
              </a:rPr>
              <a:t>(FoldX)</a:t>
            </a:r>
            <a:endParaRPr sz="800">
              <a:latin typeface="Arial"/>
              <a:cs typeface="Arial"/>
            </a:endParaRPr>
          </a:p>
          <a:p>
            <a:pPr marL="1639570" marR="1102995" indent="76200">
              <a:lnSpc>
                <a:spcPts val="1500"/>
              </a:lnSpc>
              <a:spcBef>
                <a:spcPts val="80"/>
              </a:spcBef>
            </a:pPr>
            <a:r>
              <a:rPr sz="800" spc="-50" dirty="0">
                <a:latin typeface="Arial"/>
                <a:cs typeface="Arial"/>
              </a:rPr>
              <a:t>Vihinen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30" dirty="0">
                <a:latin typeface="Arial"/>
                <a:cs typeface="Arial"/>
              </a:rPr>
              <a:t>(PON-P)  </a:t>
            </a:r>
            <a:r>
              <a:rPr sz="800" spc="-55" dirty="0">
                <a:latin typeface="Arial"/>
                <a:cs typeface="Arial"/>
              </a:rPr>
              <a:t>(SVM)</a:t>
            </a:r>
            <a:endParaRPr sz="800">
              <a:latin typeface="Arial"/>
              <a:cs typeface="Arial"/>
            </a:endParaRPr>
          </a:p>
          <a:p>
            <a:pPr marL="852169">
              <a:lnSpc>
                <a:spcPct val="100000"/>
              </a:lnSpc>
              <a:spcBef>
                <a:spcPts val="500"/>
              </a:spcBef>
            </a:pPr>
            <a:r>
              <a:rPr sz="800" spc="-95" dirty="0">
                <a:latin typeface="Arial"/>
                <a:cs typeface="Arial"/>
              </a:rPr>
              <a:t>Pal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(Molecular</a:t>
            </a:r>
            <a:r>
              <a:rPr sz="800" spc="-135" dirty="0">
                <a:latin typeface="Arial"/>
                <a:cs typeface="Arial"/>
              </a:rPr>
              <a:t> </a:t>
            </a:r>
            <a:r>
              <a:rPr sz="800" spc="-55" dirty="0">
                <a:latin typeface="Arial"/>
                <a:cs typeface="Arial"/>
              </a:rPr>
              <a:t>Dynamics)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03300" y="528319"/>
            <a:ext cx="1367155" cy="129540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1800" b="1" spc="135" dirty="0">
                <a:latin typeface="Arial"/>
                <a:cs typeface="Arial"/>
              </a:rPr>
              <a:t>4,002</a:t>
            </a:r>
            <a:r>
              <a:rPr sz="1800" b="1" spc="-100" dirty="0">
                <a:latin typeface="Arial"/>
                <a:cs typeface="Arial"/>
              </a:rPr>
              <a:t> </a:t>
            </a:r>
            <a:r>
              <a:rPr sz="1800" b="1" spc="-30" dirty="0">
                <a:latin typeface="Arial"/>
                <a:cs typeface="Arial"/>
              </a:rPr>
              <a:t>PTEN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b="1" spc="135" dirty="0">
                <a:latin typeface="Arial"/>
                <a:cs typeface="Arial"/>
              </a:rPr>
              <a:t>3,952</a:t>
            </a:r>
            <a:r>
              <a:rPr sz="1800" b="1" spc="-165" dirty="0">
                <a:latin typeface="Arial"/>
                <a:cs typeface="Arial"/>
              </a:rPr>
              <a:t> </a:t>
            </a:r>
            <a:r>
              <a:rPr sz="1800" b="1" spc="15" dirty="0">
                <a:latin typeface="Arial"/>
                <a:cs typeface="Arial"/>
              </a:rPr>
              <a:t>TPMT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</a:t>
            </a:r>
            <a:r>
              <a:rPr sz="1800" spc="-65" dirty="0">
                <a:latin typeface="Arial"/>
                <a:cs typeface="Arial"/>
              </a:rPr>
              <a:t> assay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30" dirty="0">
                <a:latin typeface="Arial"/>
                <a:cs typeface="Arial"/>
              </a:rPr>
              <a:t>metrics!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16200" y="127000"/>
            <a:ext cx="6985000" cy="482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16200" y="38100"/>
            <a:ext cx="694372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-90" dirty="0">
                <a:solidFill>
                  <a:srgbClr val="0055FF"/>
                </a:solidFill>
              </a:rPr>
              <a:t>TPMT </a:t>
            </a:r>
            <a:r>
              <a:rPr sz="3100" spc="110" dirty="0">
                <a:solidFill>
                  <a:srgbClr val="0055FF"/>
                </a:solidFill>
              </a:rPr>
              <a:t>&amp; </a:t>
            </a:r>
            <a:r>
              <a:rPr sz="3100" spc="-130" dirty="0">
                <a:solidFill>
                  <a:srgbClr val="0055FF"/>
                </a:solidFill>
              </a:rPr>
              <a:t>PTEN </a:t>
            </a:r>
            <a:r>
              <a:rPr sz="3100" spc="15" dirty="0">
                <a:solidFill>
                  <a:srgbClr val="0055FF"/>
                </a:solidFill>
              </a:rPr>
              <a:t>(2018) </a:t>
            </a:r>
            <a:r>
              <a:rPr sz="3100" spc="-484" dirty="0">
                <a:solidFill>
                  <a:srgbClr val="0055FF"/>
                </a:solidFill>
              </a:rPr>
              <a:t>– </a:t>
            </a:r>
            <a:r>
              <a:rPr sz="3100" spc="85" dirty="0">
                <a:solidFill>
                  <a:srgbClr val="0055FF"/>
                </a:solidFill>
              </a:rPr>
              <a:t>Folding</a:t>
            </a:r>
            <a:r>
              <a:rPr sz="3100" spc="-459" dirty="0">
                <a:solidFill>
                  <a:srgbClr val="0055FF"/>
                </a:solidFill>
              </a:rPr>
              <a:t> </a:t>
            </a:r>
            <a:r>
              <a:rPr sz="3100" spc="50" dirty="0">
                <a:solidFill>
                  <a:srgbClr val="0055FF"/>
                </a:solidFill>
              </a:rPr>
              <a:t>stability</a:t>
            </a:r>
            <a:endParaRPr sz="3100"/>
          </a:p>
        </p:txBody>
      </p:sp>
      <p:sp>
        <p:nvSpPr>
          <p:cNvPr id="4" name="object 4"/>
          <p:cNvSpPr txBox="1"/>
          <p:nvPr/>
        </p:nvSpPr>
        <p:spPr>
          <a:xfrm>
            <a:off x="9207500" y="4343400"/>
            <a:ext cx="2054225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" algn="ctr">
              <a:lnSpc>
                <a:spcPts val="2130"/>
              </a:lnSpc>
              <a:spcBef>
                <a:spcPts val="100"/>
              </a:spcBef>
            </a:pPr>
            <a:r>
              <a:rPr sz="1800" b="1" spc="-10" dirty="0">
                <a:latin typeface="Trebuchet MS"/>
                <a:cs typeface="Trebuchet MS"/>
              </a:rPr>
              <a:t>average</a:t>
            </a:r>
            <a:r>
              <a:rPr sz="1800" b="1" spc="-2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PCC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ts val="1650"/>
              </a:lnSpc>
            </a:pPr>
            <a:r>
              <a:rPr sz="1400" dirty="0">
                <a:latin typeface="Trebuchet MS"/>
                <a:cs typeface="Trebuchet MS"/>
              </a:rPr>
              <a:t>against other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submissions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64152" y="2354659"/>
            <a:ext cx="290830" cy="4394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150"/>
              </a:lnSpc>
            </a:pPr>
            <a:r>
              <a:rPr sz="1800" b="1" dirty="0">
                <a:latin typeface="Trebuchet MS"/>
                <a:cs typeface="Trebuchet MS"/>
              </a:rPr>
              <a:t>PCC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40452" y="1529499"/>
            <a:ext cx="207010" cy="2090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55"/>
              </a:lnSpc>
            </a:pPr>
            <a:r>
              <a:rPr sz="1400" dirty="0">
                <a:latin typeface="Trebuchet MS"/>
                <a:cs typeface="Trebuchet MS"/>
              </a:rPr>
              <a:t>a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ts val="645"/>
              </a:lnSpc>
            </a:pPr>
            <a:r>
              <a:rPr sz="1400" dirty="0">
                <a:latin typeface="Trebuchet MS"/>
                <a:cs typeface="Trebuchet MS"/>
              </a:rPr>
              <a:t>t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46400"/>
              </a:lnSpc>
              <a:spcBef>
                <a:spcPts val="425"/>
              </a:spcBef>
            </a:pPr>
            <a:r>
              <a:rPr sz="1400" dirty="0">
                <a:latin typeface="Trebuchet MS"/>
                <a:cs typeface="Trebuchet MS"/>
              </a:rPr>
              <a:t>a  d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ts val="360"/>
              </a:lnSpc>
            </a:pPr>
            <a:r>
              <a:rPr sz="1400" dirty="0">
                <a:latin typeface="Trebuchet MS"/>
                <a:cs typeface="Trebuchet MS"/>
              </a:rPr>
              <a:t>l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ts val="645"/>
              </a:lnSpc>
            </a:pPr>
            <a:r>
              <a:rPr sz="1400" dirty="0">
                <a:latin typeface="Trebuchet MS"/>
                <a:cs typeface="Trebuchet MS"/>
              </a:rPr>
              <a:t>a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ts val="660"/>
              </a:lnSpc>
            </a:pPr>
            <a:r>
              <a:rPr sz="1400" dirty="0">
                <a:latin typeface="Trebuchet MS"/>
                <a:cs typeface="Trebuchet MS"/>
              </a:rPr>
              <a:t>t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ts val="765"/>
              </a:lnSpc>
            </a:pPr>
            <a:r>
              <a:rPr sz="1400" dirty="0">
                <a:latin typeface="Trebuchet MS"/>
                <a:cs typeface="Trebuchet MS"/>
              </a:rPr>
              <a:t>n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ts val="965"/>
              </a:lnSpc>
            </a:pPr>
            <a:r>
              <a:rPr sz="1400" dirty="0">
                <a:latin typeface="Trebuchet MS"/>
                <a:cs typeface="Trebuchet MS"/>
              </a:rPr>
              <a:t>e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ts val="780"/>
              </a:lnSpc>
            </a:pPr>
            <a:r>
              <a:rPr sz="1400" dirty="0">
                <a:latin typeface="Trebuchet MS"/>
                <a:cs typeface="Trebuchet MS"/>
              </a:rPr>
              <a:t>m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ts val="470"/>
              </a:lnSpc>
            </a:pPr>
            <a:r>
              <a:rPr sz="1400" dirty="0">
                <a:latin typeface="Trebuchet MS"/>
                <a:cs typeface="Trebuchet MS"/>
              </a:rPr>
              <a:t>i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45400"/>
              </a:lnSpc>
              <a:spcBef>
                <a:spcPts val="350"/>
              </a:spcBef>
            </a:pPr>
            <a:r>
              <a:rPr sz="1400" dirty="0">
                <a:latin typeface="Trebuchet MS"/>
                <a:cs typeface="Trebuchet MS"/>
              </a:rPr>
              <a:t>r  e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600">
              <a:latin typeface="Trebuchet MS"/>
              <a:cs typeface="Trebuchet MS"/>
            </a:endParaRPr>
          </a:p>
          <a:p>
            <a:pPr>
              <a:lnSpc>
                <a:spcPct val="45400"/>
              </a:lnSpc>
              <a:spcBef>
                <a:spcPts val="5"/>
              </a:spcBef>
            </a:pPr>
            <a:r>
              <a:rPr sz="1400" dirty="0">
                <a:latin typeface="Trebuchet MS"/>
                <a:cs typeface="Trebuchet MS"/>
              </a:rPr>
              <a:t>xp  e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ts val="420"/>
              </a:lnSpc>
            </a:pPr>
            <a:r>
              <a:rPr sz="1400" dirty="0">
                <a:latin typeface="Trebuchet MS"/>
                <a:cs typeface="Trebuchet MS"/>
              </a:rPr>
              <a:t>t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ts val="665"/>
              </a:lnSpc>
            </a:pPr>
            <a:r>
              <a:rPr sz="1400" dirty="0">
                <a:latin typeface="Trebuchet MS"/>
                <a:cs typeface="Trebuchet MS"/>
              </a:rPr>
              <a:t>s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700">
              <a:latin typeface="Trebuchet MS"/>
              <a:cs typeface="Trebuchet MS"/>
            </a:endParaRPr>
          </a:p>
          <a:p>
            <a:pPr>
              <a:lnSpc>
                <a:spcPct val="23800"/>
              </a:lnSpc>
              <a:spcBef>
                <a:spcPts val="5"/>
              </a:spcBef>
            </a:pPr>
            <a:r>
              <a:rPr sz="1400" dirty="0">
                <a:latin typeface="Trebuchet MS"/>
                <a:cs typeface="Trebuchet MS"/>
              </a:rPr>
              <a:t>n  i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ts val="965"/>
              </a:lnSpc>
            </a:pPr>
            <a:r>
              <a:rPr sz="1400" dirty="0">
                <a:latin typeface="Trebuchet MS"/>
                <a:cs typeface="Trebuchet MS"/>
              </a:rPr>
              <a:t>ga</a:t>
            </a:r>
            <a:endParaRPr sz="1400">
              <a:latin typeface="Trebuchet MS"/>
              <a:cs typeface="Trebuchet MS"/>
            </a:endParaRPr>
          </a:p>
          <a:p>
            <a:pPr>
              <a:lnSpc>
                <a:spcPts val="930"/>
              </a:lnSpc>
            </a:pPr>
            <a:r>
              <a:rPr sz="1400" dirty="0">
                <a:latin typeface="Trebuchet MS"/>
                <a:cs typeface="Trebuchet MS"/>
              </a:rPr>
              <a:t>a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52900" y="6426200"/>
            <a:ext cx="61849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30" dirty="0">
                <a:latin typeface="Arial"/>
                <a:cs typeface="Arial"/>
              </a:rPr>
              <a:t>EA </a:t>
            </a:r>
            <a:r>
              <a:rPr sz="1000" b="1" spc="80" dirty="0">
                <a:latin typeface="Arial"/>
                <a:cs typeface="Arial"/>
              </a:rPr>
              <a:t>=</a:t>
            </a:r>
            <a:r>
              <a:rPr sz="1000" b="1" spc="-120" dirty="0">
                <a:latin typeface="Arial"/>
                <a:cs typeface="Arial"/>
              </a:rPr>
              <a:t> </a:t>
            </a:r>
            <a:r>
              <a:rPr sz="1000" b="1" spc="30" dirty="0">
                <a:latin typeface="Arial"/>
                <a:cs typeface="Arial"/>
              </a:rPr>
              <a:t>S2.1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002168" y="1102469"/>
            <a:ext cx="3822740" cy="36656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195775" y="992936"/>
            <a:ext cx="3914775" cy="3390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1192" y="1962951"/>
            <a:ext cx="2418198" cy="33292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6771" y="1901344"/>
            <a:ext cx="3659504" cy="4293870"/>
          </a:xfrm>
          <a:custGeom>
            <a:avLst/>
            <a:gdLst/>
            <a:ahLst/>
            <a:cxnLst/>
            <a:rect l="l" t="t" r="r" b="b"/>
            <a:pathLst>
              <a:path w="3659504" h="4293870">
                <a:moveTo>
                  <a:pt x="0" y="0"/>
                </a:moveTo>
                <a:lnTo>
                  <a:pt x="3658927" y="0"/>
                </a:lnTo>
                <a:lnTo>
                  <a:pt x="3658927" y="4293331"/>
                </a:lnTo>
                <a:lnTo>
                  <a:pt x="0" y="4293331"/>
                </a:lnTo>
                <a:lnTo>
                  <a:pt x="0" y="0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55600" y="5334000"/>
            <a:ext cx="25857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2285365" algn="l"/>
              </a:tabLst>
            </a:pPr>
            <a:r>
              <a:rPr sz="1400" i="1" spc="-55" dirty="0">
                <a:latin typeface="Calibri"/>
                <a:cs typeface="Calibri"/>
              </a:rPr>
              <a:t>W</a:t>
            </a:r>
            <a:r>
              <a:rPr sz="1400" i="1" spc="-100" dirty="0">
                <a:latin typeface="Calibri"/>
                <a:cs typeface="Calibri"/>
              </a:rPr>
              <a:t>o</a:t>
            </a:r>
            <a:r>
              <a:rPr sz="1400" i="1" spc="-75" dirty="0">
                <a:latin typeface="Calibri"/>
                <a:cs typeface="Calibri"/>
              </a:rPr>
              <a:t>r</a:t>
            </a:r>
            <a:r>
              <a:rPr sz="1400" i="1" spc="-65" dirty="0">
                <a:latin typeface="Calibri"/>
                <a:cs typeface="Calibri"/>
              </a:rPr>
              <a:t>st</a:t>
            </a:r>
            <a:r>
              <a:rPr sz="1400" i="1" dirty="0">
                <a:latin typeface="Calibri"/>
                <a:cs typeface="Calibri"/>
              </a:rPr>
              <a:t>	</a:t>
            </a:r>
            <a:r>
              <a:rPr sz="1400" i="1" spc="-20" dirty="0">
                <a:latin typeface="Calibri"/>
                <a:cs typeface="Calibri"/>
              </a:rPr>
              <a:t>B</a:t>
            </a:r>
            <a:r>
              <a:rPr sz="1400" i="1" spc="-50" dirty="0">
                <a:latin typeface="Calibri"/>
                <a:cs typeface="Calibri"/>
              </a:rPr>
              <a:t>e</a:t>
            </a:r>
            <a:r>
              <a:rPr sz="1400" i="1" spc="-65" dirty="0">
                <a:latin typeface="Calibri"/>
                <a:cs typeface="Calibri"/>
              </a:rPr>
              <a:t>st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8900" y="5524500"/>
            <a:ext cx="3438525" cy="5638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R="5080" algn="just">
              <a:lnSpc>
                <a:spcPts val="1400"/>
              </a:lnSpc>
              <a:spcBef>
                <a:spcPts val="180"/>
              </a:spcBef>
            </a:pPr>
            <a:r>
              <a:rPr sz="1200" spc="-10" dirty="0">
                <a:latin typeface="Trebuchet MS"/>
                <a:cs typeface="Trebuchet MS"/>
              </a:rPr>
              <a:t>Predict </a:t>
            </a:r>
            <a:r>
              <a:rPr sz="1200" dirty="0">
                <a:latin typeface="Trebuchet MS"/>
                <a:cs typeface="Trebuchet MS"/>
              </a:rPr>
              <a:t>the </a:t>
            </a:r>
            <a:r>
              <a:rPr sz="1200" spc="-5" dirty="0">
                <a:latin typeface="Trebuchet MS"/>
                <a:cs typeface="Trebuchet MS"/>
              </a:rPr>
              <a:t>effect </a:t>
            </a:r>
            <a:r>
              <a:rPr sz="1200" dirty="0">
                <a:latin typeface="Trebuchet MS"/>
                <a:cs typeface="Trebuchet MS"/>
              </a:rPr>
              <a:t>of </a:t>
            </a:r>
            <a:r>
              <a:rPr sz="1200" b="1" dirty="0">
                <a:solidFill>
                  <a:srgbClr val="FF0000"/>
                </a:solidFill>
                <a:latin typeface="Trebuchet MS"/>
                <a:cs typeface="Trebuchet MS"/>
              </a:rPr>
              <a:t>4,002 </a:t>
            </a:r>
            <a:r>
              <a:rPr sz="1200" spc="-5" dirty="0">
                <a:latin typeface="Trebuchet MS"/>
                <a:cs typeface="Trebuchet MS"/>
              </a:rPr>
              <a:t>PTEN and </a:t>
            </a:r>
            <a:r>
              <a:rPr sz="1200" b="1" dirty="0">
                <a:solidFill>
                  <a:srgbClr val="FF0000"/>
                </a:solidFill>
                <a:latin typeface="Trebuchet MS"/>
                <a:cs typeface="Trebuchet MS"/>
              </a:rPr>
              <a:t>3,952 </a:t>
            </a:r>
            <a:r>
              <a:rPr sz="1200" spc="-5" dirty="0">
                <a:latin typeface="Trebuchet MS"/>
                <a:cs typeface="Trebuchet MS"/>
              </a:rPr>
              <a:t>TPMT  variants </a:t>
            </a:r>
            <a:r>
              <a:rPr sz="1200" dirty="0">
                <a:latin typeface="Trebuchet MS"/>
                <a:cs typeface="Trebuchet MS"/>
              </a:rPr>
              <a:t>on </a:t>
            </a:r>
            <a:r>
              <a:rPr sz="1200" spc="-5" dirty="0">
                <a:latin typeface="Trebuchet MS"/>
                <a:cs typeface="Trebuchet MS"/>
              </a:rPr>
              <a:t>protein stability (fluorescent reporter  assay)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2500" y="5334000"/>
            <a:ext cx="14338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80" dirty="0">
                <a:latin typeface="Arial"/>
                <a:cs typeface="Arial"/>
              </a:rPr>
              <a:t>Pearson </a:t>
            </a:r>
            <a:r>
              <a:rPr sz="900" spc="-35" dirty="0">
                <a:latin typeface="Arial"/>
                <a:cs typeface="Arial"/>
              </a:rPr>
              <a:t>Correlation</a:t>
            </a:r>
            <a:r>
              <a:rPr sz="900" spc="-90" dirty="0">
                <a:latin typeface="Arial"/>
                <a:cs typeface="Arial"/>
              </a:rPr>
              <a:t> </a:t>
            </a:r>
            <a:r>
              <a:rPr sz="900" spc="-45" dirty="0">
                <a:latin typeface="Arial"/>
                <a:cs typeface="Arial"/>
              </a:rPr>
              <a:t>Coefficient</a:t>
            </a:r>
            <a:endParaRPr sz="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3576" y="3217897"/>
            <a:ext cx="217170" cy="1443355"/>
          </a:xfrm>
          <a:prstGeom prst="rect">
            <a:avLst/>
          </a:prstGeom>
        </p:spPr>
        <p:txBody>
          <a:bodyPr vert="vert270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300" b="1" spc="-5" dirty="0">
                <a:latin typeface="Trebuchet MS"/>
                <a:cs typeface="Trebuchet MS"/>
              </a:rPr>
              <a:t>Prediction</a:t>
            </a:r>
            <a:r>
              <a:rPr sz="1300" b="1" spc="-40" dirty="0">
                <a:latin typeface="Trebuchet MS"/>
                <a:cs typeface="Trebuchet MS"/>
              </a:rPr>
              <a:t> </a:t>
            </a:r>
            <a:r>
              <a:rPr sz="1300" b="1" spc="-5" dirty="0">
                <a:latin typeface="Trebuchet MS"/>
                <a:cs typeface="Trebuchet MS"/>
              </a:rPr>
              <a:t>Method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89000" y="1912620"/>
            <a:ext cx="2767330" cy="3187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11300" marR="5080" indent="241300">
              <a:lnSpc>
                <a:spcPct val="156200"/>
              </a:lnSpc>
              <a:spcBef>
                <a:spcPts val="100"/>
              </a:spcBef>
            </a:pP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</a:t>
            </a:r>
            <a:r>
              <a:rPr sz="800" spc="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50" dirty="0">
                <a:solidFill>
                  <a:srgbClr val="FF0000"/>
                </a:solidFill>
                <a:latin typeface="Arial"/>
                <a:cs typeface="Arial"/>
              </a:rPr>
              <a:t>(EA </a:t>
            </a:r>
            <a:r>
              <a:rPr sz="800" spc="-15" dirty="0">
                <a:solidFill>
                  <a:srgbClr val="FF0000"/>
                </a:solidFill>
                <a:latin typeface="Arial"/>
                <a:cs typeface="Arial"/>
              </a:rPr>
              <a:t>w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acc)  </a:t>
            </a: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Lichtarge </a:t>
            </a:r>
            <a:r>
              <a:rPr sz="800" spc="-60" dirty="0">
                <a:solidFill>
                  <a:srgbClr val="FF0000"/>
                </a:solidFill>
                <a:latin typeface="Arial"/>
                <a:cs typeface="Arial"/>
              </a:rPr>
              <a:t>lab</a:t>
            </a:r>
            <a:r>
              <a:rPr sz="800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FF0000"/>
                </a:solidFill>
                <a:latin typeface="Arial"/>
                <a:cs typeface="Arial"/>
              </a:rPr>
              <a:t>(EA)</a:t>
            </a:r>
            <a:endParaRPr sz="800">
              <a:latin typeface="Arial"/>
              <a:cs typeface="Arial"/>
            </a:endParaRPr>
          </a:p>
          <a:p>
            <a:pPr marL="1587500">
              <a:lnSpc>
                <a:spcPct val="100000"/>
              </a:lnSpc>
              <a:spcBef>
                <a:spcPts val="540"/>
              </a:spcBef>
            </a:pP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25" dirty="0">
                <a:latin typeface="Arial"/>
                <a:cs typeface="Arial"/>
              </a:rPr>
              <a:t>(7</a:t>
            </a:r>
            <a:r>
              <a:rPr sz="800" spc="-45" dirty="0">
                <a:latin typeface="Arial"/>
                <a:cs typeface="Arial"/>
              </a:rPr>
              <a:t> </a:t>
            </a:r>
            <a:r>
              <a:rPr sz="800" spc="-40" dirty="0">
                <a:latin typeface="Arial"/>
                <a:cs typeface="Arial"/>
              </a:rPr>
              <a:t>methods)</a:t>
            </a:r>
            <a:endParaRPr sz="800">
              <a:latin typeface="Arial"/>
              <a:cs typeface="Arial"/>
            </a:endParaRPr>
          </a:p>
          <a:p>
            <a:pPr marL="1524000" marR="318135" indent="-12700">
              <a:lnSpc>
                <a:spcPct val="156200"/>
              </a:lnSpc>
              <a:spcBef>
                <a:spcPts val="100"/>
              </a:spcBef>
            </a:pP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25" dirty="0">
                <a:latin typeface="Arial"/>
                <a:cs typeface="Arial"/>
              </a:rPr>
              <a:t>(8 </a:t>
            </a:r>
            <a:r>
              <a:rPr sz="800" spc="-40" dirty="0">
                <a:latin typeface="Arial"/>
                <a:cs typeface="Arial"/>
              </a:rPr>
              <a:t>methods)  </a:t>
            </a: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55" dirty="0">
                <a:latin typeface="Arial"/>
                <a:cs typeface="Arial"/>
              </a:rPr>
              <a:t> </a:t>
            </a:r>
            <a:r>
              <a:rPr sz="800" spc="-45" dirty="0">
                <a:latin typeface="Arial"/>
                <a:cs typeface="Arial"/>
              </a:rPr>
              <a:t>(Rosetta)</a:t>
            </a:r>
            <a:endParaRPr sz="800">
              <a:latin typeface="Arial"/>
              <a:cs typeface="Arial"/>
            </a:endParaRPr>
          </a:p>
          <a:p>
            <a:pPr marL="1397000" marR="368935" indent="63500">
              <a:lnSpc>
                <a:spcPct val="145800"/>
              </a:lnSpc>
              <a:spcBef>
                <a:spcPts val="200"/>
              </a:spcBef>
            </a:pP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25" dirty="0">
                <a:latin typeface="Arial"/>
                <a:cs typeface="Arial"/>
              </a:rPr>
              <a:t>(8 </a:t>
            </a:r>
            <a:r>
              <a:rPr sz="800" spc="-40" dirty="0">
                <a:latin typeface="Arial"/>
                <a:cs typeface="Arial"/>
              </a:rPr>
              <a:t>methods)  </a:t>
            </a:r>
            <a:r>
              <a:rPr sz="800" spc="-25" dirty="0">
                <a:latin typeface="Arial"/>
                <a:cs typeface="Arial"/>
              </a:rPr>
              <a:t>Moult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25" dirty="0">
                <a:latin typeface="Arial"/>
                <a:cs typeface="Arial"/>
              </a:rPr>
              <a:t>(8</a:t>
            </a:r>
            <a:r>
              <a:rPr sz="800" spc="-70" dirty="0">
                <a:latin typeface="Arial"/>
                <a:cs typeface="Arial"/>
              </a:rPr>
              <a:t> </a:t>
            </a:r>
            <a:r>
              <a:rPr sz="800" spc="-40" dirty="0">
                <a:latin typeface="Arial"/>
                <a:cs typeface="Arial"/>
              </a:rPr>
              <a:t>methods)</a:t>
            </a:r>
            <a:endParaRPr sz="800">
              <a:latin typeface="Arial"/>
              <a:cs typeface="Arial"/>
            </a:endParaRPr>
          </a:p>
          <a:p>
            <a:pPr marL="1282700" marR="407670" indent="177800">
              <a:lnSpc>
                <a:spcPct val="156200"/>
              </a:lnSpc>
              <a:spcBef>
                <a:spcPts val="300"/>
              </a:spcBef>
            </a:pPr>
            <a:r>
              <a:rPr sz="800" spc="-25" dirty="0">
                <a:latin typeface="Arial"/>
                <a:cs typeface="Arial"/>
              </a:rPr>
              <a:t>Zhou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65" dirty="0">
                <a:latin typeface="Arial"/>
                <a:cs typeface="Arial"/>
              </a:rPr>
              <a:t>(EASE-MM)  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65" dirty="0">
                <a:latin typeface="Arial"/>
                <a:cs typeface="Arial"/>
              </a:rPr>
              <a:t>(INPS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spc="-15" dirty="0">
                <a:latin typeface="Arial"/>
                <a:cs typeface="Arial"/>
              </a:rPr>
              <a:t>3D)</a:t>
            </a:r>
            <a:endParaRPr sz="800">
              <a:latin typeface="Arial"/>
              <a:cs typeface="Arial"/>
            </a:endParaRPr>
          </a:p>
          <a:p>
            <a:pPr marL="1028700" marR="704850" indent="88900">
              <a:lnSpc>
                <a:spcPct val="166700"/>
              </a:lnSpc>
            </a:pP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65" dirty="0">
                <a:latin typeface="Arial"/>
                <a:cs typeface="Arial"/>
              </a:rPr>
              <a:t>(INPS </a:t>
            </a:r>
            <a:r>
              <a:rPr sz="800" spc="-15" dirty="0">
                <a:latin typeface="Arial"/>
                <a:cs typeface="Arial"/>
              </a:rPr>
              <a:t>3D)  </a:t>
            </a:r>
            <a:r>
              <a:rPr sz="800" spc="-65" dirty="0">
                <a:latin typeface="Arial"/>
                <a:cs typeface="Arial"/>
              </a:rPr>
              <a:t>Casadio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100" dirty="0">
                <a:latin typeface="Arial"/>
                <a:cs typeface="Arial"/>
              </a:rPr>
              <a:t> </a:t>
            </a:r>
            <a:r>
              <a:rPr sz="800" spc="-65" dirty="0">
                <a:latin typeface="Arial"/>
                <a:cs typeface="Arial"/>
              </a:rPr>
              <a:t>(INPS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spc="-15" dirty="0">
                <a:latin typeface="Arial"/>
                <a:cs typeface="Arial"/>
              </a:rPr>
              <a:t>3D)</a:t>
            </a:r>
            <a:endParaRPr sz="800">
              <a:latin typeface="Arial"/>
              <a:cs typeface="Arial"/>
            </a:endParaRPr>
          </a:p>
          <a:p>
            <a:pPr marL="673100" marR="984250" indent="203200">
              <a:lnSpc>
                <a:spcPts val="1600"/>
              </a:lnSpc>
              <a:spcBef>
                <a:spcPts val="60"/>
              </a:spcBef>
            </a:pPr>
            <a:r>
              <a:rPr sz="800" spc="-45" dirty="0">
                <a:latin typeface="Arial"/>
                <a:cs typeface="Arial"/>
              </a:rPr>
              <a:t>Dunbrack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30" dirty="0">
                <a:latin typeface="Arial"/>
                <a:cs typeface="Arial"/>
              </a:rPr>
              <a:t>(FoldX)  </a:t>
            </a:r>
            <a:r>
              <a:rPr sz="800" spc="-45" dirty="0">
                <a:latin typeface="Arial"/>
                <a:cs typeface="Arial"/>
              </a:rPr>
              <a:t>Dunbrack </a:t>
            </a:r>
            <a:r>
              <a:rPr sz="800" spc="-60" dirty="0">
                <a:latin typeface="Arial"/>
                <a:cs typeface="Arial"/>
              </a:rPr>
              <a:t>lab</a:t>
            </a:r>
            <a:r>
              <a:rPr sz="800" spc="80" dirty="0">
                <a:latin typeface="Arial"/>
                <a:cs typeface="Arial"/>
              </a:rPr>
              <a:t> </a:t>
            </a:r>
            <a:r>
              <a:rPr sz="800" spc="-30" dirty="0">
                <a:latin typeface="Arial"/>
                <a:cs typeface="Arial"/>
              </a:rPr>
              <a:t>(FoldX)</a:t>
            </a:r>
            <a:endParaRPr sz="800">
              <a:latin typeface="Arial"/>
              <a:cs typeface="Arial"/>
            </a:endParaRPr>
          </a:p>
          <a:p>
            <a:pPr marL="787400" marR="1063625" indent="76200">
              <a:lnSpc>
                <a:spcPts val="1500"/>
              </a:lnSpc>
              <a:spcBef>
                <a:spcPts val="80"/>
              </a:spcBef>
            </a:pPr>
            <a:r>
              <a:rPr sz="800" spc="-50" dirty="0">
                <a:latin typeface="Arial"/>
                <a:cs typeface="Arial"/>
              </a:rPr>
              <a:t>Vihinen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30" dirty="0">
                <a:latin typeface="Arial"/>
                <a:cs typeface="Arial"/>
              </a:rPr>
              <a:t>(PON-P)  </a:t>
            </a:r>
            <a:r>
              <a:rPr sz="800" spc="-55" dirty="0">
                <a:latin typeface="Arial"/>
                <a:cs typeface="Arial"/>
              </a:rPr>
              <a:t>(SVM)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sz="800" spc="-95" dirty="0">
                <a:latin typeface="Arial"/>
                <a:cs typeface="Arial"/>
              </a:rPr>
              <a:t>Pal </a:t>
            </a:r>
            <a:r>
              <a:rPr sz="800" spc="-60" dirty="0">
                <a:latin typeface="Arial"/>
                <a:cs typeface="Arial"/>
              </a:rPr>
              <a:t>lab </a:t>
            </a:r>
            <a:r>
              <a:rPr sz="800" spc="-45" dirty="0">
                <a:latin typeface="Arial"/>
                <a:cs typeface="Arial"/>
              </a:rPr>
              <a:t>(Molecular</a:t>
            </a:r>
            <a:r>
              <a:rPr sz="800" spc="-135" dirty="0">
                <a:latin typeface="Arial"/>
                <a:cs typeface="Arial"/>
              </a:rPr>
              <a:t> </a:t>
            </a:r>
            <a:r>
              <a:rPr sz="800" spc="-55" dirty="0">
                <a:latin typeface="Arial"/>
                <a:cs typeface="Arial"/>
              </a:rPr>
              <a:t>Dynamics)</a:t>
            </a:r>
            <a:endParaRPr sz="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40200" y="4826000"/>
            <a:ext cx="3667125" cy="82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13690">
              <a:lnSpc>
                <a:spcPct val="100000"/>
              </a:lnSpc>
              <a:spcBef>
                <a:spcPts val="100"/>
              </a:spcBef>
            </a:pPr>
            <a:r>
              <a:rPr sz="1000" b="1" spc="-45" dirty="0">
                <a:latin typeface="Arial"/>
                <a:cs typeface="Arial"/>
              </a:rPr>
              <a:t>SVR </a:t>
            </a:r>
            <a:r>
              <a:rPr sz="1000" b="1" spc="15" dirty="0">
                <a:latin typeface="Arial"/>
                <a:cs typeface="Arial"/>
              </a:rPr>
              <a:t>ensemble </a:t>
            </a:r>
            <a:r>
              <a:rPr sz="1000" spc="-15" dirty="0">
                <a:latin typeface="Arial"/>
                <a:cs typeface="Arial"/>
              </a:rPr>
              <a:t>(PolyPhen2, </a:t>
            </a:r>
            <a:r>
              <a:rPr sz="1000" spc="-65" dirty="0">
                <a:latin typeface="Arial"/>
                <a:cs typeface="Arial"/>
              </a:rPr>
              <a:t>SIFT, </a:t>
            </a:r>
            <a:r>
              <a:rPr sz="1000" spc="-35" dirty="0">
                <a:latin typeface="Arial"/>
                <a:cs typeface="Arial"/>
              </a:rPr>
              <a:t>SNPs3D </a:t>
            </a:r>
            <a:r>
              <a:rPr sz="1000" spc="-5" dirty="0">
                <a:latin typeface="Arial"/>
                <a:cs typeface="Arial"/>
              </a:rPr>
              <a:t>Profile,</a:t>
            </a:r>
            <a:r>
              <a:rPr sz="1000" spc="-10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PON-P2,  </a:t>
            </a:r>
            <a:r>
              <a:rPr sz="1000" spc="-30" dirty="0">
                <a:latin typeface="Arial"/>
                <a:cs typeface="Arial"/>
              </a:rPr>
              <a:t>PROVEAN, </a:t>
            </a:r>
            <a:r>
              <a:rPr sz="1000" spc="-50" dirty="0">
                <a:latin typeface="Arial"/>
                <a:cs typeface="Arial"/>
              </a:rPr>
              <a:t>VEST3,</a:t>
            </a:r>
            <a:r>
              <a:rPr sz="1000" spc="-114" dirty="0">
                <a:latin typeface="Arial"/>
                <a:cs typeface="Arial"/>
              </a:rPr>
              <a:t> </a:t>
            </a:r>
            <a:r>
              <a:rPr sz="1000" spc="-25" dirty="0">
                <a:latin typeface="Arial"/>
                <a:cs typeface="Arial"/>
              </a:rPr>
              <a:t>SNAP2)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95800"/>
              </a:lnSpc>
              <a:spcBef>
                <a:spcPts val="450"/>
              </a:spcBef>
            </a:pPr>
            <a:r>
              <a:rPr sz="1000" b="1" dirty="0">
                <a:latin typeface="Arial"/>
                <a:cs typeface="Arial"/>
              </a:rPr>
              <a:t>INPS </a:t>
            </a:r>
            <a:r>
              <a:rPr sz="1000" b="1" spc="50" dirty="0">
                <a:latin typeface="Arial"/>
                <a:cs typeface="Arial"/>
              </a:rPr>
              <a:t>3D</a:t>
            </a:r>
            <a:r>
              <a:rPr sz="1000" spc="50" dirty="0">
                <a:latin typeface="Arial"/>
                <a:cs typeface="Arial"/>
              </a:rPr>
              <a:t>: </a:t>
            </a:r>
            <a:r>
              <a:rPr sz="1000" spc="10" dirty="0">
                <a:latin typeface="Arial"/>
                <a:cs typeface="Arial"/>
              </a:rPr>
              <a:t>Stability Predictor </a:t>
            </a:r>
            <a:r>
              <a:rPr sz="1000" spc="25" dirty="0">
                <a:latin typeface="Arial"/>
                <a:cs typeface="Arial"/>
              </a:rPr>
              <a:t>Support </a:t>
            </a:r>
            <a:r>
              <a:rPr sz="1000" spc="5" dirty="0">
                <a:latin typeface="Arial"/>
                <a:cs typeface="Arial"/>
              </a:rPr>
              <a:t>Vector </a:t>
            </a:r>
            <a:r>
              <a:rPr sz="1000" spc="-5" dirty="0">
                <a:latin typeface="Arial"/>
                <a:cs typeface="Arial"/>
              </a:rPr>
              <a:t>Regression</a:t>
            </a:r>
            <a:r>
              <a:rPr sz="1000" spc="-80" dirty="0">
                <a:latin typeface="Arial"/>
                <a:cs typeface="Arial"/>
              </a:rPr>
              <a:t> </a:t>
            </a:r>
            <a:r>
              <a:rPr sz="1000" spc="25" dirty="0">
                <a:latin typeface="Arial"/>
                <a:cs typeface="Arial"/>
              </a:rPr>
              <a:t>trained  </a:t>
            </a:r>
            <a:r>
              <a:rPr sz="1000" spc="35" dirty="0">
                <a:latin typeface="Arial"/>
                <a:cs typeface="Arial"/>
              </a:rPr>
              <a:t>on </a:t>
            </a:r>
            <a:r>
              <a:rPr sz="1000" dirty="0">
                <a:latin typeface="Arial"/>
                <a:cs typeface="Arial"/>
              </a:rPr>
              <a:t>features </a:t>
            </a:r>
            <a:r>
              <a:rPr sz="1000" spc="15" dirty="0">
                <a:latin typeface="Arial"/>
                <a:cs typeface="Arial"/>
              </a:rPr>
              <a:t>extracted </a:t>
            </a:r>
            <a:r>
              <a:rPr sz="1000" spc="30" dirty="0">
                <a:latin typeface="Arial"/>
                <a:cs typeface="Arial"/>
              </a:rPr>
              <a:t>from </a:t>
            </a:r>
            <a:r>
              <a:rPr sz="1000" spc="25" dirty="0">
                <a:latin typeface="Arial"/>
                <a:cs typeface="Arial"/>
              </a:rPr>
              <a:t>the </a:t>
            </a:r>
            <a:r>
              <a:rPr sz="1000" spc="35" dirty="0">
                <a:latin typeface="Arial"/>
                <a:cs typeface="Arial"/>
              </a:rPr>
              <a:t>protein </a:t>
            </a:r>
            <a:r>
              <a:rPr sz="1000" spc="25" dirty="0">
                <a:latin typeface="Arial"/>
                <a:cs typeface="Arial"/>
              </a:rPr>
              <a:t>primary </a:t>
            </a:r>
            <a:r>
              <a:rPr sz="1000" spc="15" dirty="0">
                <a:latin typeface="Arial"/>
                <a:cs typeface="Arial"/>
              </a:rPr>
              <a:t>sequence </a:t>
            </a:r>
            <a:r>
              <a:rPr sz="1000" spc="25" dirty="0">
                <a:latin typeface="Arial"/>
                <a:cs typeface="Arial"/>
              </a:rPr>
              <a:t>and  </a:t>
            </a:r>
            <a:r>
              <a:rPr sz="1000" dirty="0">
                <a:latin typeface="Arial"/>
                <a:cs typeface="Arial"/>
              </a:rPr>
              <a:t>features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15" dirty="0">
                <a:latin typeface="Arial"/>
                <a:cs typeface="Arial"/>
              </a:rPr>
              <a:t>extracted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30" dirty="0">
                <a:latin typeface="Arial"/>
                <a:cs typeface="Arial"/>
              </a:rPr>
              <a:t>from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25" dirty="0">
                <a:latin typeface="Arial"/>
                <a:cs typeface="Arial"/>
              </a:rPr>
              <a:t>the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35" dirty="0">
                <a:latin typeface="Arial"/>
                <a:cs typeface="Arial"/>
              </a:rPr>
              <a:t>protein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25" dirty="0">
                <a:latin typeface="Arial"/>
                <a:cs typeface="Arial"/>
              </a:rPr>
              <a:t>3D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10" dirty="0">
                <a:latin typeface="Arial"/>
                <a:cs typeface="Arial"/>
              </a:rPr>
              <a:t>structure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52900" y="5816600"/>
            <a:ext cx="3724275" cy="4572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spc="5" dirty="0">
                <a:latin typeface="Arial"/>
                <a:cs typeface="Arial"/>
              </a:rPr>
              <a:t>EASE</a:t>
            </a:r>
            <a:r>
              <a:rPr sz="1000" spc="5" dirty="0">
                <a:latin typeface="Arial"/>
                <a:cs typeface="Arial"/>
              </a:rPr>
              <a:t>-</a:t>
            </a:r>
            <a:r>
              <a:rPr sz="1000" b="1" spc="5" dirty="0">
                <a:latin typeface="Arial"/>
                <a:cs typeface="Arial"/>
              </a:rPr>
              <a:t>MM</a:t>
            </a:r>
            <a:r>
              <a:rPr sz="1000" spc="5" dirty="0">
                <a:latin typeface="Arial"/>
                <a:cs typeface="Arial"/>
              </a:rPr>
              <a:t>: </a:t>
            </a:r>
            <a:r>
              <a:rPr sz="1000" spc="20" dirty="0">
                <a:latin typeface="Arial"/>
                <a:cs typeface="Arial"/>
              </a:rPr>
              <a:t>DDG </a:t>
            </a:r>
            <a:r>
              <a:rPr sz="1000" spc="35" dirty="0">
                <a:latin typeface="Arial"/>
                <a:cs typeface="Arial"/>
              </a:rPr>
              <a:t>predictor of </a:t>
            </a:r>
            <a:r>
              <a:rPr sz="1000" spc="20" dirty="0">
                <a:latin typeface="Arial"/>
                <a:cs typeface="Arial"/>
              </a:rPr>
              <a:t>5 </a:t>
            </a:r>
            <a:r>
              <a:rPr sz="1000" spc="-40" dirty="0">
                <a:latin typeface="Arial"/>
                <a:cs typeface="Arial"/>
              </a:rPr>
              <a:t>SVM </a:t>
            </a:r>
            <a:r>
              <a:rPr sz="1000" spc="25" dirty="0">
                <a:latin typeface="Arial"/>
                <a:cs typeface="Arial"/>
              </a:rPr>
              <a:t>models trained </a:t>
            </a:r>
            <a:r>
              <a:rPr sz="1000" spc="35" dirty="0">
                <a:latin typeface="Arial"/>
                <a:cs typeface="Arial"/>
              </a:rPr>
              <a:t>on</a:t>
            </a:r>
            <a:r>
              <a:rPr sz="1000" spc="-9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features  </a:t>
            </a:r>
            <a:r>
              <a:rPr sz="1000" spc="30" dirty="0">
                <a:latin typeface="Arial"/>
                <a:cs typeface="Arial"/>
              </a:rPr>
              <a:t>from </a:t>
            </a:r>
            <a:r>
              <a:rPr sz="1000" spc="20" dirty="0">
                <a:latin typeface="Arial"/>
                <a:cs typeface="Arial"/>
              </a:rPr>
              <a:t>evolutionary </a:t>
            </a:r>
            <a:r>
              <a:rPr sz="1000" spc="10" dirty="0">
                <a:latin typeface="Arial"/>
                <a:cs typeface="Arial"/>
              </a:rPr>
              <a:t>conservation, </a:t>
            </a:r>
            <a:r>
              <a:rPr sz="1000" spc="25" dirty="0">
                <a:latin typeface="Arial"/>
                <a:cs typeface="Arial"/>
              </a:rPr>
              <a:t>amino </a:t>
            </a:r>
            <a:r>
              <a:rPr sz="1000" spc="20" dirty="0">
                <a:latin typeface="Arial"/>
                <a:cs typeface="Arial"/>
              </a:rPr>
              <a:t>acid </a:t>
            </a:r>
            <a:r>
              <a:rPr sz="1000" spc="10" dirty="0">
                <a:latin typeface="Arial"/>
                <a:cs typeface="Arial"/>
              </a:rPr>
              <a:t>parameters, </a:t>
            </a:r>
            <a:r>
              <a:rPr sz="1000" spc="25" dirty="0">
                <a:latin typeface="Arial"/>
                <a:cs typeface="Arial"/>
              </a:rPr>
              <a:t>and  </a:t>
            </a:r>
            <a:r>
              <a:rPr sz="1000" spc="35" dirty="0">
                <a:latin typeface="Arial"/>
                <a:cs typeface="Arial"/>
              </a:rPr>
              <a:t>predicted </a:t>
            </a:r>
            <a:r>
              <a:rPr sz="1000" spc="10" dirty="0">
                <a:latin typeface="Arial"/>
                <a:cs typeface="Arial"/>
              </a:rPr>
              <a:t>structural</a:t>
            </a:r>
            <a:r>
              <a:rPr sz="1000" spc="-100" dirty="0">
                <a:latin typeface="Arial"/>
                <a:cs typeface="Arial"/>
              </a:rPr>
              <a:t> </a:t>
            </a:r>
            <a:r>
              <a:rPr sz="1000" spc="20" dirty="0">
                <a:latin typeface="Arial"/>
                <a:cs typeface="Arial"/>
              </a:rPr>
              <a:t>properties.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03300" y="528319"/>
            <a:ext cx="1367155" cy="129540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1800" b="1" spc="135" dirty="0">
                <a:latin typeface="Arial"/>
                <a:cs typeface="Arial"/>
              </a:rPr>
              <a:t>4,002</a:t>
            </a:r>
            <a:r>
              <a:rPr sz="1800" b="1" spc="-100" dirty="0">
                <a:latin typeface="Arial"/>
                <a:cs typeface="Arial"/>
              </a:rPr>
              <a:t> </a:t>
            </a:r>
            <a:r>
              <a:rPr sz="1800" b="1" spc="-30" dirty="0">
                <a:latin typeface="Arial"/>
                <a:cs typeface="Arial"/>
              </a:rPr>
              <a:t>PTEN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b="1" spc="135" dirty="0">
                <a:latin typeface="Arial"/>
                <a:cs typeface="Arial"/>
              </a:rPr>
              <a:t>3,952</a:t>
            </a:r>
            <a:r>
              <a:rPr sz="1800" b="1" spc="-165" dirty="0">
                <a:latin typeface="Arial"/>
                <a:cs typeface="Arial"/>
              </a:rPr>
              <a:t> </a:t>
            </a:r>
            <a:r>
              <a:rPr sz="1800" b="1" spc="15" dirty="0">
                <a:latin typeface="Arial"/>
                <a:cs typeface="Arial"/>
              </a:rPr>
              <a:t>TPMT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</a:t>
            </a:r>
            <a:r>
              <a:rPr sz="1800" spc="-65" dirty="0">
                <a:latin typeface="Arial"/>
                <a:cs typeface="Arial"/>
              </a:rPr>
              <a:t> assay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800" spc="40" dirty="0">
                <a:latin typeface="Arial"/>
                <a:cs typeface="Arial"/>
              </a:rPr>
              <a:t>1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30" dirty="0">
                <a:latin typeface="Arial"/>
                <a:cs typeface="Arial"/>
              </a:rPr>
              <a:t>metrics!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738933" y="1818595"/>
            <a:ext cx="1583690" cy="1520190"/>
          </a:xfrm>
          <a:custGeom>
            <a:avLst/>
            <a:gdLst/>
            <a:ahLst/>
            <a:cxnLst/>
            <a:rect l="l" t="t" r="r" b="b"/>
            <a:pathLst>
              <a:path w="1583689" h="1520189">
                <a:moveTo>
                  <a:pt x="0" y="0"/>
                </a:moveTo>
                <a:lnTo>
                  <a:pt x="1583491" y="0"/>
                </a:lnTo>
                <a:lnTo>
                  <a:pt x="1583491" y="1520183"/>
                </a:lnTo>
                <a:lnTo>
                  <a:pt x="0" y="1520183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0020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94200" y="127000"/>
            <a:ext cx="3416300" cy="393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94200" y="38100"/>
            <a:ext cx="340487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-40" dirty="0">
                <a:solidFill>
                  <a:srgbClr val="0055FF"/>
                </a:solidFill>
              </a:rPr>
              <a:t>These </a:t>
            </a:r>
            <a:r>
              <a:rPr sz="3100" spc="45" dirty="0">
                <a:solidFill>
                  <a:srgbClr val="0055FF"/>
                </a:solidFill>
              </a:rPr>
              <a:t>data</a:t>
            </a:r>
            <a:r>
              <a:rPr sz="3100" spc="-185" dirty="0">
                <a:solidFill>
                  <a:srgbClr val="0055FF"/>
                </a:solidFill>
              </a:rPr>
              <a:t> </a:t>
            </a:r>
            <a:r>
              <a:rPr sz="3100" spc="5" dirty="0">
                <a:solidFill>
                  <a:srgbClr val="0055FF"/>
                </a:solidFill>
              </a:rPr>
              <a:t>show…</a:t>
            </a:r>
            <a:endParaRPr sz="3100"/>
          </a:p>
        </p:txBody>
      </p:sp>
      <p:sp>
        <p:nvSpPr>
          <p:cNvPr id="4" name="object 4"/>
          <p:cNvSpPr/>
          <p:nvPr/>
        </p:nvSpPr>
        <p:spPr>
          <a:xfrm>
            <a:off x="502570" y="1979394"/>
            <a:ext cx="3024847" cy="3037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77800" y="637540"/>
            <a:ext cx="4474210" cy="1277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03200">
              <a:lnSpc>
                <a:spcPct val="114599"/>
              </a:lnSpc>
              <a:spcBef>
                <a:spcPts val="100"/>
              </a:spcBef>
            </a:pPr>
            <a:r>
              <a:rPr sz="1600" b="1" spc="-35" dirty="0">
                <a:latin typeface="Arial"/>
                <a:cs typeface="Arial"/>
              </a:rPr>
              <a:t>PREDICTORS </a:t>
            </a:r>
            <a:r>
              <a:rPr sz="1600" b="1" spc="-65" dirty="0">
                <a:latin typeface="Arial"/>
                <a:cs typeface="Arial"/>
              </a:rPr>
              <a:t>AGREE </a:t>
            </a:r>
            <a:r>
              <a:rPr sz="1600" b="1" spc="-80" dirty="0">
                <a:latin typeface="Arial"/>
                <a:cs typeface="Arial"/>
              </a:rPr>
              <a:t>BETTER </a:t>
            </a:r>
            <a:r>
              <a:rPr sz="1600" b="1" spc="50" dirty="0">
                <a:latin typeface="Arial"/>
                <a:cs typeface="Arial"/>
              </a:rPr>
              <a:t>WITH </a:t>
            </a:r>
            <a:r>
              <a:rPr sz="1600" b="1" spc="-25" dirty="0">
                <a:latin typeface="Arial"/>
                <a:cs typeface="Arial"/>
              </a:rPr>
              <a:t>EACH  OTHER</a:t>
            </a:r>
            <a:r>
              <a:rPr sz="1600" b="1" spc="-85" dirty="0">
                <a:latin typeface="Arial"/>
                <a:cs typeface="Arial"/>
              </a:rPr>
              <a:t> </a:t>
            </a:r>
            <a:r>
              <a:rPr sz="1600" b="1" spc="30" dirty="0">
                <a:latin typeface="Arial"/>
                <a:cs typeface="Arial"/>
              </a:rPr>
              <a:t>THAN</a:t>
            </a:r>
            <a:r>
              <a:rPr sz="1600" b="1" spc="-65" dirty="0">
                <a:latin typeface="Arial"/>
                <a:cs typeface="Arial"/>
              </a:rPr>
              <a:t> </a:t>
            </a:r>
            <a:r>
              <a:rPr sz="1600" b="1" spc="50" dirty="0">
                <a:latin typeface="Arial"/>
                <a:cs typeface="Arial"/>
              </a:rPr>
              <a:t>WITH</a:t>
            </a:r>
            <a:r>
              <a:rPr sz="1600" b="1" spc="-85" dirty="0">
                <a:latin typeface="Arial"/>
                <a:cs typeface="Arial"/>
              </a:rPr>
              <a:t> </a:t>
            </a:r>
            <a:r>
              <a:rPr sz="1600" b="1" spc="5" dirty="0">
                <a:latin typeface="Arial"/>
                <a:cs typeface="Arial"/>
              </a:rPr>
              <a:t>TO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spc="-25" dirty="0">
                <a:latin typeface="Arial"/>
                <a:cs typeface="Arial"/>
              </a:rPr>
              <a:t>EXPERIMENTAL</a:t>
            </a:r>
            <a:r>
              <a:rPr sz="1600" b="1" spc="-80" dirty="0">
                <a:latin typeface="Arial"/>
                <a:cs typeface="Arial"/>
              </a:rPr>
              <a:t> </a:t>
            </a:r>
            <a:r>
              <a:rPr sz="1600" b="1" spc="-50" dirty="0">
                <a:latin typeface="Arial"/>
                <a:cs typeface="Arial"/>
              </a:rPr>
              <a:t>DATA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950">
              <a:latin typeface="Arial"/>
              <a:cs typeface="Arial"/>
            </a:endParaRPr>
          </a:p>
          <a:p>
            <a:pPr marL="850900" marR="1251585">
              <a:lnSpc>
                <a:spcPts val="1600"/>
              </a:lnSpc>
            </a:pPr>
            <a:r>
              <a:rPr sz="1400" spc="-10" dirty="0">
                <a:latin typeface="Calibri"/>
                <a:cs typeface="Calibri"/>
              </a:rPr>
              <a:t>Agreement </a:t>
            </a:r>
            <a:r>
              <a:rPr sz="1400" spc="-25" dirty="0">
                <a:latin typeface="Calibri"/>
                <a:cs typeface="Calibri"/>
              </a:rPr>
              <a:t>of </a:t>
            </a:r>
            <a:r>
              <a:rPr sz="1400" spc="-10" dirty="0">
                <a:latin typeface="Calibri"/>
                <a:cs typeface="Calibri"/>
              </a:rPr>
              <a:t>predictions </a:t>
            </a:r>
            <a:r>
              <a:rPr sz="1400" spc="-15" dirty="0">
                <a:latin typeface="Calibri"/>
                <a:cs typeface="Calibri"/>
              </a:rPr>
              <a:t>with  </a:t>
            </a:r>
            <a:r>
              <a:rPr sz="1400" spc="-10" dirty="0">
                <a:solidFill>
                  <a:srgbClr val="25BDB6"/>
                </a:solidFill>
                <a:latin typeface="Calibri"/>
                <a:cs typeface="Calibri"/>
              </a:rPr>
              <a:t>predictions </a:t>
            </a:r>
            <a:r>
              <a:rPr sz="1400" spc="50" dirty="0">
                <a:latin typeface="Calibri"/>
                <a:cs typeface="Calibri"/>
              </a:rPr>
              <a:t>or </a:t>
            </a:r>
            <a:r>
              <a:rPr sz="1400" spc="-15" dirty="0">
                <a:solidFill>
                  <a:srgbClr val="A85CE6"/>
                </a:solidFill>
                <a:latin typeface="Calibri"/>
                <a:cs typeface="Calibri"/>
              </a:rPr>
              <a:t>experimental</a:t>
            </a:r>
            <a:r>
              <a:rPr sz="1400" spc="150" dirty="0">
                <a:solidFill>
                  <a:srgbClr val="A85CE6"/>
                </a:solidFill>
                <a:latin typeface="Calibri"/>
                <a:cs typeface="Calibri"/>
              </a:rPr>
              <a:t> </a:t>
            </a:r>
            <a:r>
              <a:rPr sz="1400" spc="-45" dirty="0">
                <a:solidFill>
                  <a:srgbClr val="A85CE6"/>
                </a:solidFill>
                <a:latin typeface="Calibri"/>
                <a:cs typeface="Calibri"/>
              </a:rPr>
              <a:t>data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52600" y="5143500"/>
            <a:ext cx="5524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60" dirty="0">
                <a:latin typeface="Arial"/>
                <a:cs typeface="Arial"/>
              </a:rPr>
              <a:t>fraction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5944" y="2366004"/>
            <a:ext cx="227965" cy="23710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635"/>
              </a:lnSpc>
            </a:pPr>
            <a:r>
              <a:rPr sz="1400" spc="-114" dirty="0">
                <a:latin typeface="Arial"/>
                <a:cs typeface="Arial"/>
              </a:rPr>
              <a:t>Pearson's </a:t>
            </a:r>
            <a:r>
              <a:rPr sz="1400" spc="-55" dirty="0">
                <a:latin typeface="Arial"/>
                <a:cs typeface="Arial"/>
              </a:rPr>
              <a:t>correlation </a:t>
            </a:r>
            <a:r>
              <a:rPr sz="1400" spc="-75" dirty="0">
                <a:latin typeface="Arial"/>
                <a:cs typeface="Arial"/>
              </a:rPr>
              <a:t>coefficient,</a:t>
            </a:r>
            <a:r>
              <a:rPr sz="1400" spc="-2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17219" y="3570075"/>
            <a:ext cx="1280160" cy="0"/>
          </a:xfrm>
          <a:custGeom>
            <a:avLst/>
            <a:gdLst/>
            <a:ahLst/>
            <a:cxnLst/>
            <a:rect l="l" t="t" r="r" b="b"/>
            <a:pathLst>
              <a:path w="1280160">
                <a:moveTo>
                  <a:pt x="1280160" y="0"/>
                </a:moveTo>
                <a:lnTo>
                  <a:pt x="0" y="0"/>
                </a:lnTo>
              </a:path>
            </a:pathLst>
          </a:custGeom>
          <a:ln w="34925">
            <a:solidFill>
              <a:srgbClr val="25BDB6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35000" y="3263900"/>
            <a:ext cx="576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Arial"/>
                <a:cs typeface="Arial"/>
              </a:rPr>
              <a:t>average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2000" y="3670300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Arial"/>
                <a:cs typeface="Arial"/>
              </a:rPr>
              <a:t>0.46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133600" y="3905355"/>
            <a:ext cx="1280160" cy="0"/>
          </a:xfrm>
          <a:custGeom>
            <a:avLst/>
            <a:gdLst/>
            <a:ahLst/>
            <a:cxnLst/>
            <a:rect l="l" t="t" r="r" b="b"/>
            <a:pathLst>
              <a:path w="1280160">
                <a:moveTo>
                  <a:pt x="1280160" y="0"/>
                </a:moveTo>
                <a:lnTo>
                  <a:pt x="0" y="0"/>
                </a:lnTo>
              </a:path>
            </a:pathLst>
          </a:custGeom>
          <a:ln w="34925">
            <a:solidFill>
              <a:srgbClr val="A85CE6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819400" y="3530600"/>
            <a:ext cx="576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Arial"/>
                <a:cs typeface="Arial"/>
              </a:rPr>
              <a:t>average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46400" y="4013200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Arial"/>
                <a:cs typeface="Arial"/>
              </a:rPr>
              <a:t>0.34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286000" y="3570075"/>
            <a:ext cx="0" cy="161925"/>
          </a:xfrm>
          <a:custGeom>
            <a:avLst/>
            <a:gdLst/>
            <a:ahLst/>
            <a:cxnLst/>
            <a:rect l="l" t="t" r="r" b="b"/>
            <a:pathLst>
              <a:path h="161925">
                <a:moveTo>
                  <a:pt x="0" y="0"/>
                </a:moveTo>
                <a:lnTo>
                  <a:pt x="0" y="161755"/>
                </a:lnTo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201354" y="3736065"/>
            <a:ext cx="169545" cy="169545"/>
          </a:xfrm>
          <a:custGeom>
            <a:avLst/>
            <a:gdLst/>
            <a:ahLst/>
            <a:cxnLst/>
            <a:rect l="l" t="t" r="r" b="b"/>
            <a:pathLst>
              <a:path w="169544" h="169545">
                <a:moveTo>
                  <a:pt x="169290" y="0"/>
                </a:moveTo>
                <a:lnTo>
                  <a:pt x="0" y="0"/>
                </a:lnTo>
                <a:lnTo>
                  <a:pt x="84645" y="169289"/>
                </a:lnTo>
                <a:lnTo>
                  <a:pt x="16929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70710" y="2197473"/>
            <a:ext cx="856615" cy="1211580"/>
          </a:xfrm>
          <a:custGeom>
            <a:avLst/>
            <a:gdLst/>
            <a:ahLst/>
            <a:cxnLst/>
            <a:rect l="l" t="t" r="r" b="b"/>
            <a:pathLst>
              <a:path w="856614" h="1211579">
                <a:moveTo>
                  <a:pt x="730896" y="176959"/>
                </a:moveTo>
                <a:lnTo>
                  <a:pt x="755919" y="215522"/>
                </a:lnTo>
                <a:lnTo>
                  <a:pt x="778162" y="256273"/>
                </a:lnTo>
                <a:lnTo>
                  <a:pt x="797624" y="298955"/>
                </a:lnTo>
                <a:lnTo>
                  <a:pt x="814306" y="343309"/>
                </a:lnTo>
                <a:lnTo>
                  <a:pt x="828207" y="389079"/>
                </a:lnTo>
                <a:lnTo>
                  <a:pt x="839329" y="436007"/>
                </a:lnTo>
                <a:lnTo>
                  <a:pt x="847670" y="483835"/>
                </a:lnTo>
                <a:lnTo>
                  <a:pt x="853230" y="532307"/>
                </a:lnTo>
                <a:lnTo>
                  <a:pt x="856011" y="581166"/>
                </a:lnTo>
                <a:lnTo>
                  <a:pt x="856011" y="630152"/>
                </a:lnTo>
                <a:lnTo>
                  <a:pt x="853230" y="679011"/>
                </a:lnTo>
                <a:lnTo>
                  <a:pt x="847670" y="727483"/>
                </a:lnTo>
                <a:lnTo>
                  <a:pt x="839329" y="775312"/>
                </a:lnTo>
                <a:lnTo>
                  <a:pt x="828207" y="822239"/>
                </a:lnTo>
                <a:lnTo>
                  <a:pt x="814306" y="868009"/>
                </a:lnTo>
                <a:lnTo>
                  <a:pt x="797624" y="912363"/>
                </a:lnTo>
                <a:lnTo>
                  <a:pt x="778162" y="955045"/>
                </a:lnTo>
                <a:lnTo>
                  <a:pt x="755919" y="995796"/>
                </a:lnTo>
                <a:lnTo>
                  <a:pt x="730896" y="1034359"/>
                </a:lnTo>
                <a:lnTo>
                  <a:pt x="700339" y="1073684"/>
                </a:lnTo>
                <a:lnTo>
                  <a:pt x="667878" y="1108092"/>
                </a:lnTo>
                <a:lnTo>
                  <a:pt x="633767" y="1137585"/>
                </a:lnTo>
                <a:lnTo>
                  <a:pt x="598260" y="1162163"/>
                </a:lnTo>
                <a:lnTo>
                  <a:pt x="561610" y="1181825"/>
                </a:lnTo>
                <a:lnTo>
                  <a:pt x="524072" y="1196572"/>
                </a:lnTo>
                <a:lnTo>
                  <a:pt x="485899" y="1206403"/>
                </a:lnTo>
                <a:lnTo>
                  <a:pt x="447345" y="1211318"/>
                </a:lnTo>
                <a:lnTo>
                  <a:pt x="408665" y="1211318"/>
                </a:lnTo>
                <a:lnTo>
                  <a:pt x="370111" y="1206403"/>
                </a:lnTo>
                <a:lnTo>
                  <a:pt x="331938" y="1196572"/>
                </a:lnTo>
                <a:lnTo>
                  <a:pt x="294400" y="1181825"/>
                </a:lnTo>
                <a:lnTo>
                  <a:pt x="257750" y="1162163"/>
                </a:lnTo>
                <a:lnTo>
                  <a:pt x="222243" y="1137585"/>
                </a:lnTo>
                <a:lnTo>
                  <a:pt x="188132" y="1108092"/>
                </a:lnTo>
                <a:lnTo>
                  <a:pt x="155671" y="1073684"/>
                </a:lnTo>
                <a:lnTo>
                  <a:pt x="125114" y="1034359"/>
                </a:lnTo>
                <a:lnTo>
                  <a:pt x="100091" y="995796"/>
                </a:lnTo>
                <a:lnTo>
                  <a:pt x="77848" y="955045"/>
                </a:lnTo>
                <a:lnTo>
                  <a:pt x="58386" y="912363"/>
                </a:lnTo>
                <a:lnTo>
                  <a:pt x="41704" y="868009"/>
                </a:lnTo>
                <a:lnTo>
                  <a:pt x="27803" y="822239"/>
                </a:lnTo>
                <a:lnTo>
                  <a:pt x="16681" y="775312"/>
                </a:lnTo>
                <a:lnTo>
                  <a:pt x="8340" y="727483"/>
                </a:lnTo>
                <a:lnTo>
                  <a:pt x="2780" y="679011"/>
                </a:lnTo>
                <a:lnTo>
                  <a:pt x="0" y="630152"/>
                </a:lnTo>
                <a:lnTo>
                  <a:pt x="0" y="581166"/>
                </a:lnTo>
                <a:lnTo>
                  <a:pt x="2780" y="532307"/>
                </a:lnTo>
                <a:lnTo>
                  <a:pt x="8340" y="483835"/>
                </a:lnTo>
                <a:lnTo>
                  <a:pt x="16681" y="436007"/>
                </a:lnTo>
                <a:lnTo>
                  <a:pt x="27803" y="389079"/>
                </a:lnTo>
                <a:lnTo>
                  <a:pt x="41704" y="343309"/>
                </a:lnTo>
                <a:lnTo>
                  <a:pt x="58386" y="298955"/>
                </a:lnTo>
                <a:lnTo>
                  <a:pt x="77848" y="256273"/>
                </a:lnTo>
                <a:lnTo>
                  <a:pt x="100091" y="215522"/>
                </a:lnTo>
                <a:lnTo>
                  <a:pt x="125114" y="176959"/>
                </a:lnTo>
                <a:lnTo>
                  <a:pt x="155671" y="137634"/>
                </a:lnTo>
                <a:lnTo>
                  <a:pt x="188132" y="103226"/>
                </a:lnTo>
                <a:lnTo>
                  <a:pt x="222243" y="73732"/>
                </a:lnTo>
                <a:lnTo>
                  <a:pt x="257750" y="49155"/>
                </a:lnTo>
                <a:lnTo>
                  <a:pt x="294400" y="29493"/>
                </a:lnTo>
                <a:lnTo>
                  <a:pt x="331938" y="14746"/>
                </a:lnTo>
                <a:lnTo>
                  <a:pt x="370111" y="4915"/>
                </a:lnTo>
                <a:lnTo>
                  <a:pt x="408665" y="0"/>
                </a:lnTo>
                <a:lnTo>
                  <a:pt x="447345" y="0"/>
                </a:lnTo>
                <a:lnTo>
                  <a:pt x="485899" y="4915"/>
                </a:lnTo>
                <a:lnTo>
                  <a:pt x="524072" y="14746"/>
                </a:lnTo>
                <a:lnTo>
                  <a:pt x="561610" y="29493"/>
                </a:lnTo>
                <a:lnTo>
                  <a:pt x="598260" y="49155"/>
                </a:lnTo>
                <a:lnTo>
                  <a:pt x="633767" y="73732"/>
                </a:lnTo>
                <a:lnTo>
                  <a:pt x="667878" y="103226"/>
                </a:lnTo>
                <a:lnTo>
                  <a:pt x="700339" y="137634"/>
                </a:lnTo>
                <a:lnTo>
                  <a:pt x="730896" y="176959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22300" y="5905500"/>
            <a:ext cx="2304415" cy="377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i="1" spc="10" dirty="0">
                <a:latin typeface="Arial"/>
                <a:cs typeface="Arial"/>
              </a:rPr>
              <a:t>based </a:t>
            </a:r>
            <a:r>
              <a:rPr sz="1000" i="1" spc="30" dirty="0">
                <a:latin typeface="Arial"/>
                <a:cs typeface="Arial"/>
              </a:rPr>
              <a:t>on</a:t>
            </a:r>
            <a:r>
              <a:rPr sz="1000" i="1" spc="-190" dirty="0">
                <a:latin typeface="Arial"/>
                <a:cs typeface="Arial"/>
              </a:rPr>
              <a:t> </a:t>
            </a:r>
            <a:r>
              <a:rPr sz="1000" i="1" spc="-45" dirty="0">
                <a:latin typeface="Arial"/>
                <a:cs typeface="Arial"/>
              </a:rPr>
              <a:t>CBS, </a:t>
            </a:r>
            <a:r>
              <a:rPr sz="1000" i="1" spc="-20" dirty="0">
                <a:latin typeface="Arial"/>
                <a:cs typeface="Arial"/>
              </a:rPr>
              <a:t>NAGLU, </a:t>
            </a:r>
            <a:r>
              <a:rPr sz="1000" i="1" spc="-15" dirty="0">
                <a:latin typeface="Arial"/>
                <a:cs typeface="Arial"/>
              </a:rPr>
              <a:t>SUMO, </a:t>
            </a:r>
            <a:r>
              <a:rPr sz="1000" i="1" spc="-20" dirty="0">
                <a:latin typeface="Arial"/>
                <a:cs typeface="Arial"/>
              </a:rPr>
              <a:t>Pyruvate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000" i="1" spc="-20" dirty="0">
                <a:latin typeface="Arial"/>
                <a:cs typeface="Arial"/>
              </a:rPr>
              <a:t>Kinase, </a:t>
            </a:r>
            <a:r>
              <a:rPr sz="1000" i="1" spc="5" dirty="0">
                <a:latin typeface="Arial"/>
                <a:cs typeface="Arial"/>
              </a:rPr>
              <a:t>GAA, </a:t>
            </a:r>
            <a:r>
              <a:rPr sz="1000" i="1" spc="20" dirty="0">
                <a:latin typeface="Arial"/>
                <a:cs typeface="Arial"/>
              </a:rPr>
              <a:t>and </a:t>
            </a:r>
            <a:r>
              <a:rPr sz="1000" i="1" spc="5" dirty="0">
                <a:latin typeface="Arial"/>
                <a:cs typeface="Arial"/>
              </a:rPr>
              <a:t>CALM1</a:t>
            </a:r>
            <a:r>
              <a:rPr sz="1000" i="1" spc="-200" dirty="0">
                <a:latin typeface="Arial"/>
                <a:cs typeface="Arial"/>
              </a:rPr>
              <a:t> </a:t>
            </a:r>
            <a:r>
              <a:rPr sz="1000" i="1" spc="10" dirty="0">
                <a:latin typeface="Arial"/>
                <a:cs typeface="Arial"/>
              </a:rPr>
              <a:t>challenges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94200" y="127000"/>
            <a:ext cx="3416300" cy="393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94200" y="38100"/>
            <a:ext cx="340487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-40" dirty="0">
                <a:solidFill>
                  <a:srgbClr val="0055FF"/>
                </a:solidFill>
              </a:rPr>
              <a:t>These </a:t>
            </a:r>
            <a:r>
              <a:rPr sz="3100" spc="45" dirty="0">
                <a:solidFill>
                  <a:srgbClr val="0055FF"/>
                </a:solidFill>
              </a:rPr>
              <a:t>data</a:t>
            </a:r>
            <a:r>
              <a:rPr sz="3100" spc="-185" dirty="0">
                <a:solidFill>
                  <a:srgbClr val="0055FF"/>
                </a:solidFill>
              </a:rPr>
              <a:t> </a:t>
            </a:r>
            <a:r>
              <a:rPr sz="3100" spc="5" dirty="0">
                <a:solidFill>
                  <a:srgbClr val="0055FF"/>
                </a:solidFill>
              </a:rPr>
              <a:t>show…</a:t>
            </a:r>
            <a:endParaRPr sz="3100"/>
          </a:p>
        </p:txBody>
      </p:sp>
      <p:sp>
        <p:nvSpPr>
          <p:cNvPr id="4" name="object 4"/>
          <p:cNvSpPr txBox="1"/>
          <p:nvPr/>
        </p:nvSpPr>
        <p:spPr>
          <a:xfrm>
            <a:off x="177800" y="637540"/>
            <a:ext cx="4474210" cy="58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03200">
              <a:lnSpc>
                <a:spcPct val="114599"/>
              </a:lnSpc>
              <a:spcBef>
                <a:spcPts val="100"/>
              </a:spcBef>
            </a:pPr>
            <a:r>
              <a:rPr sz="1600" b="1" spc="-35" dirty="0">
                <a:latin typeface="Arial"/>
                <a:cs typeface="Arial"/>
              </a:rPr>
              <a:t>PREDICTORS </a:t>
            </a:r>
            <a:r>
              <a:rPr sz="1600" b="1" spc="-65" dirty="0">
                <a:latin typeface="Arial"/>
                <a:cs typeface="Arial"/>
              </a:rPr>
              <a:t>AGREE </a:t>
            </a:r>
            <a:r>
              <a:rPr sz="1600" b="1" spc="-80" dirty="0">
                <a:latin typeface="Arial"/>
                <a:cs typeface="Arial"/>
              </a:rPr>
              <a:t>BETTER </a:t>
            </a:r>
            <a:r>
              <a:rPr sz="1600" b="1" spc="50" dirty="0">
                <a:latin typeface="Arial"/>
                <a:cs typeface="Arial"/>
              </a:rPr>
              <a:t>WITH </a:t>
            </a:r>
            <a:r>
              <a:rPr sz="1600" b="1" spc="-25" dirty="0">
                <a:latin typeface="Arial"/>
                <a:cs typeface="Arial"/>
              </a:rPr>
              <a:t>EACH  OTHER</a:t>
            </a:r>
            <a:r>
              <a:rPr sz="1600" b="1" spc="-85" dirty="0">
                <a:latin typeface="Arial"/>
                <a:cs typeface="Arial"/>
              </a:rPr>
              <a:t> </a:t>
            </a:r>
            <a:r>
              <a:rPr sz="1600" b="1" spc="30" dirty="0">
                <a:latin typeface="Arial"/>
                <a:cs typeface="Arial"/>
              </a:rPr>
              <a:t>THAN</a:t>
            </a:r>
            <a:r>
              <a:rPr sz="1600" b="1" spc="-65" dirty="0">
                <a:latin typeface="Arial"/>
                <a:cs typeface="Arial"/>
              </a:rPr>
              <a:t> </a:t>
            </a:r>
            <a:r>
              <a:rPr sz="1600" b="1" spc="50" dirty="0">
                <a:latin typeface="Arial"/>
                <a:cs typeface="Arial"/>
              </a:rPr>
              <a:t>WITH</a:t>
            </a:r>
            <a:r>
              <a:rPr sz="1600" b="1" spc="-85" dirty="0">
                <a:latin typeface="Arial"/>
                <a:cs typeface="Arial"/>
              </a:rPr>
              <a:t> </a:t>
            </a:r>
            <a:r>
              <a:rPr sz="1600" b="1" spc="5" dirty="0">
                <a:latin typeface="Arial"/>
                <a:cs typeface="Arial"/>
              </a:rPr>
              <a:t>TO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spc="-25" dirty="0">
                <a:latin typeface="Arial"/>
                <a:cs typeface="Arial"/>
              </a:rPr>
              <a:t>EXPERIMENTAL</a:t>
            </a:r>
            <a:r>
              <a:rPr sz="1600" b="1" spc="-80" dirty="0">
                <a:latin typeface="Arial"/>
                <a:cs typeface="Arial"/>
              </a:rPr>
              <a:t> </a:t>
            </a:r>
            <a:r>
              <a:rPr sz="1600" b="1" spc="-50" dirty="0">
                <a:latin typeface="Arial"/>
                <a:cs typeface="Arial"/>
              </a:rPr>
              <a:t>DATA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02570" y="1979394"/>
            <a:ext cx="3024847" cy="3037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16000" y="1473200"/>
            <a:ext cx="2388870" cy="441959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600"/>
              </a:lnSpc>
              <a:spcBef>
                <a:spcPts val="219"/>
              </a:spcBef>
            </a:pPr>
            <a:r>
              <a:rPr sz="1400" spc="-10" dirty="0">
                <a:latin typeface="Calibri"/>
                <a:cs typeface="Calibri"/>
              </a:rPr>
              <a:t>Agreement </a:t>
            </a:r>
            <a:r>
              <a:rPr sz="1400" spc="-25" dirty="0">
                <a:latin typeface="Calibri"/>
                <a:cs typeface="Calibri"/>
              </a:rPr>
              <a:t>of </a:t>
            </a:r>
            <a:r>
              <a:rPr sz="1400" spc="-10" dirty="0">
                <a:latin typeface="Calibri"/>
                <a:cs typeface="Calibri"/>
              </a:rPr>
              <a:t>predictions </a:t>
            </a:r>
            <a:r>
              <a:rPr sz="1400" spc="-15" dirty="0">
                <a:latin typeface="Calibri"/>
                <a:cs typeface="Calibri"/>
              </a:rPr>
              <a:t>with  </a:t>
            </a:r>
            <a:r>
              <a:rPr sz="1400" spc="-10" dirty="0">
                <a:solidFill>
                  <a:srgbClr val="25BDB6"/>
                </a:solidFill>
                <a:latin typeface="Calibri"/>
                <a:cs typeface="Calibri"/>
              </a:rPr>
              <a:t>predictions </a:t>
            </a:r>
            <a:r>
              <a:rPr sz="1400" spc="50" dirty="0">
                <a:latin typeface="Calibri"/>
                <a:cs typeface="Calibri"/>
              </a:rPr>
              <a:t>or </a:t>
            </a:r>
            <a:r>
              <a:rPr sz="1400" spc="-15" dirty="0">
                <a:solidFill>
                  <a:srgbClr val="A85CE6"/>
                </a:solidFill>
                <a:latin typeface="Calibri"/>
                <a:cs typeface="Calibri"/>
              </a:rPr>
              <a:t>experimental</a:t>
            </a:r>
            <a:r>
              <a:rPr sz="1400" spc="150" dirty="0">
                <a:solidFill>
                  <a:srgbClr val="A85CE6"/>
                </a:solidFill>
                <a:latin typeface="Calibri"/>
                <a:cs typeface="Calibri"/>
              </a:rPr>
              <a:t> </a:t>
            </a:r>
            <a:r>
              <a:rPr sz="1400" spc="-45" dirty="0">
                <a:solidFill>
                  <a:srgbClr val="A85CE6"/>
                </a:solidFill>
                <a:latin typeface="Calibri"/>
                <a:cs typeface="Calibri"/>
              </a:rPr>
              <a:t>data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52600" y="5143500"/>
            <a:ext cx="5524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60" dirty="0">
                <a:latin typeface="Arial"/>
                <a:cs typeface="Arial"/>
              </a:rPr>
              <a:t>fraction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5944" y="2366004"/>
            <a:ext cx="227965" cy="23710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635"/>
              </a:lnSpc>
            </a:pPr>
            <a:r>
              <a:rPr sz="1400" spc="-114" dirty="0">
                <a:latin typeface="Arial"/>
                <a:cs typeface="Arial"/>
              </a:rPr>
              <a:t>Pearson's </a:t>
            </a:r>
            <a:r>
              <a:rPr sz="1400" spc="-55" dirty="0">
                <a:latin typeface="Arial"/>
                <a:cs typeface="Arial"/>
              </a:rPr>
              <a:t>correlation </a:t>
            </a:r>
            <a:r>
              <a:rPr sz="1400" spc="-75" dirty="0">
                <a:latin typeface="Arial"/>
                <a:cs typeface="Arial"/>
              </a:rPr>
              <a:t>coefficient,</a:t>
            </a:r>
            <a:r>
              <a:rPr sz="1400" spc="-2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17219" y="3570075"/>
            <a:ext cx="1280160" cy="0"/>
          </a:xfrm>
          <a:custGeom>
            <a:avLst/>
            <a:gdLst/>
            <a:ahLst/>
            <a:cxnLst/>
            <a:rect l="l" t="t" r="r" b="b"/>
            <a:pathLst>
              <a:path w="1280160">
                <a:moveTo>
                  <a:pt x="1280160" y="0"/>
                </a:moveTo>
                <a:lnTo>
                  <a:pt x="0" y="0"/>
                </a:lnTo>
              </a:path>
            </a:pathLst>
          </a:custGeom>
          <a:ln w="34925">
            <a:solidFill>
              <a:srgbClr val="25BDB6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35000" y="3263900"/>
            <a:ext cx="576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Arial"/>
                <a:cs typeface="Arial"/>
              </a:rPr>
              <a:t>average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2000" y="3670300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Arial"/>
                <a:cs typeface="Arial"/>
              </a:rPr>
              <a:t>0.46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133600" y="3905355"/>
            <a:ext cx="1280160" cy="0"/>
          </a:xfrm>
          <a:custGeom>
            <a:avLst/>
            <a:gdLst/>
            <a:ahLst/>
            <a:cxnLst/>
            <a:rect l="l" t="t" r="r" b="b"/>
            <a:pathLst>
              <a:path w="1280160">
                <a:moveTo>
                  <a:pt x="1280160" y="0"/>
                </a:moveTo>
                <a:lnTo>
                  <a:pt x="0" y="0"/>
                </a:lnTo>
              </a:path>
            </a:pathLst>
          </a:custGeom>
          <a:ln w="34925">
            <a:solidFill>
              <a:srgbClr val="A85CE6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819400" y="3530600"/>
            <a:ext cx="576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Arial"/>
                <a:cs typeface="Arial"/>
              </a:rPr>
              <a:t>average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46400" y="4013200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Arial"/>
                <a:cs typeface="Arial"/>
              </a:rPr>
              <a:t>0.34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286000" y="3570075"/>
            <a:ext cx="0" cy="161925"/>
          </a:xfrm>
          <a:custGeom>
            <a:avLst/>
            <a:gdLst/>
            <a:ahLst/>
            <a:cxnLst/>
            <a:rect l="l" t="t" r="r" b="b"/>
            <a:pathLst>
              <a:path h="161925">
                <a:moveTo>
                  <a:pt x="0" y="0"/>
                </a:moveTo>
                <a:lnTo>
                  <a:pt x="0" y="161755"/>
                </a:lnTo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201354" y="3736065"/>
            <a:ext cx="169545" cy="169545"/>
          </a:xfrm>
          <a:custGeom>
            <a:avLst/>
            <a:gdLst/>
            <a:ahLst/>
            <a:cxnLst/>
            <a:rect l="l" t="t" r="r" b="b"/>
            <a:pathLst>
              <a:path w="169544" h="169545">
                <a:moveTo>
                  <a:pt x="169290" y="0"/>
                </a:moveTo>
                <a:lnTo>
                  <a:pt x="0" y="0"/>
                </a:lnTo>
                <a:lnTo>
                  <a:pt x="84645" y="169289"/>
                </a:lnTo>
                <a:lnTo>
                  <a:pt x="16929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270710" y="2197473"/>
            <a:ext cx="856615" cy="1211580"/>
          </a:xfrm>
          <a:custGeom>
            <a:avLst/>
            <a:gdLst/>
            <a:ahLst/>
            <a:cxnLst/>
            <a:rect l="l" t="t" r="r" b="b"/>
            <a:pathLst>
              <a:path w="856614" h="1211579">
                <a:moveTo>
                  <a:pt x="730896" y="176959"/>
                </a:moveTo>
                <a:lnTo>
                  <a:pt x="755919" y="215522"/>
                </a:lnTo>
                <a:lnTo>
                  <a:pt x="778162" y="256273"/>
                </a:lnTo>
                <a:lnTo>
                  <a:pt x="797624" y="298955"/>
                </a:lnTo>
                <a:lnTo>
                  <a:pt x="814306" y="343309"/>
                </a:lnTo>
                <a:lnTo>
                  <a:pt x="828207" y="389079"/>
                </a:lnTo>
                <a:lnTo>
                  <a:pt x="839329" y="436007"/>
                </a:lnTo>
                <a:lnTo>
                  <a:pt x="847670" y="483835"/>
                </a:lnTo>
                <a:lnTo>
                  <a:pt x="853230" y="532307"/>
                </a:lnTo>
                <a:lnTo>
                  <a:pt x="856011" y="581166"/>
                </a:lnTo>
                <a:lnTo>
                  <a:pt x="856011" y="630152"/>
                </a:lnTo>
                <a:lnTo>
                  <a:pt x="853230" y="679011"/>
                </a:lnTo>
                <a:lnTo>
                  <a:pt x="847670" y="727483"/>
                </a:lnTo>
                <a:lnTo>
                  <a:pt x="839329" y="775312"/>
                </a:lnTo>
                <a:lnTo>
                  <a:pt x="828207" y="822239"/>
                </a:lnTo>
                <a:lnTo>
                  <a:pt x="814306" y="868009"/>
                </a:lnTo>
                <a:lnTo>
                  <a:pt x="797624" y="912363"/>
                </a:lnTo>
                <a:lnTo>
                  <a:pt x="778162" y="955045"/>
                </a:lnTo>
                <a:lnTo>
                  <a:pt x="755919" y="995796"/>
                </a:lnTo>
                <a:lnTo>
                  <a:pt x="730896" y="1034359"/>
                </a:lnTo>
                <a:lnTo>
                  <a:pt x="700339" y="1073684"/>
                </a:lnTo>
                <a:lnTo>
                  <a:pt x="667878" y="1108092"/>
                </a:lnTo>
                <a:lnTo>
                  <a:pt x="633767" y="1137585"/>
                </a:lnTo>
                <a:lnTo>
                  <a:pt x="598260" y="1162163"/>
                </a:lnTo>
                <a:lnTo>
                  <a:pt x="561610" y="1181825"/>
                </a:lnTo>
                <a:lnTo>
                  <a:pt x="524072" y="1196572"/>
                </a:lnTo>
                <a:lnTo>
                  <a:pt x="485899" y="1206403"/>
                </a:lnTo>
                <a:lnTo>
                  <a:pt x="447345" y="1211318"/>
                </a:lnTo>
                <a:lnTo>
                  <a:pt x="408665" y="1211318"/>
                </a:lnTo>
                <a:lnTo>
                  <a:pt x="370111" y="1206403"/>
                </a:lnTo>
                <a:lnTo>
                  <a:pt x="331938" y="1196572"/>
                </a:lnTo>
                <a:lnTo>
                  <a:pt x="294400" y="1181825"/>
                </a:lnTo>
                <a:lnTo>
                  <a:pt x="257750" y="1162163"/>
                </a:lnTo>
                <a:lnTo>
                  <a:pt x="222243" y="1137585"/>
                </a:lnTo>
                <a:lnTo>
                  <a:pt x="188132" y="1108092"/>
                </a:lnTo>
                <a:lnTo>
                  <a:pt x="155671" y="1073684"/>
                </a:lnTo>
                <a:lnTo>
                  <a:pt x="125114" y="1034359"/>
                </a:lnTo>
                <a:lnTo>
                  <a:pt x="100091" y="995796"/>
                </a:lnTo>
                <a:lnTo>
                  <a:pt x="77848" y="955045"/>
                </a:lnTo>
                <a:lnTo>
                  <a:pt x="58386" y="912363"/>
                </a:lnTo>
                <a:lnTo>
                  <a:pt x="41704" y="868009"/>
                </a:lnTo>
                <a:lnTo>
                  <a:pt x="27803" y="822239"/>
                </a:lnTo>
                <a:lnTo>
                  <a:pt x="16681" y="775312"/>
                </a:lnTo>
                <a:lnTo>
                  <a:pt x="8340" y="727483"/>
                </a:lnTo>
                <a:lnTo>
                  <a:pt x="2780" y="679011"/>
                </a:lnTo>
                <a:lnTo>
                  <a:pt x="0" y="630152"/>
                </a:lnTo>
                <a:lnTo>
                  <a:pt x="0" y="581166"/>
                </a:lnTo>
                <a:lnTo>
                  <a:pt x="2780" y="532307"/>
                </a:lnTo>
                <a:lnTo>
                  <a:pt x="8340" y="483835"/>
                </a:lnTo>
                <a:lnTo>
                  <a:pt x="16681" y="436007"/>
                </a:lnTo>
                <a:lnTo>
                  <a:pt x="27803" y="389079"/>
                </a:lnTo>
                <a:lnTo>
                  <a:pt x="41704" y="343309"/>
                </a:lnTo>
                <a:lnTo>
                  <a:pt x="58386" y="298955"/>
                </a:lnTo>
                <a:lnTo>
                  <a:pt x="77848" y="256273"/>
                </a:lnTo>
                <a:lnTo>
                  <a:pt x="100091" y="215522"/>
                </a:lnTo>
                <a:lnTo>
                  <a:pt x="125114" y="176959"/>
                </a:lnTo>
                <a:lnTo>
                  <a:pt x="155671" y="137634"/>
                </a:lnTo>
                <a:lnTo>
                  <a:pt x="188132" y="103226"/>
                </a:lnTo>
                <a:lnTo>
                  <a:pt x="222243" y="73732"/>
                </a:lnTo>
                <a:lnTo>
                  <a:pt x="257750" y="49155"/>
                </a:lnTo>
                <a:lnTo>
                  <a:pt x="294400" y="29493"/>
                </a:lnTo>
                <a:lnTo>
                  <a:pt x="331938" y="14746"/>
                </a:lnTo>
                <a:lnTo>
                  <a:pt x="370111" y="4915"/>
                </a:lnTo>
                <a:lnTo>
                  <a:pt x="408665" y="0"/>
                </a:lnTo>
                <a:lnTo>
                  <a:pt x="447345" y="0"/>
                </a:lnTo>
                <a:lnTo>
                  <a:pt x="485899" y="4915"/>
                </a:lnTo>
                <a:lnTo>
                  <a:pt x="524072" y="14746"/>
                </a:lnTo>
                <a:lnTo>
                  <a:pt x="561610" y="29493"/>
                </a:lnTo>
                <a:lnTo>
                  <a:pt x="598260" y="49155"/>
                </a:lnTo>
                <a:lnTo>
                  <a:pt x="633767" y="73732"/>
                </a:lnTo>
                <a:lnTo>
                  <a:pt x="667878" y="103226"/>
                </a:lnTo>
                <a:lnTo>
                  <a:pt x="700339" y="137634"/>
                </a:lnTo>
                <a:lnTo>
                  <a:pt x="730896" y="176959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153400" y="812800"/>
            <a:ext cx="61658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5" dirty="0">
                <a:latin typeface="Arial"/>
                <a:cs typeface="Arial"/>
              </a:rPr>
              <a:t>WHY?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2300" y="5905500"/>
            <a:ext cx="2304415" cy="377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i="1" spc="10" dirty="0">
                <a:latin typeface="Arial"/>
                <a:cs typeface="Arial"/>
              </a:rPr>
              <a:t>based </a:t>
            </a:r>
            <a:r>
              <a:rPr sz="1000" i="1" spc="30" dirty="0">
                <a:latin typeface="Arial"/>
                <a:cs typeface="Arial"/>
              </a:rPr>
              <a:t>on</a:t>
            </a:r>
            <a:r>
              <a:rPr sz="1000" i="1" spc="-190" dirty="0">
                <a:latin typeface="Arial"/>
                <a:cs typeface="Arial"/>
              </a:rPr>
              <a:t> </a:t>
            </a:r>
            <a:r>
              <a:rPr sz="1000" i="1" spc="-45" dirty="0">
                <a:latin typeface="Arial"/>
                <a:cs typeface="Arial"/>
              </a:rPr>
              <a:t>CBS, </a:t>
            </a:r>
            <a:r>
              <a:rPr sz="1000" i="1" spc="-20" dirty="0">
                <a:latin typeface="Arial"/>
                <a:cs typeface="Arial"/>
              </a:rPr>
              <a:t>NAGLU, </a:t>
            </a:r>
            <a:r>
              <a:rPr sz="1000" i="1" spc="-15" dirty="0">
                <a:latin typeface="Arial"/>
                <a:cs typeface="Arial"/>
              </a:rPr>
              <a:t>SUMO, </a:t>
            </a:r>
            <a:r>
              <a:rPr sz="1000" i="1" spc="-20" dirty="0">
                <a:latin typeface="Arial"/>
                <a:cs typeface="Arial"/>
              </a:rPr>
              <a:t>Pyruvate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000" i="1" spc="-20" dirty="0">
                <a:latin typeface="Arial"/>
                <a:cs typeface="Arial"/>
              </a:rPr>
              <a:t>Kinase, </a:t>
            </a:r>
            <a:r>
              <a:rPr sz="1000" i="1" spc="5" dirty="0">
                <a:latin typeface="Arial"/>
                <a:cs typeface="Arial"/>
              </a:rPr>
              <a:t>GAA, </a:t>
            </a:r>
            <a:r>
              <a:rPr sz="1000" i="1" spc="20" dirty="0">
                <a:latin typeface="Arial"/>
                <a:cs typeface="Arial"/>
              </a:rPr>
              <a:t>and </a:t>
            </a:r>
            <a:r>
              <a:rPr sz="1000" i="1" spc="5" dirty="0">
                <a:latin typeface="Arial"/>
                <a:cs typeface="Arial"/>
              </a:rPr>
              <a:t>CALM1</a:t>
            </a:r>
            <a:r>
              <a:rPr sz="1000" i="1" spc="-200" dirty="0">
                <a:latin typeface="Arial"/>
                <a:cs typeface="Arial"/>
              </a:rPr>
              <a:t> </a:t>
            </a:r>
            <a:r>
              <a:rPr sz="1000" i="1" spc="10" dirty="0">
                <a:latin typeface="Arial"/>
                <a:cs typeface="Arial"/>
              </a:rPr>
              <a:t>challenges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531100" y="2057400"/>
            <a:ext cx="1861185" cy="1069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Predictors </a:t>
            </a:r>
            <a:r>
              <a:rPr sz="1600" b="1" spc="25" dirty="0">
                <a:latin typeface="Arial"/>
                <a:cs typeface="Arial"/>
              </a:rPr>
              <a:t>at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fault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Experiment </a:t>
            </a:r>
            <a:r>
              <a:rPr sz="1600" b="1" spc="25" dirty="0">
                <a:latin typeface="Arial"/>
                <a:cs typeface="Arial"/>
              </a:rPr>
              <a:t>at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fault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97997" y="756191"/>
            <a:ext cx="3578661" cy="27495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97997" y="3677581"/>
            <a:ext cx="3578661" cy="27495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413000" y="1054100"/>
            <a:ext cx="22504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Trebuchet MS"/>
                <a:cs typeface="Trebuchet MS"/>
              </a:rPr>
              <a:t>All NAGLU</a:t>
            </a:r>
            <a:r>
              <a:rPr sz="2000" b="1" spc="-80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variants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87600" y="3962400"/>
            <a:ext cx="2755265" cy="622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sz="2000" spc="-5" dirty="0">
                <a:latin typeface="Trebuchet MS"/>
                <a:cs typeface="Trebuchet MS"/>
              </a:rPr>
              <a:t>Good </a:t>
            </a:r>
            <a:r>
              <a:rPr sz="2000" dirty="0">
                <a:latin typeface="Trebuchet MS"/>
                <a:cs typeface="Trebuchet MS"/>
              </a:rPr>
              <a:t>impact</a:t>
            </a:r>
            <a:r>
              <a:rPr sz="2000" spc="-75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estimation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ts val="2350"/>
              </a:lnSpc>
            </a:pPr>
            <a:r>
              <a:rPr sz="2000" b="1" dirty="0">
                <a:latin typeface="Trebuchet MS"/>
                <a:cs typeface="Trebuchet MS"/>
              </a:rPr>
              <a:t>|Exp – </a:t>
            </a:r>
            <a:r>
              <a:rPr sz="2000" b="1" spc="-10" dirty="0">
                <a:latin typeface="Trebuchet MS"/>
                <a:cs typeface="Trebuchet MS"/>
              </a:rPr>
              <a:t>Av(Pred)| </a:t>
            </a:r>
            <a:r>
              <a:rPr sz="2000" b="1" dirty="0">
                <a:latin typeface="Trebuchet MS"/>
                <a:cs typeface="Trebuchet MS"/>
              </a:rPr>
              <a:t>&lt;</a:t>
            </a:r>
            <a:r>
              <a:rPr sz="2000" b="1" spc="-190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0.1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17800" y="6362700"/>
            <a:ext cx="17919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Trebuchet MS"/>
                <a:cs typeface="Trebuchet MS"/>
              </a:rPr>
              <a:t>BLOSUM62</a:t>
            </a:r>
            <a:r>
              <a:rPr sz="1600" spc="-5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log-odds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27300" y="3441700"/>
            <a:ext cx="17919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Trebuchet MS"/>
                <a:cs typeface="Trebuchet MS"/>
              </a:rPr>
              <a:t>BLOSUM62</a:t>
            </a:r>
            <a:r>
              <a:rPr sz="1600" spc="-5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log-odds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95102" y="4429857"/>
            <a:ext cx="261620" cy="7772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5" dirty="0">
                <a:latin typeface="Trebuchet MS"/>
                <a:cs typeface="Trebuchet MS"/>
              </a:rPr>
              <a:t>Fraction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0502" y="1483457"/>
            <a:ext cx="261620" cy="7772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5" dirty="0">
                <a:latin typeface="Trebuchet MS"/>
                <a:cs typeface="Trebuchet MS"/>
              </a:rPr>
              <a:t>Fraction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541223" y="832554"/>
            <a:ext cx="3578661" cy="27495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902450" y="3905250"/>
            <a:ext cx="0" cy="2209800"/>
          </a:xfrm>
          <a:custGeom>
            <a:avLst/>
            <a:gdLst/>
            <a:ahLst/>
            <a:cxnLst/>
            <a:rect l="l" t="t" r="r" b="b"/>
            <a:pathLst>
              <a:path h="2209800">
                <a:moveTo>
                  <a:pt x="0" y="2209799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616700" y="5994400"/>
            <a:ext cx="1187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rebuchet MS"/>
                <a:cs typeface="Trebuchet MS"/>
              </a:rPr>
              <a:t>0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51600" y="5435600"/>
            <a:ext cx="2774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rebuchet MS"/>
                <a:cs typeface="Trebuchet MS"/>
              </a:rPr>
              <a:t>0.1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51600" y="4876800"/>
            <a:ext cx="2774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rebuchet MS"/>
                <a:cs typeface="Trebuchet MS"/>
              </a:rPr>
              <a:t>0.3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51600" y="4330700"/>
            <a:ext cx="2774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rebuchet MS"/>
                <a:cs typeface="Trebuchet MS"/>
              </a:rPr>
              <a:t>0.4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51600" y="3771900"/>
            <a:ext cx="2774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rebuchet MS"/>
                <a:cs typeface="Trebuchet MS"/>
              </a:rPr>
              <a:t>0.5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902450" y="6115050"/>
            <a:ext cx="3048000" cy="0"/>
          </a:xfrm>
          <a:custGeom>
            <a:avLst/>
            <a:gdLst/>
            <a:ahLst/>
            <a:cxnLst/>
            <a:rect l="l" t="t" r="r" b="b"/>
            <a:pathLst>
              <a:path w="3048000">
                <a:moveTo>
                  <a:pt x="0" y="0"/>
                </a:moveTo>
                <a:lnTo>
                  <a:pt x="30480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972300" y="4787900"/>
            <a:ext cx="292100" cy="1320800"/>
          </a:xfrm>
          <a:custGeom>
            <a:avLst/>
            <a:gdLst/>
            <a:ahLst/>
            <a:cxnLst/>
            <a:rect l="l" t="t" r="r" b="b"/>
            <a:pathLst>
              <a:path w="292100" h="1320800">
                <a:moveTo>
                  <a:pt x="292100" y="0"/>
                </a:moveTo>
                <a:lnTo>
                  <a:pt x="0" y="0"/>
                </a:lnTo>
                <a:lnTo>
                  <a:pt x="0" y="1320800"/>
                </a:lnTo>
                <a:lnTo>
                  <a:pt x="292100" y="1320800"/>
                </a:lnTo>
                <a:lnTo>
                  <a:pt x="292100" y="0"/>
                </a:lnTo>
                <a:close/>
              </a:path>
            </a:pathLst>
          </a:custGeom>
          <a:solidFill>
            <a:srgbClr val="5B9B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404100" y="5676900"/>
            <a:ext cx="292100" cy="431800"/>
          </a:xfrm>
          <a:custGeom>
            <a:avLst/>
            <a:gdLst/>
            <a:ahLst/>
            <a:cxnLst/>
            <a:rect l="l" t="t" r="r" b="b"/>
            <a:pathLst>
              <a:path w="292100" h="431800">
                <a:moveTo>
                  <a:pt x="292100" y="0"/>
                </a:moveTo>
                <a:lnTo>
                  <a:pt x="0" y="0"/>
                </a:lnTo>
                <a:lnTo>
                  <a:pt x="0" y="431800"/>
                </a:lnTo>
                <a:lnTo>
                  <a:pt x="292100" y="431800"/>
                </a:lnTo>
                <a:lnTo>
                  <a:pt x="292100" y="0"/>
                </a:lnTo>
                <a:close/>
              </a:path>
            </a:pathLst>
          </a:custGeom>
          <a:solidFill>
            <a:srgbClr val="5B9B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848600" y="4343400"/>
            <a:ext cx="279400" cy="1765300"/>
          </a:xfrm>
          <a:custGeom>
            <a:avLst/>
            <a:gdLst/>
            <a:ahLst/>
            <a:cxnLst/>
            <a:rect l="l" t="t" r="r" b="b"/>
            <a:pathLst>
              <a:path w="279400" h="1765300">
                <a:moveTo>
                  <a:pt x="279400" y="0"/>
                </a:moveTo>
                <a:lnTo>
                  <a:pt x="0" y="0"/>
                </a:lnTo>
                <a:lnTo>
                  <a:pt x="0" y="1765300"/>
                </a:lnTo>
                <a:lnTo>
                  <a:pt x="279400" y="1765300"/>
                </a:lnTo>
                <a:lnTo>
                  <a:pt x="279400" y="0"/>
                </a:lnTo>
                <a:close/>
              </a:path>
            </a:pathLst>
          </a:custGeom>
          <a:solidFill>
            <a:srgbClr val="5B9B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80400" y="5676900"/>
            <a:ext cx="292100" cy="431800"/>
          </a:xfrm>
          <a:custGeom>
            <a:avLst/>
            <a:gdLst/>
            <a:ahLst/>
            <a:cxnLst/>
            <a:rect l="l" t="t" r="r" b="b"/>
            <a:pathLst>
              <a:path w="292100" h="431800">
                <a:moveTo>
                  <a:pt x="292100" y="0"/>
                </a:moveTo>
                <a:lnTo>
                  <a:pt x="0" y="0"/>
                </a:lnTo>
                <a:lnTo>
                  <a:pt x="0" y="431800"/>
                </a:lnTo>
                <a:lnTo>
                  <a:pt x="292100" y="431800"/>
                </a:lnTo>
                <a:lnTo>
                  <a:pt x="292100" y="0"/>
                </a:lnTo>
                <a:close/>
              </a:path>
            </a:pathLst>
          </a:custGeom>
          <a:solidFill>
            <a:srgbClr val="5B9B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156700" y="5676900"/>
            <a:ext cx="292100" cy="431800"/>
          </a:xfrm>
          <a:custGeom>
            <a:avLst/>
            <a:gdLst/>
            <a:ahLst/>
            <a:cxnLst/>
            <a:rect l="l" t="t" r="r" b="b"/>
            <a:pathLst>
              <a:path w="292100" h="431800">
                <a:moveTo>
                  <a:pt x="292100" y="0"/>
                </a:moveTo>
                <a:lnTo>
                  <a:pt x="0" y="0"/>
                </a:lnTo>
                <a:lnTo>
                  <a:pt x="0" y="431800"/>
                </a:lnTo>
                <a:lnTo>
                  <a:pt x="292100" y="431800"/>
                </a:lnTo>
                <a:lnTo>
                  <a:pt x="292100" y="0"/>
                </a:lnTo>
                <a:close/>
              </a:path>
            </a:pathLst>
          </a:custGeom>
          <a:solidFill>
            <a:srgbClr val="5B9B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7023100" y="6172200"/>
            <a:ext cx="2773045" cy="459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590"/>
              </a:lnSpc>
              <a:spcBef>
                <a:spcPts val="100"/>
              </a:spcBef>
              <a:tabLst>
                <a:tab pos="443865" algn="l"/>
                <a:tab pos="888365" algn="l"/>
                <a:tab pos="1358265" algn="l"/>
                <a:tab pos="1790064" algn="l"/>
                <a:tab pos="2234565" algn="l"/>
                <a:tab pos="2666365" algn="l"/>
              </a:tabLst>
            </a:pPr>
            <a:r>
              <a:rPr sz="1400" dirty="0">
                <a:latin typeface="Trebuchet MS"/>
                <a:cs typeface="Trebuchet MS"/>
              </a:rPr>
              <a:t>-3	-2	-1	0	1	2	3</a:t>
            </a:r>
            <a:endParaRPr sz="1400">
              <a:latin typeface="Trebuchet MS"/>
              <a:cs typeface="Trebuchet MS"/>
            </a:endParaRPr>
          </a:p>
          <a:p>
            <a:pPr marL="457200">
              <a:lnSpc>
                <a:spcPts val="1830"/>
              </a:lnSpc>
            </a:pPr>
            <a:r>
              <a:rPr sz="1600" spc="-5" dirty="0">
                <a:latin typeface="Trebuchet MS"/>
                <a:cs typeface="Trebuchet MS"/>
              </a:rPr>
              <a:t>BLOSUM62</a:t>
            </a:r>
            <a:r>
              <a:rPr sz="1600" spc="-1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log-odds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222702" y="4709257"/>
            <a:ext cx="261620" cy="7772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5" dirty="0">
                <a:latin typeface="Trebuchet MS"/>
                <a:cs typeface="Trebuchet MS"/>
              </a:rPr>
              <a:t>Fraction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235402" y="1762857"/>
            <a:ext cx="261620" cy="7772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5" dirty="0">
                <a:latin typeface="Trebuchet MS"/>
                <a:cs typeface="Trebuchet MS"/>
              </a:rPr>
              <a:t>Fraction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404100" y="596900"/>
            <a:ext cx="27070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Trebuchet MS"/>
                <a:cs typeface="Trebuchet MS"/>
              </a:rPr>
              <a:t>Underestimated</a:t>
            </a:r>
            <a:r>
              <a:rPr sz="2000" spc="-8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impact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404100" y="889000"/>
            <a:ext cx="25742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latin typeface="Trebuchet MS"/>
                <a:cs typeface="Trebuchet MS"/>
              </a:rPr>
              <a:t>Av(Pred) </a:t>
            </a:r>
            <a:r>
              <a:rPr sz="2000" b="1" dirty="0">
                <a:latin typeface="Trebuchet MS"/>
                <a:cs typeface="Trebuchet MS"/>
              </a:rPr>
              <a:t>- </a:t>
            </a:r>
            <a:r>
              <a:rPr sz="2000" b="1" spc="-5" dirty="0">
                <a:latin typeface="Trebuchet MS"/>
                <a:cs typeface="Trebuchet MS"/>
              </a:rPr>
              <a:t>Exp </a:t>
            </a:r>
            <a:r>
              <a:rPr sz="2000" b="1" dirty="0">
                <a:latin typeface="Trebuchet MS"/>
                <a:cs typeface="Trebuchet MS"/>
              </a:rPr>
              <a:t>&gt;</a:t>
            </a:r>
            <a:r>
              <a:rPr sz="2000" b="1" spc="-65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0.33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366000" y="3423411"/>
            <a:ext cx="2559685" cy="90741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114300">
              <a:lnSpc>
                <a:spcPct val="102600"/>
              </a:lnSpc>
              <a:spcBef>
                <a:spcPts val="195"/>
              </a:spcBef>
            </a:pPr>
            <a:r>
              <a:rPr sz="1600" spc="-5" dirty="0">
                <a:latin typeface="Trebuchet MS"/>
                <a:cs typeface="Trebuchet MS"/>
              </a:rPr>
              <a:t>BLOSUM62 </a:t>
            </a:r>
            <a:r>
              <a:rPr sz="1600" dirty="0">
                <a:latin typeface="Trebuchet MS"/>
                <a:cs typeface="Trebuchet MS"/>
              </a:rPr>
              <a:t>log-odds  </a:t>
            </a:r>
            <a:r>
              <a:rPr sz="2000" spc="-5" dirty="0">
                <a:latin typeface="Trebuchet MS"/>
                <a:cs typeface="Trebuchet MS"/>
              </a:rPr>
              <a:t>Overestimated impact  </a:t>
            </a:r>
            <a:r>
              <a:rPr sz="2000" b="1" dirty="0">
                <a:latin typeface="Trebuchet MS"/>
                <a:cs typeface="Trebuchet MS"/>
              </a:rPr>
              <a:t>Exp - </a:t>
            </a:r>
            <a:r>
              <a:rPr sz="2000" b="1" spc="-10" dirty="0">
                <a:latin typeface="Trebuchet MS"/>
                <a:cs typeface="Trebuchet MS"/>
              </a:rPr>
              <a:t>Av(Pred) </a:t>
            </a:r>
            <a:r>
              <a:rPr sz="2000" b="1" dirty="0">
                <a:latin typeface="Trebuchet MS"/>
                <a:cs typeface="Trebuchet MS"/>
              </a:rPr>
              <a:t>&gt;</a:t>
            </a:r>
            <a:r>
              <a:rPr sz="2000" b="1" spc="-195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0.33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485900" y="127000"/>
            <a:ext cx="9474200" cy="482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1466850" y="38100"/>
            <a:ext cx="945515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15" dirty="0">
                <a:solidFill>
                  <a:srgbClr val="0055FF"/>
                </a:solidFill>
              </a:rPr>
              <a:t>Predictors</a:t>
            </a:r>
            <a:r>
              <a:rPr sz="3100" spc="-85" dirty="0">
                <a:solidFill>
                  <a:srgbClr val="0055FF"/>
                </a:solidFill>
              </a:rPr>
              <a:t> </a:t>
            </a:r>
            <a:r>
              <a:rPr sz="3100" spc="5" dirty="0">
                <a:solidFill>
                  <a:srgbClr val="0055FF"/>
                </a:solidFill>
              </a:rPr>
              <a:t>at</a:t>
            </a:r>
            <a:r>
              <a:rPr sz="3100" spc="-85" dirty="0">
                <a:solidFill>
                  <a:srgbClr val="0055FF"/>
                </a:solidFill>
              </a:rPr>
              <a:t> </a:t>
            </a:r>
            <a:r>
              <a:rPr sz="3100" spc="55" dirty="0">
                <a:solidFill>
                  <a:srgbClr val="0055FF"/>
                </a:solidFill>
              </a:rPr>
              <a:t>fault:</a:t>
            </a:r>
            <a:r>
              <a:rPr sz="3100" spc="-140" dirty="0">
                <a:solidFill>
                  <a:srgbClr val="0055FF"/>
                </a:solidFill>
              </a:rPr>
              <a:t> </a:t>
            </a:r>
            <a:r>
              <a:rPr sz="3100" spc="55" dirty="0">
                <a:solidFill>
                  <a:srgbClr val="0055FF"/>
                </a:solidFill>
              </a:rPr>
              <a:t>Are</a:t>
            </a:r>
            <a:r>
              <a:rPr sz="3100" spc="-85" dirty="0">
                <a:solidFill>
                  <a:srgbClr val="0055FF"/>
                </a:solidFill>
              </a:rPr>
              <a:t> </a:t>
            </a:r>
            <a:r>
              <a:rPr sz="3100" spc="70" dirty="0">
                <a:solidFill>
                  <a:srgbClr val="0055FF"/>
                </a:solidFill>
              </a:rPr>
              <a:t>substitution</a:t>
            </a:r>
            <a:r>
              <a:rPr sz="3100" spc="-80" dirty="0">
                <a:solidFill>
                  <a:srgbClr val="0055FF"/>
                </a:solidFill>
              </a:rPr>
              <a:t> </a:t>
            </a:r>
            <a:r>
              <a:rPr sz="3100" spc="120" dirty="0">
                <a:solidFill>
                  <a:srgbClr val="0055FF"/>
                </a:solidFill>
              </a:rPr>
              <a:t>odds</a:t>
            </a:r>
            <a:r>
              <a:rPr sz="3100" spc="-85" dirty="0">
                <a:solidFill>
                  <a:srgbClr val="0055FF"/>
                </a:solidFill>
              </a:rPr>
              <a:t> </a:t>
            </a:r>
            <a:r>
              <a:rPr sz="3100" spc="45" dirty="0">
                <a:solidFill>
                  <a:srgbClr val="0055FF"/>
                </a:solidFill>
              </a:rPr>
              <a:t>misleading?</a:t>
            </a:r>
            <a:endParaRPr sz="3100"/>
          </a:p>
        </p:txBody>
      </p:sp>
      <p:sp>
        <p:nvSpPr>
          <p:cNvPr id="31" name="object 31"/>
          <p:cNvSpPr/>
          <p:nvPr/>
        </p:nvSpPr>
        <p:spPr>
          <a:xfrm>
            <a:off x="9461500" y="1943100"/>
            <a:ext cx="2641600" cy="4318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9436100" y="1841500"/>
            <a:ext cx="262064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-20" dirty="0">
                <a:solidFill>
                  <a:srgbClr val="0055FF"/>
                </a:solidFill>
                <a:latin typeface="Arial"/>
                <a:cs typeface="Arial"/>
              </a:rPr>
              <a:t>NAGLU</a:t>
            </a:r>
            <a:r>
              <a:rPr sz="3100" spc="-160" dirty="0">
                <a:solidFill>
                  <a:srgbClr val="0055FF"/>
                </a:solidFill>
                <a:latin typeface="Arial"/>
                <a:cs typeface="Arial"/>
              </a:rPr>
              <a:t> </a:t>
            </a:r>
            <a:r>
              <a:rPr sz="3100" spc="15" dirty="0">
                <a:solidFill>
                  <a:srgbClr val="0055FF"/>
                </a:solidFill>
                <a:latin typeface="Arial"/>
                <a:cs typeface="Arial"/>
              </a:rPr>
              <a:t>(2018)</a:t>
            </a:r>
            <a:endParaRPr sz="3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31311" y="3636633"/>
            <a:ext cx="3578661" cy="27495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14159" y="887098"/>
            <a:ext cx="3578661" cy="27495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76374" y="790967"/>
            <a:ext cx="3578661" cy="27495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01900" y="5029200"/>
            <a:ext cx="2057400" cy="4318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489200" y="4927600"/>
            <a:ext cx="202946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-145" dirty="0">
                <a:solidFill>
                  <a:srgbClr val="0055FF"/>
                </a:solidFill>
                <a:latin typeface="Arial"/>
                <a:cs typeface="Arial"/>
              </a:rPr>
              <a:t>CBS</a:t>
            </a:r>
            <a:r>
              <a:rPr sz="3100" spc="-170" dirty="0">
                <a:solidFill>
                  <a:srgbClr val="0055FF"/>
                </a:solidFill>
                <a:latin typeface="Arial"/>
                <a:cs typeface="Arial"/>
              </a:rPr>
              <a:t> </a:t>
            </a:r>
            <a:r>
              <a:rPr sz="3100" spc="15" dirty="0">
                <a:solidFill>
                  <a:srgbClr val="0055FF"/>
                </a:solidFill>
                <a:latin typeface="Arial"/>
                <a:cs typeface="Arial"/>
              </a:rPr>
              <a:t>(2011)</a:t>
            </a:r>
            <a:endParaRPr sz="3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01900" y="1054100"/>
            <a:ext cx="18738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Trebuchet MS"/>
                <a:cs typeface="Trebuchet MS"/>
              </a:rPr>
              <a:t>All CBS</a:t>
            </a:r>
            <a:r>
              <a:rPr sz="2000" b="1" spc="-80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variants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03500" y="3441700"/>
            <a:ext cx="17919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Trebuchet MS"/>
                <a:cs typeface="Trebuchet MS"/>
              </a:rPr>
              <a:t>BLOSUM62</a:t>
            </a:r>
            <a:r>
              <a:rPr sz="1600" spc="-5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log-odds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96702" y="1483457"/>
            <a:ext cx="261620" cy="7772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5" dirty="0">
                <a:latin typeface="Trebuchet MS"/>
                <a:cs typeface="Trebuchet MS"/>
              </a:rPr>
              <a:t>Fraction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43800" y="6362700"/>
            <a:ext cx="17919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Trebuchet MS"/>
                <a:cs typeface="Trebuchet MS"/>
              </a:rPr>
              <a:t>BLOSUM62</a:t>
            </a:r>
            <a:r>
              <a:rPr sz="1600" spc="-5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log-odds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98902" y="4709257"/>
            <a:ext cx="261620" cy="7772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5" dirty="0">
                <a:latin typeface="Trebuchet MS"/>
                <a:cs typeface="Trebuchet MS"/>
              </a:rPr>
              <a:t>Fraction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11602" y="1762857"/>
            <a:ext cx="261620" cy="7772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5" dirty="0">
                <a:latin typeface="Trebuchet MS"/>
                <a:cs typeface="Trebuchet MS"/>
              </a:rPr>
              <a:t>Fraction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80300" y="596900"/>
            <a:ext cx="27070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Trebuchet MS"/>
                <a:cs typeface="Trebuchet MS"/>
              </a:rPr>
              <a:t>Underestimated</a:t>
            </a:r>
            <a:r>
              <a:rPr sz="2000" spc="-8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impact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480300" y="889000"/>
            <a:ext cx="25742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latin typeface="Trebuchet MS"/>
                <a:cs typeface="Trebuchet MS"/>
              </a:rPr>
              <a:t>Av(Pred) </a:t>
            </a:r>
            <a:r>
              <a:rPr sz="2000" b="1" dirty="0">
                <a:latin typeface="Trebuchet MS"/>
                <a:cs typeface="Trebuchet MS"/>
              </a:rPr>
              <a:t>- </a:t>
            </a:r>
            <a:r>
              <a:rPr sz="2000" b="1" spc="-5" dirty="0">
                <a:latin typeface="Trebuchet MS"/>
                <a:cs typeface="Trebuchet MS"/>
              </a:rPr>
              <a:t>Exp </a:t>
            </a:r>
            <a:r>
              <a:rPr sz="2000" b="1" dirty="0">
                <a:latin typeface="Trebuchet MS"/>
                <a:cs typeface="Trebuchet MS"/>
              </a:rPr>
              <a:t>&gt;</a:t>
            </a:r>
            <a:r>
              <a:rPr sz="2000" b="1" spc="-65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0.33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42200" y="3423411"/>
            <a:ext cx="2559685" cy="90741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indent="114300">
              <a:lnSpc>
                <a:spcPct val="102600"/>
              </a:lnSpc>
              <a:spcBef>
                <a:spcPts val="195"/>
              </a:spcBef>
            </a:pPr>
            <a:r>
              <a:rPr sz="1600" spc="-5" dirty="0">
                <a:latin typeface="Trebuchet MS"/>
                <a:cs typeface="Trebuchet MS"/>
              </a:rPr>
              <a:t>BLOSUM62 </a:t>
            </a:r>
            <a:r>
              <a:rPr sz="1600" dirty="0">
                <a:latin typeface="Trebuchet MS"/>
                <a:cs typeface="Trebuchet MS"/>
              </a:rPr>
              <a:t>log-odds  </a:t>
            </a:r>
            <a:r>
              <a:rPr sz="2000" spc="-5" dirty="0">
                <a:latin typeface="Trebuchet MS"/>
                <a:cs typeface="Trebuchet MS"/>
              </a:rPr>
              <a:t>Overestimated impact  </a:t>
            </a:r>
            <a:r>
              <a:rPr sz="2000" b="1" dirty="0">
                <a:latin typeface="Trebuchet MS"/>
                <a:cs typeface="Trebuchet MS"/>
              </a:rPr>
              <a:t>Exp - </a:t>
            </a:r>
            <a:r>
              <a:rPr sz="2000" b="1" spc="-10" dirty="0">
                <a:latin typeface="Trebuchet MS"/>
                <a:cs typeface="Trebuchet MS"/>
              </a:rPr>
              <a:t>Av(Pred) </a:t>
            </a:r>
            <a:r>
              <a:rPr sz="2000" b="1" dirty="0">
                <a:latin typeface="Trebuchet MS"/>
                <a:cs typeface="Trebuchet MS"/>
              </a:rPr>
              <a:t>&gt;</a:t>
            </a:r>
            <a:r>
              <a:rPr sz="2000" b="1" spc="-195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0.33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200" y="6215379"/>
            <a:ext cx="775335" cy="63500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sz="1200" spc="25" dirty="0">
                <a:latin typeface="Arial"/>
                <a:cs typeface="Arial"/>
              </a:rPr>
              <a:t>84</a:t>
            </a:r>
            <a:r>
              <a:rPr sz="1200" spc="-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variants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200" spc="25" dirty="0">
                <a:latin typeface="Arial"/>
                <a:cs typeface="Arial"/>
              </a:rPr>
              <a:t>2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-45" dirty="0">
                <a:latin typeface="Arial"/>
                <a:cs typeface="Arial"/>
              </a:rPr>
              <a:t>assays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200" spc="25" dirty="0">
                <a:latin typeface="Arial"/>
                <a:cs typeface="Arial"/>
              </a:rPr>
              <a:t>9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15" dirty="0">
                <a:latin typeface="Arial"/>
                <a:cs typeface="Arial"/>
              </a:rPr>
              <a:t>metrics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485900" y="127000"/>
            <a:ext cx="9474200" cy="4826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1466850" y="38100"/>
            <a:ext cx="945515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15" dirty="0">
                <a:solidFill>
                  <a:srgbClr val="0055FF"/>
                </a:solidFill>
              </a:rPr>
              <a:t>Predictors</a:t>
            </a:r>
            <a:r>
              <a:rPr sz="3100" spc="-85" dirty="0">
                <a:solidFill>
                  <a:srgbClr val="0055FF"/>
                </a:solidFill>
              </a:rPr>
              <a:t> </a:t>
            </a:r>
            <a:r>
              <a:rPr sz="3100" spc="5" dirty="0">
                <a:solidFill>
                  <a:srgbClr val="0055FF"/>
                </a:solidFill>
              </a:rPr>
              <a:t>at</a:t>
            </a:r>
            <a:r>
              <a:rPr sz="3100" spc="-85" dirty="0">
                <a:solidFill>
                  <a:srgbClr val="0055FF"/>
                </a:solidFill>
              </a:rPr>
              <a:t> </a:t>
            </a:r>
            <a:r>
              <a:rPr sz="3100" spc="55" dirty="0">
                <a:solidFill>
                  <a:srgbClr val="0055FF"/>
                </a:solidFill>
              </a:rPr>
              <a:t>fault:</a:t>
            </a:r>
            <a:r>
              <a:rPr sz="3100" spc="-140" dirty="0">
                <a:solidFill>
                  <a:srgbClr val="0055FF"/>
                </a:solidFill>
              </a:rPr>
              <a:t> </a:t>
            </a:r>
            <a:r>
              <a:rPr sz="3100" spc="55" dirty="0">
                <a:solidFill>
                  <a:srgbClr val="0055FF"/>
                </a:solidFill>
              </a:rPr>
              <a:t>Are</a:t>
            </a:r>
            <a:r>
              <a:rPr sz="3100" spc="-85" dirty="0">
                <a:solidFill>
                  <a:srgbClr val="0055FF"/>
                </a:solidFill>
              </a:rPr>
              <a:t> </a:t>
            </a:r>
            <a:r>
              <a:rPr sz="3100" spc="70" dirty="0">
                <a:solidFill>
                  <a:srgbClr val="0055FF"/>
                </a:solidFill>
              </a:rPr>
              <a:t>substitution</a:t>
            </a:r>
            <a:r>
              <a:rPr sz="3100" spc="-80" dirty="0">
                <a:solidFill>
                  <a:srgbClr val="0055FF"/>
                </a:solidFill>
              </a:rPr>
              <a:t> </a:t>
            </a:r>
            <a:r>
              <a:rPr sz="3100" spc="120" dirty="0">
                <a:solidFill>
                  <a:srgbClr val="0055FF"/>
                </a:solidFill>
              </a:rPr>
              <a:t>odds</a:t>
            </a:r>
            <a:r>
              <a:rPr sz="3100" spc="-85" dirty="0">
                <a:solidFill>
                  <a:srgbClr val="0055FF"/>
                </a:solidFill>
              </a:rPr>
              <a:t> </a:t>
            </a:r>
            <a:r>
              <a:rPr sz="3100" spc="45" dirty="0">
                <a:solidFill>
                  <a:srgbClr val="0055FF"/>
                </a:solidFill>
              </a:rPr>
              <a:t>misleading?</a:t>
            </a:r>
            <a:endParaRPr sz="31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7574" y="3871062"/>
            <a:ext cx="4578493" cy="27495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217715" y="3936827"/>
            <a:ext cx="4578493" cy="27495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192103" y="846160"/>
            <a:ext cx="4578493" cy="27495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14718" y="957994"/>
            <a:ext cx="4578493" cy="27495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79600" y="50800"/>
            <a:ext cx="8496300" cy="4826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854200" y="0"/>
            <a:ext cx="848614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66440" algn="l"/>
              </a:tabLst>
            </a:pPr>
            <a:r>
              <a:rPr sz="3100" spc="85" dirty="0">
                <a:solidFill>
                  <a:srgbClr val="0055FF"/>
                </a:solidFill>
              </a:rPr>
              <a:t>Folding</a:t>
            </a:r>
            <a:r>
              <a:rPr sz="3100" spc="-75" dirty="0">
                <a:solidFill>
                  <a:srgbClr val="0055FF"/>
                </a:solidFill>
              </a:rPr>
              <a:t> </a:t>
            </a:r>
            <a:r>
              <a:rPr sz="3100" spc="50" dirty="0">
                <a:solidFill>
                  <a:srgbClr val="0055FF"/>
                </a:solidFill>
              </a:rPr>
              <a:t>stability:	</a:t>
            </a:r>
            <a:r>
              <a:rPr sz="3100" spc="-114" dirty="0">
                <a:solidFill>
                  <a:srgbClr val="0055FF"/>
                </a:solidFill>
              </a:rPr>
              <a:t>Is </a:t>
            </a:r>
            <a:r>
              <a:rPr sz="3100" spc="40" dirty="0">
                <a:solidFill>
                  <a:srgbClr val="0055FF"/>
                </a:solidFill>
              </a:rPr>
              <a:t>solvent </a:t>
            </a:r>
            <a:r>
              <a:rPr sz="3100" spc="-65" dirty="0">
                <a:solidFill>
                  <a:srgbClr val="0055FF"/>
                </a:solidFill>
              </a:rPr>
              <a:t>access</a:t>
            </a:r>
            <a:r>
              <a:rPr sz="3100" spc="-204" dirty="0">
                <a:solidFill>
                  <a:srgbClr val="0055FF"/>
                </a:solidFill>
              </a:rPr>
              <a:t> </a:t>
            </a:r>
            <a:r>
              <a:rPr sz="3100" spc="45" dirty="0">
                <a:solidFill>
                  <a:srgbClr val="0055FF"/>
                </a:solidFill>
              </a:rPr>
              <a:t>misleading?</a:t>
            </a:r>
            <a:endParaRPr sz="3100"/>
          </a:p>
        </p:txBody>
      </p:sp>
      <p:sp>
        <p:nvSpPr>
          <p:cNvPr id="8" name="object 8"/>
          <p:cNvSpPr txBox="1"/>
          <p:nvPr/>
        </p:nvSpPr>
        <p:spPr>
          <a:xfrm>
            <a:off x="2120900" y="1231900"/>
            <a:ext cx="13608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Trebuchet MS"/>
                <a:cs typeface="Trebuchet MS"/>
              </a:rPr>
              <a:t>All</a:t>
            </a:r>
            <a:r>
              <a:rPr sz="2000" b="1" spc="-75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variants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82800" y="4140200"/>
            <a:ext cx="2755265" cy="622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sz="2000" spc="-5" dirty="0">
                <a:latin typeface="Trebuchet MS"/>
                <a:cs typeface="Trebuchet MS"/>
              </a:rPr>
              <a:t>Good </a:t>
            </a:r>
            <a:r>
              <a:rPr sz="2000" dirty="0">
                <a:latin typeface="Trebuchet MS"/>
                <a:cs typeface="Trebuchet MS"/>
              </a:rPr>
              <a:t>impact</a:t>
            </a:r>
            <a:r>
              <a:rPr sz="2000" spc="-75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estimation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ts val="2350"/>
              </a:lnSpc>
            </a:pPr>
            <a:r>
              <a:rPr sz="2000" b="1" dirty="0">
                <a:latin typeface="Trebuchet MS"/>
                <a:cs typeface="Trebuchet MS"/>
              </a:rPr>
              <a:t>|Exp – </a:t>
            </a:r>
            <a:r>
              <a:rPr sz="2000" b="1" spc="-10" dirty="0">
                <a:latin typeface="Trebuchet MS"/>
                <a:cs typeface="Trebuchet MS"/>
              </a:rPr>
              <a:t>Av(Pred)| </a:t>
            </a:r>
            <a:r>
              <a:rPr sz="2000" b="1" dirty="0">
                <a:latin typeface="Trebuchet MS"/>
                <a:cs typeface="Trebuchet MS"/>
              </a:rPr>
              <a:t>&lt;</a:t>
            </a:r>
            <a:r>
              <a:rPr sz="2000" b="1" spc="-190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0.1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86100" y="3619500"/>
            <a:ext cx="18681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Trebuchet MS"/>
                <a:cs typeface="Trebuchet MS"/>
              </a:rPr>
              <a:t>Solvent</a:t>
            </a:r>
            <a:r>
              <a:rPr sz="1600" spc="-10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Accessibility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15702" y="1661257"/>
            <a:ext cx="261620" cy="7772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5" dirty="0">
                <a:latin typeface="Trebuchet MS"/>
                <a:cs typeface="Trebuchet MS"/>
              </a:rPr>
              <a:t>Fraction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006802" y="1095378"/>
            <a:ext cx="491490" cy="192976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52705">
              <a:lnSpc>
                <a:spcPct val="100000"/>
              </a:lnSpc>
            </a:pPr>
            <a:r>
              <a:rPr sz="1600" spc="-5" dirty="0">
                <a:latin typeface="Trebuchet MS"/>
                <a:cs typeface="Trebuchet MS"/>
              </a:rPr>
              <a:t>Fraction</a:t>
            </a:r>
            <a:r>
              <a:rPr sz="1600" spc="-20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difference</a:t>
            </a:r>
            <a:endParaRPr sz="1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1200" dirty="0">
                <a:latin typeface="Trebuchet MS"/>
                <a:cs typeface="Trebuchet MS"/>
              </a:rPr>
              <a:t>from </a:t>
            </a:r>
            <a:r>
              <a:rPr sz="1200" spc="-5" dirty="0">
                <a:latin typeface="Trebuchet MS"/>
                <a:cs typeface="Trebuchet MS"/>
              </a:rPr>
              <a:t>all variant</a:t>
            </a:r>
            <a:r>
              <a:rPr sz="1200" spc="-10" dirty="0">
                <a:latin typeface="Trebuchet MS"/>
                <a:cs typeface="Trebuchet MS"/>
              </a:rPr>
              <a:t> </a:t>
            </a:r>
            <a:r>
              <a:rPr sz="1200" spc="-5" dirty="0">
                <a:latin typeface="Trebuchet MS"/>
                <a:cs typeface="Trebuchet MS"/>
              </a:rPr>
              <a:t>distribution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99300" y="1066800"/>
            <a:ext cx="2707005" cy="622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sz="2000" spc="-5" dirty="0">
                <a:latin typeface="Trebuchet MS"/>
                <a:cs typeface="Trebuchet MS"/>
              </a:rPr>
              <a:t>Underestimated</a:t>
            </a:r>
            <a:r>
              <a:rPr sz="2000" spc="-8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impact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ts val="2350"/>
              </a:lnSpc>
            </a:pPr>
            <a:r>
              <a:rPr sz="2000" b="1" spc="-10" dirty="0">
                <a:latin typeface="Trebuchet MS"/>
                <a:cs typeface="Trebuchet MS"/>
              </a:rPr>
              <a:t>Av(Pred) </a:t>
            </a:r>
            <a:r>
              <a:rPr sz="2000" b="1" dirty="0">
                <a:latin typeface="Trebuchet MS"/>
                <a:cs typeface="Trebuchet MS"/>
              </a:rPr>
              <a:t>- </a:t>
            </a:r>
            <a:r>
              <a:rPr sz="2000" b="1" spc="-5" dirty="0">
                <a:latin typeface="Trebuchet MS"/>
                <a:cs typeface="Trebuchet MS"/>
              </a:rPr>
              <a:t>Exp </a:t>
            </a:r>
            <a:r>
              <a:rPr sz="2000" b="1" dirty="0">
                <a:latin typeface="Trebuchet MS"/>
                <a:cs typeface="Trebuchet MS"/>
              </a:rPr>
              <a:t>&gt;</a:t>
            </a:r>
            <a:r>
              <a:rPr sz="2000" b="1" spc="-45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0.33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61200" y="3497071"/>
            <a:ext cx="2744470" cy="99885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889000">
              <a:lnSpc>
                <a:spcPct val="100000"/>
              </a:lnSpc>
              <a:spcBef>
                <a:spcPts val="560"/>
              </a:spcBef>
            </a:pPr>
            <a:r>
              <a:rPr sz="1600" spc="-5" dirty="0">
                <a:latin typeface="Trebuchet MS"/>
                <a:cs typeface="Trebuchet MS"/>
              </a:rPr>
              <a:t>Solvent</a:t>
            </a:r>
            <a:r>
              <a:rPr sz="1600" spc="-10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Accessibility</a:t>
            </a:r>
            <a:endParaRPr sz="1600">
              <a:latin typeface="Trebuchet MS"/>
              <a:cs typeface="Trebuchet MS"/>
            </a:endParaRPr>
          </a:p>
          <a:p>
            <a:pPr marL="12700">
              <a:lnSpc>
                <a:spcPts val="2350"/>
              </a:lnSpc>
              <a:spcBef>
                <a:spcPts val="585"/>
              </a:spcBef>
            </a:pPr>
            <a:r>
              <a:rPr sz="2000" spc="-5" dirty="0">
                <a:latin typeface="Trebuchet MS"/>
                <a:cs typeface="Trebuchet MS"/>
              </a:rPr>
              <a:t>Overestimated</a:t>
            </a:r>
            <a:r>
              <a:rPr sz="2000" spc="-5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Trebuchet MS"/>
                <a:cs typeface="Trebuchet MS"/>
              </a:rPr>
              <a:t>impact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ts val="2350"/>
              </a:lnSpc>
            </a:pPr>
            <a:r>
              <a:rPr sz="2000" b="1" dirty="0">
                <a:latin typeface="Trebuchet MS"/>
                <a:cs typeface="Trebuchet MS"/>
              </a:rPr>
              <a:t>Exp - </a:t>
            </a:r>
            <a:r>
              <a:rPr sz="2000" b="1" spc="-10" dirty="0">
                <a:latin typeface="Trebuchet MS"/>
                <a:cs typeface="Trebuchet MS"/>
              </a:rPr>
              <a:t>Av(Pred) </a:t>
            </a:r>
            <a:r>
              <a:rPr sz="2000" b="1" dirty="0">
                <a:latin typeface="Trebuchet MS"/>
                <a:cs typeface="Trebuchet MS"/>
              </a:rPr>
              <a:t>&gt;</a:t>
            </a:r>
            <a:r>
              <a:rPr sz="2000" b="1" spc="-195" dirty="0">
                <a:latin typeface="Trebuchet MS"/>
                <a:cs typeface="Trebuchet MS"/>
              </a:rPr>
              <a:t> </a:t>
            </a:r>
            <a:r>
              <a:rPr sz="2000" b="1" spc="-5" dirty="0">
                <a:latin typeface="Trebuchet MS"/>
                <a:cs typeface="Trebuchet MS"/>
              </a:rPr>
              <a:t>0.33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37500" y="6616700"/>
            <a:ext cx="18681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Trebuchet MS"/>
                <a:cs typeface="Trebuchet MS"/>
              </a:rPr>
              <a:t>Solvent</a:t>
            </a:r>
            <a:r>
              <a:rPr sz="1600" spc="-10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Accessibility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56002" y="4194178"/>
            <a:ext cx="491490" cy="192976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52705">
              <a:lnSpc>
                <a:spcPct val="100000"/>
              </a:lnSpc>
            </a:pPr>
            <a:r>
              <a:rPr sz="1600" spc="-5" dirty="0">
                <a:latin typeface="Trebuchet MS"/>
                <a:cs typeface="Trebuchet MS"/>
              </a:rPr>
              <a:t>Fraction</a:t>
            </a:r>
            <a:r>
              <a:rPr sz="1600" spc="-20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difference</a:t>
            </a:r>
            <a:endParaRPr sz="1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1200" dirty="0">
                <a:latin typeface="Trebuchet MS"/>
                <a:cs typeface="Trebuchet MS"/>
              </a:rPr>
              <a:t>from </a:t>
            </a:r>
            <a:r>
              <a:rPr sz="1200" spc="-5" dirty="0">
                <a:latin typeface="Trebuchet MS"/>
                <a:cs typeface="Trebuchet MS"/>
              </a:rPr>
              <a:t>all variant</a:t>
            </a:r>
            <a:r>
              <a:rPr sz="1200" spc="-10" dirty="0">
                <a:latin typeface="Trebuchet MS"/>
                <a:cs typeface="Trebuchet MS"/>
              </a:rPr>
              <a:t> </a:t>
            </a:r>
            <a:r>
              <a:rPr sz="1200" spc="-5" dirty="0">
                <a:latin typeface="Trebuchet MS"/>
                <a:cs typeface="Trebuchet MS"/>
              </a:rPr>
              <a:t>distribution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844800" y="6604000"/>
            <a:ext cx="18681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Trebuchet MS"/>
                <a:cs typeface="Trebuchet MS"/>
              </a:rPr>
              <a:t>Solvent</a:t>
            </a:r>
            <a:r>
              <a:rPr sz="1600" spc="-10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Accessibility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25202" y="4168778"/>
            <a:ext cx="491490" cy="192976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52705">
              <a:lnSpc>
                <a:spcPct val="100000"/>
              </a:lnSpc>
            </a:pPr>
            <a:r>
              <a:rPr sz="1600" spc="-5" dirty="0">
                <a:latin typeface="Trebuchet MS"/>
                <a:cs typeface="Trebuchet MS"/>
              </a:rPr>
              <a:t>Fraction</a:t>
            </a:r>
            <a:r>
              <a:rPr sz="1600" spc="-20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difference</a:t>
            </a:r>
            <a:endParaRPr sz="1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1200" dirty="0">
                <a:latin typeface="Trebuchet MS"/>
                <a:cs typeface="Trebuchet MS"/>
              </a:rPr>
              <a:t>from </a:t>
            </a:r>
            <a:r>
              <a:rPr sz="1200" spc="-5" dirty="0">
                <a:latin typeface="Trebuchet MS"/>
                <a:cs typeface="Trebuchet MS"/>
              </a:rPr>
              <a:t>all variant</a:t>
            </a:r>
            <a:r>
              <a:rPr sz="1200" spc="-10" dirty="0">
                <a:latin typeface="Trebuchet MS"/>
                <a:cs typeface="Trebuchet MS"/>
              </a:rPr>
              <a:t> </a:t>
            </a:r>
            <a:r>
              <a:rPr sz="1200" spc="-5" dirty="0">
                <a:latin typeface="Trebuchet MS"/>
                <a:cs typeface="Trebuchet MS"/>
              </a:rPr>
              <a:t>distribution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810500" y="2654300"/>
            <a:ext cx="3784600" cy="431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7810500" y="2552700"/>
            <a:ext cx="3748404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-90" dirty="0">
                <a:solidFill>
                  <a:srgbClr val="0055FF"/>
                </a:solidFill>
                <a:latin typeface="Arial"/>
                <a:cs typeface="Arial"/>
              </a:rPr>
              <a:t>TPMT </a:t>
            </a:r>
            <a:r>
              <a:rPr sz="3100" spc="110" dirty="0">
                <a:solidFill>
                  <a:srgbClr val="0055FF"/>
                </a:solidFill>
                <a:latin typeface="Arial"/>
                <a:cs typeface="Arial"/>
              </a:rPr>
              <a:t>&amp; </a:t>
            </a:r>
            <a:r>
              <a:rPr sz="3100" spc="-130" dirty="0">
                <a:solidFill>
                  <a:srgbClr val="0055FF"/>
                </a:solidFill>
                <a:latin typeface="Arial"/>
                <a:cs typeface="Arial"/>
              </a:rPr>
              <a:t>PTEN</a:t>
            </a:r>
            <a:r>
              <a:rPr sz="3100" spc="-455" dirty="0">
                <a:solidFill>
                  <a:srgbClr val="0055FF"/>
                </a:solidFill>
                <a:latin typeface="Arial"/>
                <a:cs typeface="Arial"/>
              </a:rPr>
              <a:t> </a:t>
            </a:r>
            <a:r>
              <a:rPr sz="3100" spc="15" dirty="0">
                <a:solidFill>
                  <a:srgbClr val="0055FF"/>
                </a:solidFill>
                <a:latin typeface="Arial"/>
                <a:cs typeface="Arial"/>
              </a:rPr>
              <a:t>(2018)</a:t>
            </a:r>
            <a:endParaRPr sz="3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24200" y="38100"/>
            <a:ext cx="593344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10" dirty="0">
                <a:solidFill>
                  <a:srgbClr val="0055FF"/>
                </a:solidFill>
              </a:rPr>
              <a:t>Some </a:t>
            </a:r>
            <a:r>
              <a:rPr sz="3100" spc="-5" dirty="0">
                <a:solidFill>
                  <a:srgbClr val="0055FF"/>
                </a:solidFill>
              </a:rPr>
              <a:t>sources </a:t>
            </a:r>
            <a:r>
              <a:rPr sz="3100" spc="110" dirty="0">
                <a:solidFill>
                  <a:srgbClr val="0055FF"/>
                </a:solidFill>
              </a:rPr>
              <a:t>of predictor</a:t>
            </a:r>
            <a:r>
              <a:rPr sz="3100" spc="-434" dirty="0">
                <a:solidFill>
                  <a:srgbClr val="0055FF"/>
                </a:solidFill>
              </a:rPr>
              <a:t> </a:t>
            </a:r>
            <a:r>
              <a:rPr sz="3100" spc="30" dirty="0">
                <a:solidFill>
                  <a:srgbClr val="0055FF"/>
                </a:solidFill>
              </a:rPr>
              <a:t>error?</a:t>
            </a:r>
            <a:endParaRPr sz="3100"/>
          </a:p>
        </p:txBody>
      </p:sp>
      <p:sp>
        <p:nvSpPr>
          <p:cNvPr id="3" name="object 3"/>
          <p:cNvSpPr/>
          <p:nvPr/>
        </p:nvSpPr>
        <p:spPr>
          <a:xfrm>
            <a:off x="502570" y="1979394"/>
            <a:ext cx="3024847" cy="3037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4000" y="637540"/>
            <a:ext cx="4093210" cy="1277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3600" marR="5080" indent="-850900">
              <a:lnSpc>
                <a:spcPct val="114599"/>
              </a:lnSpc>
              <a:spcBef>
                <a:spcPts val="100"/>
              </a:spcBef>
            </a:pPr>
            <a:r>
              <a:rPr sz="1600" spc="5" dirty="0">
                <a:latin typeface="Arial"/>
                <a:cs typeface="Arial"/>
              </a:rPr>
              <a:t>Predictors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30" dirty="0">
                <a:latin typeface="Arial"/>
                <a:cs typeface="Arial"/>
              </a:rPr>
              <a:t>agree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50" dirty="0">
                <a:latin typeface="Arial"/>
                <a:cs typeface="Arial"/>
              </a:rPr>
              <a:t>better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45" dirty="0">
                <a:latin typeface="Arial"/>
                <a:cs typeface="Arial"/>
              </a:rPr>
              <a:t>with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5" dirty="0">
                <a:latin typeface="Arial"/>
                <a:cs typeface="Arial"/>
              </a:rPr>
              <a:t>each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50" dirty="0">
                <a:latin typeface="Arial"/>
                <a:cs typeface="Arial"/>
              </a:rPr>
              <a:t>other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25" dirty="0">
                <a:latin typeface="Arial"/>
                <a:cs typeface="Arial"/>
              </a:rPr>
              <a:t>than  </a:t>
            </a:r>
            <a:r>
              <a:rPr sz="1600" spc="45" dirty="0">
                <a:latin typeface="Arial"/>
                <a:cs typeface="Arial"/>
              </a:rPr>
              <a:t>with </a:t>
            </a:r>
            <a:r>
              <a:rPr sz="1600" spc="75" dirty="0">
                <a:latin typeface="Arial"/>
                <a:cs typeface="Arial"/>
              </a:rPr>
              <a:t>to </a:t>
            </a:r>
            <a:r>
              <a:rPr sz="1600" spc="35" dirty="0">
                <a:latin typeface="Arial"/>
                <a:cs typeface="Arial"/>
              </a:rPr>
              <a:t>experimental</a:t>
            </a:r>
            <a:r>
              <a:rPr sz="1600" spc="-265" dirty="0">
                <a:latin typeface="Arial"/>
                <a:cs typeface="Arial"/>
              </a:rPr>
              <a:t> </a:t>
            </a:r>
            <a:r>
              <a:rPr sz="1600" spc="25" dirty="0">
                <a:latin typeface="Arial"/>
                <a:cs typeface="Arial"/>
              </a:rPr>
              <a:t>data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950">
              <a:latin typeface="Arial"/>
              <a:cs typeface="Arial"/>
            </a:endParaRPr>
          </a:p>
          <a:p>
            <a:pPr marL="774700" marR="947419">
              <a:lnSpc>
                <a:spcPts val="1600"/>
              </a:lnSpc>
            </a:pPr>
            <a:r>
              <a:rPr sz="1400" spc="-10" dirty="0">
                <a:latin typeface="Calibri"/>
                <a:cs typeface="Calibri"/>
              </a:rPr>
              <a:t>Agreement </a:t>
            </a:r>
            <a:r>
              <a:rPr sz="1400" spc="-25" dirty="0">
                <a:latin typeface="Calibri"/>
                <a:cs typeface="Calibri"/>
              </a:rPr>
              <a:t>of </a:t>
            </a:r>
            <a:r>
              <a:rPr sz="1400" spc="-10" dirty="0">
                <a:latin typeface="Calibri"/>
                <a:cs typeface="Calibri"/>
              </a:rPr>
              <a:t>predictions </a:t>
            </a:r>
            <a:r>
              <a:rPr sz="1400" spc="-15" dirty="0">
                <a:latin typeface="Calibri"/>
                <a:cs typeface="Calibri"/>
              </a:rPr>
              <a:t>with  </a:t>
            </a:r>
            <a:r>
              <a:rPr sz="1400" spc="-10" dirty="0">
                <a:solidFill>
                  <a:srgbClr val="25BDB6"/>
                </a:solidFill>
                <a:latin typeface="Calibri"/>
                <a:cs typeface="Calibri"/>
              </a:rPr>
              <a:t>predictions </a:t>
            </a:r>
            <a:r>
              <a:rPr sz="1400" spc="50" dirty="0">
                <a:latin typeface="Calibri"/>
                <a:cs typeface="Calibri"/>
              </a:rPr>
              <a:t>or </a:t>
            </a:r>
            <a:r>
              <a:rPr sz="1400" spc="-15" dirty="0">
                <a:solidFill>
                  <a:srgbClr val="A85CE6"/>
                </a:solidFill>
                <a:latin typeface="Calibri"/>
                <a:cs typeface="Calibri"/>
              </a:rPr>
              <a:t>experimental</a:t>
            </a:r>
            <a:r>
              <a:rPr sz="1400" spc="150" dirty="0">
                <a:solidFill>
                  <a:srgbClr val="A85CE6"/>
                </a:solidFill>
                <a:latin typeface="Calibri"/>
                <a:cs typeface="Calibri"/>
              </a:rPr>
              <a:t> </a:t>
            </a:r>
            <a:r>
              <a:rPr sz="1400" spc="-45" dirty="0">
                <a:solidFill>
                  <a:srgbClr val="A85CE6"/>
                </a:solidFill>
                <a:latin typeface="Calibri"/>
                <a:cs typeface="Calibri"/>
              </a:rPr>
              <a:t>data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52600" y="5143500"/>
            <a:ext cx="5524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60" dirty="0">
                <a:latin typeface="Arial"/>
                <a:cs typeface="Arial"/>
              </a:rPr>
              <a:t>fraction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5944" y="2366004"/>
            <a:ext cx="227965" cy="23710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635"/>
              </a:lnSpc>
            </a:pPr>
            <a:r>
              <a:rPr sz="1400" spc="-114" dirty="0">
                <a:latin typeface="Arial"/>
                <a:cs typeface="Arial"/>
              </a:rPr>
              <a:t>Pearson's </a:t>
            </a:r>
            <a:r>
              <a:rPr sz="1400" spc="-55" dirty="0">
                <a:latin typeface="Arial"/>
                <a:cs typeface="Arial"/>
              </a:rPr>
              <a:t>correlation </a:t>
            </a:r>
            <a:r>
              <a:rPr sz="1400" spc="-75" dirty="0">
                <a:latin typeface="Arial"/>
                <a:cs typeface="Arial"/>
              </a:rPr>
              <a:t>coefficient,</a:t>
            </a:r>
            <a:r>
              <a:rPr sz="1400" spc="-2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17219" y="3570075"/>
            <a:ext cx="1280160" cy="0"/>
          </a:xfrm>
          <a:custGeom>
            <a:avLst/>
            <a:gdLst/>
            <a:ahLst/>
            <a:cxnLst/>
            <a:rect l="l" t="t" r="r" b="b"/>
            <a:pathLst>
              <a:path w="1280160">
                <a:moveTo>
                  <a:pt x="1280160" y="0"/>
                </a:moveTo>
                <a:lnTo>
                  <a:pt x="0" y="0"/>
                </a:lnTo>
              </a:path>
            </a:pathLst>
          </a:custGeom>
          <a:ln w="34925">
            <a:solidFill>
              <a:srgbClr val="25BDB6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35000" y="3263900"/>
            <a:ext cx="576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Arial"/>
                <a:cs typeface="Arial"/>
              </a:rPr>
              <a:t>average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2000" y="3670300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Arial"/>
                <a:cs typeface="Arial"/>
              </a:rPr>
              <a:t>0.46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133600" y="3905355"/>
            <a:ext cx="1280160" cy="0"/>
          </a:xfrm>
          <a:custGeom>
            <a:avLst/>
            <a:gdLst/>
            <a:ahLst/>
            <a:cxnLst/>
            <a:rect l="l" t="t" r="r" b="b"/>
            <a:pathLst>
              <a:path w="1280160">
                <a:moveTo>
                  <a:pt x="1280160" y="0"/>
                </a:moveTo>
                <a:lnTo>
                  <a:pt x="0" y="0"/>
                </a:lnTo>
              </a:path>
            </a:pathLst>
          </a:custGeom>
          <a:ln w="34925">
            <a:solidFill>
              <a:srgbClr val="A85CE6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819400" y="3530600"/>
            <a:ext cx="576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Arial"/>
                <a:cs typeface="Arial"/>
              </a:rPr>
              <a:t>average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46400" y="4013200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Arial"/>
                <a:cs typeface="Arial"/>
              </a:rPr>
              <a:t>0.34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286000" y="3570075"/>
            <a:ext cx="0" cy="161925"/>
          </a:xfrm>
          <a:custGeom>
            <a:avLst/>
            <a:gdLst/>
            <a:ahLst/>
            <a:cxnLst/>
            <a:rect l="l" t="t" r="r" b="b"/>
            <a:pathLst>
              <a:path h="161925">
                <a:moveTo>
                  <a:pt x="0" y="0"/>
                </a:moveTo>
                <a:lnTo>
                  <a:pt x="0" y="161755"/>
                </a:lnTo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201354" y="3736065"/>
            <a:ext cx="169545" cy="169545"/>
          </a:xfrm>
          <a:custGeom>
            <a:avLst/>
            <a:gdLst/>
            <a:ahLst/>
            <a:cxnLst/>
            <a:rect l="l" t="t" r="r" b="b"/>
            <a:pathLst>
              <a:path w="169544" h="169545">
                <a:moveTo>
                  <a:pt x="169290" y="0"/>
                </a:moveTo>
                <a:lnTo>
                  <a:pt x="0" y="0"/>
                </a:lnTo>
                <a:lnTo>
                  <a:pt x="84645" y="169289"/>
                </a:lnTo>
                <a:lnTo>
                  <a:pt x="16929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70710" y="2197473"/>
            <a:ext cx="856615" cy="1211580"/>
          </a:xfrm>
          <a:custGeom>
            <a:avLst/>
            <a:gdLst/>
            <a:ahLst/>
            <a:cxnLst/>
            <a:rect l="l" t="t" r="r" b="b"/>
            <a:pathLst>
              <a:path w="856614" h="1211579">
                <a:moveTo>
                  <a:pt x="730896" y="176959"/>
                </a:moveTo>
                <a:lnTo>
                  <a:pt x="755919" y="215522"/>
                </a:lnTo>
                <a:lnTo>
                  <a:pt x="778162" y="256273"/>
                </a:lnTo>
                <a:lnTo>
                  <a:pt x="797624" y="298955"/>
                </a:lnTo>
                <a:lnTo>
                  <a:pt x="814306" y="343309"/>
                </a:lnTo>
                <a:lnTo>
                  <a:pt x="828207" y="389079"/>
                </a:lnTo>
                <a:lnTo>
                  <a:pt x="839329" y="436007"/>
                </a:lnTo>
                <a:lnTo>
                  <a:pt x="847670" y="483835"/>
                </a:lnTo>
                <a:lnTo>
                  <a:pt x="853230" y="532307"/>
                </a:lnTo>
                <a:lnTo>
                  <a:pt x="856011" y="581166"/>
                </a:lnTo>
                <a:lnTo>
                  <a:pt x="856011" y="630152"/>
                </a:lnTo>
                <a:lnTo>
                  <a:pt x="853230" y="679011"/>
                </a:lnTo>
                <a:lnTo>
                  <a:pt x="847670" y="727483"/>
                </a:lnTo>
                <a:lnTo>
                  <a:pt x="839329" y="775312"/>
                </a:lnTo>
                <a:lnTo>
                  <a:pt x="828207" y="822239"/>
                </a:lnTo>
                <a:lnTo>
                  <a:pt x="814306" y="868009"/>
                </a:lnTo>
                <a:lnTo>
                  <a:pt x="797624" y="912363"/>
                </a:lnTo>
                <a:lnTo>
                  <a:pt x="778162" y="955045"/>
                </a:lnTo>
                <a:lnTo>
                  <a:pt x="755919" y="995796"/>
                </a:lnTo>
                <a:lnTo>
                  <a:pt x="730896" y="1034359"/>
                </a:lnTo>
                <a:lnTo>
                  <a:pt x="700339" y="1073684"/>
                </a:lnTo>
                <a:lnTo>
                  <a:pt x="667878" y="1108092"/>
                </a:lnTo>
                <a:lnTo>
                  <a:pt x="633767" y="1137585"/>
                </a:lnTo>
                <a:lnTo>
                  <a:pt x="598260" y="1162163"/>
                </a:lnTo>
                <a:lnTo>
                  <a:pt x="561610" y="1181825"/>
                </a:lnTo>
                <a:lnTo>
                  <a:pt x="524072" y="1196572"/>
                </a:lnTo>
                <a:lnTo>
                  <a:pt x="485899" y="1206403"/>
                </a:lnTo>
                <a:lnTo>
                  <a:pt x="447345" y="1211318"/>
                </a:lnTo>
                <a:lnTo>
                  <a:pt x="408665" y="1211318"/>
                </a:lnTo>
                <a:lnTo>
                  <a:pt x="370111" y="1206403"/>
                </a:lnTo>
                <a:lnTo>
                  <a:pt x="331938" y="1196572"/>
                </a:lnTo>
                <a:lnTo>
                  <a:pt x="294400" y="1181825"/>
                </a:lnTo>
                <a:lnTo>
                  <a:pt x="257750" y="1162163"/>
                </a:lnTo>
                <a:lnTo>
                  <a:pt x="222243" y="1137585"/>
                </a:lnTo>
                <a:lnTo>
                  <a:pt x="188132" y="1108092"/>
                </a:lnTo>
                <a:lnTo>
                  <a:pt x="155671" y="1073684"/>
                </a:lnTo>
                <a:lnTo>
                  <a:pt x="125114" y="1034359"/>
                </a:lnTo>
                <a:lnTo>
                  <a:pt x="100091" y="995796"/>
                </a:lnTo>
                <a:lnTo>
                  <a:pt x="77848" y="955045"/>
                </a:lnTo>
                <a:lnTo>
                  <a:pt x="58386" y="912363"/>
                </a:lnTo>
                <a:lnTo>
                  <a:pt x="41704" y="868009"/>
                </a:lnTo>
                <a:lnTo>
                  <a:pt x="27803" y="822239"/>
                </a:lnTo>
                <a:lnTo>
                  <a:pt x="16681" y="775312"/>
                </a:lnTo>
                <a:lnTo>
                  <a:pt x="8340" y="727483"/>
                </a:lnTo>
                <a:lnTo>
                  <a:pt x="2780" y="679011"/>
                </a:lnTo>
                <a:lnTo>
                  <a:pt x="0" y="630152"/>
                </a:lnTo>
                <a:lnTo>
                  <a:pt x="0" y="581166"/>
                </a:lnTo>
                <a:lnTo>
                  <a:pt x="2780" y="532307"/>
                </a:lnTo>
                <a:lnTo>
                  <a:pt x="8340" y="483835"/>
                </a:lnTo>
                <a:lnTo>
                  <a:pt x="16681" y="436007"/>
                </a:lnTo>
                <a:lnTo>
                  <a:pt x="27803" y="389079"/>
                </a:lnTo>
                <a:lnTo>
                  <a:pt x="41704" y="343309"/>
                </a:lnTo>
                <a:lnTo>
                  <a:pt x="58386" y="298955"/>
                </a:lnTo>
                <a:lnTo>
                  <a:pt x="77848" y="256273"/>
                </a:lnTo>
                <a:lnTo>
                  <a:pt x="100091" y="215522"/>
                </a:lnTo>
                <a:lnTo>
                  <a:pt x="125114" y="176959"/>
                </a:lnTo>
                <a:lnTo>
                  <a:pt x="155671" y="137634"/>
                </a:lnTo>
                <a:lnTo>
                  <a:pt x="188132" y="103226"/>
                </a:lnTo>
                <a:lnTo>
                  <a:pt x="222243" y="73732"/>
                </a:lnTo>
                <a:lnTo>
                  <a:pt x="257750" y="49155"/>
                </a:lnTo>
                <a:lnTo>
                  <a:pt x="294400" y="29493"/>
                </a:lnTo>
                <a:lnTo>
                  <a:pt x="331938" y="14746"/>
                </a:lnTo>
                <a:lnTo>
                  <a:pt x="370111" y="4915"/>
                </a:lnTo>
                <a:lnTo>
                  <a:pt x="408665" y="0"/>
                </a:lnTo>
                <a:lnTo>
                  <a:pt x="447345" y="0"/>
                </a:lnTo>
                <a:lnTo>
                  <a:pt x="485899" y="4915"/>
                </a:lnTo>
                <a:lnTo>
                  <a:pt x="524072" y="14746"/>
                </a:lnTo>
                <a:lnTo>
                  <a:pt x="561610" y="29493"/>
                </a:lnTo>
                <a:lnTo>
                  <a:pt x="598260" y="49155"/>
                </a:lnTo>
                <a:lnTo>
                  <a:pt x="633767" y="73732"/>
                </a:lnTo>
                <a:lnTo>
                  <a:pt x="667878" y="103226"/>
                </a:lnTo>
                <a:lnTo>
                  <a:pt x="700339" y="137634"/>
                </a:lnTo>
                <a:lnTo>
                  <a:pt x="730896" y="176959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8153400" y="812800"/>
            <a:ext cx="61658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5" dirty="0">
                <a:latin typeface="Arial"/>
                <a:cs typeface="Arial"/>
              </a:rPr>
              <a:t>WHY?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2300" y="5905500"/>
            <a:ext cx="2304415" cy="377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i="1" spc="10" dirty="0">
                <a:latin typeface="Arial"/>
                <a:cs typeface="Arial"/>
              </a:rPr>
              <a:t>based </a:t>
            </a:r>
            <a:r>
              <a:rPr sz="1000" i="1" spc="30" dirty="0">
                <a:latin typeface="Arial"/>
                <a:cs typeface="Arial"/>
              </a:rPr>
              <a:t>on</a:t>
            </a:r>
            <a:r>
              <a:rPr sz="1000" i="1" spc="-190" dirty="0">
                <a:latin typeface="Arial"/>
                <a:cs typeface="Arial"/>
              </a:rPr>
              <a:t> </a:t>
            </a:r>
            <a:r>
              <a:rPr sz="1000" i="1" spc="-45" dirty="0">
                <a:latin typeface="Arial"/>
                <a:cs typeface="Arial"/>
              </a:rPr>
              <a:t>CBS, </a:t>
            </a:r>
            <a:r>
              <a:rPr sz="1000" i="1" spc="-20" dirty="0">
                <a:latin typeface="Arial"/>
                <a:cs typeface="Arial"/>
              </a:rPr>
              <a:t>NAGLU, </a:t>
            </a:r>
            <a:r>
              <a:rPr sz="1000" i="1" spc="-15" dirty="0">
                <a:latin typeface="Arial"/>
                <a:cs typeface="Arial"/>
              </a:rPr>
              <a:t>SUMO, </a:t>
            </a:r>
            <a:r>
              <a:rPr sz="1000" i="1" spc="-20" dirty="0">
                <a:latin typeface="Arial"/>
                <a:cs typeface="Arial"/>
              </a:rPr>
              <a:t>Pyruvate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000" i="1" spc="-20" dirty="0">
                <a:latin typeface="Arial"/>
                <a:cs typeface="Arial"/>
              </a:rPr>
              <a:t>Kinase, </a:t>
            </a:r>
            <a:r>
              <a:rPr sz="1000" i="1" spc="5" dirty="0">
                <a:latin typeface="Arial"/>
                <a:cs typeface="Arial"/>
              </a:rPr>
              <a:t>GAA, </a:t>
            </a:r>
            <a:r>
              <a:rPr sz="1000" i="1" spc="20" dirty="0">
                <a:latin typeface="Arial"/>
                <a:cs typeface="Arial"/>
              </a:rPr>
              <a:t>and </a:t>
            </a:r>
            <a:r>
              <a:rPr sz="1000" i="1" spc="5" dirty="0">
                <a:latin typeface="Arial"/>
                <a:cs typeface="Arial"/>
              </a:rPr>
              <a:t>CALM1</a:t>
            </a:r>
            <a:r>
              <a:rPr sz="1000" i="1" spc="-200" dirty="0">
                <a:latin typeface="Arial"/>
                <a:cs typeface="Arial"/>
              </a:rPr>
              <a:t> </a:t>
            </a:r>
            <a:r>
              <a:rPr sz="1000" i="1" spc="10" dirty="0">
                <a:latin typeface="Arial"/>
                <a:cs typeface="Arial"/>
              </a:rPr>
              <a:t>challenges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05500" y="2057400"/>
            <a:ext cx="5116830" cy="1391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Predictors </a:t>
            </a:r>
            <a:r>
              <a:rPr sz="1600" b="1" spc="25" dirty="0">
                <a:latin typeface="Arial"/>
                <a:cs typeface="Arial"/>
              </a:rPr>
              <a:t>at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fault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680"/>
              </a:spcBef>
            </a:pPr>
            <a:r>
              <a:rPr sz="1800" spc="65" dirty="0">
                <a:latin typeface="Arial"/>
                <a:cs typeface="Arial"/>
              </a:rPr>
              <a:t>Amino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10" dirty="0">
                <a:latin typeface="Arial"/>
                <a:cs typeface="Arial"/>
              </a:rPr>
              <a:t>acids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15" dirty="0">
                <a:latin typeface="Arial"/>
                <a:cs typeface="Arial"/>
              </a:rPr>
              <a:t>(dis)similarity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30" dirty="0">
                <a:latin typeface="Arial"/>
                <a:cs typeface="Arial"/>
              </a:rPr>
              <a:t>is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70" dirty="0">
                <a:latin typeface="Arial"/>
                <a:cs typeface="Arial"/>
              </a:rPr>
              <a:t>not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30" dirty="0">
                <a:latin typeface="Arial"/>
                <a:cs typeface="Arial"/>
              </a:rPr>
              <a:t>fully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60" dirty="0">
                <a:latin typeface="Arial"/>
                <a:cs typeface="Arial"/>
              </a:rPr>
              <a:t>understood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4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800" spc="5" dirty="0">
                <a:latin typeface="Arial"/>
                <a:cs typeface="Arial"/>
              </a:rPr>
              <a:t>Protein </a:t>
            </a:r>
            <a:r>
              <a:rPr sz="1800" spc="30" dirty="0">
                <a:latin typeface="Arial"/>
                <a:cs typeface="Arial"/>
              </a:rPr>
              <a:t>stability </a:t>
            </a:r>
            <a:r>
              <a:rPr sz="1800" spc="-30" dirty="0">
                <a:latin typeface="Arial"/>
                <a:cs typeface="Arial"/>
              </a:rPr>
              <a:t>is </a:t>
            </a:r>
            <a:r>
              <a:rPr sz="1800" spc="70" dirty="0">
                <a:latin typeface="Arial"/>
                <a:cs typeface="Arial"/>
              </a:rPr>
              <a:t>not </a:t>
            </a:r>
            <a:r>
              <a:rPr sz="1800" spc="30" dirty="0">
                <a:latin typeface="Arial"/>
                <a:cs typeface="Arial"/>
              </a:rPr>
              <a:t>fully</a:t>
            </a:r>
            <a:r>
              <a:rPr sz="1800" spc="-360" dirty="0">
                <a:latin typeface="Arial"/>
                <a:cs typeface="Arial"/>
              </a:rPr>
              <a:t> </a:t>
            </a:r>
            <a:r>
              <a:rPr sz="1800" spc="60" dirty="0">
                <a:latin typeface="Arial"/>
                <a:cs typeface="Arial"/>
              </a:rPr>
              <a:t>understood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594600" y="4241800"/>
            <a:ext cx="173418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929292"/>
                </a:solidFill>
                <a:latin typeface="Arial"/>
                <a:cs typeface="Arial"/>
              </a:rPr>
              <a:t>Experiment </a:t>
            </a:r>
            <a:r>
              <a:rPr sz="1600" spc="10" dirty="0">
                <a:solidFill>
                  <a:srgbClr val="929292"/>
                </a:solidFill>
                <a:latin typeface="Arial"/>
                <a:cs typeface="Arial"/>
              </a:rPr>
              <a:t>at</a:t>
            </a:r>
            <a:r>
              <a:rPr sz="1600" spc="-55" dirty="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sz="1600" spc="10" dirty="0">
                <a:solidFill>
                  <a:srgbClr val="929292"/>
                </a:solidFill>
                <a:latin typeface="Arial"/>
                <a:cs typeface="Arial"/>
              </a:rPr>
              <a:t>fault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24200" y="38100"/>
            <a:ext cx="593344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10" dirty="0">
                <a:solidFill>
                  <a:srgbClr val="0055FF"/>
                </a:solidFill>
              </a:rPr>
              <a:t>Some </a:t>
            </a:r>
            <a:r>
              <a:rPr sz="3100" spc="-5" dirty="0">
                <a:solidFill>
                  <a:srgbClr val="0055FF"/>
                </a:solidFill>
              </a:rPr>
              <a:t>sources </a:t>
            </a:r>
            <a:r>
              <a:rPr sz="3100" spc="110" dirty="0">
                <a:solidFill>
                  <a:srgbClr val="0055FF"/>
                </a:solidFill>
              </a:rPr>
              <a:t>of predictor</a:t>
            </a:r>
            <a:r>
              <a:rPr sz="3100" spc="-434" dirty="0">
                <a:solidFill>
                  <a:srgbClr val="0055FF"/>
                </a:solidFill>
              </a:rPr>
              <a:t> </a:t>
            </a:r>
            <a:r>
              <a:rPr sz="3100" spc="30" dirty="0">
                <a:solidFill>
                  <a:srgbClr val="0055FF"/>
                </a:solidFill>
              </a:rPr>
              <a:t>error?</a:t>
            </a:r>
            <a:endParaRPr sz="3100"/>
          </a:p>
        </p:txBody>
      </p:sp>
      <p:sp>
        <p:nvSpPr>
          <p:cNvPr id="3" name="object 3"/>
          <p:cNvSpPr/>
          <p:nvPr/>
        </p:nvSpPr>
        <p:spPr>
          <a:xfrm>
            <a:off x="502570" y="1979394"/>
            <a:ext cx="3024847" cy="3037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4000" y="637540"/>
            <a:ext cx="4093210" cy="1277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3600" marR="5080" indent="-850900">
              <a:lnSpc>
                <a:spcPct val="114599"/>
              </a:lnSpc>
              <a:spcBef>
                <a:spcPts val="100"/>
              </a:spcBef>
            </a:pPr>
            <a:r>
              <a:rPr sz="1600" spc="5" dirty="0">
                <a:latin typeface="Arial"/>
                <a:cs typeface="Arial"/>
              </a:rPr>
              <a:t>Predictors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30" dirty="0">
                <a:latin typeface="Arial"/>
                <a:cs typeface="Arial"/>
              </a:rPr>
              <a:t>agree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50" dirty="0">
                <a:latin typeface="Arial"/>
                <a:cs typeface="Arial"/>
              </a:rPr>
              <a:t>better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45" dirty="0">
                <a:latin typeface="Arial"/>
                <a:cs typeface="Arial"/>
              </a:rPr>
              <a:t>with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5" dirty="0">
                <a:latin typeface="Arial"/>
                <a:cs typeface="Arial"/>
              </a:rPr>
              <a:t>each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50" dirty="0">
                <a:latin typeface="Arial"/>
                <a:cs typeface="Arial"/>
              </a:rPr>
              <a:t>other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25" dirty="0">
                <a:latin typeface="Arial"/>
                <a:cs typeface="Arial"/>
              </a:rPr>
              <a:t>than  </a:t>
            </a:r>
            <a:r>
              <a:rPr sz="1600" spc="45" dirty="0">
                <a:latin typeface="Arial"/>
                <a:cs typeface="Arial"/>
              </a:rPr>
              <a:t>with </a:t>
            </a:r>
            <a:r>
              <a:rPr sz="1600" spc="75" dirty="0">
                <a:latin typeface="Arial"/>
                <a:cs typeface="Arial"/>
              </a:rPr>
              <a:t>to </a:t>
            </a:r>
            <a:r>
              <a:rPr sz="1600" spc="35" dirty="0">
                <a:latin typeface="Arial"/>
                <a:cs typeface="Arial"/>
              </a:rPr>
              <a:t>experimental</a:t>
            </a:r>
            <a:r>
              <a:rPr sz="1600" spc="-265" dirty="0">
                <a:latin typeface="Arial"/>
                <a:cs typeface="Arial"/>
              </a:rPr>
              <a:t> </a:t>
            </a:r>
            <a:r>
              <a:rPr sz="1600" spc="25" dirty="0">
                <a:latin typeface="Arial"/>
                <a:cs typeface="Arial"/>
              </a:rPr>
              <a:t>data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950">
              <a:latin typeface="Arial"/>
              <a:cs typeface="Arial"/>
            </a:endParaRPr>
          </a:p>
          <a:p>
            <a:pPr marL="774700" marR="947419">
              <a:lnSpc>
                <a:spcPts val="1600"/>
              </a:lnSpc>
            </a:pPr>
            <a:r>
              <a:rPr sz="1400" spc="-10" dirty="0">
                <a:latin typeface="Calibri"/>
                <a:cs typeface="Calibri"/>
              </a:rPr>
              <a:t>Agreement </a:t>
            </a:r>
            <a:r>
              <a:rPr sz="1400" spc="-25" dirty="0">
                <a:latin typeface="Calibri"/>
                <a:cs typeface="Calibri"/>
              </a:rPr>
              <a:t>of </a:t>
            </a:r>
            <a:r>
              <a:rPr sz="1400" spc="-10" dirty="0">
                <a:latin typeface="Calibri"/>
                <a:cs typeface="Calibri"/>
              </a:rPr>
              <a:t>predictions </a:t>
            </a:r>
            <a:r>
              <a:rPr sz="1400" spc="-15" dirty="0">
                <a:latin typeface="Calibri"/>
                <a:cs typeface="Calibri"/>
              </a:rPr>
              <a:t>with  </a:t>
            </a:r>
            <a:r>
              <a:rPr sz="1400" spc="-10" dirty="0">
                <a:solidFill>
                  <a:srgbClr val="25BDB6"/>
                </a:solidFill>
                <a:latin typeface="Calibri"/>
                <a:cs typeface="Calibri"/>
              </a:rPr>
              <a:t>predictions </a:t>
            </a:r>
            <a:r>
              <a:rPr sz="1400" spc="50" dirty="0">
                <a:latin typeface="Calibri"/>
                <a:cs typeface="Calibri"/>
              </a:rPr>
              <a:t>or </a:t>
            </a:r>
            <a:r>
              <a:rPr sz="1400" spc="-15" dirty="0">
                <a:solidFill>
                  <a:srgbClr val="A85CE6"/>
                </a:solidFill>
                <a:latin typeface="Calibri"/>
                <a:cs typeface="Calibri"/>
              </a:rPr>
              <a:t>experimental</a:t>
            </a:r>
            <a:r>
              <a:rPr sz="1400" spc="150" dirty="0">
                <a:solidFill>
                  <a:srgbClr val="A85CE6"/>
                </a:solidFill>
                <a:latin typeface="Calibri"/>
                <a:cs typeface="Calibri"/>
              </a:rPr>
              <a:t> </a:t>
            </a:r>
            <a:r>
              <a:rPr sz="1400" spc="-45" dirty="0">
                <a:solidFill>
                  <a:srgbClr val="A85CE6"/>
                </a:solidFill>
                <a:latin typeface="Calibri"/>
                <a:cs typeface="Calibri"/>
              </a:rPr>
              <a:t>data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52600" y="5143500"/>
            <a:ext cx="5524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60" dirty="0">
                <a:latin typeface="Arial"/>
                <a:cs typeface="Arial"/>
              </a:rPr>
              <a:t>fraction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5944" y="2366004"/>
            <a:ext cx="227965" cy="23710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635"/>
              </a:lnSpc>
            </a:pPr>
            <a:r>
              <a:rPr sz="1400" spc="-114" dirty="0">
                <a:latin typeface="Arial"/>
                <a:cs typeface="Arial"/>
              </a:rPr>
              <a:t>Pearson's </a:t>
            </a:r>
            <a:r>
              <a:rPr sz="1400" spc="-55" dirty="0">
                <a:latin typeface="Arial"/>
                <a:cs typeface="Arial"/>
              </a:rPr>
              <a:t>correlation </a:t>
            </a:r>
            <a:r>
              <a:rPr sz="1400" spc="-75" dirty="0">
                <a:latin typeface="Arial"/>
                <a:cs typeface="Arial"/>
              </a:rPr>
              <a:t>coefficient,</a:t>
            </a:r>
            <a:r>
              <a:rPr sz="1400" spc="-2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17219" y="3570075"/>
            <a:ext cx="1280160" cy="0"/>
          </a:xfrm>
          <a:custGeom>
            <a:avLst/>
            <a:gdLst/>
            <a:ahLst/>
            <a:cxnLst/>
            <a:rect l="l" t="t" r="r" b="b"/>
            <a:pathLst>
              <a:path w="1280160">
                <a:moveTo>
                  <a:pt x="1280160" y="0"/>
                </a:moveTo>
                <a:lnTo>
                  <a:pt x="0" y="0"/>
                </a:lnTo>
              </a:path>
            </a:pathLst>
          </a:custGeom>
          <a:ln w="34925">
            <a:solidFill>
              <a:srgbClr val="25BDB6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35000" y="3263900"/>
            <a:ext cx="576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Arial"/>
                <a:cs typeface="Arial"/>
              </a:rPr>
              <a:t>average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2000" y="3670300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Arial"/>
                <a:cs typeface="Arial"/>
              </a:rPr>
              <a:t>0.46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133600" y="3905355"/>
            <a:ext cx="1280160" cy="0"/>
          </a:xfrm>
          <a:custGeom>
            <a:avLst/>
            <a:gdLst/>
            <a:ahLst/>
            <a:cxnLst/>
            <a:rect l="l" t="t" r="r" b="b"/>
            <a:pathLst>
              <a:path w="1280160">
                <a:moveTo>
                  <a:pt x="1280160" y="0"/>
                </a:moveTo>
                <a:lnTo>
                  <a:pt x="0" y="0"/>
                </a:lnTo>
              </a:path>
            </a:pathLst>
          </a:custGeom>
          <a:ln w="34925">
            <a:solidFill>
              <a:srgbClr val="A85CE6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819400" y="3530600"/>
            <a:ext cx="576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Arial"/>
                <a:cs typeface="Arial"/>
              </a:rPr>
              <a:t>average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46400" y="4013200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Arial"/>
                <a:cs typeface="Arial"/>
              </a:rPr>
              <a:t>0.34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286000" y="3570075"/>
            <a:ext cx="0" cy="161925"/>
          </a:xfrm>
          <a:custGeom>
            <a:avLst/>
            <a:gdLst/>
            <a:ahLst/>
            <a:cxnLst/>
            <a:rect l="l" t="t" r="r" b="b"/>
            <a:pathLst>
              <a:path h="161925">
                <a:moveTo>
                  <a:pt x="0" y="0"/>
                </a:moveTo>
                <a:lnTo>
                  <a:pt x="0" y="161755"/>
                </a:lnTo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201354" y="3736065"/>
            <a:ext cx="169545" cy="169545"/>
          </a:xfrm>
          <a:custGeom>
            <a:avLst/>
            <a:gdLst/>
            <a:ahLst/>
            <a:cxnLst/>
            <a:rect l="l" t="t" r="r" b="b"/>
            <a:pathLst>
              <a:path w="169544" h="169545">
                <a:moveTo>
                  <a:pt x="169290" y="0"/>
                </a:moveTo>
                <a:lnTo>
                  <a:pt x="0" y="0"/>
                </a:lnTo>
                <a:lnTo>
                  <a:pt x="84645" y="169289"/>
                </a:lnTo>
                <a:lnTo>
                  <a:pt x="16929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70710" y="2197473"/>
            <a:ext cx="856615" cy="1211580"/>
          </a:xfrm>
          <a:custGeom>
            <a:avLst/>
            <a:gdLst/>
            <a:ahLst/>
            <a:cxnLst/>
            <a:rect l="l" t="t" r="r" b="b"/>
            <a:pathLst>
              <a:path w="856614" h="1211579">
                <a:moveTo>
                  <a:pt x="730896" y="176959"/>
                </a:moveTo>
                <a:lnTo>
                  <a:pt x="755919" y="215522"/>
                </a:lnTo>
                <a:lnTo>
                  <a:pt x="778162" y="256273"/>
                </a:lnTo>
                <a:lnTo>
                  <a:pt x="797624" y="298955"/>
                </a:lnTo>
                <a:lnTo>
                  <a:pt x="814306" y="343309"/>
                </a:lnTo>
                <a:lnTo>
                  <a:pt x="828207" y="389079"/>
                </a:lnTo>
                <a:lnTo>
                  <a:pt x="839329" y="436007"/>
                </a:lnTo>
                <a:lnTo>
                  <a:pt x="847670" y="483835"/>
                </a:lnTo>
                <a:lnTo>
                  <a:pt x="853230" y="532307"/>
                </a:lnTo>
                <a:lnTo>
                  <a:pt x="856011" y="581166"/>
                </a:lnTo>
                <a:lnTo>
                  <a:pt x="856011" y="630152"/>
                </a:lnTo>
                <a:lnTo>
                  <a:pt x="853230" y="679011"/>
                </a:lnTo>
                <a:lnTo>
                  <a:pt x="847670" y="727483"/>
                </a:lnTo>
                <a:lnTo>
                  <a:pt x="839329" y="775312"/>
                </a:lnTo>
                <a:lnTo>
                  <a:pt x="828207" y="822239"/>
                </a:lnTo>
                <a:lnTo>
                  <a:pt x="814306" y="868009"/>
                </a:lnTo>
                <a:lnTo>
                  <a:pt x="797624" y="912363"/>
                </a:lnTo>
                <a:lnTo>
                  <a:pt x="778162" y="955045"/>
                </a:lnTo>
                <a:lnTo>
                  <a:pt x="755919" y="995796"/>
                </a:lnTo>
                <a:lnTo>
                  <a:pt x="730896" y="1034359"/>
                </a:lnTo>
                <a:lnTo>
                  <a:pt x="700339" y="1073684"/>
                </a:lnTo>
                <a:lnTo>
                  <a:pt x="667878" y="1108092"/>
                </a:lnTo>
                <a:lnTo>
                  <a:pt x="633767" y="1137585"/>
                </a:lnTo>
                <a:lnTo>
                  <a:pt x="598260" y="1162163"/>
                </a:lnTo>
                <a:lnTo>
                  <a:pt x="561610" y="1181825"/>
                </a:lnTo>
                <a:lnTo>
                  <a:pt x="524072" y="1196572"/>
                </a:lnTo>
                <a:lnTo>
                  <a:pt x="485899" y="1206403"/>
                </a:lnTo>
                <a:lnTo>
                  <a:pt x="447345" y="1211318"/>
                </a:lnTo>
                <a:lnTo>
                  <a:pt x="408665" y="1211318"/>
                </a:lnTo>
                <a:lnTo>
                  <a:pt x="370111" y="1206403"/>
                </a:lnTo>
                <a:lnTo>
                  <a:pt x="331938" y="1196572"/>
                </a:lnTo>
                <a:lnTo>
                  <a:pt x="294400" y="1181825"/>
                </a:lnTo>
                <a:lnTo>
                  <a:pt x="257750" y="1162163"/>
                </a:lnTo>
                <a:lnTo>
                  <a:pt x="222243" y="1137585"/>
                </a:lnTo>
                <a:lnTo>
                  <a:pt x="188132" y="1108092"/>
                </a:lnTo>
                <a:lnTo>
                  <a:pt x="155671" y="1073684"/>
                </a:lnTo>
                <a:lnTo>
                  <a:pt x="125114" y="1034359"/>
                </a:lnTo>
                <a:lnTo>
                  <a:pt x="100091" y="995796"/>
                </a:lnTo>
                <a:lnTo>
                  <a:pt x="77848" y="955045"/>
                </a:lnTo>
                <a:lnTo>
                  <a:pt x="58386" y="912363"/>
                </a:lnTo>
                <a:lnTo>
                  <a:pt x="41704" y="868009"/>
                </a:lnTo>
                <a:lnTo>
                  <a:pt x="27803" y="822239"/>
                </a:lnTo>
                <a:lnTo>
                  <a:pt x="16681" y="775312"/>
                </a:lnTo>
                <a:lnTo>
                  <a:pt x="8340" y="727483"/>
                </a:lnTo>
                <a:lnTo>
                  <a:pt x="2780" y="679011"/>
                </a:lnTo>
                <a:lnTo>
                  <a:pt x="0" y="630152"/>
                </a:lnTo>
                <a:lnTo>
                  <a:pt x="0" y="581166"/>
                </a:lnTo>
                <a:lnTo>
                  <a:pt x="2780" y="532307"/>
                </a:lnTo>
                <a:lnTo>
                  <a:pt x="8340" y="483835"/>
                </a:lnTo>
                <a:lnTo>
                  <a:pt x="16681" y="436007"/>
                </a:lnTo>
                <a:lnTo>
                  <a:pt x="27803" y="389079"/>
                </a:lnTo>
                <a:lnTo>
                  <a:pt x="41704" y="343309"/>
                </a:lnTo>
                <a:lnTo>
                  <a:pt x="58386" y="298955"/>
                </a:lnTo>
                <a:lnTo>
                  <a:pt x="77848" y="256273"/>
                </a:lnTo>
                <a:lnTo>
                  <a:pt x="100091" y="215522"/>
                </a:lnTo>
                <a:lnTo>
                  <a:pt x="125114" y="176959"/>
                </a:lnTo>
                <a:lnTo>
                  <a:pt x="155671" y="137634"/>
                </a:lnTo>
                <a:lnTo>
                  <a:pt x="188132" y="103226"/>
                </a:lnTo>
                <a:lnTo>
                  <a:pt x="222243" y="73732"/>
                </a:lnTo>
                <a:lnTo>
                  <a:pt x="257750" y="49155"/>
                </a:lnTo>
                <a:lnTo>
                  <a:pt x="294400" y="29493"/>
                </a:lnTo>
                <a:lnTo>
                  <a:pt x="331938" y="14746"/>
                </a:lnTo>
                <a:lnTo>
                  <a:pt x="370111" y="4915"/>
                </a:lnTo>
                <a:lnTo>
                  <a:pt x="408665" y="0"/>
                </a:lnTo>
                <a:lnTo>
                  <a:pt x="447345" y="0"/>
                </a:lnTo>
                <a:lnTo>
                  <a:pt x="485899" y="4915"/>
                </a:lnTo>
                <a:lnTo>
                  <a:pt x="524072" y="14746"/>
                </a:lnTo>
                <a:lnTo>
                  <a:pt x="561610" y="29493"/>
                </a:lnTo>
                <a:lnTo>
                  <a:pt x="598260" y="49155"/>
                </a:lnTo>
                <a:lnTo>
                  <a:pt x="633767" y="73732"/>
                </a:lnTo>
                <a:lnTo>
                  <a:pt x="667878" y="103226"/>
                </a:lnTo>
                <a:lnTo>
                  <a:pt x="700339" y="137634"/>
                </a:lnTo>
                <a:lnTo>
                  <a:pt x="730896" y="176959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8153400" y="812800"/>
            <a:ext cx="61658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5" dirty="0">
                <a:latin typeface="Arial"/>
                <a:cs typeface="Arial"/>
              </a:rPr>
              <a:t>WHY?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2300" y="5905500"/>
            <a:ext cx="2304415" cy="377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i="1" spc="10" dirty="0">
                <a:latin typeface="Arial"/>
                <a:cs typeface="Arial"/>
              </a:rPr>
              <a:t>based </a:t>
            </a:r>
            <a:r>
              <a:rPr sz="1000" i="1" spc="30" dirty="0">
                <a:latin typeface="Arial"/>
                <a:cs typeface="Arial"/>
              </a:rPr>
              <a:t>on</a:t>
            </a:r>
            <a:r>
              <a:rPr sz="1000" i="1" spc="-190" dirty="0">
                <a:latin typeface="Arial"/>
                <a:cs typeface="Arial"/>
              </a:rPr>
              <a:t> </a:t>
            </a:r>
            <a:r>
              <a:rPr sz="1000" i="1" spc="-45" dirty="0">
                <a:latin typeface="Arial"/>
                <a:cs typeface="Arial"/>
              </a:rPr>
              <a:t>CBS, </a:t>
            </a:r>
            <a:r>
              <a:rPr sz="1000" i="1" spc="-20" dirty="0">
                <a:latin typeface="Arial"/>
                <a:cs typeface="Arial"/>
              </a:rPr>
              <a:t>NAGLU, </a:t>
            </a:r>
            <a:r>
              <a:rPr sz="1000" i="1" spc="-15" dirty="0">
                <a:latin typeface="Arial"/>
                <a:cs typeface="Arial"/>
              </a:rPr>
              <a:t>SUMO, </a:t>
            </a:r>
            <a:r>
              <a:rPr sz="1000" i="1" spc="-20" dirty="0">
                <a:latin typeface="Arial"/>
                <a:cs typeface="Arial"/>
              </a:rPr>
              <a:t>Pyruvate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000" i="1" spc="-20" dirty="0">
                <a:latin typeface="Arial"/>
                <a:cs typeface="Arial"/>
              </a:rPr>
              <a:t>Kinase, </a:t>
            </a:r>
            <a:r>
              <a:rPr sz="1000" i="1" spc="5" dirty="0">
                <a:latin typeface="Arial"/>
                <a:cs typeface="Arial"/>
              </a:rPr>
              <a:t>GAA, </a:t>
            </a:r>
            <a:r>
              <a:rPr sz="1000" i="1" spc="20" dirty="0">
                <a:latin typeface="Arial"/>
                <a:cs typeface="Arial"/>
              </a:rPr>
              <a:t>and </a:t>
            </a:r>
            <a:r>
              <a:rPr sz="1000" i="1" spc="5" dirty="0">
                <a:latin typeface="Arial"/>
                <a:cs typeface="Arial"/>
              </a:rPr>
              <a:t>CALM1</a:t>
            </a:r>
            <a:r>
              <a:rPr sz="1000" i="1" spc="-200" dirty="0">
                <a:latin typeface="Arial"/>
                <a:cs typeface="Arial"/>
              </a:rPr>
              <a:t> </a:t>
            </a:r>
            <a:r>
              <a:rPr sz="1000" i="1" spc="10" dirty="0">
                <a:latin typeface="Arial"/>
                <a:cs typeface="Arial"/>
              </a:rPr>
              <a:t>challenges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531100" y="4241800"/>
            <a:ext cx="186118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Experiment </a:t>
            </a:r>
            <a:r>
              <a:rPr sz="1600" b="1" spc="25" dirty="0">
                <a:latin typeface="Arial"/>
                <a:cs typeface="Arial"/>
              </a:rPr>
              <a:t>at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fault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905500" y="2057400"/>
            <a:ext cx="5116830" cy="1391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929292"/>
                </a:solidFill>
                <a:latin typeface="Arial"/>
                <a:cs typeface="Arial"/>
              </a:rPr>
              <a:t>Predictors </a:t>
            </a:r>
            <a:r>
              <a:rPr sz="1600" b="1" spc="25" dirty="0">
                <a:solidFill>
                  <a:srgbClr val="929292"/>
                </a:solidFill>
                <a:latin typeface="Arial"/>
                <a:cs typeface="Arial"/>
              </a:rPr>
              <a:t>at</a:t>
            </a:r>
            <a:r>
              <a:rPr sz="1600" b="1" dirty="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929292"/>
                </a:solidFill>
                <a:latin typeface="Arial"/>
                <a:cs typeface="Arial"/>
              </a:rPr>
              <a:t>fault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680"/>
              </a:spcBef>
            </a:pPr>
            <a:r>
              <a:rPr sz="1800" spc="65" dirty="0">
                <a:solidFill>
                  <a:srgbClr val="929292"/>
                </a:solidFill>
                <a:latin typeface="Arial"/>
                <a:cs typeface="Arial"/>
              </a:rPr>
              <a:t>Amino</a:t>
            </a:r>
            <a:r>
              <a:rPr sz="1800" spc="-60" dirty="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sz="1800" spc="10" dirty="0">
                <a:solidFill>
                  <a:srgbClr val="929292"/>
                </a:solidFill>
                <a:latin typeface="Arial"/>
                <a:cs typeface="Arial"/>
              </a:rPr>
              <a:t>acids</a:t>
            </a:r>
            <a:r>
              <a:rPr sz="1800" spc="-60" dirty="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sz="1800" spc="15" dirty="0">
                <a:solidFill>
                  <a:srgbClr val="929292"/>
                </a:solidFill>
                <a:latin typeface="Arial"/>
                <a:cs typeface="Arial"/>
              </a:rPr>
              <a:t>(dis)similarity</a:t>
            </a:r>
            <a:r>
              <a:rPr sz="1800" spc="-60" dirty="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sz="1800" spc="-30" dirty="0">
                <a:solidFill>
                  <a:srgbClr val="929292"/>
                </a:solidFill>
                <a:latin typeface="Arial"/>
                <a:cs typeface="Arial"/>
              </a:rPr>
              <a:t>is</a:t>
            </a:r>
            <a:r>
              <a:rPr sz="1800" spc="-60" dirty="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sz="1800" spc="70" dirty="0">
                <a:solidFill>
                  <a:srgbClr val="929292"/>
                </a:solidFill>
                <a:latin typeface="Arial"/>
                <a:cs typeface="Arial"/>
              </a:rPr>
              <a:t>not</a:t>
            </a:r>
            <a:r>
              <a:rPr sz="1800" spc="-60" dirty="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929292"/>
                </a:solidFill>
                <a:latin typeface="Arial"/>
                <a:cs typeface="Arial"/>
              </a:rPr>
              <a:t>fully</a:t>
            </a:r>
            <a:r>
              <a:rPr sz="1800" spc="-55" dirty="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929292"/>
                </a:solidFill>
                <a:latin typeface="Arial"/>
                <a:cs typeface="Arial"/>
              </a:rPr>
              <a:t>understood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4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800" spc="5" dirty="0">
                <a:solidFill>
                  <a:srgbClr val="929292"/>
                </a:solidFill>
                <a:latin typeface="Arial"/>
                <a:cs typeface="Arial"/>
              </a:rPr>
              <a:t>Protein </a:t>
            </a:r>
            <a:r>
              <a:rPr sz="1800" spc="30" dirty="0">
                <a:solidFill>
                  <a:srgbClr val="929292"/>
                </a:solidFill>
                <a:latin typeface="Arial"/>
                <a:cs typeface="Arial"/>
              </a:rPr>
              <a:t>stability </a:t>
            </a:r>
            <a:r>
              <a:rPr sz="1800" spc="-30" dirty="0">
                <a:solidFill>
                  <a:srgbClr val="929292"/>
                </a:solidFill>
                <a:latin typeface="Arial"/>
                <a:cs typeface="Arial"/>
              </a:rPr>
              <a:t>is </a:t>
            </a:r>
            <a:r>
              <a:rPr sz="1800" spc="70" dirty="0">
                <a:solidFill>
                  <a:srgbClr val="929292"/>
                </a:solidFill>
                <a:latin typeface="Arial"/>
                <a:cs typeface="Arial"/>
              </a:rPr>
              <a:t>not </a:t>
            </a:r>
            <a:r>
              <a:rPr sz="1800" spc="30" dirty="0">
                <a:solidFill>
                  <a:srgbClr val="929292"/>
                </a:solidFill>
                <a:latin typeface="Arial"/>
                <a:cs typeface="Arial"/>
              </a:rPr>
              <a:t>fully</a:t>
            </a:r>
            <a:r>
              <a:rPr sz="1800" spc="-360" dirty="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929292"/>
                </a:solidFill>
                <a:latin typeface="Arial"/>
                <a:cs typeface="Arial"/>
              </a:rPr>
              <a:t>understood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4812" y="1448808"/>
            <a:ext cx="6138904" cy="19382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68600" y="6311900"/>
            <a:ext cx="666750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dirty="0">
                <a:latin typeface="Comic Sans MS"/>
                <a:cs typeface="Comic Sans MS"/>
              </a:rPr>
              <a:t>What </a:t>
            </a:r>
            <a:r>
              <a:rPr sz="2200" b="1" spc="-5" dirty="0">
                <a:latin typeface="Comic Sans MS"/>
                <a:cs typeface="Comic Sans MS"/>
              </a:rPr>
              <a:t>are the determinants of signaling and</a:t>
            </a:r>
            <a:r>
              <a:rPr sz="2200" b="1" spc="40" dirty="0">
                <a:latin typeface="Comic Sans MS"/>
                <a:cs typeface="Comic Sans MS"/>
              </a:rPr>
              <a:t> </a:t>
            </a:r>
            <a:r>
              <a:rPr sz="2200" b="1" spc="-5" dirty="0">
                <a:latin typeface="Comic Sans MS"/>
                <a:cs typeface="Comic Sans MS"/>
              </a:rPr>
              <a:t>bias</a:t>
            </a:r>
            <a:endParaRPr sz="22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396163" y="3820897"/>
            <a:ext cx="3960423" cy="18930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908300" y="241300"/>
            <a:ext cx="63500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Protein </a:t>
            </a:r>
            <a:r>
              <a:rPr dirty="0"/>
              <a:t>are complex </a:t>
            </a:r>
            <a:r>
              <a:rPr spc="-5" dirty="0"/>
              <a:t>computers:</a:t>
            </a:r>
            <a:r>
              <a:rPr spc="-10" dirty="0"/>
              <a:t> </a:t>
            </a:r>
            <a:r>
              <a:rPr spc="-5" dirty="0"/>
              <a:t>GPCRs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153400" y="1079500"/>
            <a:ext cx="3483610" cy="4427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5" dirty="0">
                <a:latin typeface="Arial"/>
                <a:cs typeface="Arial"/>
              </a:rPr>
              <a:t>Many </a:t>
            </a:r>
            <a:r>
              <a:rPr sz="1800" spc="-10" dirty="0">
                <a:latin typeface="Arial"/>
                <a:cs typeface="Arial"/>
              </a:rPr>
              <a:t>layers </a:t>
            </a:r>
            <a:r>
              <a:rPr sz="1800" spc="60" dirty="0">
                <a:latin typeface="Arial"/>
                <a:cs typeface="Arial"/>
              </a:rPr>
              <a:t>of</a:t>
            </a:r>
            <a:r>
              <a:rPr sz="1800" spc="-135" dirty="0">
                <a:latin typeface="Arial"/>
                <a:cs typeface="Arial"/>
              </a:rPr>
              <a:t> </a:t>
            </a:r>
            <a:r>
              <a:rPr sz="1800" spc="45" dirty="0">
                <a:latin typeface="Arial"/>
                <a:cs typeface="Arial"/>
              </a:rPr>
              <a:t>complexity: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50">
              <a:latin typeface="Arial"/>
              <a:cs typeface="Arial"/>
            </a:endParaRPr>
          </a:p>
          <a:p>
            <a:pPr marL="469900" marR="487045">
              <a:lnSpc>
                <a:spcPct val="115700"/>
              </a:lnSpc>
            </a:pPr>
            <a:r>
              <a:rPr sz="1800" spc="55" dirty="0">
                <a:latin typeface="Arial"/>
                <a:cs typeface="Arial"/>
              </a:rPr>
              <a:t>A </a:t>
            </a:r>
            <a:r>
              <a:rPr sz="1800" spc="-95" dirty="0">
                <a:latin typeface="Arial"/>
                <a:cs typeface="Arial"/>
              </a:rPr>
              <a:t>GPCR </a:t>
            </a:r>
            <a:r>
              <a:rPr sz="1800" spc="5" dirty="0">
                <a:latin typeface="Arial"/>
                <a:cs typeface="Arial"/>
              </a:rPr>
              <a:t>may </a:t>
            </a:r>
            <a:r>
              <a:rPr sz="1800" spc="50" dirty="0">
                <a:latin typeface="Arial"/>
                <a:cs typeface="Arial"/>
              </a:rPr>
              <a:t>respond</a:t>
            </a:r>
            <a:r>
              <a:rPr sz="1800" spc="-265" dirty="0">
                <a:latin typeface="Arial"/>
                <a:cs typeface="Arial"/>
              </a:rPr>
              <a:t> </a:t>
            </a:r>
            <a:r>
              <a:rPr sz="1800" spc="80" dirty="0">
                <a:latin typeface="Arial"/>
                <a:cs typeface="Arial"/>
              </a:rPr>
              <a:t>to  </a:t>
            </a:r>
            <a:r>
              <a:rPr sz="1800" spc="65" dirty="0">
                <a:latin typeface="Arial"/>
                <a:cs typeface="Arial"/>
              </a:rPr>
              <a:t>multiple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40" dirty="0">
                <a:latin typeface="Arial"/>
                <a:cs typeface="Arial"/>
              </a:rPr>
              <a:t>ligands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150">
              <a:latin typeface="Arial"/>
              <a:cs typeface="Arial"/>
            </a:endParaRPr>
          </a:p>
          <a:p>
            <a:pPr marL="469900" marR="433070">
              <a:lnSpc>
                <a:spcPct val="115700"/>
              </a:lnSpc>
            </a:pPr>
            <a:r>
              <a:rPr sz="1800" spc="-35" dirty="0">
                <a:latin typeface="Arial"/>
                <a:cs typeface="Arial"/>
              </a:rPr>
              <a:t>Each </a:t>
            </a:r>
            <a:r>
              <a:rPr sz="1800" spc="65" dirty="0">
                <a:latin typeface="Arial"/>
                <a:cs typeface="Arial"/>
              </a:rPr>
              <a:t>ligand </a:t>
            </a:r>
            <a:r>
              <a:rPr sz="1800" spc="5" dirty="0">
                <a:latin typeface="Arial"/>
                <a:cs typeface="Arial"/>
              </a:rPr>
              <a:t>may</a:t>
            </a:r>
            <a:r>
              <a:rPr sz="1800" spc="-250" dirty="0">
                <a:latin typeface="Arial"/>
                <a:cs typeface="Arial"/>
              </a:rPr>
              <a:t> </a:t>
            </a:r>
            <a:r>
              <a:rPr sz="1800" spc="10" dirty="0">
                <a:latin typeface="Arial"/>
                <a:cs typeface="Arial"/>
              </a:rPr>
              <a:t>activate  </a:t>
            </a:r>
            <a:r>
              <a:rPr sz="1800" spc="40" dirty="0">
                <a:latin typeface="Arial"/>
                <a:cs typeface="Arial"/>
              </a:rPr>
              <a:t>distinct combinations </a:t>
            </a:r>
            <a:r>
              <a:rPr sz="1800" spc="60" dirty="0">
                <a:latin typeface="Arial"/>
                <a:cs typeface="Arial"/>
              </a:rPr>
              <a:t>of  </a:t>
            </a:r>
            <a:r>
              <a:rPr sz="1800" spc="40" dirty="0">
                <a:latin typeface="Arial"/>
                <a:cs typeface="Arial"/>
              </a:rPr>
              <a:t>signaling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10" dirty="0">
                <a:latin typeface="Arial"/>
                <a:cs typeface="Arial"/>
              </a:rPr>
              <a:t>pathways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150">
              <a:latin typeface="Arial"/>
              <a:cs typeface="Arial"/>
            </a:endParaRPr>
          </a:p>
          <a:p>
            <a:pPr marL="12700" marR="5080">
              <a:lnSpc>
                <a:spcPct val="115700"/>
              </a:lnSpc>
            </a:pPr>
            <a:r>
              <a:rPr sz="1800" spc="-100" dirty="0">
                <a:latin typeface="Arial"/>
                <a:cs typeface="Arial"/>
              </a:rPr>
              <a:t>GPCRs </a:t>
            </a:r>
            <a:r>
              <a:rPr sz="1800" spc="25" dirty="0">
                <a:latin typeface="Arial"/>
                <a:cs typeface="Arial"/>
              </a:rPr>
              <a:t>must </a:t>
            </a:r>
            <a:r>
              <a:rPr sz="1800" dirty="0">
                <a:latin typeface="Arial"/>
                <a:cs typeface="Arial"/>
              </a:rPr>
              <a:t>have </a:t>
            </a:r>
            <a:r>
              <a:rPr sz="1800" spc="10" dirty="0">
                <a:latin typeface="Arial"/>
                <a:cs typeface="Arial"/>
              </a:rPr>
              <a:t>mechanisms</a:t>
            </a:r>
            <a:r>
              <a:rPr sz="1800" spc="-190" dirty="0">
                <a:latin typeface="Arial"/>
                <a:cs typeface="Arial"/>
              </a:rPr>
              <a:t> </a:t>
            </a:r>
            <a:r>
              <a:rPr sz="1800" spc="80" dirty="0">
                <a:latin typeface="Arial"/>
                <a:cs typeface="Arial"/>
              </a:rPr>
              <a:t>to  adopt </a:t>
            </a:r>
            <a:r>
              <a:rPr sz="1800" spc="15" dirty="0">
                <a:latin typeface="Arial"/>
                <a:cs typeface="Arial"/>
              </a:rPr>
              <a:t>many </a:t>
            </a:r>
            <a:r>
              <a:rPr sz="1800" spc="45" dirty="0">
                <a:latin typeface="Arial"/>
                <a:cs typeface="Arial"/>
              </a:rPr>
              <a:t>different </a:t>
            </a:r>
            <a:r>
              <a:rPr sz="1800" spc="20" dirty="0">
                <a:latin typeface="Arial"/>
                <a:cs typeface="Arial"/>
              </a:rPr>
              <a:t>structural  </a:t>
            </a:r>
            <a:r>
              <a:rPr sz="1800" spc="35" dirty="0">
                <a:latin typeface="Arial"/>
                <a:cs typeface="Arial"/>
              </a:rPr>
              <a:t>conformations </a:t>
            </a:r>
            <a:r>
              <a:rPr sz="1800" spc="15" dirty="0">
                <a:latin typeface="Arial"/>
                <a:cs typeface="Arial"/>
              </a:rPr>
              <a:t>that, </a:t>
            </a:r>
            <a:r>
              <a:rPr sz="1800" spc="45" dirty="0">
                <a:latin typeface="Arial"/>
                <a:cs typeface="Arial"/>
              </a:rPr>
              <a:t>in </a:t>
            </a:r>
            <a:r>
              <a:rPr sz="1800" spc="15" dirty="0">
                <a:latin typeface="Arial"/>
                <a:cs typeface="Arial"/>
              </a:rPr>
              <a:t>response  </a:t>
            </a:r>
            <a:r>
              <a:rPr sz="1800" spc="80" dirty="0">
                <a:latin typeface="Arial"/>
                <a:cs typeface="Arial"/>
              </a:rPr>
              <a:t>to</a:t>
            </a:r>
            <a:r>
              <a:rPr sz="1800" spc="-365" dirty="0">
                <a:latin typeface="Arial"/>
                <a:cs typeface="Arial"/>
              </a:rPr>
              <a:t> </a:t>
            </a:r>
            <a:r>
              <a:rPr sz="1800" spc="10" dirty="0">
                <a:latin typeface="Arial"/>
                <a:cs typeface="Arial"/>
              </a:rPr>
              <a:t>various </a:t>
            </a:r>
            <a:r>
              <a:rPr sz="1800" spc="30" dirty="0">
                <a:latin typeface="Arial"/>
                <a:cs typeface="Arial"/>
              </a:rPr>
              <a:t>ligands, </a:t>
            </a:r>
            <a:r>
              <a:rPr sz="1800" spc="20" dirty="0">
                <a:latin typeface="Arial"/>
                <a:cs typeface="Arial"/>
              </a:rPr>
              <a:t>signal </a:t>
            </a:r>
            <a:r>
              <a:rPr sz="1800" spc="65" dirty="0">
                <a:latin typeface="Arial"/>
                <a:cs typeface="Arial"/>
              </a:rPr>
              <a:t>through  </a:t>
            </a:r>
            <a:r>
              <a:rPr sz="1800" spc="25" dirty="0">
                <a:latin typeface="Arial"/>
                <a:cs typeface="Arial"/>
              </a:rPr>
              <a:t>diverse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10" dirty="0">
                <a:latin typeface="Arial"/>
                <a:cs typeface="Arial"/>
              </a:rPr>
              <a:t>pathways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54203" y="1344424"/>
            <a:ext cx="660859" cy="30993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274300" y="1333500"/>
            <a:ext cx="5397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HE</a:t>
            </a:r>
            <a:r>
              <a:rPr sz="1200" b="1" spc="-9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VY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401300" y="4254500"/>
            <a:ext cx="4743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LIGHT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33517" y="4658270"/>
            <a:ext cx="299085" cy="1135380"/>
          </a:xfrm>
          <a:custGeom>
            <a:avLst/>
            <a:gdLst/>
            <a:ahLst/>
            <a:cxnLst/>
            <a:rect l="l" t="t" r="r" b="b"/>
            <a:pathLst>
              <a:path w="299085" h="1135379">
                <a:moveTo>
                  <a:pt x="298762" y="0"/>
                </a:moveTo>
                <a:lnTo>
                  <a:pt x="0" y="0"/>
                </a:lnTo>
                <a:lnTo>
                  <a:pt x="0" y="1134985"/>
                </a:lnTo>
                <a:lnTo>
                  <a:pt x="298762" y="1134985"/>
                </a:lnTo>
                <a:lnTo>
                  <a:pt x="298762" y="0"/>
                </a:lnTo>
                <a:close/>
              </a:path>
            </a:pathLst>
          </a:custGeom>
          <a:solidFill>
            <a:srgbClr val="9296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35966" y="4658270"/>
            <a:ext cx="0" cy="1135380"/>
          </a:xfrm>
          <a:custGeom>
            <a:avLst/>
            <a:gdLst/>
            <a:ahLst/>
            <a:cxnLst/>
            <a:rect l="l" t="t" r="r" b="b"/>
            <a:pathLst>
              <a:path h="1135379">
                <a:moveTo>
                  <a:pt x="0" y="0"/>
                </a:moveTo>
                <a:lnTo>
                  <a:pt x="0" y="1134985"/>
                </a:lnTo>
              </a:path>
            </a:pathLst>
          </a:custGeom>
          <a:ln w="48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33517" y="4661773"/>
            <a:ext cx="304165" cy="0"/>
          </a:xfrm>
          <a:custGeom>
            <a:avLst/>
            <a:gdLst/>
            <a:ahLst/>
            <a:cxnLst/>
            <a:rect l="l" t="t" r="r" b="b"/>
            <a:pathLst>
              <a:path w="304164">
                <a:moveTo>
                  <a:pt x="0" y="0"/>
                </a:moveTo>
                <a:lnTo>
                  <a:pt x="303660" y="0"/>
                </a:lnTo>
              </a:path>
            </a:pathLst>
          </a:custGeom>
          <a:ln w="70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034728" y="4658270"/>
            <a:ext cx="0" cy="1135380"/>
          </a:xfrm>
          <a:custGeom>
            <a:avLst/>
            <a:gdLst/>
            <a:ahLst/>
            <a:cxnLst/>
            <a:rect l="l" t="t" r="r" b="b"/>
            <a:pathLst>
              <a:path h="1135379">
                <a:moveTo>
                  <a:pt x="0" y="0"/>
                </a:moveTo>
                <a:lnTo>
                  <a:pt x="0" y="1134985"/>
                </a:lnTo>
              </a:path>
            </a:pathLst>
          </a:custGeom>
          <a:ln w="48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82898" y="4609227"/>
            <a:ext cx="0" cy="56515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0"/>
                </a:moveTo>
                <a:lnTo>
                  <a:pt x="0" y="56048"/>
                </a:lnTo>
              </a:path>
            </a:pathLst>
          </a:custGeom>
          <a:ln w="4897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70654" y="4612730"/>
            <a:ext cx="24765" cy="0"/>
          </a:xfrm>
          <a:custGeom>
            <a:avLst/>
            <a:gdLst/>
            <a:ahLst/>
            <a:cxnLst/>
            <a:rect l="l" t="t" r="r" b="b"/>
            <a:pathLst>
              <a:path w="24764">
                <a:moveTo>
                  <a:pt x="0" y="0"/>
                </a:moveTo>
                <a:lnTo>
                  <a:pt x="24488" y="0"/>
                </a:lnTo>
              </a:path>
            </a:pathLst>
          </a:custGeom>
          <a:ln w="7006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82898" y="4658270"/>
            <a:ext cx="0" cy="56515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0"/>
                </a:moveTo>
                <a:lnTo>
                  <a:pt x="0" y="56048"/>
                </a:lnTo>
              </a:path>
            </a:pathLst>
          </a:custGeom>
          <a:ln w="4897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70654" y="4710815"/>
            <a:ext cx="24765" cy="0"/>
          </a:xfrm>
          <a:custGeom>
            <a:avLst/>
            <a:gdLst/>
            <a:ahLst/>
            <a:cxnLst/>
            <a:rect l="l" t="t" r="r" b="b"/>
            <a:pathLst>
              <a:path w="24764">
                <a:moveTo>
                  <a:pt x="0" y="0"/>
                </a:moveTo>
                <a:lnTo>
                  <a:pt x="24488" y="0"/>
                </a:lnTo>
              </a:path>
            </a:pathLst>
          </a:custGeom>
          <a:ln w="7006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105746" y="4994562"/>
            <a:ext cx="304165" cy="798830"/>
          </a:xfrm>
          <a:custGeom>
            <a:avLst/>
            <a:gdLst/>
            <a:ahLst/>
            <a:cxnLst/>
            <a:rect l="l" t="t" r="r" b="b"/>
            <a:pathLst>
              <a:path w="304164" h="798829">
                <a:moveTo>
                  <a:pt x="303660" y="0"/>
                </a:moveTo>
                <a:lnTo>
                  <a:pt x="0" y="0"/>
                </a:lnTo>
                <a:lnTo>
                  <a:pt x="0" y="798693"/>
                </a:lnTo>
                <a:lnTo>
                  <a:pt x="303660" y="798693"/>
                </a:lnTo>
                <a:lnTo>
                  <a:pt x="303660" y="0"/>
                </a:lnTo>
                <a:close/>
              </a:path>
            </a:pathLst>
          </a:custGeom>
          <a:solidFill>
            <a:srgbClr val="9296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108195" y="4994562"/>
            <a:ext cx="0" cy="798830"/>
          </a:xfrm>
          <a:custGeom>
            <a:avLst/>
            <a:gdLst/>
            <a:ahLst/>
            <a:cxnLst/>
            <a:rect l="l" t="t" r="r" b="b"/>
            <a:pathLst>
              <a:path h="798829">
                <a:moveTo>
                  <a:pt x="0" y="0"/>
                </a:moveTo>
                <a:lnTo>
                  <a:pt x="0" y="798693"/>
                </a:lnTo>
              </a:path>
            </a:pathLst>
          </a:custGeom>
          <a:ln w="48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105746" y="4998065"/>
            <a:ext cx="308610" cy="0"/>
          </a:xfrm>
          <a:custGeom>
            <a:avLst/>
            <a:gdLst/>
            <a:ahLst/>
            <a:cxnLst/>
            <a:rect l="l" t="t" r="r" b="b"/>
            <a:pathLst>
              <a:path w="308610">
                <a:moveTo>
                  <a:pt x="0" y="0"/>
                </a:moveTo>
                <a:lnTo>
                  <a:pt x="308558" y="0"/>
                </a:lnTo>
              </a:path>
            </a:pathLst>
          </a:custGeom>
          <a:ln w="70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411855" y="4994562"/>
            <a:ext cx="0" cy="798830"/>
          </a:xfrm>
          <a:custGeom>
            <a:avLst/>
            <a:gdLst/>
            <a:ahLst/>
            <a:cxnLst/>
            <a:rect l="l" t="t" r="r" b="b"/>
            <a:pathLst>
              <a:path h="798829">
                <a:moveTo>
                  <a:pt x="0" y="0"/>
                </a:moveTo>
                <a:lnTo>
                  <a:pt x="0" y="798693"/>
                </a:lnTo>
              </a:path>
            </a:pathLst>
          </a:custGeom>
          <a:ln w="48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260025" y="4819410"/>
            <a:ext cx="0" cy="182245"/>
          </a:xfrm>
          <a:custGeom>
            <a:avLst/>
            <a:gdLst/>
            <a:ahLst/>
            <a:cxnLst/>
            <a:rect l="l" t="t" r="r" b="b"/>
            <a:pathLst>
              <a:path h="182245">
                <a:moveTo>
                  <a:pt x="0" y="0"/>
                </a:moveTo>
                <a:lnTo>
                  <a:pt x="0" y="182158"/>
                </a:lnTo>
              </a:path>
            </a:pathLst>
          </a:custGeom>
          <a:ln w="4897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47781" y="4822913"/>
            <a:ext cx="24765" cy="0"/>
          </a:xfrm>
          <a:custGeom>
            <a:avLst/>
            <a:gdLst/>
            <a:ahLst/>
            <a:cxnLst/>
            <a:rect l="l" t="t" r="r" b="b"/>
            <a:pathLst>
              <a:path w="24764">
                <a:moveTo>
                  <a:pt x="0" y="0"/>
                </a:moveTo>
                <a:lnTo>
                  <a:pt x="24488" y="0"/>
                </a:lnTo>
              </a:path>
            </a:pathLst>
          </a:custGeom>
          <a:ln w="7006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60025" y="4994562"/>
            <a:ext cx="0" cy="175260"/>
          </a:xfrm>
          <a:custGeom>
            <a:avLst/>
            <a:gdLst/>
            <a:ahLst/>
            <a:cxnLst/>
            <a:rect l="l" t="t" r="r" b="b"/>
            <a:pathLst>
              <a:path h="175260">
                <a:moveTo>
                  <a:pt x="0" y="0"/>
                </a:moveTo>
                <a:lnTo>
                  <a:pt x="0" y="175152"/>
                </a:lnTo>
              </a:path>
            </a:pathLst>
          </a:custGeom>
          <a:ln w="4897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247781" y="5166211"/>
            <a:ext cx="24765" cy="0"/>
          </a:xfrm>
          <a:custGeom>
            <a:avLst/>
            <a:gdLst/>
            <a:ahLst/>
            <a:cxnLst/>
            <a:rect l="l" t="t" r="r" b="b"/>
            <a:pathLst>
              <a:path w="24764">
                <a:moveTo>
                  <a:pt x="0" y="0"/>
                </a:moveTo>
                <a:lnTo>
                  <a:pt x="24488" y="0"/>
                </a:lnTo>
              </a:path>
            </a:pathLst>
          </a:custGeom>
          <a:ln w="7006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482872" y="5008574"/>
            <a:ext cx="304165" cy="784860"/>
          </a:xfrm>
          <a:custGeom>
            <a:avLst/>
            <a:gdLst/>
            <a:ahLst/>
            <a:cxnLst/>
            <a:rect l="l" t="t" r="r" b="b"/>
            <a:pathLst>
              <a:path w="304164" h="784860">
                <a:moveTo>
                  <a:pt x="303660" y="0"/>
                </a:moveTo>
                <a:lnTo>
                  <a:pt x="0" y="0"/>
                </a:lnTo>
                <a:lnTo>
                  <a:pt x="0" y="784681"/>
                </a:lnTo>
                <a:lnTo>
                  <a:pt x="303660" y="784681"/>
                </a:lnTo>
                <a:lnTo>
                  <a:pt x="303660" y="0"/>
                </a:lnTo>
                <a:close/>
              </a:path>
            </a:pathLst>
          </a:custGeom>
          <a:solidFill>
            <a:srgbClr val="9296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85321" y="5008574"/>
            <a:ext cx="0" cy="784860"/>
          </a:xfrm>
          <a:custGeom>
            <a:avLst/>
            <a:gdLst/>
            <a:ahLst/>
            <a:cxnLst/>
            <a:rect l="l" t="t" r="r" b="b"/>
            <a:pathLst>
              <a:path h="784860">
                <a:moveTo>
                  <a:pt x="0" y="0"/>
                </a:moveTo>
                <a:lnTo>
                  <a:pt x="0" y="784681"/>
                </a:lnTo>
              </a:path>
            </a:pathLst>
          </a:custGeom>
          <a:ln w="48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482873" y="5012077"/>
            <a:ext cx="308610" cy="0"/>
          </a:xfrm>
          <a:custGeom>
            <a:avLst/>
            <a:gdLst/>
            <a:ahLst/>
            <a:cxnLst/>
            <a:rect l="l" t="t" r="r" b="b"/>
            <a:pathLst>
              <a:path w="308610">
                <a:moveTo>
                  <a:pt x="0" y="0"/>
                </a:moveTo>
                <a:lnTo>
                  <a:pt x="308558" y="0"/>
                </a:lnTo>
              </a:path>
            </a:pathLst>
          </a:custGeom>
          <a:ln w="70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788982" y="5008574"/>
            <a:ext cx="0" cy="784860"/>
          </a:xfrm>
          <a:custGeom>
            <a:avLst/>
            <a:gdLst/>
            <a:ahLst/>
            <a:cxnLst/>
            <a:rect l="l" t="t" r="r" b="b"/>
            <a:pathLst>
              <a:path h="784860">
                <a:moveTo>
                  <a:pt x="0" y="0"/>
                </a:moveTo>
                <a:lnTo>
                  <a:pt x="0" y="784681"/>
                </a:lnTo>
              </a:path>
            </a:pathLst>
          </a:custGeom>
          <a:ln w="48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637152" y="4861446"/>
            <a:ext cx="0" cy="154305"/>
          </a:xfrm>
          <a:custGeom>
            <a:avLst/>
            <a:gdLst/>
            <a:ahLst/>
            <a:cxnLst/>
            <a:rect l="l" t="t" r="r" b="b"/>
            <a:pathLst>
              <a:path h="154304">
                <a:moveTo>
                  <a:pt x="0" y="0"/>
                </a:moveTo>
                <a:lnTo>
                  <a:pt x="0" y="154133"/>
                </a:lnTo>
              </a:path>
            </a:pathLst>
          </a:custGeom>
          <a:ln w="4897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624907" y="4864949"/>
            <a:ext cx="24765" cy="0"/>
          </a:xfrm>
          <a:custGeom>
            <a:avLst/>
            <a:gdLst/>
            <a:ahLst/>
            <a:cxnLst/>
            <a:rect l="l" t="t" r="r" b="b"/>
            <a:pathLst>
              <a:path w="24764">
                <a:moveTo>
                  <a:pt x="0" y="0"/>
                </a:moveTo>
                <a:lnTo>
                  <a:pt x="24488" y="0"/>
                </a:lnTo>
              </a:path>
            </a:pathLst>
          </a:custGeom>
          <a:ln w="7006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637152" y="5008574"/>
            <a:ext cx="0" cy="161290"/>
          </a:xfrm>
          <a:custGeom>
            <a:avLst/>
            <a:gdLst/>
            <a:ahLst/>
            <a:cxnLst/>
            <a:rect l="l" t="t" r="r" b="b"/>
            <a:pathLst>
              <a:path h="161289">
                <a:moveTo>
                  <a:pt x="0" y="0"/>
                </a:moveTo>
                <a:lnTo>
                  <a:pt x="0" y="161139"/>
                </a:lnTo>
              </a:path>
            </a:pathLst>
          </a:custGeom>
          <a:ln w="4897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624907" y="5166211"/>
            <a:ext cx="24765" cy="0"/>
          </a:xfrm>
          <a:custGeom>
            <a:avLst/>
            <a:gdLst/>
            <a:ahLst/>
            <a:cxnLst/>
            <a:rect l="l" t="t" r="r" b="b"/>
            <a:pathLst>
              <a:path w="24764">
                <a:moveTo>
                  <a:pt x="0" y="0"/>
                </a:moveTo>
                <a:lnTo>
                  <a:pt x="24488" y="0"/>
                </a:lnTo>
              </a:path>
            </a:pathLst>
          </a:custGeom>
          <a:ln w="7006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859999" y="5520018"/>
            <a:ext cx="304165" cy="273685"/>
          </a:xfrm>
          <a:custGeom>
            <a:avLst/>
            <a:gdLst/>
            <a:ahLst/>
            <a:cxnLst/>
            <a:rect l="l" t="t" r="r" b="b"/>
            <a:pathLst>
              <a:path w="304164" h="273685">
                <a:moveTo>
                  <a:pt x="303660" y="0"/>
                </a:moveTo>
                <a:lnTo>
                  <a:pt x="0" y="0"/>
                </a:lnTo>
                <a:lnTo>
                  <a:pt x="0" y="273237"/>
                </a:lnTo>
                <a:lnTo>
                  <a:pt x="303660" y="273237"/>
                </a:lnTo>
                <a:lnTo>
                  <a:pt x="303660" y="0"/>
                </a:lnTo>
                <a:close/>
              </a:path>
            </a:pathLst>
          </a:custGeom>
          <a:solidFill>
            <a:srgbClr val="9296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862448" y="5520018"/>
            <a:ext cx="0" cy="273685"/>
          </a:xfrm>
          <a:custGeom>
            <a:avLst/>
            <a:gdLst/>
            <a:ahLst/>
            <a:cxnLst/>
            <a:rect l="l" t="t" r="r" b="b"/>
            <a:pathLst>
              <a:path h="273685">
                <a:moveTo>
                  <a:pt x="0" y="0"/>
                </a:moveTo>
                <a:lnTo>
                  <a:pt x="0" y="273237"/>
                </a:lnTo>
              </a:path>
            </a:pathLst>
          </a:custGeom>
          <a:ln w="48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859999" y="5523521"/>
            <a:ext cx="308610" cy="0"/>
          </a:xfrm>
          <a:custGeom>
            <a:avLst/>
            <a:gdLst/>
            <a:ahLst/>
            <a:cxnLst/>
            <a:rect l="l" t="t" r="r" b="b"/>
            <a:pathLst>
              <a:path w="308610">
                <a:moveTo>
                  <a:pt x="0" y="0"/>
                </a:moveTo>
                <a:lnTo>
                  <a:pt x="308558" y="0"/>
                </a:lnTo>
              </a:path>
            </a:pathLst>
          </a:custGeom>
          <a:ln w="70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66109" y="5520018"/>
            <a:ext cx="0" cy="273685"/>
          </a:xfrm>
          <a:custGeom>
            <a:avLst/>
            <a:gdLst/>
            <a:ahLst/>
            <a:cxnLst/>
            <a:rect l="l" t="t" r="r" b="b"/>
            <a:pathLst>
              <a:path h="273685">
                <a:moveTo>
                  <a:pt x="0" y="0"/>
                </a:moveTo>
                <a:lnTo>
                  <a:pt x="0" y="273237"/>
                </a:lnTo>
              </a:path>
            </a:pathLst>
          </a:custGeom>
          <a:ln w="48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014278" y="5442951"/>
            <a:ext cx="0" cy="84455"/>
          </a:xfrm>
          <a:custGeom>
            <a:avLst/>
            <a:gdLst/>
            <a:ahLst/>
            <a:cxnLst/>
            <a:rect l="l" t="t" r="r" b="b"/>
            <a:pathLst>
              <a:path h="84454">
                <a:moveTo>
                  <a:pt x="0" y="0"/>
                </a:moveTo>
                <a:lnTo>
                  <a:pt x="0" y="84073"/>
                </a:lnTo>
              </a:path>
            </a:pathLst>
          </a:custGeom>
          <a:ln w="4897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002034" y="5446454"/>
            <a:ext cx="24765" cy="0"/>
          </a:xfrm>
          <a:custGeom>
            <a:avLst/>
            <a:gdLst/>
            <a:ahLst/>
            <a:cxnLst/>
            <a:rect l="l" t="t" r="r" b="b"/>
            <a:pathLst>
              <a:path w="24764">
                <a:moveTo>
                  <a:pt x="0" y="0"/>
                </a:moveTo>
                <a:lnTo>
                  <a:pt x="24488" y="0"/>
                </a:lnTo>
              </a:path>
            </a:pathLst>
          </a:custGeom>
          <a:ln w="7006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014278" y="5520018"/>
            <a:ext cx="0" cy="84455"/>
          </a:xfrm>
          <a:custGeom>
            <a:avLst/>
            <a:gdLst/>
            <a:ahLst/>
            <a:cxnLst/>
            <a:rect l="l" t="t" r="r" b="b"/>
            <a:pathLst>
              <a:path h="84454">
                <a:moveTo>
                  <a:pt x="0" y="0"/>
                </a:moveTo>
                <a:lnTo>
                  <a:pt x="0" y="84073"/>
                </a:lnTo>
              </a:path>
            </a:pathLst>
          </a:custGeom>
          <a:ln w="4897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002034" y="5600588"/>
            <a:ext cx="24765" cy="0"/>
          </a:xfrm>
          <a:custGeom>
            <a:avLst/>
            <a:gdLst/>
            <a:ahLst/>
            <a:cxnLst/>
            <a:rect l="l" t="t" r="r" b="b"/>
            <a:pathLst>
              <a:path w="24764">
                <a:moveTo>
                  <a:pt x="0" y="0"/>
                </a:moveTo>
                <a:lnTo>
                  <a:pt x="24488" y="0"/>
                </a:lnTo>
              </a:path>
            </a:pathLst>
          </a:custGeom>
          <a:ln w="7006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237125" y="5491994"/>
            <a:ext cx="299085" cy="301625"/>
          </a:xfrm>
          <a:custGeom>
            <a:avLst/>
            <a:gdLst/>
            <a:ahLst/>
            <a:cxnLst/>
            <a:rect l="l" t="t" r="r" b="b"/>
            <a:pathLst>
              <a:path w="299085" h="301625">
                <a:moveTo>
                  <a:pt x="298762" y="0"/>
                </a:moveTo>
                <a:lnTo>
                  <a:pt x="0" y="0"/>
                </a:lnTo>
                <a:lnTo>
                  <a:pt x="0" y="301261"/>
                </a:lnTo>
                <a:lnTo>
                  <a:pt x="298762" y="301261"/>
                </a:lnTo>
                <a:lnTo>
                  <a:pt x="298762" y="0"/>
                </a:lnTo>
                <a:close/>
              </a:path>
            </a:pathLst>
          </a:custGeom>
          <a:solidFill>
            <a:srgbClr val="9296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239575" y="5491994"/>
            <a:ext cx="0" cy="301625"/>
          </a:xfrm>
          <a:custGeom>
            <a:avLst/>
            <a:gdLst/>
            <a:ahLst/>
            <a:cxnLst/>
            <a:rect l="l" t="t" r="r" b="b"/>
            <a:pathLst>
              <a:path h="301625">
                <a:moveTo>
                  <a:pt x="0" y="0"/>
                </a:moveTo>
                <a:lnTo>
                  <a:pt x="0" y="301261"/>
                </a:lnTo>
              </a:path>
            </a:pathLst>
          </a:custGeom>
          <a:ln w="48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237126" y="5495497"/>
            <a:ext cx="304165" cy="0"/>
          </a:xfrm>
          <a:custGeom>
            <a:avLst/>
            <a:gdLst/>
            <a:ahLst/>
            <a:cxnLst/>
            <a:rect l="l" t="t" r="r" b="b"/>
            <a:pathLst>
              <a:path w="304164">
                <a:moveTo>
                  <a:pt x="0" y="0"/>
                </a:moveTo>
                <a:lnTo>
                  <a:pt x="303660" y="0"/>
                </a:lnTo>
              </a:path>
            </a:pathLst>
          </a:custGeom>
          <a:ln w="70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538338" y="5491994"/>
            <a:ext cx="0" cy="301625"/>
          </a:xfrm>
          <a:custGeom>
            <a:avLst/>
            <a:gdLst/>
            <a:ahLst/>
            <a:cxnLst/>
            <a:rect l="l" t="t" r="r" b="b"/>
            <a:pathLst>
              <a:path h="301625">
                <a:moveTo>
                  <a:pt x="0" y="0"/>
                </a:moveTo>
                <a:lnTo>
                  <a:pt x="0" y="301261"/>
                </a:lnTo>
              </a:path>
            </a:pathLst>
          </a:custGeom>
          <a:ln w="48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391405" y="5386902"/>
            <a:ext cx="0" cy="112395"/>
          </a:xfrm>
          <a:custGeom>
            <a:avLst/>
            <a:gdLst/>
            <a:ahLst/>
            <a:cxnLst/>
            <a:rect l="l" t="t" r="r" b="b"/>
            <a:pathLst>
              <a:path h="112395">
                <a:moveTo>
                  <a:pt x="0" y="0"/>
                </a:moveTo>
                <a:lnTo>
                  <a:pt x="0" y="112097"/>
                </a:lnTo>
              </a:path>
            </a:pathLst>
          </a:custGeom>
          <a:ln w="4897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379161" y="5390406"/>
            <a:ext cx="24765" cy="0"/>
          </a:xfrm>
          <a:custGeom>
            <a:avLst/>
            <a:gdLst/>
            <a:ahLst/>
            <a:cxnLst/>
            <a:rect l="l" t="t" r="r" b="b"/>
            <a:pathLst>
              <a:path w="24764">
                <a:moveTo>
                  <a:pt x="0" y="0"/>
                </a:moveTo>
                <a:lnTo>
                  <a:pt x="24488" y="0"/>
                </a:lnTo>
              </a:path>
            </a:pathLst>
          </a:custGeom>
          <a:ln w="7006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391405" y="549199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9103"/>
                </a:lnTo>
              </a:path>
            </a:pathLst>
          </a:custGeom>
          <a:ln w="4897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379161" y="5607594"/>
            <a:ext cx="24765" cy="0"/>
          </a:xfrm>
          <a:custGeom>
            <a:avLst/>
            <a:gdLst/>
            <a:ahLst/>
            <a:cxnLst/>
            <a:rect l="l" t="t" r="r" b="b"/>
            <a:pathLst>
              <a:path w="24764">
                <a:moveTo>
                  <a:pt x="0" y="0"/>
                </a:moveTo>
                <a:lnTo>
                  <a:pt x="24488" y="0"/>
                </a:lnTo>
              </a:path>
            </a:pathLst>
          </a:custGeom>
          <a:ln w="7006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614253" y="5534031"/>
            <a:ext cx="299085" cy="259715"/>
          </a:xfrm>
          <a:custGeom>
            <a:avLst/>
            <a:gdLst/>
            <a:ahLst/>
            <a:cxnLst/>
            <a:rect l="l" t="t" r="r" b="b"/>
            <a:pathLst>
              <a:path w="299085" h="259714">
                <a:moveTo>
                  <a:pt x="298762" y="0"/>
                </a:moveTo>
                <a:lnTo>
                  <a:pt x="0" y="0"/>
                </a:lnTo>
                <a:lnTo>
                  <a:pt x="0" y="259225"/>
                </a:lnTo>
                <a:lnTo>
                  <a:pt x="298762" y="259225"/>
                </a:lnTo>
                <a:lnTo>
                  <a:pt x="298762" y="0"/>
                </a:lnTo>
                <a:close/>
              </a:path>
            </a:pathLst>
          </a:custGeom>
          <a:solidFill>
            <a:srgbClr val="9296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616702" y="5534030"/>
            <a:ext cx="0" cy="259715"/>
          </a:xfrm>
          <a:custGeom>
            <a:avLst/>
            <a:gdLst/>
            <a:ahLst/>
            <a:cxnLst/>
            <a:rect l="l" t="t" r="r" b="b"/>
            <a:pathLst>
              <a:path h="259714">
                <a:moveTo>
                  <a:pt x="0" y="0"/>
                </a:moveTo>
                <a:lnTo>
                  <a:pt x="0" y="259225"/>
                </a:lnTo>
              </a:path>
            </a:pathLst>
          </a:custGeom>
          <a:ln w="48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614253" y="5537534"/>
            <a:ext cx="304165" cy="0"/>
          </a:xfrm>
          <a:custGeom>
            <a:avLst/>
            <a:gdLst/>
            <a:ahLst/>
            <a:cxnLst/>
            <a:rect l="l" t="t" r="r" b="b"/>
            <a:pathLst>
              <a:path w="304164">
                <a:moveTo>
                  <a:pt x="0" y="0"/>
                </a:moveTo>
                <a:lnTo>
                  <a:pt x="303660" y="0"/>
                </a:lnTo>
              </a:path>
            </a:pathLst>
          </a:custGeom>
          <a:ln w="70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915464" y="5534030"/>
            <a:ext cx="0" cy="259715"/>
          </a:xfrm>
          <a:custGeom>
            <a:avLst/>
            <a:gdLst/>
            <a:ahLst/>
            <a:cxnLst/>
            <a:rect l="l" t="t" r="r" b="b"/>
            <a:pathLst>
              <a:path h="259714">
                <a:moveTo>
                  <a:pt x="0" y="0"/>
                </a:moveTo>
                <a:lnTo>
                  <a:pt x="0" y="259225"/>
                </a:lnTo>
              </a:path>
            </a:pathLst>
          </a:custGeom>
          <a:ln w="48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763634" y="5400915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121"/>
                </a:lnTo>
              </a:path>
            </a:pathLst>
          </a:custGeom>
          <a:ln w="4897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751390" y="5404418"/>
            <a:ext cx="24765" cy="0"/>
          </a:xfrm>
          <a:custGeom>
            <a:avLst/>
            <a:gdLst/>
            <a:ahLst/>
            <a:cxnLst/>
            <a:rect l="l" t="t" r="r" b="b"/>
            <a:pathLst>
              <a:path w="24764">
                <a:moveTo>
                  <a:pt x="0" y="0"/>
                </a:moveTo>
                <a:lnTo>
                  <a:pt x="24488" y="0"/>
                </a:lnTo>
              </a:path>
            </a:pathLst>
          </a:custGeom>
          <a:ln w="7006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763634" y="5534030"/>
            <a:ext cx="0" cy="133350"/>
          </a:xfrm>
          <a:custGeom>
            <a:avLst/>
            <a:gdLst/>
            <a:ahLst/>
            <a:cxnLst/>
            <a:rect l="l" t="t" r="r" b="b"/>
            <a:pathLst>
              <a:path h="133350">
                <a:moveTo>
                  <a:pt x="0" y="0"/>
                </a:moveTo>
                <a:lnTo>
                  <a:pt x="0" y="133115"/>
                </a:lnTo>
              </a:path>
            </a:pathLst>
          </a:custGeom>
          <a:ln w="4897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751390" y="5663643"/>
            <a:ext cx="24765" cy="0"/>
          </a:xfrm>
          <a:custGeom>
            <a:avLst/>
            <a:gdLst/>
            <a:ahLst/>
            <a:cxnLst/>
            <a:rect l="l" t="t" r="r" b="b"/>
            <a:pathLst>
              <a:path w="24764">
                <a:moveTo>
                  <a:pt x="0" y="0"/>
                </a:moveTo>
                <a:lnTo>
                  <a:pt x="24488" y="0"/>
                </a:lnTo>
              </a:path>
            </a:pathLst>
          </a:custGeom>
          <a:ln w="7006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689437" y="5793256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181" y="0"/>
                </a:lnTo>
              </a:path>
            </a:pathLst>
          </a:custGeom>
          <a:ln w="140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689437" y="5499000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181" y="0"/>
                </a:lnTo>
              </a:path>
            </a:pathLst>
          </a:custGeom>
          <a:ln w="140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689437" y="5197738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181" y="0"/>
                </a:lnTo>
              </a:path>
            </a:pathLst>
          </a:custGeom>
          <a:ln w="140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689437" y="4903483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181" y="0"/>
                </a:lnTo>
              </a:path>
            </a:pathLst>
          </a:custGeom>
          <a:ln w="140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689437" y="4602221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181" y="0"/>
                </a:lnTo>
              </a:path>
            </a:pathLst>
          </a:custGeom>
          <a:ln w="140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689437" y="4307966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181" y="0"/>
                </a:lnTo>
              </a:path>
            </a:pathLst>
          </a:custGeom>
          <a:ln w="140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917913" y="5793256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181" y="0"/>
                </a:lnTo>
              </a:path>
            </a:pathLst>
          </a:custGeom>
          <a:ln w="140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917913" y="5499000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181" y="0"/>
                </a:lnTo>
              </a:path>
            </a:pathLst>
          </a:custGeom>
          <a:ln w="140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3917913" y="5197738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181" y="0"/>
                </a:lnTo>
              </a:path>
            </a:pathLst>
          </a:custGeom>
          <a:ln w="140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917913" y="4903483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181" y="0"/>
                </a:lnTo>
              </a:path>
            </a:pathLst>
          </a:custGeom>
          <a:ln w="140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917913" y="4602221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181" y="0"/>
                </a:lnTo>
              </a:path>
            </a:pathLst>
          </a:custGeom>
          <a:ln w="140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917913" y="4307966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181" y="0"/>
                </a:lnTo>
              </a:path>
            </a:pathLst>
          </a:custGeom>
          <a:ln w="140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694335" y="5744213"/>
            <a:ext cx="0" cy="56515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0"/>
                </a:moveTo>
                <a:lnTo>
                  <a:pt x="0" y="56048"/>
                </a:lnTo>
              </a:path>
            </a:pathLst>
          </a:custGeom>
          <a:ln w="97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071462" y="5744213"/>
            <a:ext cx="0" cy="56515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0"/>
                </a:moveTo>
                <a:lnTo>
                  <a:pt x="0" y="56048"/>
                </a:lnTo>
              </a:path>
            </a:pathLst>
          </a:custGeom>
          <a:ln w="97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448588" y="5744213"/>
            <a:ext cx="0" cy="56515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0"/>
                </a:moveTo>
                <a:lnTo>
                  <a:pt x="0" y="56048"/>
                </a:lnTo>
              </a:path>
            </a:pathLst>
          </a:custGeom>
          <a:ln w="97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820817" y="5744213"/>
            <a:ext cx="0" cy="56515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0"/>
                </a:moveTo>
                <a:lnTo>
                  <a:pt x="0" y="56048"/>
                </a:lnTo>
              </a:path>
            </a:pathLst>
          </a:custGeom>
          <a:ln w="97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197944" y="5744213"/>
            <a:ext cx="0" cy="56515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0"/>
                </a:moveTo>
                <a:lnTo>
                  <a:pt x="0" y="56048"/>
                </a:lnTo>
              </a:path>
            </a:pathLst>
          </a:custGeom>
          <a:ln w="97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575071" y="5744213"/>
            <a:ext cx="0" cy="56515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0"/>
                </a:moveTo>
                <a:lnTo>
                  <a:pt x="0" y="56048"/>
                </a:lnTo>
              </a:path>
            </a:pathLst>
          </a:custGeom>
          <a:ln w="97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952197" y="5744213"/>
            <a:ext cx="0" cy="56515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0"/>
                </a:moveTo>
                <a:lnTo>
                  <a:pt x="0" y="56048"/>
                </a:lnTo>
              </a:path>
            </a:pathLst>
          </a:custGeom>
          <a:ln w="97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694335" y="4300959"/>
            <a:ext cx="0" cy="56515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0"/>
                </a:moveTo>
                <a:lnTo>
                  <a:pt x="0" y="56048"/>
                </a:lnTo>
              </a:path>
            </a:pathLst>
          </a:custGeom>
          <a:ln w="97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071462" y="4300959"/>
            <a:ext cx="0" cy="56515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0"/>
                </a:moveTo>
                <a:lnTo>
                  <a:pt x="0" y="56048"/>
                </a:lnTo>
              </a:path>
            </a:pathLst>
          </a:custGeom>
          <a:ln w="97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448588" y="4300959"/>
            <a:ext cx="0" cy="56515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0"/>
                </a:moveTo>
                <a:lnTo>
                  <a:pt x="0" y="56048"/>
                </a:lnTo>
              </a:path>
            </a:pathLst>
          </a:custGeom>
          <a:ln w="97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820817" y="4300959"/>
            <a:ext cx="0" cy="56515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0"/>
                </a:moveTo>
                <a:lnTo>
                  <a:pt x="0" y="56048"/>
                </a:lnTo>
              </a:path>
            </a:pathLst>
          </a:custGeom>
          <a:ln w="97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197944" y="4300959"/>
            <a:ext cx="0" cy="56515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0"/>
                </a:moveTo>
                <a:lnTo>
                  <a:pt x="0" y="56048"/>
                </a:lnTo>
              </a:path>
            </a:pathLst>
          </a:custGeom>
          <a:ln w="97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575071" y="4300959"/>
            <a:ext cx="0" cy="56515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0"/>
                </a:moveTo>
                <a:lnTo>
                  <a:pt x="0" y="56048"/>
                </a:lnTo>
              </a:path>
            </a:pathLst>
          </a:custGeom>
          <a:ln w="97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952197" y="4300959"/>
            <a:ext cx="0" cy="56515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0"/>
                </a:moveTo>
                <a:lnTo>
                  <a:pt x="0" y="56048"/>
                </a:lnTo>
              </a:path>
            </a:pathLst>
          </a:custGeom>
          <a:ln w="97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694335" y="4300959"/>
            <a:ext cx="0" cy="1499870"/>
          </a:xfrm>
          <a:custGeom>
            <a:avLst/>
            <a:gdLst/>
            <a:ahLst/>
            <a:cxnLst/>
            <a:rect l="l" t="t" r="r" b="b"/>
            <a:pathLst>
              <a:path h="1499870">
                <a:moveTo>
                  <a:pt x="0" y="0"/>
                </a:moveTo>
                <a:lnTo>
                  <a:pt x="0" y="1499302"/>
                </a:lnTo>
              </a:path>
            </a:pathLst>
          </a:custGeom>
          <a:ln w="97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952197" y="4300959"/>
            <a:ext cx="0" cy="1499870"/>
          </a:xfrm>
          <a:custGeom>
            <a:avLst/>
            <a:gdLst/>
            <a:ahLst/>
            <a:cxnLst/>
            <a:rect l="l" t="t" r="r" b="b"/>
            <a:pathLst>
              <a:path h="1499870">
                <a:moveTo>
                  <a:pt x="0" y="0"/>
                </a:moveTo>
                <a:lnTo>
                  <a:pt x="0" y="1499302"/>
                </a:lnTo>
              </a:path>
            </a:pathLst>
          </a:custGeom>
          <a:ln w="97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689437" y="5793256"/>
            <a:ext cx="2268220" cy="0"/>
          </a:xfrm>
          <a:custGeom>
            <a:avLst/>
            <a:gdLst/>
            <a:ahLst/>
            <a:cxnLst/>
            <a:rect l="l" t="t" r="r" b="b"/>
            <a:pathLst>
              <a:path w="2268220">
                <a:moveTo>
                  <a:pt x="0" y="0"/>
                </a:moveTo>
                <a:lnTo>
                  <a:pt x="2267658" y="0"/>
                </a:lnTo>
              </a:path>
            </a:pathLst>
          </a:custGeom>
          <a:ln w="140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689437" y="4307966"/>
            <a:ext cx="2268220" cy="0"/>
          </a:xfrm>
          <a:custGeom>
            <a:avLst/>
            <a:gdLst/>
            <a:ahLst/>
            <a:cxnLst/>
            <a:rect l="l" t="t" r="r" b="b"/>
            <a:pathLst>
              <a:path w="2268220">
                <a:moveTo>
                  <a:pt x="0" y="0"/>
                </a:moveTo>
                <a:lnTo>
                  <a:pt x="2267658" y="0"/>
                </a:lnTo>
              </a:path>
            </a:pathLst>
          </a:custGeom>
          <a:ln w="140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 txBox="1"/>
          <p:nvPr/>
        </p:nvSpPr>
        <p:spPr>
          <a:xfrm>
            <a:off x="1466134" y="4169156"/>
            <a:ext cx="18669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95" dirty="0">
                <a:latin typeface="Arial"/>
                <a:cs typeface="Arial"/>
              </a:rPr>
              <a:t>100</a:t>
            </a:r>
            <a:endParaRPr sz="1100">
              <a:latin typeface="Arial"/>
              <a:cs typeface="Arial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3016168" y="4440697"/>
            <a:ext cx="0" cy="588010"/>
          </a:xfrm>
          <a:custGeom>
            <a:avLst/>
            <a:gdLst/>
            <a:ahLst/>
            <a:cxnLst/>
            <a:rect l="l" t="t" r="r" b="b"/>
            <a:pathLst>
              <a:path h="588010">
                <a:moveTo>
                  <a:pt x="0" y="0"/>
                </a:moveTo>
                <a:lnTo>
                  <a:pt x="0" y="587413"/>
                </a:lnTo>
              </a:path>
            </a:pathLst>
          </a:custGeom>
          <a:ln w="50800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939714" y="5002710"/>
            <a:ext cx="153035" cy="153035"/>
          </a:xfrm>
          <a:custGeom>
            <a:avLst/>
            <a:gdLst/>
            <a:ahLst/>
            <a:cxnLst/>
            <a:rect l="l" t="t" r="r" b="b"/>
            <a:pathLst>
              <a:path w="153035" h="153035">
                <a:moveTo>
                  <a:pt x="152907" y="0"/>
                </a:moveTo>
                <a:lnTo>
                  <a:pt x="0" y="0"/>
                </a:lnTo>
                <a:lnTo>
                  <a:pt x="76453" y="152907"/>
                </a:lnTo>
                <a:lnTo>
                  <a:pt x="15290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394502" y="4440697"/>
            <a:ext cx="0" cy="588010"/>
          </a:xfrm>
          <a:custGeom>
            <a:avLst/>
            <a:gdLst/>
            <a:ahLst/>
            <a:cxnLst/>
            <a:rect l="l" t="t" r="r" b="b"/>
            <a:pathLst>
              <a:path h="588010">
                <a:moveTo>
                  <a:pt x="0" y="0"/>
                </a:moveTo>
                <a:lnTo>
                  <a:pt x="0" y="587413"/>
                </a:lnTo>
              </a:path>
            </a:pathLst>
          </a:custGeom>
          <a:ln w="50800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318049" y="5002710"/>
            <a:ext cx="153035" cy="153035"/>
          </a:xfrm>
          <a:custGeom>
            <a:avLst/>
            <a:gdLst/>
            <a:ahLst/>
            <a:cxnLst/>
            <a:rect l="l" t="t" r="r" b="b"/>
            <a:pathLst>
              <a:path w="153035" h="153035">
                <a:moveTo>
                  <a:pt x="152908" y="0"/>
                </a:moveTo>
                <a:lnTo>
                  <a:pt x="0" y="0"/>
                </a:lnTo>
                <a:lnTo>
                  <a:pt x="76454" y="152907"/>
                </a:lnTo>
                <a:lnTo>
                  <a:pt x="152908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 txBox="1"/>
          <p:nvPr/>
        </p:nvSpPr>
        <p:spPr>
          <a:xfrm>
            <a:off x="1816100" y="3746500"/>
            <a:ext cx="20288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Comic Sans MS"/>
                <a:cs typeface="Comic Sans MS"/>
              </a:rPr>
              <a:t>Impaired retinal</a:t>
            </a:r>
            <a:r>
              <a:rPr sz="1400" spc="-6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binding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1520009" y="4470418"/>
            <a:ext cx="2420620" cy="1770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95" dirty="0">
                <a:latin typeface="Arial"/>
                <a:cs typeface="Arial"/>
              </a:rPr>
              <a:t>80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00" spc="-195" dirty="0">
                <a:latin typeface="Arial"/>
                <a:cs typeface="Arial"/>
              </a:rPr>
              <a:t>60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00" spc="-195" dirty="0">
                <a:latin typeface="Arial"/>
                <a:cs typeface="Arial"/>
              </a:rPr>
              <a:t>40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spc="-195" dirty="0">
                <a:latin typeface="Arial"/>
                <a:cs typeface="Arial"/>
              </a:rPr>
              <a:t>20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850">
              <a:latin typeface="Arial"/>
              <a:cs typeface="Arial"/>
            </a:endParaRPr>
          </a:p>
          <a:p>
            <a:pPr marL="66040">
              <a:lnSpc>
                <a:spcPct val="100000"/>
              </a:lnSpc>
              <a:spcBef>
                <a:spcPts val="5"/>
              </a:spcBef>
            </a:pPr>
            <a:r>
              <a:rPr sz="1100" spc="-185" dirty="0">
                <a:latin typeface="Arial"/>
                <a:cs typeface="Arial"/>
              </a:rPr>
              <a:t>0</a:t>
            </a:r>
            <a:endParaRPr sz="1100">
              <a:latin typeface="Arial"/>
              <a:cs typeface="Arial"/>
            </a:endParaRPr>
          </a:p>
          <a:p>
            <a:pPr marL="267335">
              <a:lnSpc>
                <a:spcPct val="100000"/>
              </a:lnSpc>
              <a:spcBef>
                <a:spcPts val="100"/>
              </a:spcBef>
              <a:tabLst>
                <a:tab pos="614680" algn="l"/>
                <a:tab pos="972185" algn="l"/>
              </a:tabLst>
            </a:pPr>
            <a:r>
              <a:rPr sz="1000" spc="-225" dirty="0">
                <a:latin typeface="Arial"/>
                <a:cs typeface="Arial"/>
              </a:rPr>
              <a:t>WT	</a:t>
            </a:r>
            <a:r>
              <a:rPr sz="1000" spc="-175" dirty="0">
                <a:latin typeface="Arial"/>
                <a:cs typeface="Arial"/>
              </a:rPr>
              <a:t>L79A	</a:t>
            </a:r>
            <a:r>
              <a:rPr sz="1000" spc="-190" dirty="0">
                <a:latin typeface="Arial"/>
                <a:cs typeface="Arial"/>
              </a:rPr>
              <a:t>L79S  </a:t>
            </a:r>
            <a:r>
              <a:rPr sz="1000" spc="-185" dirty="0">
                <a:latin typeface="Arial"/>
                <a:cs typeface="Arial"/>
              </a:rPr>
              <a:t>W175A </a:t>
            </a:r>
            <a:r>
              <a:rPr sz="1000" spc="-200" dirty="0">
                <a:latin typeface="Arial"/>
                <a:cs typeface="Arial"/>
              </a:rPr>
              <a:t>W175C</a:t>
            </a:r>
            <a:r>
              <a:rPr sz="1000" spc="-190" dirty="0">
                <a:latin typeface="Arial"/>
                <a:cs typeface="Arial"/>
              </a:rPr>
              <a:t> </a:t>
            </a:r>
            <a:r>
              <a:rPr sz="1000" spc="-204" dirty="0">
                <a:latin typeface="Arial"/>
                <a:cs typeface="Arial"/>
              </a:rPr>
              <a:t>W175H</a:t>
            </a:r>
            <a:endParaRPr sz="1000">
              <a:latin typeface="Arial"/>
              <a:cs typeface="Arial"/>
            </a:endParaRPr>
          </a:p>
          <a:p>
            <a:pPr marL="194310">
              <a:lnSpc>
                <a:spcPct val="100000"/>
              </a:lnSpc>
              <a:spcBef>
                <a:spcPts val="350"/>
              </a:spcBef>
            </a:pPr>
            <a:r>
              <a:rPr sz="1200" b="1" dirty="0">
                <a:latin typeface="Arial"/>
                <a:cs typeface="Arial"/>
              </a:rPr>
              <a:t>% Rhodopsin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Regeneration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1460500" y="1308100"/>
            <a:ext cx="37407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835" indent="-191770">
              <a:lnSpc>
                <a:spcPct val="100000"/>
              </a:lnSpc>
              <a:spcBef>
                <a:spcPts val="100"/>
              </a:spcBef>
              <a:buChar char="•"/>
              <a:tabLst>
                <a:tab pos="204470" algn="l"/>
              </a:tabLst>
            </a:pPr>
            <a:r>
              <a:rPr sz="2400" b="1" spc="-5" dirty="0">
                <a:latin typeface="Arial"/>
                <a:cs typeface="Arial"/>
              </a:rPr>
              <a:t>Decrease </a:t>
            </a:r>
            <a:r>
              <a:rPr sz="2400" b="1" dirty="0">
                <a:latin typeface="Arial"/>
                <a:cs typeface="Arial"/>
              </a:rPr>
              <a:t>ligand</a:t>
            </a:r>
            <a:r>
              <a:rPr sz="2400" b="1" spc="-8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binding</a:t>
            </a:r>
            <a:endParaRPr sz="2400">
              <a:latin typeface="Arial"/>
              <a:cs typeface="Arial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7371106" y="1261169"/>
            <a:ext cx="2786827" cy="4108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 txBox="1"/>
          <p:nvPr/>
        </p:nvSpPr>
        <p:spPr>
          <a:xfrm>
            <a:off x="5702300" y="1158875"/>
            <a:ext cx="1809114" cy="1116965"/>
          </a:xfrm>
          <a:prstGeom prst="rect">
            <a:avLst/>
          </a:prstGeom>
        </p:spPr>
        <p:txBody>
          <a:bodyPr vert="horz" wrap="square" lIns="0" tIns="187325" rIns="0" bIns="0" rtlCol="0">
            <a:spAutoFit/>
          </a:bodyPr>
          <a:lstStyle/>
          <a:p>
            <a:pPr marL="469900">
              <a:lnSpc>
                <a:spcPct val="100000"/>
              </a:lnSpc>
              <a:spcBef>
                <a:spcPts val="1475"/>
              </a:spcBef>
            </a:pPr>
            <a:r>
              <a:rPr sz="2000" b="1" dirty="0">
                <a:latin typeface="Arial"/>
                <a:cs typeface="Arial"/>
              </a:rPr>
              <a:t>Rhodopsin</a:t>
            </a:r>
            <a:endParaRPr sz="2000">
              <a:latin typeface="Arial"/>
              <a:cs typeface="Arial"/>
            </a:endParaRPr>
          </a:p>
          <a:p>
            <a:pPr marL="12700" marR="715645">
              <a:lnSpc>
                <a:spcPts val="1800"/>
              </a:lnSpc>
              <a:spcBef>
                <a:spcPts val="1260"/>
              </a:spcBef>
            </a:pPr>
            <a:r>
              <a:rPr sz="1600" spc="-5" dirty="0">
                <a:latin typeface="Arial"/>
                <a:cs typeface="Arial"/>
              </a:rPr>
              <a:t>W</a:t>
            </a:r>
            <a:r>
              <a:rPr sz="1600" dirty="0">
                <a:latin typeface="Arial"/>
                <a:cs typeface="Arial"/>
              </a:rPr>
              <a:t>175A</a:t>
            </a:r>
            <a:r>
              <a:rPr sz="1600" spc="-5" dirty="0">
                <a:latin typeface="Arial"/>
                <a:cs typeface="Arial"/>
              </a:rPr>
              <a:t>/</a:t>
            </a:r>
            <a:r>
              <a:rPr sz="1600" dirty="0">
                <a:latin typeface="Arial"/>
                <a:cs typeface="Arial"/>
              </a:rPr>
              <a:t>C</a:t>
            </a:r>
            <a:r>
              <a:rPr sz="1600" spc="-5" dirty="0">
                <a:latin typeface="Arial"/>
                <a:cs typeface="Arial"/>
              </a:rPr>
              <a:t>/</a:t>
            </a:r>
            <a:r>
              <a:rPr sz="1600" dirty="0">
                <a:latin typeface="Arial"/>
                <a:cs typeface="Arial"/>
              </a:rPr>
              <a:t>H  </a:t>
            </a:r>
            <a:r>
              <a:rPr sz="1600" spc="-5" dirty="0">
                <a:latin typeface="Arial"/>
                <a:cs typeface="Arial"/>
              </a:rPr>
              <a:t>TM4</a:t>
            </a:r>
            <a:endParaRPr sz="160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10007600" y="698500"/>
            <a:ext cx="1014094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Arial"/>
                <a:cs typeface="Arial"/>
              </a:rPr>
              <a:t>Residue  </a:t>
            </a:r>
            <a:r>
              <a:rPr sz="2000" b="1" spc="-10" dirty="0">
                <a:latin typeface="Arial"/>
                <a:cs typeface="Arial"/>
              </a:rPr>
              <a:t>Weight</a:t>
            </a:r>
            <a:endParaRPr sz="2000">
              <a:latin typeface="Arial"/>
              <a:cs typeface="Arial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3701163" y="3086888"/>
            <a:ext cx="3693160" cy="2149475"/>
          </a:xfrm>
          <a:custGeom>
            <a:avLst/>
            <a:gdLst/>
            <a:ahLst/>
            <a:cxnLst/>
            <a:rect l="l" t="t" r="r" b="b"/>
            <a:pathLst>
              <a:path w="3693159" h="2149475">
                <a:moveTo>
                  <a:pt x="3692852" y="0"/>
                </a:moveTo>
                <a:lnTo>
                  <a:pt x="27440" y="2133462"/>
                </a:lnTo>
                <a:lnTo>
                  <a:pt x="0" y="2149433"/>
                </a:lnTo>
              </a:path>
            </a:pathLst>
          </a:custGeom>
          <a:ln w="635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560668" y="5075812"/>
            <a:ext cx="289560" cy="242570"/>
          </a:xfrm>
          <a:custGeom>
            <a:avLst/>
            <a:gdLst/>
            <a:ahLst/>
            <a:cxnLst/>
            <a:rect l="l" t="t" r="r" b="b"/>
            <a:pathLst>
              <a:path w="289560" h="242570">
                <a:moveTo>
                  <a:pt x="158747" y="0"/>
                </a:moveTo>
                <a:lnTo>
                  <a:pt x="0" y="242285"/>
                </a:lnTo>
                <a:lnTo>
                  <a:pt x="289077" y="223912"/>
                </a:lnTo>
                <a:lnTo>
                  <a:pt x="167934" y="144538"/>
                </a:lnTo>
                <a:lnTo>
                  <a:pt x="15874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942433" y="6435524"/>
            <a:ext cx="1380490" cy="361315"/>
          </a:xfrm>
          <a:custGeom>
            <a:avLst/>
            <a:gdLst/>
            <a:ahLst/>
            <a:cxnLst/>
            <a:rect l="l" t="t" r="r" b="b"/>
            <a:pathLst>
              <a:path w="1380489" h="361315">
                <a:moveTo>
                  <a:pt x="0" y="0"/>
                </a:moveTo>
                <a:lnTo>
                  <a:pt x="1380417" y="0"/>
                </a:lnTo>
                <a:lnTo>
                  <a:pt x="1380417" y="360821"/>
                </a:lnTo>
                <a:lnTo>
                  <a:pt x="0" y="360821"/>
                </a:lnTo>
                <a:lnTo>
                  <a:pt x="0" y="0"/>
                </a:lnTo>
                <a:close/>
              </a:path>
            </a:pathLst>
          </a:custGeom>
          <a:solidFill>
            <a:srgbClr val="A6AA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 txBox="1">
            <a:spLocks noGrp="1"/>
          </p:cNvSpPr>
          <p:nvPr>
            <p:ph type="title"/>
          </p:nvPr>
        </p:nvSpPr>
        <p:spPr>
          <a:xfrm>
            <a:off x="1943100" y="241300"/>
            <a:ext cx="8268334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Need </a:t>
            </a:r>
            <a:r>
              <a:rPr spc="-5" dirty="0"/>
              <a:t>multiple </a:t>
            </a:r>
            <a:r>
              <a:rPr dirty="0"/>
              <a:t>assays </a:t>
            </a:r>
            <a:r>
              <a:rPr spc="-5" dirty="0"/>
              <a:t>to </a:t>
            </a:r>
            <a:r>
              <a:rPr dirty="0"/>
              <a:t>measure what </a:t>
            </a:r>
            <a:r>
              <a:rPr spc="-5" dirty="0"/>
              <a:t>mutations</a:t>
            </a:r>
            <a:r>
              <a:rPr spc="-30" dirty="0"/>
              <a:t> </a:t>
            </a:r>
            <a:r>
              <a:rPr dirty="0"/>
              <a:t>do</a:t>
            </a:r>
          </a:p>
        </p:txBody>
      </p:sp>
      <p:sp>
        <p:nvSpPr>
          <p:cNvPr id="98" name="object 98"/>
          <p:cNvSpPr txBox="1"/>
          <p:nvPr/>
        </p:nvSpPr>
        <p:spPr>
          <a:xfrm>
            <a:off x="2324100" y="6473254"/>
            <a:ext cx="230060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dirty="0">
                <a:latin typeface="Arial"/>
                <a:cs typeface="Arial"/>
              </a:rPr>
              <a:t>Madabushi </a:t>
            </a:r>
            <a:r>
              <a:rPr sz="1800" b="1" i="1" spc="-5" dirty="0">
                <a:latin typeface="Arial"/>
                <a:cs typeface="Arial"/>
              </a:rPr>
              <a:t>JBC</a:t>
            </a:r>
            <a:r>
              <a:rPr sz="1800" b="1" i="1" spc="-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2004</a:t>
            </a:r>
            <a:endParaRPr sz="1800">
              <a:latin typeface="Arial"/>
              <a:cs typeface="Arial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4978400" y="6473254"/>
            <a:ext cx="1291590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Wensel</a:t>
            </a:r>
            <a:r>
              <a:rPr sz="18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Lab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71004" y="1255287"/>
            <a:ext cx="2777347" cy="40899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54498" y="5798191"/>
            <a:ext cx="1920239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92455" algn="l"/>
                <a:tab pos="1172210" algn="l"/>
                <a:tab pos="1707514" algn="l"/>
              </a:tabLst>
            </a:pPr>
            <a:r>
              <a:rPr sz="1400" dirty="0">
                <a:latin typeface="Arial"/>
                <a:cs typeface="Arial"/>
              </a:rPr>
              <a:t>0	4	8	12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59300" y="5667282"/>
            <a:ext cx="12509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0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59300" y="5231933"/>
            <a:ext cx="12509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59300" y="4796149"/>
            <a:ext cx="12509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59300" y="4360800"/>
            <a:ext cx="12509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612189" y="5810021"/>
            <a:ext cx="0" cy="36195"/>
          </a:xfrm>
          <a:custGeom>
            <a:avLst/>
            <a:gdLst/>
            <a:ahLst/>
            <a:cxnLst/>
            <a:rect l="l" t="t" r="r" b="b"/>
            <a:pathLst>
              <a:path h="36195">
                <a:moveTo>
                  <a:pt x="0" y="0"/>
                </a:moveTo>
                <a:lnTo>
                  <a:pt x="0" y="35662"/>
                </a:lnTo>
              </a:path>
            </a:pathLst>
          </a:custGeom>
          <a:ln w="565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902129" y="5810021"/>
            <a:ext cx="0" cy="20955"/>
          </a:xfrm>
          <a:custGeom>
            <a:avLst/>
            <a:gdLst/>
            <a:ahLst/>
            <a:cxnLst/>
            <a:rect l="l" t="t" r="r" b="b"/>
            <a:pathLst>
              <a:path h="20954">
                <a:moveTo>
                  <a:pt x="0" y="0"/>
                </a:moveTo>
                <a:lnTo>
                  <a:pt x="0" y="20875"/>
                </a:lnTo>
              </a:path>
            </a:pathLst>
          </a:custGeom>
          <a:ln w="565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192069" y="5810021"/>
            <a:ext cx="0" cy="36195"/>
          </a:xfrm>
          <a:custGeom>
            <a:avLst/>
            <a:gdLst/>
            <a:ahLst/>
            <a:cxnLst/>
            <a:rect l="l" t="t" r="r" b="b"/>
            <a:pathLst>
              <a:path h="36195">
                <a:moveTo>
                  <a:pt x="0" y="0"/>
                </a:moveTo>
                <a:lnTo>
                  <a:pt x="0" y="35662"/>
                </a:lnTo>
              </a:path>
            </a:pathLst>
          </a:custGeom>
          <a:ln w="565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482009" y="5810021"/>
            <a:ext cx="0" cy="20955"/>
          </a:xfrm>
          <a:custGeom>
            <a:avLst/>
            <a:gdLst/>
            <a:ahLst/>
            <a:cxnLst/>
            <a:rect l="l" t="t" r="r" b="b"/>
            <a:pathLst>
              <a:path h="20954">
                <a:moveTo>
                  <a:pt x="0" y="0"/>
                </a:moveTo>
                <a:lnTo>
                  <a:pt x="0" y="20875"/>
                </a:lnTo>
              </a:path>
            </a:pathLst>
          </a:custGeom>
          <a:ln w="565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771950" y="5810021"/>
            <a:ext cx="0" cy="36195"/>
          </a:xfrm>
          <a:custGeom>
            <a:avLst/>
            <a:gdLst/>
            <a:ahLst/>
            <a:cxnLst/>
            <a:rect l="l" t="t" r="r" b="b"/>
            <a:pathLst>
              <a:path h="36195">
                <a:moveTo>
                  <a:pt x="0" y="0"/>
                </a:moveTo>
                <a:lnTo>
                  <a:pt x="0" y="35662"/>
                </a:lnTo>
              </a:path>
            </a:pathLst>
          </a:custGeom>
          <a:ln w="565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061890" y="5810021"/>
            <a:ext cx="0" cy="20955"/>
          </a:xfrm>
          <a:custGeom>
            <a:avLst/>
            <a:gdLst/>
            <a:ahLst/>
            <a:cxnLst/>
            <a:rect l="l" t="t" r="r" b="b"/>
            <a:pathLst>
              <a:path h="20954">
                <a:moveTo>
                  <a:pt x="0" y="0"/>
                </a:moveTo>
                <a:lnTo>
                  <a:pt x="0" y="20875"/>
                </a:lnTo>
              </a:path>
            </a:pathLst>
          </a:custGeom>
          <a:ln w="565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351831" y="5810021"/>
            <a:ext cx="0" cy="36195"/>
          </a:xfrm>
          <a:custGeom>
            <a:avLst/>
            <a:gdLst/>
            <a:ahLst/>
            <a:cxnLst/>
            <a:rect l="l" t="t" r="r" b="b"/>
            <a:pathLst>
              <a:path h="36195">
                <a:moveTo>
                  <a:pt x="0" y="0"/>
                </a:moveTo>
                <a:lnTo>
                  <a:pt x="0" y="35662"/>
                </a:lnTo>
              </a:path>
            </a:pathLst>
          </a:custGeom>
          <a:ln w="565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609363" y="5812848"/>
            <a:ext cx="1890395" cy="0"/>
          </a:xfrm>
          <a:custGeom>
            <a:avLst/>
            <a:gdLst/>
            <a:ahLst/>
            <a:cxnLst/>
            <a:rect l="l" t="t" r="r" b="b"/>
            <a:pathLst>
              <a:path w="1890395">
                <a:moveTo>
                  <a:pt x="0" y="0"/>
                </a:moveTo>
                <a:lnTo>
                  <a:pt x="1890045" y="0"/>
                </a:lnTo>
              </a:path>
            </a:pathLst>
          </a:custGeom>
          <a:ln w="56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579369" y="5812848"/>
            <a:ext cx="36195" cy="0"/>
          </a:xfrm>
          <a:custGeom>
            <a:avLst/>
            <a:gdLst/>
            <a:ahLst/>
            <a:cxnLst/>
            <a:rect l="l" t="t" r="r" b="b"/>
            <a:pathLst>
              <a:path w="36195">
                <a:moveTo>
                  <a:pt x="0" y="0"/>
                </a:moveTo>
                <a:lnTo>
                  <a:pt x="35644" y="0"/>
                </a:lnTo>
              </a:path>
            </a:pathLst>
          </a:custGeom>
          <a:ln w="56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594149" y="5594956"/>
            <a:ext cx="20955" cy="0"/>
          </a:xfrm>
          <a:custGeom>
            <a:avLst/>
            <a:gdLst/>
            <a:ahLst/>
            <a:cxnLst/>
            <a:rect l="l" t="t" r="r" b="b"/>
            <a:pathLst>
              <a:path w="20954">
                <a:moveTo>
                  <a:pt x="0" y="0"/>
                </a:moveTo>
                <a:lnTo>
                  <a:pt x="20865" y="0"/>
                </a:lnTo>
              </a:path>
            </a:pathLst>
          </a:custGeom>
          <a:ln w="56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9369" y="5377499"/>
            <a:ext cx="36195" cy="0"/>
          </a:xfrm>
          <a:custGeom>
            <a:avLst/>
            <a:gdLst/>
            <a:ahLst/>
            <a:cxnLst/>
            <a:rect l="l" t="t" r="r" b="b"/>
            <a:pathLst>
              <a:path w="36195">
                <a:moveTo>
                  <a:pt x="0" y="0"/>
                </a:moveTo>
                <a:lnTo>
                  <a:pt x="35644" y="0"/>
                </a:lnTo>
              </a:path>
            </a:pathLst>
          </a:custGeom>
          <a:ln w="56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94149" y="5159607"/>
            <a:ext cx="20955" cy="0"/>
          </a:xfrm>
          <a:custGeom>
            <a:avLst/>
            <a:gdLst/>
            <a:ahLst/>
            <a:cxnLst/>
            <a:rect l="l" t="t" r="r" b="b"/>
            <a:pathLst>
              <a:path w="20954">
                <a:moveTo>
                  <a:pt x="0" y="0"/>
                </a:moveTo>
                <a:lnTo>
                  <a:pt x="20865" y="0"/>
                </a:lnTo>
              </a:path>
            </a:pathLst>
          </a:custGeom>
          <a:ln w="56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579369" y="4941715"/>
            <a:ext cx="36195" cy="0"/>
          </a:xfrm>
          <a:custGeom>
            <a:avLst/>
            <a:gdLst/>
            <a:ahLst/>
            <a:cxnLst/>
            <a:rect l="l" t="t" r="r" b="b"/>
            <a:pathLst>
              <a:path w="36195">
                <a:moveTo>
                  <a:pt x="0" y="0"/>
                </a:moveTo>
                <a:lnTo>
                  <a:pt x="35644" y="0"/>
                </a:lnTo>
              </a:path>
            </a:pathLst>
          </a:custGeom>
          <a:ln w="56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594149" y="4723824"/>
            <a:ext cx="20955" cy="0"/>
          </a:xfrm>
          <a:custGeom>
            <a:avLst/>
            <a:gdLst/>
            <a:ahLst/>
            <a:cxnLst/>
            <a:rect l="l" t="t" r="r" b="b"/>
            <a:pathLst>
              <a:path w="20954">
                <a:moveTo>
                  <a:pt x="0" y="0"/>
                </a:moveTo>
                <a:lnTo>
                  <a:pt x="20865" y="0"/>
                </a:lnTo>
              </a:path>
            </a:pathLst>
          </a:custGeom>
          <a:ln w="56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579369" y="4506366"/>
            <a:ext cx="36195" cy="0"/>
          </a:xfrm>
          <a:custGeom>
            <a:avLst/>
            <a:gdLst/>
            <a:ahLst/>
            <a:cxnLst/>
            <a:rect l="l" t="t" r="r" b="b"/>
            <a:pathLst>
              <a:path w="36195">
                <a:moveTo>
                  <a:pt x="0" y="0"/>
                </a:moveTo>
                <a:lnTo>
                  <a:pt x="35644" y="0"/>
                </a:lnTo>
              </a:path>
            </a:pathLst>
          </a:custGeom>
          <a:ln w="56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594149" y="4288475"/>
            <a:ext cx="20955" cy="0"/>
          </a:xfrm>
          <a:custGeom>
            <a:avLst/>
            <a:gdLst/>
            <a:ahLst/>
            <a:cxnLst/>
            <a:rect l="l" t="t" r="r" b="b"/>
            <a:pathLst>
              <a:path w="20954">
                <a:moveTo>
                  <a:pt x="0" y="0"/>
                </a:moveTo>
                <a:lnTo>
                  <a:pt x="20865" y="0"/>
                </a:lnTo>
              </a:path>
            </a:pathLst>
          </a:custGeom>
          <a:ln w="56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612189" y="4285648"/>
            <a:ext cx="0" cy="1530350"/>
          </a:xfrm>
          <a:custGeom>
            <a:avLst/>
            <a:gdLst/>
            <a:ahLst/>
            <a:cxnLst/>
            <a:rect l="l" t="t" r="r" b="b"/>
            <a:pathLst>
              <a:path h="1530350">
                <a:moveTo>
                  <a:pt x="0" y="0"/>
                </a:moveTo>
                <a:lnTo>
                  <a:pt x="0" y="1530027"/>
                </a:lnTo>
              </a:path>
            </a:pathLst>
          </a:custGeom>
          <a:ln w="565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737163" y="5734781"/>
            <a:ext cx="39370" cy="39370"/>
          </a:xfrm>
          <a:custGeom>
            <a:avLst/>
            <a:gdLst/>
            <a:ahLst/>
            <a:cxnLst/>
            <a:rect l="l" t="t" r="r" b="b"/>
            <a:pathLst>
              <a:path w="39370" h="39370">
                <a:moveTo>
                  <a:pt x="19560" y="0"/>
                </a:moveTo>
                <a:lnTo>
                  <a:pt x="0" y="19571"/>
                </a:lnTo>
                <a:lnTo>
                  <a:pt x="19560" y="39142"/>
                </a:lnTo>
                <a:lnTo>
                  <a:pt x="39122" y="19571"/>
                </a:lnTo>
                <a:lnTo>
                  <a:pt x="1956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735859" y="5733476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22603" y="0"/>
                </a:moveTo>
                <a:lnTo>
                  <a:pt x="19560" y="0"/>
                </a:lnTo>
                <a:lnTo>
                  <a:pt x="0" y="19571"/>
                </a:lnTo>
                <a:lnTo>
                  <a:pt x="0" y="22615"/>
                </a:lnTo>
                <a:lnTo>
                  <a:pt x="3042" y="22615"/>
                </a:lnTo>
                <a:lnTo>
                  <a:pt x="22603" y="3044"/>
                </a:lnTo>
                <a:lnTo>
                  <a:pt x="22603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755419" y="5733476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3042" y="0"/>
                </a:moveTo>
                <a:lnTo>
                  <a:pt x="0" y="0"/>
                </a:lnTo>
                <a:lnTo>
                  <a:pt x="0" y="3044"/>
                </a:lnTo>
                <a:lnTo>
                  <a:pt x="19561" y="22615"/>
                </a:lnTo>
                <a:lnTo>
                  <a:pt x="22604" y="22615"/>
                </a:lnTo>
                <a:lnTo>
                  <a:pt x="22604" y="19571"/>
                </a:lnTo>
                <a:lnTo>
                  <a:pt x="304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755419" y="5753047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22604" y="0"/>
                </a:moveTo>
                <a:lnTo>
                  <a:pt x="19561" y="0"/>
                </a:lnTo>
                <a:lnTo>
                  <a:pt x="0" y="19571"/>
                </a:lnTo>
                <a:lnTo>
                  <a:pt x="0" y="22615"/>
                </a:lnTo>
                <a:lnTo>
                  <a:pt x="3042" y="22615"/>
                </a:lnTo>
                <a:lnTo>
                  <a:pt x="22604" y="3044"/>
                </a:lnTo>
                <a:lnTo>
                  <a:pt x="22604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735859" y="5753047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3042" y="0"/>
                </a:moveTo>
                <a:lnTo>
                  <a:pt x="0" y="0"/>
                </a:lnTo>
                <a:lnTo>
                  <a:pt x="0" y="3044"/>
                </a:lnTo>
                <a:lnTo>
                  <a:pt x="19560" y="22615"/>
                </a:lnTo>
                <a:lnTo>
                  <a:pt x="22603" y="22615"/>
                </a:lnTo>
                <a:lnTo>
                  <a:pt x="22603" y="19571"/>
                </a:lnTo>
                <a:lnTo>
                  <a:pt x="304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737380" y="5753048"/>
            <a:ext cx="0" cy="3175"/>
          </a:xfrm>
          <a:custGeom>
            <a:avLst/>
            <a:gdLst/>
            <a:ahLst/>
            <a:cxnLst/>
            <a:rect l="l" t="t" r="r" b="b"/>
            <a:pathLst>
              <a:path h="3175">
                <a:moveTo>
                  <a:pt x="-1521" y="1522"/>
                </a:moveTo>
                <a:lnTo>
                  <a:pt x="1521" y="1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882351" y="5747393"/>
            <a:ext cx="39370" cy="39370"/>
          </a:xfrm>
          <a:custGeom>
            <a:avLst/>
            <a:gdLst/>
            <a:ahLst/>
            <a:cxnLst/>
            <a:rect l="l" t="t" r="r" b="b"/>
            <a:pathLst>
              <a:path w="39370" h="39370">
                <a:moveTo>
                  <a:pt x="19560" y="0"/>
                </a:moveTo>
                <a:lnTo>
                  <a:pt x="0" y="19571"/>
                </a:lnTo>
                <a:lnTo>
                  <a:pt x="19560" y="39142"/>
                </a:lnTo>
                <a:lnTo>
                  <a:pt x="39122" y="19571"/>
                </a:lnTo>
                <a:lnTo>
                  <a:pt x="1956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881047" y="5746089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22603" y="0"/>
                </a:moveTo>
                <a:lnTo>
                  <a:pt x="19560" y="0"/>
                </a:lnTo>
                <a:lnTo>
                  <a:pt x="0" y="19571"/>
                </a:lnTo>
                <a:lnTo>
                  <a:pt x="0" y="22615"/>
                </a:lnTo>
                <a:lnTo>
                  <a:pt x="3042" y="22615"/>
                </a:lnTo>
                <a:lnTo>
                  <a:pt x="22603" y="3044"/>
                </a:lnTo>
                <a:lnTo>
                  <a:pt x="22603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900607" y="5746089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3042" y="0"/>
                </a:moveTo>
                <a:lnTo>
                  <a:pt x="0" y="0"/>
                </a:lnTo>
                <a:lnTo>
                  <a:pt x="0" y="3044"/>
                </a:lnTo>
                <a:lnTo>
                  <a:pt x="19561" y="22615"/>
                </a:lnTo>
                <a:lnTo>
                  <a:pt x="22604" y="22615"/>
                </a:lnTo>
                <a:lnTo>
                  <a:pt x="22604" y="19571"/>
                </a:lnTo>
                <a:lnTo>
                  <a:pt x="304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900607" y="57656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22604" y="0"/>
                </a:moveTo>
                <a:lnTo>
                  <a:pt x="19561" y="0"/>
                </a:lnTo>
                <a:lnTo>
                  <a:pt x="0" y="19571"/>
                </a:lnTo>
                <a:lnTo>
                  <a:pt x="0" y="22615"/>
                </a:lnTo>
                <a:lnTo>
                  <a:pt x="3042" y="22615"/>
                </a:lnTo>
                <a:lnTo>
                  <a:pt x="22604" y="3044"/>
                </a:lnTo>
                <a:lnTo>
                  <a:pt x="22604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881047" y="57656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3042" y="0"/>
                </a:moveTo>
                <a:lnTo>
                  <a:pt x="0" y="0"/>
                </a:lnTo>
                <a:lnTo>
                  <a:pt x="0" y="3044"/>
                </a:lnTo>
                <a:lnTo>
                  <a:pt x="19560" y="22615"/>
                </a:lnTo>
                <a:lnTo>
                  <a:pt x="22603" y="22615"/>
                </a:lnTo>
                <a:lnTo>
                  <a:pt x="22603" y="19571"/>
                </a:lnTo>
                <a:lnTo>
                  <a:pt x="304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882568" y="5765660"/>
            <a:ext cx="0" cy="3175"/>
          </a:xfrm>
          <a:custGeom>
            <a:avLst/>
            <a:gdLst/>
            <a:ahLst/>
            <a:cxnLst/>
            <a:rect l="l" t="t" r="r" b="b"/>
            <a:pathLst>
              <a:path h="3175">
                <a:moveTo>
                  <a:pt x="-1521" y="1522"/>
                </a:moveTo>
                <a:lnTo>
                  <a:pt x="1521" y="1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027103" y="5738695"/>
            <a:ext cx="39370" cy="39370"/>
          </a:xfrm>
          <a:custGeom>
            <a:avLst/>
            <a:gdLst/>
            <a:ahLst/>
            <a:cxnLst/>
            <a:rect l="l" t="t" r="r" b="b"/>
            <a:pathLst>
              <a:path w="39370" h="39370">
                <a:moveTo>
                  <a:pt x="19561" y="0"/>
                </a:moveTo>
                <a:lnTo>
                  <a:pt x="0" y="19571"/>
                </a:lnTo>
                <a:lnTo>
                  <a:pt x="19561" y="39142"/>
                </a:lnTo>
                <a:lnTo>
                  <a:pt x="39122" y="19571"/>
                </a:lnTo>
                <a:lnTo>
                  <a:pt x="1956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025799" y="573739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22604" y="0"/>
                </a:moveTo>
                <a:lnTo>
                  <a:pt x="19561" y="0"/>
                </a:lnTo>
                <a:lnTo>
                  <a:pt x="0" y="19571"/>
                </a:lnTo>
                <a:lnTo>
                  <a:pt x="0" y="22615"/>
                </a:lnTo>
                <a:lnTo>
                  <a:pt x="3042" y="22615"/>
                </a:lnTo>
                <a:lnTo>
                  <a:pt x="22604" y="3044"/>
                </a:lnTo>
                <a:lnTo>
                  <a:pt x="22604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045360" y="573739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3042" y="0"/>
                </a:moveTo>
                <a:lnTo>
                  <a:pt x="0" y="0"/>
                </a:lnTo>
                <a:lnTo>
                  <a:pt x="0" y="3044"/>
                </a:lnTo>
                <a:lnTo>
                  <a:pt x="19560" y="22615"/>
                </a:lnTo>
                <a:lnTo>
                  <a:pt x="22603" y="22615"/>
                </a:lnTo>
                <a:lnTo>
                  <a:pt x="22603" y="19571"/>
                </a:lnTo>
                <a:lnTo>
                  <a:pt x="304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045360" y="5756962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22603" y="0"/>
                </a:moveTo>
                <a:lnTo>
                  <a:pt x="19560" y="0"/>
                </a:lnTo>
                <a:lnTo>
                  <a:pt x="0" y="19571"/>
                </a:lnTo>
                <a:lnTo>
                  <a:pt x="0" y="22615"/>
                </a:lnTo>
                <a:lnTo>
                  <a:pt x="3042" y="22615"/>
                </a:lnTo>
                <a:lnTo>
                  <a:pt x="22603" y="3044"/>
                </a:lnTo>
                <a:lnTo>
                  <a:pt x="22603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025799" y="5756962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3042" y="0"/>
                </a:moveTo>
                <a:lnTo>
                  <a:pt x="0" y="0"/>
                </a:lnTo>
                <a:lnTo>
                  <a:pt x="0" y="3044"/>
                </a:lnTo>
                <a:lnTo>
                  <a:pt x="19561" y="22615"/>
                </a:lnTo>
                <a:lnTo>
                  <a:pt x="22604" y="22615"/>
                </a:lnTo>
                <a:lnTo>
                  <a:pt x="22604" y="19571"/>
                </a:lnTo>
                <a:lnTo>
                  <a:pt x="304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027321" y="5756962"/>
            <a:ext cx="0" cy="3175"/>
          </a:xfrm>
          <a:custGeom>
            <a:avLst/>
            <a:gdLst/>
            <a:ahLst/>
            <a:cxnLst/>
            <a:rect l="l" t="t" r="r" b="b"/>
            <a:pathLst>
              <a:path h="3175">
                <a:moveTo>
                  <a:pt x="-1521" y="1522"/>
                </a:moveTo>
                <a:lnTo>
                  <a:pt x="1521" y="1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172290" y="5732171"/>
            <a:ext cx="39370" cy="39370"/>
          </a:xfrm>
          <a:custGeom>
            <a:avLst/>
            <a:gdLst/>
            <a:ahLst/>
            <a:cxnLst/>
            <a:rect l="l" t="t" r="r" b="b"/>
            <a:pathLst>
              <a:path w="39370" h="39370">
                <a:moveTo>
                  <a:pt x="19561" y="0"/>
                </a:moveTo>
                <a:lnTo>
                  <a:pt x="0" y="19571"/>
                </a:lnTo>
                <a:lnTo>
                  <a:pt x="19561" y="39142"/>
                </a:lnTo>
                <a:lnTo>
                  <a:pt x="39122" y="19571"/>
                </a:lnTo>
                <a:lnTo>
                  <a:pt x="1956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170986" y="5730867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22604" y="0"/>
                </a:moveTo>
                <a:lnTo>
                  <a:pt x="19561" y="0"/>
                </a:lnTo>
                <a:lnTo>
                  <a:pt x="0" y="19571"/>
                </a:lnTo>
                <a:lnTo>
                  <a:pt x="0" y="22615"/>
                </a:lnTo>
                <a:lnTo>
                  <a:pt x="3042" y="22615"/>
                </a:lnTo>
                <a:lnTo>
                  <a:pt x="22604" y="3044"/>
                </a:lnTo>
                <a:lnTo>
                  <a:pt x="22604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190548" y="5730867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3042" y="0"/>
                </a:moveTo>
                <a:lnTo>
                  <a:pt x="0" y="0"/>
                </a:lnTo>
                <a:lnTo>
                  <a:pt x="0" y="3044"/>
                </a:lnTo>
                <a:lnTo>
                  <a:pt x="19560" y="22615"/>
                </a:lnTo>
                <a:lnTo>
                  <a:pt x="22603" y="22615"/>
                </a:lnTo>
                <a:lnTo>
                  <a:pt x="22603" y="19571"/>
                </a:lnTo>
                <a:lnTo>
                  <a:pt x="304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190548" y="5750438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22603" y="0"/>
                </a:moveTo>
                <a:lnTo>
                  <a:pt x="19560" y="0"/>
                </a:lnTo>
                <a:lnTo>
                  <a:pt x="0" y="19571"/>
                </a:lnTo>
                <a:lnTo>
                  <a:pt x="0" y="22615"/>
                </a:lnTo>
                <a:lnTo>
                  <a:pt x="3042" y="22615"/>
                </a:lnTo>
                <a:lnTo>
                  <a:pt x="22603" y="3044"/>
                </a:lnTo>
                <a:lnTo>
                  <a:pt x="22603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170986" y="5750438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3042" y="0"/>
                </a:moveTo>
                <a:lnTo>
                  <a:pt x="0" y="0"/>
                </a:lnTo>
                <a:lnTo>
                  <a:pt x="0" y="3044"/>
                </a:lnTo>
                <a:lnTo>
                  <a:pt x="19561" y="22615"/>
                </a:lnTo>
                <a:lnTo>
                  <a:pt x="22604" y="22615"/>
                </a:lnTo>
                <a:lnTo>
                  <a:pt x="22604" y="19571"/>
                </a:lnTo>
                <a:lnTo>
                  <a:pt x="304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172508" y="5750438"/>
            <a:ext cx="0" cy="3175"/>
          </a:xfrm>
          <a:custGeom>
            <a:avLst/>
            <a:gdLst/>
            <a:ahLst/>
            <a:cxnLst/>
            <a:rect l="l" t="t" r="r" b="b"/>
            <a:pathLst>
              <a:path h="3175">
                <a:moveTo>
                  <a:pt x="-1521" y="1522"/>
                </a:moveTo>
                <a:lnTo>
                  <a:pt x="1521" y="1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317044" y="5701727"/>
            <a:ext cx="39370" cy="39370"/>
          </a:xfrm>
          <a:custGeom>
            <a:avLst/>
            <a:gdLst/>
            <a:ahLst/>
            <a:cxnLst/>
            <a:rect l="l" t="t" r="r" b="b"/>
            <a:pathLst>
              <a:path w="39370" h="39370">
                <a:moveTo>
                  <a:pt x="19560" y="0"/>
                </a:moveTo>
                <a:lnTo>
                  <a:pt x="0" y="19571"/>
                </a:lnTo>
                <a:lnTo>
                  <a:pt x="19560" y="39142"/>
                </a:lnTo>
                <a:lnTo>
                  <a:pt x="39122" y="19571"/>
                </a:lnTo>
                <a:lnTo>
                  <a:pt x="1956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315739" y="5700423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22603" y="0"/>
                </a:moveTo>
                <a:lnTo>
                  <a:pt x="19560" y="0"/>
                </a:lnTo>
                <a:lnTo>
                  <a:pt x="0" y="19571"/>
                </a:lnTo>
                <a:lnTo>
                  <a:pt x="0" y="22615"/>
                </a:lnTo>
                <a:lnTo>
                  <a:pt x="3042" y="22615"/>
                </a:lnTo>
                <a:lnTo>
                  <a:pt x="22603" y="3044"/>
                </a:lnTo>
                <a:lnTo>
                  <a:pt x="22603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335300" y="5700423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3042" y="0"/>
                </a:moveTo>
                <a:lnTo>
                  <a:pt x="0" y="0"/>
                </a:lnTo>
                <a:lnTo>
                  <a:pt x="0" y="3044"/>
                </a:lnTo>
                <a:lnTo>
                  <a:pt x="19561" y="22615"/>
                </a:lnTo>
                <a:lnTo>
                  <a:pt x="22604" y="22615"/>
                </a:lnTo>
                <a:lnTo>
                  <a:pt x="22604" y="19571"/>
                </a:lnTo>
                <a:lnTo>
                  <a:pt x="304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335300" y="571999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22604" y="0"/>
                </a:moveTo>
                <a:lnTo>
                  <a:pt x="19561" y="0"/>
                </a:lnTo>
                <a:lnTo>
                  <a:pt x="0" y="19571"/>
                </a:lnTo>
                <a:lnTo>
                  <a:pt x="0" y="22615"/>
                </a:lnTo>
                <a:lnTo>
                  <a:pt x="3042" y="22615"/>
                </a:lnTo>
                <a:lnTo>
                  <a:pt x="22604" y="3044"/>
                </a:lnTo>
                <a:lnTo>
                  <a:pt x="22604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315739" y="571999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3042" y="0"/>
                </a:moveTo>
                <a:lnTo>
                  <a:pt x="0" y="0"/>
                </a:lnTo>
                <a:lnTo>
                  <a:pt x="0" y="3044"/>
                </a:lnTo>
                <a:lnTo>
                  <a:pt x="19560" y="22615"/>
                </a:lnTo>
                <a:lnTo>
                  <a:pt x="22603" y="22615"/>
                </a:lnTo>
                <a:lnTo>
                  <a:pt x="22603" y="19571"/>
                </a:lnTo>
                <a:lnTo>
                  <a:pt x="304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317261" y="5719994"/>
            <a:ext cx="0" cy="3175"/>
          </a:xfrm>
          <a:custGeom>
            <a:avLst/>
            <a:gdLst/>
            <a:ahLst/>
            <a:cxnLst/>
            <a:rect l="l" t="t" r="r" b="b"/>
            <a:pathLst>
              <a:path h="3175">
                <a:moveTo>
                  <a:pt x="-1521" y="1522"/>
                </a:moveTo>
                <a:lnTo>
                  <a:pt x="1521" y="1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462230" y="5692159"/>
            <a:ext cx="39370" cy="39370"/>
          </a:xfrm>
          <a:custGeom>
            <a:avLst/>
            <a:gdLst/>
            <a:ahLst/>
            <a:cxnLst/>
            <a:rect l="l" t="t" r="r" b="b"/>
            <a:pathLst>
              <a:path w="39370" h="39370">
                <a:moveTo>
                  <a:pt x="19561" y="0"/>
                </a:moveTo>
                <a:lnTo>
                  <a:pt x="0" y="19571"/>
                </a:lnTo>
                <a:lnTo>
                  <a:pt x="19561" y="39142"/>
                </a:lnTo>
                <a:lnTo>
                  <a:pt x="39123" y="19571"/>
                </a:lnTo>
                <a:lnTo>
                  <a:pt x="1956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460927" y="569085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22603" y="0"/>
                </a:moveTo>
                <a:lnTo>
                  <a:pt x="19560" y="0"/>
                </a:lnTo>
                <a:lnTo>
                  <a:pt x="0" y="19571"/>
                </a:lnTo>
                <a:lnTo>
                  <a:pt x="0" y="22615"/>
                </a:lnTo>
                <a:lnTo>
                  <a:pt x="3042" y="22615"/>
                </a:lnTo>
                <a:lnTo>
                  <a:pt x="22603" y="3044"/>
                </a:lnTo>
                <a:lnTo>
                  <a:pt x="22603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480487" y="569085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3042" y="0"/>
                </a:moveTo>
                <a:lnTo>
                  <a:pt x="0" y="0"/>
                </a:lnTo>
                <a:lnTo>
                  <a:pt x="0" y="3044"/>
                </a:lnTo>
                <a:lnTo>
                  <a:pt x="19561" y="22615"/>
                </a:lnTo>
                <a:lnTo>
                  <a:pt x="22604" y="22615"/>
                </a:lnTo>
                <a:lnTo>
                  <a:pt x="22604" y="19571"/>
                </a:lnTo>
                <a:lnTo>
                  <a:pt x="304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480487" y="5710426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22604" y="0"/>
                </a:moveTo>
                <a:lnTo>
                  <a:pt x="19561" y="0"/>
                </a:lnTo>
                <a:lnTo>
                  <a:pt x="0" y="19571"/>
                </a:lnTo>
                <a:lnTo>
                  <a:pt x="0" y="22615"/>
                </a:lnTo>
                <a:lnTo>
                  <a:pt x="3042" y="22615"/>
                </a:lnTo>
                <a:lnTo>
                  <a:pt x="22604" y="3044"/>
                </a:lnTo>
                <a:lnTo>
                  <a:pt x="22604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460927" y="5710426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3042" y="0"/>
                </a:moveTo>
                <a:lnTo>
                  <a:pt x="0" y="0"/>
                </a:lnTo>
                <a:lnTo>
                  <a:pt x="0" y="3044"/>
                </a:lnTo>
                <a:lnTo>
                  <a:pt x="19560" y="22615"/>
                </a:lnTo>
                <a:lnTo>
                  <a:pt x="22603" y="22615"/>
                </a:lnTo>
                <a:lnTo>
                  <a:pt x="22603" y="19571"/>
                </a:lnTo>
                <a:lnTo>
                  <a:pt x="304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462448" y="5710426"/>
            <a:ext cx="0" cy="3175"/>
          </a:xfrm>
          <a:custGeom>
            <a:avLst/>
            <a:gdLst/>
            <a:ahLst/>
            <a:cxnLst/>
            <a:rect l="l" t="t" r="r" b="b"/>
            <a:pathLst>
              <a:path h="3175">
                <a:moveTo>
                  <a:pt x="-1521" y="1522"/>
                </a:moveTo>
                <a:lnTo>
                  <a:pt x="1521" y="1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606984" y="5672588"/>
            <a:ext cx="39370" cy="39370"/>
          </a:xfrm>
          <a:custGeom>
            <a:avLst/>
            <a:gdLst/>
            <a:ahLst/>
            <a:cxnLst/>
            <a:rect l="l" t="t" r="r" b="b"/>
            <a:pathLst>
              <a:path w="39370" h="39370">
                <a:moveTo>
                  <a:pt x="19561" y="0"/>
                </a:moveTo>
                <a:lnTo>
                  <a:pt x="0" y="19571"/>
                </a:lnTo>
                <a:lnTo>
                  <a:pt x="19561" y="39142"/>
                </a:lnTo>
                <a:lnTo>
                  <a:pt x="39122" y="19571"/>
                </a:lnTo>
                <a:lnTo>
                  <a:pt x="1956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605679" y="567128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22604" y="0"/>
                </a:moveTo>
                <a:lnTo>
                  <a:pt x="19561" y="0"/>
                </a:lnTo>
                <a:lnTo>
                  <a:pt x="0" y="19571"/>
                </a:lnTo>
                <a:lnTo>
                  <a:pt x="0" y="22615"/>
                </a:lnTo>
                <a:lnTo>
                  <a:pt x="3042" y="22615"/>
                </a:lnTo>
                <a:lnTo>
                  <a:pt x="22604" y="3044"/>
                </a:lnTo>
                <a:lnTo>
                  <a:pt x="22604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625241" y="567128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3042" y="0"/>
                </a:moveTo>
                <a:lnTo>
                  <a:pt x="0" y="0"/>
                </a:lnTo>
                <a:lnTo>
                  <a:pt x="0" y="3044"/>
                </a:lnTo>
                <a:lnTo>
                  <a:pt x="19560" y="22615"/>
                </a:lnTo>
                <a:lnTo>
                  <a:pt x="22603" y="22615"/>
                </a:lnTo>
                <a:lnTo>
                  <a:pt x="22603" y="19571"/>
                </a:lnTo>
                <a:lnTo>
                  <a:pt x="304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625241" y="569085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22603" y="0"/>
                </a:moveTo>
                <a:lnTo>
                  <a:pt x="19560" y="0"/>
                </a:lnTo>
                <a:lnTo>
                  <a:pt x="0" y="19571"/>
                </a:lnTo>
                <a:lnTo>
                  <a:pt x="0" y="22615"/>
                </a:lnTo>
                <a:lnTo>
                  <a:pt x="3042" y="22615"/>
                </a:lnTo>
                <a:lnTo>
                  <a:pt x="22603" y="3044"/>
                </a:lnTo>
                <a:lnTo>
                  <a:pt x="22603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605679" y="569085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3042" y="0"/>
                </a:moveTo>
                <a:lnTo>
                  <a:pt x="0" y="0"/>
                </a:lnTo>
                <a:lnTo>
                  <a:pt x="0" y="3044"/>
                </a:lnTo>
                <a:lnTo>
                  <a:pt x="19561" y="22615"/>
                </a:lnTo>
                <a:lnTo>
                  <a:pt x="22604" y="22615"/>
                </a:lnTo>
                <a:lnTo>
                  <a:pt x="22604" y="19571"/>
                </a:lnTo>
                <a:lnTo>
                  <a:pt x="304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607201" y="5690855"/>
            <a:ext cx="0" cy="3175"/>
          </a:xfrm>
          <a:custGeom>
            <a:avLst/>
            <a:gdLst/>
            <a:ahLst/>
            <a:cxnLst/>
            <a:rect l="l" t="t" r="r" b="b"/>
            <a:pathLst>
              <a:path h="3175">
                <a:moveTo>
                  <a:pt x="-1521" y="1522"/>
                </a:moveTo>
                <a:lnTo>
                  <a:pt x="1521" y="1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752171" y="5670413"/>
            <a:ext cx="39370" cy="39370"/>
          </a:xfrm>
          <a:custGeom>
            <a:avLst/>
            <a:gdLst/>
            <a:ahLst/>
            <a:cxnLst/>
            <a:rect l="l" t="t" r="r" b="b"/>
            <a:pathLst>
              <a:path w="39370" h="39370">
                <a:moveTo>
                  <a:pt x="19560" y="0"/>
                </a:moveTo>
                <a:lnTo>
                  <a:pt x="0" y="19571"/>
                </a:lnTo>
                <a:lnTo>
                  <a:pt x="19560" y="39142"/>
                </a:lnTo>
                <a:lnTo>
                  <a:pt x="39122" y="19571"/>
                </a:lnTo>
                <a:lnTo>
                  <a:pt x="1956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750867" y="5669109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22604" y="0"/>
                </a:moveTo>
                <a:lnTo>
                  <a:pt x="19561" y="0"/>
                </a:lnTo>
                <a:lnTo>
                  <a:pt x="0" y="19571"/>
                </a:lnTo>
                <a:lnTo>
                  <a:pt x="0" y="22615"/>
                </a:lnTo>
                <a:lnTo>
                  <a:pt x="3042" y="22615"/>
                </a:lnTo>
                <a:lnTo>
                  <a:pt x="22604" y="3044"/>
                </a:lnTo>
                <a:lnTo>
                  <a:pt x="22604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770429" y="5669109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3042" y="0"/>
                </a:moveTo>
                <a:lnTo>
                  <a:pt x="0" y="0"/>
                </a:lnTo>
                <a:lnTo>
                  <a:pt x="0" y="3044"/>
                </a:lnTo>
                <a:lnTo>
                  <a:pt x="19560" y="22615"/>
                </a:lnTo>
                <a:lnTo>
                  <a:pt x="22603" y="22615"/>
                </a:lnTo>
                <a:lnTo>
                  <a:pt x="22603" y="19571"/>
                </a:lnTo>
                <a:lnTo>
                  <a:pt x="304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770429" y="568868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22603" y="0"/>
                </a:moveTo>
                <a:lnTo>
                  <a:pt x="19560" y="0"/>
                </a:lnTo>
                <a:lnTo>
                  <a:pt x="0" y="19571"/>
                </a:lnTo>
                <a:lnTo>
                  <a:pt x="0" y="22615"/>
                </a:lnTo>
                <a:lnTo>
                  <a:pt x="3042" y="22615"/>
                </a:lnTo>
                <a:lnTo>
                  <a:pt x="22603" y="3044"/>
                </a:lnTo>
                <a:lnTo>
                  <a:pt x="22603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750867" y="568868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3042" y="0"/>
                </a:moveTo>
                <a:lnTo>
                  <a:pt x="0" y="0"/>
                </a:lnTo>
                <a:lnTo>
                  <a:pt x="0" y="3044"/>
                </a:lnTo>
                <a:lnTo>
                  <a:pt x="19561" y="22615"/>
                </a:lnTo>
                <a:lnTo>
                  <a:pt x="22604" y="22615"/>
                </a:lnTo>
                <a:lnTo>
                  <a:pt x="22604" y="19571"/>
                </a:lnTo>
                <a:lnTo>
                  <a:pt x="304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752389" y="5688680"/>
            <a:ext cx="0" cy="3175"/>
          </a:xfrm>
          <a:custGeom>
            <a:avLst/>
            <a:gdLst/>
            <a:ahLst/>
            <a:cxnLst/>
            <a:rect l="l" t="t" r="r" b="b"/>
            <a:pathLst>
              <a:path h="3175">
                <a:moveTo>
                  <a:pt x="-1521" y="1522"/>
                </a:moveTo>
                <a:lnTo>
                  <a:pt x="1521" y="1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896924" y="5649973"/>
            <a:ext cx="39370" cy="39370"/>
          </a:xfrm>
          <a:custGeom>
            <a:avLst/>
            <a:gdLst/>
            <a:ahLst/>
            <a:cxnLst/>
            <a:rect l="l" t="t" r="r" b="b"/>
            <a:pathLst>
              <a:path w="39370" h="39370">
                <a:moveTo>
                  <a:pt x="19560" y="0"/>
                </a:moveTo>
                <a:lnTo>
                  <a:pt x="0" y="19571"/>
                </a:lnTo>
                <a:lnTo>
                  <a:pt x="19560" y="39142"/>
                </a:lnTo>
                <a:lnTo>
                  <a:pt x="39122" y="19571"/>
                </a:lnTo>
                <a:lnTo>
                  <a:pt x="1956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895620" y="5648668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22603" y="0"/>
                </a:moveTo>
                <a:lnTo>
                  <a:pt x="19560" y="0"/>
                </a:lnTo>
                <a:lnTo>
                  <a:pt x="0" y="19571"/>
                </a:lnTo>
                <a:lnTo>
                  <a:pt x="0" y="22615"/>
                </a:lnTo>
                <a:lnTo>
                  <a:pt x="3042" y="22615"/>
                </a:lnTo>
                <a:lnTo>
                  <a:pt x="22603" y="3044"/>
                </a:lnTo>
                <a:lnTo>
                  <a:pt x="22603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915181" y="5648668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3042" y="0"/>
                </a:moveTo>
                <a:lnTo>
                  <a:pt x="0" y="0"/>
                </a:lnTo>
                <a:lnTo>
                  <a:pt x="0" y="3044"/>
                </a:lnTo>
                <a:lnTo>
                  <a:pt x="19561" y="22615"/>
                </a:lnTo>
                <a:lnTo>
                  <a:pt x="22604" y="22615"/>
                </a:lnTo>
                <a:lnTo>
                  <a:pt x="22604" y="19571"/>
                </a:lnTo>
                <a:lnTo>
                  <a:pt x="304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915181" y="5668239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22604" y="0"/>
                </a:moveTo>
                <a:lnTo>
                  <a:pt x="19561" y="0"/>
                </a:lnTo>
                <a:lnTo>
                  <a:pt x="0" y="19571"/>
                </a:lnTo>
                <a:lnTo>
                  <a:pt x="0" y="22615"/>
                </a:lnTo>
                <a:lnTo>
                  <a:pt x="3042" y="22615"/>
                </a:lnTo>
                <a:lnTo>
                  <a:pt x="22604" y="3044"/>
                </a:lnTo>
                <a:lnTo>
                  <a:pt x="22604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895620" y="5668239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3042" y="0"/>
                </a:moveTo>
                <a:lnTo>
                  <a:pt x="0" y="0"/>
                </a:lnTo>
                <a:lnTo>
                  <a:pt x="0" y="3044"/>
                </a:lnTo>
                <a:lnTo>
                  <a:pt x="19560" y="22615"/>
                </a:lnTo>
                <a:lnTo>
                  <a:pt x="22603" y="22615"/>
                </a:lnTo>
                <a:lnTo>
                  <a:pt x="22603" y="19571"/>
                </a:lnTo>
                <a:lnTo>
                  <a:pt x="304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897141" y="5668239"/>
            <a:ext cx="0" cy="3175"/>
          </a:xfrm>
          <a:custGeom>
            <a:avLst/>
            <a:gdLst/>
            <a:ahLst/>
            <a:cxnLst/>
            <a:rect l="l" t="t" r="r" b="b"/>
            <a:pathLst>
              <a:path h="3175">
                <a:moveTo>
                  <a:pt x="-1521" y="1522"/>
                </a:moveTo>
                <a:lnTo>
                  <a:pt x="1521" y="1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042111" y="5644754"/>
            <a:ext cx="39370" cy="39370"/>
          </a:xfrm>
          <a:custGeom>
            <a:avLst/>
            <a:gdLst/>
            <a:ahLst/>
            <a:cxnLst/>
            <a:rect l="l" t="t" r="r" b="b"/>
            <a:pathLst>
              <a:path w="39370" h="39370">
                <a:moveTo>
                  <a:pt x="19561" y="0"/>
                </a:moveTo>
                <a:lnTo>
                  <a:pt x="0" y="19571"/>
                </a:lnTo>
                <a:lnTo>
                  <a:pt x="19561" y="39142"/>
                </a:lnTo>
                <a:lnTo>
                  <a:pt x="39122" y="19571"/>
                </a:lnTo>
                <a:lnTo>
                  <a:pt x="1956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040808" y="5643449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22603" y="0"/>
                </a:moveTo>
                <a:lnTo>
                  <a:pt x="19560" y="0"/>
                </a:lnTo>
                <a:lnTo>
                  <a:pt x="0" y="19571"/>
                </a:lnTo>
                <a:lnTo>
                  <a:pt x="0" y="22615"/>
                </a:lnTo>
                <a:lnTo>
                  <a:pt x="3042" y="22615"/>
                </a:lnTo>
                <a:lnTo>
                  <a:pt x="22603" y="3044"/>
                </a:lnTo>
                <a:lnTo>
                  <a:pt x="22603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060368" y="5643449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3042" y="0"/>
                </a:moveTo>
                <a:lnTo>
                  <a:pt x="0" y="0"/>
                </a:lnTo>
                <a:lnTo>
                  <a:pt x="0" y="3044"/>
                </a:lnTo>
                <a:lnTo>
                  <a:pt x="19561" y="22615"/>
                </a:lnTo>
                <a:lnTo>
                  <a:pt x="22604" y="22615"/>
                </a:lnTo>
                <a:lnTo>
                  <a:pt x="22604" y="19571"/>
                </a:lnTo>
                <a:lnTo>
                  <a:pt x="304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060368" y="566302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22604" y="0"/>
                </a:moveTo>
                <a:lnTo>
                  <a:pt x="19561" y="0"/>
                </a:lnTo>
                <a:lnTo>
                  <a:pt x="0" y="19571"/>
                </a:lnTo>
                <a:lnTo>
                  <a:pt x="0" y="22615"/>
                </a:lnTo>
                <a:lnTo>
                  <a:pt x="3042" y="22615"/>
                </a:lnTo>
                <a:lnTo>
                  <a:pt x="22604" y="3044"/>
                </a:lnTo>
                <a:lnTo>
                  <a:pt x="22604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040808" y="566302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3042" y="0"/>
                </a:moveTo>
                <a:lnTo>
                  <a:pt x="0" y="0"/>
                </a:lnTo>
                <a:lnTo>
                  <a:pt x="0" y="3044"/>
                </a:lnTo>
                <a:lnTo>
                  <a:pt x="19560" y="22615"/>
                </a:lnTo>
                <a:lnTo>
                  <a:pt x="22603" y="22615"/>
                </a:lnTo>
                <a:lnTo>
                  <a:pt x="22603" y="19571"/>
                </a:lnTo>
                <a:lnTo>
                  <a:pt x="304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042329" y="5663021"/>
            <a:ext cx="0" cy="3175"/>
          </a:xfrm>
          <a:custGeom>
            <a:avLst/>
            <a:gdLst/>
            <a:ahLst/>
            <a:cxnLst/>
            <a:rect l="l" t="t" r="r" b="b"/>
            <a:pathLst>
              <a:path h="3175">
                <a:moveTo>
                  <a:pt x="-1521" y="1522"/>
                </a:moveTo>
                <a:lnTo>
                  <a:pt x="1521" y="1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186864" y="5627357"/>
            <a:ext cx="39370" cy="39370"/>
          </a:xfrm>
          <a:custGeom>
            <a:avLst/>
            <a:gdLst/>
            <a:ahLst/>
            <a:cxnLst/>
            <a:rect l="l" t="t" r="r" b="b"/>
            <a:pathLst>
              <a:path w="39370" h="39370">
                <a:moveTo>
                  <a:pt x="19561" y="0"/>
                </a:moveTo>
                <a:lnTo>
                  <a:pt x="0" y="19571"/>
                </a:lnTo>
                <a:lnTo>
                  <a:pt x="19561" y="39142"/>
                </a:lnTo>
                <a:lnTo>
                  <a:pt x="39122" y="19571"/>
                </a:lnTo>
                <a:lnTo>
                  <a:pt x="1956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185560" y="5626052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22604" y="0"/>
                </a:moveTo>
                <a:lnTo>
                  <a:pt x="19561" y="0"/>
                </a:lnTo>
                <a:lnTo>
                  <a:pt x="0" y="19571"/>
                </a:lnTo>
                <a:lnTo>
                  <a:pt x="0" y="22615"/>
                </a:lnTo>
                <a:lnTo>
                  <a:pt x="3042" y="22615"/>
                </a:lnTo>
                <a:lnTo>
                  <a:pt x="22604" y="3044"/>
                </a:lnTo>
                <a:lnTo>
                  <a:pt x="22604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205122" y="5626052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3042" y="0"/>
                </a:moveTo>
                <a:lnTo>
                  <a:pt x="0" y="0"/>
                </a:lnTo>
                <a:lnTo>
                  <a:pt x="0" y="3044"/>
                </a:lnTo>
                <a:lnTo>
                  <a:pt x="19560" y="22615"/>
                </a:lnTo>
                <a:lnTo>
                  <a:pt x="22603" y="22615"/>
                </a:lnTo>
                <a:lnTo>
                  <a:pt x="22603" y="19571"/>
                </a:lnTo>
                <a:lnTo>
                  <a:pt x="304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205122" y="564562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22603" y="0"/>
                </a:moveTo>
                <a:lnTo>
                  <a:pt x="19560" y="0"/>
                </a:lnTo>
                <a:lnTo>
                  <a:pt x="0" y="19571"/>
                </a:lnTo>
                <a:lnTo>
                  <a:pt x="0" y="22615"/>
                </a:lnTo>
                <a:lnTo>
                  <a:pt x="3042" y="22615"/>
                </a:lnTo>
                <a:lnTo>
                  <a:pt x="22603" y="3044"/>
                </a:lnTo>
                <a:lnTo>
                  <a:pt x="22603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185560" y="564562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3042" y="0"/>
                </a:moveTo>
                <a:lnTo>
                  <a:pt x="0" y="0"/>
                </a:lnTo>
                <a:lnTo>
                  <a:pt x="0" y="3044"/>
                </a:lnTo>
                <a:lnTo>
                  <a:pt x="19561" y="22615"/>
                </a:lnTo>
                <a:lnTo>
                  <a:pt x="22604" y="22615"/>
                </a:lnTo>
                <a:lnTo>
                  <a:pt x="22604" y="19571"/>
                </a:lnTo>
                <a:lnTo>
                  <a:pt x="304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6187082" y="5645624"/>
            <a:ext cx="0" cy="3175"/>
          </a:xfrm>
          <a:custGeom>
            <a:avLst/>
            <a:gdLst/>
            <a:ahLst/>
            <a:cxnLst/>
            <a:rect l="l" t="t" r="r" b="b"/>
            <a:pathLst>
              <a:path h="3175">
                <a:moveTo>
                  <a:pt x="-1521" y="1522"/>
                </a:moveTo>
                <a:lnTo>
                  <a:pt x="1521" y="1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6332052" y="5616049"/>
            <a:ext cx="39370" cy="39370"/>
          </a:xfrm>
          <a:custGeom>
            <a:avLst/>
            <a:gdLst/>
            <a:ahLst/>
            <a:cxnLst/>
            <a:rect l="l" t="t" r="r" b="b"/>
            <a:pathLst>
              <a:path w="39370" h="39370">
                <a:moveTo>
                  <a:pt x="19560" y="0"/>
                </a:moveTo>
                <a:lnTo>
                  <a:pt x="0" y="19571"/>
                </a:lnTo>
                <a:lnTo>
                  <a:pt x="19560" y="39142"/>
                </a:lnTo>
                <a:lnTo>
                  <a:pt x="39122" y="19571"/>
                </a:lnTo>
                <a:lnTo>
                  <a:pt x="1956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6330748" y="5614745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22603" y="0"/>
                </a:moveTo>
                <a:lnTo>
                  <a:pt x="19561" y="0"/>
                </a:lnTo>
                <a:lnTo>
                  <a:pt x="0" y="19571"/>
                </a:lnTo>
                <a:lnTo>
                  <a:pt x="0" y="22615"/>
                </a:lnTo>
                <a:lnTo>
                  <a:pt x="3042" y="22615"/>
                </a:lnTo>
                <a:lnTo>
                  <a:pt x="22603" y="3044"/>
                </a:lnTo>
                <a:lnTo>
                  <a:pt x="22603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6350310" y="5614745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3041" y="0"/>
                </a:moveTo>
                <a:lnTo>
                  <a:pt x="0" y="0"/>
                </a:lnTo>
                <a:lnTo>
                  <a:pt x="0" y="3044"/>
                </a:lnTo>
                <a:lnTo>
                  <a:pt x="19560" y="22615"/>
                </a:lnTo>
                <a:lnTo>
                  <a:pt x="22603" y="22615"/>
                </a:lnTo>
                <a:lnTo>
                  <a:pt x="22603" y="19571"/>
                </a:lnTo>
                <a:lnTo>
                  <a:pt x="304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350310" y="5634316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22603" y="0"/>
                </a:moveTo>
                <a:lnTo>
                  <a:pt x="19560" y="0"/>
                </a:lnTo>
                <a:lnTo>
                  <a:pt x="0" y="19571"/>
                </a:lnTo>
                <a:lnTo>
                  <a:pt x="0" y="22615"/>
                </a:lnTo>
                <a:lnTo>
                  <a:pt x="3041" y="22615"/>
                </a:lnTo>
                <a:lnTo>
                  <a:pt x="22603" y="3044"/>
                </a:lnTo>
                <a:lnTo>
                  <a:pt x="22603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6330748" y="5634316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3042" y="0"/>
                </a:moveTo>
                <a:lnTo>
                  <a:pt x="0" y="0"/>
                </a:lnTo>
                <a:lnTo>
                  <a:pt x="0" y="3044"/>
                </a:lnTo>
                <a:lnTo>
                  <a:pt x="19561" y="22615"/>
                </a:lnTo>
                <a:lnTo>
                  <a:pt x="22603" y="22615"/>
                </a:lnTo>
                <a:lnTo>
                  <a:pt x="22603" y="19571"/>
                </a:lnTo>
                <a:lnTo>
                  <a:pt x="304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6332270" y="5634316"/>
            <a:ext cx="0" cy="3175"/>
          </a:xfrm>
          <a:custGeom>
            <a:avLst/>
            <a:gdLst/>
            <a:ahLst/>
            <a:cxnLst/>
            <a:rect l="l" t="t" r="r" b="b"/>
            <a:pathLst>
              <a:path h="3175">
                <a:moveTo>
                  <a:pt x="-1521" y="1522"/>
                </a:moveTo>
                <a:lnTo>
                  <a:pt x="1521" y="1522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738032" y="5775663"/>
            <a:ext cx="37465" cy="31750"/>
          </a:xfrm>
          <a:custGeom>
            <a:avLst/>
            <a:gdLst/>
            <a:ahLst/>
            <a:cxnLst/>
            <a:rect l="l" t="t" r="r" b="b"/>
            <a:pathLst>
              <a:path w="37464" h="31750">
                <a:moveTo>
                  <a:pt x="18691" y="0"/>
                </a:moveTo>
                <a:lnTo>
                  <a:pt x="0" y="31748"/>
                </a:lnTo>
                <a:lnTo>
                  <a:pt x="36949" y="31748"/>
                </a:lnTo>
                <a:lnTo>
                  <a:pt x="1869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755419" y="5774358"/>
            <a:ext cx="21590" cy="34925"/>
          </a:xfrm>
          <a:custGeom>
            <a:avLst/>
            <a:gdLst/>
            <a:ahLst/>
            <a:cxnLst/>
            <a:rect l="l" t="t" r="r" b="b"/>
            <a:pathLst>
              <a:path w="21589" h="34925">
                <a:moveTo>
                  <a:pt x="3042" y="0"/>
                </a:moveTo>
                <a:lnTo>
                  <a:pt x="0" y="0"/>
                </a:lnTo>
                <a:lnTo>
                  <a:pt x="0" y="3044"/>
                </a:lnTo>
                <a:lnTo>
                  <a:pt x="18257" y="34793"/>
                </a:lnTo>
                <a:lnTo>
                  <a:pt x="21300" y="34793"/>
                </a:lnTo>
                <a:lnTo>
                  <a:pt x="21300" y="31748"/>
                </a:lnTo>
                <a:lnTo>
                  <a:pt x="304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736728" y="5807629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>
                <a:moveTo>
                  <a:pt x="0" y="0"/>
                </a:moveTo>
                <a:lnTo>
                  <a:pt x="39991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736727" y="5774358"/>
            <a:ext cx="22225" cy="34925"/>
          </a:xfrm>
          <a:custGeom>
            <a:avLst/>
            <a:gdLst/>
            <a:ahLst/>
            <a:cxnLst/>
            <a:rect l="l" t="t" r="r" b="b"/>
            <a:pathLst>
              <a:path w="22225" h="34925">
                <a:moveTo>
                  <a:pt x="21734" y="0"/>
                </a:moveTo>
                <a:lnTo>
                  <a:pt x="18691" y="0"/>
                </a:lnTo>
                <a:lnTo>
                  <a:pt x="0" y="31748"/>
                </a:lnTo>
                <a:lnTo>
                  <a:pt x="0" y="34793"/>
                </a:lnTo>
                <a:lnTo>
                  <a:pt x="3042" y="34793"/>
                </a:lnTo>
                <a:lnTo>
                  <a:pt x="21734" y="3044"/>
                </a:lnTo>
                <a:lnTo>
                  <a:pt x="2173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756941" y="5774358"/>
            <a:ext cx="0" cy="3175"/>
          </a:xfrm>
          <a:custGeom>
            <a:avLst/>
            <a:gdLst/>
            <a:ahLst/>
            <a:cxnLst/>
            <a:rect l="l" t="t" r="r" b="b"/>
            <a:pathLst>
              <a:path h="3175">
                <a:moveTo>
                  <a:pt x="-1521" y="1522"/>
                </a:moveTo>
                <a:lnTo>
                  <a:pt x="1521" y="1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883219" y="5769139"/>
            <a:ext cx="37465" cy="31750"/>
          </a:xfrm>
          <a:custGeom>
            <a:avLst/>
            <a:gdLst/>
            <a:ahLst/>
            <a:cxnLst/>
            <a:rect l="l" t="t" r="r" b="b"/>
            <a:pathLst>
              <a:path w="37464" h="31750">
                <a:moveTo>
                  <a:pt x="18691" y="0"/>
                </a:moveTo>
                <a:lnTo>
                  <a:pt x="0" y="31748"/>
                </a:lnTo>
                <a:lnTo>
                  <a:pt x="36949" y="31748"/>
                </a:lnTo>
                <a:lnTo>
                  <a:pt x="1869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900607" y="5767834"/>
            <a:ext cx="21590" cy="34925"/>
          </a:xfrm>
          <a:custGeom>
            <a:avLst/>
            <a:gdLst/>
            <a:ahLst/>
            <a:cxnLst/>
            <a:rect l="l" t="t" r="r" b="b"/>
            <a:pathLst>
              <a:path w="21589" h="34925">
                <a:moveTo>
                  <a:pt x="3042" y="0"/>
                </a:moveTo>
                <a:lnTo>
                  <a:pt x="0" y="0"/>
                </a:lnTo>
                <a:lnTo>
                  <a:pt x="0" y="3044"/>
                </a:lnTo>
                <a:lnTo>
                  <a:pt x="18257" y="34793"/>
                </a:lnTo>
                <a:lnTo>
                  <a:pt x="21300" y="34793"/>
                </a:lnTo>
                <a:lnTo>
                  <a:pt x="21300" y="31748"/>
                </a:lnTo>
                <a:lnTo>
                  <a:pt x="304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881915" y="5801105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>
                <a:moveTo>
                  <a:pt x="0" y="0"/>
                </a:moveTo>
                <a:lnTo>
                  <a:pt x="39991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881915" y="5767834"/>
            <a:ext cx="22225" cy="34925"/>
          </a:xfrm>
          <a:custGeom>
            <a:avLst/>
            <a:gdLst/>
            <a:ahLst/>
            <a:cxnLst/>
            <a:rect l="l" t="t" r="r" b="b"/>
            <a:pathLst>
              <a:path w="22225" h="34925">
                <a:moveTo>
                  <a:pt x="21734" y="0"/>
                </a:moveTo>
                <a:lnTo>
                  <a:pt x="18691" y="0"/>
                </a:lnTo>
                <a:lnTo>
                  <a:pt x="0" y="31748"/>
                </a:lnTo>
                <a:lnTo>
                  <a:pt x="0" y="34793"/>
                </a:lnTo>
                <a:lnTo>
                  <a:pt x="3042" y="34793"/>
                </a:lnTo>
                <a:lnTo>
                  <a:pt x="21734" y="3044"/>
                </a:lnTo>
                <a:lnTo>
                  <a:pt x="2173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902129" y="5767835"/>
            <a:ext cx="0" cy="3175"/>
          </a:xfrm>
          <a:custGeom>
            <a:avLst/>
            <a:gdLst/>
            <a:ahLst/>
            <a:cxnLst/>
            <a:rect l="l" t="t" r="r" b="b"/>
            <a:pathLst>
              <a:path h="3175">
                <a:moveTo>
                  <a:pt x="-1521" y="1522"/>
                </a:moveTo>
                <a:lnTo>
                  <a:pt x="1521" y="1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027973" y="5763050"/>
            <a:ext cx="37465" cy="31750"/>
          </a:xfrm>
          <a:custGeom>
            <a:avLst/>
            <a:gdLst/>
            <a:ahLst/>
            <a:cxnLst/>
            <a:rect l="l" t="t" r="r" b="b"/>
            <a:pathLst>
              <a:path w="37464" h="31750">
                <a:moveTo>
                  <a:pt x="18691" y="0"/>
                </a:moveTo>
                <a:lnTo>
                  <a:pt x="0" y="31748"/>
                </a:lnTo>
                <a:lnTo>
                  <a:pt x="36948" y="31748"/>
                </a:lnTo>
                <a:lnTo>
                  <a:pt x="1869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045360" y="5761745"/>
            <a:ext cx="21590" cy="34925"/>
          </a:xfrm>
          <a:custGeom>
            <a:avLst/>
            <a:gdLst/>
            <a:ahLst/>
            <a:cxnLst/>
            <a:rect l="l" t="t" r="r" b="b"/>
            <a:pathLst>
              <a:path w="21589" h="34925">
                <a:moveTo>
                  <a:pt x="3042" y="0"/>
                </a:moveTo>
                <a:lnTo>
                  <a:pt x="0" y="0"/>
                </a:lnTo>
                <a:lnTo>
                  <a:pt x="0" y="3044"/>
                </a:lnTo>
                <a:lnTo>
                  <a:pt x="18257" y="34793"/>
                </a:lnTo>
                <a:lnTo>
                  <a:pt x="21299" y="34793"/>
                </a:lnTo>
                <a:lnTo>
                  <a:pt x="21299" y="31748"/>
                </a:lnTo>
                <a:lnTo>
                  <a:pt x="304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026668" y="5795017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>
                <a:moveTo>
                  <a:pt x="0" y="0"/>
                </a:moveTo>
                <a:lnTo>
                  <a:pt x="39991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026668" y="5761745"/>
            <a:ext cx="22225" cy="34925"/>
          </a:xfrm>
          <a:custGeom>
            <a:avLst/>
            <a:gdLst/>
            <a:ahLst/>
            <a:cxnLst/>
            <a:rect l="l" t="t" r="r" b="b"/>
            <a:pathLst>
              <a:path w="22225" h="34925">
                <a:moveTo>
                  <a:pt x="21734" y="0"/>
                </a:moveTo>
                <a:lnTo>
                  <a:pt x="18691" y="0"/>
                </a:lnTo>
                <a:lnTo>
                  <a:pt x="0" y="31748"/>
                </a:lnTo>
                <a:lnTo>
                  <a:pt x="0" y="34793"/>
                </a:lnTo>
                <a:lnTo>
                  <a:pt x="3042" y="34793"/>
                </a:lnTo>
                <a:lnTo>
                  <a:pt x="21734" y="3044"/>
                </a:lnTo>
                <a:lnTo>
                  <a:pt x="2173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046882" y="5761746"/>
            <a:ext cx="0" cy="3175"/>
          </a:xfrm>
          <a:custGeom>
            <a:avLst/>
            <a:gdLst/>
            <a:ahLst/>
            <a:cxnLst/>
            <a:rect l="l" t="t" r="r" b="b"/>
            <a:pathLst>
              <a:path h="3175">
                <a:moveTo>
                  <a:pt x="-1521" y="1522"/>
                </a:moveTo>
                <a:lnTo>
                  <a:pt x="1521" y="1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173160" y="5760441"/>
            <a:ext cx="37465" cy="31750"/>
          </a:xfrm>
          <a:custGeom>
            <a:avLst/>
            <a:gdLst/>
            <a:ahLst/>
            <a:cxnLst/>
            <a:rect l="l" t="t" r="r" b="b"/>
            <a:pathLst>
              <a:path w="37464" h="31750">
                <a:moveTo>
                  <a:pt x="18691" y="0"/>
                </a:moveTo>
                <a:lnTo>
                  <a:pt x="0" y="31748"/>
                </a:lnTo>
                <a:lnTo>
                  <a:pt x="36948" y="31748"/>
                </a:lnTo>
                <a:lnTo>
                  <a:pt x="1869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190548" y="5759136"/>
            <a:ext cx="21590" cy="34925"/>
          </a:xfrm>
          <a:custGeom>
            <a:avLst/>
            <a:gdLst/>
            <a:ahLst/>
            <a:cxnLst/>
            <a:rect l="l" t="t" r="r" b="b"/>
            <a:pathLst>
              <a:path w="21589" h="34925">
                <a:moveTo>
                  <a:pt x="3042" y="0"/>
                </a:moveTo>
                <a:lnTo>
                  <a:pt x="0" y="0"/>
                </a:lnTo>
                <a:lnTo>
                  <a:pt x="0" y="3044"/>
                </a:lnTo>
                <a:lnTo>
                  <a:pt x="18256" y="34793"/>
                </a:lnTo>
                <a:lnTo>
                  <a:pt x="21299" y="34793"/>
                </a:lnTo>
                <a:lnTo>
                  <a:pt x="21299" y="31748"/>
                </a:lnTo>
                <a:lnTo>
                  <a:pt x="304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171856" y="5792407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>
                <a:moveTo>
                  <a:pt x="0" y="0"/>
                </a:moveTo>
                <a:lnTo>
                  <a:pt x="39991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171856" y="5759136"/>
            <a:ext cx="22225" cy="34925"/>
          </a:xfrm>
          <a:custGeom>
            <a:avLst/>
            <a:gdLst/>
            <a:ahLst/>
            <a:cxnLst/>
            <a:rect l="l" t="t" r="r" b="b"/>
            <a:pathLst>
              <a:path w="22225" h="34925">
                <a:moveTo>
                  <a:pt x="21734" y="0"/>
                </a:moveTo>
                <a:lnTo>
                  <a:pt x="18691" y="0"/>
                </a:lnTo>
                <a:lnTo>
                  <a:pt x="0" y="31748"/>
                </a:lnTo>
                <a:lnTo>
                  <a:pt x="0" y="34793"/>
                </a:lnTo>
                <a:lnTo>
                  <a:pt x="3042" y="34793"/>
                </a:lnTo>
                <a:lnTo>
                  <a:pt x="21734" y="3044"/>
                </a:lnTo>
                <a:lnTo>
                  <a:pt x="2173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192069" y="5759136"/>
            <a:ext cx="0" cy="3175"/>
          </a:xfrm>
          <a:custGeom>
            <a:avLst/>
            <a:gdLst/>
            <a:ahLst/>
            <a:cxnLst/>
            <a:rect l="l" t="t" r="r" b="b"/>
            <a:pathLst>
              <a:path h="3175">
                <a:moveTo>
                  <a:pt x="-1521" y="1522"/>
                </a:moveTo>
                <a:lnTo>
                  <a:pt x="1521" y="1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317912" y="5752612"/>
            <a:ext cx="37465" cy="31750"/>
          </a:xfrm>
          <a:custGeom>
            <a:avLst/>
            <a:gdLst/>
            <a:ahLst/>
            <a:cxnLst/>
            <a:rect l="l" t="t" r="r" b="b"/>
            <a:pathLst>
              <a:path w="37464" h="31750">
                <a:moveTo>
                  <a:pt x="18691" y="0"/>
                </a:moveTo>
                <a:lnTo>
                  <a:pt x="0" y="31748"/>
                </a:lnTo>
                <a:lnTo>
                  <a:pt x="36949" y="31748"/>
                </a:lnTo>
                <a:lnTo>
                  <a:pt x="1869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335300" y="5751308"/>
            <a:ext cx="21590" cy="34925"/>
          </a:xfrm>
          <a:custGeom>
            <a:avLst/>
            <a:gdLst/>
            <a:ahLst/>
            <a:cxnLst/>
            <a:rect l="l" t="t" r="r" b="b"/>
            <a:pathLst>
              <a:path w="21589" h="34925">
                <a:moveTo>
                  <a:pt x="3042" y="0"/>
                </a:moveTo>
                <a:lnTo>
                  <a:pt x="0" y="0"/>
                </a:lnTo>
                <a:lnTo>
                  <a:pt x="0" y="3044"/>
                </a:lnTo>
                <a:lnTo>
                  <a:pt x="18257" y="34793"/>
                </a:lnTo>
                <a:lnTo>
                  <a:pt x="21300" y="34793"/>
                </a:lnTo>
                <a:lnTo>
                  <a:pt x="21300" y="31748"/>
                </a:lnTo>
                <a:lnTo>
                  <a:pt x="304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316609" y="5784579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>
                <a:moveTo>
                  <a:pt x="0" y="0"/>
                </a:moveTo>
                <a:lnTo>
                  <a:pt x="39991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316608" y="5751308"/>
            <a:ext cx="22225" cy="34925"/>
          </a:xfrm>
          <a:custGeom>
            <a:avLst/>
            <a:gdLst/>
            <a:ahLst/>
            <a:cxnLst/>
            <a:rect l="l" t="t" r="r" b="b"/>
            <a:pathLst>
              <a:path w="22225" h="34925">
                <a:moveTo>
                  <a:pt x="21734" y="0"/>
                </a:moveTo>
                <a:lnTo>
                  <a:pt x="18691" y="0"/>
                </a:lnTo>
                <a:lnTo>
                  <a:pt x="0" y="31748"/>
                </a:lnTo>
                <a:lnTo>
                  <a:pt x="0" y="34793"/>
                </a:lnTo>
                <a:lnTo>
                  <a:pt x="3042" y="34793"/>
                </a:lnTo>
                <a:lnTo>
                  <a:pt x="21734" y="3044"/>
                </a:lnTo>
                <a:lnTo>
                  <a:pt x="2173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336822" y="5751308"/>
            <a:ext cx="0" cy="3175"/>
          </a:xfrm>
          <a:custGeom>
            <a:avLst/>
            <a:gdLst/>
            <a:ahLst/>
            <a:cxnLst/>
            <a:rect l="l" t="t" r="r" b="b"/>
            <a:pathLst>
              <a:path h="3175">
                <a:moveTo>
                  <a:pt x="-1521" y="1522"/>
                </a:moveTo>
                <a:lnTo>
                  <a:pt x="1521" y="1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463100" y="5746958"/>
            <a:ext cx="37465" cy="31750"/>
          </a:xfrm>
          <a:custGeom>
            <a:avLst/>
            <a:gdLst/>
            <a:ahLst/>
            <a:cxnLst/>
            <a:rect l="l" t="t" r="r" b="b"/>
            <a:pathLst>
              <a:path w="37464" h="31750">
                <a:moveTo>
                  <a:pt x="18691" y="0"/>
                </a:moveTo>
                <a:lnTo>
                  <a:pt x="0" y="31748"/>
                </a:lnTo>
                <a:lnTo>
                  <a:pt x="36949" y="31748"/>
                </a:lnTo>
                <a:lnTo>
                  <a:pt x="1869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480487" y="5745654"/>
            <a:ext cx="21590" cy="34925"/>
          </a:xfrm>
          <a:custGeom>
            <a:avLst/>
            <a:gdLst/>
            <a:ahLst/>
            <a:cxnLst/>
            <a:rect l="l" t="t" r="r" b="b"/>
            <a:pathLst>
              <a:path w="21589" h="34925">
                <a:moveTo>
                  <a:pt x="3042" y="0"/>
                </a:moveTo>
                <a:lnTo>
                  <a:pt x="0" y="0"/>
                </a:lnTo>
                <a:lnTo>
                  <a:pt x="0" y="3044"/>
                </a:lnTo>
                <a:lnTo>
                  <a:pt x="18257" y="34793"/>
                </a:lnTo>
                <a:lnTo>
                  <a:pt x="21300" y="34793"/>
                </a:lnTo>
                <a:lnTo>
                  <a:pt x="21300" y="31748"/>
                </a:lnTo>
                <a:lnTo>
                  <a:pt x="304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461796" y="5778925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>
                <a:moveTo>
                  <a:pt x="0" y="0"/>
                </a:moveTo>
                <a:lnTo>
                  <a:pt x="39991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461796" y="5745654"/>
            <a:ext cx="22225" cy="34925"/>
          </a:xfrm>
          <a:custGeom>
            <a:avLst/>
            <a:gdLst/>
            <a:ahLst/>
            <a:cxnLst/>
            <a:rect l="l" t="t" r="r" b="b"/>
            <a:pathLst>
              <a:path w="22225" h="34925">
                <a:moveTo>
                  <a:pt x="21734" y="0"/>
                </a:moveTo>
                <a:lnTo>
                  <a:pt x="18691" y="0"/>
                </a:lnTo>
                <a:lnTo>
                  <a:pt x="0" y="31748"/>
                </a:lnTo>
                <a:lnTo>
                  <a:pt x="0" y="34793"/>
                </a:lnTo>
                <a:lnTo>
                  <a:pt x="3042" y="34793"/>
                </a:lnTo>
                <a:lnTo>
                  <a:pt x="21734" y="3044"/>
                </a:lnTo>
                <a:lnTo>
                  <a:pt x="2173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482009" y="5745654"/>
            <a:ext cx="0" cy="3175"/>
          </a:xfrm>
          <a:custGeom>
            <a:avLst/>
            <a:gdLst/>
            <a:ahLst/>
            <a:cxnLst/>
            <a:rect l="l" t="t" r="r" b="b"/>
            <a:pathLst>
              <a:path h="3175">
                <a:moveTo>
                  <a:pt x="-1521" y="1522"/>
                </a:moveTo>
                <a:lnTo>
                  <a:pt x="1521" y="1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607853" y="5741304"/>
            <a:ext cx="37465" cy="31750"/>
          </a:xfrm>
          <a:custGeom>
            <a:avLst/>
            <a:gdLst/>
            <a:ahLst/>
            <a:cxnLst/>
            <a:rect l="l" t="t" r="r" b="b"/>
            <a:pathLst>
              <a:path w="37464" h="31750">
                <a:moveTo>
                  <a:pt x="18691" y="0"/>
                </a:moveTo>
                <a:lnTo>
                  <a:pt x="0" y="31748"/>
                </a:lnTo>
                <a:lnTo>
                  <a:pt x="36948" y="31748"/>
                </a:lnTo>
                <a:lnTo>
                  <a:pt x="1869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625241" y="5740000"/>
            <a:ext cx="21590" cy="34925"/>
          </a:xfrm>
          <a:custGeom>
            <a:avLst/>
            <a:gdLst/>
            <a:ahLst/>
            <a:cxnLst/>
            <a:rect l="l" t="t" r="r" b="b"/>
            <a:pathLst>
              <a:path w="21589" h="34925">
                <a:moveTo>
                  <a:pt x="3042" y="0"/>
                </a:moveTo>
                <a:lnTo>
                  <a:pt x="0" y="0"/>
                </a:lnTo>
                <a:lnTo>
                  <a:pt x="0" y="3044"/>
                </a:lnTo>
                <a:lnTo>
                  <a:pt x="18256" y="34793"/>
                </a:lnTo>
                <a:lnTo>
                  <a:pt x="21299" y="34793"/>
                </a:lnTo>
                <a:lnTo>
                  <a:pt x="21299" y="31748"/>
                </a:lnTo>
                <a:lnTo>
                  <a:pt x="304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606549" y="5773271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>
                <a:moveTo>
                  <a:pt x="0" y="0"/>
                </a:moveTo>
                <a:lnTo>
                  <a:pt x="39991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606549" y="5740000"/>
            <a:ext cx="22225" cy="34925"/>
          </a:xfrm>
          <a:custGeom>
            <a:avLst/>
            <a:gdLst/>
            <a:ahLst/>
            <a:cxnLst/>
            <a:rect l="l" t="t" r="r" b="b"/>
            <a:pathLst>
              <a:path w="22225" h="34925">
                <a:moveTo>
                  <a:pt x="21734" y="0"/>
                </a:moveTo>
                <a:lnTo>
                  <a:pt x="18691" y="0"/>
                </a:lnTo>
                <a:lnTo>
                  <a:pt x="0" y="31748"/>
                </a:lnTo>
                <a:lnTo>
                  <a:pt x="0" y="34793"/>
                </a:lnTo>
                <a:lnTo>
                  <a:pt x="3042" y="34793"/>
                </a:lnTo>
                <a:lnTo>
                  <a:pt x="21734" y="3044"/>
                </a:lnTo>
                <a:lnTo>
                  <a:pt x="2173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626762" y="5740000"/>
            <a:ext cx="0" cy="3175"/>
          </a:xfrm>
          <a:custGeom>
            <a:avLst/>
            <a:gdLst/>
            <a:ahLst/>
            <a:cxnLst/>
            <a:rect l="l" t="t" r="r" b="b"/>
            <a:pathLst>
              <a:path h="3175">
                <a:moveTo>
                  <a:pt x="-1521" y="1522"/>
                </a:moveTo>
                <a:lnTo>
                  <a:pt x="1521" y="1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753041" y="5745219"/>
            <a:ext cx="37465" cy="31750"/>
          </a:xfrm>
          <a:custGeom>
            <a:avLst/>
            <a:gdLst/>
            <a:ahLst/>
            <a:cxnLst/>
            <a:rect l="l" t="t" r="r" b="b"/>
            <a:pathLst>
              <a:path w="37464" h="31750">
                <a:moveTo>
                  <a:pt x="18690" y="0"/>
                </a:moveTo>
                <a:lnTo>
                  <a:pt x="0" y="31748"/>
                </a:lnTo>
                <a:lnTo>
                  <a:pt x="36948" y="31748"/>
                </a:lnTo>
                <a:lnTo>
                  <a:pt x="1869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770429" y="5743914"/>
            <a:ext cx="21590" cy="34925"/>
          </a:xfrm>
          <a:custGeom>
            <a:avLst/>
            <a:gdLst/>
            <a:ahLst/>
            <a:cxnLst/>
            <a:rect l="l" t="t" r="r" b="b"/>
            <a:pathLst>
              <a:path w="21589" h="34925">
                <a:moveTo>
                  <a:pt x="3042" y="0"/>
                </a:moveTo>
                <a:lnTo>
                  <a:pt x="0" y="0"/>
                </a:lnTo>
                <a:lnTo>
                  <a:pt x="0" y="3044"/>
                </a:lnTo>
                <a:lnTo>
                  <a:pt x="18256" y="34793"/>
                </a:lnTo>
                <a:lnTo>
                  <a:pt x="21299" y="34793"/>
                </a:lnTo>
                <a:lnTo>
                  <a:pt x="21299" y="31748"/>
                </a:lnTo>
                <a:lnTo>
                  <a:pt x="304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751737" y="5777185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>
                <a:moveTo>
                  <a:pt x="0" y="0"/>
                </a:moveTo>
                <a:lnTo>
                  <a:pt x="39991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751737" y="5743914"/>
            <a:ext cx="22225" cy="34925"/>
          </a:xfrm>
          <a:custGeom>
            <a:avLst/>
            <a:gdLst/>
            <a:ahLst/>
            <a:cxnLst/>
            <a:rect l="l" t="t" r="r" b="b"/>
            <a:pathLst>
              <a:path w="22225" h="34925">
                <a:moveTo>
                  <a:pt x="21734" y="0"/>
                </a:moveTo>
                <a:lnTo>
                  <a:pt x="18691" y="0"/>
                </a:lnTo>
                <a:lnTo>
                  <a:pt x="0" y="31748"/>
                </a:lnTo>
                <a:lnTo>
                  <a:pt x="0" y="34793"/>
                </a:lnTo>
                <a:lnTo>
                  <a:pt x="3042" y="34793"/>
                </a:lnTo>
                <a:lnTo>
                  <a:pt x="21734" y="3044"/>
                </a:lnTo>
                <a:lnTo>
                  <a:pt x="2173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771950" y="5743914"/>
            <a:ext cx="0" cy="3175"/>
          </a:xfrm>
          <a:custGeom>
            <a:avLst/>
            <a:gdLst/>
            <a:ahLst/>
            <a:cxnLst/>
            <a:rect l="l" t="t" r="r" b="b"/>
            <a:pathLst>
              <a:path h="3175">
                <a:moveTo>
                  <a:pt x="-1521" y="1522"/>
                </a:moveTo>
                <a:lnTo>
                  <a:pt x="1521" y="1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753041" y="5745219"/>
            <a:ext cx="37465" cy="31750"/>
          </a:xfrm>
          <a:custGeom>
            <a:avLst/>
            <a:gdLst/>
            <a:ahLst/>
            <a:cxnLst/>
            <a:rect l="l" t="t" r="r" b="b"/>
            <a:pathLst>
              <a:path w="37464" h="31750">
                <a:moveTo>
                  <a:pt x="18690" y="0"/>
                </a:moveTo>
                <a:lnTo>
                  <a:pt x="0" y="31748"/>
                </a:lnTo>
                <a:lnTo>
                  <a:pt x="36948" y="31748"/>
                </a:lnTo>
                <a:lnTo>
                  <a:pt x="1869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770429" y="5743914"/>
            <a:ext cx="21590" cy="34925"/>
          </a:xfrm>
          <a:custGeom>
            <a:avLst/>
            <a:gdLst/>
            <a:ahLst/>
            <a:cxnLst/>
            <a:rect l="l" t="t" r="r" b="b"/>
            <a:pathLst>
              <a:path w="21589" h="34925">
                <a:moveTo>
                  <a:pt x="3042" y="0"/>
                </a:moveTo>
                <a:lnTo>
                  <a:pt x="0" y="0"/>
                </a:lnTo>
                <a:lnTo>
                  <a:pt x="0" y="3044"/>
                </a:lnTo>
                <a:lnTo>
                  <a:pt x="18256" y="34793"/>
                </a:lnTo>
                <a:lnTo>
                  <a:pt x="21299" y="34793"/>
                </a:lnTo>
                <a:lnTo>
                  <a:pt x="21299" y="31748"/>
                </a:lnTo>
                <a:lnTo>
                  <a:pt x="304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751737" y="5777185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>
                <a:moveTo>
                  <a:pt x="0" y="0"/>
                </a:moveTo>
                <a:lnTo>
                  <a:pt x="39991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5751737" y="5743914"/>
            <a:ext cx="22225" cy="34925"/>
          </a:xfrm>
          <a:custGeom>
            <a:avLst/>
            <a:gdLst/>
            <a:ahLst/>
            <a:cxnLst/>
            <a:rect l="l" t="t" r="r" b="b"/>
            <a:pathLst>
              <a:path w="22225" h="34925">
                <a:moveTo>
                  <a:pt x="21734" y="0"/>
                </a:moveTo>
                <a:lnTo>
                  <a:pt x="18691" y="0"/>
                </a:lnTo>
                <a:lnTo>
                  <a:pt x="0" y="31748"/>
                </a:lnTo>
                <a:lnTo>
                  <a:pt x="0" y="34793"/>
                </a:lnTo>
                <a:lnTo>
                  <a:pt x="3042" y="34793"/>
                </a:lnTo>
                <a:lnTo>
                  <a:pt x="21734" y="3044"/>
                </a:lnTo>
                <a:lnTo>
                  <a:pt x="2173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771950" y="5743914"/>
            <a:ext cx="0" cy="3175"/>
          </a:xfrm>
          <a:custGeom>
            <a:avLst/>
            <a:gdLst/>
            <a:ahLst/>
            <a:cxnLst/>
            <a:rect l="l" t="t" r="r" b="b"/>
            <a:pathLst>
              <a:path h="3175">
                <a:moveTo>
                  <a:pt x="-1521" y="1522"/>
                </a:moveTo>
                <a:lnTo>
                  <a:pt x="1521" y="1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897793" y="5595173"/>
            <a:ext cx="37465" cy="31750"/>
          </a:xfrm>
          <a:custGeom>
            <a:avLst/>
            <a:gdLst/>
            <a:ahLst/>
            <a:cxnLst/>
            <a:rect l="l" t="t" r="r" b="b"/>
            <a:pathLst>
              <a:path w="37464" h="31750">
                <a:moveTo>
                  <a:pt x="18691" y="0"/>
                </a:moveTo>
                <a:lnTo>
                  <a:pt x="0" y="31748"/>
                </a:lnTo>
                <a:lnTo>
                  <a:pt x="36949" y="31748"/>
                </a:lnTo>
                <a:lnTo>
                  <a:pt x="1869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915181" y="5593869"/>
            <a:ext cx="21590" cy="34925"/>
          </a:xfrm>
          <a:custGeom>
            <a:avLst/>
            <a:gdLst/>
            <a:ahLst/>
            <a:cxnLst/>
            <a:rect l="l" t="t" r="r" b="b"/>
            <a:pathLst>
              <a:path w="21589" h="34925">
                <a:moveTo>
                  <a:pt x="3042" y="0"/>
                </a:moveTo>
                <a:lnTo>
                  <a:pt x="0" y="0"/>
                </a:lnTo>
                <a:lnTo>
                  <a:pt x="0" y="3044"/>
                </a:lnTo>
                <a:lnTo>
                  <a:pt x="18257" y="34793"/>
                </a:lnTo>
                <a:lnTo>
                  <a:pt x="21300" y="34793"/>
                </a:lnTo>
                <a:lnTo>
                  <a:pt x="21300" y="31748"/>
                </a:lnTo>
                <a:lnTo>
                  <a:pt x="304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896490" y="5627140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>
                <a:moveTo>
                  <a:pt x="0" y="0"/>
                </a:moveTo>
                <a:lnTo>
                  <a:pt x="39991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896489" y="5593869"/>
            <a:ext cx="22225" cy="34925"/>
          </a:xfrm>
          <a:custGeom>
            <a:avLst/>
            <a:gdLst/>
            <a:ahLst/>
            <a:cxnLst/>
            <a:rect l="l" t="t" r="r" b="b"/>
            <a:pathLst>
              <a:path w="22225" h="34925">
                <a:moveTo>
                  <a:pt x="21734" y="0"/>
                </a:moveTo>
                <a:lnTo>
                  <a:pt x="18691" y="0"/>
                </a:lnTo>
                <a:lnTo>
                  <a:pt x="0" y="31748"/>
                </a:lnTo>
                <a:lnTo>
                  <a:pt x="0" y="34793"/>
                </a:lnTo>
                <a:lnTo>
                  <a:pt x="3042" y="34793"/>
                </a:lnTo>
                <a:lnTo>
                  <a:pt x="21734" y="3044"/>
                </a:lnTo>
                <a:lnTo>
                  <a:pt x="2173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916703" y="5593869"/>
            <a:ext cx="0" cy="3175"/>
          </a:xfrm>
          <a:custGeom>
            <a:avLst/>
            <a:gdLst/>
            <a:ahLst/>
            <a:cxnLst/>
            <a:rect l="l" t="t" r="r" b="b"/>
            <a:pathLst>
              <a:path h="3175">
                <a:moveTo>
                  <a:pt x="-1521" y="1522"/>
                </a:moveTo>
                <a:lnTo>
                  <a:pt x="1521" y="1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042981" y="5164174"/>
            <a:ext cx="37465" cy="31750"/>
          </a:xfrm>
          <a:custGeom>
            <a:avLst/>
            <a:gdLst/>
            <a:ahLst/>
            <a:cxnLst/>
            <a:rect l="l" t="t" r="r" b="b"/>
            <a:pathLst>
              <a:path w="37464" h="31750">
                <a:moveTo>
                  <a:pt x="18691" y="0"/>
                </a:moveTo>
                <a:lnTo>
                  <a:pt x="0" y="31748"/>
                </a:lnTo>
                <a:lnTo>
                  <a:pt x="36949" y="31748"/>
                </a:lnTo>
                <a:lnTo>
                  <a:pt x="1869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060368" y="5162870"/>
            <a:ext cx="21590" cy="34925"/>
          </a:xfrm>
          <a:custGeom>
            <a:avLst/>
            <a:gdLst/>
            <a:ahLst/>
            <a:cxnLst/>
            <a:rect l="l" t="t" r="r" b="b"/>
            <a:pathLst>
              <a:path w="21589" h="34925">
                <a:moveTo>
                  <a:pt x="3042" y="0"/>
                </a:moveTo>
                <a:lnTo>
                  <a:pt x="0" y="0"/>
                </a:lnTo>
                <a:lnTo>
                  <a:pt x="0" y="3044"/>
                </a:lnTo>
                <a:lnTo>
                  <a:pt x="18257" y="34792"/>
                </a:lnTo>
                <a:lnTo>
                  <a:pt x="21300" y="34792"/>
                </a:lnTo>
                <a:lnTo>
                  <a:pt x="21300" y="31748"/>
                </a:lnTo>
                <a:lnTo>
                  <a:pt x="304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041677" y="5196140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>
                <a:moveTo>
                  <a:pt x="0" y="0"/>
                </a:moveTo>
                <a:lnTo>
                  <a:pt x="39991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041676" y="5162870"/>
            <a:ext cx="22225" cy="34925"/>
          </a:xfrm>
          <a:custGeom>
            <a:avLst/>
            <a:gdLst/>
            <a:ahLst/>
            <a:cxnLst/>
            <a:rect l="l" t="t" r="r" b="b"/>
            <a:pathLst>
              <a:path w="22225" h="34925">
                <a:moveTo>
                  <a:pt x="21734" y="0"/>
                </a:moveTo>
                <a:lnTo>
                  <a:pt x="18691" y="0"/>
                </a:lnTo>
                <a:lnTo>
                  <a:pt x="0" y="31748"/>
                </a:lnTo>
                <a:lnTo>
                  <a:pt x="0" y="34792"/>
                </a:lnTo>
                <a:lnTo>
                  <a:pt x="3042" y="34792"/>
                </a:lnTo>
                <a:lnTo>
                  <a:pt x="21734" y="3044"/>
                </a:lnTo>
                <a:lnTo>
                  <a:pt x="2173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061890" y="5162869"/>
            <a:ext cx="0" cy="3175"/>
          </a:xfrm>
          <a:custGeom>
            <a:avLst/>
            <a:gdLst/>
            <a:ahLst/>
            <a:cxnLst/>
            <a:rect l="l" t="t" r="r" b="b"/>
            <a:pathLst>
              <a:path h="3175">
                <a:moveTo>
                  <a:pt x="-1521" y="1522"/>
                </a:moveTo>
                <a:lnTo>
                  <a:pt x="1521" y="1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187734" y="4881045"/>
            <a:ext cx="37465" cy="31750"/>
          </a:xfrm>
          <a:custGeom>
            <a:avLst/>
            <a:gdLst/>
            <a:ahLst/>
            <a:cxnLst/>
            <a:rect l="l" t="t" r="r" b="b"/>
            <a:pathLst>
              <a:path w="37464" h="31750">
                <a:moveTo>
                  <a:pt x="18691" y="0"/>
                </a:moveTo>
                <a:lnTo>
                  <a:pt x="0" y="31748"/>
                </a:lnTo>
                <a:lnTo>
                  <a:pt x="36948" y="31748"/>
                </a:lnTo>
                <a:lnTo>
                  <a:pt x="1869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205122" y="4879740"/>
            <a:ext cx="21590" cy="34925"/>
          </a:xfrm>
          <a:custGeom>
            <a:avLst/>
            <a:gdLst/>
            <a:ahLst/>
            <a:cxnLst/>
            <a:rect l="l" t="t" r="r" b="b"/>
            <a:pathLst>
              <a:path w="21589" h="34925">
                <a:moveTo>
                  <a:pt x="3042" y="0"/>
                </a:moveTo>
                <a:lnTo>
                  <a:pt x="0" y="0"/>
                </a:lnTo>
                <a:lnTo>
                  <a:pt x="0" y="3045"/>
                </a:lnTo>
                <a:lnTo>
                  <a:pt x="18256" y="34794"/>
                </a:lnTo>
                <a:lnTo>
                  <a:pt x="21299" y="34794"/>
                </a:lnTo>
                <a:lnTo>
                  <a:pt x="21299" y="31748"/>
                </a:lnTo>
                <a:lnTo>
                  <a:pt x="304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186430" y="4913011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>
                <a:moveTo>
                  <a:pt x="0" y="0"/>
                </a:moveTo>
                <a:lnTo>
                  <a:pt x="39991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186430" y="4879740"/>
            <a:ext cx="22225" cy="34925"/>
          </a:xfrm>
          <a:custGeom>
            <a:avLst/>
            <a:gdLst/>
            <a:ahLst/>
            <a:cxnLst/>
            <a:rect l="l" t="t" r="r" b="b"/>
            <a:pathLst>
              <a:path w="22225" h="34925">
                <a:moveTo>
                  <a:pt x="21734" y="0"/>
                </a:moveTo>
                <a:lnTo>
                  <a:pt x="18691" y="0"/>
                </a:lnTo>
                <a:lnTo>
                  <a:pt x="0" y="31748"/>
                </a:lnTo>
                <a:lnTo>
                  <a:pt x="0" y="34794"/>
                </a:lnTo>
                <a:lnTo>
                  <a:pt x="3042" y="34794"/>
                </a:lnTo>
                <a:lnTo>
                  <a:pt x="21734" y="3045"/>
                </a:lnTo>
                <a:lnTo>
                  <a:pt x="2173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206643" y="4879740"/>
            <a:ext cx="0" cy="3175"/>
          </a:xfrm>
          <a:custGeom>
            <a:avLst/>
            <a:gdLst/>
            <a:ahLst/>
            <a:cxnLst/>
            <a:rect l="l" t="t" r="r" b="b"/>
            <a:pathLst>
              <a:path h="3175">
                <a:moveTo>
                  <a:pt x="-1521" y="1522"/>
                </a:moveTo>
                <a:lnTo>
                  <a:pt x="1521" y="1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332921" y="4693597"/>
            <a:ext cx="37465" cy="31750"/>
          </a:xfrm>
          <a:custGeom>
            <a:avLst/>
            <a:gdLst/>
            <a:ahLst/>
            <a:cxnLst/>
            <a:rect l="l" t="t" r="r" b="b"/>
            <a:pathLst>
              <a:path w="37464" h="31750">
                <a:moveTo>
                  <a:pt x="18691" y="0"/>
                </a:moveTo>
                <a:lnTo>
                  <a:pt x="0" y="31748"/>
                </a:lnTo>
                <a:lnTo>
                  <a:pt x="36949" y="31748"/>
                </a:lnTo>
                <a:lnTo>
                  <a:pt x="1869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350310" y="4692293"/>
            <a:ext cx="21590" cy="34925"/>
          </a:xfrm>
          <a:custGeom>
            <a:avLst/>
            <a:gdLst/>
            <a:ahLst/>
            <a:cxnLst/>
            <a:rect l="l" t="t" r="r" b="b"/>
            <a:pathLst>
              <a:path w="21589" h="34925">
                <a:moveTo>
                  <a:pt x="3041" y="0"/>
                </a:moveTo>
                <a:lnTo>
                  <a:pt x="0" y="0"/>
                </a:lnTo>
                <a:lnTo>
                  <a:pt x="0" y="3044"/>
                </a:lnTo>
                <a:lnTo>
                  <a:pt x="18256" y="34792"/>
                </a:lnTo>
                <a:lnTo>
                  <a:pt x="21299" y="34792"/>
                </a:lnTo>
                <a:lnTo>
                  <a:pt x="21299" y="31748"/>
                </a:lnTo>
                <a:lnTo>
                  <a:pt x="304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331617" y="4725563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>
                <a:moveTo>
                  <a:pt x="0" y="0"/>
                </a:moveTo>
                <a:lnTo>
                  <a:pt x="39991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331618" y="4692293"/>
            <a:ext cx="22225" cy="34925"/>
          </a:xfrm>
          <a:custGeom>
            <a:avLst/>
            <a:gdLst/>
            <a:ahLst/>
            <a:cxnLst/>
            <a:rect l="l" t="t" r="r" b="b"/>
            <a:pathLst>
              <a:path w="22225" h="34925">
                <a:moveTo>
                  <a:pt x="21733" y="0"/>
                </a:moveTo>
                <a:lnTo>
                  <a:pt x="18691" y="0"/>
                </a:lnTo>
                <a:lnTo>
                  <a:pt x="0" y="31748"/>
                </a:lnTo>
                <a:lnTo>
                  <a:pt x="0" y="34792"/>
                </a:lnTo>
                <a:lnTo>
                  <a:pt x="3042" y="34792"/>
                </a:lnTo>
                <a:lnTo>
                  <a:pt x="21733" y="3044"/>
                </a:lnTo>
                <a:lnTo>
                  <a:pt x="2173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351831" y="4692292"/>
            <a:ext cx="0" cy="3175"/>
          </a:xfrm>
          <a:custGeom>
            <a:avLst/>
            <a:gdLst/>
            <a:ahLst/>
            <a:cxnLst/>
            <a:rect l="l" t="t" r="r" b="b"/>
            <a:pathLst>
              <a:path h="3175">
                <a:moveTo>
                  <a:pt x="-1521" y="1522"/>
                </a:moveTo>
                <a:lnTo>
                  <a:pt x="1521" y="1522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611971" y="5777838"/>
            <a:ext cx="87630" cy="10160"/>
          </a:xfrm>
          <a:custGeom>
            <a:avLst/>
            <a:gdLst/>
            <a:ahLst/>
            <a:cxnLst/>
            <a:rect l="l" t="t" r="r" b="b"/>
            <a:pathLst>
              <a:path w="87629" h="10160">
                <a:moveTo>
                  <a:pt x="87372" y="0"/>
                </a:moveTo>
                <a:lnTo>
                  <a:pt x="85199" y="0"/>
                </a:lnTo>
                <a:lnTo>
                  <a:pt x="0" y="7380"/>
                </a:lnTo>
                <a:lnTo>
                  <a:pt x="0" y="9743"/>
                </a:lnTo>
                <a:lnTo>
                  <a:pt x="87372" y="2174"/>
                </a:lnTo>
                <a:lnTo>
                  <a:pt x="8737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4697171" y="5769139"/>
            <a:ext cx="103505" cy="11430"/>
          </a:xfrm>
          <a:custGeom>
            <a:avLst/>
            <a:gdLst/>
            <a:ahLst/>
            <a:cxnLst/>
            <a:rect l="l" t="t" r="r" b="b"/>
            <a:pathLst>
              <a:path w="103504" h="11429">
                <a:moveTo>
                  <a:pt x="103022" y="0"/>
                </a:moveTo>
                <a:lnTo>
                  <a:pt x="100849" y="0"/>
                </a:lnTo>
                <a:lnTo>
                  <a:pt x="0" y="8698"/>
                </a:lnTo>
                <a:lnTo>
                  <a:pt x="0" y="10872"/>
                </a:lnTo>
                <a:lnTo>
                  <a:pt x="2172" y="10872"/>
                </a:lnTo>
                <a:lnTo>
                  <a:pt x="103022" y="2174"/>
                </a:lnTo>
                <a:lnTo>
                  <a:pt x="10302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798020" y="5760441"/>
            <a:ext cx="103505" cy="11430"/>
          </a:xfrm>
          <a:custGeom>
            <a:avLst/>
            <a:gdLst/>
            <a:ahLst/>
            <a:cxnLst/>
            <a:rect l="l" t="t" r="r" b="b"/>
            <a:pathLst>
              <a:path w="103504" h="11429">
                <a:moveTo>
                  <a:pt x="103022" y="0"/>
                </a:moveTo>
                <a:lnTo>
                  <a:pt x="100848" y="0"/>
                </a:lnTo>
                <a:lnTo>
                  <a:pt x="0" y="8698"/>
                </a:lnTo>
                <a:lnTo>
                  <a:pt x="0" y="10872"/>
                </a:lnTo>
                <a:lnTo>
                  <a:pt x="2172" y="10872"/>
                </a:lnTo>
                <a:lnTo>
                  <a:pt x="103022" y="2174"/>
                </a:lnTo>
                <a:lnTo>
                  <a:pt x="10302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4898868" y="5751743"/>
            <a:ext cx="102870" cy="11430"/>
          </a:xfrm>
          <a:custGeom>
            <a:avLst/>
            <a:gdLst/>
            <a:ahLst/>
            <a:cxnLst/>
            <a:rect l="l" t="t" r="r" b="b"/>
            <a:pathLst>
              <a:path w="102870" h="11429">
                <a:moveTo>
                  <a:pt x="102588" y="0"/>
                </a:moveTo>
                <a:lnTo>
                  <a:pt x="100413" y="0"/>
                </a:lnTo>
                <a:lnTo>
                  <a:pt x="0" y="8698"/>
                </a:lnTo>
                <a:lnTo>
                  <a:pt x="0" y="10872"/>
                </a:lnTo>
                <a:lnTo>
                  <a:pt x="2174" y="10872"/>
                </a:lnTo>
                <a:lnTo>
                  <a:pt x="102588" y="2174"/>
                </a:lnTo>
                <a:lnTo>
                  <a:pt x="10258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4999282" y="5743044"/>
            <a:ext cx="103505" cy="11430"/>
          </a:xfrm>
          <a:custGeom>
            <a:avLst/>
            <a:gdLst/>
            <a:ahLst/>
            <a:cxnLst/>
            <a:rect l="l" t="t" r="r" b="b"/>
            <a:pathLst>
              <a:path w="103504" h="11429">
                <a:moveTo>
                  <a:pt x="103022" y="0"/>
                </a:moveTo>
                <a:lnTo>
                  <a:pt x="100849" y="0"/>
                </a:lnTo>
                <a:lnTo>
                  <a:pt x="0" y="8698"/>
                </a:lnTo>
                <a:lnTo>
                  <a:pt x="0" y="10872"/>
                </a:lnTo>
                <a:lnTo>
                  <a:pt x="2174" y="10872"/>
                </a:lnTo>
                <a:lnTo>
                  <a:pt x="103022" y="2174"/>
                </a:lnTo>
                <a:lnTo>
                  <a:pt x="10302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100132" y="5734781"/>
            <a:ext cx="103505" cy="10795"/>
          </a:xfrm>
          <a:custGeom>
            <a:avLst/>
            <a:gdLst/>
            <a:ahLst/>
            <a:cxnLst/>
            <a:rect l="l" t="t" r="r" b="b"/>
            <a:pathLst>
              <a:path w="103504" h="10795">
                <a:moveTo>
                  <a:pt x="103022" y="0"/>
                </a:moveTo>
                <a:lnTo>
                  <a:pt x="100848" y="0"/>
                </a:lnTo>
                <a:lnTo>
                  <a:pt x="0" y="8263"/>
                </a:lnTo>
                <a:lnTo>
                  <a:pt x="0" y="10438"/>
                </a:lnTo>
                <a:lnTo>
                  <a:pt x="2172" y="10438"/>
                </a:lnTo>
                <a:lnTo>
                  <a:pt x="103022" y="2174"/>
                </a:lnTo>
                <a:lnTo>
                  <a:pt x="10302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5200980" y="5726083"/>
            <a:ext cx="102870" cy="11430"/>
          </a:xfrm>
          <a:custGeom>
            <a:avLst/>
            <a:gdLst/>
            <a:ahLst/>
            <a:cxnLst/>
            <a:rect l="l" t="t" r="r" b="b"/>
            <a:pathLst>
              <a:path w="102870" h="11429">
                <a:moveTo>
                  <a:pt x="102588" y="0"/>
                </a:moveTo>
                <a:lnTo>
                  <a:pt x="100415" y="0"/>
                </a:lnTo>
                <a:lnTo>
                  <a:pt x="0" y="8698"/>
                </a:lnTo>
                <a:lnTo>
                  <a:pt x="0" y="10872"/>
                </a:lnTo>
                <a:lnTo>
                  <a:pt x="2174" y="10872"/>
                </a:lnTo>
                <a:lnTo>
                  <a:pt x="102588" y="2174"/>
                </a:lnTo>
                <a:lnTo>
                  <a:pt x="10258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301395" y="5717385"/>
            <a:ext cx="103505" cy="11430"/>
          </a:xfrm>
          <a:custGeom>
            <a:avLst/>
            <a:gdLst/>
            <a:ahLst/>
            <a:cxnLst/>
            <a:rect l="l" t="t" r="r" b="b"/>
            <a:pathLst>
              <a:path w="103504" h="11429">
                <a:moveTo>
                  <a:pt x="103022" y="0"/>
                </a:moveTo>
                <a:lnTo>
                  <a:pt x="100848" y="0"/>
                </a:lnTo>
                <a:lnTo>
                  <a:pt x="0" y="8698"/>
                </a:lnTo>
                <a:lnTo>
                  <a:pt x="0" y="10872"/>
                </a:lnTo>
                <a:lnTo>
                  <a:pt x="2172" y="10872"/>
                </a:lnTo>
                <a:lnTo>
                  <a:pt x="103022" y="2174"/>
                </a:lnTo>
                <a:lnTo>
                  <a:pt x="10302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402243" y="5708686"/>
            <a:ext cx="103505" cy="11430"/>
          </a:xfrm>
          <a:custGeom>
            <a:avLst/>
            <a:gdLst/>
            <a:ahLst/>
            <a:cxnLst/>
            <a:rect l="l" t="t" r="r" b="b"/>
            <a:pathLst>
              <a:path w="103504" h="11429">
                <a:moveTo>
                  <a:pt x="103022" y="0"/>
                </a:moveTo>
                <a:lnTo>
                  <a:pt x="100849" y="0"/>
                </a:lnTo>
                <a:lnTo>
                  <a:pt x="0" y="8698"/>
                </a:lnTo>
                <a:lnTo>
                  <a:pt x="0" y="10872"/>
                </a:lnTo>
                <a:lnTo>
                  <a:pt x="2174" y="10872"/>
                </a:lnTo>
                <a:lnTo>
                  <a:pt x="103022" y="2174"/>
                </a:lnTo>
                <a:lnTo>
                  <a:pt x="10302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503092" y="5699988"/>
            <a:ext cx="102870" cy="11430"/>
          </a:xfrm>
          <a:custGeom>
            <a:avLst/>
            <a:gdLst/>
            <a:ahLst/>
            <a:cxnLst/>
            <a:rect l="l" t="t" r="r" b="b"/>
            <a:pathLst>
              <a:path w="102870" h="11429">
                <a:moveTo>
                  <a:pt x="102586" y="0"/>
                </a:moveTo>
                <a:lnTo>
                  <a:pt x="100413" y="0"/>
                </a:lnTo>
                <a:lnTo>
                  <a:pt x="0" y="8698"/>
                </a:lnTo>
                <a:lnTo>
                  <a:pt x="0" y="10872"/>
                </a:lnTo>
                <a:lnTo>
                  <a:pt x="2172" y="10872"/>
                </a:lnTo>
                <a:lnTo>
                  <a:pt x="102586" y="2174"/>
                </a:lnTo>
                <a:lnTo>
                  <a:pt x="102586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603506" y="5691289"/>
            <a:ext cx="103505" cy="11430"/>
          </a:xfrm>
          <a:custGeom>
            <a:avLst/>
            <a:gdLst/>
            <a:ahLst/>
            <a:cxnLst/>
            <a:rect l="l" t="t" r="r" b="b"/>
            <a:pathLst>
              <a:path w="103504" h="11429">
                <a:moveTo>
                  <a:pt x="103022" y="0"/>
                </a:moveTo>
                <a:lnTo>
                  <a:pt x="100848" y="0"/>
                </a:lnTo>
                <a:lnTo>
                  <a:pt x="0" y="8698"/>
                </a:lnTo>
                <a:lnTo>
                  <a:pt x="0" y="10872"/>
                </a:lnTo>
                <a:lnTo>
                  <a:pt x="2172" y="10872"/>
                </a:lnTo>
                <a:lnTo>
                  <a:pt x="103022" y="2174"/>
                </a:lnTo>
                <a:lnTo>
                  <a:pt x="10302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704354" y="5682591"/>
            <a:ext cx="103505" cy="11430"/>
          </a:xfrm>
          <a:custGeom>
            <a:avLst/>
            <a:gdLst/>
            <a:ahLst/>
            <a:cxnLst/>
            <a:rect l="l" t="t" r="r" b="b"/>
            <a:pathLst>
              <a:path w="103504" h="11429">
                <a:moveTo>
                  <a:pt x="103022" y="0"/>
                </a:moveTo>
                <a:lnTo>
                  <a:pt x="100849" y="0"/>
                </a:lnTo>
                <a:lnTo>
                  <a:pt x="0" y="8698"/>
                </a:lnTo>
                <a:lnTo>
                  <a:pt x="0" y="10872"/>
                </a:lnTo>
                <a:lnTo>
                  <a:pt x="2174" y="10872"/>
                </a:lnTo>
                <a:lnTo>
                  <a:pt x="103022" y="2174"/>
                </a:lnTo>
                <a:lnTo>
                  <a:pt x="10302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805204" y="5673893"/>
            <a:ext cx="102870" cy="11430"/>
          </a:xfrm>
          <a:custGeom>
            <a:avLst/>
            <a:gdLst/>
            <a:ahLst/>
            <a:cxnLst/>
            <a:rect l="l" t="t" r="r" b="b"/>
            <a:pathLst>
              <a:path w="102870" h="11429">
                <a:moveTo>
                  <a:pt x="102586" y="0"/>
                </a:moveTo>
                <a:lnTo>
                  <a:pt x="100413" y="0"/>
                </a:lnTo>
                <a:lnTo>
                  <a:pt x="0" y="8698"/>
                </a:lnTo>
                <a:lnTo>
                  <a:pt x="0" y="10872"/>
                </a:lnTo>
                <a:lnTo>
                  <a:pt x="2172" y="10872"/>
                </a:lnTo>
                <a:lnTo>
                  <a:pt x="102586" y="2174"/>
                </a:lnTo>
                <a:lnTo>
                  <a:pt x="102586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905618" y="5665195"/>
            <a:ext cx="103505" cy="11430"/>
          </a:xfrm>
          <a:custGeom>
            <a:avLst/>
            <a:gdLst/>
            <a:ahLst/>
            <a:cxnLst/>
            <a:rect l="l" t="t" r="r" b="b"/>
            <a:pathLst>
              <a:path w="103504" h="11429">
                <a:moveTo>
                  <a:pt x="103022" y="0"/>
                </a:moveTo>
                <a:lnTo>
                  <a:pt x="100849" y="0"/>
                </a:lnTo>
                <a:lnTo>
                  <a:pt x="0" y="8698"/>
                </a:lnTo>
                <a:lnTo>
                  <a:pt x="0" y="10872"/>
                </a:lnTo>
                <a:lnTo>
                  <a:pt x="2172" y="10872"/>
                </a:lnTo>
                <a:lnTo>
                  <a:pt x="103022" y="2174"/>
                </a:lnTo>
                <a:lnTo>
                  <a:pt x="10302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6006467" y="5656496"/>
            <a:ext cx="103505" cy="11430"/>
          </a:xfrm>
          <a:custGeom>
            <a:avLst/>
            <a:gdLst/>
            <a:ahLst/>
            <a:cxnLst/>
            <a:rect l="l" t="t" r="r" b="b"/>
            <a:pathLst>
              <a:path w="103504" h="11429">
                <a:moveTo>
                  <a:pt x="103022" y="0"/>
                </a:moveTo>
                <a:lnTo>
                  <a:pt x="100848" y="0"/>
                </a:lnTo>
                <a:lnTo>
                  <a:pt x="0" y="8698"/>
                </a:lnTo>
                <a:lnTo>
                  <a:pt x="0" y="10872"/>
                </a:lnTo>
                <a:lnTo>
                  <a:pt x="2172" y="10872"/>
                </a:lnTo>
                <a:lnTo>
                  <a:pt x="103022" y="2174"/>
                </a:lnTo>
                <a:lnTo>
                  <a:pt x="10302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6107315" y="5647798"/>
            <a:ext cx="102870" cy="11430"/>
          </a:xfrm>
          <a:custGeom>
            <a:avLst/>
            <a:gdLst/>
            <a:ahLst/>
            <a:cxnLst/>
            <a:rect l="l" t="t" r="r" b="b"/>
            <a:pathLst>
              <a:path w="102870" h="11429">
                <a:moveTo>
                  <a:pt x="102588" y="0"/>
                </a:moveTo>
                <a:lnTo>
                  <a:pt x="100413" y="0"/>
                </a:lnTo>
                <a:lnTo>
                  <a:pt x="0" y="8698"/>
                </a:lnTo>
                <a:lnTo>
                  <a:pt x="0" y="10872"/>
                </a:lnTo>
                <a:lnTo>
                  <a:pt x="2174" y="10872"/>
                </a:lnTo>
                <a:lnTo>
                  <a:pt x="102588" y="2174"/>
                </a:lnTo>
                <a:lnTo>
                  <a:pt x="10258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6207729" y="5639535"/>
            <a:ext cx="103505" cy="10795"/>
          </a:xfrm>
          <a:custGeom>
            <a:avLst/>
            <a:gdLst/>
            <a:ahLst/>
            <a:cxnLst/>
            <a:rect l="l" t="t" r="r" b="b"/>
            <a:pathLst>
              <a:path w="103504" h="10795">
                <a:moveTo>
                  <a:pt x="103022" y="0"/>
                </a:moveTo>
                <a:lnTo>
                  <a:pt x="100849" y="0"/>
                </a:lnTo>
                <a:lnTo>
                  <a:pt x="0" y="8263"/>
                </a:lnTo>
                <a:lnTo>
                  <a:pt x="0" y="10437"/>
                </a:lnTo>
                <a:lnTo>
                  <a:pt x="2174" y="10437"/>
                </a:lnTo>
                <a:lnTo>
                  <a:pt x="103022" y="2174"/>
                </a:lnTo>
                <a:lnTo>
                  <a:pt x="10302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308578" y="5630836"/>
            <a:ext cx="103505" cy="11430"/>
          </a:xfrm>
          <a:custGeom>
            <a:avLst/>
            <a:gdLst/>
            <a:ahLst/>
            <a:cxnLst/>
            <a:rect l="l" t="t" r="r" b="b"/>
            <a:pathLst>
              <a:path w="103504" h="11429">
                <a:moveTo>
                  <a:pt x="103022" y="0"/>
                </a:moveTo>
                <a:lnTo>
                  <a:pt x="100848" y="0"/>
                </a:lnTo>
                <a:lnTo>
                  <a:pt x="0" y="8698"/>
                </a:lnTo>
                <a:lnTo>
                  <a:pt x="0" y="10872"/>
                </a:lnTo>
                <a:lnTo>
                  <a:pt x="2172" y="10872"/>
                </a:lnTo>
                <a:lnTo>
                  <a:pt x="103022" y="2174"/>
                </a:lnTo>
                <a:lnTo>
                  <a:pt x="10302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409426" y="5623268"/>
            <a:ext cx="87630" cy="10160"/>
          </a:xfrm>
          <a:custGeom>
            <a:avLst/>
            <a:gdLst/>
            <a:ahLst/>
            <a:cxnLst/>
            <a:rect l="l" t="t" r="r" b="b"/>
            <a:pathLst>
              <a:path w="87629" h="10160">
                <a:moveTo>
                  <a:pt x="87374" y="0"/>
                </a:moveTo>
                <a:lnTo>
                  <a:pt x="0" y="7568"/>
                </a:lnTo>
                <a:lnTo>
                  <a:pt x="0" y="9743"/>
                </a:lnTo>
                <a:lnTo>
                  <a:pt x="2174" y="9743"/>
                </a:lnTo>
                <a:lnTo>
                  <a:pt x="87374" y="2362"/>
                </a:lnTo>
                <a:lnTo>
                  <a:pt x="87374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4611971" y="5796974"/>
            <a:ext cx="63500" cy="4445"/>
          </a:xfrm>
          <a:custGeom>
            <a:avLst/>
            <a:gdLst/>
            <a:ahLst/>
            <a:cxnLst/>
            <a:rect l="l" t="t" r="r" b="b"/>
            <a:pathLst>
              <a:path w="63500" h="4445">
                <a:moveTo>
                  <a:pt x="63464" y="0"/>
                </a:moveTo>
                <a:lnTo>
                  <a:pt x="61291" y="0"/>
                </a:lnTo>
                <a:lnTo>
                  <a:pt x="0" y="1916"/>
                </a:lnTo>
                <a:lnTo>
                  <a:pt x="0" y="4158"/>
                </a:lnTo>
                <a:lnTo>
                  <a:pt x="63464" y="2174"/>
                </a:lnTo>
                <a:lnTo>
                  <a:pt x="6346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4673263" y="5794799"/>
            <a:ext cx="71755" cy="4445"/>
          </a:xfrm>
          <a:custGeom>
            <a:avLst/>
            <a:gdLst/>
            <a:ahLst/>
            <a:cxnLst/>
            <a:rect l="l" t="t" r="r" b="b"/>
            <a:pathLst>
              <a:path w="71754" h="4445">
                <a:moveTo>
                  <a:pt x="71724" y="0"/>
                </a:moveTo>
                <a:lnTo>
                  <a:pt x="0" y="2174"/>
                </a:lnTo>
                <a:lnTo>
                  <a:pt x="0" y="4349"/>
                </a:lnTo>
                <a:lnTo>
                  <a:pt x="71724" y="217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4742813" y="5792190"/>
            <a:ext cx="71755" cy="5080"/>
          </a:xfrm>
          <a:custGeom>
            <a:avLst/>
            <a:gdLst/>
            <a:ahLst/>
            <a:cxnLst/>
            <a:rect l="l" t="t" r="r" b="b"/>
            <a:pathLst>
              <a:path w="71754" h="5079">
                <a:moveTo>
                  <a:pt x="71290" y="0"/>
                </a:moveTo>
                <a:lnTo>
                  <a:pt x="0" y="2609"/>
                </a:lnTo>
                <a:lnTo>
                  <a:pt x="0" y="4784"/>
                </a:lnTo>
                <a:lnTo>
                  <a:pt x="71290" y="217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4811931" y="5790015"/>
            <a:ext cx="71755" cy="4445"/>
          </a:xfrm>
          <a:custGeom>
            <a:avLst/>
            <a:gdLst/>
            <a:ahLst/>
            <a:cxnLst/>
            <a:rect l="l" t="t" r="r" b="b"/>
            <a:pathLst>
              <a:path w="71754" h="4445">
                <a:moveTo>
                  <a:pt x="71723" y="0"/>
                </a:moveTo>
                <a:lnTo>
                  <a:pt x="0" y="2174"/>
                </a:lnTo>
                <a:lnTo>
                  <a:pt x="0" y="4349"/>
                </a:lnTo>
                <a:lnTo>
                  <a:pt x="71723" y="217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4881481" y="5787840"/>
            <a:ext cx="71755" cy="4445"/>
          </a:xfrm>
          <a:custGeom>
            <a:avLst/>
            <a:gdLst/>
            <a:ahLst/>
            <a:cxnLst/>
            <a:rect l="l" t="t" r="r" b="b"/>
            <a:pathLst>
              <a:path w="71754" h="4445">
                <a:moveTo>
                  <a:pt x="71724" y="0"/>
                </a:moveTo>
                <a:lnTo>
                  <a:pt x="0" y="2174"/>
                </a:lnTo>
                <a:lnTo>
                  <a:pt x="0" y="4349"/>
                </a:lnTo>
                <a:lnTo>
                  <a:pt x="71724" y="217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4951031" y="5785231"/>
            <a:ext cx="71755" cy="5080"/>
          </a:xfrm>
          <a:custGeom>
            <a:avLst/>
            <a:gdLst/>
            <a:ahLst/>
            <a:cxnLst/>
            <a:rect l="l" t="t" r="r" b="b"/>
            <a:pathLst>
              <a:path w="71754" h="5079">
                <a:moveTo>
                  <a:pt x="71724" y="0"/>
                </a:moveTo>
                <a:lnTo>
                  <a:pt x="0" y="2609"/>
                </a:lnTo>
                <a:lnTo>
                  <a:pt x="0" y="4783"/>
                </a:lnTo>
                <a:lnTo>
                  <a:pt x="71724" y="217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020583" y="5783056"/>
            <a:ext cx="71755" cy="4445"/>
          </a:xfrm>
          <a:custGeom>
            <a:avLst/>
            <a:gdLst/>
            <a:ahLst/>
            <a:cxnLst/>
            <a:rect l="l" t="t" r="r" b="b"/>
            <a:pathLst>
              <a:path w="71754" h="4445">
                <a:moveTo>
                  <a:pt x="71290" y="0"/>
                </a:moveTo>
                <a:lnTo>
                  <a:pt x="0" y="2174"/>
                </a:lnTo>
                <a:lnTo>
                  <a:pt x="0" y="4349"/>
                </a:lnTo>
                <a:lnTo>
                  <a:pt x="71290" y="217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089699" y="5780882"/>
            <a:ext cx="71755" cy="4445"/>
          </a:xfrm>
          <a:custGeom>
            <a:avLst/>
            <a:gdLst/>
            <a:ahLst/>
            <a:cxnLst/>
            <a:rect l="l" t="t" r="r" b="b"/>
            <a:pathLst>
              <a:path w="71754" h="4445">
                <a:moveTo>
                  <a:pt x="71724" y="0"/>
                </a:moveTo>
                <a:lnTo>
                  <a:pt x="0" y="2174"/>
                </a:lnTo>
                <a:lnTo>
                  <a:pt x="0" y="4349"/>
                </a:lnTo>
                <a:lnTo>
                  <a:pt x="71724" y="217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159250" y="5778272"/>
            <a:ext cx="71755" cy="5080"/>
          </a:xfrm>
          <a:custGeom>
            <a:avLst/>
            <a:gdLst/>
            <a:ahLst/>
            <a:cxnLst/>
            <a:rect l="l" t="t" r="r" b="b"/>
            <a:pathLst>
              <a:path w="71754" h="5079">
                <a:moveTo>
                  <a:pt x="71724" y="0"/>
                </a:moveTo>
                <a:lnTo>
                  <a:pt x="0" y="2609"/>
                </a:lnTo>
                <a:lnTo>
                  <a:pt x="0" y="4784"/>
                </a:lnTo>
                <a:lnTo>
                  <a:pt x="71724" y="217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228800" y="5776098"/>
            <a:ext cx="71755" cy="4445"/>
          </a:xfrm>
          <a:custGeom>
            <a:avLst/>
            <a:gdLst/>
            <a:ahLst/>
            <a:cxnLst/>
            <a:rect l="l" t="t" r="r" b="b"/>
            <a:pathLst>
              <a:path w="71754" h="4445">
                <a:moveTo>
                  <a:pt x="71290" y="0"/>
                </a:moveTo>
                <a:lnTo>
                  <a:pt x="0" y="2174"/>
                </a:lnTo>
                <a:lnTo>
                  <a:pt x="0" y="4349"/>
                </a:lnTo>
                <a:lnTo>
                  <a:pt x="71290" y="217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297916" y="5773488"/>
            <a:ext cx="71755" cy="5080"/>
          </a:xfrm>
          <a:custGeom>
            <a:avLst/>
            <a:gdLst/>
            <a:ahLst/>
            <a:cxnLst/>
            <a:rect l="l" t="t" r="r" b="b"/>
            <a:pathLst>
              <a:path w="71754" h="5079">
                <a:moveTo>
                  <a:pt x="71724" y="0"/>
                </a:moveTo>
                <a:lnTo>
                  <a:pt x="0" y="2609"/>
                </a:lnTo>
                <a:lnTo>
                  <a:pt x="0" y="4783"/>
                </a:lnTo>
                <a:lnTo>
                  <a:pt x="71724" y="217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367468" y="5771314"/>
            <a:ext cx="71755" cy="4445"/>
          </a:xfrm>
          <a:custGeom>
            <a:avLst/>
            <a:gdLst/>
            <a:ahLst/>
            <a:cxnLst/>
            <a:rect l="l" t="t" r="r" b="b"/>
            <a:pathLst>
              <a:path w="71754" h="4445">
                <a:moveTo>
                  <a:pt x="71724" y="0"/>
                </a:moveTo>
                <a:lnTo>
                  <a:pt x="0" y="2174"/>
                </a:lnTo>
                <a:lnTo>
                  <a:pt x="0" y="4349"/>
                </a:lnTo>
                <a:lnTo>
                  <a:pt x="71724" y="217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437018" y="5769139"/>
            <a:ext cx="71755" cy="4445"/>
          </a:xfrm>
          <a:custGeom>
            <a:avLst/>
            <a:gdLst/>
            <a:ahLst/>
            <a:cxnLst/>
            <a:rect l="l" t="t" r="r" b="b"/>
            <a:pathLst>
              <a:path w="71754" h="4445">
                <a:moveTo>
                  <a:pt x="71724" y="0"/>
                </a:moveTo>
                <a:lnTo>
                  <a:pt x="0" y="2174"/>
                </a:lnTo>
                <a:lnTo>
                  <a:pt x="0" y="4349"/>
                </a:lnTo>
                <a:lnTo>
                  <a:pt x="71724" y="217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506570" y="5766530"/>
            <a:ext cx="71755" cy="5080"/>
          </a:xfrm>
          <a:custGeom>
            <a:avLst/>
            <a:gdLst/>
            <a:ahLst/>
            <a:cxnLst/>
            <a:rect l="l" t="t" r="r" b="b"/>
            <a:pathLst>
              <a:path w="71754" h="5079">
                <a:moveTo>
                  <a:pt x="71288" y="0"/>
                </a:moveTo>
                <a:lnTo>
                  <a:pt x="0" y="2609"/>
                </a:lnTo>
                <a:lnTo>
                  <a:pt x="0" y="4784"/>
                </a:lnTo>
                <a:lnTo>
                  <a:pt x="71288" y="217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575686" y="5764355"/>
            <a:ext cx="71755" cy="4445"/>
          </a:xfrm>
          <a:custGeom>
            <a:avLst/>
            <a:gdLst/>
            <a:ahLst/>
            <a:cxnLst/>
            <a:rect l="l" t="t" r="r" b="b"/>
            <a:pathLst>
              <a:path w="71754" h="4445">
                <a:moveTo>
                  <a:pt x="71724" y="0"/>
                </a:moveTo>
                <a:lnTo>
                  <a:pt x="0" y="2174"/>
                </a:lnTo>
                <a:lnTo>
                  <a:pt x="0" y="4349"/>
                </a:lnTo>
                <a:lnTo>
                  <a:pt x="71724" y="217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645237" y="5762180"/>
            <a:ext cx="71755" cy="4445"/>
          </a:xfrm>
          <a:custGeom>
            <a:avLst/>
            <a:gdLst/>
            <a:ahLst/>
            <a:cxnLst/>
            <a:rect l="l" t="t" r="r" b="b"/>
            <a:pathLst>
              <a:path w="71754" h="4445">
                <a:moveTo>
                  <a:pt x="71723" y="0"/>
                </a:moveTo>
                <a:lnTo>
                  <a:pt x="0" y="2174"/>
                </a:lnTo>
                <a:lnTo>
                  <a:pt x="0" y="4349"/>
                </a:lnTo>
                <a:lnTo>
                  <a:pt x="71723" y="217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5714787" y="5759571"/>
            <a:ext cx="102235" cy="5080"/>
          </a:xfrm>
          <a:custGeom>
            <a:avLst/>
            <a:gdLst/>
            <a:ahLst/>
            <a:cxnLst/>
            <a:rect l="l" t="t" r="r" b="b"/>
            <a:pathLst>
              <a:path w="102235" h="5079">
                <a:moveTo>
                  <a:pt x="101718" y="0"/>
                </a:moveTo>
                <a:lnTo>
                  <a:pt x="0" y="2609"/>
                </a:lnTo>
                <a:lnTo>
                  <a:pt x="0" y="4784"/>
                </a:lnTo>
                <a:lnTo>
                  <a:pt x="101718" y="217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5800422" y="5696508"/>
            <a:ext cx="31750" cy="66040"/>
          </a:xfrm>
          <a:custGeom>
            <a:avLst/>
            <a:gdLst/>
            <a:ahLst/>
            <a:cxnLst/>
            <a:rect l="l" t="t" r="r" b="b"/>
            <a:pathLst>
              <a:path w="31750" h="66039">
                <a:moveTo>
                  <a:pt x="31297" y="0"/>
                </a:moveTo>
                <a:lnTo>
                  <a:pt x="29123" y="0"/>
                </a:lnTo>
                <a:lnTo>
                  <a:pt x="0" y="63497"/>
                </a:lnTo>
                <a:lnTo>
                  <a:pt x="0" y="65671"/>
                </a:lnTo>
                <a:lnTo>
                  <a:pt x="2172" y="65671"/>
                </a:lnTo>
                <a:lnTo>
                  <a:pt x="31297" y="2174"/>
                </a:lnTo>
                <a:lnTo>
                  <a:pt x="3129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5829546" y="5617354"/>
            <a:ext cx="31750" cy="81915"/>
          </a:xfrm>
          <a:custGeom>
            <a:avLst/>
            <a:gdLst/>
            <a:ahLst/>
            <a:cxnLst/>
            <a:rect l="l" t="t" r="r" b="b"/>
            <a:pathLst>
              <a:path w="31750" h="81914">
                <a:moveTo>
                  <a:pt x="31733" y="0"/>
                </a:moveTo>
                <a:lnTo>
                  <a:pt x="29559" y="0"/>
                </a:lnTo>
                <a:lnTo>
                  <a:pt x="0" y="79154"/>
                </a:lnTo>
                <a:lnTo>
                  <a:pt x="0" y="81328"/>
                </a:lnTo>
                <a:lnTo>
                  <a:pt x="2174" y="81328"/>
                </a:lnTo>
                <a:lnTo>
                  <a:pt x="31733" y="2174"/>
                </a:lnTo>
                <a:lnTo>
                  <a:pt x="3173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859105" y="5542114"/>
            <a:ext cx="31750" cy="77470"/>
          </a:xfrm>
          <a:custGeom>
            <a:avLst/>
            <a:gdLst/>
            <a:ahLst/>
            <a:cxnLst/>
            <a:rect l="l" t="t" r="r" b="b"/>
            <a:pathLst>
              <a:path w="31750" h="77470">
                <a:moveTo>
                  <a:pt x="31733" y="0"/>
                </a:moveTo>
                <a:lnTo>
                  <a:pt x="29559" y="0"/>
                </a:lnTo>
                <a:lnTo>
                  <a:pt x="0" y="75239"/>
                </a:lnTo>
                <a:lnTo>
                  <a:pt x="0" y="77414"/>
                </a:lnTo>
                <a:lnTo>
                  <a:pt x="2174" y="77414"/>
                </a:lnTo>
                <a:lnTo>
                  <a:pt x="31733" y="2174"/>
                </a:lnTo>
                <a:lnTo>
                  <a:pt x="3173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888664" y="5469919"/>
            <a:ext cx="31750" cy="74930"/>
          </a:xfrm>
          <a:custGeom>
            <a:avLst/>
            <a:gdLst/>
            <a:ahLst/>
            <a:cxnLst/>
            <a:rect l="l" t="t" r="r" b="b"/>
            <a:pathLst>
              <a:path w="31750" h="74929">
                <a:moveTo>
                  <a:pt x="31733" y="0"/>
                </a:moveTo>
                <a:lnTo>
                  <a:pt x="29559" y="0"/>
                </a:lnTo>
                <a:lnTo>
                  <a:pt x="0" y="72195"/>
                </a:lnTo>
                <a:lnTo>
                  <a:pt x="0" y="74369"/>
                </a:lnTo>
                <a:lnTo>
                  <a:pt x="2174" y="74369"/>
                </a:lnTo>
                <a:lnTo>
                  <a:pt x="31733" y="2174"/>
                </a:lnTo>
                <a:lnTo>
                  <a:pt x="3173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5918224" y="5401202"/>
            <a:ext cx="31750" cy="71120"/>
          </a:xfrm>
          <a:custGeom>
            <a:avLst/>
            <a:gdLst/>
            <a:ahLst/>
            <a:cxnLst/>
            <a:rect l="l" t="t" r="r" b="b"/>
            <a:pathLst>
              <a:path w="31750" h="71120">
                <a:moveTo>
                  <a:pt x="31732" y="0"/>
                </a:moveTo>
                <a:lnTo>
                  <a:pt x="29559" y="0"/>
                </a:lnTo>
                <a:lnTo>
                  <a:pt x="0" y="68717"/>
                </a:lnTo>
                <a:lnTo>
                  <a:pt x="0" y="70891"/>
                </a:lnTo>
                <a:lnTo>
                  <a:pt x="2174" y="70891"/>
                </a:lnTo>
                <a:lnTo>
                  <a:pt x="31732" y="2175"/>
                </a:lnTo>
                <a:lnTo>
                  <a:pt x="3173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5947783" y="5335964"/>
            <a:ext cx="31750" cy="67945"/>
          </a:xfrm>
          <a:custGeom>
            <a:avLst/>
            <a:gdLst/>
            <a:ahLst/>
            <a:cxnLst/>
            <a:rect l="l" t="t" r="r" b="b"/>
            <a:pathLst>
              <a:path w="31750" h="67945">
                <a:moveTo>
                  <a:pt x="31297" y="0"/>
                </a:moveTo>
                <a:lnTo>
                  <a:pt x="29124" y="0"/>
                </a:lnTo>
                <a:lnTo>
                  <a:pt x="0" y="65237"/>
                </a:lnTo>
                <a:lnTo>
                  <a:pt x="0" y="67412"/>
                </a:lnTo>
                <a:lnTo>
                  <a:pt x="2172" y="67412"/>
                </a:lnTo>
                <a:lnTo>
                  <a:pt x="31297" y="2175"/>
                </a:lnTo>
                <a:lnTo>
                  <a:pt x="3129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5976908" y="5273337"/>
            <a:ext cx="31750" cy="65405"/>
          </a:xfrm>
          <a:custGeom>
            <a:avLst/>
            <a:gdLst/>
            <a:ahLst/>
            <a:cxnLst/>
            <a:rect l="l" t="t" r="r" b="b"/>
            <a:pathLst>
              <a:path w="31750" h="65404">
                <a:moveTo>
                  <a:pt x="31732" y="0"/>
                </a:moveTo>
                <a:lnTo>
                  <a:pt x="29559" y="0"/>
                </a:lnTo>
                <a:lnTo>
                  <a:pt x="0" y="62627"/>
                </a:lnTo>
                <a:lnTo>
                  <a:pt x="0" y="64803"/>
                </a:lnTo>
                <a:lnTo>
                  <a:pt x="2172" y="64803"/>
                </a:lnTo>
                <a:lnTo>
                  <a:pt x="31732" y="2175"/>
                </a:lnTo>
                <a:lnTo>
                  <a:pt x="3173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006467" y="5213753"/>
            <a:ext cx="31750" cy="62230"/>
          </a:xfrm>
          <a:custGeom>
            <a:avLst/>
            <a:gdLst/>
            <a:ahLst/>
            <a:cxnLst/>
            <a:rect l="l" t="t" r="r" b="b"/>
            <a:pathLst>
              <a:path w="31750" h="62229">
                <a:moveTo>
                  <a:pt x="31732" y="0"/>
                </a:moveTo>
                <a:lnTo>
                  <a:pt x="29559" y="0"/>
                </a:lnTo>
                <a:lnTo>
                  <a:pt x="0" y="59583"/>
                </a:lnTo>
                <a:lnTo>
                  <a:pt x="0" y="61758"/>
                </a:lnTo>
                <a:lnTo>
                  <a:pt x="2172" y="61758"/>
                </a:lnTo>
                <a:lnTo>
                  <a:pt x="31732" y="2175"/>
                </a:lnTo>
                <a:lnTo>
                  <a:pt x="3173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036026" y="5156780"/>
            <a:ext cx="31750" cy="59690"/>
          </a:xfrm>
          <a:custGeom>
            <a:avLst/>
            <a:gdLst/>
            <a:ahLst/>
            <a:cxnLst/>
            <a:rect l="l" t="t" r="r" b="b"/>
            <a:pathLst>
              <a:path w="31750" h="59689">
                <a:moveTo>
                  <a:pt x="31732" y="0"/>
                </a:moveTo>
                <a:lnTo>
                  <a:pt x="29557" y="0"/>
                </a:lnTo>
                <a:lnTo>
                  <a:pt x="0" y="56973"/>
                </a:lnTo>
                <a:lnTo>
                  <a:pt x="0" y="59148"/>
                </a:lnTo>
                <a:lnTo>
                  <a:pt x="2172" y="59148"/>
                </a:lnTo>
                <a:lnTo>
                  <a:pt x="31732" y="2175"/>
                </a:lnTo>
                <a:lnTo>
                  <a:pt x="3173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065584" y="5102850"/>
            <a:ext cx="31750" cy="56515"/>
          </a:xfrm>
          <a:custGeom>
            <a:avLst/>
            <a:gdLst/>
            <a:ahLst/>
            <a:cxnLst/>
            <a:rect l="l" t="t" r="r" b="b"/>
            <a:pathLst>
              <a:path w="31750" h="56514">
                <a:moveTo>
                  <a:pt x="31733" y="0"/>
                </a:moveTo>
                <a:lnTo>
                  <a:pt x="29559" y="0"/>
                </a:lnTo>
                <a:lnTo>
                  <a:pt x="0" y="53929"/>
                </a:lnTo>
                <a:lnTo>
                  <a:pt x="0" y="56104"/>
                </a:lnTo>
                <a:lnTo>
                  <a:pt x="2174" y="56104"/>
                </a:lnTo>
                <a:lnTo>
                  <a:pt x="31733" y="2174"/>
                </a:lnTo>
                <a:lnTo>
                  <a:pt x="3173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095143" y="5051095"/>
            <a:ext cx="31750" cy="53975"/>
          </a:xfrm>
          <a:custGeom>
            <a:avLst/>
            <a:gdLst/>
            <a:ahLst/>
            <a:cxnLst/>
            <a:rect l="l" t="t" r="r" b="b"/>
            <a:pathLst>
              <a:path w="31750" h="53975">
                <a:moveTo>
                  <a:pt x="31733" y="0"/>
                </a:moveTo>
                <a:lnTo>
                  <a:pt x="29559" y="0"/>
                </a:lnTo>
                <a:lnTo>
                  <a:pt x="0" y="51755"/>
                </a:lnTo>
                <a:lnTo>
                  <a:pt x="0" y="53929"/>
                </a:lnTo>
                <a:lnTo>
                  <a:pt x="2174" y="53929"/>
                </a:lnTo>
                <a:lnTo>
                  <a:pt x="31733" y="2175"/>
                </a:lnTo>
                <a:lnTo>
                  <a:pt x="3173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124703" y="5001516"/>
            <a:ext cx="31750" cy="52069"/>
          </a:xfrm>
          <a:custGeom>
            <a:avLst/>
            <a:gdLst/>
            <a:ahLst/>
            <a:cxnLst/>
            <a:rect l="l" t="t" r="r" b="b"/>
            <a:pathLst>
              <a:path w="31750" h="52070">
                <a:moveTo>
                  <a:pt x="31297" y="0"/>
                </a:moveTo>
                <a:lnTo>
                  <a:pt x="29124" y="0"/>
                </a:lnTo>
                <a:lnTo>
                  <a:pt x="0" y="49579"/>
                </a:lnTo>
                <a:lnTo>
                  <a:pt x="0" y="51755"/>
                </a:lnTo>
                <a:lnTo>
                  <a:pt x="2174" y="51755"/>
                </a:lnTo>
                <a:lnTo>
                  <a:pt x="31297" y="2174"/>
                </a:lnTo>
                <a:lnTo>
                  <a:pt x="3129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153828" y="4954545"/>
            <a:ext cx="31750" cy="49530"/>
          </a:xfrm>
          <a:custGeom>
            <a:avLst/>
            <a:gdLst/>
            <a:ahLst/>
            <a:cxnLst/>
            <a:rect l="l" t="t" r="r" b="b"/>
            <a:pathLst>
              <a:path w="31750" h="49529">
                <a:moveTo>
                  <a:pt x="31732" y="0"/>
                </a:moveTo>
                <a:lnTo>
                  <a:pt x="29559" y="0"/>
                </a:lnTo>
                <a:lnTo>
                  <a:pt x="0" y="46970"/>
                </a:lnTo>
                <a:lnTo>
                  <a:pt x="0" y="49145"/>
                </a:lnTo>
                <a:lnTo>
                  <a:pt x="2172" y="49145"/>
                </a:lnTo>
                <a:lnTo>
                  <a:pt x="31732" y="2174"/>
                </a:lnTo>
                <a:lnTo>
                  <a:pt x="3173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183387" y="4909750"/>
            <a:ext cx="31750" cy="46990"/>
          </a:xfrm>
          <a:custGeom>
            <a:avLst/>
            <a:gdLst/>
            <a:ahLst/>
            <a:cxnLst/>
            <a:rect l="l" t="t" r="r" b="b"/>
            <a:pathLst>
              <a:path w="31750" h="46989">
                <a:moveTo>
                  <a:pt x="31732" y="0"/>
                </a:moveTo>
                <a:lnTo>
                  <a:pt x="29559" y="0"/>
                </a:lnTo>
                <a:lnTo>
                  <a:pt x="0" y="44795"/>
                </a:lnTo>
                <a:lnTo>
                  <a:pt x="0" y="46969"/>
                </a:lnTo>
                <a:lnTo>
                  <a:pt x="2172" y="46969"/>
                </a:lnTo>
                <a:lnTo>
                  <a:pt x="31732" y="2174"/>
                </a:lnTo>
                <a:lnTo>
                  <a:pt x="3173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6212946" y="4867127"/>
            <a:ext cx="31750" cy="45085"/>
          </a:xfrm>
          <a:custGeom>
            <a:avLst/>
            <a:gdLst/>
            <a:ahLst/>
            <a:cxnLst/>
            <a:rect l="l" t="t" r="r" b="b"/>
            <a:pathLst>
              <a:path w="31750" h="45085">
                <a:moveTo>
                  <a:pt x="31732" y="0"/>
                </a:moveTo>
                <a:lnTo>
                  <a:pt x="29559" y="0"/>
                </a:lnTo>
                <a:lnTo>
                  <a:pt x="0" y="42622"/>
                </a:lnTo>
                <a:lnTo>
                  <a:pt x="0" y="44796"/>
                </a:lnTo>
                <a:lnTo>
                  <a:pt x="2172" y="44796"/>
                </a:lnTo>
                <a:lnTo>
                  <a:pt x="31732" y="2175"/>
                </a:lnTo>
                <a:lnTo>
                  <a:pt x="3173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242505" y="4826246"/>
            <a:ext cx="31750" cy="43180"/>
          </a:xfrm>
          <a:custGeom>
            <a:avLst/>
            <a:gdLst/>
            <a:ahLst/>
            <a:cxnLst/>
            <a:rect l="l" t="t" r="r" b="b"/>
            <a:pathLst>
              <a:path w="31750" h="43179">
                <a:moveTo>
                  <a:pt x="31732" y="0"/>
                </a:moveTo>
                <a:lnTo>
                  <a:pt x="29557" y="0"/>
                </a:lnTo>
                <a:lnTo>
                  <a:pt x="0" y="40881"/>
                </a:lnTo>
                <a:lnTo>
                  <a:pt x="0" y="43056"/>
                </a:lnTo>
                <a:lnTo>
                  <a:pt x="2172" y="43056"/>
                </a:lnTo>
                <a:lnTo>
                  <a:pt x="31732" y="2174"/>
                </a:lnTo>
                <a:lnTo>
                  <a:pt x="3173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6272064" y="4787103"/>
            <a:ext cx="31750" cy="41910"/>
          </a:xfrm>
          <a:custGeom>
            <a:avLst/>
            <a:gdLst/>
            <a:ahLst/>
            <a:cxnLst/>
            <a:rect l="l" t="t" r="r" b="b"/>
            <a:pathLst>
              <a:path w="31750" h="41910">
                <a:moveTo>
                  <a:pt x="31733" y="0"/>
                </a:moveTo>
                <a:lnTo>
                  <a:pt x="29559" y="0"/>
                </a:lnTo>
                <a:lnTo>
                  <a:pt x="0" y="39142"/>
                </a:lnTo>
                <a:lnTo>
                  <a:pt x="0" y="41316"/>
                </a:lnTo>
                <a:lnTo>
                  <a:pt x="2174" y="41316"/>
                </a:lnTo>
                <a:lnTo>
                  <a:pt x="31733" y="2174"/>
                </a:lnTo>
                <a:lnTo>
                  <a:pt x="3173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6301623" y="4750136"/>
            <a:ext cx="31750" cy="39370"/>
          </a:xfrm>
          <a:custGeom>
            <a:avLst/>
            <a:gdLst/>
            <a:ahLst/>
            <a:cxnLst/>
            <a:rect l="l" t="t" r="r" b="b"/>
            <a:pathLst>
              <a:path w="31750" h="39370">
                <a:moveTo>
                  <a:pt x="31297" y="0"/>
                </a:moveTo>
                <a:lnTo>
                  <a:pt x="29124" y="0"/>
                </a:lnTo>
                <a:lnTo>
                  <a:pt x="0" y="36967"/>
                </a:lnTo>
                <a:lnTo>
                  <a:pt x="0" y="39141"/>
                </a:lnTo>
                <a:lnTo>
                  <a:pt x="2174" y="39141"/>
                </a:lnTo>
                <a:lnTo>
                  <a:pt x="31297" y="2174"/>
                </a:lnTo>
                <a:lnTo>
                  <a:pt x="3129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6330748" y="4714473"/>
            <a:ext cx="31750" cy="38100"/>
          </a:xfrm>
          <a:custGeom>
            <a:avLst/>
            <a:gdLst/>
            <a:ahLst/>
            <a:cxnLst/>
            <a:rect l="l" t="t" r="r" b="b"/>
            <a:pathLst>
              <a:path w="31750" h="38100">
                <a:moveTo>
                  <a:pt x="31732" y="0"/>
                </a:moveTo>
                <a:lnTo>
                  <a:pt x="29559" y="0"/>
                </a:lnTo>
                <a:lnTo>
                  <a:pt x="0" y="35662"/>
                </a:lnTo>
                <a:lnTo>
                  <a:pt x="0" y="37837"/>
                </a:lnTo>
                <a:lnTo>
                  <a:pt x="2172" y="37837"/>
                </a:lnTo>
                <a:lnTo>
                  <a:pt x="31732" y="2174"/>
                </a:lnTo>
                <a:lnTo>
                  <a:pt x="3173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6360307" y="4680985"/>
            <a:ext cx="31750" cy="36195"/>
          </a:xfrm>
          <a:custGeom>
            <a:avLst/>
            <a:gdLst/>
            <a:ahLst/>
            <a:cxnLst/>
            <a:rect l="l" t="t" r="r" b="b"/>
            <a:pathLst>
              <a:path w="31750" h="36195">
                <a:moveTo>
                  <a:pt x="31732" y="0"/>
                </a:moveTo>
                <a:lnTo>
                  <a:pt x="29559" y="0"/>
                </a:lnTo>
                <a:lnTo>
                  <a:pt x="0" y="33488"/>
                </a:lnTo>
                <a:lnTo>
                  <a:pt x="0" y="35662"/>
                </a:lnTo>
                <a:lnTo>
                  <a:pt x="2172" y="35662"/>
                </a:lnTo>
                <a:lnTo>
                  <a:pt x="31732" y="2174"/>
                </a:lnTo>
                <a:lnTo>
                  <a:pt x="3173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389866" y="4648800"/>
            <a:ext cx="31750" cy="34925"/>
          </a:xfrm>
          <a:custGeom>
            <a:avLst/>
            <a:gdLst/>
            <a:ahLst/>
            <a:cxnLst/>
            <a:rect l="l" t="t" r="r" b="b"/>
            <a:pathLst>
              <a:path w="31750" h="34925">
                <a:moveTo>
                  <a:pt x="31732" y="0"/>
                </a:moveTo>
                <a:lnTo>
                  <a:pt x="29559" y="0"/>
                </a:lnTo>
                <a:lnTo>
                  <a:pt x="0" y="32184"/>
                </a:lnTo>
                <a:lnTo>
                  <a:pt x="0" y="34358"/>
                </a:lnTo>
                <a:lnTo>
                  <a:pt x="2172" y="34358"/>
                </a:lnTo>
                <a:lnTo>
                  <a:pt x="31732" y="2175"/>
                </a:lnTo>
                <a:lnTo>
                  <a:pt x="3173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6419425" y="4617922"/>
            <a:ext cx="31750" cy="33655"/>
          </a:xfrm>
          <a:custGeom>
            <a:avLst/>
            <a:gdLst/>
            <a:ahLst/>
            <a:cxnLst/>
            <a:rect l="l" t="t" r="r" b="b"/>
            <a:pathLst>
              <a:path w="31750" h="33654">
                <a:moveTo>
                  <a:pt x="31732" y="0"/>
                </a:moveTo>
                <a:lnTo>
                  <a:pt x="29559" y="0"/>
                </a:lnTo>
                <a:lnTo>
                  <a:pt x="0" y="30878"/>
                </a:lnTo>
                <a:lnTo>
                  <a:pt x="0" y="33054"/>
                </a:lnTo>
                <a:lnTo>
                  <a:pt x="2172" y="33054"/>
                </a:lnTo>
                <a:lnTo>
                  <a:pt x="31732" y="2175"/>
                </a:lnTo>
                <a:lnTo>
                  <a:pt x="3173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6448985" y="4588783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297" y="0"/>
                </a:moveTo>
                <a:lnTo>
                  <a:pt x="29123" y="0"/>
                </a:lnTo>
                <a:lnTo>
                  <a:pt x="0" y="29138"/>
                </a:lnTo>
                <a:lnTo>
                  <a:pt x="0" y="31314"/>
                </a:lnTo>
                <a:lnTo>
                  <a:pt x="2172" y="31314"/>
                </a:lnTo>
                <a:lnTo>
                  <a:pt x="31297" y="2174"/>
                </a:lnTo>
                <a:lnTo>
                  <a:pt x="3129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6478108" y="4570905"/>
            <a:ext cx="19050" cy="20320"/>
          </a:xfrm>
          <a:custGeom>
            <a:avLst/>
            <a:gdLst/>
            <a:ahLst/>
            <a:cxnLst/>
            <a:rect l="l" t="t" r="r" b="b"/>
            <a:pathLst>
              <a:path w="19050" h="20320">
                <a:moveTo>
                  <a:pt x="18693" y="0"/>
                </a:moveTo>
                <a:lnTo>
                  <a:pt x="0" y="17877"/>
                </a:lnTo>
                <a:lnTo>
                  <a:pt x="0" y="20051"/>
                </a:lnTo>
                <a:lnTo>
                  <a:pt x="2174" y="20051"/>
                </a:lnTo>
                <a:lnTo>
                  <a:pt x="18693" y="4253"/>
                </a:lnTo>
                <a:lnTo>
                  <a:pt x="1869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 txBox="1"/>
          <p:nvPr/>
        </p:nvSpPr>
        <p:spPr>
          <a:xfrm>
            <a:off x="4904339" y="5063641"/>
            <a:ext cx="749935" cy="1441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25425" algn="l"/>
                <a:tab pos="438784" algn="l"/>
                <a:tab pos="627380" algn="l"/>
              </a:tabLst>
            </a:pPr>
            <a:r>
              <a:rPr sz="750" spc="10" dirty="0">
                <a:latin typeface="Arial"/>
                <a:cs typeface="Arial"/>
              </a:rPr>
              <a:t>0	4	8	</a:t>
            </a:r>
            <a:r>
              <a:rPr sz="750" spc="5" dirty="0">
                <a:latin typeface="Arial"/>
                <a:cs typeface="Arial"/>
              </a:rPr>
              <a:t>12</a:t>
            </a:r>
            <a:endParaRPr sz="750">
              <a:latin typeface="Arial"/>
              <a:cs typeface="Arial"/>
            </a:endParaRPr>
          </a:p>
        </p:txBody>
      </p:sp>
      <p:sp>
        <p:nvSpPr>
          <p:cNvPr id="223" name="object 223"/>
          <p:cNvSpPr txBox="1"/>
          <p:nvPr/>
        </p:nvSpPr>
        <p:spPr>
          <a:xfrm>
            <a:off x="4861200" y="5001158"/>
            <a:ext cx="80645" cy="1441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750" spc="10" dirty="0">
                <a:latin typeface="Arial"/>
                <a:cs typeface="Arial"/>
              </a:rPr>
              <a:t>0</a:t>
            </a:r>
            <a:endParaRPr sz="750">
              <a:latin typeface="Arial"/>
              <a:cs typeface="Arial"/>
            </a:endParaRPr>
          </a:p>
        </p:txBody>
      </p:sp>
      <p:sp>
        <p:nvSpPr>
          <p:cNvPr id="224" name="object 224"/>
          <p:cNvSpPr txBox="1"/>
          <p:nvPr/>
        </p:nvSpPr>
        <p:spPr>
          <a:xfrm>
            <a:off x="4861200" y="4544984"/>
            <a:ext cx="80645" cy="45656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750" spc="10" dirty="0">
                <a:latin typeface="Arial"/>
                <a:cs typeface="Arial"/>
              </a:rPr>
              <a:t>3</a:t>
            </a:r>
            <a:endParaRPr sz="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750" spc="10" dirty="0">
                <a:latin typeface="Arial"/>
                <a:cs typeface="Arial"/>
              </a:rPr>
              <a:t>2</a:t>
            </a:r>
            <a:endParaRPr sz="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750" spc="10" dirty="0">
                <a:latin typeface="Arial"/>
                <a:cs typeface="Arial"/>
              </a:rPr>
              <a:t>1</a:t>
            </a:r>
            <a:endParaRPr sz="750">
              <a:latin typeface="Arial"/>
              <a:cs typeface="Arial"/>
            </a:endParaRPr>
          </a:p>
        </p:txBody>
      </p:sp>
      <p:sp>
        <p:nvSpPr>
          <p:cNvPr id="225" name="object 225"/>
          <p:cNvSpPr/>
          <p:nvPr/>
        </p:nvSpPr>
        <p:spPr>
          <a:xfrm>
            <a:off x="4941724" y="5085770"/>
            <a:ext cx="0" cy="13335"/>
          </a:xfrm>
          <a:custGeom>
            <a:avLst/>
            <a:gdLst/>
            <a:ahLst/>
            <a:cxnLst/>
            <a:rect l="l" t="t" r="r" b="b"/>
            <a:pathLst>
              <a:path h="13335">
                <a:moveTo>
                  <a:pt x="0" y="0"/>
                </a:moveTo>
                <a:lnTo>
                  <a:pt x="0" y="1310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5048292" y="5085770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0" y="0"/>
                </a:moveTo>
                <a:lnTo>
                  <a:pt x="0" y="767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5154860" y="5085770"/>
            <a:ext cx="0" cy="13335"/>
          </a:xfrm>
          <a:custGeom>
            <a:avLst/>
            <a:gdLst/>
            <a:ahLst/>
            <a:cxnLst/>
            <a:rect l="l" t="t" r="r" b="b"/>
            <a:pathLst>
              <a:path h="13335">
                <a:moveTo>
                  <a:pt x="0" y="0"/>
                </a:moveTo>
                <a:lnTo>
                  <a:pt x="0" y="1310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5261429" y="5085770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0" y="0"/>
                </a:moveTo>
                <a:lnTo>
                  <a:pt x="0" y="767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5367997" y="5085770"/>
            <a:ext cx="0" cy="13335"/>
          </a:xfrm>
          <a:custGeom>
            <a:avLst/>
            <a:gdLst/>
            <a:ahLst/>
            <a:cxnLst/>
            <a:rect l="l" t="t" r="r" b="b"/>
            <a:pathLst>
              <a:path h="13335">
                <a:moveTo>
                  <a:pt x="0" y="0"/>
                </a:moveTo>
                <a:lnTo>
                  <a:pt x="0" y="1310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5474565" y="5085770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0" y="0"/>
                </a:moveTo>
                <a:lnTo>
                  <a:pt x="0" y="767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5581133" y="5085770"/>
            <a:ext cx="0" cy="13335"/>
          </a:xfrm>
          <a:custGeom>
            <a:avLst/>
            <a:gdLst/>
            <a:ahLst/>
            <a:cxnLst/>
            <a:rect l="l" t="t" r="r" b="b"/>
            <a:pathLst>
              <a:path h="13335">
                <a:moveTo>
                  <a:pt x="0" y="0"/>
                </a:moveTo>
                <a:lnTo>
                  <a:pt x="0" y="1310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940686" y="5086808"/>
            <a:ext cx="694690" cy="0"/>
          </a:xfrm>
          <a:custGeom>
            <a:avLst/>
            <a:gdLst/>
            <a:ahLst/>
            <a:cxnLst/>
            <a:rect l="l" t="t" r="r" b="b"/>
            <a:pathLst>
              <a:path w="694689">
                <a:moveTo>
                  <a:pt x="0" y="0"/>
                </a:moveTo>
                <a:lnTo>
                  <a:pt x="69469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929661" y="5086808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10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935093" y="5015057"/>
            <a:ext cx="8255" cy="0"/>
          </a:xfrm>
          <a:custGeom>
            <a:avLst/>
            <a:gdLst/>
            <a:ahLst/>
            <a:cxnLst/>
            <a:rect l="l" t="t" r="r" b="b"/>
            <a:pathLst>
              <a:path w="8254">
                <a:moveTo>
                  <a:pt x="0" y="0"/>
                </a:moveTo>
                <a:lnTo>
                  <a:pt x="766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929661" y="4943145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10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935093" y="4871394"/>
            <a:ext cx="8255" cy="0"/>
          </a:xfrm>
          <a:custGeom>
            <a:avLst/>
            <a:gdLst/>
            <a:ahLst/>
            <a:cxnLst/>
            <a:rect l="l" t="t" r="r" b="b"/>
            <a:pathLst>
              <a:path w="8254">
                <a:moveTo>
                  <a:pt x="0" y="0"/>
                </a:moveTo>
                <a:lnTo>
                  <a:pt x="766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4929661" y="4799642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10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4935093" y="4727731"/>
            <a:ext cx="8255" cy="0"/>
          </a:xfrm>
          <a:custGeom>
            <a:avLst/>
            <a:gdLst/>
            <a:ahLst/>
            <a:cxnLst/>
            <a:rect l="l" t="t" r="r" b="b"/>
            <a:pathLst>
              <a:path w="8254">
                <a:moveTo>
                  <a:pt x="0" y="0"/>
                </a:moveTo>
                <a:lnTo>
                  <a:pt x="766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4929661" y="4655979"/>
            <a:ext cx="13335" cy="0"/>
          </a:xfrm>
          <a:custGeom>
            <a:avLst/>
            <a:gdLst/>
            <a:ahLst/>
            <a:cxnLst/>
            <a:rect l="l" t="t" r="r" b="b"/>
            <a:pathLst>
              <a:path w="13335">
                <a:moveTo>
                  <a:pt x="0" y="0"/>
                </a:moveTo>
                <a:lnTo>
                  <a:pt x="1310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4935093" y="4584067"/>
            <a:ext cx="8255" cy="0"/>
          </a:xfrm>
          <a:custGeom>
            <a:avLst/>
            <a:gdLst/>
            <a:ahLst/>
            <a:cxnLst/>
            <a:rect l="l" t="t" r="r" b="b"/>
            <a:pathLst>
              <a:path w="8254">
                <a:moveTo>
                  <a:pt x="0" y="0"/>
                </a:moveTo>
                <a:lnTo>
                  <a:pt x="766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4941724" y="4525659"/>
            <a:ext cx="0" cy="562610"/>
          </a:xfrm>
          <a:custGeom>
            <a:avLst/>
            <a:gdLst/>
            <a:ahLst/>
            <a:cxnLst/>
            <a:rect l="l" t="t" r="r" b="b"/>
            <a:pathLst>
              <a:path h="562610">
                <a:moveTo>
                  <a:pt x="0" y="0"/>
                </a:moveTo>
                <a:lnTo>
                  <a:pt x="0" y="56218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987659" y="5065793"/>
            <a:ext cx="14604" cy="14604"/>
          </a:xfrm>
          <a:custGeom>
            <a:avLst/>
            <a:gdLst/>
            <a:ahLst/>
            <a:cxnLst/>
            <a:rect l="l" t="t" r="r" b="b"/>
            <a:pathLst>
              <a:path w="14604" h="14604">
                <a:moveTo>
                  <a:pt x="7189" y="0"/>
                </a:moveTo>
                <a:lnTo>
                  <a:pt x="0" y="7192"/>
                </a:lnTo>
                <a:lnTo>
                  <a:pt x="7189" y="14382"/>
                </a:lnTo>
                <a:lnTo>
                  <a:pt x="14378" y="7192"/>
                </a:lnTo>
                <a:lnTo>
                  <a:pt x="7189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987179" y="5065314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8308" y="0"/>
                </a:moveTo>
                <a:lnTo>
                  <a:pt x="7190" y="0"/>
                </a:lnTo>
                <a:lnTo>
                  <a:pt x="0" y="7190"/>
                </a:lnTo>
                <a:lnTo>
                  <a:pt x="0" y="8309"/>
                </a:lnTo>
                <a:lnTo>
                  <a:pt x="1118" y="8309"/>
                </a:lnTo>
                <a:lnTo>
                  <a:pt x="8308" y="1118"/>
                </a:lnTo>
                <a:lnTo>
                  <a:pt x="830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994370" y="5065314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1117" y="0"/>
                </a:moveTo>
                <a:lnTo>
                  <a:pt x="0" y="0"/>
                </a:lnTo>
                <a:lnTo>
                  <a:pt x="0" y="1118"/>
                </a:lnTo>
                <a:lnTo>
                  <a:pt x="7189" y="8309"/>
                </a:lnTo>
                <a:lnTo>
                  <a:pt x="8307" y="8309"/>
                </a:lnTo>
                <a:lnTo>
                  <a:pt x="8307" y="7190"/>
                </a:lnTo>
                <a:lnTo>
                  <a:pt x="1117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4994370" y="5072505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8307" y="0"/>
                </a:moveTo>
                <a:lnTo>
                  <a:pt x="7189" y="0"/>
                </a:lnTo>
                <a:lnTo>
                  <a:pt x="0" y="7192"/>
                </a:lnTo>
                <a:lnTo>
                  <a:pt x="0" y="8309"/>
                </a:lnTo>
                <a:lnTo>
                  <a:pt x="1117" y="8309"/>
                </a:lnTo>
                <a:lnTo>
                  <a:pt x="8307" y="1118"/>
                </a:lnTo>
                <a:lnTo>
                  <a:pt x="8307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4987179" y="5072505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1118" y="0"/>
                </a:moveTo>
                <a:lnTo>
                  <a:pt x="0" y="0"/>
                </a:lnTo>
                <a:lnTo>
                  <a:pt x="0" y="1118"/>
                </a:lnTo>
                <a:lnTo>
                  <a:pt x="7190" y="8309"/>
                </a:lnTo>
                <a:lnTo>
                  <a:pt x="8308" y="8309"/>
                </a:lnTo>
                <a:lnTo>
                  <a:pt x="8308" y="7192"/>
                </a:lnTo>
                <a:lnTo>
                  <a:pt x="111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4987738" y="5072506"/>
            <a:ext cx="0" cy="1270"/>
          </a:xfrm>
          <a:custGeom>
            <a:avLst/>
            <a:gdLst/>
            <a:ahLst/>
            <a:cxnLst/>
            <a:rect l="l" t="t" r="r" b="b"/>
            <a:pathLst>
              <a:path h="1270">
                <a:moveTo>
                  <a:pt x="-559" y="559"/>
                </a:moveTo>
                <a:lnTo>
                  <a:pt x="559" y="55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5041023" y="5051252"/>
            <a:ext cx="14604" cy="14604"/>
          </a:xfrm>
          <a:custGeom>
            <a:avLst/>
            <a:gdLst/>
            <a:ahLst/>
            <a:cxnLst/>
            <a:rect l="l" t="t" r="r" b="b"/>
            <a:pathLst>
              <a:path w="14604" h="14604">
                <a:moveTo>
                  <a:pt x="7189" y="0"/>
                </a:moveTo>
                <a:lnTo>
                  <a:pt x="0" y="7190"/>
                </a:lnTo>
                <a:lnTo>
                  <a:pt x="7189" y="14382"/>
                </a:lnTo>
                <a:lnTo>
                  <a:pt x="14378" y="7190"/>
                </a:lnTo>
                <a:lnTo>
                  <a:pt x="7189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5040543" y="5050773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8308" y="0"/>
                </a:moveTo>
                <a:lnTo>
                  <a:pt x="7190" y="0"/>
                </a:lnTo>
                <a:lnTo>
                  <a:pt x="0" y="7190"/>
                </a:lnTo>
                <a:lnTo>
                  <a:pt x="0" y="8309"/>
                </a:lnTo>
                <a:lnTo>
                  <a:pt x="1118" y="8309"/>
                </a:lnTo>
                <a:lnTo>
                  <a:pt x="8308" y="1117"/>
                </a:lnTo>
                <a:lnTo>
                  <a:pt x="830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5047734" y="5050773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1117" y="0"/>
                </a:moveTo>
                <a:lnTo>
                  <a:pt x="0" y="0"/>
                </a:lnTo>
                <a:lnTo>
                  <a:pt x="0" y="1117"/>
                </a:lnTo>
                <a:lnTo>
                  <a:pt x="7189" y="8309"/>
                </a:lnTo>
                <a:lnTo>
                  <a:pt x="8307" y="8309"/>
                </a:lnTo>
                <a:lnTo>
                  <a:pt x="8307" y="7190"/>
                </a:lnTo>
                <a:lnTo>
                  <a:pt x="1117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047734" y="5057964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8307" y="0"/>
                </a:moveTo>
                <a:lnTo>
                  <a:pt x="7189" y="0"/>
                </a:lnTo>
                <a:lnTo>
                  <a:pt x="0" y="7190"/>
                </a:lnTo>
                <a:lnTo>
                  <a:pt x="0" y="8309"/>
                </a:lnTo>
                <a:lnTo>
                  <a:pt x="1117" y="8309"/>
                </a:lnTo>
                <a:lnTo>
                  <a:pt x="8307" y="1118"/>
                </a:lnTo>
                <a:lnTo>
                  <a:pt x="8307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5040543" y="5057964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1118" y="0"/>
                </a:moveTo>
                <a:lnTo>
                  <a:pt x="0" y="0"/>
                </a:lnTo>
                <a:lnTo>
                  <a:pt x="0" y="1118"/>
                </a:lnTo>
                <a:lnTo>
                  <a:pt x="7190" y="8309"/>
                </a:lnTo>
                <a:lnTo>
                  <a:pt x="8308" y="8309"/>
                </a:lnTo>
                <a:lnTo>
                  <a:pt x="8308" y="7190"/>
                </a:lnTo>
                <a:lnTo>
                  <a:pt x="111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041102" y="5057964"/>
            <a:ext cx="0" cy="1270"/>
          </a:xfrm>
          <a:custGeom>
            <a:avLst/>
            <a:gdLst/>
            <a:ahLst/>
            <a:cxnLst/>
            <a:rect l="l" t="t" r="r" b="b"/>
            <a:pathLst>
              <a:path h="1270">
                <a:moveTo>
                  <a:pt x="-559" y="559"/>
                </a:moveTo>
                <a:lnTo>
                  <a:pt x="559" y="55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094227" y="5043102"/>
            <a:ext cx="14604" cy="14604"/>
          </a:xfrm>
          <a:custGeom>
            <a:avLst/>
            <a:gdLst/>
            <a:ahLst/>
            <a:cxnLst/>
            <a:rect l="l" t="t" r="r" b="b"/>
            <a:pathLst>
              <a:path w="14604" h="14604">
                <a:moveTo>
                  <a:pt x="7189" y="0"/>
                </a:moveTo>
                <a:lnTo>
                  <a:pt x="0" y="7190"/>
                </a:lnTo>
                <a:lnTo>
                  <a:pt x="7189" y="14381"/>
                </a:lnTo>
                <a:lnTo>
                  <a:pt x="14378" y="7190"/>
                </a:lnTo>
                <a:lnTo>
                  <a:pt x="7189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093747" y="5042622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8308" y="0"/>
                </a:moveTo>
                <a:lnTo>
                  <a:pt x="7190" y="0"/>
                </a:lnTo>
                <a:lnTo>
                  <a:pt x="0" y="7192"/>
                </a:lnTo>
                <a:lnTo>
                  <a:pt x="0" y="8309"/>
                </a:lnTo>
                <a:lnTo>
                  <a:pt x="1118" y="8309"/>
                </a:lnTo>
                <a:lnTo>
                  <a:pt x="8308" y="1118"/>
                </a:lnTo>
                <a:lnTo>
                  <a:pt x="830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100938" y="5042622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1117" y="0"/>
                </a:moveTo>
                <a:lnTo>
                  <a:pt x="0" y="0"/>
                </a:lnTo>
                <a:lnTo>
                  <a:pt x="0" y="1118"/>
                </a:lnTo>
                <a:lnTo>
                  <a:pt x="7189" y="8309"/>
                </a:lnTo>
                <a:lnTo>
                  <a:pt x="8308" y="8309"/>
                </a:lnTo>
                <a:lnTo>
                  <a:pt x="8308" y="7192"/>
                </a:lnTo>
                <a:lnTo>
                  <a:pt x="1117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100938" y="5049814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8308" y="0"/>
                </a:moveTo>
                <a:lnTo>
                  <a:pt x="7189" y="0"/>
                </a:lnTo>
                <a:lnTo>
                  <a:pt x="0" y="7190"/>
                </a:lnTo>
                <a:lnTo>
                  <a:pt x="0" y="8309"/>
                </a:lnTo>
                <a:lnTo>
                  <a:pt x="1117" y="8309"/>
                </a:lnTo>
                <a:lnTo>
                  <a:pt x="8308" y="1117"/>
                </a:lnTo>
                <a:lnTo>
                  <a:pt x="830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5093747" y="5049814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1118" y="0"/>
                </a:moveTo>
                <a:lnTo>
                  <a:pt x="0" y="0"/>
                </a:lnTo>
                <a:lnTo>
                  <a:pt x="0" y="1117"/>
                </a:lnTo>
                <a:lnTo>
                  <a:pt x="7190" y="8309"/>
                </a:lnTo>
                <a:lnTo>
                  <a:pt x="8308" y="8309"/>
                </a:lnTo>
                <a:lnTo>
                  <a:pt x="8308" y="7190"/>
                </a:lnTo>
                <a:lnTo>
                  <a:pt x="111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5094306" y="5049814"/>
            <a:ext cx="0" cy="1270"/>
          </a:xfrm>
          <a:custGeom>
            <a:avLst/>
            <a:gdLst/>
            <a:ahLst/>
            <a:cxnLst/>
            <a:rect l="l" t="t" r="r" b="b"/>
            <a:pathLst>
              <a:path h="1270">
                <a:moveTo>
                  <a:pt x="-559" y="559"/>
                </a:moveTo>
                <a:lnTo>
                  <a:pt x="559" y="55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5147591" y="5031756"/>
            <a:ext cx="14604" cy="14604"/>
          </a:xfrm>
          <a:custGeom>
            <a:avLst/>
            <a:gdLst/>
            <a:ahLst/>
            <a:cxnLst/>
            <a:rect l="l" t="t" r="r" b="b"/>
            <a:pathLst>
              <a:path w="14604" h="14604">
                <a:moveTo>
                  <a:pt x="7189" y="0"/>
                </a:moveTo>
                <a:lnTo>
                  <a:pt x="0" y="7190"/>
                </a:lnTo>
                <a:lnTo>
                  <a:pt x="7189" y="14382"/>
                </a:lnTo>
                <a:lnTo>
                  <a:pt x="14378" y="7190"/>
                </a:lnTo>
                <a:lnTo>
                  <a:pt x="7189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5147111" y="5031276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8308" y="0"/>
                </a:moveTo>
                <a:lnTo>
                  <a:pt x="7190" y="0"/>
                </a:lnTo>
                <a:lnTo>
                  <a:pt x="0" y="7192"/>
                </a:lnTo>
                <a:lnTo>
                  <a:pt x="0" y="8309"/>
                </a:lnTo>
                <a:lnTo>
                  <a:pt x="1118" y="8309"/>
                </a:lnTo>
                <a:lnTo>
                  <a:pt x="8308" y="1118"/>
                </a:lnTo>
                <a:lnTo>
                  <a:pt x="830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5154302" y="5031276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1117" y="0"/>
                </a:moveTo>
                <a:lnTo>
                  <a:pt x="0" y="0"/>
                </a:lnTo>
                <a:lnTo>
                  <a:pt x="0" y="1118"/>
                </a:lnTo>
                <a:lnTo>
                  <a:pt x="7189" y="8309"/>
                </a:lnTo>
                <a:lnTo>
                  <a:pt x="8307" y="8309"/>
                </a:lnTo>
                <a:lnTo>
                  <a:pt x="8307" y="7192"/>
                </a:lnTo>
                <a:lnTo>
                  <a:pt x="1117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5154302" y="5038468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8307" y="0"/>
                </a:moveTo>
                <a:lnTo>
                  <a:pt x="7189" y="0"/>
                </a:lnTo>
                <a:lnTo>
                  <a:pt x="0" y="7190"/>
                </a:lnTo>
                <a:lnTo>
                  <a:pt x="0" y="8309"/>
                </a:lnTo>
                <a:lnTo>
                  <a:pt x="1117" y="8309"/>
                </a:lnTo>
                <a:lnTo>
                  <a:pt x="8307" y="1117"/>
                </a:lnTo>
                <a:lnTo>
                  <a:pt x="8307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5147111" y="5038468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1118" y="0"/>
                </a:moveTo>
                <a:lnTo>
                  <a:pt x="0" y="0"/>
                </a:lnTo>
                <a:lnTo>
                  <a:pt x="0" y="1117"/>
                </a:lnTo>
                <a:lnTo>
                  <a:pt x="7190" y="8309"/>
                </a:lnTo>
                <a:lnTo>
                  <a:pt x="8308" y="8309"/>
                </a:lnTo>
                <a:lnTo>
                  <a:pt x="8308" y="7190"/>
                </a:lnTo>
                <a:lnTo>
                  <a:pt x="111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5147671" y="5038468"/>
            <a:ext cx="0" cy="1270"/>
          </a:xfrm>
          <a:custGeom>
            <a:avLst/>
            <a:gdLst/>
            <a:ahLst/>
            <a:cxnLst/>
            <a:rect l="l" t="t" r="r" b="b"/>
            <a:pathLst>
              <a:path h="1270">
                <a:moveTo>
                  <a:pt x="-559" y="559"/>
                </a:moveTo>
                <a:lnTo>
                  <a:pt x="559" y="55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5200796" y="5022648"/>
            <a:ext cx="14604" cy="14604"/>
          </a:xfrm>
          <a:custGeom>
            <a:avLst/>
            <a:gdLst/>
            <a:ahLst/>
            <a:cxnLst/>
            <a:rect l="l" t="t" r="r" b="b"/>
            <a:pathLst>
              <a:path w="14604" h="14604">
                <a:moveTo>
                  <a:pt x="7189" y="0"/>
                </a:moveTo>
                <a:lnTo>
                  <a:pt x="0" y="7190"/>
                </a:lnTo>
                <a:lnTo>
                  <a:pt x="7189" y="14381"/>
                </a:lnTo>
                <a:lnTo>
                  <a:pt x="14378" y="7190"/>
                </a:lnTo>
                <a:lnTo>
                  <a:pt x="7189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5200315" y="5022167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8308" y="0"/>
                </a:moveTo>
                <a:lnTo>
                  <a:pt x="7190" y="0"/>
                </a:lnTo>
                <a:lnTo>
                  <a:pt x="0" y="7190"/>
                </a:lnTo>
                <a:lnTo>
                  <a:pt x="0" y="8309"/>
                </a:lnTo>
                <a:lnTo>
                  <a:pt x="1118" y="8309"/>
                </a:lnTo>
                <a:lnTo>
                  <a:pt x="8308" y="1118"/>
                </a:lnTo>
                <a:lnTo>
                  <a:pt x="830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5207506" y="5022167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1117" y="0"/>
                </a:moveTo>
                <a:lnTo>
                  <a:pt x="0" y="0"/>
                </a:lnTo>
                <a:lnTo>
                  <a:pt x="0" y="1118"/>
                </a:lnTo>
                <a:lnTo>
                  <a:pt x="7189" y="8309"/>
                </a:lnTo>
                <a:lnTo>
                  <a:pt x="8308" y="8309"/>
                </a:lnTo>
                <a:lnTo>
                  <a:pt x="8308" y="7190"/>
                </a:lnTo>
                <a:lnTo>
                  <a:pt x="1117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5207506" y="5029358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8308" y="0"/>
                </a:moveTo>
                <a:lnTo>
                  <a:pt x="7189" y="0"/>
                </a:lnTo>
                <a:lnTo>
                  <a:pt x="0" y="7192"/>
                </a:lnTo>
                <a:lnTo>
                  <a:pt x="0" y="8310"/>
                </a:lnTo>
                <a:lnTo>
                  <a:pt x="1117" y="8310"/>
                </a:lnTo>
                <a:lnTo>
                  <a:pt x="8308" y="1118"/>
                </a:lnTo>
                <a:lnTo>
                  <a:pt x="830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5200315" y="5029358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1118" y="0"/>
                </a:moveTo>
                <a:lnTo>
                  <a:pt x="0" y="0"/>
                </a:lnTo>
                <a:lnTo>
                  <a:pt x="0" y="1118"/>
                </a:lnTo>
                <a:lnTo>
                  <a:pt x="7190" y="8310"/>
                </a:lnTo>
                <a:lnTo>
                  <a:pt x="8308" y="8310"/>
                </a:lnTo>
                <a:lnTo>
                  <a:pt x="8308" y="7192"/>
                </a:lnTo>
                <a:lnTo>
                  <a:pt x="111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5200875" y="5029359"/>
            <a:ext cx="0" cy="1270"/>
          </a:xfrm>
          <a:custGeom>
            <a:avLst/>
            <a:gdLst/>
            <a:ahLst/>
            <a:cxnLst/>
            <a:rect l="l" t="t" r="r" b="b"/>
            <a:pathLst>
              <a:path h="1270">
                <a:moveTo>
                  <a:pt x="-559" y="559"/>
                </a:moveTo>
                <a:lnTo>
                  <a:pt x="559" y="55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5254160" y="5009544"/>
            <a:ext cx="14604" cy="14604"/>
          </a:xfrm>
          <a:custGeom>
            <a:avLst/>
            <a:gdLst/>
            <a:ahLst/>
            <a:cxnLst/>
            <a:rect l="l" t="t" r="r" b="b"/>
            <a:pathLst>
              <a:path w="14604" h="14604">
                <a:moveTo>
                  <a:pt x="7189" y="0"/>
                </a:moveTo>
                <a:lnTo>
                  <a:pt x="0" y="7190"/>
                </a:lnTo>
                <a:lnTo>
                  <a:pt x="7189" y="14381"/>
                </a:lnTo>
                <a:lnTo>
                  <a:pt x="14378" y="7190"/>
                </a:lnTo>
                <a:lnTo>
                  <a:pt x="7189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5253680" y="5009064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8308" y="0"/>
                </a:moveTo>
                <a:lnTo>
                  <a:pt x="7190" y="0"/>
                </a:lnTo>
                <a:lnTo>
                  <a:pt x="0" y="7190"/>
                </a:lnTo>
                <a:lnTo>
                  <a:pt x="0" y="8309"/>
                </a:lnTo>
                <a:lnTo>
                  <a:pt x="1118" y="8309"/>
                </a:lnTo>
                <a:lnTo>
                  <a:pt x="8308" y="1118"/>
                </a:lnTo>
                <a:lnTo>
                  <a:pt x="830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5260870" y="5009064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1117" y="0"/>
                </a:moveTo>
                <a:lnTo>
                  <a:pt x="0" y="0"/>
                </a:lnTo>
                <a:lnTo>
                  <a:pt x="0" y="1118"/>
                </a:lnTo>
                <a:lnTo>
                  <a:pt x="7189" y="8309"/>
                </a:lnTo>
                <a:lnTo>
                  <a:pt x="8307" y="8309"/>
                </a:lnTo>
                <a:lnTo>
                  <a:pt x="8307" y="7190"/>
                </a:lnTo>
                <a:lnTo>
                  <a:pt x="1117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5260870" y="5016255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8307" y="0"/>
                </a:moveTo>
                <a:lnTo>
                  <a:pt x="7189" y="0"/>
                </a:lnTo>
                <a:lnTo>
                  <a:pt x="0" y="7192"/>
                </a:lnTo>
                <a:lnTo>
                  <a:pt x="0" y="8310"/>
                </a:lnTo>
                <a:lnTo>
                  <a:pt x="1117" y="8310"/>
                </a:lnTo>
                <a:lnTo>
                  <a:pt x="8307" y="1118"/>
                </a:lnTo>
                <a:lnTo>
                  <a:pt x="8307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5253680" y="5016255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1118" y="0"/>
                </a:moveTo>
                <a:lnTo>
                  <a:pt x="0" y="0"/>
                </a:lnTo>
                <a:lnTo>
                  <a:pt x="0" y="1118"/>
                </a:lnTo>
                <a:lnTo>
                  <a:pt x="7190" y="8310"/>
                </a:lnTo>
                <a:lnTo>
                  <a:pt x="8308" y="8310"/>
                </a:lnTo>
                <a:lnTo>
                  <a:pt x="8308" y="7192"/>
                </a:lnTo>
                <a:lnTo>
                  <a:pt x="111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5254239" y="5016255"/>
            <a:ext cx="0" cy="1270"/>
          </a:xfrm>
          <a:custGeom>
            <a:avLst/>
            <a:gdLst/>
            <a:ahLst/>
            <a:cxnLst/>
            <a:rect l="l" t="t" r="r" b="b"/>
            <a:pathLst>
              <a:path h="1270">
                <a:moveTo>
                  <a:pt x="-559" y="559"/>
                </a:moveTo>
                <a:lnTo>
                  <a:pt x="559" y="55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5307364" y="5000594"/>
            <a:ext cx="14604" cy="14604"/>
          </a:xfrm>
          <a:custGeom>
            <a:avLst/>
            <a:gdLst/>
            <a:ahLst/>
            <a:cxnLst/>
            <a:rect l="l" t="t" r="r" b="b"/>
            <a:pathLst>
              <a:path w="14604" h="14604">
                <a:moveTo>
                  <a:pt x="7189" y="0"/>
                </a:moveTo>
                <a:lnTo>
                  <a:pt x="0" y="7190"/>
                </a:lnTo>
                <a:lnTo>
                  <a:pt x="7189" y="14382"/>
                </a:lnTo>
                <a:lnTo>
                  <a:pt x="14378" y="7190"/>
                </a:lnTo>
                <a:lnTo>
                  <a:pt x="7189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5306884" y="5000115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8308" y="0"/>
                </a:moveTo>
                <a:lnTo>
                  <a:pt x="7190" y="0"/>
                </a:lnTo>
                <a:lnTo>
                  <a:pt x="0" y="7190"/>
                </a:lnTo>
                <a:lnTo>
                  <a:pt x="0" y="8309"/>
                </a:lnTo>
                <a:lnTo>
                  <a:pt x="1118" y="8309"/>
                </a:lnTo>
                <a:lnTo>
                  <a:pt x="8308" y="1117"/>
                </a:lnTo>
                <a:lnTo>
                  <a:pt x="830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5314074" y="5000115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1117" y="0"/>
                </a:moveTo>
                <a:lnTo>
                  <a:pt x="0" y="0"/>
                </a:lnTo>
                <a:lnTo>
                  <a:pt x="0" y="1117"/>
                </a:lnTo>
                <a:lnTo>
                  <a:pt x="7189" y="8309"/>
                </a:lnTo>
                <a:lnTo>
                  <a:pt x="8308" y="8309"/>
                </a:lnTo>
                <a:lnTo>
                  <a:pt x="8308" y="7190"/>
                </a:lnTo>
                <a:lnTo>
                  <a:pt x="1117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5314074" y="5007306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8308" y="0"/>
                </a:moveTo>
                <a:lnTo>
                  <a:pt x="7189" y="0"/>
                </a:lnTo>
                <a:lnTo>
                  <a:pt x="0" y="7190"/>
                </a:lnTo>
                <a:lnTo>
                  <a:pt x="0" y="8309"/>
                </a:lnTo>
                <a:lnTo>
                  <a:pt x="1117" y="8309"/>
                </a:lnTo>
                <a:lnTo>
                  <a:pt x="8308" y="1118"/>
                </a:lnTo>
                <a:lnTo>
                  <a:pt x="830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5306884" y="5007306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1118" y="0"/>
                </a:moveTo>
                <a:lnTo>
                  <a:pt x="0" y="0"/>
                </a:lnTo>
                <a:lnTo>
                  <a:pt x="0" y="1118"/>
                </a:lnTo>
                <a:lnTo>
                  <a:pt x="7190" y="8309"/>
                </a:lnTo>
                <a:lnTo>
                  <a:pt x="8308" y="8309"/>
                </a:lnTo>
                <a:lnTo>
                  <a:pt x="8308" y="7190"/>
                </a:lnTo>
                <a:lnTo>
                  <a:pt x="111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5307443" y="5007306"/>
            <a:ext cx="0" cy="1270"/>
          </a:xfrm>
          <a:custGeom>
            <a:avLst/>
            <a:gdLst/>
            <a:ahLst/>
            <a:cxnLst/>
            <a:rect l="l" t="t" r="r" b="b"/>
            <a:pathLst>
              <a:path h="1270">
                <a:moveTo>
                  <a:pt x="-559" y="559"/>
                </a:moveTo>
                <a:lnTo>
                  <a:pt x="559" y="55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5360728" y="4987970"/>
            <a:ext cx="14604" cy="14604"/>
          </a:xfrm>
          <a:custGeom>
            <a:avLst/>
            <a:gdLst/>
            <a:ahLst/>
            <a:cxnLst/>
            <a:rect l="l" t="t" r="r" b="b"/>
            <a:pathLst>
              <a:path w="14604" h="14604">
                <a:moveTo>
                  <a:pt x="7189" y="0"/>
                </a:moveTo>
                <a:lnTo>
                  <a:pt x="0" y="7190"/>
                </a:lnTo>
                <a:lnTo>
                  <a:pt x="7189" y="14381"/>
                </a:lnTo>
                <a:lnTo>
                  <a:pt x="14378" y="7190"/>
                </a:lnTo>
                <a:lnTo>
                  <a:pt x="7189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5360248" y="4987490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8308" y="0"/>
                </a:moveTo>
                <a:lnTo>
                  <a:pt x="7190" y="0"/>
                </a:lnTo>
                <a:lnTo>
                  <a:pt x="0" y="7190"/>
                </a:lnTo>
                <a:lnTo>
                  <a:pt x="0" y="8309"/>
                </a:lnTo>
                <a:lnTo>
                  <a:pt x="1118" y="8309"/>
                </a:lnTo>
                <a:lnTo>
                  <a:pt x="8308" y="1118"/>
                </a:lnTo>
                <a:lnTo>
                  <a:pt x="830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5367439" y="4987490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1117" y="0"/>
                </a:moveTo>
                <a:lnTo>
                  <a:pt x="0" y="0"/>
                </a:lnTo>
                <a:lnTo>
                  <a:pt x="0" y="1118"/>
                </a:lnTo>
                <a:lnTo>
                  <a:pt x="7189" y="8309"/>
                </a:lnTo>
                <a:lnTo>
                  <a:pt x="8307" y="8309"/>
                </a:lnTo>
                <a:lnTo>
                  <a:pt x="8307" y="7190"/>
                </a:lnTo>
                <a:lnTo>
                  <a:pt x="1117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5367439" y="4994681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8307" y="0"/>
                </a:moveTo>
                <a:lnTo>
                  <a:pt x="7189" y="0"/>
                </a:lnTo>
                <a:lnTo>
                  <a:pt x="0" y="7192"/>
                </a:lnTo>
                <a:lnTo>
                  <a:pt x="0" y="8310"/>
                </a:lnTo>
                <a:lnTo>
                  <a:pt x="1117" y="8310"/>
                </a:lnTo>
                <a:lnTo>
                  <a:pt x="8307" y="1118"/>
                </a:lnTo>
                <a:lnTo>
                  <a:pt x="8307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5360248" y="4994681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1118" y="0"/>
                </a:moveTo>
                <a:lnTo>
                  <a:pt x="0" y="0"/>
                </a:lnTo>
                <a:lnTo>
                  <a:pt x="0" y="1118"/>
                </a:lnTo>
                <a:lnTo>
                  <a:pt x="7190" y="8310"/>
                </a:lnTo>
                <a:lnTo>
                  <a:pt x="8308" y="8310"/>
                </a:lnTo>
                <a:lnTo>
                  <a:pt x="8308" y="7192"/>
                </a:lnTo>
                <a:lnTo>
                  <a:pt x="111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5360807" y="4994682"/>
            <a:ext cx="0" cy="1270"/>
          </a:xfrm>
          <a:custGeom>
            <a:avLst/>
            <a:gdLst/>
            <a:ahLst/>
            <a:cxnLst/>
            <a:rect l="l" t="t" r="r" b="b"/>
            <a:pathLst>
              <a:path h="1270">
                <a:moveTo>
                  <a:pt x="-559" y="559"/>
                </a:moveTo>
                <a:lnTo>
                  <a:pt x="559" y="55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5413932" y="4989568"/>
            <a:ext cx="14604" cy="14604"/>
          </a:xfrm>
          <a:custGeom>
            <a:avLst/>
            <a:gdLst/>
            <a:ahLst/>
            <a:cxnLst/>
            <a:rect l="l" t="t" r="r" b="b"/>
            <a:pathLst>
              <a:path w="14604" h="14604">
                <a:moveTo>
                  <a:pt x="7189" y="0"/>
                </a:moveTo>
                <a:lnTo>
                  <a:pt x="0" y="7190"/>
                </a:lnTo>
                <a:lnTo>
                  <a:pt x="7189" y="14382"/>
                </a:lnTo>
                <a:lnTo>
                  <a:pt x="14378" y="7190"/>
                </a:lnTo>
                <a:lnTo>
                  <a:pt x="7189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5413453" y="4989088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8307" y="0"/>
                </a:moveTo>
                <a:lnTo>
                  <a:pt x="7189" y="0"/>
                </a:lnTo>
                <a:lnTo>
                  <a:pt x="0" y="7192"/>
                </a:lnTo>
                <a:lnTo>
                  <a:pt x="0" y="8310"/>
                </a:lnTo>
                <a:lnTo>
                  <a:pt x="1117" y="8310"/>
                </a:lnTo>
                <a:lnTo>
                  <a:pt x="8307" y="1118"/>
                </a:lnTo>
                <a:lnTo>
                  <a:pt x="8307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5420643" y="4989088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1117" y="0"/>
                </a:moveTo>
                <a:lnTo>
                  <a:pt x="0" y="0"/>
                </a:lnTo>
                <a:lnTo>
                  <a:pt x="0" y="1118"/>
                </a:lnTo>
                <a:lnTo>
                  <a:pt x="7189" y="8310"/>
                </a:lnTo>
                <a:lnTo>
                  <a:pt x="8308" y="8310"/>
                </a:lnTo>
                <a:lnTo>
                  <a:pt x="8308" y="7192"/>
                </a:lnTo>
                <a:lnTo>
                  <a:pt x="1117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5420643" y="4996280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8308" y="0"/>
                </a:moveTo>
                <a:lnTo>
                  <a:pt x="7189" y="0"/>
                </a:lnTo>
                <a:lnTo>
                  <a:pt x="0" y="7190"/>
                </a:lnTo>
                <a:lnTo>
                  <a:pt x="0" y="8309"/>
                </a:lnTo>
                <a:lnTo>
                  <a:pt x="1117" y="8309"/>
                </a:lnTo>
                <a:lnTo>
                  <a:pt x="8308" y="1118"/>
                </a:lnTo>
                <a:lnTo>
                  <a:pt x="830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5413453" y="4996280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1117" y="0"/>
                </a:moveTo>
                <a:lnTo>
                  <a:pt x="0" y="0"/>
                </a:lnTo>
                <a:lnTo>
                  <a:pt x="0" y="1118"/>
                </a:lnTo>
                <a:lnTo>
                  <a:pt x="7189" y="8309"/>
                </a:lnTo>
                <a:lnTo>
                  <a:pt x="8307" y="8309"/>
                </a:lnTo>
                <a:lnTo>
                  <a:pt x="8307" y="7190"/>
                </a:lnTo>
                <a:lnTo>
                  <a:pt x="1117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5414011" y="4996280"/>
            <a:ext cx="0" cy="1270"/>
          </a:xfrm>
          <a:custGeom>
            <a:avLst/>
            <a:gdLst/>
            <a:ahLst/>
            <a:cxnLst/>
            <a:rect l="l" t="t" r="r" b="b"/>
            <a:pathLst>
              <a:path h="1270">
                <a:moveTo>
                  <a:pt x="-559" y="559"/>
                </a:moveTo>
                <a:lnTo>
                  <a:pt x="559" y="55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5474007" y="4969432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8308" y="0"/>
                </a:moveTo>
                <a:lnTo>
                  <a:pt x="7189" y="0"/>
                </a:lnTo>
                <a:lnTo>
                  <a:pt x="0" y="7192"/>
                </a:lnTo>
                <a:lnTo>
                  <a:pt x="0" y="8310"/>
                </a:lnTo>
                <a:lnTo>
                  <a:pt x="1117" y="8310"/>
                </a:lnTo>
                <a:lnTo>
                  <a:pt x="8308" y="1118"/>
                </a:lnTo>
                <a:lnTo>
                  <a:pt x="830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5466816" y="4969432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1118" y="0"/>
                </a:moveTo>
                <a:lnTo>
                  <a:pt x="0" y="0"/>
                </a:lnTo>
                <a:lnTo>
                  <a:pt x="0" y="1118"/>
                </a:lnTo>
                <a:lnTo>
                  <a:pt x="7190" y="8310"/>
                </a:lnTo>
                <a:lnTo>
                  <a:pt x="8308" y="8310"/>
                </a:lnTo>
                <a:lnTo>
                  <a:pt x="8308" y="7192"/>
                </a:lnTo>
                <a:lnTo>
                  <a:pt x="111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5527211" y="4963360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8308" y="0"/>
                </a:moveTo>
                <a:lnTo>
                  <a:pt x="7189" y="0"/>
                </a:lnTo>
                <a:lnTo>
                  <a:pt x="0" y="7190"/>
                </a:lnTo>
                <a:lnTo>
                  <a:pt x="0" y="8309"/>
                </a:lnTo>
                <a:lnTo>
                  <a:pt x="1117" y="8309"/>
                </a:lnTo>
                <a:lnTo>
                  <a:pt x="8308" y="1118"/>
                </a:lnTo>
                <a:lnTo>
                  <a:pt x="830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5573864" y="4943066"/>
            <a:ext cx="14604" cy="14604"/>
          </a:xfrm>
          <a:custGeom>
            <a:avLst/>
            <a:gdLst/>
            <a:ahLst/>
            <a:cxnLst/>
            <a:rect l="l" t="t" r="r" b="b"/>
            <a:pathLst>
              <a:path w="14604" h="14604">
                <a:moveTo>
                  <a:pt x="7189" y="0"/>
                </a:moveTo>
                <a:lnTo>
                  <a:pt x="0" y="7190"/>
                </a:lnTo>
                <a:lnTo>
                  <a:pt x="7189" y="14381"/>
                </a:lnTo>
                <a:lnTo>
                  <a:pt x="14378" y="7190"/>
                </a:lnTo>
                <a:lnTo>
                  <a:pt x="7189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5580575" y="4949776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8308" y="0"/>
                </a:moveTo>
                <a:lnTo>
                  <a:pt x="7189" y="0"/>
                </a:lnTo>
                <a:lnTo>
                  <a:pt x="0" y="7192"/>
                </a:lnTo>
                <a:lnTo>
                  <a:pt x="0" y="8310"/>
                </a:lnTo>
                <a:lnTo>
                  <a:pt x="1117" y="8310"/>
                </a:lnTo>
                <a:lnTo>
                  <a:pt x="8308" y="1118"/>
                </a:lnTo>
                <a:lnTo>
                  <a:pt x="830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5573385" y="4949776"/>
            <a:ext cx="8890" cy="8890"/>
          </a:xfrm>
          <a:custGeom>
            <a:avLst/>
            <a:gdLst/>
            <a:ahLst/>
            <a:cxnLst/>
            <a:rect l="l" t="t" r="r" b="b"/>
            <a:pathLst>
              <a:path w="8889" h="8889">
                <a:moveTo>
                  <a:pt x="1118" y="0"/>
                </a:moveTo>
                <a:lnTo>
                  <a:pt x="0" y="0"/>
                </a:lnTo>
                <a:lnTo>
                  <a:pt x="0" y="1118"/>
                </a:lnTo>
                <a:lnTo>
                  <a:pt x="7190" y="8310"/>
                </a:lnTo>
                <a:lnTo>
                  <a:pt x="8308" y="8310"/>
                </a:lnTo>
                <a:lnTo>
                  <a:pt x="8308" y="7192"/>
                </a:lnTo>
                <a:lnTo>
                  <a:pt x="111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5573943" y="4949777"/>
            <a:ext cx="0" cy="1270"/>
          </a:xfrm>
          <a:custGeom>
            <a:avLst/>
            <a:gdLst/>
            <a:ahLst/>
            <a:cxnLst/>
            <a:rect l="l" t="t" r="r" b="b"/>
            <a:pathLst>
              <a:path h="1270">
                <a:moveTo>
                  <a:pt x="-559" y="559"/>
                </a:moveTo>
                <a:lnTo>
                  <a:pt x="559" y="559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4987978" y="5073624"/>
            <a:ext cx="13970" cy="12065"/>
          </a:xfrm>
          <a:custGeom>
            <a:avLst/>
            <a:gdLst/>
            <a:ahLst/>
            <a:cxnLst/>
            <a:rect l="l" t="t" r="r" b="b"/>
            <a:pathLst>
              <a:path w="13970" h="12064">
                <a:moveTo>
                  <a:pt x="6870" y="0"/>
                </a:moveTo>
                <a:lnTo>
                  <a:pt x="0" y="11666"/>
                </a:lnTo>
                <a:lnTo>
                  <a:pt x="13581" y="11666"/>
                </a:lnTo>
                <a:lnTo>
                  <a:pt x="687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4994370" y="5073145"/>
            <a:ext cx="8255" cy="13335"/>
          </a:xfrm>
          <a:custGeom>
            <a:avLst/>
            <a:gdLst/>
            <a:ahLst/>
            <a:cxnLst/>
            <a:rect l="l" t="t" r="r" b="b"/>
            <a:pathLst>
              <a:path w="8254" h="13335">
                <a:moveTo>
                  <a:pt x="1117" y="0"/>
                </a:moveTo>
                <a:lnTo>
                  <a:pt x="0" y="0"/>
                </a:lnTo>
                <a:lnTo>
                  <a:pt x="0" y="1117"/>
                </a:lnTo>
                <a:lnTo>
                  <a:pt x="6709" y="12783"/>
                </a:lnTo>
                <a:lnTo>
                  <a:pt x="7828" y="12783"/>
                </a:lnTo>
                <a:lnTo>
                  <a:pt x="7828" y="11664"/>
                </a:lnTo>
                <a:lnTo>
                  <a:pt x="111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4987499" y="5085370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4699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4987499" y="5073145"/>
            <a:ext cx="8255" cy="13335"/>
          </a:xfrm>
          <a:custGeom>
            <a:avLst/>
            <a:gdLst/>
            <a:ahLst/>
            <a:cxnLst/>
            <a:rect l="l" t="t" r="r" b="b"/>
            <a:pathLst>
              <a:path w="8254" h="13335">
                <a:moveTo>
                  <a:pt x="7988" y="0"/>
                </a:moveTo>
                <a:lnTo>
                  <a:pt x="6870" y="0"/>
                </a:lnTo>
                <a:lnTo>
                  <a:pt x="0" y="11664"/>
                </a:lnTo>
                <a:lnTo>
                  <a:pt x="0" y="12783"/>
                </a:lnTo>
                <a:lnTo>
                  <a:pt x="1118" y="12783"/>
                </a:lnTo>
                <a:lnTo>
                  <a:pt x="7988" y="1117"/>
                </a:lnTo>
                <a:lnTo>
                  <a:pt x="798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4994928" y="5073145"/>
            <a:ext cx="0" cy="1270"/>
          </a:xfrm>
          <a:custGeom>
            <a:avLst/>
            <a:gdLst/>
            <a:ahLst/>
            <a:cxnLst/>
            <a:rect l="l" t="t" r="r" b="b"/>
            <a:pathLst>
              <a:path h="1270">
                <a:moveTo>
                  <a:pt x="-559" y="559"/>
                </a:moveTo>
                <a:lnTo>
                  <a:pt x="559" y="55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5041342" y="5070907"/>
            <a:ext cx="13970" cy="12065"/>
          </a:xfrm>
          <a:custGeom>
            <a:avLst/>
            <a:gdLst/>
            <a:ahLst/>
            <a:cxnLst/>
            <a:rect l="l" t="t" r="r" b="b"/>
            <a:pathLst>
              <a:path w="13970" h="12064">
                <a:moveTo>
                  <a:pt x="6870" y="0"/>
                </a:moveTo>
                <a:lnTo>
                  <a:pt x="0" y="11666"/>
                </a:lnTo>
                <a:lnTo>
                  <a:pt x="13581" y="11666"/>
                </a:lnTo>
                <a:lnTo>
                  <a:pt x="687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5047734" y="5070429"/>
            <a:ext cx="8255" cy="13335"/>
          </a:xfrm>
          <a:custGeom>
            <a:avLst/>
            <a:gdLst/>
            <a:ahLst/>
            <a:cxnLst/>
            <a:rect l="l" t="t" r="r" b="b"/>
            <a:pathLst>
              <a:path w="8254" h="13335">
                <a:moveTo>
                  <a:pt x="1117" y="0"/>
                </a:moveTo>
                <a:lnTo>
                  <a:pt x="0" y="0"/>
                </a:lnTo>
                <a:lnTo>
                  <a:pt x="0" y="1117"/>
                </a:lnTo>
                <a:lnTo>
                  <a:pt x="6709" y="12783"/>
                </a:lnTo>
                <a:lnTo>
                  <a:pt x="7828" y="12783"/>
                </a:lnTo>
                <a:lnTo>
                  <a:pt x="7828" y="11664"/>
                </a:lnTo>
                <a:lnTo>
                  <a:pt x="111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5040863" y="5082654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4699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5040863" y="5070429"/>
            <a:ext cx="8255" cy="13335"/>
          </a:xfrm>
          <a:custGeom>
            <a:avLst/>
            <a:gdLst/>
            <a:ahLst/>
            <a:cxnLst/>
            <a:rect l="l" t="t" r="r" b="b"/>
            <a:pathLst>
              <a:path w="8254" h="13335">
                <a:moveTo>
                  <a:pt x="7988" y="0"/>
                </a:moveTo>
                <a:lnTo>
                  <a:pt x="6870" y="0"/>
                </a:lnTo>
                <a:lnTo>
                  <a:pt x="0" y="11664"/>
                </a:lnTo>
                <a:lnTo>
                  <a:pt x="0" y="12783"/>
                </a:lnTo>
                <a:lnTo>
                  <a:pt x="1118" y="12783"/>
                </a:lnTo>
                <a:lnTo>
                  <a:pt x="7988" y="1117"/>
                </a:lnTo>
                <a:lnTo>
                  <a:pt x="798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5048292" y="5070428"/>
            <a:ext cx="0" cy="1270"/>
          </a:xfrm>
          <a:custGeom>
            <a:avLst/>
            <a:gdLst/>
            <a:ahLst/>
            <a:cxnLst/>
            <a:rect l="l" t="t" r="r" b="b"/>
            <a:pathLst>
              <a:path h="1270">
                <a:moveTo>
                  <a:pt x="-559" y="559"/>
                </a:moveTo>
                <a:lnTo>
                  <a:pt x="559" y="55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5094546" y="5067871"/>
            <a:ext cx="13970" cy="12065"/>
          </a:xfrm>
          <a:custGeom>
            <a:avLst/>
            <a:gdLst/>
            <a:ahLst/>
            <a:cxnLst/>
            <a:rect l="l" t="t" r="r" b="b"/>
            <a:pathLst>
              <a:path w="13970" h="12064">
                <a:moveTo>
                  <a:pt x="6870" y="0"/>
                </a:moveTo>
                <a:lnTo>
                  <a:pt x="0" y="11666"/>
                </a:lnTo>
                <a:lnTo>
                  <a:pt x="13581" y="11666"/>
                </a:lnTo>
                <a:lnTo>
                  <a:pt x="687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5100938" y="5067392"/>
            <a:ext cx="8255" cy="13335"/>
          </a:xfrm>
          <a:custGeom>
            <a:avLst/>
            <a:gdLst/>
            <a:ahLst/>
            <a:cxnLst/>
            <a:rect l="l" t="t" r="r" b="b"/>
            <a:pathLst>
              <a:path w="8254" h="13335">
                <a:moveTo>
                  <a:pt x="1117" y="0"/>
                </a:moveTo>
                <a:lnTo>
                  <a:pt x="0" y="0"/>
                </a:lnTo>
                <a:lnTo>
                  <a:pt x="0" y="1118"/>
                </a:lnTo>
                <a:lnTo>
                  <a:pt x="6709" y="12783"/>
                </a:lnTo>
                <a:lnTo>
                  <a:pt x="7828" y="12783"/>
                </a:lnTo>
                <a:lnTo>
                  <a:pt x="7828" y="11664"/>
                </a:lnTo>
                <a:lnTo>
                  <a:pt x="111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5094067" y="5079617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4699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5094067" y="5067392"/>
            <a:ext cx="8255" cy="13335"/>
          </a:xfrm>
          <a:custGeom>
            <a:avLst/>
            <a:gdLst/>
            <a:ahLst/>
            <a:cxnLst/>
            <a:rect l="l" t="t" r="r" b="b"/>
            <a:pathLst>
              <a:path w="8254" h="13335">
                <a:moveTo>
                  <a:pt x="7988" y="0"/>
                </a:moveTo>
                <a:lnTo>
                  <a:pt x="6870" y="0"/>
                </a:lnTo>
                <a:lnTo>
                  <a:pt x="0" y="11664"/>
                </a:lnTo>
                <a:lnTo>
                  <a:pt x="0" y="12783"/>
                </a:lnTo>
                <a:lnTo>
                  <a:pt x="1118" y="12783"/>
                </a:lnTo>
                <a:lnTo>
                  <a:pt x="7988" y="1118"/>
                </a:lnTo>
                <a:lnTo>
                  <a:pt x="798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5101496" y="5067392"/>
            <a:ext cx="0" cy="1270"/>
          </a:xfrm>
          <a:custGeom>
            <a:avLst/>
            <a:gdLst/>
            <a:ahLst/>
            <a:cxnLst/>
            <a:rect l="l" t="t" r="r" b="b"/>
            <a:pathLst>
              <a:path h="1270">
                <a:moveTo>
                  <a:pt x="-559" y="559"/>
                </a:moveTo>
                <a:lnTo>
                  <a:pt x="559" y="55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5147910" y="5063557"/>
            <a:ext cx="13970" cy="12065"/>
          </a:xfrm>
          <a:custGeom>
            <a:avLst/>
            <a:gdLst/>
            <a:ahLst/>
            <a:cxnLst/>
            <a:rect l="l" t="t" r="r" b="b"/>
            <a:pathLst>
              <a:path w="13970" h="12064">
                <a:moveTo>
                  <a:pt x="6870" y="0"/>
                </a:moveTo>
                <a:lnTo>
                  <a:pt x="0" y="11664"/>
                </a:lnTo>
                <a:lnTo>
                  <a:pt x="13581" y="11664"/>
                </a:lnTo>
                <a:lnTo>
                  <a:pt x="687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5154302" y="5063077"/>
            <a:ext cx="8255" cy="13335"/>
          </a:xfrm>
          <a:custGeom>
            <a:avLst/>
            <a:gdLst/>
            <a:ahLst/>
            <a:cxnLst/>
            <a:rect l="l" t="t" r="r" b="b"/>
            <a:pathLst>
              <a:path w="8254" h="13335">
                <a:moveTo>
                  <a:pt x="1117" y="0"/>
                </a:moveTo>
                <a:lnTo>
                  <a:pt x="0" y="0"/>
                </a:lnTo>
                <a:lnTo>
                  <a:pt x="0" y="1118"/>
                </a:lnTo>
                <a:lnTo>
                  <a:pt x="6709" y="12785"/>
                </a:lnTo>
                <a:lnTo>
                  <a:pt x="7828" y="12785"/>
                </a:lnTo>
                <a:lnTo>
                  <a:pt x="7828" y="11666"/>
                </a:lnTo>
                <a:lnTo>
                  <a:pt x="111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5147431" y="5075302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4699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5147431" y="5063077"/>
            <a:ext cx="8255" cy="13335"/>
          </a:xfrm>
          <a:custGeom>
            <a:avLst/>
            <a:gdLst/>
            <a:ahLst/>
            <a:cxnLst/>
            <a:rect l="l" t="t" r="r" b="b"/>
            <a:pathLst>
              <a:path w="8254" h="13335">
                <a:moveTo>
                  <a:pt x="7988" y="0"/>
                </a:moveTo>
                <a:lnTo>
                  <a:pt x="6870" y="0"/>
                </a:lnTo>
                <a:lnTo>
                  <a:pt x="0" y="11666"/>
                </a:lnTo>
                <a:lnTo>
                  <a:pt x="0" y="12785"/>
                </a:lnTo>
                <a:lnTo>
                  <a:pt x="1118" y="12785"/>
                </a:lnTo>
                <a:lnTo>
                  <a:pt x="7988" y="1118"/>
                </a:lnTo>
                <a:lnTo>
                  <a:pt x="798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5154860" y="5063078"/>
            <a:ext cx="0" cy="1270"/>
          </a:xfrm>
          <a:custGeom>
            <a:avLst/>
            <a:gdLst/>
            <a:ahLst/>
            <a:cxnLst/>
            <a:rect l="l" t="t" r="r" b="b"/>
            <a:pathLst>
              <a:path h="1270">
                <a:moveTo>
                  <a:pt x="-559" y="559"/>
                </a:moveTo>
                <a:lnTo>
                  <a:pt x="559" y="55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5201114" y="5064036"/>
            <a:ext cx="13970" cy="12065"/>
          </a:xfrm>
          <a:custGeom>
            <a:avLst/>
            <a:gdLst/>
            <a:ahLst/>
            <a:cxnLst/>
            <a:rect l="l" t="t" r="r" b="b"/>
            <a:pathLst>
              <a:path w="13970" h="12064">
                <a:moveTo>
                  <a:pt x="6870" y="0"/>
                </a:moveTo>
                <a:lnTo>
                  <a:pt x="0" y="11666"/>
                </a:lnTo>
                <a:lnTo>
                  <a:pt x="13581" y="11666"/>
                </a:lnTo>
                <a:lnTo>
                  <a:pt x="687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5207506" y="5063557"/>
            <a:ext cx="8255" cy="13335"/>
          </a:xfrm>
          <a:custGeom>
            <a:avLst/>
            <a:gdLst/>
            <a:ahLst/>
            <a:cxnLst/>
            <a:rect l="l" t="t" r="r" b="b"/>
            <a:pathLst>
              <a:path w="8254" h="13335">
                <a:moveTo>
                  <a:pt x="1117" y="0"/>
                </a:moveTo>
                <a:lnTo>
                  <a:pt x="0" y="0"/>
                </a:lnTo>
                <a:lnTo>
                  <a:pt x="0" y="1118"/>
                </a:lnTo>
                <a:lnTo>
                  <a:pt x="6709" y="12783"/>
                </a:lnTo>
                <a:lnTo>
                  <a:pt x="7828" y="12783"/>
                </a:lnTo>
                <a:lnTo>
                  <a:pt x="7828" y="11664"/>
                </a:lnTo>
                <a:lnTo>
                  <a:pt x="111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5200635" y="5075782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4699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5200636" y="5063557"/>
            <a:ext cx="8255" cy="13335"/>
          </a:xfrm>
          <a:custGeom>
            <a:avLst/>
            <a:gdLst/>
            <a:ahLst/>
            <a:cxnLst/>
            <a:rect l="l" t="t" r="r" b="b"/>
            <a:pathLst>
              <a:path w="8254" h="13335">
                <a:moveTo>
                  <a:pt x="7988" y="0"/>
                </a:moveTo>
                <a:lnTo>
                  <a:pt x="6870" y="0"/>
                </a:lnTo>
                <a:lnTo>
                  <a:pt x="0" y="11664"/>
                </a:lnTo>
                <a:lnTo>
                  <a:pt x="0" y="12783"/>
                </a:lnTo>
                <a:lnTo>
                  <a:pt x="1118" y="12783"/>
                </a:lnTo>
                <a:lnTo>
                  <a:pt x="7988" y="1118"/>
                </a:lnTo>
                <a:lnTo>
                  <a:pt x="798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5208065" y="5063557"/>
            <a:ext cx="0" cy="1270"/>
          </a:xfrm>
          <a:custGeom>
            <a:avLst/>
            <a:gdLst/>
            <a:ahLst/>
            <a:cxnLst/>
            <a:rect l="l" t="t" r="r" b="b"/>
            <a:pathLst>
              <a:path h="1270">
                <a:moveTo>
                  <a:pt x="-559" y="559"/>
                </a:moveTo>
                <a:lnTo>
                  <a:pt x="559" y="55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5254478" y="5061799"/>
            <a:ext cx="13970" cy="12065"/>
          </a:xfrm>
          <a:custGeom>
            <a:avLst/>
            <a:gdLst/>
            <a:ahLst/>
            <a:cxnLst/>
            <a:rect l="l" t="t" r="r" b="b"/>
            <a:pathLst>
              <a:path w="13970" h="12064">
                <a:moveTo>
                  <a:pt x="6870" y="0"/>
                </a:moveTo>
                <a:lnTo>
                  <a:pt x="0" y="11664"/>
                </a:lnTo>
                <a:lnTo>
                  <a:pt x="13581" y="11664"/>
                </a:lnTo>
                <a:lnTo>
                  <a:pt x="687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5260870" y="5061319"/>
            <a:ext cx="8255" cy="13335"/>
          </a:xfrm>
          <a:custGeom>
            <a:avLst/>
            <a:gdLst/>
            <a:ahLst/>
            <a:cxnLst/>
            <a:rect l="l" t="t" r="r" b="b"/>
            <a:pathLst>
              <a:path w="8254" h="13335">
                <a:moveTo>
                  <a:pt x="1117" y="0"/>
                </a:moveTo>
                <a:lnTo>
                  <a:pt x="0" y="0"/>
                </a:lnTo>
                <a:lnTo>
                  <a:pt x="0" y="1118"/>
                </a:lnTo>
                <a:lnTo>
                  <a:pt x="6709" y="12785"/>
                </a:lnTo>
                <a:lnTo>
                  <a:pt x="7828" y="12785"/>
                </a:lnTo>
                <a:lnTo>
                  <a:pt x="7828" y="11666"/>
                </a:lnTo>
                <a:lnTo>
                  <a:pt x="111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5253999" y="5073545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4699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5254000" y="5061319"/>
            <a:ext cx="8255" cy="13335"/>
          </a:xfrm>
          <a:custGeom>
            <a:avLst/>
            <a:gdLst/>
            <a:ahLst/>
            <a:cxnLst/>
            <a:rect l="l" t="t" r="r" b="b"/>
            <a:pathLst>
              <a:path w="8254" h="13335">
                <a:moveTo>
                  <a:pt x="7988" y="0"/>
                </a:moveTo>
                <a:lnTo>
                  <a:pt x="6870" y="0"/>
                </a:lnTo>
                <a:lnTo>
                  <a:pt x="0" y="11666"/>
                </a:lnTo>
                <a:lnTo>
                  <a:pt x="0" y="12785"/>
                </a:lnTo>
                <a:lnTo>
                  <a:pt x="1118" y="12785"/>
                </a:lnTo>
                <a:lnTo>
                  <a:pt x="7988" y="1118"/>
                </a:lnTo>
                <a:lnTo>
                  <a:pt x="798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5261429" y="5061320"/>
            <a:ext cx="0" cy="1270"/>
          </a:xfrm>
          <a:custGeom>
            <a:avLst/>
            <a:gdLst/>
            <a:ahLst/>
            <a:cxnLst/>
            <a:rect l="l" t="t" r="r" b="b"/>
            <a:pathLst>
              <a:path h="1270">
                <a:moveTo>
                  <a:pt x="-559" y="559"/>
                </a:moveTo>
                <a:lnTo>
                  <a:pt x="559" y="55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5307683" y="5059721"/>
            <a:ext cx="13970" cy="12065"/>
          </a:xfrm>
          <a:custGeom>
            <a:avLst/>
            <a:gdLst/>
            <a:ahLst/>
            <a:cxnLst/>
            <a:rect l="l" t="t" r="r" b="b"/>
            <a:pathLst>
              <a:path w="13970" h="12064">
                <a:moveTo>
                  <a:pt x="6870" y="0"/>
                </a:moveTo>
                <a:lnTo>
                  <a:pt x="0" y="11666"/>
                </a:lnTo>
                <a:lnTo>
                  <a:pt x="13581" y="11666"/>
                </a:lnTo>
                <a:lnTo>
                  <a:pt x="687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5314074" y="5059241"/>
            <a:ext cx="8255" cy="13335"/>
          </a:xfrm>
          <a:custGeom>
            <a:avLst/>
            <a:gdLst/>
            <a:ahLst/>
            <a:cxnLst/>
            <a:rect l="l" t="t" r="r" b="b"/>
            <a:pathLst>
              <a:path w="8254" h="13335">
                <a:moveTo>
                  <a:pt x="1117" y="0"/>
                </a:moveTo>
                <a:lnTo>
                  <a:pt x="0" y="0"/>
                </a:lnTo>
                <a:lnTo>
                  <a:pt x="0" y="1118"/>
                </a:lnTo>
                <a:lnTo>
                  <a:pt x="6710" y="12785"/>
                </a:lnTo>
                <a:lnTo>
                  <a:pt x="7828" y="12785"/>
                </a:lnTo>
                <a:lnTo>
                  <a:pt x="7828" y="11666"/>
                </a:lnTo>
                <a:lnTo>
                  <a:pt x="111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5307203" y="5071467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4699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5307204" y="5059241"/>
            <a:ext cx="8255" cy="13335"/>
          </a:xfrm>
          <a:custGeom>
            <a:avLst/>
            <a:gdLst/>
            <a:ahLst/>
            <a:cxnLst/>
            <a:rect l="l" t="t" r="r" b="b"/>
            <a:pathLst>
              <a:path w="8254" h="13335">
                <a:moveTo>
                  <a:pt x="7988" y="0"/>
                </a:moveTo>
                <a:lnTo>
                  <a:pt x="6870" y="0"/>
                </a:lnTo>
                <a:lnTo>
                  <a:pt x="0" y="11666"/>
                </a:lnTo>
                <a:lnTo>
                  <a:pt x="0" y="12785"/>
                </a:lnTo>
                <a:lnTo>
                  <a:pt x="1118" y="12785"/>
                </a:lnTo>
                <a:lnTo>
                  <a:pt x="7988" y="1118"/>
                </a:lnTo>
                <a:lnTo>
                  <a:pt x="798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5314633" y="5059242"/>
            <a:ext cx="0" cy="1270"/>
          </a:xfrm>
          <a:custGeom>
            <a:avLst/>
            <a:gdLst/>
            <a:ahLst/>
            <a:cxnLst/>
            <a:rect l="l" t="t" r="r" b="b"/>
            <a:pathLst>
              <a:path h="1270">
                <a:moveTo>
                  <a:pt x="-559" y="559"/>
                </a:moveTo>
                <a:lnTo>
                  <a:pt x="559" y="55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5361047" y="5058762"/>
            <a:ext cx="13970" cy="12065"/>
          </a:xfrm>
          <a:custGeom>
            <a:avLst/>
            <a:gdLst/>
            <a:ahLst/>
            <a:cxnLst/>
            <a:rect l="l" t="t" r="r" b="b"/>
            <a:pathLst>
              <a:path w="13970" h="12064">
                <a:moveTo>
                  <a:pt x="6870" y="0"/>
                </a:moveTo>
                <a:lnTo>
                  <a:pt x="0" y="11666"/>
                </a:lnTo>
                <a:lnTo>
                  <a:pt x="13581" y="11666"/>
                </a:lnTo>
                <a:lnTo>
                  <a:pt x="687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5367439" y="5058284"/>
            <a:ext cx="8255" cy="13335"/>
          </a:xfrm>
          <a:custGeom>
            <a:avLst/>
            <a:gdLst/>
            <a:ahLst/>
            <a:cxnLst/>
            <a:rect l="l" t="t" r="r" b="b"/>
            <a:pathLst>
              <a:path w="8254" h="13335">
                <a:moveTo>
                  <a:pt x="1117" y="0"/>
                </a:moveTo>
                <a:lnTo>
                  <a:pt x="0" y="0"/>
                </a:lnTo>
                <a:lnTo>
                  <a:pt x="0" y="1117"/>
                </a:lnTo>
                <a:lnTo>
                  <a:pt x="6709" y="12783"/>
                </a:lnTo>
                <a:lnTo>
                  <a:pt x="7828" y="12783"/>
                </a:lnTo>
                <a:lnTo>
                  <a:pt x="7828" y="11664"/>
                </a:lnTo>
                <a:lnTo>
                  <a:pt x="111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5360567" y="5070509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4699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5360568" y="5058284"/>
            <a:ext cx="8255" cy="13335"/>
          </a:xfrm>
          <a:custGeom>
            <a:avLst/>
            <a:gdLst/>
            <a:ahLst/>
            <a:cxnLst/>
            <a:rect l="l" t="t" r="r" b="b"/>
            <a:pathLst>
              <a:path w="8254" h="13335">
                <a:moveTo>
                  <a:pt x="7988" y="0"/>
                </a:moveTo>
                <a:lnTo>
                  <a:pt x="6870" y="0"/>
                </a:lnTo>
                <a:lnTo>
                  <a:pt x="0" y="11664"/>
                </a:lnTo>
                <a:lnTo>
                  <a:pt x="0" y="12783"/>
                </a:lnTo>
                <a:lnTo>
                  <a:pt x="1118" y="12783"/>
                </a:lnTo>
                <a:lnTo>
                  <a:pt x="7988" y="1117"/>
                </a:lnTo>
                <a:lnTo>
                  <a:pt x="798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5367997" y="5058283"/>
            <a:ext cx="0" cy="1270"/>
          </a:xfrm>
          <a:custGeom>
            <a:avLst/>
            <a:gdLst/>
            <a:ahLst/>
            <a:cxnLst/>
            <a:rect l="l" t="t" r="r" b="b"/>
            <a:pathLst>
              <a:path h="1270">
                <a:moveTo>
                  <a:pt x="-559" y="559"/>
                </a:moveTo>
                <a:lnTo>
                  <a:pt x="559" y="55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5361047" y="5058762"/>
            <a:ext cx="13970" cy="12065"/>
          </a:xfrm>
          <a:custGeom>
            <a:avLst/>
            <a:gdLst/>
            <a:ahLst/>
            <a:cxnLst/>
            <a:rect l="l" t="t" r="r" b="b"/>
            <a:pathLst>
              <a:path w="13970" h="12064">
                <a:moveTo>
                  <a:pt x="6870" y="0"/>
                </a:moveTo>
                <a:lnTo>
                  <a:pt x="0" y="11666"/>
                </a:lnTo>
                <a:lnTo>
                  <a:pt x="13581" y="11666"/>
                </a:lnTo>
                <a:lnTo>
                  <a:pt x="687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5367439" y="5058284"/>
            <a:ext cx="8255" cy="13335"/>
          </a:xfrm>
          <a:custGeom>
            <a:avLst/>
            <a:gdLst/>
            <a:ahLst/>
            <a:cxnLst/>
            <a:rect l="l" t="t" r="r" b="b"/>
            <a:pathLst>
              <a:path w="8254" h="13335">
                <a:moveTo>
                  <a:pt x="1117" y="0"/>
                </a:moveTo>
                <a:lnTo>
                  <a:pt x="0" y="0"/>
                </a:lnTo>
                <a:lnTo>
                  <a:pt x="0" y="1117"/>
                </a:lnTo>
                <a:lnTo>
                  <a:pt x="6709" y="12783"/>
                </a:lnTo>
                <a:lnTo>
                  <a:pt x="7828" y="12783"/>
                </a:lnTo>
                <a:lnTo>
                  <a:pt x="7828" y="11664"/>
                </a:lnTo>
                <a:lnTo>
                  <a:pt x="111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5360567" y="5070509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4699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5360568" y="5058284"/>
            <a:ext cx="8255" cy="13335"/>
          </a:xfrm>
          <a:custGeom>
            <a:avLst/>
            <a:gdLst/>
            <a:ahLst/>
            <a:cxnLst/>
            <a:rect l="l" t="t" r="r" b="b"/>
            <a:pathLst>
              <a:path w="8254" h="13335">
                <a:moveTo>
                  <a:pt x="7988" y="0"/>
                </a:moveTo>
                <a:lnTo>
                  <a:pt x="6870" y="0"/>
                </a:lnTo>
                <a:lnTo>
                  <a:pt x="0" y="11664"/>
                </a:lnTo>
                <a:lnTo>
                  <a:pt x="0" y="12783"/>
                </a:lnTo>
                <a:lnTo>
                  <a:pt x="1118" y="12783"/>
                </a:lnTo>
                <a:lnTo>
                  <a:pt x="7988" y="1117"/>
                </a:lnTo>
                <a:lnTo>
                  <a:pt x="798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5367997" y="5058283"/>
            <a:ext cx="0" cy="1270"/>
          </a:xfrm>
          <a:custGeom>
            <a:avLst/>
            <a:gdLst/>
            <a:ahLst/>
            <a:cxnLst/>
            <a:rect l="l" t="t" r="r" b="b"/>
            <a:pathLst>
              <a:path h="1270">
                <a:moveTo>
                  <a:pt x="-559" y="559"/>
                </a:moveTo>
                <a:lnTo>
                  <a:pt x="559" y="55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5414252" y="4870674"/>
            <a:ext cx="13970" cy="12065"/>
          </a:xfrm>
          <a:custGeom>
            <a:avLst/>
            <a:gdLst/>
            <a:ahLst/>
            <a:cxnLst/>
            <a:rect l="l" t="t" r="r" b="b"/>
            <a:pathLst>
              <a:path w="13970" h="12064">
                <a:moveTo>
                  <a:pt x="6869" y="0"/>
                </a:moveTo>
                <a:lnTo>
                  <a:pt x="0" y="11664"/>
                </a:lnTo>
                <a:lnTo>
                  <a:pt x="13580" y="11664"/>
                </a:lnTo>
                <a:lnTo>
                  <a:pt x="68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5420643" y="4870194"/>
            <a:ext cx="8255" cy="13335"/>
          </a:xfrm>
          <a:custGeom>
            <a:avLst/>
            <a:gdLst/>
            <a:ahLst/>
            <a:cxnLst/>
            <a:rect l="l" t="t" r="r" b="b"/>
            <a:pathLst>
              <a:path w="8254" h="13335">
                <a:moveTo>
                  <a:pt x="1117" y="0"/>
                </a:moveTo>
                <a:lnTo>
                  <a:pt x="0" y="0"/>
                </a:lnTo>
                <a:lnTo>
                  <a:pt x="0" y="1118"/>
                </a:lnTo>
                <a:lnTo>
                  <a:pt x="6710" y="12785"/>
                </a:lnTo>
                <a:lnTo>
                  <a:pt x="7828" y="12785"/>
                </a:lnTo>
                <a:lnTo>
                  <a:pt x="7828" y="11666"/>
                </a:lnTo>
                <a:lnTo>
                  <a:pt x="111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5413772" y="4882420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4699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5413772" y="4870194"/>
            <a:ext cx="8255" cy="13335"/>
          </a:xfrm>
          <a:custGeom>
            <a:avLst/>
            <a:gdLst/>
            <a:ahLst/>
            <a:cxnLst/>
            <a:rect l="l" t="t" r="r" b="b"/>
            <a:pathLst>
              <a:path w="8254" h="13335">
                <a:moveTo>
                  <a:pt x="7988" y="0"/>
                </a:moveTo>
                <a:lnTo>
                  <a:pt x="6870" y="0"/>
                </a:lnTo>
                <a:lnTo>
                  <a:pt x="0" y="11666"/>
                </a:lnTo>
                <a:lnTo>
                  <a:pt x="0" y="12785"/>
                </a:lnTo>
                <a:lnTo>
                  <a:pt x="1118" y="12785"/>
                </a:lnTo>
                <a:lnTo>
                  <a:pt x="7988" y="1118"/>
                </a:lnTo>
                <a:lnTo>
                  <a:pt x="798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5421201" y="4870195"/>
            <a:ext cx="0" cy="1270"/>
          </a:xfrm>
          <a:custGeom>
            <a:avLst/>
            <a:gdLst/>
            <a:ahLst/>
            <a:cxnLst/>
            <a:rect l="l" t="t" r="r" b="b"/>
            <a:pathLst>
              <a:path h="1270">
                <a:moveTo>
                  <a:pt x="-559" y="559"/>
                </a:moveTo>
                <a:lnTo>
                  <a:pt x="559" y="55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5467615" y="4706876"/>
            <a:ext cx="13970" cy="12065"/>
          </a:xfrm>
          <a:custGeom>
            <a:avLst/>
            <a:gdLst/>
            <a:ahLst/>
            <a:cxnLst/>
            <a:rect l="l" t="t" r="r" b="b"/>
            <a:pathLst>
              <a:path w="13970" h="12064">
                <a:moveTo>
                  <a:pt x="6870" y="0"/>
                </a:moveTo>
                <a:lnTo>
                  <a:pt x="0" y="11664"/>
                </a:lnTo>
                <a:lnTo>
                  <a:pt x="13581" y="11664"/>
                </a:lnTo>
                <a:lnTo>
                  <a:pt x="687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5474007" y="4706396"/>
            <a:ext cx="8255" cy="13335"/>
          </a:xfrm>
          <a:custGeom>
            <a:avLst/>
            <a:gdLst/>
            <a:ahLst/>
            <a:cxnLst/>
            <a:rect l="l" t="t" r="r" b="b"/>
            <a:pathLst>
              <a:path w="8254" h="13335">
                <a:moveTo>
                  <a:pt x="1117" y="0"/>
                </a:moveTo>
                <a:lnTo>
                  <a:pt x="0" y="0"/>
                </a:lnTo>
                <a:lnTo>
                  <a:pt x="0" y="1118"/>
                </a:lnTo>
                <a:lnTo>
                  <a:pt x="6709" y="12785"/>
                </a:lnTo>
                <a:lnTo>
                  <a:pt x="7828" y="12785"/>
                </a:lnTo>
                <a:lnTo>
                  <a:pt x="7828" y="11666"/>
                </a:lnTo>
                <a:lnTo>
                  <a:pt x="111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5467136" y="4718622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4699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5467136" y="4706396"/>
            <a:ext cx="8255" cy="13335"/>
          </a:xfrm>
          <a:custGeom>
            <a:avLst/>
            <a:gdLst/>
            <a:ahLst/>
            <a:cxnLst/>
            <a:rect l="l" t="t" r="r" b="b"/>
            <a:pathLst>
              <a:path w="8254" h="13335">
                <a:moveTo>
                  <a:pt x="7988" y="0"/>
                </a:moveTo>
                <a:lnTo>
                  <a:pt x="6870" y="0"/>
                </a:lnTo>
                <a:lnTo>
                  <a:pt x="0" y="11666"/>
                </a:lnTo>
                <a:lnTo>
                  <a:pt x="0" y="12785"/>
                </a:lnTo>
                <a:lnTo>
                  <a:pt x="1118" y="12785"/>
                </a:lnTo>
                <a:lnTo>
                  <a:pt x="7988" y="1118"/>
                </a:lnTo>
                <a:lnTo>
                  <a:pt x="798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5474565" y="4706397"/>
            <a:ext cx="0" cy="1270"/>
          </a:xfrm>
          <a:custGeom>
            <a:avLst/>
            <a:gdLst/>
            <a:ahLst/>
            <a:cxnLst/>
            <a:rect l="l" t="t" r="r" b="b"/>
            <a:pathLst>
              <a:path h="1270">
                <a:moveTo>
                  <a:pt x="-559" y="559"/>
                </a:moveTo>
                <a:lnTo>
                  <a:pt x="559" y="55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5520820" y="4584786"/>
            <a:ext cx="13970" cy="12065"/>
          </a:xfrm>
          <a:custGeom>
            <a:avLst/>
            <a:gdLst/>
            <a:ahLst/>
            <a:cxnLst/>
            <a:rect l="l" t="t" r="r" b="b"/>
            <a:pathLst>
              <a:path w="13970" h="12064">
                <a:moveTo>
                  <a:pt x="6869" y="0"/>
                </a:moveTo>
                <a:lnTo>
                  <a:pt x="0" y="11666"/>
                </a:lnTo>
                <a:lnTo>
                  <a:pt x="13580" y="11666"/>
                </a:lnTo>
                <a:lnTo>
                  <a:pt x="68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5527211" y="4584307"/>
            <a:ext cx="8255" cy="13335"/>
          </a:xfrm>
          <a:custGeom>
            <a:avLst/>
            <a:gdLst/>
            <a:ahLst/>
            <a:cxnLst/>
            <a:rect l="l" t="t" r="r" b="b"/>
            <a:pathLst>
              <a:path w="8254" h="13335">
                <a:moveTo>
                  <a:pt x="1117" y="0"/>
                </a:moveTo>
                <a:lnTo>
                  <a:pt x="0" y="0"/>
                </a:lnTo>
                <a:lnTo>
                  <a:pt x="0" y="1118"/>
                </a:lnTo>
                <a:lnTo>
                  <a:pt x="6710" y="12783"/>
                </a:lnTo>
                <a:lnTo>
                  <a:pt x="7828" y="12783"/>
                </a:lnTo>
                <a:lnTo>
                  <a:pt x="7828" y="11664"/>
                </a:lnTo>
                <a:lnTo>
                  <a:pt x="111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5520340" y="4596532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4699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5520340" y="4584307"/>
            <a:ext cx="8255" cy="13335"/>
          </a:xfrm>
          <a:custGeom>
            <a:avLst/>
            <a:gdLst/>
            <a:ahLst/>
            <a:cxnLst/>
            <a:rect l="l" t="t" r="r" b="b"/>
            <a:pathLst>
              <a:path w="8254" h="13335">
                <a:moveTo>
                  <a:pt x="7988" y="0"/>
                </a:moveTo>
                <a:lnTo>
                  <a:pt x="6870" y="0"/>
                </a:lnTo>
                <a:lnTo>
                  <a:pt x="0" y="11664"/>
                </a:lnTo>
                <a:lnTo>
                  <a:pt x="0" y="12783"/>
                </a:lnTo>
                <a:lnTo>
                  <a:pt x="1118" y="12783"/>
                </a:lnTo>
                <a:lnTo>
                  <a:pt x="7988" y="1118"/>
                </a:lnTo>
                <a:lnTo>
                  <a:pt x="798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5527769" y="4584307"/>
            <a:ext cx="0" cy="1270"/>
          </a:xfrm>
          <a:custGeom>
            <a:avLst/>
            <a:gdLst/>
            <a:ahLst/>
            <a:cxnLst/>
            <a:rect l="l" t="t" r="r" b="b"/>
            <a:pathLst>
              <a:path h="1270">
                <a:moveTo>
                  <a:pt x="-559" y="559"/>
                </a:moveTo>
                <a:lnTo>
                  <a:pt x="559" y="55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5574183" y="4564811"/>
            <a:ext cx="13970" cy="12065"/>
          </a:xfrm>
          <a:custGeom>
            <a:avLst/>
            <a:gdLst/>
            <a:ahLst/>
            <a:cxnLst/>
            <a:rect l="l" t="t" r="r" b="b"/>
            <a:pathLst>
              <a:path w="13970" h="12064">
                <a:moveTo>
                  <a:pt x="6870" y="0"/>
                </a:moveTo>
                <a:lnTo>
                  <a:pt x="0" y="11664"/>
                </a:lnTo>
                <a:lnTo>
                  <a:pt x="13581" y="11664"/>
                </a:lnTo>
                <a:lnTo>
                  <a:pt x="687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5580575" y="4564331"/>
            <a:ext cx="8255" cy="13335"/>
          </a:xfrm>
          <a:custGeom>
            <a:avLst/>
            <a:gdLst/>
            <a:ahLst/>
            <a:cxnLst/>
            <a:rect l="l" t="t" r="r" b="b"/>
            <a:pathLst>
              <a:path w="8254" h="13335">
                <a:moveTo>
                  <a:pt x="1117" y="0"/>
                </a:moveTo>
                <a:lnTo>
                  <a:pt x="0" y="0"/>
                </a:lnTo>
                <a:lnTo>
                  <a:pt x="0" y="1118"/>
                </a:lnTo>
                <a:lnTo>
                  <a:pt x="6709" y="12785"/>
                </a:lnTo>
                <a:lnTo>
                  <a:pt x="7828" y="12785"/>
                </a:lnTo>
                <a:lnTo>
                  <a:pt x="7828" y="11666"/>
                </a:lnTo>
                <a:lnTo>
                  <a:pt x="111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5573704" y="4576557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4699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5573704" y="4564331"/>
            <a:ext cx="8255" cy="13335"/>
          </a:xfrm>
          <a:custGeom>
            <a:avLst/>
            <a:gdLst/>
            <a:ahLst/>
            <a:cxnLst/>
            <a:rect l="l" t="t" r="r" b="b"/>
            <a:pathLst>
              <a:path w="8254" h="13335">
                <a:moveTo>
                  <a:pt x="7988" y="0"/>
                </a:moveTo>
                <a:lnTo>
                  <a:pt x="6870" y="0"/>
                </a:lnTo>
                <a:lnTo>
                  <a:pt x="0" y="11666"/>
                </a:lnTo>
                <a:lnTo>
                  <a:pt x="0" y="12785"/>
                </a:lnTo>
                <a:lnTo>
                  <a:pt x="1118" y="12785"/>
                </a:lnTo>
                <a:lnTo>
                  <a:pt x="7988" y="1118"/>
                </a:lnTo>
                <a:lnTo>
                  <a:pt x="798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5581133" y="4564332"/>
            <a:ext cx="0" cy="1270"/>
          </a:xfrm>
          <a:custGeom>
            <a:avLst/>
            <a:gdLst/>
            <a:ahLst/>
            <a:cxnLst/>
            <a:rect l="l" t="t" r="r" b="b"/>
            <a:pathLst>
              <a:path h="1270">
                <a:moveTo>
                  <a:pt x="-559" y="559"/>
                </a:moveTo>
                <a:lnTo>
                  <a:pt x="559" y="559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4941644" y="5081295"/>
            <a:ext cx="6350" cy="2540"/>
          </a:xfrm>
          <a:custGeom>
            <a:avLst/>
            <a:gdLst/>
            <a:ahLst/>
            <a:cxnLst/>
            <a:rect l="l" t="t" r="r" b="b"/>
            <a:pathLst>
              <a:path w="6350" h="2539">
                <a:moveTo>
                  <a:pt x="5911" y="0"/>
                </a:moveTo>
                <a:lnTo>
                  <a:pt x="5113" y="0"/>
                </a:lnTo>
                <a:lnTo>
                  <a:pt x="0" y="1039"/>
                </a:lnTo>
                <a:lnTo>
                  <a:pt x="0" y="2000"/>
                </a:lnTo>
                <a:lnTo>
                  <a:pt x="5911" y="798"/>
                </a:lnTo>
                <a:lnTo>
                  <a:pt x="591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4946758" y="5073145"/>
            <a:ext cx="41275" cy="9525"/>
          </a:xfrm>
          <a:custGeom>
            <a:avLst/>
            <a:gdLst/>
            <a:ahLst/>
            <a:cxnLst/>
            <a:rect l="l" t="t" r="r" b="b"/>
            <a:pathLst>
              <a:path w="41275" h="9525">
                <a:moveTo>
                  <a:pt x="40901" y="0"/>
                </a:moveTo>
                <a:lnTo>
                  <a:pt x="40102" y="0"/>
                </a:lnTo>
                <a:lnTo>
                  <a:pt x="0" y="8149"/>
                </a:lnTo>
                <a:lnTo>
                  <a:pt x="0" y="8948"/>
                </a:lnTo>
                <a:lnTo>
                  <a:pt x="798" y="8948"/>
                </a:lnTo>
                <a:lnTo>
                  <a:pt x="40901" y="798"/>
                </a:lnTo>
                <a:lnTo>
                  <a:pt x="4090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4986860" y="5064995"/>
            <a:ext cx="41275" cy="9525"/>
          </a:xfrm>
          <a:custGeom>
            <a:avLst/>
            <a:gdLst/>
            <a:ahLst/>
            <a:cxnLst/>
            <a:rect l="l" t="t" r="r" b="b"/>
            <a:pathLst>
              <a:path w="41275" h="9525">
                <a:moveTo>
                  <a:pt x="40901" y="0"/>
                </a:moveTo>
                <a:lnTo>
                  <a:pt x="40102" y="0"/>
                </a:lnTo>
                <a:lnTo>
                  <a:pt x="0" y="8150"/>
                </a:lnTo>
                <a:lnTo>
                  <a:pt x="0" y="8949"/>
                </a:lnTo>
                <a:lnTo>
                  <a:pt x="798" y="8949"/>
                </a:lnTo>
                <a:lnTo>
                  <a:pt x="40901" y="798"/>
                </a:lnTo>
                <a:lnTo>
                  <a:pt x="4090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5026963" y="5057005"/>
            <a:ext cx="41275" cy="8890"/>
          </a:xfrm>
          <a:custGeom>
            <a:avLst/>
            <a:gdLst/>
            <a:ahLst/>
            <a:cxnLst/>
            <a:rect l="l" t="t" r="r" b="b"/>
            <a:pathLst>
              <a:path w="41275" h="8889">
                <a:moveTo>
                  <a:pt x="40901" y="0"/>
                </a:moveTo>
                <a:lnTo>
                  <a:pt x="40102" y="0"/>
                </a:lnTo>
                <a:lnTo>
                  <a:pt x="0" y="7989"/>
                </a:lnTo>
                <a:lnTo>
                  <a:pt x="0" y="8788"/>
                </a:lnTo>
                <a:lnTo>
                  <a:pt x="798" y="8788"/>
                </a:lnTo>
                <a:lnTo>
                  <a:pt x="40901" y="798"/>
                </a:lnTo>
                <a:lnTo>
                  <a:pt x="4090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5067066" y="5048855"/>
            <a:ext cx="41275" cy="9525"/>
          </a:xfrm>
          <a:custGeom>
            <a:avLst/>
            <a:gdLst/>
            <a:ahLst/>
            <a:cxnLst/>
            <a:rect l="l" t="t" r="r" b="b"/>
            <a:pathLst>
              <a:path w="41275" h="9525">
                <a:moveTo>
                  <a:pt x="40901" y="0"/>
                </a:moveTo>
                <a:lnTo>
                  <a:pt x="40102" y="0"/>
                </a:lnTo>
                <a:lnTo>
                  <a:pt x="0" y="8149"/>
                </a:lnTo>
                <a:lnTo>
                  <a:pt x="0" y="8948"/>
                </a:lnTo>
                <a:lnTo>
                  <a:pt x="798" y="8948"/>
                </a:lnTo>
                <a:lnTo>
                  <a:pt x="40901" y="798"/>
                </a:lnTo>
                <a:lnTo>
                  <a:pt x="4090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5107169" y="5040705"/>
            <a:ext cx="41275" cy="9525"/>
          </a:xfrm>
          <a:custGeom>
            <a:avLst/>
            <a:gdLst/>
            <a:ahLst/>
            <a:cxnLst/>
            <a:rect l="l" t="t" r="r" b="b"/>
            <a:pathLst>
              <a:path w="41275" h="9525">
                <a:moveTo>
                  <a:pt x="40901" y="0"/>
                </a:moveTo>
                <a:lnTo>
                  <a:pt x="40102" y="0"/>
                </a:lnTo>
                <a:lnTo>
                  <a:pt x="0" y="8150"/>
                </a:lnTo>
                <a:lnTo>
                  <a:pt x="0" y="8949"/>
                </a:lnTo>
                <a:lnTo>
                  <a:pt x="798" y="8949"/>
                </a:lnTo>
                <a:lnTo>
                  <a:pt x="40901" y="798"/>
                </a:lnTo>
                <a:lnTo>
                  <a:pt x="4090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5147271" y="5032555"/>
            <a:ext cx="41275" cy="9525"/>
          </a:xfrm>
          <a:custGeom>
            <a:avLst/>
            <a:gdLst/>
            <a:ahLst/>
            <a:cxnLst/>
            <a:rect l="l" t="t" r="r" b="b"/>
            <a:pathLst>
              <a:path w="41275" h="9525">
                <a:moveTo>
                  <a:pt x="40901" y="0"/>
                </a:moveTo>
                <a:lnTo>
                  <a:pt x="40102" y="0"/>
                </a:lnTo>
                <a:lnTo>
                  <a:pt x="0" y="8149"/>
                </a:lnTo>
                <a:lnTo>
                  <a:pt x="0" y="8948"/>
                </a:lnTo>
                <a:lnTo>
                  <a:pt x="798" y="8948"/>
                </a:lnTo>
                <a:lnTo>
                  <a:pt x="40901" y="798"/>
                </a:lnTo>
                <a:lnTo>
                  <a:pt x="4090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5187374" y="5024405"/>
            <a:ext cx="41275" cy="9525"/>
          </a:xfrm>
          <a:custGeom>
            <a:avLst/>
            <a:gdLst/>
            <a:ahLst/>
            <a:cxnLst/>
            <a:rect l="l" t="t" r="r" b="b"/>
            <a:pathLst>
              <a:path w="41275" h="9525">
                <a:moveTo>
                  <a:pt x="40901" y="0"/>
                </a:moveTo>
                <a:lnTo>
                  <a:pt x="40102" y="0"/>
                </a:lnTo>
                <a:lnTo>
                  <a:pt x="0" y="8149"/>
                </a:lnTo>
                <a:lnTo>
                  <a:pt x="0" y="8948"/>
                </a:lnTo>
                <a:lnTo>
                  <a:pt x="798" y="8948"/>
                </a:lnTo>
                <a:lnTo>
                  <a:pt x="40901" y="798"/>
                </a:lnTo>
                <a:lnTo>
                  <a:pt x="4090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5227477" y="5016255"/>
            <a:ext cx="41275" cy="9525"/>
          </a:xfrm>
          <a:custGeom>
            <a:avLst/>
            <a:gdLst/>
            <a:ahLst/>
            <a:cxnLst/>
            <a:rect l="l" t="t" r="r" b="b"/>
            <a:pathLst>
              <a:path w="41275" h="9525">
                <a:moveTo>
                  <a:pt x="40901" y="0"/>
                </a:moveTo>
                <a:lnTo>
                  <a:pt x="40102" y="0"/>
                </a:lnTo>
                <a:lnTo>
                  <a:pt x="0" y="8150"/>
                </a:lnTo>
                <a:lnTo>
                  <a:pt x="0" y="8949"/>
                </a:lnTo>
                <a:lnTo>
                  <a:pt x="798" y="8949"/>
                </a:lnTo>
                <a:lnTo>
                  <a:pt x="40901" y="800"/>
                </a:lnTo>
                <a:lnTo>
                  <a:pt x="4090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5267580" y="5008265"/>
            <a:ext cx="41275" cy="8890"/>
          </a:xfrm>
          <a:custGeom>
            <a:avLst/>
            <a:gdLst/>
            <a:ahLst/>
            <a:cxnLst/>
            <a:rect l="l" t="t" r="r" b="b"/>
            <a:pathLst>
              <a:path w="41275" h="8889">
                <a:moveTo>
                  <a:pt x="40902" y="0"/>
                </a:moveTo>
                <a:lnTo>
                  <a:pt x="40102" y="0"/>
                </a:lnTo>
                <a:lnTo>
                  <a:pt x="0" y="7989"/>
                </a:lnTo>
                <a:lnTo>
                  <a:pt x="0" y="8789"/>
                </a:lnTo>
                <a:lnTo>
                  <a:pt x="798" y="8789"/>
                </a:lnTo>
                <a:lnTo>
                  <a:pt x="40902" y="798"/>
                </a:lnTo>
                <a:lnTo>
                  <a:pt x="4090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5307683" y="5000115"/>
            <a:ext cx="41275" cy="9525"/>
          </a:xfrm>
          <a:custGeom>
            <a:avLst/>
            <a:gdLst/>
            <a:ahLst/>
            <a:cxnLst/>
            <a:rect l="l" t="t" r="r" b="b"/>
            <a:pathLst>
              <a:path w="41275" h="9525">
                <a:moveTo>
                  <a:pt x="40902" y="0"/>
                </a:moveTo>
                <a:lnTo>
                  <a:pt x="40104" y="0"/>
                </a:lnTo>
                <a:lnTo>
                  <a:pt x="0" y="8149"/>
                </a:lnTo>
                <a:lnTo>
                  <a:pt x="0" y="8948"/>
                </a:lnTo>
                <a:lnTo>
                  <a:pt x="800" y="8948"/>
                </a:lnTo>
                <a:lnTo>
                  <a:pt x="40902" y="798"/>
                </a:lnTo>
                <a:lnTo>
                  <a:pt x="4090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5347787" y="4991965"/>
            <a:ext cx="41275" cy="9525"/>
          </a:xfrm>
          <a:custGeom>
            <a:avLst/>
            <a:gdLst/>
            <a:ahLst/>
            <a:cxnLst/>
            <a:rect l="l" t="t" r="r" b="b"/>
            <a:pathLst>
              <a:path w="41275" h="9525">
                <a:moveTo>
                  <a:pt x="40901" y="0"/>
                </a:moveTo>
                <a:lnTo>
                  <a:pt x="40102" y="0"/>
                </a:lnTo>
                <a:lnTo>
                  <a:pt x="0" y="8150"/>
                </a:lnTo>
                <a:lnTo>
                  <a:pt x="0" y="8949"/>
                </a:lnTo>
                <a:lnTo>
                  <a:pt x="798" y="8949"/>
                </a:lnTo>
                <a:lnTo>
                  <a:pt x="40901" y="798"/>
                </a:lnTo>
                <a:lnTo>
                  <a:pt x="4090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5387889" y="4983815"/>
            <a:ext cx="41275" cy="9525"/>
          </a:xfrm>
          <a:custGeom>
            <a:avLst/>
            <a:gdLst/>
            <a:ahLst/>
            <a:cxnLst/>
            <a:rect l="l" t="t" r="r" b="b"/>
            <a:pathLst>
              <a:path w="41275" h="9525">
                <a:moveTo>
                  <a:pt x="40901" y="0"/>
                </a:moveTo>
                <a:lnTo>
                  <a:pt x="40102" y="0"/>
                </a:lnTo>
                <a:lnTo>
                  <a:pt x="0" y="8149"/>
                </a:lnTo>
                <a:lnTo>
                  <a:pt x="0" y="8948"/>
                </a:lnTo>
                <a:lnTo>
                  <a:pt x="798" y="8948"/>
                </a:lnTo>
                <a:lnTo>
                  <a:pt x="40901" y="798"/>
                </a:lnTo>
                <a:lnTo>
                  <a:pt x="4090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5468095" y="4967515"/>
            <a:ext cx="41275" cy="9525"/>
          </a:xfrm>
          <a:custGeom>
            <a:avLst/>
            <a:gdLst/>
            <a:ahLst/>
            <a:cxnLst/>
            <a:rect l="l" t="t" r="r" b="b"/>
            <a:pathLst>
              <a:path w="41275" h="9525">
                <a:moveTo>
                  <a:pt x="40901" y="0"/>
                </a:moveTo>
                <a:lnTo>
                  <a:pt x="40102" y="0"/>
                </a:lnTo>
                <a:lnTo>
                  <a:pt x="0" y="8150"/>
                </a:lnTo>
                <a:lnTo>
                  <a:pt x="0" y="8949"/>
                </a:lnTo>
                <a:lnTo>
                  <a:pt x="798" y="8949"/>
                </a:lnTo>
                <a:lnTo>
                  <a:pt x="40901" y="800"/>
                </a:lnTo>
                <a:lnTo>
                  <a:pt x="4090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5548301" y="4951375"/>
            <a:ext cx="41275" cy="9525"/>
          </a:xfrm>
          <a:custGeom>
            <a:avLst/>
            <a:gdLst/>
            <a:ahLst/>
            <a:cxnLst/>
            <a:rect l="l" t="t" r="r" b="b"/>
            <a:pathLst>
              <a:path w="41275" h="9525">
                <a:moveTo>
                  <a:pt x="40901" y="0"/>
                </a:moveTo>
                <a:lnTo>
                  <a:pt x="40102" y="0"/>
                </a:lnTo>
                <a:lnTo>
                  <a:pt x="0" y="8149"/>
                </a:lnTo>
                <a:lnTo>
                  <a:pt x="0" y="8948"/>
                </a:lnTo>
                <a:lnTo>
                  <a:pt x="798" y="8948"/>
                </a:lnTo>
                <a:lnTo>
                  <a:pt x="40901" y="798"/>
                </a:lnTo>
                <a:lnTo>
                  <a:pt x="4090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5628506" y="4942023"/>
            <a:ext cx="6350" cy="2540"/>
          </a:xfrm>
          <a:custGeom>
            <a:avLst/>
            <a:gdLst/>
            <a:ahLst/>
            <a:cxnLst/>
            <a:rect l="l" t="t" r="r" b="b"/>
            <a:pathLst>
              <a:path w="6350" h="2539">
                <a:moveTo>
                  <a:pt x="5911" y="0"/>
                </a:moveTo>
                <a:lnTo>
                  <a:pt x="0" y="1201"/>
                </a:lnTo>
                <a:lnTo>
                  <a:pt x="0" y="2001"/>
                </a:lnTo>
                <a:lnTo>
                  <a:pt x="798" y="2001"/>
                </a:lnTo>
                <a:lnTo>
                  <a:pt x="5911" y="962"/>
                </a:lnTo>
                <a:lnTo>
                  <a:pt x="591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4941644" y="5081135"/>
            <a:ext cx="23495" cy="1905"/>
          </a:xfrm>
          <a:custGeom>
            <a:avLst/>
            <a:gdLst/>
            <a:ahLst/>
            <a:cxnLst/>
            <a:rect l="l" t="t" r="r" b="b"/>
            <a:pathLst>
              <a:path w="23495" h="1904">
                <a:moveTo>
                  <a:pt x="23326" y="0"/>
                </a:moveTo>
                <a:lnTo>
                  <a:pt x="22527" y="0"/>
                </a:lnTo>
                <a:lnTo>
                  <a:pt x="0" y="844"/>
                </a:lnTo>
                <a:lnTo>
                  <a:pt x="0" y="1673"/>
                </a:lnTo>
                <a:lnTo>
                  <a:pt x="23326" y="798"/>
                </a:lnTo>
                <a:lnTo>
                  <a:pt x="2332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4964172" y="5080016"/>
            <a:ext cx="26670" cy="2540"/>
          </a:xfrm>
          <a:custGeom>
            <a:avLst/>
            <a:gdLst/>
            <a:ahLst/>
            <a:cxnLst/>
            <a:rect l="l" t="t" r="r" b="b"/>
            <a:pathLst>
              <a:path w="26670" h="2539">
                <a:moveTo>
                  <a:pt x="26362" y="0"/>
                </a:moveTo>
                <a:lnTo>
                  <a:pt x="0" y="1118"/>
                </a:lnTo>
                <a:lnTo>
                  <a:pt x="0" y="1917"/>
                </a:lnTo>
                <a:lnTo>
                  <a:pt x="26362" y="79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4989736" y="5079057"/>
            <a:ext cx="26670" cy="1905"/>
          </a:xfrm>
          <a:custGeom>
            <a:avLst/>
            <a:gdLst/>
            <a:ahLst/>
            <a:cxnLst/>
            <a:rect l="l" t="t" r="r" b="b"/>
            <a:pathLst>
              <a:path w="26670" h="1904">
                <a:moveTo>
                  <a:pt x="26202" y="0"/>
                </a:moveTo>
                <a:lnTo>
                  <a:pt x="0" y="958"/>
                </a:lnTo>
                <a:lnTo>
                  <a:pt x="0" y="1757"/>
                </a:lnTo>
                <a:lnTo>
                  <a:pt x="26202" y="79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5015140" y="5078098"/>
            <a:ext cx="26670" cy="1905"/>
          </a:xfrm>
          <a:custGeom>
            <a:avLst/>
            <a:gdLst/>
            <a:ahLst/>
            <a:cxnLst/>
            <a:rect l="l" t="t" r="r" b="b"/>
            <a:pathLst>
              <a:path w="26670" h="1904">
                <a:moveTo>
                  <a:pt x="26362" y="0"/>
                </a:moveTo>
                <a:lnTo>
                  <a:pt x="0" y="958"/>
                </a:lnTo>
                <a:lnTo>
                  <a:pt x="0" y="1757"/>
                </a:lnTo>
                <a:lnTo>
                  <a:pt x="26362" y="79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5040703" y="5077140"/>
            <a:ext cx="26670" cy="1905"/>
          </a:xfrm>
          <a:custGeom>
            <a:avLst/>
            <a:gdLst/>
            <a:ahLst/>
            <a:cxnLst/>
            <a:rect l="l" t="t" r="r" b="b"/>
            <a:pathLst>
              <a:path w="26670" h="1904">
                <a:moveTo>
                  <a:pt x="26362" y="0"/>
                </a:moveTo>
                <a:lnTo>
                  <a:pt x="0" y="958"/>
                </a:lnTo>
                <a:lnTo>
                  <a:pt x="0" y="1757"/>
                </a:lnTo>
                <a:lnTo>
                  <a:pt x="26362" y="8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5066267" y="5076022"/>
            <a:ext cx="26670" cy="2540"/>
          </a:xfrm>
          <a:custGeom>
            <a:avLst/>
            <a:gdLst/>
            <a:ahLst/>
            <a:cxnLst/>
            <a:rect l="l" t="t" r="r" b="b"/>
            <a:pathLst>
              <a:path w="26670" h="2539">
                <a:moveTo>
                  <a:pt x="26362" y="0"/>
                </a:moveTo>
                <a:lnTo>
                  <a:pt x="0" y="1117"/>
                </a:lnTo>
                <a:lnTo>
                  <a:pt x="0" y="1917"/>
                </a:lnTo>
                <a:lnTo>
                  <a:pt x="26362" y="79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5091831" y="5075063"/>
            <a:ext cx="26670" cy="1905"/>
          </a:xfrm>
          <a:custGeom>
            <a:avLst/>
            <a:gdLst/>
            <a:ahLst/>
            <a:cxnLst/>
            <a:rect l="l" t="t" r="r" b="b"/>
            <a:pathLst>
              <a:path w="26670" h="1904">
                <a:moveTo>
                  <a:pt x="26202" y="0"/>
                </a:moveTo>
                <a:lnTo>
                  <a:pt x="0" y="958"/>
                </a:lnTo>
                <a:lnTo>
                  <a:pt x="0" y="1757"/>
                </a:lnTo>
                <a:lnTo>
                  <a:pt x="26202" y="79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5117234" y="5074104"/>
            <a:ext cx="26670" cy="1905"/>
          </a:xfrm>
          <a:custGeom>
            <a:avLst/>
            <a:gdLst/>
            <a:ahLst/>
            <a:cxnLst/>
            <a:rect l="l" t="t" r="r" b="b"/>
            <a:pathLst>
              <a:path w="26670" h="1904">
                <a:moveTo>
                  <a:pt x="26362" y="0"/>
                </a:moveTo>
                <a:lnTo>
                  <a:pt x="0" y="958"/>
                </a:lnTo>
                <a:lnTo>
                  <a:pt x="0" y="1757"/>
                </a:lnTo>
                <a:lnTo>
                  <a:pt x="26362" y="79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5142798" y="5072985"/>
            <a:ext cx="26670" cy="2540"/>
          </a:xfrm>
          <a:custGeom>
            <a:avLst/>
            <a:gdLst/>
            <a:ahLst/>
            <a:cxnLst/>
            <a:rect l="l" t="t" r="r" b="b"/>
            <a:pathLst>
              <a:path w="26670" h="2539">
                <a:moveTo>
                  <a:pt x="26361" y="0"/>
                </a:moveTo>
                <a:lnTo>
                  <a:pt x="0" y="1118"/>
                </a:lnTo>
                <a:lnTo>
                  <a:pt x="0" y="1917"/>
                </a:lnTo>
                <a:lnTo>
                  <a:pt x="26361" y="79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5168361" y="5072026"/>
            <a:ext cx="26670" cy="1905"/>
          </a:xfrm>
          <a:custGeom>
            <a:avLst/>
            <a:gdLst/>
            <a:ahLst/>
            <a:cxnLst/>
            <a:rect l="l" t="t" r="r" b="b"/>
            <a:pathLst>
              <a:path w="26670" h="1904">
                <a:moveTo>
                  <a:pt x="26202" y="0"/>
                </a:moveTo>
                <a:lnTo>
                  <a:pt x="0" y="958"/>
                </a:lnTo>
                <a:lnTo>
                  <a:pt x="0" y="1757"/>
                </a:lnTo>
                <a:lnTo>
                  <a:pt x="26202" y="79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5193765" y="5071067"/>
            <a:ext cx="26670" cy="1905"/>
          </a:xfrm>
          <a:custGeom>
            <a:avLst/>
            <a:gdLst/>
            <a:ahLst/>
            <a:cxnLst/>
            <a:rect l="l" t="t" r="r" b="b"/>
            <a:pathLst>
              <a:path w="26670" h="1904">
                <a:moveTo>
                  <a:pt x="26362" y="0"/>
                </a:moveTo>
                <a:lnTo>
                  <a:pt x="0" y="958"/>
                </a:lnTo>
                <a:lnTo>
                  <a:pt x="0" y="1757"/>
                </a:lnTo>
                <a:lnTo>
                  <a:pt x="26362" y="79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5219329" y="5069949"/>
            <a:ext cx="26670" cy="2540"/>
          </a:xfrm>
          <a:custGeom>
            <a:avLst/>
            <a:gdLst/>
            <a:ahLst/>
            <a:cxnLst/>
            <a:rect l="l" t="t" r="r" b="b"/>
            <a:pathLst>
              <a:path w="26670" h="2539">
                <a:moveTo>
                  <a:pt x="26362" y="0"/>
                </a:moveTo>
                <a:lnTo>
                  <a:pt x="0" y="1118"/>
                </a:lnTo>
                <a:lnTo>
                  <a:pt x="0" y="1917"/>
                </a:lnTo>
                <a:lnTo>
                  <a:pt x="26362" y="79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5244893" y="5068990"/>
            <a:ext cx="26670" cy="1905"/>
          </a:xfrm>
          <a:custGeom>
            <a:avLst/>
            <a:gdLst/>
            <a:ahLst/>
            <a:cxnLst/>
            <a:rect l="l" t="t" r="r" b="b"/>
            <a:pathLst>
              <a:path w="26670" h="1904">
                <a:moveTo>
                  <a:pt x="26362" y="0"/>
                </a:moveTo>
                <a:lnTo>
                  <a:pt x="0" y="958"/>
                </a:lnTo>
                <a:lnTo>
                  <a:pt x="0" y="1757"/>
                </a:lnTo>
                <a:lnTo>
                  <a:pt x="26362" y="79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5270456" y="5068031"/>
            <a:ext cx="26670" cy="1905"/>
          </a:xfrm>
          <a:custGeom>
            <a:avLst/>
            <a:gdLst/>
            <a:ahLst/>
            <a:cxnLst/>
            <a:rect l="l" t="t" r="r" b="b"/>
            <a:pathLst>
              <a:path w="26670" h="1904">
                <a:moveTo>
                  <a:pt x="26202" y="0"/>
                </a:moveTo>
                <a:lnTo>
                  <a:pt x="0" y="958"/>
                </a:lnTo>
                <a:lnTo>
                  <a:pt x="0" y="1757"/>
                </a:lnTo>
                <a:lnTo>
                  <a:pt x="26202" y="79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5295860" y="5067072"/>
            <a:ext cx="26670" cy="1905"/>
          </a:xfrm>
          <a:custGeom>
            <a:avLst/>
            <a:gdLst/>
            <a:ahLst/>
            <a:cxnLst/>
            <a:rect l="l" t="t" r="r" b="b"/>
            <a:pathLst>
              <a:path w="26670" h="1904">
                <a:moveTo>
                  <a:pt x="26362" y="0"/>
                </a:moveTo>
                <a:lnTo>
                  <a:pt x="0" y="958"/>
                </a:lnTo>
                <a:lnTo>
                  <a:pt x="0" y="1757"/>
                </a:lnTo>
                <a:lnTo>
                  <a:pt x="26362" y="79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5321424" y="5065953"/>
            <a:ext cx="26670" cy="2540"/>
          </a:xfrm>
          <a:custGeom>
            <a:avLst/>
            <a:gdLst/>
            <a:ahLst/>
            <a:cxnLst/>
            <a:rect l="l" t="t" r="r" b="b"/>
            <a:pathLst>
              <a:path w="26670" h="2539">
                <a:moveTo>
                  <a:pt x="26362" y="0"/>
                </a:moveTo>
                <a:lnTo>
                  <a:pt x="0" y="1118"/>
                </a:lnTo>
                <a:lnTo>
                  <a:pt x="0" y="1917"/>
                </a:lnTo>
                <a:lnTo>
                  <a:pt x="26362" y="79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5346988" y="5064995"/>
            <a:ext cx="21590" cy="1905"/>
          </a:xfrm>
          <a:custGeom>
            <a:avLst/>
            <a:gdLst/>
            <a:ahLst/>
            <a:cxnLst/>
            <a:rect l="l" t="t" r="r" b="b"/>
            <a:pathLst>
              <a:path w="21589" h="1904">
                <a:moveTo>
                  <a:pt x="21408" y="0"/>
                </a:moveTo>
                <a:lnTo>
                  <a:pt x="0" y="958"/>
                </a:lnTo>
                <a:lnTo>
                  <a:pt x="0" y="1757"/>
                </a:lnTo>
                <a:lnTo>
                  <a:pt x="21408" y="79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5367597" y="5022488"/>
            <a:ext cx="12065" cy="50800"/>
          </a:xfrm>
          <a:custGeom>
            <a:avLst/>
            <a:gdLst/>
            <a:ahLst/>
            <a:cxnLst/>
            <a:rect l="l" t="t" r="r" b="b"/>
            <a:pathLst>
              <a:path w="12064" h="50800">
                <a:moveTo>
                  <a:pt x="11663" y="0"/>
                </a:moveTo>
                <a:lnTo>
                  <a:pt x="10864" y="0"/>
                </a:lnTo>
                <a:lnTo>
                  <a:pt x="0" y="49857"/>
                </a:lnTo>
                <a:lnTo>
                  <a:pt x="0" y="50657"/>
                </a:lnTo>
                <a:lnTo>
                  <a:pt x="798" y="50657"/>
                </a:lnTo>
                <a:lnTo>
                  <a:pt x="11663" y="798"/>
                </a:lnTo>
                <a:lnTo>
                  <a:pt x="1166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5378462" y="4972150"/>
            <a:ext cx="12065" cy="51435"/>
          </a:xfrm>
          <a:custGeom>
            <a:avLst/>
            <a:gdLst/>
            <a:ahLst/>
            <a:cxnLst/>
            <a:rect l="l" t="t" r="r" b="b"/>
            <a:pathLst>
              <a:path w="12064" h="51435">
                <a:moveTo>
                  <a:pt x="11503" y="0"/>
                </a:moveTo>
                <a:lnTo>
                  <a:pt x="10704" y="0"/>
                </a:lnTo>
                <a:lnTo>
                  <a:pt x="0" y="50337"/>
                </a:lnTo>
                <a:lnTo>
                  <a:pt x="0" y="51136"/>
                </a:lnTo>
                <a:lnTo>
                  <a:pt x="798" y="51136"/>
                </a:lnTo>
                <a:lnTo>
                  <a:pt x="11503" y="798"/>
                </a:lnTo>
                <a:lnTo>
                  <a:pt x="1150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5389167" y="4926445"/>
            <a:ext cx="12065" cy="46990"/>
          </a:xfrm>
          <a:custGeom>
            <a:avLst/>
            <a:gdLst/>
            <a:ahLst/>
            <a:cxnLst/>
            <a:rect l="l" t="t" r="r" b="b"/>
            <a:pathLst>
              <a:path w="12064" h="46989">
                <a:moveTo>
                  <a:pt x="11663" y="0"/>
                </a:moveTo>
                <a:lnTo>
                  <a:pt x="10864" y="0"/>
                </a:lnTo>
                <a:lnTo>
                  <a:pt x="0" y="45704"/>
                </a:lnTo>
                <a:lnTo>
                  <a:pt x="0" y="46503"/>
                </a:lnTo>
                <a:lnTo>
                  <a:pt x="798" y="46503"/>
                </a:lnTo>
                <a:lnTo>
                  <a:pt x="11663" y="798"/>
                </a:lnTo>
                <a:lnTo>
                  <a:pt x="1166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5400032" y="4885057"/>
            <a:ext cx="12065" cy="42545"/>
          </a:xfrm>
          <a:custGeom>
            <a:avLst/>
            <a:gdLst/>
            <a:ahLst/>
            <a:cxnLst/>
            <a:rect l="l" t="t" r="r" b="b"/>
            <a:pathLst>
              <a:path w="12064" h="42545">
                <a:moveTo>
                  <a:pt x="11663" y="0"/>
                </a:moveTo>
                <a:lnTo>
                  <a:pt x="10864" y="0"/>
                </a:lnTo>
                <a:lnTo>
                  <a:pt x="0" y="41388"/>
                </a:lnTo>
                <a:lnTo>
                  <a:pt x="0" y="42186"/>
                </a:lnTo>
                <a:lnTo>
                  <a:pt x="798" y="42186"/>
                </a:lnTo>
                <a:lnTo>
                  <a:pt x="11663" y="798"/>
                </a:lnTo>
                <a:lnTo>
                  <a:pt x="1166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5410897" y="4847503"/>
            <a:ext cx="12065" cy="38735"/>
          </a:xfrm>
          <a:custGeom>
            <a:avLst/>
            <a:gdLst/>
            <a:ahLst/>
            <a:cxnLst/>
            <a:rect l="l" t="t" r="r" b="b"/>
            <a:pathLst>
              <a:path w="12064" h="38735">
                <a:moveTo>
                  <a:pt x="11662" y="0"/>
                </a:moveTo>
                <a:lnTo>
                  <a:pt x="10863" y="0"/>
                </a:lnTo>
                <a:lnTo>
                  <a:pt x="0" y="37553"/>
                </a:lnTo>
                <a:lnTo>
                  <a:pt x="0" y="38352"/>
                </a:lnTo>
                <a:lnTo>
                  <a:pt x="798" y="38352"/>
                </a:lnTo>
                <a:lnTo>
                  <a:pt x="11662" y="798"/>
                </a:lnTo>
                <a:lnTo>
                  <a:pt x="1166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5421760" y="4813465"/>
            <a:ext cx="12065" cy="34925"/>
          </a:xfrm>
          <a:custGeom>
            <a:avLst/>
            <a:gdLst/>
            <a:ahLst/>
            <a:cxnLst/>
            <a:rect l="l" t="t" r="r" b="b"/>
            <a:pathLst>
              <a:path w="12064" h="34925">
                <a:moveTo>
                  <a:pt x="11663" y="0"/>
                </a:moveTo>
                <a:lnTo>
                  <a:pt x="10864" y="0"/>
                </a:lnTo>
                <a:lnTo>
                  <a:pt x="0" y="34038"/>
                </a:lnTo>
                <a:lnTo>
                  <a:pt x="0" y="34837"/>
                </a:lnTo>
                <a:lnTo>
                  <a:pt x="798" y="34837"/>
                </a:lnTo>
                <a:lnTo>
                  <a:pt x="11663" y="798"/>
                </a:lnTo>
                <a:lnTo>
                  <a:pt x="1166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5432625" y="4782623"/>
            <a:ext cx="12065" cy="31750"/>
          </a:xfrm>
          <a:custGeom>
            <a:avLst/>
            <a:gdLst/>
            <a:ahLst/>
            <a:cxnLst/>
            <a:rect l="l" t="t" r="r" b="b"/>
            <a:pathLst>
              <a:path w="12064" h="31750">
                <a:moveTo>
                  <a:pt x="11503" y="0"/>
                </a:moveTo>
                <a:lnTo>
                  <a:pt x="10704" y="0"/>
                </a:lnTo>
                <a:lnTo>
                  <a:pt x="0" y="30841"/>
                </a:lnTo>
                <a:lnTo>
                  <a:pt x="0" y="31640"/>
                </a:lnTo>
                <a:lnTo>
                  <a:pt x="798" y="31640"/>
                </a:lnTo>
                <a:lnTo>
                  <a:pt x="11503" y="798"/>
                </a:lnTo>
                <a:lnTo>
                  <a:pt x="1150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5443330" y="4754657"/>
            <a:ext cx="12065" cy="29209"/>
          </a:xfrm>
          <a:custGeom>
            <a:avLst/>
            <a:gdLst/>
            <a:ahLst/>
            <a:cxnLst/>
            <a:rect l="l" t="t" r="r" b="b"/>
            <a:pathLst>
              <a:path w="12064" h="29210">
                <a:moveTo>
                  <a:pt x="11663" y="0"/>
                </a:moveTo>
                <a:lnTo>
                  <a:pt x="10864" y="0"/>
                </a:lnTo>
                <a:lnTo>
                  <a:pt x="0" y="27965"/>
                </a:lnTo>
                <a:lnTo>
                  <a:pt x="0" y="28764"/>
                </a:lnTo>
                <a:lnTo>
                  <a:pt x="798" y="28764"/>
                </a:lnTo>
                <a:lnTo>
                  <a:pt x="11663" y="798"/>
                </a:lnTo>
                <a:lnTo>
                  <a:pt x="1166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5454195" y="4729408"/>
            <a:ext cx="12065" cy="26670"/>
          </a:xfrm>
          <a:custGeom>
            <a:avLst/>
            <a:gdLst/>
            <a:ahLst/>
            <a:cxnLst/>
            <a:rect l="l" t="t" r="r" b="b"/>
            <a:pathLst>
              <a:path w="12064" h="26670">
                <a:moveTo>
                  <a:pt x="11663" y="0"/>
                </a:moveTo>
                <a:lnTo>
                  <a:pt x="10864" y="0"/>
                </a:lnTo>
                <a:lnTo>
                  <a:pt x="0" y="25248"/>
                </a:lnTo>
                <a:lnTo>
                  <a:pt x="0" y="26047"/>
                </a:lnTo>
                <a:lnTo>
                  <a:pt x="798" y="26047"/>
                </a:lnTo>
                <a:lnTo>
                  <a:pt x="11663" y="798"/>
                </a:lnTo>
                <a:lnTo>
                  <a:pt x="1166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5465060" y="4706396"/>
            <a:ext cx="12065" cy="24130"/>
          </a:xfrm>
          <a:custGeom>
            <a:avLst/>
            <a:gdLst/>
            <a:ahLst/>
            <a:cxnLst/>
            <a:rect l="l" t="t" r="r" b="b"/>
            <a:pathLst>
              <a:path w="12064" h="24129">
                <a:moveTo>
                  <a:pt x="11662" y="0"/>
                </a:moveTo>
                <a:lnTo>
                  <a:pt x="10863" y="0"/>
                </a:lnTo>
                <a:lnTo>
                  <a:pt x="0" y="23012"/>
                </a:lnTo>
                <a:lnTo>
                  <a:pt x="0" y="23811"/>
                </a:lnTo>
                <a:lnTo>
                  <a:pt x="798" y="23811"/>
                </a:lnTo>
                <a:lnTo>
                  <a:pt x="11662" y="800"/>
                </a:lnTo>
                <a:lnTo>
                  <a:pt x="1166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5475923" y="4685463"/>
            <a:ext cx="12065" cy="22225"/>
          </a:xfrm>
          <a:custGeom>
            <a:avLst/>
            <a:gdLst/>
            <a:ahLst/>
            <a:cxnLst/>
            <a:rect l="l" t="t" r="r" b="b"/>
            <a:pathLst>
              <a:path w="12064" h="22225">
                <a:moveTo>
                  <a:pt x="11663" y="0"/>
                </a:moveTo>
                <a:lnTo>
                  <a:pt x="10864" y="0"/>
                </a:lnTo>
                <a:lnTo>
                  <a:pt x="0" y="20933"/>
                </a:lnTo>
                <a:lnTo>
                  <a:pt x="0" y="21733"/>
                </a:lnTo>
                <a:lnTo>
                  <a:pt x="798" y="21733"/>
                </a:lnTo>
                <a:lnTo>
                  <a:pt x="11663" y="798"/>
                </a:lnTo>
                <a:lnTo>
                  <a:pt x="1166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5486788" y="4666606"/>
            <a:ext cx="12065" cy="19685"/>
          </a:xfrm>
          <a:custGeom>
            <a:avLst/>
            <a:gdLst/>
            <a:ahLst/>
            <a:cxnLst/>
            <a:rect l="l" t="t" r="r" b="b"/>
            <a:pathLst>
              <a:path w="12064" h="19685">
                <a:moveTo>
                  <a:pt x="11663" y="0"/>
                </a:moveTo>
                <a:lnTo>
                  <a:pt x="10864" y="0"/>
                </a:lnTo>
                <a:lnTo>
                  <a:pt x="0" y="18856"/>
                </a:lnTo>
                <a:lnTo>
                  <a:pt x="0" y="19655"/>
                </a:lnTo>
                <a:lnTo>
                  <a:pt x="798" y="19655"/>
                </a:lnTo>
                <a:lnTo>
                  <a:pt x="11663" y="798"/>
                </a:lnTo>
                <a:lnTo>
                  <a:pt x="1166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5497653" y="4649506"/>
            <a:ext cx="12065" cy="18415"/>
          </a:xfrm>
          <a:custGeom>
            <a:avLst/>
            <a:gdLst/>
            <a:ahLst/>
            <a:cxnLst/>
            <a:rect l="l" t="t" r="r" b="b"/>
            <a:pathLst>
              <a:path w="12064" h="18414">
                <a:moveTo>
                  <a:pt x="11503" y="0"/>
                </a:moveTo>
                <a:lnTo>
                  <a:pt x="10704" y="0"/>
                </a:lnTo>
                <a:lnTo>
                  <a:pt x="0" y="17099"/>
                </a:lnTo>
                <a:lnTo>
                  <a:pt x="0" y="17898"/>
                </a:lnTo>
                <a:lnTo>
                  <a:pt x="798" y="17898"/>
                </a:lnTo>
                <a:lnTo>
                  <a:pt x="11503" y="798"/>
                </a:lnTo>
                <a:lnTo>
                  <a:pt x="1150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5508358" y="4634006"/>
            <a:ext cx="12065" cy="16510"/>
          </a:xfrm>
          <a:custGeom>
            <a:avLst/>
            <a:gdLst/>
            <a:ahLst/>
            <a:cxnLst/>
            <a:rect l="l" t="t" r="r" b="b"/>
            <a:pathLst>
              <a:path w="12064" h="16510">
                <a:moveTo>
                  <a:pt x="11663" y="0"/>
                </a:moveTo>
                <a:lnTo>
                  <a:pt x="10864" y="0"/>
                </a:lnTo>
                <a:lnTo>
                  <a:pt x="0" y="15500"/>
                </a:lnTo>
                <a:lnTo>
                  <a:pt x="0" y="16299"/>
                </a:lnTo>
                <a:lnTo>
                  <a:pt x="798" y="16299"/>
                </a:lnTo>
                <a:lnTo>
                  <a:pt x="11663" y="798"/>
                </a:lnTo>
                <a:lnTo>
                  <a:pt x="1166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5519223" y="4619943"/>
            <a:ext cx="12065" cy="15240"/>
          </a:xfrm>
          <a:custGeom>
            <a:avLst/>
            <a:gdLst/>
            <a:ahLst/>
            <a:cxnLst/>
            <a:rect l="l" t="t" r="r" b="b"/>
            <a:pathLst>
              <a:path w="12064" h="15239">
                <a:moveTo>
                  <a:pt x="11662" y="0"/>
                </a:moveTo>
                <a:lnTo>
                  <a:pt x="10863" y="0"/>
                </a:lnTo>
                <a:lnTo>
                  <a:pt x="0" y="14062"/>
                </a:lnTo>
                <a:lnTo>
                  <a:pt x="0" y="14861"/>
                </a:lnTo>
                <a:lnTo>
                  <a:pt x="798" y="14861"/>
                </a:lnTo>
                <a:lnTo>
                  <a:pt x="11662" y="798"/>
                </a:lnTo>
                <a:lnTo>
                  <a:pt x="1166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5530086" y="4607158"/>
            <a:ext cx="12065" cy="13970"/>
          </a:xfrm>
          <a:custGeom>
            <a:avLst/>
            <a:gdLst/>
            <a:ahLst/>
            <a:cxnLst/>
            <a:rect l="l" t="t" r="r" b="b"/>
            <a:pathLst>
              <a:path w="12064" h="13970">
                <a:moveTo>
                  <a:pt x="11663" y="0"/>
                </a:moveTo>
                <a:lnTo>
                  <a:pt x="10864" y="0"/>
                </a:lnTo>
                <a:lnTo>
                  <a:pt x="0" y="12785"/>
                </a:lnTo>
                <a:lnTo>
                  <a:pt x="0" y="13583"/>
                </a:lnTo>
                <a:lnTo>
                  <a:pt x="798" y="13583"/>
                </a:lnTo>
                <a:lnTo>
                  <a:pt x="11663" y="800"/>
                </a:lnTo>
                <a:lnTo>
                  <a:pt x="1166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5540951" y="4595493"/>
            <a:ext cx="12065" cy="12700"/>
          </a:xfrm>
          <a:custGeom>
            <a:avLst/>
            <a:gdLst/>
            <a:ahLst/>
            <a:cxnLst/>
            <a:rect l="l" t="t" r="r" b="b"/>
            <a:pathLst>
              <a:path w="12064" h="12700">
                <a:moveTo>
                  <a:pt x="11663" y="0"/>
                </a:moveTo>
                <a:lnTo>
                  <a:pt x="10864" y="0"/>
                </a:lnTo>
                <a:lnTo>
                  <a:pt x="0" y="11664"/>
                </a:lnTo>
                <a:lnTo>
                  <a:pt x="0" y="12465"/>
                </a:lnTo>
                <a:lnTo>
                  <a:pt x="798" y="12465"/>
                </a:lnTo>
                <a:lnTo>
                  <a:pt x="11663" y="798"/>
                </a:lnTo>
                <a:lnTo>
                  <a:pt x="1166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5551816" y="4585106"/>
            <a:ext cx="12065" cy="11430"/>
          </a:xfrm>
          <a:custGeom>
            <a:avLst/>
            <a:gdLst/>
            <a:ahLst/>
            <a:cxnLst/>
            <a:rect l="l" t="t" r="r" b="b"/>
            <a:pathLst>
              <a:path w="12064" h="11429">
                <a:moveTo>
                  <a:pt x="11663" y="0"/>
                </a:moveTo>
                <a:lnTo>
                  <a:pt x="10864" y="0"/>
                </a:lnTo>
                <a:lnTo>
                  <a:pt x="0" y="10387"/>
                </a:lnTo>
                <a:lnTo>
                  <a:pt x="0" y="11186"/>
                </a:lnTo>
                <a:lnTo>
                  <a:pt x="798" y="11186"/>
                </a:lnTo>
                <a:lnTo>
                  <a:pt x="11663" y="798"/>
                </a:lnTo>
                <a:lnTo>
                  <a:pt x="1166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5562681" y="4575518"/>
            <a:ext cx="12065" cy="10795"/>
          </a:xfrm>
          <a:custGeom>
            <a:avLst/>
            <a:gdLst/>
            <a:ahLst/>
            <a:cxnLst/>
            <a:rect l="l" t="t" r="r" b="b"/>
            <a:pathLst>
              <a:path w="12064" h="10795">
                <a:moveTo>
                  <a:pt x="11502" y="0"/>
                </a:moveTo>
                <a:lnTo>
                  <a:pt x="10703" y="0"/>
                </a:lnTo>
                <a:lnTo>
                  <a:pt x="0" y="9588"/>
                </a:lnTo>
                <a:lnTo>
                  <a:pt x="0" y="10387"/>
                </a:lnTo>
                <a:lnTo>
                  <a:pt x="798" y="10387"/>
                </a:lnTo>
                <a:lnTo>
                  <a:pt x="11502" y="798"/>
                </a:lnTo>
                <a:lnTo>
                  <a:pt x="1150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5573385" y="4566888"/>
            <a:ext cx="12065" cy="9525"/>
          </a:xfrm>
          <a:custGeom>
            <a:avLst/>
            <a:gdLst/>
            <a:ahLst/>
            <a:cxnLst/>
            <a:rect l="l" t="t" r="r" b="b"/>
            <a:pathLst>
              <a:path w="12064" h="9525">
                <a:moveTo>
                  <a:pt x="11663" y="0"/>
                </a:moveTo>
                <a:lnTo>
                  <a:pt x="10864" y="0"/>
                </a:lnTo>
                <a:lnTo>
                  <a:pt x="0" y="8629"/>
                </a:lnTo>
                <a:lnTo>
                  <a:pt x="0" y="9428"/>
                </a:lnTo>
                <a:lnTo>
                  <a:pt x="798" y="9428"/>
                </a:lnTo>
                <a:lnTo>
                  <a:pt x="11663" y="800"/>
                </a:lnTo>
                <a:lnTo>
                  <a:pt x="1166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5584249" y="4559058"/>
            <a:ext cx="12065" cy="8890"/>
          </a:xfrm>
          <a:custGeom>
            <a:avLst/>
            <a:gdLst/>
            <a:ahLst/>
            <a:cxnLst/>
            <a:rect l="l" t="t" r="r" b="b"/>
            <a:pathLst>
              <a:path w="12064" h="8889">
                <a:moveTo>
                  <a:pt x="11663" y="0"/>
                </a:moveTo>
                <a:lnTo>
                  <a:pt x="10864" y="0"/>
                </a:lnTo>
                <a:lnTo>
                  <a:pt x="0" y="7829"/>
                </a:lnTo>
                <a:lnTo>
                  <a:pt x="0" y="8629"/>
                </a:lnTo>
                <a:lnTo>
                  <a:pt x="798" y="8629"/>
                </a:lnTo>
                <a:lnTo>
                  <a:pt x="11663" y="798"/>
                </a:lnTo>
                <a:lnTo>
                  <a:pt x="1166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5595114" y="4552026"/>
            <a:ext cx="12065" cy="8255"/>
          </a:xfrm>
          <a:custGeom>
            <a:avLst/>
            <a:gdLst/>
            <a:ahLst/>
            <a:cxnLst/>
            <a:rect l="l" t="t" r="r" b="b"/>
            <a:pathLst>
              <a:path w="12064" h="8254">
                <a:moveTo>
                  <a:pt x="11663" y="0"/>
                </a:moveTo>
                <a:lnTo>
                  <a:pt x="10864" y="0"/>
                </a:lnTo>
                <a:lnTo>
                  <a:pt x="0" y="7031"/>
                </a:lnTo>
                <a:lnTo>
                  <a:pt x="0" y="7830"/>
                </a:lnTo>
                <a:lnTo>
                  <a:pt x="798" y="7830"/>
                </a:lnTo>
                <a:lnTo>
                  <a:pt x="11663" y="798"/>
                </a:lnTo>
                <a:lnTo>
                  <a:pt x="1166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5605979" y="4545634"/>
            <a:ext cx="12065" cy="7620"/>
          </a:xfrm>
          <a:custGeom>
            <a:avLst/>
            <a:gdLst/>
            <a:ahLst/>
            <a:cxnLst/>
            <a:rect l="l" t="t" r="r" b="b"/>
            <a:pathLst>
              <a:path w="12064" h="7620">
                <a:moveTo>
                  <a:pt x="11662" y="0"/>
                </a:moveTo>
                <a:lnTo>
                  <a:pt x="10863" y="0"/>
                </a:lnTo>
                <a:lnTo>
                  <a:pt x="0" y="6391"/>
                </a:lnTo>
                <a:lnTo>
                  <a:pt x="0" y="7190"/>
                </a:lnTo>
                <a:lnTo>
                  <a:pt x="798" y="7190"/>
                </a:lnTo>
                <a:lnTo>
                  <a:pt x="11662" y="798"/>
                </a:lnTo>
                <a:lnTo>
                  <a:pt x="1166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5616842" y="4539721"/>
            <a:ext cx="12065" cy="6985"/>
          </a:xfrm>
          <a:custGeom>
            <a:avLst/>
            <a:gdLst/>
            <a:ahLst/>
            <a:cxnLst/>
            <a:rect l="l" t="t" r="r" b="b"/>
            <a:pathLst>
              <a:path w="12064" h="6985">
                <a:moveTo>
                  <a:pt x="11503" y="0"/>
                </a:moveTo>
                <a:lnTo>
                  <a:pt x="10704" y="0"/>
                </a:lnTo>
                <a:lnTo>
                  <a:pt x="0" y="5913"/>
                </a:lnTo>
                <a:lnTo>
                  <a:pt x="0" y="6711"/>
                </a:lnTo>
                <a:lnTo>
                  <a:pt x="798" y="6711"/>
                </a:lnTo>
                <a:lnTo>
                  <a:pt x="11503" y="800"/>
                </a:lnTo>
                <a:lnTo>
                  <a:pt x="1150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5627547" y="4536387"/>
            <a:ext cx="6985" cy="4445"/>
          </a:xfrm>
          <a:custGeom>
            <a:avLst/>
            <a:gdLst/>
            <a:ahLst/>
            <a:cxnLst/>
            <a:rect l="l" t="t" r="r" b="b"/>
            <a:pathLst>
              <a:path w="6985" h="4445">
                <a:moveTo>
                  <a:pt x="6870" y="0"/>
                </a:moveTo>
                <a:lnTo>
                  <a:pt x="0" y="3334"/>
                </a:lnTo>
                <a:lnTo>
                  <a:pt x="0" y="4134"/>
                </a:lnTo>
                <a:lnTo>
                  <a:pt x="798" y="4134"/>
                </a:lnTo>
                <a:lnTo>
                  <a:pt x="6870" y="1187"/>
                </a:lnTo>
                <a:lnTo>
                  <a:pt x="687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5863169" y="5074342"/>
            <a:ext cx="0" cy="314325"/>
          </a:xfrm>
          <a:custGeom>
            <a:avLst/>
            <a:gdLst/>
            <a:ahLst/>
            <a:cxnLst/>
            <a:rect l="l" t="t" r="r" b="b"/>
            <a:pathLst>
              <a:path h="314325">
                <a:moveTo>
                  <a:pt x="0" y="0"/>
                </a:moveTo>
                <a:lnTo>
                  <a:pt x="0" y="313780"/>
                </a:lnTo>
              </a:path>
            </a:pathLst>
          </a:custGeom>
          <a:ln w="3175">
            <a:solidFill>
              <a:srgbClr val="FFC90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5856343" y="5386534"/>
            <a:ext cx="13970" cy="13970"/>
          </a:xfrm>
          <a:custGeom>
            <a:avLst/>
            <a:gdLst/>
            <a:ahLst/>
            <a:cxnLst/>
            <a:rect l="l" t="t" r="r" b="b"/>
            <a:pathLst>
              <a:path w="13970" h="13970">
                <a:moveTo>
                  <a:pt x="13652" y="0"/>
                </a:moveTo>
                <a:lnTo>
                  <a:pt x="0" y="0"/>
                </a:lnTo>
                <a:lnTo>
                  <a:pt x="6826" y="13652"/>
                </a:lnTo>
                <a:lnTo>
                  <a:pt x="13652" y="0"/>
                </a:lnTo>
                <a:close/>
              </a:path>
            </a:pathLst>
          </a:custGeom>
          <a:solidFill>
            <a:srgbClr val="FFC9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 txBox="1"/>
          <p:nvPr/>
        </p:nvSpPr>
        <p:spPr>
          <a:xfrm>
            <a:off x="5715000" y="4826000"/>
            <a:ext cx="2851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C905"/>
                </a:solidFill>
                <a:latin typeface="Times New Roman"/>
                <a:cs typeface="Times New Roman"/>
              </a:rPr>
              <a:t>h</a:t>
            </a:r>
            <a:r>
              <a:rPr sz="2000" dirty="0">
                <a:solidFill>
                  <a:srgbClr val="FFC905"/>
                </a:solidFill>
                <a:latin typeface="Symbol"/>
                <a:cs typeface="Symbol"/>
              </a:rPr>
              <a:t>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429" name="object 429"/>
          <p:cNvSpPr txBox="1"/>
          <p:nvPr/>
        </p:nvSpPr>
        <p:spPr>
          <a:xfrm>
            <a:off x="5270500" y="4559300"/>
            <a:ext cx="372110" cy="4419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C905"/>
                </a:solidFill>
                <a:latin typeface="Times New Roman"/>
                <a:cs typeface="Times New Roman"/>
              </a:rPr>
              <a:t>h</a:t>
            </a:r>
            <a:r>
              <a:rPr sz="1200" dirty="0">
                <a:solidFill>
                  <a:srgbClr val="FFC905"/>
                </a:solidFill>
                <a:latin typeface="Symbol"/>
                <a:cs typeface="Symbol"/>
              </a:rPr>
              <a:t></a:t>
            </a:r>
            <a:endParaRPr sz="1200">
              <a:latin typeface="Symbol"/>
              <a:cs typeface="Symbol"/>
            </a:endParaRPr>
          </a:p>
          <a:p>
            <a:pPr marL="157480">
              <a:lnSpc>
                <a:spcPct val="100000"/>
              </a:lnSpc>
              <a:spcBef>
                <a:spcPts val="935"/>
              </a:spcBef>
              <a:tabLst>
                <a:tab pos="358140" algn="l"/>
              </a:tabLst>
            </a:pPr>
            <a:r>
              <a:rPr sz="750" u="sng" spc="5" dirty="0">
                <a:uFill>
                  <a:solidFill>
                    <a:srgbClr val="0000FF"/>
                  </a:solidFill>
                </a:uFill>
                <a:latin typeface="Arial"/>
                <a:cs typeface="Arial"/>
              </a:rPr>
              <a:t> 	</a:t>
            </a:r>
            <a:endParaRPr sz="750">
              <a:latin typeface="Arial"/>
              <a:cs typeface="Arial"/>
            </a:endParaRPr>
          </a:p>
        </p:txBody>
      </p:sp>
      <p:sp>
        <p:nvSpPr>
          <p:cNvPr id="430" name="object 430"/>
          <p:cNvSpPr/>
          <p:nvPr/>
        </p:nvSpPr>
        <p:spPr>
          <a:xfrm>
            <a:off x="5373245" y="4748495"/>
            <a:ext cx="0" cy="149860"/>
          </a:xfrm>
          <a:custGeom>
            <a:avLst/>
            <a:gdLst/>
            <a:ahLst/>
            <a:cxnLst/>
            <a:rect l="l" t="t" r="r" b="b"/>
            <a:pathLst>
              <a:path h="149860">
                <a:moveTo>
                  <a:pt x="0" y="0"/>
                </a:moveTo>
                <a:lnTo>
                  <a:pt x="0" y="149702"/>
                </a:lnTo>
              </a:path>
            </a:pathLst>
          </a:custGeom>
          <a:ln w="3175">
            <a:solidFill>
              <a:srgbClr val="FFC90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5366419" y="4896610"/>
            <a:ext cx="13970" cy="13970"/>
          </a:xfrm>
          <a:custGeom>
            <a:avLst/>
            <a:gdLst/>
            <a:ahLst/>
            <a:cxnLst/>
            <a:rect l="l" t="t" r="r" b="b"/>
            <a:pathLst>
              <a:path w="13970" h="13970">
                <a:moveTo>
                  <a:pt x="13652" y="0"/>
                </a:moveTo>
                <a:lnTo>
                  <a:pt x="0" y="0"/>
                </a:lnTo>
                <a:lnTo>
                  <a:pt x="6826" y="13652"/>
                </a:lnTo>
                <a:lnTo>
                  <a:pt x="13652" y="0"/>
                </a:lnTo>
                <a:close/>
              </a:path>
            </a:pathLst>
          </a:custGeom>
          <a:solidFill>
            <a:srgbClr val="FFC9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 txBox="1"/>
          <p:nvPr/>
        </p:nvSpPr>
        <p:spPr>
          <a:xfrm>
            <a:off x="4635500" y="6007100"/>
            <a:ext cx="19653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GTP</a:t>
            </a:r>
            <a:r>
              <a:rPr sz="1400" dirty="0">
                <a:latin typeface="Symbol"/>
                <a:cs typeface="Symbol"/>
              </a:rPr>
              <a:t></a:t>
            </a:r>
            <a:r>
              <a:rPr sz="1400" b="1" dirty="0">
                <a:latin typeface="Arial"/>
                <a:cs typeface="Arial"/>
              </a:rPr>
              <a:t>S </a:t>
            </a:r>
            <a:r>
              <a:rPr sz="1400" b="1" spc="-5" dirty="0">
                <a:latin typeface="Arial"/>
                <a:cs typeface="Arial"/>
              </a:rPr>
              <a:t>bound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(pmoles)</a:t>
            </a:r>
            <a:endParaRPr sz="1400">
              <a:latin typeface="Arial"/>
              <a:cs typeface="Arial"/>
            </a:endParaRPr>
          </a:p>
        </p:txBody>
      </p:sp>
      <p:sp>
        <p:nvSpPr>
          <p:cNvPr id="433" name="object 433"/>
          <p:cNvSpPr txBox="1"/>
          <p:nvPr/>
        </p:nvSpPr>
        <p:spPr>
          <a:xfrm>
            <a:off x="4622800" y="3743959"/>
            <a:ext cx="1899920" cy="508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5080" indent="-12700">
              <a:lnSpc>
                <a:spcPct val="113100"/>
              </a:lnSpc>
              <a:spcBef>
                <a:spcPts val="100"/>
              </a:spcBef>
            </a:pPr>
            <a:r>
              <a:rPr sz="1400" spc="-5" dirty="0">
                <a:latin typeface="Comic Sans MS"/>
                <a:cs typeface="Comic Sans MS"/>
              </a:rPr>
              <a:t>Constitutive</a:t>
            </a:r>
            <a:r>
              <a:rPr sz="1400" spc="-5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activation  (mild but</a:t>
            </a:r>
            <a:r>
              <a:rPr sz="1400" spc="-35" dirty="0">
                <a:latin typeface="Comic Sans MS"/>
                <a:cs typeface="Comic Sans MS"/>
              </a:rPr>
              <a:t> </a:t>
            </a:r>
            <a:r>
              <a:rPr sz="1400" spc="-5" dirty="0">
                <a:latin typeface="Comic Sans MS"/>
                <a:cs typeface="Comic Sans MS"/>
              </a:rPr>
              <a:t>pathological)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434" name="object 434"/>
          <p:cNvSpPr/>
          <p:nvPr/>
        </p:nvSpPr>
        <p:spPr>
          <a:xfrm>
            <a:off x="1733517" y="4658270"/>
            <a:ext cx="299085" cy="1135380"/>
          </a:xfrm>
          <a:custGeom>
            <a:avLst/>
            <a:gdLst/>
            <a:ahLst/>
            <a:cxnLst/>
            <a:rect l="l" t="t" r="r" b="b"/>
            <a:pathLst>
              <a:path w="299085" h="1135379">
                <a:moveTo>
                  <a:pt x="298762" y="0"/>
                </a:moveTo>
                <a:lnTo>
                  <a:pt x="0" y="0"/>
                </a:lnTo>
                <a:lnTo>
                  <a:pt x="0" y="1134985"/>
                </a:lnTo>
                <a:lnTo>
                  <a:pt x="298762" y="1134985"/>
                </a:lnTo>
                <a:lnTo>
                  <a:pt x="298762" y="0"/>
                </a:lnTo>
                <a:close/>
              </a:path>
            </a:pathLst>
          </a:custGeom>
          <a:solidFill>
            <a:srgbClr val="9296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1735966" y="4658270"/>
            <a:ext cx="0" cy="1135380"/>
          </a:xfrm>
          <a:custGeom>
            <a:avLst/>
            <a:gdLst/>
            <a:ahLst/>
            <a:cxnLst/>
            <a:rect l="l" t="t" r="r" b="b"/>
            <a:pathLst>
              <a:path h="1135379">
                <a:moveTo>
                  <a:pt x="0" y="0"/>
                </a:moveTo>
                <a:lnTo>
                  <a:pt x="0" y="1134985"/>
                </a:lnTo>
              </a:path>
            </a:pathLst>
          </a:custGeom>
          <a:ln w="48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1733517" y="4661773"/>
            <a:ext cx="304165" cy="0"/>
          </a:xfrm>
          <a:custGeom>
            <a:avLst/>
            <a:gdLst/>
            <a:ahLst/>
            <a:cxnLst/>
            <a:rect l="l" t="t" r="r" b="b"/>
            <a:pathLst>
              <a:path w="304164">
                <a:moveTo>
                  <a:pt x="0" y="0"/>
                </a:moveTo>
                <a:lnTo>
                  <a:pt x="303660" y="0"/>
                </a:lnTo>
              </a:path>
            </a:pathLst>
          </a:custGeom>
          <a:ln w="70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2034728" y="4658270"/>
            <a:ext cx="0" cy="1135380"/>
          </a:xfrm>
          <a:custGeom>
            <a:avLst/>
            <a:gdLst/>
            <a:ahLst/>
            <a:cxnLst/>
            <a:rect l="l" t="t" r="r" b="b"/>
            <a:pathLst>
              <a:path h="1135379">
                <a:moveTo>
                  <a:pt x="0" y="0"/>
                </a:moveTo>
                <a:lnTo>
                  <a:pt x="0" y="1134985"/>
                </a:lnTo>
              </a:path>
            </a:pathLst>
          </a:custGeom>
          <a:ln w="48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1882898" y="4609227"/>
            <a:ext cx="0" cy="56515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0"/>
                </a:moveTo>
                <a:lnTo>
                  <a:pt x="0" y="56048"/>
                </a:lnTo>
              </a:path>
            </a:pathLst>
          </a:custGeom>
          <a:ln w="4897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1870654" y="4612730"/>
            <a:ext cx="24765" cy="0"/>
          </a:xfrm>
          <a:custGeom>
            <a:avLst/>
            <a:gdLst/>
            <a:ahLst/>
            <a:cxnLst/>
            <a:rect l="l" t="t" r="r" b="b"/>
            <a:pathLst>
              <a:path w="24764">
                <a:moveTo>
                  <a:pt x="0" y="0"/>
                </a:moveTo>
                <a:lnTo>
                  <a:pt x="24488" y="0"/>
                </a:lnTo>
              </a:path>
            </a:pathLst>
          </a:custGeom>
          <a:ln w="7006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1882898" y="4658270"/>
            <a:ext cx="0" cy="56515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0"/>
                </a:moveTo>
                <a:lnTo>
                  <a:pt x="0" y="56048"/>
                </a:lnTo>
              </a:path>
            </a:pathLst>
          </a:custGeom>
          <a:ln w="4897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1870654" y="4710815"/>
            <a:ext cx="24765" cy="0"/>
          </a:xfrm>
          <a:custGeom>
            <a:avLst/>
            <a:gdLst/>
            <a:ahLst/>
            <a:cxnLst/>
            <a:rect l="l" t="t" r="r" b="b"/>
            <a:pathLst>
              <a:path w="24764">
                <a:moveTo>
                  <a:pt x="0" y="0"/>
                </a:moveTo>
                <a:lnTo>
                  <a:pt x="24488" y="0"/>
                </a:lnTo>
              </a:path>
            </a:pathLst>
          </a:custGeom>
          <a:ln w="7006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2105746" y="4994562"/>
            <a:ext cx="304165" cy="798830"/>
          </a:xfrm>
          <a:custGeom>
            <a:avLst/>
            <a:gdLst/>
            <a:ahLst/>
            <a:cxnLst/>
            <a:rect l="l" t="t" r="r" b="b"/>
            <a:pathLst>
              <a:path w="304164" h="798829">
                <a:moveTo>
                  <a:pt x="303660" y="0"/>
                </a:moveTo>
                <a:lnTo>
                  <a:pt x="0" y="0"/>
                </a:lnTo>
                <a:lnTo>
                  <a:pt x="0" y="798693"/>
                </a:lnTo>
                <a:lnTo>
                  <a:pt x="303660" y="798693"/>
                </a:lnTo>
                <a:lnTo>
                  <a:pt x="303660" y="0"/>
                </a:lnTo>
                <a:close/>
              </a:path>
            </a:pathLst>
          </a:custGeom>
          <a:solidFill>
            <a:srgbClr val="9296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2108195" y="4994562"/>
            <a:ext cx="0" cy="798830"/>
          </a:xfrm>
          <a:custGeom>
            <a:avLst/>
            <a:gdLst/>
            <a:ahLst/>
            <a:cxnLst/>
            <a:rect l="l" t="t" r="r" b="b"/>
            <a:pathLst>
              <a:path h="798829">
                <a:moveTo>
                  <a:pt x="0" y="0"/>
                </a:moveTo>
                <a:lnTo>
                  <a:pt x="0" y="798693"/>
                </a:lnTo>
              </a:path>
            </a:pathLst>
          </a:custGeom>
          <a:ln w="48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2105746" y="4998065"/>
            <a:ext cx="308610" cy="0"/>
          </a:xfrm>
          <a:custGeom>
            <a:avLst/>
            <a:gdLst/>
            <a:ahLst/>
            <a:cxnLst/>
            <a:rect l="l" t="t" r="r" b="b"/>
            <a:pathLst>
              <a:path w="308610">
                <a:moveTo>
                  <a:pt x="0" y="0"/>
                </a:moveTo>
                <a:lnTo>
                  <a:pt x="308558" y="0"/>
                </a:lnTo>
              </a:path>
            </a:pathLst>
          </a:custGeom>
          <a:ln w="70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2411855" y="4994562"/>
            <a:ext cx="0" cy="798830"/>
          </a:xfrm>
          <a:custGeom>
            <a:avLst/>
            <a:gdLst/>
            <a:ahLst/>
            <a:cxnLst/>
            <a:rect l="l" t="t" r="r" b="b"/>
            <a:pathLst>
              <a:path h="798829">
                <a:moveTo>
                  <a:pt x="0" y="0"/>
                </a:moveTo>
                <a:lnTo>
                  <a:pt x="0" y="798693"/>
                </a:lnTo>
              </a:path>
            </a:pathLst>
          </a:custGeom>
          <a:ln w="48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2260025" y="4819410"/>
            <a:ext cx="0" cy="182245"/>
          </a:xfrm>
          <a:custGeom>
            <a:avLst/>
            <a:gdLst/>
            <a:ahLst/>
            <a:cxnLst/>
            <a:rect l="l" t="t" r="r" b="b"/>
            <a:pathLst>
              <a:path h="182245">
                <a:moveTo>
                  <a:pt x="0" y="0"/>
                </a:moveTo>
                <a:lnTo>
                  <a:pt x="0" y="182158"/>
                </a:lnTo>
              </a:path>
            </a:pathLst>
          </a:custGeom>
          <a:ln w="4897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2247781" y="4822913"/>
            <a:ext cx="24765" cy="0"/>
          </a:xfrm>
          <a:custGeom>
            <a:avLst/>
            <a:gdLst/>
            <a:ahLst/>
            <a:cxnLst/>
            <a:rect l="l" t="t" r="r" b="b"/>
            <a:pathLst>
              <a:path w="24764">
                <a:moveTo>
                  <a:pt x="0" y="0"/>
                </a:moveTo>
                <a:lnTo>
                  <a:pt x="24488" y="0"/>
                </a:lnTo>
              </a:path>
            </a:pathLst>
          </a:custGeom>
          <a:ln w="7006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2260025" y="4994562"/>
            <a:ext cx="0" cy="175260"/>
          </a:xfrm>
          <a:custGeom>
            <a:avLst/>
            <a:gdLst/>
            <a:ahLst/>
            <a:cxnLst/>
            <a:rect l="l" t="t" r="r" b="b"/>
            <a:pathLst>
              <a:path h="175260">
                <a:moveTo>
                  <a:pt x="0" y="0"/>
                </a:moveTo>
                <a:lnTo>
                  <a:pt x="0" y="175152"/>
                </a:lnTo>
              </a:path>
            </a:pathLst>
          </a:custGeom>
          <a:ln w="4897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2247781" y="5166211"/>
            <a:ext cx="24765" cy="0"/>
          </a:xfrm>
          <a:custGeom>
            <a:avLst/>
            <a:gdLst/>
            <a:ahLst/>
            <a:cxnLst/>
            <a:rect l="l" t="t" r="r" b="b"/>
            <a:pathLst>
              <a:path w="24764">
                <a:moveTo>
                  <a:pt x="0" y="0"/>
                </a:moveTo>
                <a:lnTo>
                  <a:pt x="24488" y="0"/>
                </a:lnTo>
              </a:path>
            </a:pathLst>
          </a:custGeom>
          <a:ln w="7006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2482872" y="5008574"/>
            <a:ext cx="304165" cy="784860"/>
          </a:xfrm>
          <a:custGeom>
            <a:avLst/>
            <a:gdLst/>
            <a:ahLst/>
            <a:cxnLst/>
            <a:rect l="l" t="t" r="r" b="b"/>
            <a:pathLst>
              <a:path w="304164" h="784860">
                <a:moveTo>
                  <a:pt x="303660" y="0"/>
                </a:moveTo>
                <a:lnTo>
                  <a:pt x="0" y="0"/>
                </a:lnTo>
                <a:lnTo>
                  <a:pt x="0" y="784681"/>
                </a:lnTo>
                <a:lnTo>
                  <a:pt x="303660" y="784681"/>
                </a:lnTo>
                <a:lnTo>
                  <a:pt x="303660" y="0"/>
                </a:lnTo>
                <a:close/>
              </a:path>
            </a:pathLst>
          </a:custGeom>
          <a:solidFill>
            <a:srgbClr val="9296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2485321" y="5008574"/>
            <a:ext cx="0" cy="784860"/>
          </a:xfrm>
          <a:custGeom>
            <a:avLst/>
            <a:gdLst/>
            <a:ahLst/>
            <a:cxnLst/>
            <a:rect l="l" t="t" r="r" b="b"/>
            <a:pathLst>
              <a:path h="784860">
                <a:moveTo>
                  <a:pt x="0" y="0"/>
                </a:moveTo>
                <a:lnTo>
                  <a:pt x="0" y="784681"/>
                </a:lnTo>
              </a:path>
            </a:pathLst>
          </a:custGeom>
          <a:ln w="48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2482873" y="5012077"/>
            <a:ext cx="308610" cy="0"/>
          </a:xfrm>
          <a:custGeom>
            <a:avLst/>
            <a:gdLst/>
            <a:ahLst/>
            <a:cxnLst/>
            <a:rect l="l" t="t" r="r" b="b"/>
            <a:pathLst>
              <a:path w="308610">
                <a:moveTo>
                  <a:pt x="0" y="0"/>
                </a:moveTo>
                <a:lnTo>
                  <a:pt x="308558" y="0"/>
                </a:lnTo>
              </a:path>
            </a:pathLst>
          </a:custGeom>
          <a:ln w="70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2788982" y="5008574"/>
            <a:ext cx="0" cy="784860"/>
          </a:xfrm>
          <a:custGeom>
            <a:avLst/>
            <a:gdLst/>
            <a:ahLst/>
            <a:cxnLst/>
            <a:rect l="l" t="t" r="r" b="b"/>
            <a:pathLst>
              <a:path h="784860">
                <a:moveTo>
                  <a:pt x="0" y="0"/>
                </a:moveTo>
                <a:lnTo>
                  <a:pt x="0" y="784681"/>
                </a:lnTo>
              </a:path>
            </a:pathLst>
          </a:custGeom>
          <a:ln w="48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2637152" y="4861446"/>
            <a:ext cx="0" cy="154305"/>
          </a:xfrm>
          <a:custGeom>
            <a:avLst/>
            <a:gdLst/>
            <a:ahLst/>
            <a:cxnLst/>
            <a:rect l="l" t="t" r="r" b="b"/>
            <a:pathLst>
              <a:path h="154304">
                <a:moveTo>
                  <a:pt x="0" y="0"/>
                </a:moveTo>
                <a:lnTo>
                  <a:pt x="0" y="154133"/>
                </a:lnTo>
              </a:path>
            </a:pathLst>
          </a:custGeom>
          <a:ln w="4897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2624907" y="4864949"/>
            <a:ext cx="24765" cy="0"/>
          </a:xfrm>
          <a:custGeom>
            <a:avLst/>
            <a:gdLst/>
            <a:ahLst/>
            <a:cxnLst/>
            <a:rect l="l" t="t" r="r" b="b"/>
            <a:pathLst>
              <a:path w="24764">
                <a:moveTo>
                  <a:pt x="0" y="0"/>
                </a:moveTo>
                <a:lnTo>
                  <a:pt x="24488" y="0"/>
                </a:lnTo>
              </a:path>
            </a:pathLst>
          </a:custGeom>
          <a:ln w="7006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2637152" y="5008574"/>
            <a:ext cx="0" cy="161290"/>
          </a:xfrm>
          <a:custGeom>
            <a:avLst/>
            <a:gdLst/>
            <a:ahLst/>
            <a:cxnLst/>
            <a:rect l="l" t="t" r="r" b="b"/>
            <a:pathLst>
              <a:path h="161289">
                <a:moveTo>
                  <a:pt x="0" y="0"/>
                </a:moveTo>
                <a:lnTo>
                  <a:pt x="0" y="161139"/>
                </a:lnTo>
              </a:path>
            </a:pathLst>
          </a:custGeom>
          <a:ln w="4897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2624907" y="5166211"/>
            <a:ext cx="24765" cy="0"/>
          </a:xfrm>
          <a:custGeom>
            <a:avLst/>
            <a:gdLst/>
            <a:ahLst/>
            <a:cxnLst/>
            <a:rect l="l" t="t" r="r" b="b"/>
            <a:pathLst>
              <a:path w="24764">
                <a:moveTo>
                  <a:pt x="0" y="0"/>
                </a:moveTo>
                <a:lnTo>
                  <a:pt x="24488" y="0"/>
                </a:lnTo>
              </a:path>
            </a:pathLst>
          </a:custGeom>
          <a:ln w="7006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2859999" y="5520018"/>
            <a:ext cx="304165" cy="273685"/>
          </a:xfrm>
          <a:custGeom>
            <a:avLst/>
            <a:gdLst/>
            <a:ahLst/>
            <a:cxnLst/>
            <a:rect l="l" t="t" r="r" b="b"/>
            <a:pathLst>
              <a:path w="304164" h="273685">
                <a:moveTo>
                  <a:pt x="303660" y="0"/>
                </a:moveTo>
                <a:lnTo>
                  <a:pt x="0" y="0"/>
                </a:lnTo>
                <a:lnTo>
                  <a:pt x="0" y="273237"/>
                </a:lnTo>
                <a:lnTo>
                  <a:pt x="303660" y="273237"/>
                </a:lnTo>
                <a:lnTo>
                  <a:pt x="303660" y="0"/>
                </a:lnTo>
                <a:close/>
              </a:path>
            </a:pathLst>
          </a:custGeom>
          <a:solidFill>
            <a:srgbClr val="9296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2862448" y="5520018"/>
            <a:ext cx="0" cy="273685"/>
          </a:xfrm>
          <a:custGeom>
            <a:avLst/>
            <a:gdLst/>
            <a:ahLst/>
            <a:cxnLst/>
            <a:rect l="l" t="t" r="r" b="b"/>
            <a:pathLst>
              <a:path h="273685">
                <a:moveTo>
                  <a:pt x="0" y="0"/>
                </a:moveTo>
                <a:lnTo>
                  <a:pt x="0" y="273237"/>
                </a:lnTo>
              </a:path>
            </a:pathLst>
          </a:custGeom>
          <a:ln w="48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2859999" y="5523521"/>
            <a:ext cx="308610" cy="0"/>
          </a:xfrm>
          <a:custGeom>
            <a:avLst/>
            <a:gdLst/>
            <a:ahLst/>
            <a:cxnLst/>
            <a:rect l="l" t="t" r="r" b="b"/>
            <a:pathLst>
              <a:path w="308610">
                <a:moveTo>
                  <a:pt x="0" y="0"/>
                </a:moveTo>
                <a:lnTo>
                  <a:pt x="308558" y="0"/>
                </a:lnTo>
              </a:path>
            </a:pathLst>
          </a:custGeom>
          <a:ln w="70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3166109" y="5520018"/>
            <a:ext cx="0" cy="273685"/>
          </a:xfrm>
          <a:custGeom>
            <a:avLst/>
            <a:gdLst/>
            <a:ahLst/>
            <a:cxnLst/>
            <a:rect l="l" t="t" r="r" b="b"/>
            <a:pathLst>
              <a:path h="273685">
                <a:moveTo>
                  <a:pt x="0" y="0"/>
                </a:moveTo>
                <a:lnTo>
                  <a:pt x="0" y="273237"/>
                </a:lnTo>
              </a:path>
            </a:pathLst>
          </a:custGeom>
          <a:ln w="48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3014278" y="5442951"/>
            <a:ext cx="0" cy="84455"/>
          </a:xfrm>
          <a:custGeom>
            <a:avLst/>
            <a:gdLst/>
            <a:ahLst/>
            <a:cxnLst/>
            <a:rect l="l" t="t" r="r" b="b"/>
            <a:pathLst>
              <a:path h="84454">
                <a:moveTo>
                  <a:pt x="0" y="0"/>
                </a:moveTo>
                <a:lnTo>
                  <a:pt x="0" y="84073"/>
                </a:lnTo>
              </a:path>
            </a:pathLst>
          </a:custGeom>
          <a:ln w="4897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3002034" y="5446454"/>
            <a:ext cx="24765" cy="0"/>
          </a:xfrm>
          <a:custGeom>
            <a:avLst/>
            <a:gdLst/>
            <a:ahLst/>
            <a:cxnLst/>
            <a:rect l="l" t="t" r="r" b="b"/>
            <a:pathLst>
              <a:path w="24764">
                <a:moveTo>
                  <a:pt x="0" y="0"/>
                </a:moveTo>
                <a:lnTo>
                  <a:pt x="24488" y="0"/>
                </a:lnTo>
              </a:path>
            </a:pathLst>
          </a:custGeom>
          <a:ln w="7006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3014278" y="5520018"/>
            <a:ext cx="0" cy="84455"/>
          </a:xfrm>
          <a:custGeom>
            <a:avLst/>
            <a:gdLst/>
            <a:ahLst/>
            <a:cxnLst/>
            <a:rect l="l" t="t" r="r" b="b"/>
            <a:pathLst>
              <a:path h="84454">
                <a:moveTo>
                  <a:pt x="0" y="0"/>
                </a:moveTo>
                <a:lnTo>
                  <a:pt x="0" y="84073"/>
                </a:lnTo>
              </a:path>
            </a:pathLst>
          </a:custGeom>
          <a:ln w="4897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3002034" y="5600588"/>
            <a:ext cx="24765" cy="0"/>
          </a:xfrm>
          <a:custGeom>
            <a:avLst/>
            <a:gdLst/>
            <a:ahLst/>
            <a:cxnLst/>
            <a:rect l="l" t="t" r="r" b="b"/>
            <a:pathLst>
              <a:path w="24764">
                <a:moveTo>
                  <a:pt x="0" y="0"/>
                </a:moveTo>
                <a:lnTo>
                  <a:pt x="24488" y="0"/>
                </a:lnTo>
              </a:path>
            </a:pathLst>
          </a:custGeom>
          <a:ln w="7006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3237125" y="5491994"/>
            <a:ext cx="299085" cy="301625"/>
          </a:xfrm>
          <a:custGeom>
            <a:avLst/>
            <a:gdLst/>
            <a:ahLst/>
            <a:cxnLst/>
            <a:rect l="l" t="t" r="r" b="b"/>
            <a:pathLst>
              <a:path w="299085" h="301625">
                <a:moveTo>
                  <a:pt x="298762" y="0"/>
                </a:moveTo>
                <a:lnTo>
                  <a:pt x="0" y="0"/>
                </a:lnTo>
                <a:lnTo>
                  <a:pt x="0" y="301261"/>
                </a:lnTo>
                <a:lnTo>
                  <a:pt x="298762" y="301261"/>
                </a:lnTo>
                <a:lnTo>
                  <a:pt x="298762" y="0"/>
                </a:lnTo>
                <a:close/>
              </a:path>
            </a:pathLst>
          </a:custGeom>
          <a:solidFill>
            <a:srgbClr val="9296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3239575" y="5491994"/>
            <a:ext cx="0" cy="301625"/>
          </a:xfrm>
          <a:custGeom>
            <a:avLst/>
            <a:gdLst/>
            <a:ahLst/>
            <a:cxnLst/>
            <a:rect l="l" t="t" r="r" b="b"/>
            <a:pathLst>
              <a:path h="301625">
                <a:moveTo>
                  <a:pt x="0" y="0"/>
                </a:moveTo>
                <a:lnTo>
                  <a:pt x="0" y="301261"/>
                </a:lnTo>
              </a:path>
            </a:pathLst>
          </a:custGeom>
          <a:ln w="48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3237126" y="5495497"/>
            <a:ext cx="304165" cy="0"/>
          </a:xfrm>
          <a:custGeom>
            <a:avLst/>
            <a:gdLst/>
            <a:ahLst/>
            <a:cxnLst/>
            <a:rect l="l" t="t" r="r" b="b"/>
            <a:pathLst>
              <a:path w="304164">
                <a:moveTo>
                  <a:pt x="0" y="0"/>
                </a:moveTo>
                <a:lnTo>
                  <a:pt x="303660" y="0"/>
                </a:lnTo>
              </a:path>
            </a:pathLst>
          </a:custGeom>
          <a:ln w="70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3538338" y="5491994"/>
            <a:ext cx="0" cy="301625"/>
          </a:xfrm>
          <a:custGeom>
            <a:avLst/>
            <a:gdLst/>
            <a:ahLst/>
            <a:cxnLst/>
            <a:rect l="l" t="t" r="r" b="b"/>
            <a:pathLst>
              <a:path h="301625">
                <a:moveTo>
                  <a:pt x="0" y="0"/>
                </a:moveTo>
                <a:lnTo>
                  <a:pt x="0" y="301261"/>
                </a:lnTo>
              </a:path>
            </a:pathLst>
          </a:custGeom>
          <a:ln w="48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3391405" y="5386902"/>
            <a:ext cx="0" cy="112395"/>
          </a:xfrm>
          <a:custGeom>
            <a:avLst/>
            <a:gdLst/>
            <a:ahLst/>
            <a:cxnLst/>
            <a:rect l="l" t="t" r="r" b="b"/>
            <a:pathLst>
              <a:path h="112395">
                <a:moveTo>
                  <a:pt x="0" y="0"/>
                </a:moveTo>
                <a:lnTo>
                  <a:pt x="0" y="112097"/>
                </a:lnTo>
              </a:path>
            </a:pathLst>
          </a:custGeom>
          <a:ln w="4897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3379161" y="5390406"/>
            <a:ext cx="24765" cy="0"/>
          </a:xfrm>
          <a:custGeom>
            <a:avLst/>
            <a:gdLst/>
            <a:ahLst/>
            <a:cxnLst/>
            <a:rect l="l" t="t" r="r" b="b"/>
            <a:pathLst>
              <a:path w="24764">
                <a:moveTo>
                  <a:pt x="0" y="0"/>
                </a:moveTo>
                <a:lnTo>
                  <a:pt x="24488" y="0"/>
                </a:lnTo>
              </a:path>
            </a:pathLst>
          </a:custGeom>
          <a:ln w="7006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3391405" y="549199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9103"/>
                </a:lnTo>
              </a:path>
            </a:pathLst>
          </a:custGeom>
          <a:ln w="4897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3379161" y="5607594"/>
            <a:ext cx="24765" cy="0"/>
          </a:xfrm>
          <a:custGeom>
            <a:avLst/>
            <a:gdLst/>
            <a:ahLst/>
            <a:cxnLst/>
            <a:rect l="l" t="t" r="r" b="b"/>
            <a:pathLst>
              <a:path w="24764">
                <a:moveTo>
                  <a:pt x="0" y="0"/>
                </a:moveTo>
                <a:lnTo>
                  <a:pt x="24488" y="0"/>
                </a:lnTo>
              </a:path>
            </a:pathLst>
          </a:custGeom>
          <a:ln w="7006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3614253" y="5534031"/>
            <a:ext cx="299085" cy="259715"/>
          </a:xfrm>
          <a:custGeom>
            <a:avLst/>
            <a:gdLst/>
            <a:ahLst/>
            <a:cxnLst/>
            <a:rect l="l" t="t" r="r" b="b"/>
            <a:pathLst>
              <a:path w="299085" h="259714">
                <a:moveTo>
                  <a:pt x="298762" y="0"/>
                </a:moveTo>
                <a:lnTo>
                  <a:pt x="0" y="0"/>
                </a:lnTo>
                <a:lnTo>
                  <a:pt x="0" y="259225"/>
                </a:lnTo>
                <a:lnTo>
                  <a:pt x="298762" y="259225"/>
                </a:lnTo>
                <a:lnTo>
                  <a:pt x="298762" y="0"/>
                </a:lnTo>
                <a:close/>
              </a:path>
            </a:pathLst>
          </a:custGeom>
          <a:solidFill>
            <a:srgbClr val="9296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3616702" y="5534030"/>
            <a:ext cx="0" cy="259715"/>
          </a:xfrm>
          <a:custGeom>
            <a:avLst/>
            <a:gdLst/>
            <a:ahLst/>
            <a:cxnLst/>
            <a:rect l="l" t="t" r="r" b="b"/>
            <a:pathLst>
              <a:path h="259714">
                <a:moveTo>
                  <a:pt x="0" y="0"/>
                </a:moveTo>
                <a:lnTo>
                  <a:pt x="0" y="259225"/>
                </a:lnTo>
              </a:path>
            </a:pathLst>
          </a:custGeom>
          <a:ln w="48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3614253" y="5537534"/>
            <a:ext cx="304165" cy="0"/>
          </a:xfrm>
          <a:custGeom>
            <a:avLst/>
            <a:gdLst/>
            <a:ahLst/>
            <a:cxnLst/>
            <a:rect l="l" t="t" r="r" b="b"/>
            <a:pathLst>
              <a:path w="304164">
                <a:moveTo>
                  <a:pt x="0" y="0"/>
                </a:moveTo>
                <a:lnTo>
                  <a:pt x="303660" y="0"/>
                </a:lnTo>
              </a:path>
            </a:pathLst>
          </a:custGeom>
          <a:ln w="70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3915464" y="5534030"/>
            <a:ext cx="0" cy="259715"/>
          </a:xfrm>
          <a:custGeom>
            <a:avLst/>
            <a:gdLst/>
            <a:ahLst/>
            <a:cxnLst/>
            <a:rect l="l" t="t" r="r" b="b"/>
            <a:pathLst>
              <a:path h="259714">
                <a:moveTo>
                  <a:pt x="0" y="0"/>
                </a:moveTo>
                <a:lnTo>
                  <a:pt x="0" y="259225"/>
                </a:lnTo>
              </a:path>
            </a:pathLst>
          </a:custGeom>
          <a:ln w="48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3763634" y="5400915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121"/>
                </a:lnTo>
              </a:path>
            </a:pathLst>
          </a:custGeom>
          <a:ln w="4897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3751390" y="5404418"/>
            <a:ext cx="24765" cy="0"/>
          </a:xfrm>
          <a:custGeom>
            <a:avLst/>
            <a:gdLst/>
            <a:ahLst/>
            <a:cxnLst/>
            <a:rect l="l" t="t" r="r" b="b"/>
            <a:pathLst>
              <a:path w="24764">
                <a:moveTo>
                  <a:pt x="0" y="0"/>
                </a:moveTo>
                <a:lnTo>
                  <a:pt x="24488" y="0"/>
                </a:lnTo>
              </a:path>
            </a:pathLst>
          </a:custGeom>
          <a:ln w="7006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3763634" y="5534030"/>
            <a:ext cx="0" cy="133350"/>
          </a:xfrm>
          <a:custGeom>
            <a:avLst/>
            <a:gdLst/>
            <a:ahLst/>
            <a:cxnLst/>
            <a:rect l="l" t="t" r="r" b="b"/>
            <a:pathLst>
              <a:path h="133350">
                <a:moveTo>
                  <a:pt x="0" y="0"/>
                </a:moveTo>
                <a:lnTo>
                  <a:pt x="0" y="133115"/>
                </a:lnTo>
              </a:path>
            </a:pathLst>
          </a:custGeom>
          <a:ln w="4897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3751390" y="5663643"/>
            <a:ext cx="24765" cy="0"/>
          </a:xfrm>
          <a:custGeom>
            <a:avLst/>
            <a:gdLst/>
            <a:ahLst/>
            <a:cxnLst/>
            <a:rect l="l" t="t" r="r" b="b"/>
            <a:pathLst>
              <a:path w="24764">
                <a:moveTo>
                  <a:pt x="0" y="0"/>
                </a:moveTo>
                <a:lnTo>
                  <a:pt x="24488" y="0"/>
                </a:lnTo>
              </a:path>
            </a:pathLst>
          </a:custGeom>
          <a:ln w="7006">
            <a:solidFill>
              <a:srgbClr val="0729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1689437" y="5793256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181" y="0"/>
                </a:lnTo>
              </a:path>
            </a:pathLst>
          </a:custGeom>
          <a:ln w="140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1689437" y="5499000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181" y="0"/>
                </a:lnTo>
              </a:path>
            </a:pathLst>
          </a:custGeom>
          <a:ln w="140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1689437" y="5197738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181" y="0"/>
                </a:lnTo>
              </a:path>
            </a:pathLst>
          </a:custGeom>
          <a:ln w="140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1689437" y="4903483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181" y="0"/>
                </a:lnTo>
              </a:path>
            </a:pathLst>
          </a:custGeom>
          <a:ln w="140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1689437" y="4602221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181" y="0"/>
                </a:lnTo>
              </a:path>
            </a:pathLst>
          </a:custGeom>
          <a:ln w="140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1689437" y="4307966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181" y="0"/>
                </a:lnTo>
              </a:path>
            </a:pathLst>
          </a:custGeom>
          <a:ln w="140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3917913" y="5793256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181" y="0"/>
                </a:lnTo>
              </a:path>
            </a:pathLst>
          </a:custGeom>
          <a:ln w="140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3917913" y="5499000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181" y="0"/>
                </a:lnTo>
              </a:path>
            </a:pathLst>
          </a:custGeom>
          <a:ln w="140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3917913" y="5197738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181" y="0"/>
                </a:lnTo>
              </a:path>
            </a:pathLst>
          </a:custGeom>
          <a:ln w="140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3917913" y="4903483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181" y="0"/>
                </a:lnTo>
              </a:path>
            </a:pathLst>
          </a:custGeom>
          <a:ln w="140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3917913" y="4602221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181" y="0"/>
                </a:lnTo>
              </a:path>
            </a:pathLst>
          </a:custGeom>
          <a:ln w="140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3917913" y="4307966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181" y="0"/>
                </a:lnTo>
              </a:path>
            </a:pathLst>
          </a:custGeom>
          <a:ln w="140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1694335" y="5744213"/>
            <a:ext cx="0" cy="56515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0"/>
                </a:moveTo>
                <a:lnTo>
                  <a:pt x="0" y="56048"/>
                </a:lnTo>
              </a:path>
            </a:pathLst>
          </a:custGeom>
          <a:ln w="97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2071462" y="5744213"/>
            <a:ext cx="0" cy="56515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0"/>
                </a:moveTo>
                <a:lnTo>
                  <a:pt x="0" y="56048"/>
                </a:lnTo>
              </a:path>
            </a:pathLst>
          </a:custGeom>
          <a:ln w="97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2448588" y="5744213"/>
            <a:ext cx="0" cy="56515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0"/>
                </a:moveTo>
                <a:lnTo>
                  <a:pt x="0" y="56048"/>
                </a:lnTo>
              </a:path>
            </a:pathLst>
          </a:custGeom>
          <a:ln w="97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2820817" y="5744213"/>
            <a:ext cx="0" cy="56515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0"/>
                </a:moveTo>
                <a:lnTo>
                  <a:pt x="0" y="56048"/>
                </a:lnTo>
              </a:path>
            </a:pathLst>
          </a:custGeom>
          <a:ln w="97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3197944" y="5744213"/>
            <a:ext cx="0" cy="56515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0"/>
                </a:moveTo>
                <a:lnTo>
                  <a:pt x="0" y="56048"/>
                </a:lnTo>
              </a:path>
            </a:pathLst>
          </a:custGeom>
          <a:ln w="97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3575071" y="5744213"/>
            <a:ext cx="0" cy="56515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0"/>
                </a:moveTo>
                <a:lnTo>
                  <a:pt x="0" y="56048"/>
                </a:lnTo>
              </a:path>
            </a:pathLst>
          </a:custGeom>
          <a:ln w="97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3952197" y="5744213"/>
            <a:ext cx="0" cy="56515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0"/>
                </a:moveTo>
                <a:lnTo>
                  <a:pt x="0" y="56048"/>
                </a:lnTo>
              </a:path>
            </a:pathLst>
          </a:custGeom>
          <a:ln w="97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1694335" y="4300959"/>
            <a:ext cx="0" cy="56515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0"/>
                </a:moveTo>
                <a:lnTo>
                  <a:pt x="0" y="56048"/>
                </a:lnTo>
              </a:path>
            </a:pathLst>
          </a:custGeom>
          <a:ln w="97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2071462" y="4300959"/>
            <a:ext cx="0" cy="56515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0"/>
                </a:moveTo>
                <a:lnTo>
                  <a:pt x="0" y="56048"/>
                </a:lnTo>
              </a:path>
            </a:pathLst>
          </a:custGeom>
          <a:ln w="97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2448588" y="4300959"/>
            <a:ext cx="0" cy="56515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0"/>
                </a:moveTo>
                <a:lnTo>
                  <a:pt x="0" y="56048"/>
                </a:lnTo>
              </a:path>
            </a:pathLst>
          </a:custGeom>
          <a:ln w="97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2820817" y="4300959"/>
            <a:ext cx="0" cy="56515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0"/>
                </a:moveTo>
                <a:lnTo>
                  <a:pt x="0" y="56048"/>
                </a:lnTo>
              </a:path>
            </a:pathLst>
          </a:custGeom>
          <a:ln w="97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3197944" y="4300959"/>
            <a:ext cx="0" cy="56515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0"/>
                </a:moveTo>
                <a:lnTo>
                  <a:pt x="0" y="56048"/>
                </a:lnTo>
              </a:path>
            </a:pathLst>
          </a:custGeom>
          <a:ln w="97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3575071" y="4300959"/>
            <a:ext cx="0" cy="56515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0"/>
                </a:moveTo>
                <a:lnTo>
                  <a:pt x="0" y="56048"/>
                </a:lnTo>
              </a:path>
            </a:pathLst>
          </a:custGeom>
          <a:ln w="97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3952197" y="4300959"/>
            <a:ext cx="0" cy="56515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0"/>
                </a:moveTo>
                <a:lnTo>
                  <a:pt x="0" y="56048"/>
                </a:lnTo>
              </a:path>
            </a:pathLst>
          </a:custGeom>
          <a:ln w="97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1694335" y="4300959"/>
            <a:ext cx="0" cy="1499870"/>
          </a:xfrm>
          <a:custGeom>
            <a:avLst/>
            <a:gdLst/>
            <a:ahLst/>
            <a:cxnLst/>
            <a:rect l="l" t="t" r="r" b="b"/>
            <a:pathLst>
              <a:path h="1499870">
                <a:moveTo>
                  <a:pt x="0" y="0"/>
                </a:moveTo>
                <a:lnTo>
                  <a:pt x="0" y="1499302"/>
                </a:lnTo>
              </a:path>
            </a:pathLst>
          </a:custGeom>
          <a:ln w="97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3952197" y="4300959"/>
            <a:ext cx="0" cy="1499870"/>
          </a:xfrm>
          <a:custGeom>
            <a:avLst/>
            <a:gdLst/>
            <a:ahLst/>
            <a:cxnLst/>
            <a:rect l="l" t="t" r="r" b="b"/>
            <a:pathLst>
              <a:path h="1499870">
                <a:moveTo>
                  <a:pt x="0" y="0"/>
                </a:moveTo>
                <a:lnTo>
                  <a:pt x="0" y="1499302"/>
                </a:lnTo>
              </a:path>
            </a:pathLst>
          </a:custGeom>
          <a:ln w="97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1689437" y="5793256"/>
            <a:ext cx="2268220" cy="0"/>
          </a:xfrm>
          <a:custGeom>
            <a:avLst/>
            <a:gdLst/>
            <a:ahLst/>
            <a:cxnLst/>
            <a:rect l="l" t="t" r="r" b="b"/>
            <a:pathLst>
              <a:path w="2268220">
                <a:moveTo>
                  <a:pt x="0" y="0"/>
                </a:moveTo>
                <a:lnTo>
                  <a:pt x="2267658" y="0"/>
                </a:lnTo>
              </a:path>
            </a:pathLst>
          </a:custGeom>
          <a:ln w="140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1689437" y="4307966"/>
            <a:ext cx="2268220" cy="0"/>
          </a:xfrm>
          <a:custGeom>
            <a:avLst/>
            <a:gdLst/>
            <a:ahLst/>
            <a:cxnLst/>
            <a:rect l="l" t="t" r="r" b="b"/>
            <a:pathLst>
              <a:path w="2268220">
                <a:moveTo>
                  <a:pt x="0" y="0"/>
                </a:moveTo>
                <a:lnTo>
                  <a:pt x="2267658" y="0"/>
                </a:lnTo>
              </a:path>
            </a:pathLst>
          </a:custGeom>
          <a:ln w="140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 txBox="1"/>
          <p:nvPr/>
        </p:nvSpPr>
        <p:spPr>
          <a:xfrm>
            <a:off x="1573884" y="5654446"/>
            <a:ext cx="8001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85" dirty="0">
                <a:latin typeface="Arial"/>
                <a:cs typeface="Arial"/>
              </a:rPr>
              <a:t>0</a:t>
            </a:r>
            <a:endParaRPr sz="1100">
              <a:latin typeface="Arial"/>
              <a:cs typeface="Arial"/>
            </a:endParaRPr>
          </a:p>
        </p:txBody>
      </p:sp>
      <p:sp>
        <p:nvSpPr>
          <p:cNvPr id="513" name="object 513"/>
          <p:cNvSpPr txBox="1"/>
          <p:nvPr/>
        </p:nvSpPr>
        <p:spPr>
          <a:xfrm>
            <a:off x="1520009" y="5360191"/>
            <a:ext cx="13271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95" dirty="0">
                <a:latin typeface="Arial"/>
                <a:cs typeface="Arial"/>
              </a:rPr>
              <a:t>20</a:t>
            </a:r>
            <a:endParaRPr sz="1100">
              <a:latin typeface="Arial"/>
              <a:cs typeface="Arial"/>
            </a:endParaRPr>
          </a:p>
        </p:txBody>
      </p:sp>
      <p:sp>
        <p:nvSpPr>
          <p:cNvPr id="514" name="object 514"/>
          <p:cNvSpPr txBox="1"/>
          <p:nvPr/>
        </p:nvSpPr>
        <p:spPr>
          <a:xfrm>
            <a:off x="1520009" y="5058929"/>
            <a:ext cx="13271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95" dirty="0">
                <a:latin typeface="Arial"/>
                <a:cs typeface="Arial"/>
              </a:rPr>
              <a:t>40</a:t>
            </a:r>
            <a:endParaRPr sz="1100">
              <a:latin typeface="Arial"/>
              <a:cs typeface="Arial"/>
            </a:endParaRPr>
          </a:p>
        </p:txBody>
      </p:sp>
      <p:sp>
        <p:nvSpPr>
          <p:cNvPr id="515" name="object 515"/>
          <p:cNvSpPr txBox="1"/>
          <p:nvPr/>
        </p:nvSpPr>
        <p:spPr>
          <a:xfrm>
            <a:off x="1520009" y="4764673"/>
            <a:ext cx="13271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95" dirty="0">
                <a:latin typeface="Arial"/>
                <a:cs typeface="Arial"/>
              </a:rPr>
              <a:t>60</a:t>
            </a:r>
            <a:endParaRPr sz="1100">
              <a:latin typeface="Arial"/>
              <a:cs typeface="Arial"/>
            </a:endParaRPr>
          </a:p>
        </p:txBody>
      </p:sp>
      <p:sp>
        <p:nvSpPr>
          <p:cNvPr id="516" name="object 516"/>
          <p:cNvSpPr txBox="1"/>
          <p:nvPr/>
        </p:nvSpPr>
        <p:spPr>
          <a:xfrm>
            <a:off x="1520009" y="4470418"/>
            <a:ext cx="13271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95" dirty="0">
                <a:latin typeface="Arial"/>
                <a:cs typeface="Arial"/>
              </a:rPr>
              <a:t>80</a:t>
            </a:r>
            <a:endParaRPr sz="1100">
              <a:latin typeface="Arial"/>
              <a:cs typeface="Arial"/>
            </a:endParaRPr>
          </a:p>
        </p:txBody>
      </p:sp>
      <p:sp>
        <p:nvSpPr>
          <p:cNvPr id="517" name="object 517"/>
          <p:cNvSpPr txBox="1"/>
          <p:nvPr/>
        </p:nvSpPr>
        <p:spPr>
          <a:xfrm>
            <a:off x="1466134" y="4169156"/>
            <a:ext cx="18669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95" dirty="0">
                <a:latin typeface="Arial"/>
                <a:cs typeface="Arial"/>
              </a:rPr>
              <a:t>100</a:t>
            </a:r>
            <a:endParaRPr sz="1100">
              <a:latin typeface="Arial"/>
              <a:cs typeface="Arial"/>
            </a:endParaRPr>
          </a:p>
        </p:txBody>
      </p:sp>
      <p:sp>
        <p:nvSpPr>
          <p:cNvPr id="518" name="object 518"/>
          <p:cNvSpPr/>
          <p:nvPr/>
        </p:nvSpPr>
        <p:spPr>
          <a:xfrm>
            <a:off x="3016168" y="4440695"/>
            <a:ext cx="0" cy="588010"/>
          </a:xfrm>
          <a:custGeom>
            <a:avLst/>
            <a:gdLst/>
            <a:ahLst/>
            <a:cxnLst/>
            <a:rect l="l" t="t" r="r" b="b"/>
            <a:pathLst>
              <a:path h="588010">
                <a:moveTo>
                  <a:pt x="0" y="0"/>
                </a:moveTo>
                <a:lnTo>
                  <a:pt x="0" y="587413"/>
                </a:lnTo>
              </a:path>
            </a:pathLst>
          </a:custGeom>
          <a:ln w="50800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2939714" y="5002710"/>
            <a:ext cx="153035" cy="153035"/>
          </a:xfrm>
          <a:custGeom>
            <a:avLst/>
            <a:gdLst/>
            <a:ahLst/>
            <a:cxnLst/>
            <a:rect l="l" t="t" r="r" b="b"/>
            <a:pathLst>
              <a:path w="153035" h="153035">
                <a:moveTo>
                  <a:pt x="152907" y="0"/>
                </a:moveTo>
                <a:lnTo>
                  <a:pt x="0" y="0"/>
                </a:lnTo>
                <a:lnTo>
                  <a:pt x="76453" y="152907"/>
                </a:lnTo>
                <a:lnTo>
                  <a:pt x="15290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3394502" y="4440695"/>
            <a:ext cx="0" cy="588010"/>
          </a:xfrm>
          <a:custGeom>
            <a:avLst/>
            <a:gdLst/>
            <a:ahLst/>
            <a:cxnLst/>
            <a:rect l="l" t="t" r="r" b="b"/>
            <a:pathLst>
              <a:path h="588010">
                <a:moveTo>
                  <a:pt x="0" y="0"/>
                </a:moveTo>
                <a:lnTo>
                  <a:pt x="0" y="587413"/>
                </a:lnTo>
              </a:path>
            </a:pathLst>
          </a:custGeom>
          <a:ln w="50800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3318049" y="5002710"/>
            <a:ext cx="153035" cy="153035"/>
          </a:xfrm>
          <a:custGeom>
            <a:avLst/>
            <a:gdLst/>
            <a:ahLst/>
            <a:cxnLst/>
            <a:rect l="l" t="t" r="r" b="b"/>
            <a:pathLst>
              <a:path w="153035" h="153035">
                <a:moveTo>
                  <a:pt x="152908" y="0"/>
                </a:moveTo>
                <a:lnTo>
                  <a:pt x="0" y="0"/>
                </a:lnTo>
                <a:lnTo>
                  <a:pt x="76454" y="152907"/>
                </a:lnTo>
                <a:lnTo>
                  <a:pt x="152908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 txBox="1"/>
          <p:nvPr/>
        </p:nvSpPr>
        <p:spPr>
          <a:xfrm>
            <a:off x="1816100" y="3746500"/>
            <a:ext cx="20288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Comic Sans MS"/>
                <a:cs typeface="Comic Sans MS"/>
              </a:rPr>
              <a:t>Impaired retinal</a:t>
            </a:r>
            <a:r>
              <a:rPr sz="1400" spc="-60" dirty="0">
                <a:latin typeface="Comic Sans MS"/>
                <a:cs typeface="Comic Sans MS"/>
              </a:rPr>
              <a:t> </a:t>
            </a:r>
            <a:r>
              <a:rPr sz="1400" dirty="0">
                <a:latin typeface="Comic Sans MS"/>
                <a:cs typeface="Comic Sans MS"/>
              </a:rPr>
              <a:t>binding</a:t>
            </a:r>
            <a:endParaRPr sz="1400">
              <a:latin typeface="Comic Sans MS"/>
              <a:cs typeface="Comic Sans MS"/>
            </a:endParaRPr>
          </a:p>
        </p:txBody>
      </p:sp>
      <p:sp>
        <p:nvSpPr>
          <p:cNvPr id="523" name="object 523"/>
          <p:cNvSpPr txBox="1"/>
          <p:nvPr/>
        </p:nvSpPr>
        <p:spPr>
          <a:xfrm>
            <a:off x="1701800" y="5799728"/>
            <a:ext cx="2239010" cy="44132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380"/>
              </a:spcBef>
              <a:tabLst>
                <a:tab pos="433070" algn="l"/>
                <a:tab pos="790575" algn="l"/>
              </a:tabLst>
            </a:pPr>
            <a:r>
              <a:rPr sz="1000" spc="-225" dirty="0">
                <a:latin typeface="Arial"/>
                <a:cs typeface="Arial"/>
              </a:rPr>
              <a:t>WT	</a:t>
            </a:r>
            <a:r>
              <a:rPr sz="1000" spc="-175" dirty="0">
                <a:latin typeface="Arial"/>
                <a:cs typeface="Arial"/>
              </a:rPr>
              <a:t>L79A	</a:t>
            </a:r>
            <a:r>
              <a:rPr sz="1000" spc="-190" dirty="0">
                <a:latin typeface="Arial"/>
                <a:cs typeface="Arial"/>
              </a:rPr>
              <a:t>L79S  </a:t>
            </a:r>
            <a:r>
              <a:rPr sz="1000" spc="-185" dirty="0">
                <a:latin typeface="Arial"/>
                <a:cs typeface="Arial"/>
              </a:rPr>
              <a:t>W175A </a:t>
            </a:r>
            <a:r>
              <a:rPr sz="1000" spc="-200" dirty="0">
                <a:latin typeface="Arial"/>
                <a:cs typeface="Arial"/>
              </a:rPr>
              <a:t>W175C</a:t>
            </a:r>
            <a:r>
              <a:rPr sz="1000" spc="-190" dirty="0">
                <a:latin typeface="Arial"/>
                <a:cs typeface="Arial"/>
              </a:rPr>
              <a:t> </a:t>
            </a:r>
            <a:r>
              <a:rPr sz="1000" spc="-204" dirty="0">
                <a:latin typeface="Arial"/>
                <a:cs typeface="Arial"/>
              </a:rPr>
              <a:t>W175H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1200" b="1" dirty="0">
                <a:latin typeface="Arial"/>
                <a:cs typeface="Arial"/>
              </a:rPr>
              <a:t>% Rhodopsin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Regeneration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524" name="object 524"/>
          <p:cNvSpPr/>
          <p:nvPr/>
        </p:nvSpPr>
        <p:spPr>
          <a:xfrm>
            <a:off x="4618742" y="4319894"/>
            <a:ext cx="1894205" cy="1492885"/>
          </a:xfrm>
          <a:custGeom>
            <a:avLst/>
            <a:gdLst/>
            <a:ahLst/>
            <a:cxnLst/>
            <a:rect l="l" t="t" r="r" b="b"/>
            <a:pathLst>
              <a:path w="1894204" h="1492885">
                <a:moveTo>
                  <a:pt x="0" y="0"/>
                </a:moveTo>
                <a:lnTo>
                  <a:pt x="1894196" y="0"/>
                </a:lnTo>
                <a:lnTo>
                  <a:pt x="1894196" y="1492812"/>
                </a:lnTo>
                <a:lnTo>
                  <a:pt x="0" y="1492812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6513600" y="3946755"/>
            <a:ext cx="2075814" cy="1558925"/>
          </a:xfrm>
          <a:custGeom>
            <a:avLst/>
            <a:gdLst/>
            <a:ahLst/>
            <a:cxnLst/>
            <a:rect l="l" t="t" r="r" b="b"/>
            <a:pathLst>
              <a:path w="2075815" h="1558925">
                <a:moveTo>
                  <a:pt x="2075805" y="0"/>
                </a:moveTo>
                <a:lnTo>
                  <a:pt x="25390" y="1539326"/>
                </a:lnTo>
                <a:lnTo>
                  <a:pt x="0" y="1558388"/>
                </a:lnTo>
              </a:path>
            </a:pathLst>
          </a:custGeom>
          <a:ln w="634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6383599" y="5343599"/>
            <a:ext cx="285115" cy="259715"/>
          </a:xfrm>
          <a:custGeom>
            <a:avLst/>
            <a:gdLst/>
            <a:ahLst/>
            <a:cxnLst/>
            <a:rect l="l" t="t" r="r" b="b"/>
            <a:pathLst>
              <a:path w="285115" h="259714">
                <a:moveTo>
                  <a:pt x="129416" y="0"/>
                </a:moveTo>
                <a:lnTo>
                  <a:pt x="0" y="259141"/>
                </a:lnTo>
                <a:lnTo>
                  <a:pt x="284962" y="207191"/>
                </a:lnTo>
                <a:lnTo>
                  <a:pt x="155392" y="142482"/>
                </a:lnTo>
                <a:lnTo>
                  <a:pt x="1294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 txBox="1"/>
          <p:nvPr/>
        </p:nvSpPr>
        <p:spPr>
          <a:xfrm>
            <a:off x="6794500" y="4394200"/>
            <a:ext cx="500380" cy="49784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5080">
              <a:lnSpc>
                <a:spcPts val="1800"/>
              </a:lnSpc>
              <a:spcBef>
                <a:spcPts val="259"/>
              </a:spcBef>
            </a:pPr>
            <a:r>
              <a:rPr sz="1600" dirty="0">
                <a:latin typeface="Arial"/>
                <a:cs typeface="Arial"/>
              </a:rPr>
              <a:t>L79A  </a:t>
            </a:r>
            <a:r>
              <a:rPr sz="1600" spc="-5" dirty="0">
                <a:latin typeface="Arial"/>
                <a:cs typeface="Arial"/>
              </a:rPr>
              <a:t>TM2</a:t>
            </a:r>
            <a:endParaRPr sz="1600">
              <a:latin typeface="Arial"/>
              <a:cs typeface="Arial"/>
            </a:endParaRPr>
          </a:p>
        </p:txBody>
      </p:sp>
      <p:sp>
        <p:nvSpPr>
          <p:cNvPr id="528" name="object 528"/>
          <p:cNvSpPr txBox="1"/>
          <p:nvPr/>
        </p:nvSpPr>
        <p:spPr>
          <a:xfrm>
            <a:off x="1460500" y="1308100"/>
            <a:ext cx="4163060" cy="759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835" indent="-191770">
              <a:lnSpc>
                <a:spcPct val="100000"/>
              </a:lnSpc>
              <a:spcBef>
                <a:spcPts val="100"/>
              </a:spcBef>
              <a:buChar char="•"/>
              <a:tabLst>
                <a:tab pos="204470" algn="l"/>
              </a:tabLst>
            </a:pPr>
            <a:r>
              <a:rPr sz="2400" dirty="0">
                <a:solidFill>
                  <a:srgbClr val="A6AAA9"/>
                </a:solidFill>
                <a:latin typeface="Arial"/>
                <a:cs typeface="Arial"/>
              </a:rPr>
              <a:t>Decrease </a:t>
            </a:r>
            <a:r>
              <a:rPr sz="2400" spc="-5" dirty="0">
                <a:solidFill>
                  <a:srgbClr val="A6AAA9"/>
                </a:solidFill>
                <a:latin typeface="Arial"/>
                <a:cs typeface="Arial"/>
              </a:rPr>
              <a:t>retinal</a:t>
            </a:r>
            <a:r>
              <a:rPr sz="2400" spc="-15" dirty="0">
                <a:solidFill>
                  <a:srgbClr val="A6AAA9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A6AAA9"/>
                </a:solidFill>
                <a:latin typeface="Arial"/>
                <a:cs typeface="Arial"/>
              </a:rPr>
              <a:t>binding</a:t>
            </a:r>
            <a:endParaRPr sz="2400">
              <a:latin typeface="Arial"/>
              <a:cs typeface="Arial"/>
            </a:endParaRPr>
          </a:p>
          <a:p>
            <a:pPr marL="203835" indent="-191770">
              <a:lnSpc>
                <a:spcPct val="100000"/>
              </a:lnSpc>
              <a:spcBef>
                <a:spcPts val="20"/>
              </a:spcBef>
              <a:buChar char="•"/>
              <a:tabLst>
                <a:tab pos="204470" algn="l"/>
              </a:tabLst>
            </a:pPr>
            <a:r>
              <a:rPr sz="2400" b="1" spc="-5" dirty="0">
                <a:latin typeface="Arial"/>
                <a:cs typeface="Arial"/>
              </a:rPr>
              <a:t>Design constitutive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activity</a:t>
            </a:r>
            <a:endParaRPr sz="2400">
              <a:latin typeface="Arial"/>
              <a:cs typeface="Arial"/>
            </a:endParaRPr>
          </a:p>
        </p:txBody>
      </p:sp>
      <p:sp>
        <p:nvSpPr>
          <p:cNvPr id="529" name="object 529"/>
          <p:cNvSpPr txBox="1"/>
          <p:nvPr/>
        </p:nvSpPr>
        <p:spPr>
          <a:xfrm>
            <a:off x="6159500" y="1333500"/>
            <a:ext cx="13519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Arial"/>
                <a:cs typeface="Arial"/>
              </a:rPr>
              <a:t>Rhodopsin</a:t>
            </a:r>
            <a:endParaRPr sz="2000">
              <a:latin typeface="Arial"/>
              <a:cs typeface="Arial"/>
            </a:endParaRPr>
          </a:p>
        </p:txBody>
      </p:sp>
      <p:sp>
        <p:nvSpPr>
          <p:cNvPr id="530" name="object 530"/>
          <p:cNvSpPr/>
          <p:nvPr/>
        </p:nvSpPr>
        <p:spPr>
          <a:xfrm>
            <a:off x="4942433" y="6435524"/>
            <a:ext cx="1380490" cy="361315"/>
          </a:xfrm>
          <a:custGeom>
            <a:avLst/>
            <a:gdLst/>
            <a:ahLst/>
            <a:cxnLst/>
            <a:rect l="l" t="t" r="r" b="b"/>
            <a:pathLst>
              <a:path w="1380489" h="361315">
                <a:moveTo>
                  <a:pt x="0" y="0"/>
                </a:moveTo>
                <a:lnTo>
                  <a:pt x="1380417" y="0"/>
                </a:lnTo>
                <a:lnTo>
                  <a:pt x="1380417" y="360821"/>
                </a:lnTo>
                <a:lnTo>
                  <a:pt x="0" y="360821"/>
                </a:lnTo>
                <a:lnTo>
                  <a:pt x="0" y="0"/>
                </a:lnTo>
                <a:close/>
              </a:path>
            </a:pathLst>
          </a:custGeom>
          <a:solidFill>
            <a:srgbClr val="A6AA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10254203" y="1344424"/>
            <a:ext cx="660859" cy="30993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 txBox="1"/>
          <p:nvPr/>
        </p:nvSpPr>
        <p:spPr>
          <a:xfrm>
            <a:off x="10274300" y="1333500"/>
            <a:ext cx="5397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HE</a:t>
            </a:r>
            <a:r>
              <a:rPr sz="1200" b="1" spc="-9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VY</a:t>
            </a:r>
            <a:endParaRPr sz="1200">
              <a:latin typeface="Arial"/>
              <a:cs typeface="Arial"/>
            </a:endParaRPr>
          </a:p>
        </p:txBody>
      </p:sp>
      <p:sp>
        <p:nvSpPr>
          <p:cNvPr id="536" name="object 536"/>
          <p:cNvSpPr txBox="1"/>
          <p:nvPr/>
        </p:nvSpPr>
        <p:spPr>
          <a:xfrm>
            <a:off x="2324100" y="6473254"/>
            <a:ext cx="230060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dirty="0">
                <a:latin typeface="Arial"/>
                <a:cs typeface="Arial"/>
              </a:rPr>
              <a:t>Madabushi </a:t>
            </a:r>
            <a:r>
              <a:rPr sz="1800" b="1" i="1" spc="-5" dirty="0">
                <a:latin typeface="Arial"/>
                <a:cs typeface="Arial"/>
              </a:rPr>
              <a:t>JBC</a:t>
            </a:r>
            <a:r>
              <a:rPr sz="1800" b="1" i="1" spc="-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2004</a:t>
            </a:r>
            <a:endParaRPr sz="1800">
              <a:latin typeface="Arial"/>
              <a:cs typeface="Arial"/>
            </a:endParaRPr>
          </a:p>
        </p:txBody>
      </p:sp>
      <p:sp>
        <p:nvSpPr>
          <p:cNvPr id="537" name="object 537"/>
          <p:cNvSpPr txBox="1"/>
          <p:nvPr/>
        </p:nvSpPr>
        <p:spPr>
          <a:xfrm>
            <a:off x="4978400" y="6473254"/>
            <a:ext cx="1291590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Wensel</a:t>
            </a:r>
            <a:r>
              <a:rPr sz="18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Lab</a:t>
            </a:r>
            <a:endParaRPr sz="1800">
              <a:latin typeface="Arial"/>
              <a:cs typeface="Arial"/>
            </a:endParaRPr>
          </a:p>
        </p:txBody>
      </p:sp>
      <p:sp>
        <p:nvSpPr>
          <p:cNvPr id="533" name="object 533"/>
          <p:cNvSpPr txBox="1"/>
          <p:nvPr/>
        </p:nvSpPr>
        <p:spPr>
          <a:xfrm>
            <a:off x="10401300" y="4254500"/>
            <a:ext cx="4743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LIGHT</a:t>
            </a:r>
            <a:endParaRPr sz="1200">
              <a:latin typeface="Arial"/>
              <a:cs typeface="Arial"/>
            </a:endParaRPr>
          </a:p>
        </p:txBody>
      </p:sp>
      <p:sp>
        <p:nvSpPr>
          <p:cNvPr id="534" name="object 534"/>
          <p:cNvSpPr txBox="1"/>
          <p:nvPr/>
        </p:nvSpPr>
        <p:spPr>
          <a:xfrm>
            <a:off x="10007600" y="698500"/>
            <a:ext cx="1014094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Arial"/>
                <a:cs typeface="Arial"/>
              </a:rPr>
              <a:t>Residue  </a:t>
            </a:r>
            <a:r>
              <a:rPr sz="2000" b="1" spc="-10" dirty="0">
                <a:latin typeface="Arial"/>
                <a:cs typeface="Arial"/>
              </a:rPr>
              <a:t>Weight</a:t>
            </a:r>
            <a:endParaRPr sz="2000">
              <a:latin typeface="Arial"/>
              <a:cs typeface="Arial"/>
            </a:endParaRPr>
          </a:p>
        </p:txBody>
      </p:sp>
      <p:sp>
        <p:nvSpPr>
          <p:cNvPr id="535" name="object 535"/>
          <p:cNvSpPr txBox="1">
            <a:spLocks noGrp="1"/>
          </p:cNvSpPr>
          <p:nvPr>
            <p:ph type="title"/>
          </p:nvPr>
        </p:nvSpPr>
        <p:spPr>
          <a:xfrm>
            <a:off x="1943100" y="241300"/>
            <a:ext cx="8268334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Need </a:t>
            </a:r>
            <a:r>
              <a:rPr spc="-5" dirty="0"/>
              <a:t>multiple </a:t>
            </a:r>
            <a:r>
              <a:rPr dirty="0"/>
              <a:t>assays </a:t>
            </a:r>
            <a:r>
              <a:rPr spc="-5" dirty="0"/>
              <a:t>to </a:t>
            </a:r>
            <a:r>
              <a:rPr dirty="0"/>
              <a:t>measure what </a:t>
            </a:r>
            <a:r>
              <a:rPr spc="-5" dirty="0"/>
              <a:t>mutations</a:t>
            </a:r>
            <a:r>
              <a:rPr spc="-30" dirty="0"/>
              <a:t> </a:t>
            </a:r>
            <a:r>
              <a:rPr dirty="0"/>
              <a:t>do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33183" y="571878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19838" y="5633527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20371" y="5633527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49198" y="5640697"/>
            <a:ext cx="0" cy="63500"/>
          </a:xfrm>
          <a:custGeom>
            <a:avLst/>
            <a:gdLst/>
            <a:ahLst/>
            <a:cxnLst/>
            <a:rect l="l" t="t" r="r" b="b"/>
            <a:pathLst>
              <a:path h="63500">
                <a:moveTo>
                  <a:pt x="0" y="0"/>
                </a:moveTo>
                <a:lnTo>
                  <a:pt x="0" y="63212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19838" y="5697270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20371" y="5697270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65213" y="572143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81228" y="570497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97243" y="56858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13792" y="568213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29807" y="572568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45288" y="569434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461303" y="570709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477852" y="570125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493867" y="57549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509882" y="571665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526431" y="569487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542446" y="569647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558461" y="568053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574476" y="56970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590491" y="571400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607040" y="571665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622521" y="570125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638536" y="57522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655085" y="573100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671100" y="57081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57754" y="5675491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658288" y="5675491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687115" y="5682662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5960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657754" y="5751983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658288" y="5751983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703130" y="569594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690318" y="5639901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690852" y="5639901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719678" y="5647072"/>
            <a:ext cx="0" cy="88265"/>
          </a:xfrm>
          <a:custGeom>
            <a:avLst/>
            <a:gdLst/>
            <a:ahLst/>
            <a:cxnLst/>
            <a:rect l="l" t="t" r="r" b="b"/>
            <a:pathLst>
              <a:path h="88264">
                <a:moveTo>
                  <a:pt x="0" y="0"/>
                </a:moveTo>
                <a:lnTo>
                  <a:pt x="0" y="88178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690318" y="5728610"/>
            <a:ext cx="47625" cy="14604"/>
          </a:xfrm>
          <a:custGeom>
            <a:avLst/>
            <a:gdLst/>
            <a:ahLst/>
            <a:cxnLst/>
            <a:rect l="l" t="t" r="r" b="b"/>
            <a:pathLst>
              <a:path w="47625" h="14604">
                <a:moveTo>
                  <a:pt x="0" y="14342"/>
                </a:moveTo>
                <a:lnTo>
                  <a:pt x="47510" y="14342"/>
                </a:lnTo>
                <a:lnTo>
                  <a:pt x="47510" y="0"/>
                </a:lnTo>
                <a:lnTo>
                  <a:pt x="0" y="0"/>
                </a:lnTo>
                <a:lnTo>
                  <a:pt x="0" y="14342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690852" y="5728610"/>
            <a:ext cx="46990" cy="14604"/>
          </a:xfrm>
          <a:custGeom>
            <a:avLst/>
            <a:gdLst/>
            <a:ahLst/>
            <a:cxnLst/>
            <a:rect l="l" t="t" r="r" b="b"/>
            <a:pathLst>
              <a:path w="46989" h="14604">
                <a:moveTo>
                  <a:pt x="0" y="14342"/>
                </a:moveTo>
                <a:lnTo>
                  <a:pt x="46976" y="14342"/>
                </a:lnTo>
                <a:lnTo>
                  <a:pt x="46976" y="0"/>
                </a:lnTo>
                <a:lnTo>
                  <a:pt x="0" y="0"/>
                </a:lnTo>
                <a:lnTo>
                  <a:pt x="0" y="14342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735694" y="559076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751708" y="552224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767723" y="540644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783738" y="537669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800287" y="53326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786408" y="5152796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786941" y="5152796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815769" y="5159967"/>
            <a:ext cx="0" cy="86995"/>
          </a:xfrm>
          <a:custGeom>
            <a:avLst/>
            <a:gdLst/>
            <a:ahLst/>
            <a:cxnLst/>
            <a:rect l="l" t="t" r="r" b="b"/>
            <a:pathLst>
              <a:path h="86995">
                <a:moveTo>
                  <a:pt x="0" y="0"/>
                </a:moveTo>
                <a:lnTo>
                  <a:pt x="0" y="86584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786408" y="5239911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786941" y="5239911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831783" y="517909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847798" y="510047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34986" y="5018404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835520" y="5018404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864347" y="5025575"/>
            <a:ext cx="0" cy="91440"/>
          </a:xfrm>
          <a:custGeom>
            <a:avLst/>
            <a:gdLst/>
            <a:ahLst/>
            <a:cxnLst/>
            <a:rect l="l" t="t" r="r" b="b"/>
            <a:pathLst>
              <a:path h="91439">
                <a:moveTo>
                  <a:pt x="0" y="0"/>
                </a:moveTo>
                <a:lnTo>
                  <a:pt x="0" y="91365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834986" y="5110300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835520" y="5110300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851001" y="4958910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851535" y="4958910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880362" y="4966081"/>
            <a:ext cx="0" cy="84455"/>
          </a:xfrm>
          <a:custGeom>
            <a:avLst/>
            <a:gdLst/>
            <a:ahLst/>
            <a:cxnLst/>
            <a:rect l="l" t="t" r="r" b="b"/>
            <a:pathLst>
              <a:path h="84454">
                <a:moveTo>
                  <a:pt x="0" y="0"/>
                </a:moveTo>
                <a:lnTo>
                  <a:pt x="0" y="84459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851001" y="5043901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851535" y="5043901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867016" y="4952536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867550" y="4952536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896377" y="4959707"/>
            <a:ext cx="0" cy="103505"/>
          </a:xfrm>
          <a:custGeom>
            <a:avLst/>
            <a:gdLst/>
            <a:ahLst/>
            <a:cxnLst/>
            <a:rect l="l" t="t" r="r" b="b"/>
            <a:pathLst>
              <a:path h="103504">
                <a:moveTo>
                  <a:pt x="0" y="0"/>
                </a:moveTo>
                <a:lnTo>
                  <a:pt x="0" y="103051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867016" y="5056118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867550" y="5056118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883031" y="4939256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883565" y="4939256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912392" y="4946427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3675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883031" y="5053462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883565" y="5053462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899580" y="4879231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900114" y="4879231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928941" y="4886402"/>
            <a:ext cx="0" cy="110489"/>
          </a:xfrm>
          <a:custGeom>
            <a:avLst/>
            <a:gdLst/>
            <a:ahLst/>
            <a:cxnLst/>
            <a:rect l="l" t="t" r="r" b="b"/>
            <a:pathLst>
              <a:path h="110489">
                <a:moveTo>
                  <a:pt x="0" y="0"/>
                </a:moveTo>
                <a:lnTo>
                  <a:pt x="0" y="110488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899580" y="4990250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900114" y="4990250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915595" y="4933413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916129" y="4933413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944956" y="4940584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3675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915595" y="5047619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916129" y="5047619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931076" y="4838329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931610" y="4838329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960971" y="4845500"/>
            <a:ext cx="0" cy="143510"/>
          </a:xfrm>
          <a:custGeom>
            <a:avLst/>
            <a:gdLst/>
            <a:ahLst/>
            <a:cxnLst/>
            <a:rect l="l" t="t" r="r" b="b"/>
            <a:pathLst>
              <a:path h="143510">
                <a:moveTo>
                  <a:pt x="0" y="0"/>
                </a:moveTo>
                <a:lnTo>
                  <a:pt x="0" y="143422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931076" y="4982283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931610" y="4982283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947625" y="4819206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948159" y="4819206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977520" y="4826377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548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947625" y="4948286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948159" y="4948286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963640" y="4805395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964174" y="4805395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993001" y="4812566"/>
            <a:ext cx="0" cy="161290"/>
          </a:xfrm>
          <a:custGeom>
            <a:avLst/>
            <a:gdLst/>
            <a:ahLst/>
            <a:cxnLst/>
            <a:rect l="l" t="t" r="r" b="b"/>
            <a:pathLst>
              <a:path h="161289">
                <a:moveTo>
                  <a:pt x="0" y="0"/>
                </a:moveTo>
                <a:lnTo>
                  <a:pt x="0" y="160951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963640" y="4966878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964174" y="4966878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979655" y="4749619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980189" y="4749619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009016" y="4756791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609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979655" y="4896760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980189" y="4896760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995670" y="4785209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996204" y="4785209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017824" y="4792381"/>
            <a:ext cx="14604" cy="130175"/>
          </a:xfrm>
          <a:custGeom>
            <a:avLst/>
            <a:gdLst/>
            <a:ahLst/>
            <a:cxnLst/>
            <a:rect l="l" t="t" r="r" b="b"/>
            <a:pathLst>
              <a:path w="14605" h="130175">
                <a:moveTo>
                  <a:pt x="0" y="0"/>
                </a:moveTo>
                <a:lnTo>
                  <a:pt x="14413" y="0"/>
                </a:lnTo>
                <a:lnTo>
                  <a:pt x="14413" y="130142"/>
                </a:lnTo>
                <a:lnTo>
                  <a:pt x="0" y="1301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995670" y="4915883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996204" y="4915883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012219" y="4791052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012753" y="4791052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034373" y="4798224"/>
            <a:ext cx="14604" cy="121920"/>
          </a:xfrm>
          <a:custGeom>
            <a:avLst/>
            <a:gdLst/>
            <a:ahLst/>
            <a:cxnLst/>
            <a:rect l="l" t="t" r="r" b="b"/>
            <a:pathLst>
              <a:path w="14605" h="121920">
                <a:moveTo>
                  <a:pt x="0" y="0"/>
                </a:moveTo>
                <a:lnTo>
                  <a:pt x="14413" y="0"/>
                </a:lnTo>
                <a:lnTo>
                  <a:pt x="14413" y="121643"/>
                </a:lnTo>
                <a:lnTo>
                  <a:pt x="0" y="121643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012219" y="4913227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012753" y="4913227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028234" y="4804864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028768" y="4804864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057595" y="4812035"/>
            <a:ext cx="0" cy="88265"/>
          </a:xfrm>
          <a:custGeom>
            <a:avLst/>
            <a:gdLst/>
            <a:ahLst/>
            <a:cxnLst/>
            <a:rect l="l" t="t" r="r" b="b"/>
            <a:pathLst>
              <a:path h="88264">
                <a:moveTo>
                  <a:pt x="0" y="0"/>
                </a:moveTo>
                <a:lnTo>
                  <a:pt x="0" y="88178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2028234" y="4893573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2028768" y="4893573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2044249" y="4785741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2044783" y="4785741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2073610" y="4792912"/>
            <a:ext cx="0" cy="135255"/>
          </a:xfrm>
          <a:custGeom>
            <a:avLst/>
            <a:gdLst/>
            <a:ahLst/>
            <a:cxnLst/>
            <a:rect l="l" t="t" r="r" b="b"/>
            <a:pathLst>
              <a:path h="135254">
                <a:moveTo>
                  <a:pt x="0" y="0"/>
                </a:moveTo>
                <a:lnTo>
                  <a:pt x="0" y="134923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2044249" y="4921195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2044783" y="4921195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2060264" y="4769805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2060798" y="4769805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2082418" y="4776976"/>
            <a:ext cx="14604" cy="105410"/>
          </a:xfrm>
          <a:custGeom>
            <a:avLst/>
            <a:gdLst/>
            <a:ahLst/>
            <a:cxnLst/>
            <a:rect l="l" t="t" r="r" b="b"/>
            <a:pathLst>
              <a:path w="14605" h="105410">
                <a:moveTo>
                  <a:pt x="0" y="0"/>
                </a:moveTo>
                <a:lnTo>
                  <a:pt x="14413" y="0"/>
                </a:lnTo>
                <a:lnTo>
                  <a:pt x="14413" y="105176"/>
                </a:lnTo>
                <a:lnTo>
                  <a:pt x="0" y="105176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2060264" y="4875512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2060798" y="4875512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2076813" y="4774586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2077347" y="4774586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2098967" y="4781756"/>
            <a:ext cx="14604" cy="100965"/>
          </a:xfrm>
          <a:custGeom>
            <a:avLst/>
            <a:gdLst/>
            <a:ahLst/>
            <a:cxnLst/>
            <a:rect l="l" t="t" r="r" b="b"/>
            <a:pathLst>
              <a:path w="14605" h="100964">
                <a:moveTo>
                  <a:pt x="0" y="0"/>
                </a:moveTo>
                <a:lnTo>
                  <a:pt x="14413" y="0"/>
                </a:lnTo>
                <a:lnTo>
                  <a:pt x="14413" y="100926"/>
                </a:lnTo>
                <a:lnTo>
                  <a:pt x="0" y="100926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2076813" y="4876044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2077347" y="4876044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2092828" y="4709780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2093362" y="4709780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2122189" y="4716951"/>
            <a:ext cx="0" cy="154940"/>
          </a:xfrm>
          <a:custGeom>
            <a:avLst/>
            <a:gdLst/>
            <a:ahLst/>
            <a:cxnLst/>
            <a:rect l="l" t="t" r="r" b="b"/>
            <a:pathLst>
              <a:path h="154939">
                <a:moveTo>
                  <a:pt x="0" y="0"/>
                </a:moveTo>
                <a:lnTo>
                  <a:pt x="0" y="154577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2092828" y="4864889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2093362" y="4864889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2108843" y="4833548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2109377" y="4833548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2138203" y="4840719"/>
            <a:ext cx="0" cy="99695"/>
          </a:xfrm>
          <a:custGeom>
            <a:avLst/>
            <a:gdLst/>
            <a:ahLst/>
            <a:cxnLst/>
            <a:rect l="l" t="t" r="r" b="b"/>
            <a:pathLst>
              <a:path h="99695">
                <a:moveTo>
                  <a:pt x="0" y="0"/>
                </a:moveTo>
                <a:lnTo>
                  <a:pt x="0" y="99333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2108843" y="4933413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2109377" y="4933413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2124324" y="4767149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2124858" y="4767149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2154219" y="4774320"/>
            <a:ext cx="0" cy="154940"/>
          </a:xfrm>
          <a:custGeom>
            <a:avLst/>
            <a:gdLst/>
            <a:ahLst/>
            <a:cxnLst/>
            <a:rect l="l" t="t" r="r" b="b"/>
            <a:pathLst>
              <a:path h="154939">
                <a:moveTo>
                  <a:pt x="0" y="0"/>
                </a:moveTo>
                <a:lnTo>
                  <a:pt x="0" y="154577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2124324" y="4922258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2124858" y="4922258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2140339" y="4793708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2140873" y="4793708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169700" y="4800880"/>
            <a:ext cx="0" cy="90805"/>
          </a:xfrm>
          <a:custGeom>
            <a:avLst/>
            <a:gdLst/>
            <a:ahLst/>
            <a:cxnLst/>
            <a:rect l="l" t="t" r="r" b="b"/>
            <a:pathLst>
              <a:path h="90804">
                <a:moveTo>
                  <a:pt x="0" y="0"/>
                </a:moveTo>
                <a:lnTo>
                  <a:pt x="0" y="90303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140339" y="4884543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140873" y="4884543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156888" y="4842578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157421" y="4842578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186248" y="4849750"/>
            <a:ext cx="0" cy="85725"/>
          </a:xfrm>
          <a:custGeom>
            <a:avLst/>
            <a:gdLst/>
            <a:ahLst/>
            <a:cxnLst/>
            <a:rect l="l" t="t" r="r" b="b"/>
            <a:pathLst>
              <a:path h="85725">
                <a:moveTo>
                  <a:pt x="0" y="0"/>
                </a:moveTo>
                <a:lnTo>
                  <a:pt x="0" y="85522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156888" y="4928632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157421" y="4928632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172903" y="4816019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173437" y="4816019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202264" y="4823190"/>
            <a:ext cx="0" cy="104139"/>
          </a:xfrm>
          <a:custGeom>
            <a:avLst/>
            <a:gdLst/>
            <a:ahLst/>
            <a:cxnLst/>
            <a:rect l="l" t="t" r="r" b="b"/>
            <a:pathLst>
              <a:path h="104139">
                <a:moveTo>
                  <a:pt x="0" y="0"/>
                </a:moveTo>
                <a:lnTo>
                  <a:pt x="0" y="103582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172903" y="4920133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173437" y="4920133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188918" y="4774054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189452" y="4774054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218278" y="4781225"/>
            <a:ext cx="0" cy="109220"/>
          </a:xfrm>
          <a:custGeom>
            <a:avLst/>
            <a:gdLst/>
            <a:ahLst/>
            <a:cxnLst/>
            <a:rect l="l" t="t" r="r" b="b"/>
            <a:pathLst>
              <a:path h="109220">
                <a:moveTo>
                  <a:pt x="0" y="0"/>
                </a:moveTo>
                <a:lnTo>
                  <a:pt x="0" y="108894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188918" y="4883480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189452" y="4883480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204933" y="4788928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205466" y="4788928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234293" y="4796099"/>
            <a:ext cx="0" cy="136525"/>
          </a:xfrm>
          <a:custGeom>
            <a:avLst/>
            <a:gdLst/>
            <a:ahLst/>
            <a:cxnLst/>
            <a:rect l="l" t="t" r="r" b="b"/>
            <a:pathLst>
              <a:path h="136525">
                <a:moveTo>
                  <a:pt x="0" y="0"/>
                </a:moveTo>
                <a:lnTo>
                  <a:pt x="0" y="136516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204933" y="4925976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205466" y="4925976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221482" y="4780429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222015" y="4780429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250842" y="4787600"/>
            <a:ext cx="0" cy="161290"/>
          </a:xfrm>
          <a:custGeom>
            <a:avLst/>
            <a:gdLst/>
            <a:ahLst/>
            <a:cxnLst/>
            <a:rect l="l" t="t" r="r" b="b"/>
            <a:pathLst>
              <a:path h="161289">
                <a:moveTo>
                  <a:pt x="0" y="0"/>
                </a:moveTo>
                <a:lnTo>
                  <a:pt x="0" y="160951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221482" y="4941912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222015" y="4941912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237496" y="4817612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238030" y="4817612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2266857" y="4824783"/>
            <a:ext cx="0" cy="158115"/>
          </a:xfrm>
          <a:custGeom>
            <a:avLst/>
            <a:gdLst/>
            <a:ahLst/>
            <a:cxnLst/>
            <a:rect l="l" t="t" r="r" b="b"/>
            <a:pathLst>
              <a:path h="158114">
                <a:moveTo>
                  <a:pt x="0" y="0"/>
                </a:moveTo>
                <a:lnTo>
                  <a:pt x="0" y="157764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2237496" y="4975908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2238030" y="4975908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2253511" y="4827174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254045" y="4827174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282872" y="4834345"/>
            <a:ext cx="0" cy="172720"/>
          </a:xfrm>
          <a:custGeom>
            <a:avLst/>
            <a:gdLst/>
            <a:ahLst/>
            <a:cxnLst/>
            <a:rect l="l" t="t" r="r" b="b"/>
            <a:pathLst>
              <a:path h="172720">
                <a:moveTo>
                  <a:pt x="0" y="0"/>
                </a:moveTo>
                <a:lnTo>
                  <a:pt x="0" y="172106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253511" y="4999812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254045" y="4999812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269526" y="4813894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270060" y="4813894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298887" y="4821065"/>
            <a:ext cx="0" cy="149225"/>
          </a:xfrm>
          <a:custGeom>
            <a:avLst/>
            <a:gdLst/>
            <a:ahLst/>
            <a:cxnLst/>
            <a:rect l="l" t="t" r="r" b="b"/>
            <a:pathLst>
              <a:path h="149225">
                <a:moveTo>
                  <a:pt x="0" y="0"/>
                </a:moveTo>
                <a:lnTo>
                  <a:pt x="0" y="148734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269526" y="4963159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270060" y="4963159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286075" y="4842047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2286609" y="4842047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2315436" y="4849218"/>
            <a:ext cx="0" cy="127000"/>
          </a:xfrm>
          <a:custGeom>
            <a:avLst/>
            <a:gdLst/>
            <a:ahLst/>
            <a:cxnLst/>
            <a:rect l="l" t="t" r="r" b="b"/>
            <a:pathLst>
              <a:path h="127000">
                <a:moveTo>
                  <a:pt x="0" y="0"/>
                </a:moveTo>
                <a:lnTo>
                  <a:pt x="0" y="126424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2286075" y="4969002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2286609" y="4969002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2301556" y="4811769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2302090" y="4811769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2324244" y="4818940"/>
            <a:ext cx="14604" cy="136525"/>
          </a:xfrm>
          <a:custGeom>
            <a:avLst/>
            <a:gdLst/>
            <a:ahLst/>
            <a:cxnLst/>
            <a:rect l="l" t="t" r="r" b="b"/>
            <a:pathLst>
              <a:path w="14605" h="136525">
                <a:moveTo>
                  <a:pt x="0" y="0"/>
                </a:moveTo>
                <a:lnTo>
                  <a:pt x="14413" y="0"/>
                </a:lnTo>
                <a:lnTo>
                  <a:pt x="14413" y="136516"/>
                </a:lnTo>
                <a:lnTo>
                  <a:pt x="0" y="136516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2301556" y="4948817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2302090" y="4948817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2317571" y="4818675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2318105" y="4818675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2339725" y="4825846"/>
            <a:ext cx="14604" cy="127635"/>
          </a:xfrm>
          <a:custGeom>
            <a:avLst/>
            <a:gdLst/>
            <a:ahLst/>
            <a:cxnLst/>
            <a:rect l="l" t="t" r="r" b="b"/>
            <a:pathLst>
              <a:path w="14605" h="127635">
                <a:moveTo>
                  <a:pt x="0" y="0"/>
                </a:moveTo>
                <a:lnTo>
                  <a:pt x="14413" y="0"/>
                </a:lnTo>
                <a:lnTo>
                  <a:pt x="14413" y="127486"/>
                </a:lnTo>
                <a:lnTo>
                  <a:pt x="0" y="127486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2317571" y="4946693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2318105" y="4946693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2333586" y="4863295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2334120" y="4863295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2362947" y="4870466"/>
            <a:ext cx="0" cy="111760"/>
          </a:xfrm>
          <a:custGeom>
            <a:avLst/>
            <a:gdLst/>
            <a:ahLst/>
            <a:cxnLst/>
            <a:rect l="l" t="t" r="r" b="b"/>
            <a:pathLst>
              <a:path h="111760">
                <a:moveTo>
                  <a:pt x="0" y="0"/>
                </a:moveTo>
                <a:lnTo>
                  <a:pt x="0" y="111550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2333586" y="4975377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2334120" y="4975377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2350135" y="4879231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2350669" y="4879231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2379496" y="4886402"/>
            <a:ext cx="0" cy="181610"/>
          </a:xfrm>
          <a:custGeom>
            <a:avLst/>
            <a:gdLst/>
            <a:ahLst/>
            <a:cxnLst/>
            <a:rect l="l" t="t" r="r" b="b"/>
            <a:pathLst>
              <a:path h="181610">
                <a:moveTo>
                  <a:pt x="0" y="0"/>
                </a:moveTo>
                <a:lnTo>
                  <a:pt x="0" y="181137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2350135" y="5060899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2350669" y="5060899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2366150" y="4904728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2366684" y="4904728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2388304" y="4911899"/>
            <a:ext cx="14604" cy="104139"/>
          </a:xfrm>
          <a:custGeom>
            <a:avLst/>
            <a:gdLst/>
            <a:ahLst/>
            <a:cxnLst/>
            <a:rect l="l" t="t" r="r" b="b"/>
            <a:pathLst>
              <a:path w="14605" h="104139">
                <a:moveTo>
                  <a:pt x="0" y="0"/>
                </a:moveTo>
                <a:lnTo>
                  <a:pt x="14413" y="0"/>
                </a:lnTo>
                <a:lnTo>
                  <a:pt x="14413" y="104114"/>
                </a:lnTo>
                <a:lnTo>
                  <a:pt x="0" y="104114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2366150" y="5009373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2366684" y="5009373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2382165" y="4903666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2382699" y="4903666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2404319" y="4910837"/>
            <a:ext cx="14604" cy="107314"/>
          </a:xfrm>
          <a:custGeom>
            <a:avLst/>
            <a:gdLst/>
            <a:ahLst/>
            <a:cxnLst/>
            <a:rect l="l" t="t" r="r" b="b"/>
            <a:pathLst>
              <a:path w="14605" h="107314">
                <a:moveTo>
                  <a:pt x="0" y="0"/>
                </a:moveTo>
                <a:lnTo>
                  <a:pt x="14413" y="0"/>
                </a:lnTo>
                <a:lnTo>
                  <a:pt x="14413" y="107301"/>
                </a:lnTo>
                <a:lnTo>
                  <a:pt x="0" y="107301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2382165" y="5011498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2382699" y="5011498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2398180" y="4907915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2398714" y="4907915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2420334" y="4915086"/>
            <a:ext cx="14604" cy="99060"/>
          </a:xfrm>
          <a:custGeom>
            <a:avLst/>
            <a:gdLst/>
            <a:ahLst/>
            <a:cxnLst/>
            <a:rect l="l" t="t" r="r" b="b"/>
            <a:pathLst>
              <a:path w="14605" h="99060">
                <a:moveTo>
                  <a:pt x="0" y="0"/>
                </a:moveTo>
                <a:lnTo>
                  <a:pt x="14413" y="0"/>
                </a:lnTo>
                <a:lnTo>
                  <a:pt x="14413" y="98802"/>
                </a:lnTo>
                <a:lnTo>
                  <a:pt x="0" y="9880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2398180" y="5007249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2398714" y="5007249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2414729" y="4895167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2415263" y="4895167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2444090" y="4902338"/>
            <a:ext cx="0" cy="124460"/>
          </a:xfrm>
          <a:custGeom>
            <a:avLst/>
            <a:gdLst/>
            <a:ahLst/>
            <a:cxnLst/>
            <a:rect l="l" t="t" r="r" b="b"/>
            <a:pathLst>
              <a:path h="124460">
                <a:moveTo>
                  <a:pt x="0" y="0"/>
                </a:moveTo>
                <a:lnTo>
                  <a:pt x="0" y="124299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2414729" y="5019997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2415263" y="5019997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2430744" y="4930225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2431278" y="4930225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2460105" y="4937397"/>
            <a:ext cx="0" cy="156845"/>
          </a:xfrm>
          <a:custGeom>
            <a:avLst/>
            <a:gdLst/>
            <a:ahLst/>
            <a:cxnLst/>
            <a:rect l="l" t="t" r="r" b="b"/>
            <a:pathLst>
              <a:path h="156845">
                <a:moveTo>
                  <a:pt x="0" y="0"/>
                </a:moveTo>
                <a:lnTo>
                  <a:pt x="0" y="156702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2430744" y="5087459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2431278" y="5087459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2446759" y="4966878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2447293" y="4966878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2476120" y="4974049"/>
            <a:ext cx="0" cy="76835"/>
          </a:xfrm>
          <a:custGeom>
            <a:avLst/>
            <a:gdLst/>
            <a:ahLst/>
            <a:cxnLst/>
            <a:rect l="l" t="t" r="r" b="b"/>
            <a:pathLst>
              <a:path h="76835">
                <a:moveTo>
                  <a:pt x="0" y="0"/>
                </a:moveTo>
                <a:lnTo>
                  <a:pt x="0" y="76491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2446759" y="5043901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2447293" y="5043901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2462774" y="4950942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2463308" y="4950942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2492135" y="4958113"/>
            <a:ext cx="0" cy="149225"/>
          </a:xfrm>
          <a:custGeom>
            <a:avLst/>
            <a:gdLst/>
            <a:ahLst/>
            <a:cxnLst/>
            <a:rect l="l" t="t" r="r" b="b"/>
            <a:pathLst>
              <a:path h="149225">
                <a:moveTo>
                  <a:pt x="0" y="0"/>
                </a:moveTo>
                <a:lnTo>
                  <a:pt x="0" y="148734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2462774" y="5100208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2463308" y="5100208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2479323" y="4931819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2479857" y="4931819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508684" y="4938990"/>
            <a:ext cx="0" cy="116205"/>
          </a:xfrm>
          <a:custGeom>
            <a:avLst/>
            <a:gdLst/>
            <a:ahLst/>
            <a:cxnLst/>
            <a:rect l="l" t="t" r="r" b="b"/>
            <a:pathLst>
              <a:path h="116204">
                <a:moveTo>
                  <a:pt x="0" y="0"/>
                </a:moveTo>
                <a:lnTo>
                  <a:pt x="0" y="115800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479323" y="5048151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479857" y="5048151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494804" y="4974846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495338" y="4974846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524698" y="4982017"/>
            <a:ext cx="0" cy="86995"/>
          </a:xfrm>
          <a:custGeom>
            <a:avLst/>
            <a:gdLst/>
            <a:ahLst/>
            <a:cxnLst/>
            <a:rect l="l" t="t" r="r" b="b"/>
            <a:pathLst>
              <a:path h="86995">
                <a:moveTo>
                  <a:pt x="0" y="0"/>
                </a:moveTo>
                <a:lnTo>
                  <a:pt x="0" y="86584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494804" y="5061961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495338" y="5061961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510819" y="4960503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511353" y="4960503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540180" y="4967675"/>
            <a:ext cx="0" cy="137795"/>
          </a:xfrm>
          <a:custGeom>
            <a:avLst/>
            <a:gdLst/>
            <a:ahLst/>
            <a:cxnLst/>
            <a:rect l="l" t="t" r="r" b="b"/>
            <a:pathLst>
              <a:path h="137795">
                <a:moveTo>
                  <a:pt x="0" y="0"/>
                </a:moveTo>
                <a:lnTo>
                  <a:pt x="0" y="137579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510819" y="5098614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511353" y="5098614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526834" y="4978564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527368" y="4978564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556195" y="4985735"/>
            <a:ext cx="0" cy="81280"/>
          </a:xfrm>
          <a:custGeom>
            <a:avLst/>
            <a:gdLst/>
            <a:ahLst/>
            <a:cxnLst/>
            <a:rect l="l" t="t" r="r" b="b"/>
            <a:pathLst>
              <a:path h="81279">
                <a:moveTo>
                  <a:pt x="0" y="0"/>
                </a:moveTo>
                <a:lnTo>
                  <a:pt x="0" y="80741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526834" y="5059837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527368" y="5059837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543383" y="4915883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543917" y="4915883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572744" y="4923054"/>
            <a:ext cx="0" cy="177800"/>
          </a:xfrm>
          <a:custGeom>
            <a:avLst/>
            <a:gdLst/>
            <a:ahLst/>
            <a:cxnLst/>
            <a:rect l="l" t="t" r="r" b="b"/>
            <a:pathLst>
              <a:path h="177800">
                <a:moveTo>
                  <a:pt x="0" y="0"/>
                </a:moveTo>
                <a:lnTo>
                  <a:pt x="0" y="177418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543383" y="5093833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543917" y="5093833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559398" y="4959441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2559932" y="4959441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2588759" y="4966612"/>
            <a:ext cx="0" cy="68580"/>
          </a:xfrm>
          <a:custGeom>
            <a:avLst/>
            <a:gdLst/>
            <a:ahLst/>
            <a:cxnLst/>
            <a:rect l="l" t="t" r="r" b="b"/>
            <a:pathLst>
              <a:path h="68579">
                <a:moveTo>
                  <a:pt x="0" y="0"/>
                </a:moveTo>
                <a:lnTo>
                  <a:pt x="0" y="68524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2559398" y="5028496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2559932" y="5028496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2575413" y="5018935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2575947" y="5018935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2604773" y="5026106"/>
            <a:ext cx="0" cy="62865"/>
          </a:xfrm>
          <a:custGeom>
            <a:avLst/>
            <a:gdLst/>
            <a:ahLst/>
            <a:cxnLst/>
            <a:rect l="l" t="t" r="r" b="b"/>
            <a:pathLst>
              <a:path h="62864">
                <a:moveTo>
                  <a:pt x="0" y="0"/>
                </a:moveTo>
                <a:lnTo>
                  <a:pt x="0" y="62680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2575413" y="5082147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2575947" y="5082147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2591961" y="4956254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2592495" y="4956254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2621322" y="4963425"/>
            <a:ext cx="0" cy="148590"/>
          </a:xfrm>
          <a:custGeom>
            <a:avLst/>
            <a:gdLst/>
            <a:ahLst/>
            <a:cxnLst/>
            <a:rect l="l" t="t" r="r" b="b"/>
            <a:pathLst>
              <a:path h="148589">
                <a:moveTo>
                  <a:pt x="0" y="0"/>
                </a:moveTo>
                <a:lnTo>
                  <a:pt x="0" y="148203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2591961" y="5104988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592495" y="5104988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607977" y="5043370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608510" y="5043370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637337" y="5050541"/>
            <a:ext cx="0" cy="109855"/>
          </a:xfrm>
          <a:custGeom>
            <a:avLst/>
            <a:gdLst/>
            <a:ahLst/>
            <a:cxnLst/>
            <a:rect l="l" t="t" r="r" b="b"/>
            <a:pathLst>
              <a:path h="109854">
                <a:moveTo>
                  <a:pt x="0" y="0"/>
                </a:moveTo>
                <a:lnTo>
                  <a:pt x="0" y="109425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607977" y="5153327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2608510" y="5153327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623991" y="5021060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624525" y="5021060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2653352" y="5028231"/>
            <a:ext cx="0" cy="88265"/>
          </a:xfrm>
          <a:custGeom>
            <a:avLst/>
            <a:gdLst/>
            <a:ahLst/>
            <a:cxnLst/>
            <a:rect l="l" t="t" r="r" b="b"/>
            <a:pathLst>
              <a:path h="88264">
                <a:moveTo>
                  <a:pt x="0" y="0"/>
                </a:moveTo>
                <a:lnTo>
                  <a:pt x="0" y="88178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2623991" y="5109769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2624525" y="5109769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2640007" y="5017872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2640540" y="5017872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2669367" y="5025044"/>
            <a:ext cx="0" cy="143510"/>
          </a:xfrm>
          <a:custGeom>
            <a:avLst/>
            <a:gdLst/>
            <a:ahLst/>
            <a:cxnLst/>
            <a:rect l="l" t="t" r="r" b="b"/>
            <a:pathLst>
              <a:path h="143510">
                <a:moveTo>
                  <a:pt x="0" y="0"/>
                </a:moveTo>
                <a:lnTo>
                  <a:pt x="0" y="143422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2640007" y="5161826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2640540" y="5161826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2656555" y="5055056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2657089" y="5055056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2685916" y="5062227"/>
            <a:ext cx="0" cy="94615"/>
          </a:xfrm>
          <a:custGeom>
            <a:avLst/>
            <a:gdLst/>
            <a:ahLst/>
            <a:cxnLst/>
            <a:rect l="l" t="t" r="r" b="b"/>
            <a:pathLst>
              <a:path h="94614">
                <a:moveTo>
                  <a:pt x="0" y="0"/>
                </a:moveTo>
                <a:lnTo>
                  <a:pt x="0" y="94021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2656555" y="5149608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2657089" y="5149608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2672036" y="5007780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2672570" y="5007780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2701931" y="5014951"/>
            <a:ext cx="0" cy="71755"/>
          </a:xfrm>
          <a:custGeom>
            <a:avLst/>
            <a:gdLst/>
            <a:ahLst/>
            <a:cxnLst/>
            <a:rect l="l" t="t" r="r" b="b"/>
            <a:pathLst>
              <a:path h="71754">
                <a:moveTo>
                  <a:pt x="0" y="0"/>
                </a:moveTo>
                <a:lnTo>
                  <a:pt x="0" y="71711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2672036" y="5080022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2672570" y="5080022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2688052" y="5084272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2688585" y="5084272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2717412" y="5091443"/>
            <a:ext cx="0" cy="116839"/>
          </a:xfrm>
          <a:custGeom>
            <a:avLst/>
            <a:gdLst/>
            <a:ahLst/>
            <a:cxnLst/>
            <a:rect l="l" t="t" r="r" b="b"/>
            <a:pathLst>
              <a:path h="116839">
                <a:moveTo>
                  <a:pt x="0" y="0"/>
                </a:moveTo>
                <a:lnTo>
                  <a:pt x="0" y="116331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2688052" y="5201134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2688585" y="5201134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2704066" y="5051869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2704600" y="5051869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2733427" y="5059040"/>
            <a:ext cx="0" cy="90805"/>
          </a:xfrm>
          <a:custGeom>
            <a:avLst/>
            <a:gdLst/>
            <a:ahLst/>
            <a:cxnLst/>
            <a:rect l="l" t="t" r="r" b="b"/>
            <a:pathLst>
              <a:path h="90804">
                <a:moveTo>
                  <a:pt x="0" y="0"/>
                </a:moveTo>
                <a:lnTo>
                  <a:pt x="0" y="90303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2704066" y="5142703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2704600" y="5142703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2749976" y="510047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2736630" y="5047619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2737164" y="5047619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2765991" y="5054791"/>
            <a:ext cx="0" cy="139700"/>
          </a:xfrm>
          <a:custGeom>
            <a:avLst/>
            <a:gdLst/>
            <a:ahLst/>
            <a:cxnLst/>
            <a:rect l="l" t="t" r="r" b="b"/>
            <a:pathLst>
              <a:path h="139700">
                <a:moveTo>
                  <a:pt x="0" y="0"/>
                </a:moveTo>
                <a:lnTo>
                  <a:pt x="0" y="139172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2736630" y="5187323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2737164" y="5187323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2782006" y="515890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2768660" y="5124643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2769194" y="5124643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2798021" y="5131814"/>
            <a:ext cx="0" cy="96520"/>
          </a:xfrm>
          <a:custGeom>
            <a:avLst/>
            <a:gdLst/>
            <a:ahLst/>
            <a:cxnLst/>
            <a:rect l="l" t="t" r="r" b="b"/>
            <a:pathLst>
              <a:path h="96520">
                <a:moveTo>
                  <a:pt x="0" y="0"/>
                </a:moveTo>
                <a:lnTo>
                  <a:pt x="0" y="96146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2768660" y="5221320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2769194" y="5221320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2785209" y="5143765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2785743" y="5143765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2814570" y="5150937"/>
            <a:ext cx="0" cy="67945"/>
          </a:xfrm>
          <a:custGeom>
            <a:avLst/>
            <a:gdLst/>
            <a:ahLst/>
            <a:cxnLst/>
            <a:rect l="l" t="t" r="r" b="b"/>
            <a:pathLst>
              <a:path h="67945">
                <a:moveTo>
                  <a:pt x="0" y="0"/>
                </a:moveTo>
                <a:lnTo>
                  <a:pt x="0" y="67461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2785209" y="5211758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2785743" y="5211758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2801224" y="5126767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2801758" y="5126767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2830585" y="5133938"/>
            <a:ext cx="0" cy="92075"/>
          </a:xfrm>
          <a:custGeom>
            <a:avLst/>
            <a:gdLst/>
            <a:ahLst/>
            <a:cxnLst/>
            <a:rect l="l" t="t" r="r" b="b"/>
            <a:pathLst>
              <a:path h="92075">
                <a:moveTo>
                  <a:pt x="0" y="0"/>
                </a:moveTo>
                <a:lnTo>
                  <a:pt x="0" y="91896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2801224" y="5219195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2801758" y="5219195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2846600" y="524442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2833254" y="5120924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2833788" y="5120924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2862615" y="5128095"/>
            <a:ext cx="0" cy="107950"/>
          </a:xfrm>
          <a:custGeom>
            <a:avLst/>
            <a:gdLst/>
            <a:ahLst/>
            <a:cxnLst/>
            <a:rect l="l" t="t" r="r" b="b"/>
            <a:pathLst>
              <a:path h="107950">
                <a:moveTo>
                  <a:pt x="0" y="0"/>
                </a:moveTo>
                <a:lnTo>
                  <a:pt x="0" y="107832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2833254" y="5229288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2833788" y="5229288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2849803" y="5211758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2850337" y="5211758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2879164" y="5218929"/>
            <a:ext cx="0" cy="58419"/>
          </a:xfrm>
          <a:custGeom>
            <a:avLst/>
            <a:gdLst/>
            <a:ahLst/>
            <a:cxnLst/>
            <a:rect l="l" t="t" r="r" b="b"/>
            <a:pathLst>
              <a:path h="58420">
                <a:moveTo>
                  <a:pt x="0" y="0"/>
                </a:moveTo>
                <a:lnTo>
                  <a:pt x="0" y="57900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2849803" y="5270190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2850337" y="5270190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2865284" y="5166607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2865818" y="5166607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2895179" y="5173778"/>
            <a:ext cx="0" cy="93980"/>
          </a:xfrm>
          <a:custGeom>
            <a:avLst/>
            <a:gdLst/>
            <a:ahLst/>
            <a:cxnLst/>
            <a:rect l="l" t="t" r="r" b="b"/>
            <a:pathLst>
              <a:path h="93979">
                <a:moveTo>
                  <a:pt x="0" y="0"/>
                </a:moveTo>
                <a:lnTo>
                  <a:pt x="0" y="93490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2865284" y="5260628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2865818" y="5260628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2910660" y="52061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2897314" y="5186261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2897848" y="5186261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2926675" y="5193432"/>
            <a:ext cx="0" cy="73660"/>
          </a:xfrm>
          <a:custGeom>
            <a:avLst/>
            <a:gdLst/>
            <a:ahLst/>
            <a:cxnLst/>
            <a:rect l="l" t="t" r="r" b="b"/>
            <a:pathLst>
              <a:path h="73660">
                <a:moveTo>
                  <a:pt x="0" y="0"/>
                </a:moveTo>
                <a:lnTo>
                  <a:pt x="0" y="73304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2897314" y="5260097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2897848" y="5260097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2913329" y="5173512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2913863" y="5173512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2942690" y="5180684"/>
            <a:ext cx="0" cy="106680"/>
          </a:xfrm>
          <a:custGeom>
            <a:avLst/>
            <a:gdLst/>
            <a:ahLst/>
            <a:cxnLst/>
            <a:rect l="l" t="t" r="r" b="b"/>
            <a:pathLst>
              <a:path h="106679">
                <a:moveTo>
                  <a:pt x="0" y="0"/>
                </a:moveTo>
                <a:lnTo>
                  <a:pt x="0" y="106238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2913329" y="5280282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2913863" y="5280282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2929878" y="5247880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2930412" y="5247880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2959239" y="5255051"/>
            <a:ext cx="0" cy="107314"/>
          </a:xfrm>
          <a:custGeom>
            <a:avLst/>
            <a:gdLst/>
            <a:ahLst/>
            <a:cxnLst/>
            <a:rect l="l" t="t" r="r" b="b"/>
            <a:pathLst>
              <a:path h="107314">
                <a:moveTo>
                  <a:pt x="0" y="0"/>
                </a:moveTo>
                <a:lnTo>
                  <a:pt x="0" y="106770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2929878" y="5355181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2930412" y="5355181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2945893" y="5250004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2946427" y="5250004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2975254" y="5257176"/>
            <a:ext cx="0" cy="76835"/>
          </a:xfrm>
          <a:custGeom>
            <a:avLst/>
            <a:gdLst/>
            <a:ahLst/>
            <a:cxnLst/>
            <a:rect l="l" t="t" r="r" b="b"/>
            <a:pathLst>
              <a:path h="76835">
                <a:moveTo>
                  <a:pt x="0" y="0"/>
                </a:moveTo>
                <a:lnTo>
                  <a:pt x="0" y="76491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2945893" y="5327027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2946427" y="5327027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2961908" y="5253191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2962442" y="5253191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2991268" y="5260363"/>
            <a:ext cx="0" cy="58419"/>
          </a:xfrm>
          <a:custGeom>
            <a:avLst/>
            <a:gdLst/>
            <a:ahLst/>
            <a:cxnLst/>
            <a:rect l="l" t="t" r="r" b="b"/>
            <a:pathLst>
              <a:path h="58420">
                <a:moveTo>
                  <a:pt x="0" y="0"/>
                </a:moveTo>
                <a:lnTo>
                  <a:pt x="0" y="57900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2961908" y="5311623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2962442" y="5311623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2977923" y="5169263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2978457" y="5169263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3007284" y="5176434"/>
            <a:ext cx="0" cy="89535"/>
          </a:xfrm>
          <a:custGeom>
            <a:avLst/>
            <a:gdLst/>
            <a:ahLst/>
            <a:cxnLst/>
            <a:rect l="l" t="t" r="r" b="b"/>
            <a:pathLst>
              <a:path h="89535">
                <a:moveTo>
                  <a:pt x="0" y="0"/>
                </a:moveTo>
                <a:lnTo>
                  <a:pt x="0" y="89240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2977923" y="5259035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2978457" y="5259035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3023832" y="530338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3039847" y="5303921"/>
            <a:ext cx="0" cy="29209"/>
          </a:xfrm>
          <a:custGeom>
            <a:avLst/>
            <a:gdLst/>
            <a:ahLst/>
            <a:cxnLst/>
            <a:rect l="l" t="t" r="r" b="b"/>
            <a:pathLst>
              <a:path h="29210">
                <a:moveTo>
                  <a:pt x="-7206" y="14342"/>
                </a:moveTo>
                <a:lnTo>
                  <a:pt x="7206" y="14342"/>
                </a:lnTo>
              </a:path>
            </a:pathLst>
          </a:custGeom>
          <a:ln w="2868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3010486" y="5325965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3011020" y="5325965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3055862" y="527098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3071343" y="534429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3058532" y="5261159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3059065" y="5261159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3081219" y="5268331"/>
            <a:ext cx="14604" cy="59055"/>
          </a:xfrm>
          <a:custGeom>
            <a:avLst/>
            <a:gdLst/>
            <a:ahLst/>
            <a:cxnLst/>
            <a:rect l="l" t="t" r="r" b="b"/>
            <a:pathLst>
              <a:path w="14605" h="59054">
                <a:moveTo>
                  <a:pt x="0" y="0"/>
                </a:moveTo>
                <a:lnTo>
                  <a:pt x="14413" y="0"/>
                </a:lnTo>
                <a:lnTo>
                  <a:pt x="14413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3058532" y="5320653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3059065" y="5320653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3074547" y="5263815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3075080" y="5263815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3096701" y="5270986"/>
            <a:ext cx="14604" cy="58419"/>
          </a:xfrm>
          <a:custGeom>
            <a:avLst/>
            <a:gdLst/>
            <a:ahLst/>
            <a:cxnLst/>
            <a:rect l="l" t="t" r="r" b="b"/>
            <a:pathLst>
              <a:path w="14605" h="58420">
                <a:moveTo>
                  <a:pt x="0" y="0"/>
                </a:moveTo>
                <a:lnTo>
                  <a:pt x="14413" y="0"/>
                </a:lnTo>
                <a:lnTo>
                  <a:pt x="14413" y="57900"/>
                </a:lnTo>
                <a:lnTo>
                  <a:pt x="0" y="57900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3074547" y="5322247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075080" y="5322247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3090561" y="5307373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3091095" y="5307373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3119922" y="5314544"/>
            <a:ext cx="0" cy="68580"/>
          </a:xfrm>
          <a:custGeom>
            <a:avLst/>
            <a:gdLst/>
            <a:ahLst/>
            <a:cxnLst/>
            <a:rect l="l" t="t" r="r" b="b"/>
            <a:pathLst>
              <a:path h="68579">
                <a:moveTo>
                  <a:pt x="0" y="0"/>
                </a:moveTo>
                <a:lnTo>
                  <a:pt x="0" y="67992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3090561" y="5375897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091095" y="5375897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3135937" y="533579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3152486" y="53735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3168501" y="53071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3184516" y="53453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3200531" y="54032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3187719" y="5361555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3188253" y="5361555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217080" y="5368726"/>
            <a:ext cx="0" cy="59690"/>
          </a:xfrm>
          <a:custGeom>
            <a:avLst/>
            <a:gdLst/>
            <a:ahLst/>
            <a:cxnLst/>
            <a:rect l="l" t="t" r="r" b="b"/>
            <a:pathLst>
              <a:path h="59689">
                <a:moveTo>
                  <a:pt x="0" y="0"/>
                </a:moveTo>
                <a:lnTo>
                  <a:pt x="0" y="59493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3187719" y="5421580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3188253" y="5421580"/>
            <a:ext cx="59055" cy="14604"/>
          </a:xfrm>
          <a:custGeom>
            <a:avLst/>
            <a:gdLst/>
            <a:ahLst/>
            <a:cxnLst/>
            <a:rect l="l" t="t" r="r" b="b"/>
            <a:pathLst>
              <a:path w="59055" h="14604">
                <a:moveTo>
                  <a:pt x="0" y="0"/>
                </a:moveTo>
                <a:lnTo>
                  <a:pt x="58721" y="0"/>
                </a:lnTo>
                <a:lnTo>
                  <a:pt x="58721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3233095" y="539528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3249110" y="539156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3264591" y="54101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3251779" y="5363680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3252313" y="5363680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3281140" y="5370851"/>
            <a:ext cx="0" cy="74930"/>
          </a:xfrm>
          <a:custGeom>
            <a:avLst/>
            <a:gdLst/>
            <a:ahLst/>
            <a:cxnLst/>
            <a:rect l="l" t="t" r="r" b="b"/>
            <a:pathLst>
              <a:path h="74929">
                <a:moveTo>
                  <a:pt x="0" y="0"/>
                </a:moveTo>
                <a:lnTo>
                  <a:pt x="0" y="74898"/>
                </a:lnTo>
              </a:path>
            </a:pathLst>
          </a:custGeom>
          <a:ln w="14413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3251779" y="5439109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3252313" y="5439109"/>
            <a:ext cx="59690" cy="14604"/>
          </a:xfrm>
          <a:custGeom>
            <a:avLst/>
            <a:gdLst/>
            <a:ahLst/>
            <a:cxnLst/>
            <a:rect l="l" t="t" r="r" b="b"/>
            <a:pathLst>
              <a:path w="59689" h="14604">
                <a:moveTo>
                  <a:pt x="0" y="0"/>
                </a:moveTo>
                <a:lnTo>
                  <a:pt x="59255" y="0"/>
                </a:lnTo>
                <a:lnTo>
                  <a:pt x="59255" y="14342"/>
                </a:lnTo>
                <a:lnTo>
                  <a:pt x="0" y="14342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3297155" y="539422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3313170" y="54430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3329185" y="546487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3345734" y="548346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3361749" y="544256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3377763" y="54314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3393779" y="546859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3410327" y="544893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3426342" y="546274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3442357" y="546327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3457838" y="548558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3474387" y="550524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3490402" y="55041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3506417" y="549833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3522432" y="550046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3538981" y="548877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3554996" y="54956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3571011" y="55190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3587026" y="551055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4342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1303823" y="568956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29627" y="0"/>
                </a:moveTo>
                <a:lnTo>
                  <a:pt x="18478" y="2158"/>
                </a:lnTo>
                <a:lnTo>
                  <a:pt x="8677" y="8634"/>
                </a:lnTo>
                <a:lnTo>
                  <a:pt x="2169" y="18387"/>
                </a:lnTo>
                <a:lnTo>
                  <a:pt x="0" y="29481"/>
                </a:lnTo>
                <a:lnTo>
                  <a:pt x="2169" y="40575"/>
                </a:lnTo>
                <a:lnTo>
                  <a:pt x="8677" y="50327"/>
                </a:lnTo>
                <a:lnTo>
                  <a:pt x="18478" y="56803"/>
                </a:lnTo>
                <a:lnTo>
                  <a:pt x="29627" y="58962"/>
                </a:lnTo>
                <a:lnTo>
                  <a:pt x="40776" y="56803"/>
                </a:lnTo>
                <a:lnTo>
                  <a:pt x="50577" y="50327"/>
                </a:lnTo>
                <a:lnTo>
                  <a:pt x="57085" y="40575"/>
                </a:lnTo>
                <a:lnTo>
                  <a:pt x="59255" y="29481"/>
                </a:lnTo>
                <a:lnTo>
                  <a:pt x="57085" y="18387"/>
                </a:lnTo>
                <a:lnTo>
                  <a:pt x="50577" y="8634"/>
                </a:lnTo>
                <a:lnTo>
                  <a:pt x="40776" y="215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1303823" y="5689568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50577" y="8634"/>
                </a:moveTo>
                <a:lnTo>
                  <a:pt x="57086" y="18387"/>
                </a:lnTo>
                <a:lnTo>
                  <a:pt x="59255" y="29481"/>
                </a:lnTo>
                <a:lnTo>
                  <a:pt x="57086" y="40574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8" y="56803"/>
                </a:lnTo>
                <a:lnTo>
                  <a:pt x="8677" y="50327"/>
                </a:lnTo>
                <a:lnTo>
                  <a:pt x="2169" y="40574"/>
                </a:lnTo>
                <a:lnTo>
                  <a:pt x="0" y="29481"/>
                </a:lnTo>
                <a:lnTo>
                  <a:pt x="2169" y="18387"/>
                </a:lnTo>
                <a:lnTo>
                  <a:pt x="8677" y="8634"/>
                </a:lnTo>
                <a:lnTo>
                  <a:pt x="18478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1319838" y="5643353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29627" y="0"/>
                </a:moveTo>
                <a:lnTo>
                  <a:pt x="18478" y="2158"/>
                </a:lnTo>
                <a:lnTo>
                  <a:pt x="8678" y="8634"/>
                </a:lnTo>
                <a:lnTo>
                  <a:pt x="2169" y="18387"/>
                </a:lnTo>
                <a:lnTo>
                  <a:pt x="0" y="29481"/>
                </a:lnTo>
                <a:lnTo>
                  <a:pt x="2169" y="40575"/>
                </a:lnTo>
                <a:lnTo>
                  <a:pt x="8678" y="50327"/>
                </a:lnTo>
                <a:lnTo>
                  <a:pt x="18478" y="56803"/>
                </a:lnTo>
                <a:lnTo>
                  <a:pt x="29627" y="58962"/>
                </a:lnTo>
                <a:lnTo>
                  <a:pt x="40776" y="56803"/>
                </a:lnTo>
                <a:lnTo>
                  <a:pt x="50576" y="50327"/>
                </a:lnTo>
                <a:lnTo>
                  <a:pt x="57085" y="40575"/>
                </a:lnTo>
                <a:lnTo>
                  <a:pt x="59255" y="29481"/>
                </a:lnTo>
                <a:lnTo>
                  <a:pt x="57085" y="18387"/>
                </a:lnTo>
                <a:lnTo>
                  <a:pt x="50576" y="8634"/>
                </a:lnTo>
                <a:lnTo>
                  <a:pt x="40776" y="215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1319838" y="5643354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50577" y="8634"/>
                </a:moveTo>
                <a:lnTo>
                  <a:pt x="57086" y="18387"/>
                </a:lnTo>
                <a:lnTo>
                  <a:pt x="59255" y="29481"/>
                </a:lnTo>
                <a:lnTo>
                  <a:pt x="57086" y="40575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8" y="56803"/>
                </a:lnTo>
                <a:lnTo>
                  <a:pt x="8677" y="50327"/>
                </a:lnTo>
                <a:lnTo>
                  <a:pt x="2169" y="40575"/>
                </a:lnTo>
                <a:lnTo>
                  <a:pt x="0" y="29481"/>
                </a:lnTo>
                <a:lnTo>
                  <a:pt x="2169" y="18387"/>
                </a:lnTo>
                <a:lnTo>
                  <a:pt x="8677" y="8634"/>
                </a:lnTo>
                <a:lnTo>
                  <a:pt x="18478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1335852" y="5692223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29627" y="0"/>
                </a:moveTo>
                <a:lnTo>
                  <a:pt x="18478" y="2158"/>
                </a:lnTo>
                <a:lnTo>
                  <a:pt x="8678" y="8634"/>
                </a:lnTo>
                <a:lnTo>
                  <a:pt x="2169" y="18387"/>
                </a:lnTo>
                <a:lnTo>
                  <a:pt x="0" y="29481"/>
                </a:lnTo>
                <a:lnTo>
                  <a:pt x="2169" y="40575"/>
                </a:lnTo>
                <a:lnTo>
                  <a:pt x="8678" y="50327"/>
                </a:lnTo>
                <a:lnTo>
                  <a:pt x="18478" y="56803"/>
                </a:lnTo>
                <a:lnTo>
                  <a:pt x="29627" y="58962"/>
                </a:lnTo>
                <a:lnTo>
                  <a:pt x="40776" y="56803"/>
                </a:lnTo>
                <a:lnTo>
                  <a:pt x="50578" y="50327"/>
                </a:lnTo>
                <a:lnTo>
                  <a:pt x="57086" y="40575"/>
                </a:lnTo>
                <a:lnTo>
                  <a:pt x="59255" y="29481"/>
                </a:lnTo>
                <a:lnTo>
                  <a:pt x="57086" y="18387"/>
                </a:lnTo>
                <a:lnTo>
                  <a:pt x="50578" y="8634"/>
                </a:lnTo>
                <a:lnTo>
                  <a:pt x="40776" y="215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1335853" y="5692224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50577" y="8634"/>
                </a:moveTo>
                <a:lnTo>
                  <a:pt x="57086" y="18387"/>
                </a:lnTo>
                <a:lnTo>
                  <a:pt x="59255" y="29481"/>
                </a:lnTo>
                <a:lnTo>
                  <a:pt x="57086" y="40574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8" y="56803"/>
                </a:lnTo>
                <a:lnTo>
                  <a:pt x="8677" y="50327"/>
                </a:lnTo>
                <a:lnTo>
                  <a:pt x="2169" y="40574"/>
                </a:lnTo>
                <a:lnTo>
                  <a:pt x="0" y="29481"/>
                </a:lnTo>
                <a:lnTo>
                  <a:pt x="2169" y="18387"/>
                </a:lnTo>
                <a:lnTo>
                  <a:pt x="8677" y="8634"/>
                </a:lnTo>
                <a:lnTo>
                  <a:pt x="18478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1351868" y="567575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29626" y="0"/>
                </a:moveTo>
                <a:lnTo>
                  <a:pt x="18477" y="2158"/>
                </a:lnTo>
                <a:lnTo>
                  <a:pt x="8677" y="8634"/>
                </a:lnTo>
                <a:lnTo>
                  <a:pt x="2169" y="18387"/>
                </a:lnTo>
                <a:lnTo>
                  <a:pt x="0" y="29481"/>
                </a:lnTo>
                <a:lnTo>
                  <a:pt x="2169" y="40574"/>
                </a:lnTo>
                <a:lnTo>
                  <a:pt x="8677" y="50327"/>
                </a:lnTo>
                <a:lnTo>
                  <a:pt x="18477" y="56803"/>
                </a:lnTo>
                <a:lnTo>
                  <a:pt x="29626" y="58962"/>
                </a:lnTo>
                <a:lnTo>
                  <a:pt x="40775" y="56803"/>
                </a:lnTo>
                <a:lnTo>
                  <a:pt x="50577" y="50327"/>
                </a:lnTo>
                <a:lnTo>
                  <a:pt x="57085" y="40574"/>
                </a:lnTo>
                <a:lnTo>
                  <a:pt x="59255" y="29481"/>
                </a:lnTo>
                <a:lnTo>
                  <a:pt x="57085" y="18387"/>
                </a:lnTo>
                <a:lnTo>
                  <a:pt x="50577" y="8634"/>
                </a:lnTo>
                <a:lnTo>
                  <a:pt x="40775" y="2158"/>
                </a:lnTo>
                <a:lnTo>
                  <a:pt x="29626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1351868" y="567575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50577" y="8634"/>
                </a:moveTo>
                <a:lnTo>
                  <a:pt x="57086" y="18387"/>
                </a:lnTo>
                <a:lnTo>
                  <a:pt x="59255" y="29481"/>
                </a:lnTo>
                <a:lnTo>
                  <a:pt x="57086" y="40574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8" y="56803"/>
                </a:lnTo>
                <a:lnTo>
                  <a:pt x="8677" y="50327"/>
                </a:lnTo>
                <a:lnTo>
                  <a:pt x="2169" y="40574"/>
                </a:lnTo>
                <a:lnTo>
                  <a:pt x="0" y="29481"/>
                </a:lnTo>
                <a:lnTo>
                  <a:pt x="2169" y="18387"/>
                </a:lnTo>
                <a:lnTo>
                  <a:pt x="8677" y="8634"/>
                </a:lnTo>
                <a:lnTo>
                  <a:pt x="18478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1367349" y="5656633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4" y="0"/>
                </a:moveTo>
                <a:lnTo>
                  <a:pt x="18644" y="2158"/>
                </a:lnTo>
                <a:lnTo>
                  <a:pt x="8755" y="8634"/>
                </a:lnTo>
                <a:lnTo>
                  <a:pt x="2188" y="18387"/>
                </a:lnTo>
                <a:lnTo>
                  <a:pt x="0" y="29481"/>
                </a:lnTo>
                <a:lnTo>
                  <a:pt x="2188" y="40575"/>
                </a:lnTo>
                <a:lnTo>
                  <a:pt x="8755" y="50327"/>
                </a:lnTo>
                <a:lnTo>
                  <a:pt x="18644" y="56803"/>
                </a:lnTo>
                <a:lnTo>
                  <a:pt x="29894" y="58962"/>
                </a:lnTo>
                <a:lnTo>
                  <a:pt x="41144" y="56803"/>
                </a:lnTo>
                <a:lnTo>
                  <a:pt x="51033" y="50327"/>
                </a:lnTo>
                <a:lnTo>
                  <a:pt x="57600" y="40575"/>
                </a:lnTo>
                <a:lnTo>
                  <a:pt x="59789" y="29481"/>
                </a:lnTo>
                <a:lnTo>
                  <a:pt x="57600" y="18387"/>
                </a:lnTo>
                <a:lnTo>
                  <a:pt x="51033" y="8634"/>
                </a:lnTo>
                <a:lnTo>
                  <a:pt x="41144" y="215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1367349" y="5656634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4"/>
                </a:lnTo>
                <a:lnTo>
                  <a:pt x="51033" y="50327"/>
                </a:lnTo>
                <a:lnTo>
                  <a:pt x="41144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5" y="50327"/>
                </a:lnTo>
                <a:lnTo>
                  <a:pt x="2188" y="40574"/>
                </a:lnTo>
                <a:lnTo>
                  <a:pt x="0" y="29481"/>
                </a:lnTo>
                <a:lnTo>
                  <a:pt x="2188" y="18387"/>
                </a:lnTo>
                <a:lnTo>
                  <a:pt x="8755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4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1383897" y="5652915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29895" y="0"/>
                </a:moveTo>
                <a:lnTo>
                  <a:pt x="18645" y="2178"/>
                </a:lnTo>
                <a:lnTo>
                  <a:pt x="8756" y="8712"/>
                </a:lnTo>
                <a:lnTo>
                  <a:pt x="2189" y="18553"/>
                </a:lnTo>
                <a:lnTo>
                  <a:pt x="0" y="29746"/>
                </a:lnTo>
                <a:lnTo>
                  <a:pt x="2189" y="40940"/>
                </a:lnTo>
                <a:lnTo>
                  <a:pt x="8756" y="50780"/>
                </a:lnTo>
                <a:lnTo>
                  <a:pt x="18645" y="57315"/>
                </a:lnTo>
                <a:lnTo>
                  <a:pt x="29895" y="59493"/>
                </a:lnTo>
                <a:lnTo>
                  <a:pt x="41144" y="57315"/>
                </a:lnTo>
                <a:lnTo>
                  <a:pt x="51033" y="50780"/>
                </a:lnTo>
                <a:lnTo>
                  <a:pt x="57600" y="40940"/>
                </a:lnTo>
                <a:lnTo>
                  <a:pt x="59789" y="29746"/>
                </a:lnTo>
                <a:lnTo>
                  <a:pt x="57600" y="18553"/>
                </a:lnTo>
                <a:lnTo>
                  <a:pt x="51033" y="8712"/>
                </a:lnTo>
                <a:lnTo>
                  <a:pt x="41144" y="2178"/>
                </a:lnTo>
                <a:lnTo>
                  <a:pt x="2989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1383898" y="5652915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1033" y="8712"/>
                </a:moveTo>
                <a:lnTo>
                  <a:pt x="57600" y="18553"/>
                </a:lnTo>
                <a:lnTo>
                  <a:pt x="59789" y="29746"/>
                </a:lnTo>
                <a:lnTo>
                  <a:pt x="57600" y="40940"/>
                </a:lnTo>
                <a:lnTo>
                  <a:pt x="51033" y="50780"/>
                </a:lnTo>
                <a:lnTo>
                  <a:pt x="41144" y="57315"/>
                </a:lnTo>
                <a:lnTo>
                  <a:pt x="29894" y="59493"/>
                </a:lnTo>
                <a:lnTo>
                  <a:pt x="18645" y="57315"/>
                </a:lnTo>
                <a:lnTo>
                  <a:pt x="8755" y="50780"/>
                </a:lnTo>
                <a:lnTo>
                  <a:pt x="2188" y="40940"/>
                </a:lnTo>
                <a:lnTo>
                  <a:pt x="0" y="29746"/>
                </a:lnTo>
                <a:lnTo>
                  <a:pt x="2188" y="18553"/>
                </a:lnTo>
                <a:lnTo>
                  <a:pt x="8755" y="8712"/>
                </a:lnTo>
                <a:lnTo>
                  <a:pt x="18645" y="2178"/>
                </a:lnTo>
                <a:lnTo>
                  <a:pt x="29894" y="0"/>
                </a:lnTo>
                <a:lnTo>
                  <a:pt x="41144" y="2178"/>
                </a:lnTo>
                <a:lnTo>
                  <a:pt x="51033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1399913" y="5696473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4" y="0"/>
                </a:moveTo>
                <a:lnTo>
                  <a:pt x="18644" y="2158"/>
                </a:lnTo>
                <a:lnTo>
                  <a:pt x="8755" y="8634"/>
                </a:lnTo>
                <a:lnTo>
                  <a:pt x="2188" y="18387"/>
                </a:lnTo>
                <a:lnTo>
                  <a:pt x="0" y="29481"/>
                </a:lnTo>
                <a:lnTo>
                  <a:pt x="2188" y="40574"/>
                </a:lnTo>
                <a:lnTo>
                  <a:pt x="8755" y="50327"/>
                </a:lnTo>
                <a:lnTo>
                  <a:pt x="18644" y="56803"/>
                </a:lnTo>
                <a:lnTo>
                  <a:pt x="29894" y="58962"/>
                </a:lnTo>
                <a:lnTo>
                  <a:pt x="41144" y="56803"/>
                </a:lnTo>
                <a:lnTo>
                  <a:pt x="51033" y="50327"/>
                </a:lnTo>
                <a:lnTo>
                  <a:pt x="57600" y="40574"/>
                </a:lnTo>
                <a:lnTo>
                  <a:pt x="59789" y="29481"/>
                </a:lnTo>
                <a:lnTo>
                  <a:pt x="57600" y="18387"/>
                </a:lnTo>
                <a:lnTo>
                  <a:pt x="51033" y="8634"/>
                </a:lnTo>
                <a:lnTo>
                  <a:pt x="41144" y="215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1399913" y="5696473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5"/>
                </a:lnTo>
                <a:lnTo>
                  <a:pt x="51033" y="50327"/>
                </a:lnTo>
                <a:lnTo>
                  <a:pt x="41144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5" y="50327"/>
                </a:lnTo>
                <a:lnTo>
                  <a:pt x="2188" y="40575"/>
                </a:lnTo>
                <a:lnTo>
                  <a:pt x="0" y="29481"/>
                </a:lnTo>
                <a:lnTo>
                  <a:pt x="2188" y="18387"/>
                </a:lnTo>
                <a:lnTo>
                  <a:pt x="8755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4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1415928" y="5665132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29894" y="0"/>
                </a:moveTo>
                <a:lnTo>
                  <a:pt x="18644" y="2178"/>
                </a:lnTo>
                <a:lnTo>
                  <a:pt x="8755" y="8712"/>
                </a:lnTo>
                <a:lnTo>
                  <a:pt x="2188" y="18552"/>
                </a:lnTo>
                <a:lnTo>
                  <a:pt x="0" y="29746"/>
                </a:lnTo>
                <a:lnTo>
                  <a:pt x="2188" y="40940"/>
                </a:lnTo>
                <a:lnTo>
                  <a:pt x="8755" y="50780"/>
                </a:lnTo>
                <a:lnTo>
                  <a:pt x="18644" y="57315"/>
                </a:lnTo>
                <a:lnTo>
                  <a:pt x="29894" y="59493"/>
                </a:lnTo>
                <a:lnTo>
                  <a:pt x="41144" y="57315"/>
                </a:lnTo>
                <a:lnTo>
                  <a:pt x="51033" y="50780"/>
                </a:lnTo>
                <a:lnTo>
                  <a:pt x="57600" y="40940"/>
                </a:lnTo>
                <a:lnTo>
                  <a:pt x="59789" y="29746"/>
                </a:lnTo>
                <a:lnTo>
                  <a:pt x="57600" y="18552"/>
                </a:lnTo>
                <a:lnTo>
                  <a:pt x="51033" y="8712"/>
                </a:lnTo>
                <a:lnTo>
                  <a:pt x="41144" y="217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1415928" y="5665133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1033" y="8712"/>
                </a:moveTo>
                <a:lnTo>
                  <a:pt x="57600" y="18553"/>
                </a:lnTo>
                <a:lnTo>
                  <a:pt x="59789" y="29746"/>
                </a:lnTo>
                <a:lnTo>
                  <a:pt x="57600" y="40940"/>
                </a:lnTo>
                <a:lnTo>
                  <a:pt x="51033" y="50780"/>
                </a:lnTo>
                <a:lnTo>
                  <a:pt x="41144" y="57315"/>
                </a:lnTo>
                <a:lnTo>
                  <a:pt x="29894" y="59493"/>
                </a:lnTo>
                <a:lnTo>
                  <a:pt x="18645" y="57315"/>
                </a:lnTo>
                <a:lnTo>
                  <a:pt x="8755" y="50780"/>
                </a:lnTo>
                <a:lnTo>
                  <a:pt x="2188" y="40940"/>
                </a:lnTo>
                <a:lnTo>
                  <a:pt x="0" y="29746"/>
                </a:lnTo>
                <a:lnTo>
                  <a:pt x="2188" y="18553"/>
                </a:lnTo>
                <a:lnTo>
                  <a:pt x="8755" y="8712"/>
                </a:lnTo>
                <a:lnTo>
                  <a:pt x="18645" y="2178"/>
                </a:lnTo>
                <a:lnTo>
                  <a:pt x="29894" y="0"/>
                </a:lnTo>
                <a:lnTo>
                  <a:pt x="41144" y="2178"/>
                </a:lnTo>
                <a:lnTo>
                  <a:pt x="51033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1431943" y="5677881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29894" y="0"/>
                </a:moveTo>
                <a:lnTo>
                  <a:pt x="18645" y="2178"/>
                </a:lnTo>
                <a:lnTo>
                  <a:pt x="8756" y="8712"/>
                </a:lnTo>
                <a:lnTo>
                  <a:pt x="2189" y="18553"/>
                </a:lnTo>
                <a:lnTo>
                  <a:pt x="0" y="29746"/>
                </a:lnTo>
                <a:lnTo>
                  <a:pt x="2189" y="40940"/>
                </a:lnTo>
                <a:lnTo>
                  <a:pt x="8756" y="50781"/>
                </a:lnTo>
                <a:lnTo>
                  <a:pt x="18645" y="57315"/>
                </a:lnTo>
                <a:lnTo>
                  <a:pt x="29894" y="59493"/>
                </a:lnTo>
                <a:lnTo>
                  <a:pt x="41143" y="57315"/>
                </a:lnTo>
                <a:lnTo>
                  <a:pt x="51033" y="50781"/>
                </a:lnTo>
                <a:lnTo>
                  <a:pt x="57599" y="40940"/>
                </a:lnTo>
                <a:lnTo>
                  <a:pt x="59788" y="29746"/>
                </a:lnTo>
                <a:lnTo>
                  <a:pt x="57599" y="18553"/>
                </a:lnTo>
                <a:lnTo>
                  <a:pt x="51033" y="8712"/>
                </a:lnTo>
                <a:lnTo>
                  <a:pt x="41143" y="217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1431943" y="5677881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1033" y="8712"/>
                </a:moveTo>
                <a:lnTo>
                  <a:pt x="57600" y="18552"/>
                </a:lnTo>
                <a:lnTo>
                  <a:pt x="59789" y="29746"/>
                </a:lnTo>
                <a:lnTo>
                  <a:pt x="57600" y="40940"/>
                </a:lnTo>
                <a:lnTo>
                  <a:pt x="51033" y="50780"/>
                </a:lnTo>
                <a:lnTo>
                  <a:pt x="41143" y="57315"/>
                </a:lnTo>
                <a:lnTo>
                  <a:pt x="29894" y="59493"/>
                </a:lnTo>
                <a:lnTo>
                  <a:pt x="18645" y="57315"/>
                </a:lnTo>
                <a:lnTo>
                  <a:pt x="8755" y="50780"/>
                </a:lnTo>
                <a:lnTo>
                  <a:pt x="2188" y="40940"/>
                </a:lnTo>
                <a:lnTo>
                  <a:pt x="0" y="29746"/>
                </a:lnTo>
                <a:lnTo>
                  <a:pt x="2188" y="18552"/>
                </a:lnTo>
                <a:lnTo>
                  <a:pt x="8755" y="8712"/>
                </a:lnTo>
                <a:lnTo>
                  <a:pt x="18645" y="2178"/>
                </a:lnTo>
                <a:lnTo>
                  <a:pt x="29894" y="0"/>
                </a:lnTo>
                <a:lnTo>
                  <a:pt x="41143" y="2178"/>
                </a:lnTo>
                <a:lnTo>
                  <a:pt x="51033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1448492" y="5672038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4" y="0"/>
                </a:moveTo>
                <a:lnTo>
                  <a:pt x="18644" y="2158"/>
                </a:lnTo>
                <a:lnTo>
                  <a:pt x="8755" y="8634"/>
                </a:lnTo>
                <a:lnTo>
                  <a:pt x="2188" y="18387"/>
                </a:lnTo>
                <a:lnTo>
                  <a:pt x="0" y="29481"/>
                </a:lnTo>
                <a:lnTo>
                  <a:pt x="2188" y="40575"/>
                </a:lnTo>
                <a:lnTo>
                  <a:pt x="8755" y="50327"/>
                </a:lnTo>
                <a:lnTo>
                  <a:pt x="18644" y="56803"/>
                </a:lnTo>
                <a:lnTo>
                  <a:pt x="29894" y="58962"/>
                </a:lnTo>
                <a:lnTo>
                  <a:pt x="41144" y="56803"/>
                </a:lnTo>
                <a:lnTo>
                  <a:pt x="51033" y="50327"/>
                </a:lnTo>
                <a:lnTo>
                  <a:pt x="57600" y="40575"/>
                </a:lnTo>
                <a:lnTo>
                  <a:pt x="59789" y="29481"/>
                </a:lnTo>
                <a:lnTo>
                  <a:pt x="57600" y="18387"/>
                </a:lnTo>
                <a:lnTo>
                  <a:pt x="51033" y="8634"/>
                </a:lnTo>
                <a:lnTo>
                  <a:pt x="41144" y="215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1448492" y="5672038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4"/>
                </a:lnTo>
                <a:lnTo>
                  <a:pt x="51033" y="50327"/>
                </a:lnTo>
                <a:lnTo>
                  <a:pt x="41143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5" y="50327"/>
                </a:lnTo>
                <a:lnTo>
                  <a:pt x="2188" y="40574"/>
                </a:lnTo>
                <a:lnTo>
                  <a:pt x="0" y="29481"/>
                </a:lnTo>
                <a:lnTo>
                  <a:pt x="2188" y="18387"/>
                </a:lnTo>
                <a:lnTo>
                  <a:pt x="8755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3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1464506" y="5725688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29628" y="0"/>
                </a:moveTo>
                <a:lnTo>
                  <a:pt x="18479" y="2158"/>
                </a:lnTo>
                <a:lnTo>
                  <a:pt x="8678" y="8634"/>
                </a:lnTo>
                <a:lnTo>
                  <a:pt x="2169" y="18387"/>
                </a:lnTo>
                <a:lnTo>
                  <a:pt x="0" y="29481"/>
                </a:lnTo>
                <a:lnTo>
                  <a:pt x="2169" y="40574"/>
                </a:lnTo>
                <a:lnTo>
                  <a:pt x="8678" y="50327"/>
                </a:lnTo>
                <a:lnTo>
                  <a:pt x="18479" y="56803"/>
                </a:lnTo>
                <a:lnTo>
                  <a:pt x="29628" y="58962"/>
                </a:lnTo>
                <a:lnTo>
                  <a:pt x="40777" y="56803"/>
                </a:lnTo>
                <a:lnTo>
                  <a:pt x="50578" y="50327"/>
                </a:lnTo>
                <a:lnTo>
                  <a:pt x="57086" y="40574"/>
                </a:lnTo>
                <a:lnTo>
                  <a:pt x="59255" y="29481"/>
                </a:lnTo>
                <a:lnTo>
                  <a:pt x="57086" y="18387"/>
                </a:lnTo>
                <a:lnTo>
                  <a:pt x="50578" y="8634"/>
                </a:lnTo>
                <a:lnTo>
                  <a:pt x="40777" y="2158"/>
                </a:lnTo>
                <a:lnTo>
                  <a:pt x="29628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1464506" y="5725689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50577" y="8634"/>
                </a:moveTo>
                <a:lnTo>
                  <a:pt x="57086" y="18387"/>
                </a:lnTo>
                <a:lnTo>
                  <a:pt x="59255" y="29481"/>
                </a:lnTo>
                <a:lnTo>
                  <a:pt x="57086" y="40574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9" y="56803"/>
                </a:lnTo>
                <a:lnTo>
                  <a:pt x="8678" y="50327"/>
                </a:lnTo>
                <a:lnTo>
                  <a:pt x="2169" y="40574"/>
                </a:lnTo>
                <a:lnTo>
                  <a:pt x="0" y="29481"/>
                </a:lnTo>
                <a:lnTo>
                  <a:pt x="2169" y="18387"/>
                </a:lnTo>
                <a:lnTo>
                  <a:pt x="8678" y="8634"/>
                </a:lnTo>
                <a:lnTo>
                  <a:pt x="18479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1480522" y="5686911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29627" y="0"/>
                </a:moveTo>
                <a:lnTo>
                  <a:pt x="18478" y="2178"/>
                </a:lnTo>
                <a:lnTo>
                  <a:pt x="8677" y="8712"/>
                </a:lnTo>
                <a:lnTo>
                  <a:pt x="2169" y="18553"/>
                </a:lnTo>
                <a:lnTo>
                  <a:pt x="0" y="29746"/>
                </a:lnTo>
                <a:lnTo>
                  <a:pt x="2169" y="40940"/>
                </a:lnTo>
                <a:lnTo>
                  <a:pt x="8677" y="50781"/>
                </a:lnTo>
                <a:lnTo>
                  <a:pt x="18478" y="57315"/>
                </a:lnTo>
                <a:lnTo>
                  <a:pt x="29627" y="59493"/>
                </a:lnTo>
                <a:lnTo>
                  <a:pt x="40776" y="57315"/>
                </a:lnTo>
                <a:lnTo>
                  <a:pt x="50577" y="50781"/>
                </a:lnTo>
                <a:lnTo>
                  <a:pt x="57085" y="40940"/>
                </a:lnTo>
                <a:lnTo>
                  <a:pt x="59255" y="29746"/>
                </a:lnTo>
                <a:lnTo>
                  <a:pt x="57085" y="18553"/>
                </a:lnTo>
                <a:lnTo>
                  <a:pt x="50577" y="8712"/>
                </a:lnTo>
                <a:lnTo>
                  <a:pt x="40776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1480521" y="5686912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0577" y="8712"/>
                </a:moveTo>
                <a:lnTo>
                  <a:pt x="57086" y="18552"/>
                </a:lnTo>
                <a:lnTo>
                  <a:pt x="59255" y="29746"/>
                </a:lnTo>
                <a:lnTo>
                  <a:pt x="57086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9" y="57315"/>
                </a:lnTo>
                <a:lnTo>
                  <a:pt x="8678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2"/>
                </a:lnTo>
                <a:lnTo>
                  <a:pt x="8678" y="8712"/>
                </a:lnTo>
                <a:lnTo>
                  <a:pt x="18479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1497070" y="5665663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29627" y="0"/>
                </a:moveTo>
                <a:lnTo>
                  <a:pt x="18478" y="2178"/>
                </a:lnTo>
                <a:lnTo>
                  <a:pt x="8678" y="8712"/>
                </a:lnTo>
                <a:lnTo>
                  <a:pt x="2169" y="18553"/>
                </a:lnTo>
                <a:lnTo>
                  <a:pt x="0" y="29746"/>
                </a:lnTo>
                <a:lnTo>
                  <a:pt x="2169" y="40940"/>
                </a:lnTo>
                <a:lnTo>
                  <a:pt x="8678" y="50781"/>
                </a:lnTo>
                <a:lnTo>
                  <a:pt x="18478" y="57315"/>
                </a:lnTo>
                <a:lnTo>
                  <a:pt x="29627" y="59493"/>
                </a:lnTo>
                <a:lnTo>
                  <a:pt x="40776" y="57315"/>
                </a:lnTo>
                <a:lnTo>
                  <a:pt x="50578" y="50781"/>
                </a:lnTo>
                <a:lnTo>
                  <a:pt x="57086" y="40940"/>
                </a:lnTo>
                <a:lnTo>
                  <a:pt x="59255" y="29746"/>
                </a:lnTo>
                <a:lnTo>
                  <a:pt x="57086" y="18553"/>
                </a:lnTo>
                <a:lnTo>
                  <a:pt x="50578" y="8712"/>
                </a:lnTo>
                <a:lnTo>
                  <a:pt x="40776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1497070" y="5665664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0577" y="8712"/>
                </a:moveTo>
                <a:lnTo>
                  <a:pt x="57086" y="18552"/>
                </a:lnTo>
                <a:lnTo>
                  <a:pt x="59255" y="29746"/>
                </a:lnTo>
                <a:lnTo>
                  <a:pt x="57086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9" y="57315"/>
                </a:lnTo>
                <a:lnTo>
                  <a:pt x="8678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2"/>
                </a:lnTo>
                <a:lnTo>
                  <a:pt x="8678" y="8712"/>
                </a:lnTo>
                <a:lnTo>
                  <a:pt x="18479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1513085" y="566725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29628" y="0"/>
                </a:moveTo>
                <a:lnTo>
                  <a:pt x="18479" y="2158"/>
                </a:lnTo>
                <a:lnTo>
                  <a:pt x="8678" y="8634"/>
                </a:lnTo>
                <a:lnTo>
                  <a:pt x="2169" y="18387"/>
                </a:lnTo>
                <a:lnTo>
                  <a:pt x="0" y="29481"/>
                </a:lnTo>
                <a:lnTo>
                  <a:pt x="2169" y="40575"/>
                </a:lnTo>
                <a:lnTo>
                  <a:pt x="8678" y="50327"/>
                </a:lnTo>
                <a:lnTo>
                  <a:pt x="18479" y="56803"/>
                </a:lnTo>
                <a:lnTo>
                  <a:pt x="29628" y="58962"/>
                </a:lnTo>
                <a:lnTo>
                  <a:pt x="40777" y="56803"/>
                </a:lnTo>
                <a:lnTo>
                  <a:pt x="50578" y="50327"/>
                </a:lnTo>
                <a:lnTo>
                  <a:pt x="57086" y="40575"/>
                </a:lnTo>
                <a:lnTo>
                  <a:pt x="59256" y="29481"/>
                </a:lnTo>
                <a:lnTo>
                  <a:pt x="57086" y="18387"/>
                </a:lnTo>
                <a:lnTo>
                  <a:pt x="50578" y="8634"/>
                </a:lnTo>
                <a:lnTo>
                  <a:pt x="40777" y="2158"/>
                </a:lnTo>
                <a:lnTo>
                  <a:pt x="29628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1513085" y="566725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50577" y="8634"/>
                </a:moveTo>
                <a:lnTo>
                  <a:pt x="57086" y="18387"/>
                </a:lnTo>
                <a:lnTo>
                  <a:pt x="59255" y="29481"/>
                </a:lnTo>
                <a:lnTo>
                  <a:pt x="57086" y="40574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9" y="56803"/>
                </a:lnTo>
                <a:lnTo>
                  <a:pt x="8678" y="50327"/>
                </a:lnTo>
                <a:lnTo>
                  <a:pt x="2169" y="40574"/>
                </a:lnTo>
                <a:lnTo>
                  <a:pt x="0" y="29481"/>
                </a:lnTo>
                <a:lnTo>
                  <a:pt x="2169" y="18387"/>
                </a:lnTo>
                <a:lnTo>
                  <a:pt x="8678" y="8634"/>
                </a:lnTo>
                <a:lnTo>
                  <a:pt x="18479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1529100" y="5651321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29627" y="0"/>
                </a:moveTo>
                <a:lnTo>
                  <a:pt x="18478" y="2158"/>
                </a:lnTo>
                <a:lnTo>
                  <a:pt x="8677" y="8634"/>
                </a:lnTo>
                <a:lnTo>
                  <a:pt x="2169" y="18387"/>
                </a:lnTo>
                <a:lnTo>
                  <a:pt x="0" y="29481"/>
                </a:lnTo>
                <a:lnTo>
                  <a:pt x="2169" y="40575"/>
                </a:lnTo>
                <a:lnTo>
                  <a:pt x="8677" y="50327"/>
                </a:lnTo>
                <a:lnTo>
                  <a:pt x="18478" y="56803"/>
                </a:lnTo>
                <a:lnTo>
                  <a:pt x="29627" y="58962"/>
                </a:lnTo>
                <a:lnTo>
                  <a:pt x="40776" y="56803"/>
                </a:lnTo>
                <a:lnTo>
                  <a:pt x="50577" y="50327"/>
                </a:lnTo>
                <a:lnTo>
                  <a:pt x="57085" y="40575"/>
                </a:lnTo>
                <a:lnTo>
                  <a:pt x="59255" y="29481"/>
                </a:lnTo>
                <a:lnTo>
                  <a:pt x="57085" y="18387"/>
                </a:lnTo>
                <a:lnTo>
                  <a:pt x="50577" y="8634"/>
                </a:lnTo>
                <a:lnTo>
                  <a:pt x="40776" y="215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1529100" y="5651322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50577" y="8634"/>
                </a:moveTo>
                <a:lnTo>
                  <a:pt x="57086" y="18387"/>
                </a:lnTo>
                <a:lnTo>
                  <a:pt x="59255" y="29481"/>
                </a:lnTo>
                <a:lnTo>
                  <a:pt x="57086" y="40574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9" y="56803"/>
                </a:lnTo>
                <a:lnTo>
                  <a:pt x="8678" y="50327"/>
                </a:lnTo>
                <a:lnTo>
                  <a:pt x="2169" y="40574"/>
                </a:lnTo>
                <a:lnTo>
                  <a:pt x="0" y="29481"/>
                </a:lnTo>
                <a:lnTo>
                  <a:pt x="2169" y="18387"/>
                </a:lnTo>
                <a:lnTo>
                  <a:pt x="8678" y="8634"/>
                </a:lnTo>
                <a:lnTo>
                  <a:pt x="18479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1545115" y="5667788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29627" y="0"/>
                </a:moveTo>
                <a:lnTo>
                  <a:pt x="18478" y="2158"/>
                </a:lnTo>
                <a:lnTo>
                  <a:pt x="8678" y="8634"/>
                </a:lnTo>
                <a:lnTo>
                  <a:pt x="2169" y="18387"/>
                </a:lnTo>
                <a:lnTo>
                  <a:pt x="0" y="29481"/>
                </a:lnTo>
                <a:lnTo>
                  <a:pt x="2169" y="40575"/>
                </a:lnTo>
                <a:lnTo>
                  <a:pt x="8678" y="50327"/>
                </a:lnTo>
                <a:lnTo>
                  <a:pt x="18478" y="56803"/>
                </a:lnTo>
                <a:lnTo>
                  <a:pt x="29627" y="58962"/>
                </a:lnTo>
                <a:lnTo>
                  <a:pt x="40776" y="56803"/>
                </a:lnTo>
                <a:lnTo>
                  <a:pt x="50576" y="50327"/>
                </a:lnTo>
                <a:lnTo>
                  <a:pt x="57085" y="40575"/>
                </a:lnTo>
                <a:lnTo>
                  <a:pt x="59255" y="29481"/>
                </a:lnTo>
                <a:lnTo>
                  <a:pt x="57085" y="18387"/>
                </a:lnTo>
                <a:lnTo>
                  <a:pt x="50576" y="8634"/>
                </a:lnTo>
                <a:lnTo>
                  <a:pt x="40776" y="215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1545115" y="5667789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50577" y="8634"/>
                </a:moveTo>
                <a:lnTo>
                  <a:pt x="57086" y="18387"/>
                </a:lnTo>
                <a:lnTo>
                  <a:pt x="59255" y="29481"/>
                </a:lnTo>
                <a:lnTo>
                  <a:pt x="57086" y="40574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9" y="56803"/>
                </a:lnTo>
                <a:lnTo>
                  <a:pt x="8678" y="50327"/>
                </a:lnTo>
                <a:lnTo>
                  <a:pt x="2169" y="40574"/>
                </a:lnTo>
                <a:lnTo>
                  <a:pt x="0" y="29481"/>
                </a:lnTo>
                <a:lnTo>
                  <a:pt x="2169" y="18387"/>
                </a:lnTo>
                <a:lnTo>
                  <a:pt x="8678" y="8634"/>
                </a:lnTo>
                <a:lnTo>
                  <a:pt x="18479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1560596" y="5684786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4" y="0"/>
                </a:moveTo>
                <a:lnTo>
                  <a:pt x="18645" y="2158"/>
                </a:lnTo>
                <a:lnTo>
                  <a:pt x="8756" y="8634"/>
                </a:lnTo>
                <a:lnTo>
                  <a:pt x="2189" y="18387"/>
                </a:lnTo>
                <a:lnTo>
                  <a:pt x="0" y="29481"/>
                </a:lnTo>
                <a:lnTo>
                  <a:pt x="2189" y="40575"/>
                </a:lnTo>
                <a:lnTo>
                  <a:pt x="8756" y="50327"/>
                </a:lnTo>
                <a:lnTo>
                  <a:pt x="18645" y="56803"/>
                </a:lnTo>
                <a:lnTo>
                  <a:pt x="29894" y="58962"/>
                </a:lnTo>
                <a:lnTo>
                  <a:pt x="41144" y="56803"/>
                </a:lnTo>
                <a:lnTo>
                  <a:pt x="51033" y="50327"/>
                </a:lnTo>
                <a:lnTo>
                  <a:pt x="57600" y="40575"/>
                </a:lnTo>
                <a:lnTo>
                  <a:pt x="59789" y="29481"/>
                </a:lnTo>
                <a:lnTo>
                  <a:pt x="57600" y="18387"/>
                </a:lnTo>
                <a:lnTo>
                  <a:pt x="51033" y="8634"/>
                </a:lnTo>
                <a:lnTo>
                  <a:pt x="41144" y="215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1560596" y="5684787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4"/>
                </a:lnTo>
                <a:lnTo>
                  <a:pt x="51033" y="50327"/>
                </a:lnTo>
                <a:lnTo>
                  <a:pt x="41143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5" y="50327"/>
                </a:lnTo>
                <a:lnTo>
                  <a:pt x="2188" y="40574"/>
                </a:lnTo>
                <a:lnTo>
                  <a:pt x="0" y="29481"/>
                </a:lnTo>
                <a:lnTo>
                  <a:pt x="2188" y="18387"/>
                </a:lnTo>
                <a:lnTo>
                  <a:pt x="8755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3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1577145" y="5686911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29894" y="0"/>
                </a:moveTo>
                <a:lnTo>
                  <a:pt x="18644" y="2178"/>
                </a:lnTo>
                <a:lnTo>
                  <a:pt x="8755" y="8712"/>
                </a:lnTo>
                <a:lnTo>
                  <a:pt x="2188" y="18553"/>
                </a:lnTo>
                <a:lnTo>
                  <a:pt x="0" y="29746"/>
                </a:lnTo>
                <a:lnTo>
                  <a:pt x="2188" y="40940"/>
                </a:lnTo>
                <a:lnTo>
                  <a:pt x="8755" y="50781"/>
                </a:lnTo>
                <a:lnTo>
                  <a:pt x="18644" y="57315"/>
                </a:lnTo>
                <a:lnTo>
                  <a:pt x="29894" y="59493"/>
                </a:lnTo>
                <a:lnTo>
                  <a:pt x="41144" y="57315"/>
                </a:lnTo>
                <a:lnTo>
                  <a:pt x="51033" y="50781"/>
                </a:lnTo>
                <a:lnTo>
                  <a:pt x="57600" y="40940"/>
                </a:lnTo>
                <a:lnTo>
                  <a:pt x="59789" y="29746"/>
                </a:lnTo>
                <a:lnTo>
                  <a:pt x="57600" y="18553"/>
                </a:lnTo>
                <a:lnTo>
                  <a:pt x="51033" y="8712"/>
                </a:lnTo>
                <a:lnTo>
                  <a:pt x="41144" y="217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1577145" y="5686912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1033" y="8712"/>
                </a:moveTo>
                <a:lnTo>
                  <a:pt x="57600" y="18552"/>
                </a:lnTo>
                <a:lnTo>
                  <a:pt x="59789" y="29746"/>
                </a:lnTo>
                <a:lnTo>
                  <a:pt x="57600" y="40940"/>
                </a:lnTo>
                <a:lnTo>
                  <a:pt x="51033" y="50780"/>
                </a:lnTo>
                <a:lnTo>
                  <a:pt x="41143" y="57315"/>
                </a:lnTo>
                <a:lnTo>
                  <a:pt x="29894" y="59493"/>
                </a:lnTo>
                <a:lnTo>
                  <a:pt x="18645" y="57315"/>
                </a:lnTo>
                <a:lnTo>
                  <a:pt x="8755" y="50780"/>
                </a:lnTo>
                <a:lnTo>
                  <a:pt x="2188" y="40940"/>
                </a:lnTo>
                <a:lnTo>
                  <a:pt x="0" y="29746"/>
                </a:lnTo>
                <a:lnTo>
                  <a:pt x="2188" y="18552"/>
                </a:lnTo>
                <a:lnTo>
                  <a:pt x="8755" y="8712"/>
                </a:lnTo>
                <a:lnTo>
                  <a:pt x="18645" y="2178"/>
                </a:lnTo>
                <a:lnTo>
                  <a:pt x="29894" y="0"/>
                </a:lnTo>
                <a:lnTo>
                  <a:pt x="41143" y="2178"/>
                </a:lnTo>
                <a:lnTo>
                  <a:pt x="51033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1593160" y="5672038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4" y="0"/>
                </a:moveTo>
                <a:lnTo>
                  <a:pt x="18645" y="2158"/>
                </a:lnTo>
                <a:lnTo>
                  <a:pt x="8756" y="8634"/>
                </a:lnTo>
                <a:lnTo>
                  <a:pt x="2189" y="18387"/>
                </a:lnTo>
                <a:lnTo>
                  <a:pt x="0" y="29481"/>
                </a:lnTo>
                <a:lnTo>
                  <a:pt x="2189" y="40575"/>
                </a:lnTo>
                <a:lnTo>
                  <a:pt x="8756" y="50327"/>
                </a:lnTo>
                <a:lnTo>
                  <a:pt x="18645" y="56803"/>
                </a:lnTo>
                <a:lnTo>
                  <a:pt x="29894" y="58962"/>
                </a:lnTo>
                <a:lnTo>
                  <a:pt x="41143" y="56803"/>
                </a:lnTo>
                <a:lnTo>
                  <a:pt x="51033" y="50327"/>
                </a:lnTo>
                <a:lnTo>
                  <a:pt x="57600" y="40575"/>
                </a:lnTo>
                <a:lnTo>
                  <a:pt x="59789" y="29481"/>
                </a:lnTo>
                <a:lnTo>
                  <a:pt x="57600" y="18387"/>
                </a:lnTo>
                <a:lnTo>
                  <a:pt x="51033" y="8634"/>
                </a:lnTo>
                <a:lnTo>
                  <a:pt x="41143" y="215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1593160" y="5672038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4"/>
                </a:lnTo>
                <a:lnTo>
                  <a:pt x="51033" y="50327"/>
                </a:lnTo>
                <a:lnTo>
                  <a:pt x="41143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5" y="50327"/>
                </a:lnTo>
                <a:lnTo>
                  <a:pt x="2188" y="40574"/>
                </a:lnTo>
                <a:lnTo>
                  <a:pt x="0" y="29481"/>
                </a:lnTo>
                <a:lnTo>
                  <a:pt x="2188" y="18387"/>
                </a:lnTo>
                <a:lnTo>
                  <a:pt x="8755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3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1609175" y="5723032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29895" y="0"/>
                </a:moveTo>
                <a:lnTo>
                  <a:pt x="18645" y="2178"/>
                </a:lnTo>
                <a:lnTo>
                  <a:pt x="8756" y="8712"/>
                </a:lnTo>
                <a:lnTo>
                  <a:pt x="2189" y="18553"/>
                </a:lnTo>
                <a:lnTo>
                  <a:pt x="0" y="29746"/>
                </a:lnTo>
                <a:lnTo>
                  <a:pt x="2189" y="40940"/>
                </a:lnTo>
                <a:lnTo>
                  <a:pt x="8756" y="50781"/>
                </a:lnTo>
                <a:lnTo>
                  <a:pt x="18645" y="57315"/>
                </a:lnTo>
                <a:lnTo>
                  <a:pt x="29895" y="59493"/>
                </a:lnTo>
                <a:lnTo>
                  <a:pt x="41144" y="57315"/>
                </a:lnTo>
                <a:lnTo>
                  <a:pt x="51033" y="50781"/>
                </a:lnTo>
                <a:lnTo>
                  <a:pt x="57600" y="40940"/>
                </a:lnTo>
                <a:lnTo>
                  <a:pt x="59789" y="29746"/>
                </a:lnTo>
                <a:lnTo>
                  <a:pt x="57600" y="18553"/>
                </a:lnTo>
                <a:lnTo>
                  <a:pt x="51033" y="8712"/>
                </a:lnTo>
                <a:lnTo>
                  <a:pt x="41144" y="2178"/>
                </a:lnTo>
                <a:lnTo>
                  <a:pt x="2989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1609175" y="5723033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1033" y="8712"/>
                </a:moveTo>
                <a:lnTo>
                  <a:pt x="57600" y="18553"/>
                </a:lnTo>
                <a:lnTo>
                  <a:pt x="59789" y="29746"/>
                </a:lnTo>
                <a:lnTo>
                  <a:pt x="57600" y="40940"/>
                </a:lnTo>
                <a:lnTo>
                  <a:pt x="51033" y="50780"/>
                </a:lnTo>
                <a:lnTo>
                  <a:pt x="41143" y="57315"/>
                </a:lnTo>
                <a:lnTo>
                  <a:pt x="29894" y="59493"/>
                </a:lnTo>
                <a:lnTo>
                  <a:pt x="18645" y="57315"/>
                </a:lnTo>
                <a:lnTo>
                  <a:pt x="8755" y="50780"/>
                </a:lnTo>
                <a:lnTo>
                  <a:pt x="2188" y="40940"/>
                </a:lnTo>
                <a:lnTo>
                  <a:pt x="0" y="29746"/>
                </a:lnTo>
                <a:lnTo>
                  <a:pt x="2188" y="18553"/>
                </a:lnTo>
                <a:lnTo>
                  <a:pt x="8755" y="8712"/>
                </a:lnTo>
                <a:lnTo>
                  <a:pt x="18645" y="2178"/>
                </a:lnTo>
                <a:lnTo>
                  <a:pt x="29894" y="0"/>
                </a:lnTo>
                <a:lnTo>
                  <a:pt x="41143" y="2178"/>
                </a:lnTo>
                <a:lnTo>
                  <a:pt x="51033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1625724" y="5701785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4" y="0"/>
                </a:moveTo>
                <a:lnTo>
                  <a:pt x="18644" y="2158"/>
                </a:lnTo>
                <a:lnTo>
                  <a:pt x="8755" y="8634"/>
                </a:lnTo>
                <a:lnTo>
                  <a:pt x="2188" y="18387"/>
                </a:lnTo>
                <a:lnTo>
                  <a:pt x="0" y="29481"/>
                </a:lnTo>
                <a:lnTo>
                  <a:pt x="2188" y="40574"/>
                </a:lnTo>
                <a:lnTo>
                  <a:pt x="8755" y="50327"/>
                </a:lnTo>
                <a:lnTo>
                  <a:pt x="18644" y="56803"/>
                </a:lnTo>
                <a:lnTo>
                  <a:pt x="29894" y="58962"/>
                </a:lnTo>
                <a:lnTo>
                  <a:pt x="41144" y="56803"/>
                </a:lnTo>
                <a:lnTo>
                  <a:pt x="51033" y="50327"/>
                </a:lnTo>
                <a:lnTo>
                  <a:pt x="57600" y="40574"/>
                </a:lnTo>
                <a:lnTo>
                  <a:pt x="59789" y="29481"/>
                </a:lnTo>
                <a:lnTo>
                  <a:pt x="57600" y="18387"/>
                </a:lnTo>
                <a:lnTo>
                  <a:pt x="51033" y="8634"/>
                </a:lnTo>
                <a:lnTo>
                  <a:pt x="41144" y="215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1625724" y="5701785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5"/>
                </a:lnTo>
                <a:lnTo>
                  <a:pt x="51033" y="50327"/>
                </a:lnTo>
                <a:lnTo>
                  <a:pt x="41143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5" y="50327"/>
                </a:lnTo>
                <a:lnTo>
                  <a:pt x="2188" y="40575"/>
                </a:lnTo>
                <a:lnTo>
                  <a:pt x="0" y="29481"/>
                </a:lnTo>
                <a:lnTo>
                  <a:pt x="2188" y="18387"/>
                </a:lnTo>
                <a:lnTo>
                  <a:pt x="8755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3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1641739" y="5678412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29894" y="0"/>
                </a:moveTo>
                <a:lnTo>
                  <a:pt x="18645" y="2178"/>
                </a:lnTo>
                <a:lnTo>
                  <a:pt x="8756" y="8712"/>
                </a:lnTo>
                <a:lnTo>
                  <a:pt x="2189" y="18553"/>
                </a:lnTo>
                <a:lnTo>
                  <a:pt x="0" y="29746"/>
                </a:lnTo>
                <a:lnTo>
                  <a:pt x="2189" y="40940"/>
                </a:lnTo>
                <a:lnTo>
                  <a:pt x="8756" y="50781"/>
                </a:lnTo>
                <a:lnTo>
                  <a:pt x="18645" y="57315"/>
                </a:lnTo>
                <a:lnTo>
                  <a:pt x="29894" y="59493"/>
                </a:lnTo>
                <a:lnTo>
                  <a:pt x="41143" y="57315"/>
                </a:lnTo>
                <a:lnTo>
                  <a:pt x="51033" y="50781"/>
                </a:lnTo>
                <a:lnTo>
                  <a:pt x="57600" y="40940"/>
                </a:lnTo>
                <a:lnTo>
                  <a:pt x="59789" y="29746"/>
                </a:lnTo>
                <a:lnTo>
                  <a:pt x="57600" y="18553"/>
                </a:lnTo>
                <a:lnTo>
                  <a:pt x="51033" y="8712"/>
                </a:lnTo>
                <a:lnTo>
                  <a:pt x="41143" y="217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1641739" y="5678413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1033" y="8712"/>
                </a:moveTo>
                <a:lnTo>
                  <a:pt x="57600" y="18553"/>
                </a:lnTo>
                <a:lnTo>
                  <a:pt x="59789" y="29746"/>
                </a:lnTo>
                <a:lnTo>
                  <a:pt x="57600" y="40940"/>
                </a:lnTo>
                <a:lnTo>
                  <a:pt x="51033" y="50780"/>
                </a:lnTo>
                <a:lnTo>
                  <a:pt x="41143" y="57315"/>
                </a:lnTo>
                <a:lnTo>
                  <a:pt x="29894" y="59493"/>
                </a:lnTo>
                <a:lnTo>
                  <a:pt x="18645" y="57315"/>
                </a:lnTo>
                <a:lnTo>
                  <a:pt x="8755" y="50780"/>
                </a:lnTo>
                <a:lnTo>
                  <a:pt x="2188" y="40940"/>
                </a:lnTo>
                <a:lnTo>
                  <a:pt x="0" y="29746"/>
                </a:lnTo>
                <a:lnTo>
                  <a:pt x="2188" y="18553"/>
                </a:lnTo>
                <a:lnTo>
                  <a:pt x="8755" y="8712"/>
                </a:lnTo>
                <a:lnTo>
                  <a:pt x="18645" y="2178"/>
                </a:lnTo>
                <a:lnTo>
                  <a:pt x="29894" y="0"/>
                </a:lnTo>
                <a:lnTo>
                  <a:pt x="41143" y="2178"/>
                </a:lnTo>
                <a:lnTo>
                  <a:pt x="51033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1657754" y="5692223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627" y="0"/>
                </a:moveTo>
                <a:lnTo>
                  <a:pt x="18478" y="2158"/>
                </a:lnTo>
                <a:lnTo>
                  <a:pt x="8677" y="8634"/>
                </a:lnTo>
                <a:lnTo>
                  <a:pt x="2169" y="18387"/>
                </a:lnTo>
                <a:lnTo>
                  <a:pt x="0" y="29481"/>
                </a:lnTo>
                <a:lnTo>
                  <a:pt x="2169" y="40575"/>
                </a:lnTo>
                <a:lnTo>
                  <a:pt x="8677" y="50327"/>
                </a:lnTo>
                <a:lnTo>
                  <a:pt x="18478" y="56803"/>
                </a:lnTo>
                <a:lnTo>
                  <a:pt x="29627" y="58962"/>
                </a:lnTo>
                <a:lnTo>
                  <a:pt x="40776" y="56803"/>
                </a:lnTo>
                <a:lnTo>
                  <a:pt x="50577" y="50327"/>
                </a:lnTo>
                <a:lnTo>
                  <a:pt x="57085" y="40575"/>
                </a:lnTo>
                <a:lnTo>
                  <a:pt x="59255" y="29481"/>
                </a:lnTo>
                <a:lnTo>
                  <a:pt x="57085" y="18387"/>
                </a:lnTo>
                <a:lnTo>
                  <a:pt x="50577" y="8634"/>
                </a:lnTo>
                <a:lnTo>
                  <a:pt x="40776" y="215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1657754" y="5692224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0577" y="8634"/>
                </a:moveTo>
                <a:lnTo>
                  <a:pt x="57086" y="18387"/>
                </a:lnTo>
                <a:lnTo>
                  <a:pt x="59255" y="29481"/>
                </a:lnTo>
                <a:lnTo>
                  <a:pt x="57086" y="40574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9" y="56803"/>
                </a:lnTo>
                <a:lnTo>
                  <a:pt x="8678" y="50327"/>
                </a:lnTo>
                <a:lnTo>
                  <a:pt x="2169" y="40574"/>
                </a:lnTo>
                <a:lnTo>
                  <a:pt x="0" y="29481"/>
                </a:lnTo>
                <a:lnTo>
                  <a:pt x="2169" y="18387"/>
                </a:lnTo>
                <a:lnTo>
                  <a:pt x="8678" y="8634"/>
                </a:lnTo>
                <a:lnTo>
                  <a:pt x="18479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1673769" y="5666195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7" y="0"/>
                </a:moveTo>
                <a:lnTo>
                  <a:pt x="18478" y="2178"/>
                </a:lnTo>
                <a:lnTo>
                  <a:pt x="8678" y="8712"/>
                </a:lnTo>
                <a:lnTo>
                  <a:pt x="2169" y="18553"/>
                </a:lnTo>
                <a:lnTo>
                  <a:pt x="0" y="29746"/>
                </a:lnTo>
                <a:lnTo>
                  <a:pt x="2169" y="40940"/>
                </a:lnTo>
                <a:lnTo>
                  <a:pt x="8678" y="50780"/>
                </a:lnTo>
                <a:lnTo>
                  <a:pt x="18478" y="57315"/>
                </a:lnTo>
                <a:lnTo>
                  <a:pt x="29627" y="59493"/>
                </a:lnTo>
                <a:lnTo>
                  <a:pt x="40776" y="57315"/>
                </a:lnTo>
                <a:lnTo>
                  <a:pt x="50578" y="50780"/>
                </a:lnTo>
                <a:lnTo>
                  <a:pt x="57086" y="40940"/>
                </a:lnTo>
                <a:lnTo>
                  <a:pt x="59255" y="29746"/>
                </a:lnTo>
                <a:lnTo>
                  <a:pt x="57086" y="18553"/>
                </a:lnTo>
                <a:lnTo>
                  <a:pt x="50578" y="8712"/>
                </a:lnTo>
                <a:lnTo>
                  <a:pt x="40776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1673769" y="5666195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6" y="18553"/>
                </a:lnTo>
                <a:lnTo>
                  <a:pt x="59255" y="29746"/>
                </a:lnTo>
                <a:lnTo>
                  <a:pt x="57086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9" y="57315"/>
                </a:lnTo>
                <a:lnTo>
                  <a:pt x="8678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3"/>
                </a:lnTo>
                <a:lnTo>
                  <a:pt x="8678" y="8712"/>
                </a:lnTo>
                <a:lnTo>
                  <a:pt x="18479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1690318" y="5661945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7" y="0"/>
                </a:moveTo>
                <a:lnTo>
                  <a:pt x="18478" y="2178"/>
                </a:lnTo>
                <a:lnTo>
                  <a:pt x="8677" y="8712"/>
                </a:lnTo>
                <a:lnTo>
                  <a:pt x="2169" y="18552"/>
                </a:lnTo>
                <a:lnTo>
                  <a:pt x="0" y="29746"/>
                </a:lnTo>
                <a:lnTo>
                  <a:pt x="2169" y="40940"/>
                </a:lnTo>
                <a:lnTo>
                  <a:pt x="8677" y="50781"/>
                </a:lnTo>
                <a:lnTo>
                  <a:pt x="18478" y="57315"/>
                </a:lnTo>
                <a:lnTo>
                  <a:pt x="29627" y="59493"/>
                </a:lnTo>
                <a:lnTo>
                  <a:pt x="40776" y="57315"/>
                </a:lnTo>
                <a:lnTo>
                  <a:pt x="50577" y="50781"/>
                </a:lnTo>
                <a:lnTo>
                  <a:pt x="57085" y="40940"/>
                </a:lnTo>
                <a:lnTo>
                  <a:pt x="59255" y="29746"/>
                </a:lnTo>
                <a:lnTo>
                  <a:pt x="57085" y="18552"/>
                </a:lnTo>
                <a:lnTo>
                  <a:pt x="50577" y="8712"/>
                </a:lnTo>
                <a:lnTo>
                  <a:pt x="40776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1690318" y="5661945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8" y="8712"/>
                </a:moveTo>
                <a:lnTo>
                  <a:pt x="57086" y="18553"/>
                </a:lnTo>
                <a:lnTo>
                  <a:pt x="59255" y="29746"/>
                </a:lnTo>
                <a:lnTo>
                  <a:pt x="57086" y="40940"/>
                </a:lnTo>
                <a:lnTo>
                  <a:pt x="50578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9" y="57315"/>
                </a:lnTo>
                <a:lnTo>
                  <a:pt x="8678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3"/>
                </a:lnTo>
                <a:lnTo>
                  <a:pt x="8678" y="8712"/>
                </a:lnTo>
                <a:lnTo>
                  <a:pt x="18479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8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1706333" y="5561550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627" y="0"/>
                </a:moveTo>
                <a:lnTo>
                  <a:pt x="18478" y="2158"/>
                </a:lnTo>
                <a:lnTo>
                  <a:pt x="8677" y="8634"/>
                </a:lnTo>
                <a:lnTo>
                  <a:pt x="2169" y="18386"/>
                </a:lnTo>
                <a:lnTo>
                  <a:pt x="0" y="29480"/>
                </a:lnTo>
                <a:lnTo>
                  <a:pt x="2169" y="40574"/>
                </a:lnTo>
                <a:lnTo>
                  <a:pt x="8677" y="50327"/>
                </a:lnTo>
                <a:lnTo>
                  <a:pt x="18478" y="56803"/>
                </a:lnTo>
                <a:lnTo>
                  <a:pt x="29627" y="58962"/>
                </a:lnTo>
                <a:lnTo>
                  <a:pt x="40776" y="56803"/>
                </a:lnTo>
                <a:lnTo>
                  <a:pt x="50577" y="50327"/>
                </a:lnTo>
                <a:lnTo>
                  <a:pt x="57085" y="40574"/>
                </a:lnTo>
                <a:lnTo>
                  <a:pt x="59255" y="29480"/>
                </a:lnTo>
                <a:lnTo>
                  <a:pt x="57085" y="18386"/>
                </a:lnTo>
                <a:lnTo>
                  <a:pt x="50577" y="8634"/>
                </a:lnTo>
                <a:lnTo>
                  <a:pt x="40776" y="215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1706333" y="5561550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0577" y="8634"/>
                </a:moveTo>
                <a:lnTo>
                  <a:pt x="57086" y="18387"/>
                </a:lnTo>
                <a:lnTo>
                  <a:pt x="59255" y="29481"/>
                </a:lnTo>
                <a:lnTo>
                  <a:pt x="57086" y="40574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9" y="56803"/>
                </a:lnTo>
                <a:lnTo>
                  <a:pt x="8678" y="50327"/>
                </a:lnTo>
                <a:lnTo>
                  <a:pt x="2169" y="40574"/>
                </a:lnTo>
                <a:lnTo>
                  <a:pt x="0" y="29481"/>
                </a:lnTo>
                <a:lnTo>
                  <a:pt x="2169" y="18387"/>
                </a:lnTo>
                <a:lnTo>
                  <a:pt x="8678" y="8634"/>
                </a:lnTo>
                <a:lnTo>
                  <a:pt x="18479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1722348" y="5493025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627" y="0"/>
                </a:moveTo>
                <a:lnTo>
                  <a:pt x="18478" y="2158"/>
                </a:lnTo>
                <a:lnTo>
                  <a:pt x="8678" y="8634"/>
                </a:lnTo>
                <a:lnTo>
                  <a:pt x="2169" y="18387"/>
                </a:lnTo>
                <a:lnTo>
                  <a:pt x="0" y="29481"/>
                </a:lnTo>
                <a:lnTo>
                  <a:pt x="2169" y="40575"/>
                </a:lnTo>
                <a:lnTo>
                  <a:pt x="8678" y="50327"/>
                </a:lnTo>
                <a:lnTo>
                  <a:pt x="18478" y="56803"/>
                </a:lnTo>
                <a:lnTo>
                  <a:pt x="29627" y="58962"/>
                </a:lnTo>
                <a:lnTo>
                  <a:pt x="40776" y="56803"/>
                </a:lnTo>
                <a:lnTo>
                  <a:pt x="50578" y="50327"/>
                </a:lnTo>
                <a:lnTo>
                  <a:pt x="57086" y="40575"/>
                </a:lnTo>
                <a:lnTo>
                  <a:pt x="59255" y="29481"/>
                </a:lnTo>
                <a:lnTo>
                  <a:pt x="57086" y="18387"/>
                </a:lnTo>
                <a:lnTo>
                  <a:pt x="50578" y="8634"/>
                </a:lnTo>
                <a:lnTo>
                  <a:pt x="40776" y="215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1722347" y="549302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0577" y="8634"/>
                </a:moveTo>
                <a:lnTo>
                  <a:pt x="57086" y="18387"/>
                </a:lnTo>
                <a:lnTo>
                  <a:pt x="59255" y="29481"/>
                </a:lnTo>
                <a:lnTo>
                  <a:pt x="57086" y="40574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8" y="56803"/>
                </a:lnTo>
                <a:lnTo>
                  <a:pt x="8677" y="50327"/>
                </a:lnTo>
                <a:lnTo>
                  <a:pt x="2169" y="40574"/>
                </a:lnTo>
                <a:lnTo>
                  <a:pt x="0" y="29481"/>
                </a:lnTo>
                <a:lnTo>
                  <a:pt x="2169" y="18387"/>
                </a:lnTo>
                <a:lnTo>
                  <a:pt x="8677" y="8634"/>
                </a:lnTo>
                <a:lnTo>
                  <a:pt x="18478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1737829" y="5377226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5" y="0"/>
                </a:moveTo>
                <a:lnTo>
                  <a:pt x="18645" y="2158"/>
                </a:lnTo>
                <a:lnTo>
                  <a:pt x="8756" y="8634"/>
                </a:lnTo>
                <a:lnTo>
                  <a:pt x="2189" y="18386"/>
                </a:lnTo>
                <a:lnTo>
                  <a:pt x="0" y="29480"/>
                </a:lnTo>
                <a:lnTo>
                  <a:pt x="2189" y="40574"/>
                </a:lnTo>
                <a:lnTo>
                  <a:pt x="8756" y="50327"/>
                </a:lnTo>
                <a:lnTo>
                  <a:pt x="18645" y="56803"/>
                </a:lnTo>
                <a:lnTo>
                  <a:pt x="29895" y="58961"/>
                </a:lnTo>
                <a:lnTo>
                  <a:pt x="41144" y="56803"/>
                </a:lnTo>
                <a:lnTo>
                  <a:pt x="51033" y="50327"/>
                </a:lnTo>
                <a:lnTo>
                  <a:pt x="57600" y="40574"/>
                </a:lnTo>
                <a:lnTo>
                  <a:pt x="59789" y="29480"/>
                </a:lnTo>
                <a:lnTo>
                  <a:pt x="57600" y="18386"/>
                </a:lnTo>
                <a:lnTo>
                  <a:pt x="51033" y="8634"/>
                </a:lnTo>
                <a:lnTo>
                  <a:pt x="41144" y="2158"/>
                </a:lnTo>
                <a:lnTo>
                  <a:pt x="2989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1737829" y="5377226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4"/>
                </a:lnTo>
                <a:lnTo>
                  <a:pt x="51033" y="50327"/>
                </a:lnTo>
                <a:lnTo>
                  <a:pt x="41143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5" y="50327"/>
                </a:lnTo>
                <a:lnTo>
                  <a:pt x="2188" y="40574"/>
                </a:lnTo>
                <a:lnTo>
                  <a:pt x="0" y="29481"/>
                </a:lnTo>
                <a:lnTo>
                  <a:pt x="2188" y="18387"/>
                </a:lnTo>
                <a:lnTo>
                  <a:pt x="8755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3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1753844" y="5346947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29894" y="0"/>
                </a:moveTo>
                <a:lnTo>
                  <a:pt x="18644" y="2178"/>
                </a:lnTo>
                <a:lnTo>
                  <a:pt x="8755" y="8712"/>
                </a:lnTo>
                <a:lnTo>
                  <a:pt x="2188" y="18552"/>
                </a:lnTo>
                <a:lnTo>
                  <a:pt x="0" y="29746"/>
                </a:lnTo>
                <a:lnTo>
                  <a:pt x="2188" y="40940"/>
                </a:lnTo>
                <a:lnTo>
                  <a:pt x="8755" y="50781"/>
                </a:lnTo>
                <a:lnTo>
                  <a:pt x="18644" y="57315"/>
                </a:lnTo>
                <a:lnTo>
                  <a:pt x="29894" y="59493"/>
                </a:lnTo>
                <a:lnTo>
                  <a:pt x="41144" y="57315"/>
                </a:lnTo>
                <a:lnTo>
                  <a:pt x="51033" y="50781"/>
                </a:lnTo>
                <a:lnTo>
                  <a:pt x="57600" y="40940"/>
                </a:lnTo>
                <a:lnTo>
                  <a:pt x="59789" y="29746"/>
                </a:lnTo>
                <a:lnTo>
                  <a:pt x="57600" y="18552"/>
                </a:lnTo>
                <a:lnTo>
                  <a:pt x="51033" y="8712"/>
                </a:lnTo>
                <a:lnTo>
                  <a:pt x="41144" y="217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1753844" y="5346948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1033" y="8712"/>
                </a:moveTo>
                <a:lnTo>
                  <a:pt x="57600" y="18552"/>
                </a:lnTo>
                <a:lnTo>
                  <a:pt x="59789" y="29746"/>
                </a:lnTo>
                <a:lnTo>
                  <a:pt x="57600" y="40940"/>
                </a:lnTo>
                <a:lnTo>
                  <a:pt x="51033" y="50780"/>
                </a:lnTo>
                <a:lnTo>
                  <a:pt x="41143" y="57315"/>
                </a:lnTo>
                <a:lnTo>
                  <a:pt x="29894" y="59493"/>
                </a:lnTo>
                <a:lnTo>
                  <a:pt x="18645" y="57315"/>
                </a:lnTo>
                <a:lnTo>
                  <a:pt x="8755" y="50780"/>
                </a:lnTo>
                <a:lnTo>
                  <a:pt x="2188" y="40940"/>
                </a:lnTo>
                <a:lnTo>
                  <a:pt x="0" y="29746"/>
                </a:lnTo>
                <a:lnTo>
                  <a:pt x="2188" y="18552"/>
                </a:lnTo>
                <a:lnTo>
                  <a:pt x="8755" y="8712"/>
                </a:lnTo>
                <a:lnTo>
                  <a:pt x="18645" y="2178"/>
                </a:lnTo>
                <a:lnTo>
                  <a:pt x="29894" y="0"/>
                </a:lnTo>
                <a:lnTo>
                  <a:pt x="41143" y="2178"/>
                </a:lnTo>
                <a:lnTo>
                  <a:pt x="51033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1770393" y="5303389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4" y="0"/>
                </a:moveTo>
                <a:lnTo>
                  <a:pt x="18645" y="2158"/>
                </a:lnTo>
                <a:lnTo>
                  <a:pt x="8756" y="8634"/>
                </a:lnTo>
                <a:lnTo>
                  <a:pt x="2189" y="18387"/>
                </a:lnTo>
                <a:lnTo>
                  <a:pt x="0" y="29481"/>
                </a:lnTo>
                <a:lnTo>
                  <a:pt x="2189" y="40575"/>
                </a:lnTo>
                <a:lnTo>
                  <a:pt x="8756" y="50327"/>
                </a:lnTo>
                <a:lnTo>
                  <a:pt x="18645" y="56803"/>
                </a:lnTo>
                <a:lnTo>
                  <a:pt x="29894" y="58962"/>
                </a:lnTo>
                <a:lnTo>
                  <a:pt x="41144" y="56803"/>
                </a:lnTo>
                <a:lnTo>
                  <a:pt x="51033" y="50327"/>
                </a:lnTo>
                <a:lnTo>
                  <a:pt x="57600" y="40575"/>
                </a:lnTo>
                <a:lnTo>
                  <a:pt x="59789" y="29481"/>
                </a:lnTo>
                <a:lnTo>
                  <a:pt x="57600" y="18387"/>
                </a:lnTo>
                <a:lnTo>
                  <a:pt x="51033" y="8634"/>
                </a:lnTo>
                <a:lnTo>
                  <a:pt x="41144" y="215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1770393" y="5303390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5"/>
                </a:lnTo>
                <a:lnTo>
                  <a:pt x="51033" y="50327"/>
                </a:lnTo>
                <a:lnTo>
                  <a:pt x="41143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5" y="50327"/>
                </a:lnTo>
                <a:lnTo>
                  <a:pt x="2188" y="40575"/>
                </a:lnTo>
                <a:lnTo>
                  <a:pt x="0" y="29481"/>
                </a:lnTo>
                <a:lnTo>
                  <a:pt x="2188" y="18387"/>
                </a:lnTo>
                <a:lnTo>
                  <a:pt x="8755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3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1786407" y="5174308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29895" y="0"/>
                </a:moveTo>
                <a:lnTo>
                  <a:pt x="18645" y="2178"/>
                </a:lnTo>
                <a:lnTo>
                  <a:pt x="8756" y="8713"/>
                </a:lnTo>
                <a:lnTo>
                  <a:pt x="2189" y="18553"/>
                </a:lnTo>
                <a:lnTo>
                  <a:pt x="0" y="29747"/>
                </a:lnTo>
                <a:lnTo>
                  <a:pt x="2189" y="40940"/>
                </a:lnTo>
                <a:lnTo>
                  <a:pt x="8756" y="50780"/>
                </a:lnTo>
                <a:lnTo>
                  <a:pt x="18645" y="57315"/>
                </a:lnTo>
                <a:lnTo>
                  <a:pt x="29895" y="59493"/>
                </a:lnTo>
                <a:lnTo>
                  <a:pt x="41144" y="57315"/>
                </a:lnTo>
                <a:lnTo>
                  <a:pt x="51033" y="50780"/>
                </a:lnTo>
                <a:lnTo>
                  <a:pt x="57600" y="40940"/>
                </a:lnTo>
                <a:lnTo>
                  <a:pt x="59789" y="29747"/>
                </a:lnTo>
                <a:lnTo>
                  <a:pt x="57600" y="18553"/>
                </a:lnTo>
                <a:lnTo>
                  <a:pt x="51033" y="8713"/>
                </a:lnTo>
                <a:lnTo>
                  <a:pt x="41144" y="2178"/>
                </a:lnTo>
                <a:lnTo>
                  <a:pt x="2989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1786408" y="5174309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1033" y="8712"/>
                </a:moveTo>
                <a:lnTo>
                  <a:pt x="57600" y="18552"/>
                </a:lnTo>
                <a:lnTo>
                  <a:pt x="59789" y="29746"/>
                </a:lnTo>
                <a:lnTo>
                  <a:pt x="57600" y="40940"/>
                </a:lnTo>
                <a:lnTo>
                  <a:pt x="51033" y="50780"/>
                </a:lnTo>
                <a:lnTo>
                  <a:pt x="41143" y="57315"/>
                </a:lnTo>
                <a:lnTo>
                  <a:pt x="29894" y="59493"/>
                </a:lnTo>
                <a:lnTo>
                  <a:pt x="18645" y="57315"/>
                </a:lnTo>
                <a:lnTo>
                  <a:pt x="8755" y="50780"/>
                </a:lnTo>
                <a:lnTo>
                  <a:pt x="2188" y="40940"/>
                </a:lnTo>
                <a:lnTo>
                  <a:pt x="0" y="29746"/>
                </a:lnTo>
                <a:lnTo>
                  <a:pt x="2188" y="18552"/>
                </a:lnTo>
                <a:lnTo>
                  <a:pt x="8755" y="8712"/>
                </a:lnTo>
                <a:lnTo>
                  <a:pt x="18645" y="2178"/>
                </a:lnTo>
                <a:lnTo>
                  <a:pt x="29894" y="0"/>
                </a:lnTo>
                <a:lnTo>
                  <a:pt x="41143" y="2178"/>
                </a:lnTo>
                <a:lnTo>
                  <a:pt x="51033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1802423" y="5149874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29894" y="0"/>
                </a:moveTo>
                <a:lnTo>
                  <a:pt x="18644" y="2178"/>
                </a:lnTo>
                <a:lnTo>
                  <a:pt x="8755" y="8713"/>
                </a:lnTo>
                <a:lnTo>
                  <a:pt x="2188" y="18553"/>
                </a:lnTo>
                <a:lnTo>
                  <a:pt x="0" y="29747"/>
                </a:lnTo>
                <a:lnTo>
                  <a:pt x="2188" y="40940"/>
                </a:lnTo>
                <a:lnTo>
                  <a:pt x="8755" y="50780"/>
                </a:lnTo>
                <a:lnTo>
                  <a:pt x="18644" y="57315"/>
                </a:lnTo>
                <a:lnTo>
                  <a:pt x="29894" y="59493"/>
                </a:lnTo>
                <a:lnTo>
                  <a:pt x="41143" y="57315"/>
                </a:lnTo>
                <a:lnTo>
                  <a:pt x="51032" y="50780"/>
                </a:lnTo>
                <a:lnTo>
                  <a:pt x="57599" y="40940"/>
                </a:lnTo>
                <a:lnTo>
                  <a:pt x="59788" y="29747"/>
                </a:lnTo>
                <a:lnTo>
                  <a:pt x="57599" y="18553"/>
                </a:lnTo>
                <a:lnTo>
                  <a:pt x="51032" y="8713"/>
                </a:lnTo>
                <a:lnTo>
                  <a:pt x="41143" y="217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1802423" y="5149874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1033" y="8712"/>
                </a:moveTo>
                <a:lnTo>
                  <a:pt x="57600" y="18552"/>
                </a:lnTo>
                <a:lnTo>
                  <a:pt x="59789" y="29746"/>
                </a:lnTo>
                <a:lnTo>
                  <a:pt x="57600" y="40940"/>
                </a:lnTo>
                <a:lnTo>
                  <a:pt x="51033" y="50780"/>
                </a:lnTo>
                <a:lnTo>
                  <a:pt x="41143" y="57315"/>
                </a:lnTo>
                <a:lnTo>
                  <a:pt x="29894" y="59493"/>
                </a:lnTo>
                <a:lnTo>
                  <a:pt x="18645" y="57315"/>
                </a:lnTo>
                <a:lnTo>
                  <a:pt x="8755" y="50780"/>
                </a:lnTo>
                <a:lnTo>
                  <a:pt x="2188" y="40940"/>
                </a:lnTo>
                <a:lnTo>
                  <a:pt x="0" y="29746"/>
                </a:lnTo>
                <a:lnTo>
                  <a:pt x="2188" y="18552"/>
                </a:lnTo>
                <a:lnTo>
                  <a:pt x="8755" y="8712"/>
                </a:lnTo>
                <a:lnTo>
                  <a:pt x="18645" y="2178"/>
                </a:lnTo>
                <a:lnTo>
                  <a:pt x="29894" y="0"/>
                </a:lnTo>
                <a:lnTo>
                  <a:pt x="41143" y="2178"/>
                </a:lnTo>
                <a:lnTo>
                  <a:pt x="51033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1818437" y="507125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627" y="0"/>
                </a:moveTo>
                <a:lnTo>
                  <a:pt x="18478" y="2158"/>
                </a:lnTo>
                <a:lnTo>
                  <a:pt x="8678" y="8634"/>
                </a:lnTo>
                <a:lnTo>
                  <a:pt x="2169" y="18387"/>
                </a:lnTo>
                <a:lnTo>
                  <a:pt x="0" y="29481"/>
                </a:lnTo>
                <a:lnTo>
                  <a:pt x="2169" y="40575"/>
                </a:lnTo>
                <a:lnTo>
                  <a:pt x="8678" y="50327"/>
                </a:lnTo>
                <a:lnTo>
                  <a:pt x="18478" y="56803"/>
                </a:lnTo>
                <a:lnTo>
                  <a:pt x="29627" y="58962"/>
                </a:lnTo>
                <a:lnTo>
                  <a:pt x="40776" y="56803"/>
                </a:lnTo>
                <a:lnTo>
                  <a:pt x="50578" y="50327"/>
                </a:lnTo>
                <a:lnTo>
                  <a:pt x="57086" y="40575"/>
                </a:lnTo>
                <a:lnTo>
                  <a:pt x="59256" y="29481"/>
                </a:lnTo>
                <a:lnTo>
                  <a:pt x="57086" y="18387"/>
                </a:lnTo>
                <a:lnTo>
                  <a:pt x="50578" y="8634"/>
                </a:lnTo>
                <a:lnTo>
                  <a:pt x="40776" y="215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1818438" y="5071258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0578" y="8634"/>
                </a:moveTo>
                <a:lnTo>
                  <a:pt x="57086" y="18387"/>
                </a:lnTo>
                <a:lnTo>
                  <a:pt x="59255" y="29481"/>
                </a:lnTo>
                <a:lnTo>
                  <a:pt x="57086" y="40574"/>
                </a:lnTo>
                <a:lnTo>
                  <a:pt x="50578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9" y="56803"/>
                </a:lnTo>
                <a:lnTo>
                  <a:pt x="8678" y="50327"/>
                </a:lnTo>
                <a:lnTo>
                  <a:pt x="2169" y="40574"/>
                </a:lnTo>
                <a:lnTo>
                  <a:pt x="0" y="29481"/>
                </a:lnTo>
                <a:lnTo>
                  <a:pt x="2169" y="18387"/>
                </a:lnTo>
                <a:lnTo>
                  <a:pt x="8678" y="8634"/>
                </a:lnTo>
                <a:lnTo>
                  <a:pt x="18479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8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1834986" y="5042573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627" y="0"/>
                </a:moveTo>
                <a:lnTo>
                  <a:pt x="18478" y="2158"/>
                </a:lnTo>
                <a:lnTo>
                  <a:pt x="8677" y="8634"/>
                </a:lnTo>
                <a:lnTo>
                  <a:pt x="2169" y="18386"/>
                </a:lnTo>
                <a:lnTo>
                  <a:pt x="0" y="29480"/>
                </a:lnTo>
                <a:lnTo>
                  <a:pt x="2169" y="40574"/>
                </a:lnTo>
                <a:lnTo>
                  <a:pt x="8677" y="50327"/>
                </a:lnTo>
                <a:lnTo>
                  <a:pt x="18478" y="56803"/>
                </a:lnTo>
                <a:lnTo>
                  <a:pt x="29627" y="58962"/>
                </a:lnTo>
                <a:lnTo>
                  <a:pt x="40777" y="56803"/>
                </a:lnTo>
                <a:lnTo>
                  <a:pt x="50578" y="50327"/>
                </a:lnTo>
                <a:lnTo>
                  <a:pt x="57086" y="40574"/>
                </a:lnTo>
                <a:lnTo>
                  <a:pt x="59255" y="29480"/>
                </a:lnTo>
                <a:lnTo>
                  <a:pt x="57086" y="18386"/>
                </a:lnTo>
                <a:lnTo>
                  <a:pt x="50578" y="8634"/>
                </a:lnTo>
                <a:lnTo>
                  <a:pt x="40777" y="215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1834986" y="5042573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0577" y="8634"/>
                </a:moveTo>
                <a:lnTo>
                  <a:pt x="57085" y="18387"/>
                </a:lnTo>
                <a:lnTo>
                  <a:pt x="59255" y="29481"/>
                </a:lnTo>
                <a:lnTo>
                  <a:pt x="57085" y="40574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9" y="56803"/>
                </a:lnTo>
                <a:lnTo>
                  <a:pt x="8678" y="50327"/>
                </a:lnTo>
                <a:lnTo>
                  <a:pt x="2169" y="40574"/>
                </a:lnTo>
                <a:lnTo>
                  <a:pt x="0" y="29481"/>
                </a:lnTo>
                <a:lnTo>
                  <a:pt x="2169" y="18387"/>
                </a:lnTo>
                <a:lnTo>
                  <a:pt x="8678" y="8634"/>
                </a:lnTo>
                <a:lnTo>
                  <a:pt x="18479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1851001" y="4978829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7" y="0"/>
                </a:moveTo>
                <a:lnTo>
                  <a:pt x="18478" y="2178"/>
                </a:lnTo>
                <a:lnTo>
                  <a:pt x="8678" y="8713"/>
                </a:lnTo>
                <a:lnTo>
                  <a:pt x="2169" y="18553"/>
                </a:lnTo>
                <a:lnTo>
                  <a:pt x="0" y="29747"/>
                </a:lnTo>
                <a:lnTo>
                  <a:pt x="2169" y="40940"/>
                </a:lnTo>
                <a:lnTo>
                  <a:pt x="8678" y="50780"/>
                </a:lnTo>
                <a:lnTo>
                  <a:pt x="18478" y="57316"/>
                </a:lnTo>
                <a:lnTo>
                  <a:pt x="29627" y="59494"/>
                </a:lnTo>
                <a:lnTo>
                  <a:pt x="40776" y="57316"/>
                </a:lnTo>
                <a:lnTo>
                  <a:pt x="50578" y="50780"/>
                </a:lnTo>
                <a:lnTo>
                  <a:pt x="57086" y="40940"/>
                </a:lnTo>
                <a:lnTo>
                  <a:pt x="59255" y="29747"/>
                </a:lnTo>
                <a:lnTo>
                  <a:pt x="57086" y="18553"/>
                </a:lnTo>
                <a:lnTo>
                  <a:pt x="50578" y="8713"/>
                </a:lnTo>
                <a:lnTo>
                  <a:pt x="40776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1851001" y="497883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6" y="18552"/>
                </a:lnTo>
                <a:lnTo>
                  <a:pt x="59255" y="29746"/>
                </a:lnTo>
                <a:lnTo>
                  <a:pt x="57086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9" y="57315"/>
                </a:lnTo>
                <a:lnTo>
                  <a:pt x="8678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2"/>
                </a:lnTo>
                <a:lnTo>
                  <a:pt x="8678" y="8712"/>
                </a:lnTo>
                <a:lnTo>
                  <a:pt x="18479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1867016" y="4982016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8" y="0"/>
                </a:moveTo>
                <a:lnTo>
                  <a:pt x="18479" y="2178"/>
                </a:lnTo>
                <a:lnTo>
                  <a:pt x="8678" y="8712"/>
                </a:lnTo>
                <a:lnTo>
                  <a:pt x="2169" y="18553"/>
                </a:lnTo>
                <a:lnTo>
                  <a:pt x="0" y="29747"/>
                </a:lnTo>
                <a:lnTo>
                  <a:pt x="2169" y="40941"/>
                </a:lnTo>
                <a:lnTo>
                  <a:pt x="8678" y="50781"/>
                </a:lnTo>
                <a:lnTo>
                  <a:pt x="18479" y="57315"/>
                </a:lnTo>
                <a:lnTo>
                  <a:pt x="29628" y="59493"/>
                </a:lnTo>
                <a:lnTo>
                  <a:pt x="40776" y="57315"/>
                </a:lnTo>
                <a:lnTo>
                  <a:pt x="50578" y="50781"/>
                </a:lnTo>
                <a:lnTo>
                  <a:pt x="57086" y="40941"/>
                </a:lnTo>
                <a:lnTo>
                  <a:pt x="59256" y="29747"/>
                </a:lnTo>
                <a:lnTo>
                  <a:pt x="57086" y="18553"/>
                </a:lnTo>
                <a:lnTo>
                  <a:pt x="50578" y="8712"/>
                </a:lnTo>
                <a:lnTo>
                  <a:pt x="40776" y="2178"/>
                </a:lnTo>
                <a:lnTo>
                  <a:pt x="29628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1867016" y="4982017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6" y="18552"/>
                </a:lnTo>
                <a:lnTo>
                  <a:pt x="59255" y="29746"/>
                </a:lnTo>
                <a:lnTo>
                  <a:pt x="57086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9" y="57315"/>
                </a:lnTo>
                <a:lnTo>
                  <a:pt x="8678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2"/>
                </a:lnTo>
                <a:lnTo>
                  <a:pt x="8678" y="8712"/>
                </a:lnTo>
                <a:lnTo>
                  <a:pt x="18479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1883032" y="497404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7" y="0"/>
                </a:moveTo>
                <a:lnTo>
                  <a:pt x="18478" y="2178"/>
                </a:lnTo>
                <a:lnTo>
                  <a:pt x="8677" y="8712"/>
                </a:lnTo>
                <a:lnTo>
                  <a:pt x="2169" y="18553"/>
                </a:lnTo>
                <a:lnTo>
                  <a:pt x="0" y="29747"/>
                </a:lnTo>
                <a:lnTo>
                  <a:pt x="2169" y="40941"/>
                </a:lnTo>
                <a:lnTo>
                  <a:pt x="8677" y="50781"/>
                </a:lnTo>
                <a:lnTo>
                  <a:pt x="18478" y="57315"/>
                </a:lnTo>
                <a:lnTo>
                  <a:pt x="29627" y="59493"/>
                </a:lnTo>
                <a:lnTo>
                  <a:pt x="40776" y="57315"/>
                </a:lnTo>
                <a:lnTo>
                  <a:pt x="50577" y="50781"/>
                </a:lnTo>
                <a:lnTo>
                  <a:pt x="57085" y="40941"/>
                </a:lnTo>
                <a:lnTo>
                  <a:pt x="59255" y="29747"/>
                </a:lnTo>
                <a:lnTo>
                  <a:pt x="57085" y="18553"/>
                </a:lnTo>
                <a:lnTo>
                  <a:pt x="50577" y="8712"/>
                </a:lnTo>
                <a:lnTo>
                  <a:pt x="40776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1883032" y="4974049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5" y="18553"/>
                </a:lnTo>
                <a:lnTo>
                  <a:pt x="59255" y="29746"/>
                </a:lnTo>
                <a:lnTo>
                  <a:pt x="57085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8" y="57315"/>
                </a:lnTo>
                <a:lnTo>
                  <a:pt x="8677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3"/>
                </a:lnTo>
                <a:lnTo>
                  <a:pt x="8677" y="8712"/>
                </a:lnTo>
                <a:lnTo>
                  <a:pt x="18478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1899580" y="491243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7" y="0"/>
                </a:moveTo>
                <a:lnTo>
                  <a:pt x="18478" y="2178"/>
                </a:lnTo>
                <a:lnTo>
                  <a:pt x="8678" y="8712"/>
                </a:lnTo>
                <a:lnTo>
                  <a:pt x="2169" y="18552"/>
                </a:lnTo>
                <a:lnTo>
                  <a:pt x="0" y="29746"/>
                </a:lnTo>
                <a:lnTo>
                  <a:pt x="2169" y="40940"/>
                </a:lnTo>
                <a:lnTo>
                  <a:pt x="8678" y="50781"/>
                </a:lnTo>
                <a:lnTo>
                  <a:pt x="18478" y="57315"/>
                </a:lnTo>
                <a:lnTo>
                  <a:pt x="29627" y="59493"/>
                </a:lnTo>
                <a:lnTo>
                  <a:pt x="40776" y="57315"/>
                </a:lnTo>
                <a:lnTo>
                  <a:pt x="50578" y="50781"/>
                </a:lnTo>
                <a:lnTo>
                  <a:pt x="57086" y="40940"/>
                </a:lnTo>
                <a:lnTo>
                  <a:pt x="59255" y="29746"/>
                </a:lnTo>
                <a:lnTo>
                  <a:pt x="57086" y="18552"/>
                </a:lnTo>
                <a:lnTo>
                  <a:pt x="50578" y="8712"/>
                </a:lnTo>
                <a:lnTo>
                  <a:pt x="40776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1899580" y="4912431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6" y="18552"/>
                </a:lnTo>
                <a:lnTo>
                  <a:pt x="59255" y="29746"/>
                </a:lnTo>
                <a:lnTo>
                  <a:pt x="57086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8" y="57315"/>
                </a:lnTo>
                <a:lnTo>
                  <a:pt x="8677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2"/>
                </a:lnTo>
                <a:lnTo>
                  <a:pt x="8677" y="8712"/>
                </a:lnTo>
                <a:lnTo>
                  <a:pt x="18478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1915595" y="496873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628" y="0"/>
                </a:moveTo>
                <a:lnTo>
                  <a:pt x="18479" y="2158"/>
                </a:lnTo>
                <a:lnTo>
                  <a:pt x="8678" y="8635"/>
                </a:lnTo>
                <a:lnTo>
                  <a:pt x="2169" y="18387"/>
                </a:lnTo>
                <a:lnTo>
                  <a:pt x="0" y="29481"/>
                </a:lnTo>
                <a:lnTo>
                  <a:pt x="2169" y="40574"/>
                </a:lnTo>
                <a:lnTo>
                  <a:pt x="8678" y="50326"/>
                </a:lnTo>
                <a:lnTo>
                  <a:pt x="18479" y="56803"/>
                </a:lnTo>
                <a:lnTo>
                  <a:pt x="29628" y="58962"/>
                </a:lnTo>
                <a:lnTo>
                  <a:pt x="40777" y="56803"/>
                </a:lnTo>
                <a:lnTo>
                  <a:pt x="50578" y="50326"/>
                </a:lnTo>
                <a:lnTo>
                  <a:pt x="57086" y="40574"/>
                </a:lnTo>
                <a:lnTo>
                  <a:pt x="59256" y="29481"/>
                </a:lnTo>
                <a:lnTo>
                  <a:pt x="57086" y="18387"/>
                </a:lnTo>
                <a:lnTo>
                  <a:pt x="50578" y="8635"/>
                </a:lnTo>
                <a:lnTo>
                  <a:pt x="40777" y="2158"/>
                </a:lnTo>
                <a:lnTo>
                  <a:pt x="29628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1915595" y="496873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0577" y="8634"/>
                </a:moveTo>
                <a:lnTo>
                  <a:pt x="57086" y="18387"/>
                </a:lnTo>
                <a:lnTo>
                  <a:pt x="59255" y="29481"/>
                </a:lnTo>
                <a:lnTo>
                  <a:pt x="57086" y="40575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9" y="56803"/>
                </a:lnTo>
                <a:lnTo>
                  <a:pt x="8678" y="50327"/>
                </a:lnTo>
                <a:lnTo>
                  <a:pt x="2169" y="40575"/>
                </a:lnTo>
                <a:lnTo>
                  <a:pt x="0" y="29481"/>
                </a:lnTo>
                <a:lnTo>
                  <a:pt x="2169" y="18387"/>
                </a:lnTo>
                <a:lnTo>
                  <a:pt x="8678" y="8634"/>
                </a:lnTo>
                <a:lnTo>
                  <a:pt x="18479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1931076" y="4887995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29894" y="0"/>
                </a:moveTo>
                <a:lnTo>
                  <a:pt x="18644" y="2178"/>
                </a:lnTo>
                <a:lnTo>
                  <a:pt x="8755" y="8713"/>
                </a:lnTo>
                <a:lnTo>
                  <a:pt x="2188" y="18553"/>
                </a:lnTo>
                <a:lnTo>
                  <a:pt x="0" y="29747"/>
                </a:lnTo>
                <a:lnTo>
                  <a:pt x="2188" y="40940"/>
                </a:lnTo>
                <a:lnTo>
                  <a:pt x="8755" y="50780"/>
                </a:lnTo>
                <a:lnTo>
                  <a:pt x="18644" y="57316"/>
                </a:lnTo>
                <a:lnTo>
                  <a:pt x="29894" y="59494"/>
                </a:lnTo>
                <a:lnTo>
                  <a:pt x="41144" y="57316"/>
                </a:lnTo>
                <a:lnTo>
                  <a:pt x="51033" y="50780"/>
                </a:lnTo>
                <a:lnTo>
                  <a:pt x="57600" y="40940"/>
                </a:lnTo>
                <a:lnTo>
                  <a:pt x="59789" y="29747"/>
                </a:lnTo>
                <a:lnTo>
                  <a:pt x="57600" y="18553"/>
                </a:lnTo>
                <a:lnTo>
                  <a:pt x="51033" y="8713"/>
                </a:lnTo>
                <a:lnTo>
                  <a:pt x="41144" y="217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1931076" y="4887996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1033" y="8712"/>
                </a:moveTo>
                <a:lnTo>
                  <a:pt x="57600" y="18552"/>
                </a:lnTo>
                <a:lnTo>
                  <a:pt x="59789" y="29746"/>
                </a:lnTo>
                <a:lnTo>
                  <a:pt x="57600" y="40940"/>
                </a:lnTo>
                <a:lnTo>
                  <a:pt x="51033" y="50780"/>
                </a:lnTo>
                <a:lnTo>
                  <a:pt x="41143" y="57315"/>
                </a:lnTo>
                <a:lnTo>
                  <a:pt x="29894" y="59493"/>
                </a:lnTo>
                <a:lnTo>
                  <a:pt x="18645" y="57315"/>
                </a:lnTo>
                <a:lnTo>
                  <a:pt x="8755" y="50780"/>
                </a:lnTo>
                <a:lnTo>
                  <a:pt x="2188" y="40940"/>
                </a:lnTo>
                <a:lnTo>
                  <a:pt x="0" y="29746"/>
                </a:lnTo>
                <a:lnTo>
                  <a:pt x="2188" y="18552"/>
                </a:lnTo>
                <a:lnTo>
                  <a:pt x="8755" y="8712"/>
                </a:lnTo>
                <a:lnTo>
                  <a:pt x="18645" y="2178"/>
                </a:lnTo>
                <a:lnTo>
                  <a:pt x="29894" y="0"/>
                </a:lnTo>
                <a:lnTo>
                  <a:pt x="41143" y="2178"/>
                </a:lnTo>
                <a:lnTo>
                  <a:pt x="51033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1947625" y="4861966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4" y="0"/>
                </a:moveTo>
                <a:lnTo>
                  <a:pt x="18645" y="2158"/>
                </a:lnTo>
                <a:lnTo>
                  <a:pt x="8756" y="8634"/>
                </a:lnTo>
                <a:lnTo>
                  <a:pt x="2189" y="18387"/>
                </a:lnTo>
                <a:lnTo>
                  <a:pt x="0" y="29481"/>
                </a:lnTo>
                <a:lnTo>
                  <a:pt x="2189" y="40575"/>
                </a:lnTo>
                <a:lnTo>
                  <a:pt x="8756" y="50328"/>
                </a:lnTo>
                <a:lnTo>
                  <a:pt x="18645" y="56804"/>
                </a:lnTo>
                <a:lnTo>
                  <a:pt x="29894" y="58962"/>
                </a:lnTo>
                <a:lnTo>
                  <a:pt x="41144" y="56804"/>
                </a:lnTo>
                <a:lnTo>
                  <a:pt x="51033" y="50328"/>
                </a:lnTo>
                <a:lnTo>
                  <a:pt x="57600" y="40575"/>
                </a:lnTo>
                <a:lnTo>
                  <a:pt x="59789" y="29481"/>
                </a:lnTo>
                <a:lnTo>
                  <a:pt x="57600" y="18387"/>
                </a:lnTo>
                <a:lnTo>
                  <a:pt x="51033" y="8634"/>
                </a:lnTo>
                <a:lnTo>
                  <a:pt x="41144" y="215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1947625" y="4861967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4"/>
                </a:lnTo>
                <a:lnTo>
                  <a:pt x="51033" y="50327"/>
                </a:lnTo>
                <a:lnTo>
                  <a:pt x="41143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5" y="50327"/>
                </a:lnTo>
                <a:lnTo>
                  <a:pt x="2188" y="40574"/>
                </a:lnTo>
                <a:lnTo>
                  <a:pt x="0" y="29481"/>
                </a:lnTo>
                <a:lnTo>
                  <a:pt x="2188" y="18387"/>
                </a:lnTo>
                <a:lnTo>
                  <a:pt x="8755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3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1963640" y="4863560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29894" y="0"/>
                </a:moveTo>
                <a:lnTo>
                  <a:pt x="18644" y="2178"/>
                </a:lnTo>
                <a:lnTo>
                  <a:pt x="8755" y="8713"/>
                </a:lnTo>
                <a:lnTo>
                  <a:pt x="2188" y="18553"/>
                </a:lnTo>
                <a:lnTo>
                  <a:pt x="0" y="29747"/>
                </a:lnTo>
                <a:lnTo>
                  <a:pt x="2188" y="40940"/>
                </a:lnTo>
                <a:lnTo>
                  <a:pt x="8755" y="50780"/>
                </a:lnTo>
                <a:lnTo>
                  <a:pt x="18644" y="57316"/>
                </a:lnTo>
                <a:lnTo>
                  <a:pt x="29894" y="59494"/>
                </a:lnTo>
                <a:lnTo>
                  <a:pt x="41143" y="57316"/>
                </a:lnTo>
                <a:lnTo>
                  <a:pt x="51032" y="50780"/>
                </a:lnTo>
                <a:lnTo>
                  <a:pt x="57599" y="40940"/>
                </a:lnTo>
                <a:lnTo>
                  <a:pt x="59788" y="29747"/>
                </a:lnTo>
                <a:lnTo>
                  <a:pt x="57599" y="18553"/>
                </a:lnTo>
                <a:lnTo>
                  <a:pt x="51032" y="8713"/>
                </a:lnTo>
                <a:lnTo>
                  <a:pt x="41143" y="217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1963640" y="4863561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1033" y="8712"/>
                </a:moveTo>
                <a:lnTo>
                  <a:pt x="57600" y="18552"/>
                </a:lnTo>
                <a:lnTo>
                  <a:pt x="59789" y="29746"/>
                </a:lnTo>
                <a:lnTo>
                  <a:pt x="57600" y="40940"/>
                </a:lnTo>
                <a:lnTo>
                  <a:pt x="51033" y="50780"/>
                </a:lnTo>
                <a:lnTo>
                  <a:pt x="41143" y="57315"/>
                </a:lnTo>
                <a:lnTo>
                  <a:pt x="29894" y="59493"/>
                </a:lnTo>
                <a:lnTo>
                  <a:pt x="18645" y="57315"/>
                </a:lnTo>
                <a:lnTo>
                  <a:pt x="8755" y="50780"/>
                </a:lnTo>
                <a:lnTo>
                  <a:pt x="2188" y="40940"/>
                </a:lnTo>
                <a:lnTo>
                  <a:pt x="0" y="29746"/>
                </a:lnTo>
                <a:lnTo>
                  <a:pt x="2188" y="18552"/>
                </a:lnTo>
                <a:lnTo>
                  <a:pt x="8755" y="8712"/>
                </a:lnTo>
                <a:lnTo>
                  <a:pt x="18645" y="2178"/>
                </a:lnTo>
                <a:lnTo>
                  <a:pt x="29894" y="0"/>
                </a:lnTo>
                <a:lnTo>
                  <a:pt x="41143" y="2178"/>
                </a:lnTo>
                <a:lnTo>
                  <a:pt x="51033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1979655" y="4800879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4" y="0"/>
                </a:moveTo>
                <a:lnTo>
                  <a:pt x="18645" y="2158"/>
                </a:lnTo>
                <a:lnTo>
                  <a:pt x="8756" y="8634"/>
                </a:lnTo>
                <a:lnTo>
                  <a:pt x="2189" y="18387"/>
                </a:lnTo>
                <a:lnTo>
                  <a:pt x="0" y="29481"/>
                </a:lnTo>
                <a:lnTo>
                  <a:pt x="2189" y="40575"/>
                </a:lnTo>
                <a:lnTo>
                  <a:pt x="8756" y="50327"/>
                </a:lnTo>
                <a:lnTo>
                  <a:pt x="18645" y="56803"/>
                </a:lnTo>
                <a:lnTo>
                  <a:pt x="29894" y="58962"/>
                </a:lnTo>
                <a:lnTo>
                  <a:pt x="41143" y="56803"/>
                </a:lnTo>
                <a:lnTo>
                  <a:pt x="51033" y="50327"/>
                </a:lnTo>
                <a:lnTo>
                  <a:pt x="57599" y="40575"/>
                </a:lnTo>
                <a:lnTo>
                  <a:pt x="59788" y="29481"/>
                </a:lnTo>
                <a:lnTo>
                  <a:pt x="57599" y="18387"/>
                </a:lnTo>
                <a:lnTo>
                  <a:pt x="51033" y="8634"/>
                </a:lnTo>
                <a:lnTo>
                  <a:pt x="41143" y="215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1979655" y="4800880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5"/>
                </a:lnTo>
                <a:lnTo>
                  <a:pt x="51033" y="50327"/>
                </a:lnTo>
                <a:lnTo>
                  <a:pt x="41143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5" y="50327"/>
                </a:lnTo>
                <a:lnTo>
                  <a:pt x="2188" y="40575"/>
                </a:lnTo>
                <a:lnTo>
                  <a:pt x="0" y="29481"/>
                </a:lnTo>
                <a:lnTo>
                  <a:pt x="2188" y="18387"/>
                </a:lnTo>
                <a:lnTo>
                  <a:pt x="8755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3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1995670" y="4828501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4" y="0"/>
                </a:moveTo>
                <a:lnTo>
                  <a:pt x="18645" y="2158"/>
                </a:lnTo>
                <a:lnTo>
                  <a:pt x="8756" y="8635"/>
                </a:lnTo>
                <a:lnTo>
                  <a:pt x="2189" y="18388"/>
                </a:lnTo>
                <a:lnTo>
                  <a:pt x="0" y="29481"/>
                </a:lnTo>
                <a:lnTo>
                  <a:pt x="2189" y="40575"/>
                </a:lnTo>
                <a:lnTo>
                  <a:pt x="8756" y="50328"/>
                </a:lnTo>
                <a:lnTo>
                  <a:pt x="18645" y="56804"/>
                </a:lnTo>
                <a:lnTo>
                  <a:pt x="29894" y="58962"/>
                </a:lnTo>
                <a:lnTo>
                  <a:pt x="41143" y="56804"/>
                </a:lnTo>
                <a:lnTo>
                  <a:pt x="51033" y="50328"/>
                </a:lnTo>
                <a:lnTo>
                  <a:pt x="57600" y="40575"/>
                </a:lnTo>
                <a:lnTo>
                  <a:pt x="59789" y="29481"/>
                </a:lnTo>
                <a:lnTo>
                  <a:pt x="57600" y="18388"/>
                </a:lnTo>
                <a:lnTo>
                  <a:pt x="51033" y="8635"/>
                </a:lnTo>
                <a:lnTo>
                  <a:pt x="41143" y="215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1995670" y="4828502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5"/>
                </a:lnTo>
                <a:lnTo>
                  <a:pt x="51033" y="50327"/>
                </a:lnTo>
                <a:lnTo>
                  <a:pt x="41143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5" y="50327"/>
                </a:lnTo>
                <a:lnTo>
                  <a:pt x="2188" y="40575"/>
                </a:lnTo>
                <a:lnTo>
                  <a:pt x="0" y="29481"/>
                </a:lnTo>
                <a:lnTo>
                  <a:pt x="2188" y="18387"/>
                </a:lnTo>
                <a:lnTo>
                  <a:pt x="8755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3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2012219" y="4830095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4" y="0"/>
                </a:moveTo>
                <a:lnTo>
                  <a:pt x="18644" y="2158"/>
                </a:lnTo>
                <a:lnTo>
                  <a:pt x="8755" y="8635"/>
                </a:lnTo>
                <a:lnTo>
                  <a:pt x="2188" y="18387"/>
                </a:lnTo>
                <a:lnTo>
                  <a:pt x="0" y="29481"/>
                </a:lnTo>
                <a:lnTo>
                  <a:pt x="2188" y="40575"/>
                </a:lnTo>
                <a:lnTo>
                  <a:pt x="8755" y="50328"/>
                </a:lnTo>
                <a:lnTo>
                  <a:pt x="18644" y="56804"/>
                </a:lnTo>
                <a:lnTo>
                  <a:pt x="29894" y="58962"/>
                </a:lnTo>
                <a:lnTo>
                  <a:pt x="41143" y="56804"/>
                </a:lnTo>
                <a:lnTo>
                  <a:pt x="51032" y="50328"/>
                </a:lnTo>
                <a:lnTo>
                  <a:pt x="57599" y="40575"/>
                </a:lnTo>
                <a:lnTo>
                  <a:pt x="59788" y="29481"/>
                </a:lnTo>
                <a:lnTo>
                  <a:pt x="57599" y="18387"/>
                </a:lnTo>
                <a:lnTo>
                  <a:pt x="51032" y="8635"/>
                </a:lnTo>
                <a:lnTo>
                  <a:pt x="41143" y="215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2012219" y="4830096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4"/>
                </a:lnTo>
                <a:lnTo>
                  <a:pt x="51033" y="50327"/>
                </a:lnTo>
                <a:lnTo>
                  <a:pt x="41143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5" y="50327"/>
                </a:lnTo>
                <a:lnTo>
                  <a:pt x="2188" y="40574"/>
                </a:lnTo>
                <a:lnTo>
                  <a:pt x="0" y="29481"/>
                </a:lnTo>
                <a:lnTo>
                  <a:pt x="2188" y="18387"/>
                </a:lnTo>
                <a:lnTo>
                  <a:pt x="8755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3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2028234" y="482690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7" y="0"/>
                </a:moveTo>
                <a:lnTo>
                  <a:pt x="18478" y="2178"/>
                </a:lnTo>
                <a:lnTo>
                  <a:pt x="8678" y="8713"/>
                </a:lnTo>
                <a:lnTo>
                  <a:pt x="2169" y="18553"/>
                </a:lnTo>
                <a:lnTo>
                  <a:pt x="0" y="29746"/>
                </a:lnTo>
                <a:lnTo>
                  <a:pt x="2169" y="40940"/>
                </a:lnTo>
                <a:lnTo>
                  <a:pt x="8678" y="50780"/>
                </a:lnTo>
                <a:lnTo>
                  <a:pt x="18478" y="57315"/>
                </a:lnTo>
                <a:lnTo>
                  <a:pt x="29627" y="59493"/>
                </a:lnTo>
                <a:lnTo>
                  <a:pt x="40776" y="57315"/>
                </a:lnTo>
                <a:lnTo>
                  <a:pt x="50578" y="50780"/>
                </a:lnTo>
                <a:lnTo>
                  <a:pt x="57086" y="40940"/>
                </a:lnTo>
                <a:lnTo>
                  <a:pt x="59256" y="29746"/>
                </a:lnTo>
                <a:lnTo>
                  <a:pt x="57086" y="18553"/>
                </a:lnTo>
                <a:lnTo>
                  <a:pt x="50578" y="8713"/>
                </a:lnTo>
                <a:lnTo>
                  <a:pt x="40776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2028234" y="482690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5" y="18552"/>
                </a:lnTo>
                <a:lnTo>
                  <a:pt x="59254" y="29746"/>
                </a:lnTo>
                <a:lnTo>
                  <a:pt x="57085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8" y="57315"/>
                </a:lnTo>
                <a:lnTo>
                  <a:pt x="8677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2"/>
                </a:lnTo>
                <a:lnTo>
                  <a:pt x="8677" y="8712"/>
                </a:lnTo>
                <a:lnTo>
                  <a:pt x="18478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2044249" y="4831157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7" y="0"/>
                </a:moveTo>
                <a:lnTo>
                  <a:pt x="18478" y="2178"/>
                </a:lnTo>
                <a:lnTo>
                  <a:pt x="8677" y="8712"/>
                </a:lnTo>
                <a:lnTo>
                  <a:pt x="2169" y="18553"/>
                </a:lnTo>
                <a:lnTo>
                  <a:pt x="0" y="29747"/>
                </a:lnTo>
                <a:lnTo>
                  <a:pt x="2169" y="40941"/>
                </a:lnTo>
                <a:lnTo>
                  <a:pt x="8677" y="50781"/>
                </a:lnTo>
                <a:lnTo>
                  <a:pt x="18478" y="57315"/>
                </a:lnTo>
                <a:lnTo>
                  <a:pt x="29627" y="59493"/>
                </a:lnTo>
                <a:lnTo>
                  <a:pt x="40776" y="57315"/>
                </a:lnTo>
                <a:lnTo>
                  <a:pt x="50577" y="50781"/>
                </a:lnTo>
                <a:lnTo>
                  <a:pt x="57085" y="40941"/>
                </a:lnTo>
                <a:lnTo>
                  <a:pt x="59255" y="29747"/>
                </a:lnTo>
                <a:lnTo>
                  <a:pt x="57085" y="18553"/>
                </a:lnTo>
                <a:lnTo>
                  <a:pt x="50577" y="8712"/>
                </a:lnTo>
                <a:lnTo>
                  <a:pt x="40776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2044249" y="483115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5" y="18552"/>
                </a:lnTo>
                <a:lnTo>
                  <a:pt x="59254" y="29746"/>
                </a:lnTo>
                <a:lnTo>
                  <a:pt x="57085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8" y="57315"/>
                </a:lnTo>
                <a:lnTo>
                  <a:pt x="8677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2"/>
                </a:lnTo>
                <a:lnTo>
                  <a:pt x="8677" y="8712"/>
                </a:lnTo>
                <a:lnTo>
                  <a:pt x="18478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2060264" y="4800879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627" y="0"/>
                </a:moveTo>
                <a:lnTo>
                  <a:pt x="18478" y="2158"/>
                </a:lnTo>
                <a:lnTo>
                  <a:pt x="8677" y="8634"/>
                </a:lnTo>
                <a:lnTo>
                  <a:pt x="2169" y="18387"/>
                </a:lnTo>
                <a:lnTo>
                  <a:pt x="0" y="29481"/>
                </a:lnTo>
                <a:lnTo>
                  <a:pt x="2169" y="40575"/>
                </a:lnTo>
                <a:lnTo>
                  <a:pt x="8677" y="50327"/>
                </a:lnTo>
                <a:lnTo>
                  <a:pt x="18478" y="56803"/>
                </a:lnTo>
                <a:lnTo>
                  <a:pt x="29627" y="58962"/>
                </a:lnTo>
                <a:lnTo>
                  <a:pt x="40776" y="56803"/>
                </a:lnTo>
                <a:lnTo>
                  <a:pt x="50577" y="50327"/>
                </a:lnTo>
                <a:lnTo>
                  <a:pt x="57085" y="40575"/>
                </a:lnTo>
                <a:lnTo>
                  <a:pt x="59255" y="29481"/>
                </a:lnTo>
                <a:lnTo>
                  <a:pt x="57085" y="18387"/>
                </a:lnTo>
                <a:lnTo>
                  <a:pt x="50577" y="8634"/>
                </a:lnTo>
                <a:lnTo>
                  <a:pt x="40776" y="215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2060264" y="4800880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0577" y="8634"/>
                </a:moveTo>
                <a:lnTo>
                  <a:pt x="57085" y="18387"/>
                </a:lnTo>
                <a:lnTo>
                  <a:pt x="59254" y="29481"/>
                </a:lnTo>
                <a:lnTo>
                  <a:pt x="57085" y="40575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8" y="56803"/>
                </a:lnTo>
                <a:lnTo>
                  <a:pt x="8677" y="50327"/>
                </a:lnTo>
                <a:lnTo>
                  <a:pt x="2169" y="40575"/>
                </a:lnTo>
                <a:lnTo>
                  <a:pt x="0" y="29481"/>
                </a:lnTo>
                <a:lnTo>
                  <a:pt x="2169" y="18387"/>
                </a:lnTo>
                <a:lnTo>
                  <a:pt x="8677" y="8634"/>
                </a:lnTo>
                <a:lnTo>
                  <a:pt x="18478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2076813" y="4803004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6" y="0"/>
                </a:moveTo>
                <a:lnTo>
                  <a:pt x="18477" y="2178"/>
                </a:lnTo>
                <a:lnTo>
                  <a:pt x="8677" y="8713"/>
                </a:lnTo>
                <a:lnTo>
                  <a:pt x="2169" y="18553"/>
                </a:lnTo>
                <a:lnTo>
                  <a:pt x="0" y="29747"/>
                </a:lnTo>
                <a:lnTo>
                  <a:pt x="2169" y="40940"/>
                </a:lnTo>
                <a:lnTo>
                  <a:pt x="8677" y="50780"/>
                </a:lnTo>
                <a:lnTo>
                  <a:pt x="18477" y="57315"/>
                </a:lnTo>
                <a:lnTo>
                  <a:pt x="29626" y="59493"/>
                </a:lnTo>
                <a:lnTo>
                  <a:pt x="40775" y="57315"/>
                </a:lnTo>
                <a:lnTo>
                  <a:pt x="50577" y="50780"/>
                </a:lnTo>
                <a:lnTo>
                  <a:pt x="57085" y="40940"/>
                </a:lnTo>
                <a:lnTo>
                  <a:pt x="59255" y="29747"/>
                </a:lnTo>
                <a:lnTo>
                  <a:pt x="57085" y="18553"/>
                </a:lnTo>
                <a:lnTo>
                  <a:pt x="50577" y="8713"/>
                </a:lnTo>
                <a:lnTo>
                  <a:pt x="40775" y="2178"/>
                </a:lnTo>
                <a:lnTo>
                  <a:pt x="29626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2076813" y="4803004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5" y="18553"/>
                </a:lnTo>
                <a:lnTo>
                  <a:pt x="59254" y="29746"/>
                </a:lnTo>
                <a:lnTo>
                  <a:pt x="57085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8" y="57315"/>
                </a:lnTo>
                <a:lnTo>
                  <a:pt x="8677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3"/>
                </a:lnTo>
                <a:lnTo>
                  <a:pt x="8677" y="8712"/>
                </a:lnTo>
                <a:lnTo>
                  <a:pt x="18478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2092828" y="4765289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7" y="0"/>
                </a:moveTo>
                <a:lnTo>
                  <a:pt x="18478" y="2178"/>
                </a:lnTo>
                <a:lnTo>
                  <a:pt x="8677" y="8712"/>
                </a:lnTo>
                <a:lnTo>
                  <a:pt x="2169" y="18552"/>
                </a:lnTo>
                <a:lnTo>
                  <a:pt x="0" y="29746"/>
                </a:lnTo>
                <a:lnTo>
                  <a:pt x="2169" y="40940"/>
                </a:lnTo>
                <a:lnTo>
                  <a:pt x="8677" y="50781"/>
                </a:lnTo>
                <a:lnTo>
                  <a:pt x="18478" y="57315"/>
                </a:lnTo>
                <a:lnTo>
                  <a:pt x="29627" y="59493"/>
                </a:lnTo>
                <a:lnTo>
                  <a:pt x="40776" y="57315"/>
                </a:lnTo>
                <a:lnTo>
                  <a:pt x="50577" y="50781"/>
                </a:lnTo>
                <a:lnTo>
                  <a:pt x="57085" y="40940"/>
                </a:lnTo>
                <a:lnTo>
                  <a:pt x="59255" y="29746"/>
                </a:lnTo>
                <a:lnTo>
                  <a:pt x="57085" y="18552"/>
                </a:lnTo>
                <a:lnTo>
                  <a:pt x="50577" y="8712"/>
                </a:lnTo>
                <a:lnTo>
                  <a:pt x="40776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2092828" y="476529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5" y="18552"/>
                </a:lnTo>
                <a:lnTo>
                  <a:pt x="59254" y="29746"/>
                </a:lnTo>
                <a:lnTo>
                  <a:pt x="57085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8" y="57315"/>
                </a:lnTo>
                <a:lnTo>
                  <a:pt x="8677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2"/>
                </a:lnTo>
                <a:lnTo>
                  <a:pt x="8677" y="8712"/>
                </a:lnTo>
                <a:lnTo>
                  <a:pt x="18478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2108843" y="4861435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627" y="0"/>
                </a:moveTo>
                <a:lnTo>
                  <a:pt x="18478" y="2158"/>
                </a:lnTo>
                <a:lnTo>
                  <a:pt x="8677" y="8634"/>
                </a:lnTo>
                <a:lnTo>
                  <a:pt x="2169" y="18387"/>
                </a:lnTo>
                <a:lnTo>
                  <a:pt x="0" y="29481"/>
                </a:lnTo>
                <a:lnTo>
                  <a:pt x="2169" y="40575"/>
                </a:lnTo>
                <a:lnTo>
                  <a:pt x="8677" y="50327"/>
                </a:lnTo>
                <a:lnTo>
                  <a:pt x="18478" y="56803"/>
                </a:lnTo>
                <a:lnTo>
                  <a:pt x="29627" y="58962"/>
                </a:lnTo>
                <a:lnTo>
                  <a:pt x="40777" y="56803"/>
                </a:lnTo>
                <a:lnTo>
                  <a:pt x="50578" y="50327"/>
                </a:lnTo>
                <a:lnTo>
                  <a:pt x="57086" y="40575"/>
                </a:lnTo>
                <a:lnTo>
                  <a:pt x="59255" y="29481"/>
                </a:lnTo>
                <a:lnTo>
                  <a:pt x="57086" y="18387"/>
                </a:lnTo>
                <a:lnTo>
                  <a:pt x="50578" y="8634"/>
                </a:lnTo>
                <a:lnTo>
                  <a:pt x="40777" y="215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2108843" y="486143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0577" y="8634"/>
                </a:moveTo>
                <a:lnTo>
                  <a:pt x="57085" y="18387"/>
                </a:lnTo>
                <a:lnTo>
                  <a:pt x="59254" y="29481"/>
                </a:lnTo>
                <a:lnTo>
                  <a:pt x="57085" y="40574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8" y="56803"/>
                </a:lnTo>
                <a:lnTo>
                  <a:pt x="8677" y="50327"/>
                </a:lnTo>
                <a:lnTo>
                  <a:pt x="2169" y="40574"/>
                </a:lnTo>
                <a:lnTo>
                  <a:pt x="0" y="29481"/>
                </a:lnTo>
                <a:lnTo>
                  <a:pt x="2169" y="18387"/>
                </a:lnTo>
                <a:lnTo>
                  <a:pt x="8677" y="8634"/>
                </a:lnTo>
                <a:lnTo>
                  <a:pt x="18478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2124324" y="4822658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29894" y="0"/>
                </a:moveTo>
                <a:lnTo>
                  <a:pt x="18645" y="2178"/>
                </a:lnTo>
                <a:lnTo>
                  <a:pt x="8756" y="8712"/>
                </a:lnTo>
                <a:lnTo>
                  <a:pt x="2189" y="18552"/>
                </a:lnTo>
                <a:lnTo>
                  <a:pt x="0" y="29746"/>
                </a:lnTo>
                <a:lnTo>
                  <a:pt x="2189" y="40940"/>
                </a:lnTo>
                <a:lnTo>
                  <a:pt x="8756" y="50781"/>
                </a:lnTo>
                <a:lnTo>
                  <a:pt x="18645" y="57315"/>
                </a:lnTo>
                <a:lnTo>
                  <a:pt x="29894" y="59493"/>
                </a:lnTo>
                <a:lnTo>
                  <a:pt x="41143" y="57315"/>
                </a:lnTo>
                <a:lnTo>
                  <a:pt x="51033" y="50781"/>
                </a:lnTo>
                <a:lnTo>
                  <a:pt x="57600" y="40940"/>
                </a:lnTo>
                <a:lnTo>
                  <a:pt x="59789" y="29746"/>
                </a:lnTo>
                <a:lnTo>
                  <a:pt x="57600" y="18552"/>
                </a:lnTo>
                <a:lnTo>
                  <a:pt x="51033" y="8712"/>
                </a:lnTo>
                <a:lnTo>
                  <a:pt x="41143" y="217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2124324" y="4822659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1033" y="8712"/>
                </a:moveTo>
                <a:lnTo>
                  <a:pt x="57600" y="18552"/>
                </a:lnTo>
                <a:lnTo>
                  <a:pt x="59789" y="29746"/>
                </a:lnTo>
                <a:lnTo>
                  <a:pt x="57600" y="40940"/>
                </a:lnTo>
                <a:lnTo>
                  <a:pt x="51033" y="50780"/>
                </a:lnTo>
                <a:lnTo>
                  <a:pt x="41143" y="57315"/>
                </a:lnTo>
                <a:lnTo>
                  <a:pt x="29894" y="59493"/>
                </a:lnTo>
                <a:lnTo>
                  <a:pt x="18645" y="57315"/>
                </a:lnTo>
                <a:lnTo>
                  <a:pt x="8755" y="50780"/>
                </a:lnTo>
                <a:lnTo>
                  <a:pt x="2188" y="40940"/>
                </a:lnTo>
                <a:lnTo>
                  <a:pt x="0" y="29746"/>
                </a:lnTo>
                <a:lnTo>
                  <a:pt x="2188" y="18552"/>
                </a:lnTo>
                <a:lnTo>
                  <a:pt x="8755" y="8712"/>
                </a:lnTo>
                <a:lnTo>
                  <a:pt x="18645" y="2178"/>
                </a:lnTo>
                <a:lnTo>
                  <a:pt x="29894" y="0"/>
                </a:lnTo>
                <a:lnTo>
                  <a:pt x="41143" y="2178"/>
                </a:lnTo>
                <a:lnTo>
                  <a:pt x="51033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2140338" y="4817346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5" y="0"/>
                </a:moveTo>
                <a:lnTo>
                  <a:pt x="18645" y="2158"/>
                </a:lnTo>
                <a:lnTo>
                  <a:pt x="8756" y="8634"/>
                </a:lnTo>
                <a:lnTo>
                  <a:pt x="2189" y="18387"/>
                </a:lnTo>
                <a:lnTo>
                  <a:pt x="0" y="29481"/>
                </a:lnTo>
                <a:lnTo>
                  <a:pt x="2189" y="40575"/>
                </a:lnTo>
                <a:lnTo>
                  <a:pt x="8756" y="50328"/>
                </a:lnTo>
                <a:lnTo>
                  <a:pt x="18645" y="56804"/>
                </a:lnTo>
                <a:lnTo>
                  <a:pt x="29895" y="58962"/>
                </a:lnTo>
                <a:lnTo>
                  <a:pt x="41144" y="56804"/>
                </a:lnTo>
                <a:lnTo>
                  <a:pt x="51033" y="50328"/>
                </a:lnTo>
                <a:lnTo>
                  <a:pt x="57600" y="40575"/>
                </a:lnTo>
                <a:lnTo>
                  <a:pt x="59789" y="29481"/>
                </a:lnTo>
                <a:lnTo>
                  <a:pt x="57600" y="18387"/>
                </a:lnTo>
                <a:lnTo>
                  <a:pt x="51033" y="8634"/>
                </a:lnTo>
                <a:lnTo>
                  <a:pt x="41144" y="2158"/>
                </a:lnTo>
                <a:lnTo>
                  <a:pt x="2989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2140339" y="4817347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4"/>
                </a:lnTo>
                <a:lnTo>
                  <a:pt x="51033" y="50327"/>
                </a:lnTo>
                <a:lnTo>
                  <a:pt x="41143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5" y="50327"/>
                </a:lnTo>
                <a:lnTo>
                  <a:pt x="2188" y="40574"/>
                </a:lnTo>
                <a:lnTo>
                  <a:pt x="0" y="29481"/>
                </a:lnTo>
                <a:lnTo>
                  <a:pt x="2188" y="18387"/>
                </a:lnTo>
                <a:lnTo>
                  <a:pt x="8755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3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2156888" y="4863029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29894" y="0"/>
                </a:moveTo>
                <a:lnTo>
                  <a:pt x="18645" y="2178"/>
                </a:lnTo>
                <a:lnTo>
                  <a:pt x="8756" y="8712"/>
                </a:lnTo>
                <a:lnTo>
                  <a:pt x="2189" y="18553"/>
                </a:lnTo>
                <a:lnTo>
                  <a:pt x="0" y="29747"/>
                </a:lnTo>
                <a:lnTo>
                  <a:pt x="2189" y="40941"/>
                </a:lnTo>
                <a:lnTo>
                  <a:pt x="8756" y="50781"/>
                </a:lnTo>
                <a:lnTo>
                  <a:pt x="18645" y="57315"/>
                </a:lnTo>
                <a:lnTo>
                  <a:pt x="29894" y="59493"/>
                </a:lnTo>
                <a:lnTo>
                  <a:pt x="41143" y="57315"/>
                </a:lnTo>
                <a:lnTo>
                  <a:pt x="51033" y="50781"/>
                </a:lnTo>
                <a:lnTo>
                  <a:pt x="57599" y="40941"/>
                </a:lnTo>
                <a:lnTo>
                  <a:pt x="59788" y="29747"/>
                </a:lnTo>
                <a:lnTo>
                  <a:pt x="57599" y="18553"/>
                </a:lnTo>
                <a:lnTo>
                  <a:pt x="51033" y="8712"/>
                </a:lnTo>
                <a:lnTo>
                  <a:pt x="41143" y="217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2156888" y="4863029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1033" y="8712"/>
                </a:moveTo>
                <a:lnTo>
                  <a:pt x="57600" y="18553"/>
                </a:lnTo>
                <a:lnTo>
                  <a:pt x="59789" y="29746"/>
                </a:lnTo>
                <a:lnTo>
                  <a:pt x="57600" y="40940"/>
                </a:lnTo>
                <a:lnTo>
                  <a:pt x="51033" y="50780"/>
                </a:lnTo>
                <a:lnTo>
                  <a:pt x="41143" y="57315"/>
                </a:lnTo>
                <a:lnTo>
                  <a:pt x="29894" y="59493"/>
                </a:lnTo>
                <a:lnTo>
                  <a:pt x="18645" y="57315"/>
                </a:lnTo>
                <a:lnTo>
                  <a:pt x="8755" y="50780"/>
                </a:lnTo>
                <a:lnTo>
                  <a:pt x="2188" y="40940"/>
                </a:lnTo>
                <a:lnTo>
                  <a:pt x="0" y="29746"/>
                </a:lnTo>
                <a:lnTo>
                  <a:pt x="2188" y="18553"/>
                </a:lnTo>
                <a:lnTo>
                  <a:pt x="8755" y="8712"/>
                </a:lnTo>
                <a:lnTo>
                  <a:pt x="18645" y="2178"/>
                </a:lnTo>
                <a:lnTo>
                  <a:pt x="29894" y="0"/>
                </a:lnTo>
                <a:lnTo>
                  <a:pt x="41143" y="2178"/>
                </a:lnTo>
                <a:lnTo>
                  <a:pt x="51033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2172903" y="4846030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5" y="0"/>
                </a:moveTo>
                <a:lnTo>
                  <a:pt x="18645" y="2158"/>
                </a:lnTo>
                <a:lnTo>
                  <a:pt x="8756" y="8635"/>
                </a:lnTo>
                <a:lnTo>
                  <a:pt x="2189" y="18387"/>
                </a:lnTo>
                <a:lnTo>
                  <a:pt x="0" y="29481"/>
                </a:lnTo>
                <a:lnTo>
                  <a:pt x="2189" y="40575"/>
                </a:lnTo>
                <a:lnTo>
                  <a:pt x="8756" y="50328"/>
                </a:lnTo>
                <a:lnTo>
                  <a:pt x="18645" y="56804"/>
                </a:lnTo>
                <a:lnTo>
                  <a:pt x="29895" y="58962"/>
                </a:lnTo>
                <a:lnTo>
                  <a:pt x="41144" y="56804"/>
                </a:lnTo>
                <a:lnTo>
                  <a:pt x="51033" y="50328"/>
                </a:lnTo>
                <a:lnTo>
                  <a:pt x="57600" y="40575"/>
                </a:lnTo>
                <a:lnTo>
                  <a:pt x="59789" y="29481"/>
                </a:lnTo>
                <a:lnTo>
                  <a:pt x="57600" y="18387"/>
                </a:lnTo>
                <a:lnTo>
                  <a:pt x="51033" y="8635"/>
                </a:lnTo>
                <a:lnTo>
                  <a:pt x="41144" y="2158"/>
                </a:lnTo>
                <a:lnTo>
                  <a:pt x="2989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2172903" y="4846032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4"/>
                </a:lnTo>
                <a:lnTo>
                  <a:pt x="51033" y="50327"/>
                </a:lnTo>
                <a:lnTo>
                  <a:pt x="41143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5" y="50327"/>
                </a:lnTo>
                <a:lnTo>
                  <a:pt x="2188" y="40574"/>
                </a:lnTo>
                <a:lnTo>
                  <a:pt x="0" y="29481"/>
                </a:lnTo>
                <a:lnTo>
                  <a:pt x="2188" y="18387"/>
                </a:lnTo>
                <a:lnTo>
                  <a:pt x="8755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3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2188918" y="4806191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7" y="0"/>
                </a:moveTo>
                <a:lnTo>
                  <a:pt x="18478" y="2178"/>
                </a:lnTo>
                <a:lnTo>
                  <a:pt x="8678" y="8712"/>
                </a:lnTo>
                <a:lnTo>
                  <a:pt x="2169" y="18552"/>
                </a:lnTo>
                <a:lnTo>
                  <a:pt x="0" y="29746"/>
                </a:lnTo>
                <a:lnTo>
                  <a:pt x="2169" y="40940"/>
                </a:lnTo>
                <a:lnTo>
                  <a:pt x="8678" y="50781"/>
                </a:lnTo>
                <a:lnTo>
                  <a:pt x="18478" y="57315"/>
                </a:lnTo>
                <a:lnTo>
                  <a:pt x="29627" y="59493"/>
                </a:lnTo>
                <a:lnTo>
                  <a:pt x="40776" y="57315"/>
                </a:lnTo>
                <a:lnTo>
                  <a:pt x="50578" y="50781"/>
                </a:lnTo>
                <a:lnTo>
                  <a:pt x="57086" y="40940"/>
                </a:lnTo>
                <a:lnTo>
                  <a:pt x="59255" y="29746"/>
                </a:lnTo>
                <a:lnTo>
                  <a:pt x="57086" y="18552"/>
                </a:lnTo>
                <a:lnTo>
                  <a:pt x="50578" y="8712"/>
                </a:lnTo>
                <a:lnTo>
                  <a:pt x="40776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2188918" y="4806192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5" y="18553"/>
                </a:lnTo>
                <a:lnTo>
                  <a:pt x="59254" y="29746"/>
                </a:lnTo>
                <a:lnTo>
                  <a:pt x="57085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8" y="57315"/>
                </a:lnTo>
                <a:lnTo>
                  <a:pt x="8677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3"/>
                </a:lnTo>
                <a:lnTo>
                  <a:pt x="8677" y="8712"/>
                </a:lnTo>
                <a:lnTo>
                  <a:pt x="18478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2204933" y="4835407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7" y="0"/>
                </a:moveTo>
                <a:lnTo>
                  <a:pt x="18478" y="2178"/>
                </a:lnTo>
                <a:lnTo>
                  <a:pt x="8678" y="8712"/>
                </a:lnTo>
                <a:lnTo>
                  <a:pt x="2169" y="18552"/>
                </a:lnTo>
                <a:lnTo>
                  <a:pt x="0" y="29746"/>
                </a:lnTo>
                <a:lnTo>
                  <a:pt x="2169" y="40939"/>
                </a:lnTo>
                <a:lnTo>
                  <a:pt x="8678" y="50779"/>
                </a:lnTo>
                <a:lnTo>
                  <a:pt x="18478" y="57315"/>
                </a:lnTo>
                <a:lnTo>
                  <a:pt x="29627" y="59493"/>
                </a:lnTo>
                <a:lnTo>
                  <a:pt x="40776" y="57315"/>
                </a:lnTo>
                <a:lnTo>
                  <a:pt x="50578" y="50779"/>
                </a:lnTo>
                <a:lnTo>
                  <a:pt x="57086" y="40939"/>
                </a:lnTo>
                <a:lnTo>
                  <a:pt x="59255" y="29746"/>
                </a:lnTo>
                <a:lnTo>
                  <a:pt x="57086" y="18552"/>
                </a:lnTo>
                <a:lnTo>
                  <a:pt x="50578" y="8712"/>
                </a:lnTo>
                <a:lnTo>
                  <a:pt x="40776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2204933" y="4835407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5" y="18552"/>
                </a:lnTo>
                <a:lnTo>
                  <a:pt x="59254" y="29746"/>
                </a:lnTo>
                <a:lnTo>
                  <a:pt x="57085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8" y="57315"/>
                </a:lnTo>
                <a:lnTo>
                  <a:pt x="8677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2"/>
                </a:lnTo>
                <a:lnTo>
                  <a:pt x="8677" y="8712"/>
                </a:lnTo>
                <a:lnTo>
                  <a:pt x="18478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2221482" y="4839125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7" y="0"/>
                </a:moveTo>
                <a:lnTo>
                  <a:pt x="18478" y="2178"/>
                </a:lnTo>
                <a:lnTo>
                  <a:pt x="8677" y="8712"/>
                </a:lnTo>
                <a:lnTo>
                  <a:pt x="2169" y="18553"/>
                </a:lnTo>
                <a:lnTo>
                  <a:pt x="0" y="29747"/>
                </a:lnTo>
                <a:lnTo>
                  <a:pt x="2169" y="40941"/>
                </a:lnTo>
                <a:lnTo>
                  <a:pt x="8677" y="50781"/>
                </a:lnTo>
                <a:lnTo>
                  <a:pt x="18478" y="57315"/>
                </a:lnTo>
                <a:lnTo>
                  <a:pt x="29627" y="59493"/>
                </a:lnTo>
                <a:lnTo>
                  <a:pt x="40776" y="57315"/>
                </a:lnTo>
                <a:lnTo>
                  <a:pt x="50577" y="50781"/>
                </a:lnTo>
                <a:lnTo>
                  <a:pt x="57085" y="40941"/>
                </a:lnTo>
                <a:lnTo>
                  <a:pt x="59255" y="29747"/>
                </a:lnTo>
                <a:lnTo>
                  <a:pt x="57085" y="18553"/>
                </a:lnTo>
                <a:lnTo>
                  <a:pt x="50577" y="8712"/>
                </a:lnTo>
                <a:lnTo>
                  <a:pt x="40776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2221482" y="4839126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5" y="18552"/>
                </a:lnTo>
                <a:lnTo>
                  <a:pt x="59254" y="29746"/>
                </a:lnTo>
                <a:lnTo>
                  <a:pt x="57085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8" y="57315"/>
                </a:lnTo>
                <a:lnTo>
                  <a:pt x="8677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2"/>
                </a:lnTo>
                <a:lnTo>
                  <a:pt x="8677" y="8712"/>
                </a:lnTo>
                <a:lnTo>
                  <a:pt x="18478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2237497" y="4874715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627" y="0"/>
                </a:moveTo>
                <a:lnTo>
                  <a:pt x="18478" y="2158"/>
                </a:lnTo>
                <a:lnTo>
                  <a:pt x="8678" y="8635"/>
                </a:lnTo>
                <a:lnTo>
                  <a:pt x="2169" y="18388"/>
                </a:lnTo>
                <a:lnTo>
                  <a:pt x="0" y="29481"/>
                </a:lnTo>
                <a:lnTo>
                  <a:pt x="2169" y="40575"/>
                </a:lnTo>
                <a:lnTo>
                  <a:pt x="8678" y="50328"/>
                </a:lnTo>
                <a:lnTo>
                  <a:pt x="18478" y="56804"/>
                </a:lnTo>
                <a:lnTo>
                  <a:pt x="29627" y="58962"/>
                </a:lnTo>
                <a:lnTo>
                  <a:pt x="40776" y="56804"/>
                </a:lnTo>
                <a:lnTo>
                  <a:pt x="50578" y="50328"/>
                </a:lnTo>
                <a:lnTo>
                  <a:pt x="57086" y="40575"/>
                </a:lnTo>
                <a:lnTo>
                  <a:pt x="59255" y="29481"/>
                </a:lnTo>
                <a:lnTo>
                  <a:pt x="57086" y="18388"/>
                </a:lnTo>
                <a:lnTo>
                  <a:pt x="50578" y="8635"/>
                </a:lnTo>
                <a:lnTo>
                  <a:pt x="40776" y="215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2237497" y="487471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0577" y="8634"/>
                </a:moveTo>
                <a:lnTo>
                  <a:pt x="57085" y="18387"/>
                </a:lnTo>
                <a:lnTo>
                  <a:pt x="59254" y="29481"/>
                </a:lnTo>
                <a:lnTo>
                  <a:pt x="57085" y="40575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8" y="56803"/>
                </a:lnTo>
                <a:lnTo>
                  <a:pt x="8677" y="50327"/>
                </a:lnTo>
                <a:lnTo>
                  <a:pt x="2169" y="40575"/>
                </a:lnTo>
                <a:lnTo>
                  <a:pt x="0" y="29481"/>
                </a:lnTo>
                <a:lnTo>
                  <a:pt x="2169" y="18387"/>
                </a:lnTo>
                <a:lnTo>
                  <a:pt x="8677" y="8634"/>
                </a:lnTo>
                <a:lnTo>
                  <a:pt x="18478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2253511" y="4891713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7" y="0"/>
                </a:moveTo>
                <a:lnTo>
                  <a:pt x="18478" y="2178"/>
                </a:lnTo>
                <a:lnTo>
                  <a:pt x="8678" y="8713"/>
                </a:lnTo>
                <a:lnTo>
                  <a:pt x="2169" y="18553"/>
                </a:lnTo>
                <a:lnTo>
                  <a:pt x="0" y="29747"/>
                </a:lnTo>
                <a:lnTo>
                  <a:pt x="2169" y="40940"/>
                </a:lnTo>
                <a:lnTo>
                  <a:pt x="8678" y="50780"/>
                </a:lnTo>
                <a:lnTo>
                  <a:pt x="18478" y="57315"/>
                </a:lnTo>
                <a:lnTo>
                  <a:pt x="29627" y="59493"/>
                </a:lnTo>
                <a:lnTo>
                  <a:pt x="40776" y="57315"/>
                </a:lnTo>
                <a:lnTo>
                  <a:pt x="50578" y="50780"/>
                </a:lnTo>
                <a:lnTo>
                  <a:pt x="57086" y="40940"/>
                </a:lnTo>
                <a:lnTo>
                  <a:pt x="59255" y="29747"/>
                </a:lnTo>
                <a:lnTo>
                  <a:pt x="57086" y="18553"/>
                </a:lnTo>
                <a:lnTo>
                  <a:pt x="50578" y="8713"/>
                </a:lnTo>
                <a:lnTo>
                  <a:pt x="40776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2253512" y="4891714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5" y="18552"/>
                </a:lnTo>
                <a:lnTo>
                  <a:pt x="59254" y="29746"/>
                </a:lnTo>
                <a:lnTo>
                  <a:pt x="57085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8" y="57315"/>
                </a:lnTo>
                <a:lnTo>
                  <a:pt x="8677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2"/>
                </a:lnTo>
                <a:lnTo>
                  <a:pt x="8677" y="8712"/>
                </a:lnTo>
                <a:lnTo>
                  <a:pt x="18478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2269527" y="486621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626" y="0"/>
                </a:moveTo>
                <a:lnTo>
                  <a:pt x="18477" y="2158"/>
                </a:lnTo>
                <a:lnTo>
                  <a:pt x="8677" y="8635"/>
                </a:lnTo>
                <a:lnTo>
                  <a:pt x="2169" y="18387"/>
                </a:lnTo>
                <a:lnTo>
                  <a:pt x="0" y="29481"/>
                </a:lnTo>
                <a:lnTo>
                  <a:pt x="2169" y="40575"/>
                </a:lnTo>
                <a:lnTo>
                  <a:pt x="8677" y="50328"/>
                </a:lnTo>
                <a:lnTo>
                  <a:pt x="18477" y="56804"/>
                </a:lnTo>
                <a:lnTo>
                  <a:pt x="29626" y="58962"/>
                </a:lnTo>
                <a:lnTo>
                  <a:pt x="40775" y="56804"/>
                </a:lnTo>
                <a:lnTo>
                  <a:pt x="50577" y="50328"/>
                </a:lnTo>
                <a:lnTo>
                  <a:pt x="57085" y="40575"/>
                </a:lnTo>
                <a:lnTo>
                  <a:pt x="59255" y="29481"/>
                </a:lnTo>
                <a:lnTo>
                  <a:pt x="57085" y="18387"/>
                </a:lnTo>
                <a:lnTo>
                  <a:pt x="50577" y="8635"/>
                </a:lnTo>
                <a:lnTo>
                  <a:pt x="40775" y="2158"/>
                </a:lnTo>
                <a:lnTo>
                  <a:pt x="29626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2269527" y="486621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0577" y="8634"/>
                </a:moveTo>
                <a:lnTo>
                  <a:pt x="57085" y="18387"/>
                </a:lnTo>
                <a:lnTo>
                  <a:pt x="59254" y="29481"/>
                </a:lnTo>
                <a:lnTo>
                  <a:pt x="57085" y="40575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8" y="56803"/>
                </a:lnTo>
                <a:lnTo>
                  <a:pt x="8677" y="50327"/>
                </a:lnTo>
                <a:lnTo>
                  <a:pt x="2169" y="40575"/>
                </a:lnTo>
                <a:lnTo>
                  <a:pt x="0" y="29481"/>
                </a:lnTo>
                <a:lnTo>
                  <a:pt x="2169" y="18387"/>
                </a:lnTo>
                <a:lnTo>
                  <a:pt x="8677" y="8634"/>
                </a:lnTo>
                <a:lnTo>
                  <a:pt x="18478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2286075" y="4883215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627" y="0"/>
                </a:moveTo>
                <a:lnTo>
                  <a:pt x="18478" y="2158"/>
                </a:lnTo>
                <a:lnTo>
                  <a:pt x="8678" y="8634"/>
                </a:lnTo>
                <a:lnTo>
                  <a:pt x="2169" y="18386"/>
                </a:lnTo>
                <a:lnTo>
                  <a:pt x="0" y="29480"/>
                </a:lnTo>
                <a:lnTo>
                  <a:pt x="2169" y="40574"/>
                </a:lnTo>
                <a:lnTo>
                  <a:pt x="8678" y="50327"/>
                </a:lnTo>
                <a:lnTo>
                  <a:pt x="18478" y="56803"/>
                </a:lnTo>
                <a:lnTo>
                  <a:pt x="29627" y="58962"/>
                </a:lnTo>
                <a:lnTo>
                  <a:pt x="40776" y="56803"/>
                </a:lnTo>
                <a:lnTo>
                  <a:pt x="50578" y="50327"/>
                </a:lnTo>
                <a:lnTo>
                  <a:pt x="57086" y="40574"/>
                </a:lnTo>
                <a:lnTo>
                  <a:pt x="59255" y="29480"/>
                </a:lnTo>
                <a:lnTo>
                  <a:pt x="57086" y="18386"/>
                </a:lnTo>
                <a:lnTo>
                  <a:pt x="50578" y="8634"/>
                </a:lnTo>
                <a:lnTo>
                  <a:pt x="40776" y="215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2286075" y="4883215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0577" y="8634"/>
                </a:moveTo>
                <a:lnTo>
                  <a:pt x="57085" y="18387"/>
                </a:lnTo>
                <a:lnTo>
                  <a:pt x="59254" y="29481"/>
                </a:lnTo>
                <a:lnTo>
                  <a:pt x="57085" y="40574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8" y="56803"/>
                </a:lnTo>
                <a:lnTo>
                  <a:pt x="8677" y="50327"/>
                </a:lnTo>
                <a:lnTo>
                  <a:pt x="2169" y="40574"/>
                </a:lnTo>
                <a:lnTo>
                  <a:pt x="0" y="29481"/>
                </a:lnTo>
                <a:lnTo>
                  <a:pt x="2169" y="18387"/>
                </a:lnTo>
                <a:lnTo>
                  <a:pt x="8677" y="8634"/>
                </a:lnTo>
                <a:lnTo>
                  <a:pt x="18478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2301557" y="4858248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4" y="0"/>
                </a:moveTo>
                <a:lnTo>
                  <a:pt x="18644" y="2158"/>
                </a:lnTo>
                <a:lnTo>
                  <a:pt x="8755" y="8635"/>
                </a:lnTo>
                <a:lnTo>
                  <a:pt x="2188" y="18387"/>
                </a:lnTo>
                <a:lnTo>
                  <a:pt x="0" y="29481"/>
                </a:lnTo>
                <a:lnTo>
                  <a:pt x="2188" y="40575"/>
                </a:lnTo>
                <a:lnTo>
                  <a:pt x="8755" y="50328"/>
                </a:lnTo>
                <a:lnTo>
                  <a:pt x="18644" y="56804"/>
                </a:lnTo>
                <a:lnTo>
                  <a:pt x="29894" y="58962"/>
                </a:lnTo>
                <a:lnTo>
                  <a:pt x="41143" y="56804"/>
                </a:lnTo>
                <a:lnTo>
                  <a:pt x="51032" y="50328"/>
                </a:lnTo>
                <a:lnTo>
                  <a:pt x="57599" y="40575"/>
                </a:lnTo>
                <a:lnTo>
                  <a:pt x="59788" y="29481"/>
                </a:lnTo>
                <a:lnTo>
                  <a:pt x="57599" y="18387"/>
                </a:lnTo>
                <a:lnTo>
                  <a:pt x="51032" y="8635"/>
                </a:lnTo>
                <a:lnTo>
                  <a:pt x="41143" y="215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2301556" y="4858249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4"/>
                </a:lnTo>
                <a:lnTo>
                  <a:pt x="51033" y="50327"/>
                </a:lnTo>
                <a:lnTo>
                  <a:pt x="41143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5" y="50327"/>
                </a:lnTo>
                <a:lnTo>
                  <a:pt x="2188" y="40574"/>
                </a:lnTo>
                <a:lnTo>
                  <a:pt x="0" y="29481"/>
                </a:lnTo>
                <a:lnTo>
                  <a:pt x="2188" y="18387"/>
                </a:lnTo>
                <a:lnTo>
                  <a:pt x="8755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3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" name="object 579"/>
          <p:cNvSpPr/>
          <p:nvPr/>
        </p:nvSpPr>
        <p:spPr>
          <a:xfrm>
            <a:off x="2317572" y="4860373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29894" y="0"/>
                </a:moveTo>
                <a:lnTo>
                  <a:pt x="18644" y="2178"/>
                </a:lnTo>
                <a:lnTo>
                  <a:pt x="8755" y="8712"/>
                </a:lnTo>
                <a:lnTo>
                  <a:pt x="2188" y="18552"/>
                </a:lnTo>
                <a:lnTo>
                  <a:pt x="0" y="29746"/>
                </a:lnTo>
                <a:lnTo>
                  <a:pt x="2188" y="40940"/>
                </a:lnTo>
                <a:lnTo>
                  <a:pt x="8755" y="50781"/>
                </a:lnTo>
                <a:lnTo>
                  <a:pt x="18644" y="57315"/>
                </a:lnTo>
                <a:lnTo>
                  <a:pt x="29894" y="59493"/>
                </a:lnTo>
                <a:lnTo>
                  <a:pt x="41144" y="57315"/>
                </a:lnTo>
                <a:lnTo>
                  <a:pt x="51033" y="50781"/>
                </a:lnTo>
                <a:lnTo>
                  <a:pt x="57600" y="40940"/>
                </a:lnTo>
                <a:lnTo>
                  <a:pt x="59789" y="29746"/>
                </a:lnTo>
                <a:lnTo>
                  <a:pt x="57600" y="18552"/>
                </a:lnTo>
                <a:lnTo>
                  <a:pt x="51033" y="8712"/>
                </a:lnTo>
                <a:lnTo>
                  <a:pt x="41144" y="217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" name="object 580"/>
          <p:cNvSpPr/>
          <p:nvPr/>
        </p:nvSpPr>
        <p:spPr>
          <a:xfrm>
            <a:off x="2317572" y="4860373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1033" y="8712"/>
                </a:moveTo>
                <a:lnTo>
                  <a:pt x="57600" y="18552"/>
                </a:lnTo>
                <a:lnTo>
                  <a:pt x="59789" y="29746"/>
                </a:lnTo>
                <a:lnTo>
                  <a:pt x="57600" y="40940"/>
                </a:lnTo>
                <a:lnTo>
                  <a:pt x="51033" y="50780"/>
                </a:lnTo>
                <a:lnTo>
                  <a:pt x="41143" y="57315"/>
                </a:lnTo>
                <a:lnTo>
                  <a:pt x="29894" y="59493"/>
                </a:lnTo>
                <a:lnTo>
                  <a:pt x="18645" y="57315"/>
                </a:lnTo>
                <a:lnTo>
                  <a:pt x="8755" y="50780"/>
                </a:lnTo>
                <a:lnTo>
                  <a:pt x="2188" y="40940"/>
                </a:lnTo>
                <a:lnTo>
                  <a:pt x="0" y="29746"/>
                </a:lnTo>
                <a:lnTo>
                  <a:pt x="2188" y="18552"/>
                </a:lnTo>
                <a:lnTo>
                  <a:pt x="8755" y="8712"/>
                </a:lnTo>
                <a:lnTo>
                  <a:pt x="18645" y="2178"/>
                </a:lnTo>
                <a:lnTo>
                  <a:pt x="29894" y="0"/>
                </a:lnTo>
                <a:lnTo>
                  <a:pt x="41143" y="2178"/>
                </a:lnTo>
                <a:lnTo>
                  <a:pt x="51033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" name="object 581"/>
          <p:cNvSpPr/>
          <p:nvPr/>
        </p:nvSpPr>
        <p:spPr>
          <a:xfrm>
            <a:off x="2333586" y="4897025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29894" y="0"/>
                </a:moveTo>
                <a:lnTo>
                  <a:pt x="18644" y="2178"/>
                </a:lnTo>
                <a:lnTo>
                  <a:pt x="8755" y="8712"/>
                </a:lnTo>
                <a:lnTo>
                  <a:pt x="2188" y="18552"/>
                </a:lnTo>
                <a:lnTo>
                  <a:pt x="0" y="29746"/>
                </a:lnTo>
                <a:lnTo>
                  <a:pt x="2188" y="40940"/>
                </a:lnTo>
                <a:lnTo>
                  <a:pt x="8755" y="50781"/>
                </a:lnTo>
                <a:lnTo>
                  <a:pt x="18644" y="57315"/>
                </a:lnTo>
                <a:lnTo>
                  <a:pt x="29894" y="59493"/>
                </a:lnTo>
                <a:lnTo>
                  <a:pt x="41144" y="57315"/>
                </a:lnTo>
                <a:lnTo>
                  <a:pt x="51033" y="50781"/>
                </a:lnTo>
                <a:lnTo>
                  <a:pt x="57600" y="40940"/>
                </a:lnTo>
                <a:lnTo>
                  <a:pt x="59789" y="29746"/>
                </a:lnTo>
                <a:lnTo>
                  <a:pt x="57600" y="18552"/>
                </a:lnTo>
                <a:lnTo>
                  <a:pt x="51033" y="8712"/>
                </a:lnTo>
                <a:lnTo>
                  <a:pt x="41144" y="217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" name="object 582"/>
          <p:cNvSpPr/>
          <p:nvPr/>
        </p:nvSpPr>
        <p:spPr>
          <a:xfrm>
            <a:off x="2333587" y="4897026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1033" y="8712"/>
                </a:moveTo>
                <a:lnTo>
                  <a:pt x="57600" y="18552"/>
                </a:lnTo>
                <a:lnTo>
                  <a:pt x="59789" y="29746"/>
                </a:lnTo>
                <a:lnTo>
                  <a:pt x="57600" y="40940"/>
                </a:lnTo>
                <a:lnTo>
                  <a:pt x="51033" y="50780"/>
                </a:lnTo>
                <a:lnTo>
                  <a:pt x="41143" y="57315"/>
                </a:lnTo>
                <a:lnTo>
                  <a:pt x="29894" y="59493"/>
                </a:lnTo>
                <a:lnTo>
                  <a:pt x="18645" y="57315"/>
                </a:lnTo>
                <a:lnTo>
                  <a:pt x="8755" y="50780"/>
                </a:lnTo>
                <a:lnTo>
                  <a:pt x="2188" y="40940"/>
                </a:lnTo>
                <a:lnTo>
                  <a:pt x="0" y="29746"/>
                </a:lnTo>
                <a:lnTo>
                  <a:pt x="2188" y="18552"/>
                </a:lnTo>
                <a:lnTo>
                  <a:pt x="8755" y="8712"/>
                </a:lnTo>
                <a:lnTo>
                  <a:pt x="18645" y="2178"/>
                </a:lnTo>
                <a:lnTo>
                  <a:pt x="29894" y="0"/>
                </a:lnTo>
                <a:lnTo>
                  <a:pt x="41143" y="2178"/>
                </a:lnTo>
                <a:lnTo>
                  <a:pt x="51033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" name="object 583"/>
          <p:cNvSpPr/>
          <p:nvPr/>
        </p:nvSpPr>
        <p:spPr>
          <a:xfrm>
            <a:off x="2350136" y="4948020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4" y="0"/>
                </a:moveTo>
                <a:lnTo>
                  <a:pt x="18644" y="2158"/>
                </a:lnTo>
                <a:lnTo>
                  <a:pt x="8755" y="8634"/>
                </a:lnTo>
                <a:lnTo>
                  <a:pt x="2188" y="18387"/>
                </a:lnTo>
                <a:lnTo>
                  <a:pt x="0" y="29481"/>
                </a:lnTo>
                <a:lnTo>
                  <a:pt x="2188" y="40575"/>
                </a:lnTo>
                <a:lnTo>
                  <a:pt x="8755" y="50327"/>
                </a:lnTo>
                <a:lnTo>
                  <a:pt x="18644" y="56803"/>
                </a:lnTo>
                <a:lnTo>
                  <a:pt x="29894" y="58962"/>
                </a:lnTo>
                <a:lnTo>
                  <a:pt x="41143" y="56803"/>
                </a:lnTo>
                <a:lnTo>
                  <a:pt x="51032" y="50327"/>
                </a:lnTo>
                <a:lnTo>
                  <a:pt x="57599" y="40575"/>
                </a:lnTo>
                <a:lnTo>
                  <a:pt x="59788" y="29481"/>
                </a:lnTo>
                <a:lnTo>
                  <a:pt x="57599" y="18387"/>
                </a:lnTo>
                <a:lnTo>
                  <a:pt x="51032" y="8634"/>
                </a:lnTo>
                <a:lnTo>
                  <a:pt x="41143" y="215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" name="object 584"/>
          <p:cNvSpPr/>
          <p:nvPr/>
        </p:nvSpPr>
        <p:spPr>
          <a:xfrm>
            <a:off x="2350135" y="4948021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5"/>
                </a:lnTo>
                <a:lnTo>
                  <a:pt x="51033" y="50327"/>
                </a:lnTo>
                <a:lnTo>
                  <a:pt x="41143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5" y="50327"/>
                </a:lnTo>
                <a:lnTo>
                  <a:pt x="2188" y="40575"/>
                </a:lnTo>
                <a:lnTo>
                  <a:pt x="0" y="29481"/>
                </a:lnTo>
                <a:lnTo>
                  <a:pt x="2188" y="18387"/>
                </a:lnTo>
                <a:lnTo>
                  <a:pt x="8755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3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" name="object 585"/>
          <p:cNvSpPr/>
          <p:nvPr/>
        </p:nvSpPr>
        <p:spPr>
          <a:xfrm>
            <a:off x="2366150" y="4934740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4" y="0"/>
                </a:moveTo>
                <a:lnTo>
                  <a:pt x="18644" y="2158"/>
                </a:lnTo>
                <a:lnTo>
                  <a:pt x="8755" y="8635"/>
                </a:lnTo>
                <a:lnTo>
                  <a:pt x="2188" y="18387"/>
                </a:lnTo>
                <a:lnTo>
                  <a:pt x="0" y="29481"/>
                </a:lnTo>
                <a:lnTo>
                  <a:pt x="2188" y="40575"/>
                </a:lnTo>
                <a:lnTo>
                  <a:pt x="8755" y="50328"/>
                </a:lnTo>
                <a:lnTo>
                  <a:pt x="18644" y="56804"/>
                </a:lnTo>
                <a:lnTo>
                  <a:pt x="29894" y="58962"/>
                </a:lnTo>
                <a:lnTo>
                  <a:pt x="41144" y="56804"/>
                </a:lnTo>
                <a:lnTo>
                  <a:pt x="51033" y="50328"/>
                </a:lnTo>
                <a:lnTo>
                  <a:pt x="57600" y="40575"/>
                </a:lnTo>
                <a:lnTo>
                  <a:pt x="59789" y="29481"/>
                </a:lnTo>
                <a:lnTo>
                  <a:pt x="57600" y="18387"/>
                </a:lnTo>
                <a:lnTo>
                  <a:pt x="51033" y="8635"/>
                </a:lnTo>
                <a:lnTo>
                  <a:pt x="41144" y="215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" name="object 586"/>
          <p:cNvSpPr/>
          <p:nvPr/>
        </p:nvSpPr>
        <p:spPr>
          <a:xfrm>
            <a:off x="2366150" y="4934741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4"/>
                </a:lnTo>
                <a:lnTo>
                  <a:pt x="51033" y="50327"/>
                </a:lnTo>
                <a:lnTo>
                  <a:pt x="41143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5" y="50327"/>
                </a:lnTo>
                <a:lnTo>
                  <a:pt x="2188" y="40574"/>
                </a:lnTo>
                <a:lnTo>
                  <a:pt x="0" y="29481"/>
                </a:lnTo>
                <a:lnTo>
                  <a:pt x="2188" y="18387"/>
                </a:lnTo>
                <a:lnTo>
                  <a:pt x="8755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3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" name="object 587"/>
          <p:cNvSpPr/>
          <p:nvPr/>
        </p:nvSpPr>
        <p:spPr>
          <a:xfrm>
            <a:off x="2382165" y="4935271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628" y="0"/>
                </a:moveTo>
                <a:lnTo>
                  <a:pt x="18479" y="2158"/>
                </a:lnTo>
                <a:lnTo>
                  <a:pt x="8678" y="8635"/>
                </a:lnTo>
                <a:lnTo>
                  <a:pt x="2169" y="18387"/>
                </a:lnTo>
                <a:lnTo>
                  <a:pt x="0" y="29481"/>
                </a:lnTo>
                <a:lnTo>
                  <a:pt x="2169" y="40575"/>
                </a:lnTo>
                <a:lnTo>
                  <a:pt x="8678" y="50328"/>
                </a:lnTo>
                <a:lnTo>
                  <a:pt x="18479" y="56804"/>
                </a:lnTo>
                <a:lnTo>
                  <a:pt x="29628" y="58962"/>
                </a:lnTo>
                <a:lnTo>
                  <a:pt x="40777" y="56804"/>
                </a:lnTo>
                <a:lnTo>
                  <a:pt x="50578" y="50328"/>
                </a:lnTo>
                <a:lnTo>
                  <a:pt x="57086" y="40575"/>
                </a:lnTo>
                <a:lnTo>
                  <a:pt x="59255" y="29481"/>
                </a:lnTo>
                <a:lnTo>
                  <a:pt x="57086" y="18387"/>
                </a:lnTo>
                <a:lnTo>
                  <a:pt x="50578" y="8635"/>
                </a:lnTo>
                <a:lnTo>
                  <a:pt x="40777" y="2158"/>
                </a:lnTo>
                <a:lnTo>
                  <a:pt x="29628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" name="object 588"/>
          <p:cNvSpPr/>
          <p:nvPr/>
        </p:nvSpPr>
        <p:spPr>
          <a:xfrm>
            <a:off x="2382166" y="4935272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0577" y="8634"/>
                </a:moveTo>
                <a:lnTo>
                  <a:pt x="57085" y="18387"/>
                </a:lnTo>
                <a:lnTo>
                  <a:pt x="59254" y="29481"/>
                </a:lnTo>
                <a:lnTo>
                  <a:pt x="57085" y="40575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8" y="56803"/>
                </a:lnTo>
                <a:lnTo>
                  <a:pt x="8677" y="50327"/>
                </a:lnTo>
                <a:lnTo>
                  <a:pt x="2169" y="40575"/>
                </a:lnTo>
                <a:lnTo>
                  <a:pt x="0" y="29481"/>
                </a:lnTo>
                <a:lnTo>
                  <a:pt x="2169" y="18387"/>
                </a:lnTo>
                <a:lnTo>
                  <a:pt x="8677" y="8634"/>
                </a:lnTo>
                <a:lnTo>
                  <a:pt x="18478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" name="object 589"/>
          <p:cNvSpPr/>
          <p:nvPr/>
        </p:nvSpPr>
        <p:spPr>
          <a:xfrm>
            <a:off x="2398180" y="4935803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627" y="0"/>
                </a:moveTo>
                <a:lnTo>
                  <a:pt x="18478" y="2158"/>
                </a:lnTo>
                <a:lnTo>
                  <a:pt x="8677" y="8634"/>
                </a:lnTo>
                <a:lnTo>
                  <a:pt x="2169" y="18387"/>
                </a:lnTo>
                <a:lnTo>
                  <a:pt x="0" y="29481"/>
                </a:lnTo>
                <a:lnTo>
                  <a:pt x="2169" y="40575"/>
                </a:lnTo>
                <a:lnTo>
                  <a:pt x="8677" y="50327"/>
                </a:lnTo>
                <a:lnTo>
                  <a:pt x="18478" y="56803"/>
                </a:lnTo>
                <a:lnTo>
                  <a:pt x="29627" y="58961"/>
                </a:lnTo>
                <a:lnTo>
                  <a:pt x="40776" y="56803"/>
                </a:lnTo>
                <a:lnTo>
                  <a:pt x="50577" y="50327"/>
                </a:lnTo>
                <a:lnTo>
                  <a:pt x="57085" y="40575"/>
                </a:lnTo>
                <a:lnTo>
                  <a:pt x="59255" y="29481"/>
                </a:lnTo>
                <a:lnTo>
                  <a:pt x="57085" y="18387"/>
                </a:lnTo>
                <a:lnTo>
                  <a:pt x="50577" y="8634"/>
                </a:lnTo>
                <a:lnTo>
                  <a:pt x="40776" y="215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" name="object 590"/>
          <p:cNvSpPr/>
          <p:nvPr/>
        </p:nvSpPr>
        <p:spPr>
          <a:xfrm>
            <a:off x="2398180" y="4935803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0577" y="8634"/>
                </a:moveTo>
                <a:lnTo>
                  <a:pt x="57085" y="18387"/>
                </a:lnTo>
                <a:lnTo>
                  <a:pt x="59254" y="29481"/>
                </a:lnTo>
                <a:lnTo>
                  <a:pt x="57085" y="40575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8" y="56803"/>
                </a:lnTo>
                <a:lnTo>
                  <a:pt x="8677" y="50327"/>
                </a:lnTo>
                <a:lnTo>
                  <a:pt x="2169" y="40575"/>
                </a:lnTo>
                <a:lnTo>
                  <a:pt x="0" y="29481"/>
                </a:lnTo>
                <a:lnTo>
                  <a:pt x="2169" y="18387"/>
                </a:lnTo>
                <a:lnTo>
                  <a:pt x="8677" y="8634"/>
                </a:lnTo>
                <a:lnTo>
                  <a:pt x="18478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" name="object 591"/>
          <p:cNvSpPr/>
          <p:nvPr/>
        </p:nvSpPr>
        <p:spPr>
          <a:xfrm>
            <a:off x="2414729" y="4935271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627" y="0"/>
                </a:moveTo>
                <a:lnTo>
                  <a:pt x="18478" y="2158"/>
                </a:lnTo>
                <a:lnTo>
                  <a:pt x="8678" y="8635"/>
                </a:lnTo>
                <a:lnTo>
                  <a:pt x="2169" y="18387"/>
                </a:lnTo>
                <a:lnTo>
                  <a:pt x="0" y="29481"/>
                </a:lnTo>
                <a:lnTo>
                  <a:pt x="2169" y="40575"/>
                </a:lnTo>
                <a:lnTo>
                  <a:pt x="8678" y="50328"/>
                </a:lnTo>
                <a:lnTo>
                  <a:pt x="18478" y="56804"/>
                </a:lnTo>
                <a:lnTo>
                  <a:pt x="29627" y="58962"/>
                </a:lnTo>
                <a:lnTo>
                  <a:pt x="40776" y="56804"/>
                </a:lnTo>
                <a:lnTo>
                  <a:pt x="50578" y="50328"/>
                </a:lnTo>
                <a:lnTo>
                  <a:pt x="57086" y="40575"/>
                </a:lnTo>
                <a:lnTo>
                  <a:pt x="59255" y="29481"/>
                </a:lnTo>
                <a:lnTo>
                  <a:pt x="57086" y="18387"/>
                </a:lnTo>
                <a:lnTo>
                  <a:pt x="50578" y="8635"/>
                </a:lnTo>
                <a:lnTo>
                  <a:pt x="40776" y="215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" name="object 592"/>
          <p:cNvSpPr/>
          <p:nvPr/>
        </p:nvSpPr>
        <p:spPr>
          <a:xfrm>
            <a:off x="2414729" y="4935272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0577" y="8634"/>
                </a:moveTo>
                <a:lnTo>
                  <a:pt x="57085" y="18387"/>
                </a:lnTo>
                <a:lnTo>
                  <a:pt x="59254" y="29481"/>
                </a:lnTo>
                <a:lnTo>
                  <a:pt x="57085" y="40575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8" y="56803"/>
                </a:lnTo>
                <a:lnTo>
                  <a:pt x="8677" y="50327"/>
                </a:lnTo>
                <a:lnTo>
                  <a:pt x="2169" y="40575"/>
                </a:lnTo>
                <a:lnTo>
                  <a:pt x="0" y="29481"/>
                </a:lnTo>
                <a:lnTo>
                  <a:pt x="2169" y="18387"/>
                </a:lnTo>
                <a:lnTo>
                  <a:pt x="8677" y="8634"/>
                </a:lnTo>
                <a:lnTo>
                  <a:pt x="18478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" name="object 593"/>
          <p:cNvSpPr/>
          <p:nvPr/>
        </p:nvSpPr>
        <p:spPr>
          <a:xfrm>
            <a:off x="2430744" y="4986266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8" y="0"/>
                </a:moveTo>
                <a:lnTo>
                  <a:pt x="18479" y="2178"/>
                </a:lnTo>
                <a:lnTo>
                  <a:pt x="8678" y="8712"/>
                </a:lnTo>
                <a:lnTo>
                  <a:pt x="2169" y="18553"/>
                </a:lnTo>
                <a:lnTo>
                  <a:pt x="0" y="29747"/>
                </a:lnTo>
                <a:lnTo>
                  <a:pt x="2169" y="40941"/>
                </a:lnTo>
                <a:lnTo>
                  <a:pt x="8678" y="50781"/>
                </a:lnTo>
                <a:lnTo>
                  <a:pt x="18479" y="57315"/>
                </a:lnTo>
                <a:lnTo>
                  <a:pt x="29628" y="59493"/>
                </a:lnTo>
                <a:lnTo>
                  <a:pt x="40777" y="57315"/>
                </a:lnTo>
                <a:lnTo>
                  <a:pt x="50578" y="50781"/>
                </a:lnTo>
                <a:lnTo>
                  <a:pt x="57086" y="40941"/>
                </a:lnTo>
                <a:lnTo>
                  <a:pt x="59256" y="29747"/>
                </a:lnTo>
                <a:lnTo>
                  <a:pt x="57086" y="18553"/>
                </a:lnTo>
                <a:lnTo>
                  <a:pt x="50578" y="8712"/>
                </a:lnTo>
                <a:lnTo>
                  <a:pt x="40777" y="2178"/>
                </a:lnTo>
                <a:lnTo>
                  <a:pt x="29628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" name="object 594"/>
          <p:cNvSpPr/>
          <p:nvPr/>
        </p:nvSpPr>
        <p:spPr>
          <a:xfrm>
            <a:off x="2430744" y="4986266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5" y="18553"/>
                </a:lnTo>
                <a:lnTo>
                  <a:pt x="59254" y="29746"/>
                </a:lnTo>
                <a:lnTo>
                  <a:pt x="57085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8" y="57315"/>
                </a:lnTo>
                <a:lnTo>
                  <a:pt x="8677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3"/>
                </a:lnTo>
                <a:lnTo>
                  <a:pt x="8677" y="8712"/>
                </a:lnTo>
                <a:lnTo>
                  <a:pt x="18478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" name="object 595"/>
          <p:cNvSpPr/>
          <p:nvPr/>
        </p:nvSpPr>
        <p:spPr>
          <a:xfrm>
            <a:off x="2446759" y="4983079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7" y="0"/>
                </a:moveTo>
                <a:lnTo>
                  <a:pt x="18478" y="2178"/>
                </a:lnTo>
                <a:lnTo>
                  <a:pt x="8677" y="8712"/>
                </a:lnTo>
                <a:lnTo>
                  <a:pt x="2169" y="18552"/>
                </a:lnTo>
                <a:lnTo>
                  <a:pt x="0" y="29746"/>
                </a:lnTo>
                <a:lnTo>
                  <a:pt x="2169" y="40940"/>
                </a:lnTo>
                <a:lnTo>
                  <a:pt x="8677" y="50781"/>
                </a:lnTo>
                <a:lnTo>
                  <a:pt x="18478" y="57315"/>
                </a:lnTo>
                <a:lnTo>
                  <a:pt x="29627" y="59493"/>
                </a:lnTo>
                <a:lnTo>
                  <a:pt x="40776" y="57315"/>
                </a:lnTo>
                <a:lnTo>
                  <a:pt x="50577" y="50781"/>
                </a:lnTo>
                <a:lnTo>
                  <a:pt x="57085" y="40940"/>
                </a:lnTo>
                <a:lnTo>
                  <a:pt x="59255" y="29746"/>
                </a:lnTo>
                <a:lnTo>
                  <a:pt x="57085" y="18552"/>
                </a:lnTo>
                <a:lnTo>
                  <a:pt x="50577" y="8712"/>
                </a:lnTo>
                <a:lnTo>
                  <a:pt x="40776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" name="object 596"/>
          <p:cNvSpPr/>
          <p:nvPr/>
        </p:nvSpPr>
        <p:spPr>
          <a:xfrm>
            <a:off x="2446759" y="4983079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5" y="18552"/>
                </a:lnTo>
                <a:lnTo>
                  <a:pt x="59254" y="29746"/>
                </a:lnTo>
                <a:lnTo>
                  <a:pt x="57085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8" y="57315"/>
                </a:lnTo>
                <a:lnTo>
                  <a:pt x="8677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2"/>
                </a:lnTo>
                <a:lnTo>
                  <a:pt x="8677" y="8712"/>
                </a:lnTo>
                <a:lnTo>
                  <a:pt x="18478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" name="object 597"/>
          <p:cNvSpPr/>
          <p:nvPr/>
        </p:nvSpPr>
        <p:spPr>
          <a:xfrm>
            <a:off x="2462774" y="5003265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7" y="0"/>
                </a:moveTo>
                <a:lnTo>
                  <a:pt x="18478" y="2178"/>
                </a:lnTo>
                <a:lnTo>
                  <a:pt x="8678" y="8712"/>
                </a:lnTo>
                <a:lnTo>
                  <a:pt x="2169" y="18552"/>
                </a:lnTo>
                <a:lnTo>
                  <a:pt x="0" y="29746"/>
                </a:lnTo>
                <a:lnTo>
                  <a:pt x="2169" y="40940"/>
                </a:lnTo>
                <a:lnTo>
                  <a:pt x="8678" y="50781"/>
                </a:lnTo>
                <a:lnTo>
                  <a:pt x="18478" y="57315"/>
                </a:lnTo>
                <a:lnTo>
                  <a:pt x="29627" y="59493"/>
                </a:lnTo>
                <a:lnTo>
                  <a:pt x="40776" y="57315"/>
                </a:lnTo>
                <a:lnTo>
                  <a:pt x="50576" y="50781"/>
                </a:lnTo>
                <a:lnTo>
                  <a:pt x="57085" y="40940"/>
                </a:lnTo>
                <a:lnTo>
                  <a:pt x="59255" y="29746"/>
                </a:lnTo>
                <a:lnTo>
                  <a:pt x="57085" y="18552"/>
                </a:lnTo>
                <a:lnTo>
                  <a:pt x="50576" y="8712"/>
                </a:lnTo>
                <a:lnTo>
                  <a:pt x="40776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" name="object 598"/>
          <p:cNvSpPr/>
          <p:nvPr/>
        </p:nvSpPr>
        <p:spPr>
          <a:xfrm>
            <a:off x="2462774" y="5003265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5" y="18552"/>
                </a:lnTo>
                <a:lnTo>
                  <a:pt x="59254" y="29746"/>
                </a:lnTo>
                <a:lnTo>
                  <a:pt x="57085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8" y="57315"/>
                </a:lnTo>
                <a:lnTo>
                  <a:pt x="8677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2"/>
                </a:lnTo>
                <a:lnTo>
                  <a:pt x="8677" y="8712"/>
                </a:lnTo>
                <a:lnTo>
                  <a:pt x="18478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" name="object 599"/>
          <p:cNvSpPr/>
          <p:nvPr/>
        </p:nvSpPr>
        <p:spPr>
          <a:xfrm>
            <a:off x="2479322" y="4967674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628" y="0"/>
                </a:moveTo>
                <a:lnTo>
                  <a:pt x="18479" y="2158"/>
                </a:lnTo>
                <a:lnTo>
                  <a:pt x="8678" y="8635"/>
                </a:lnTo>
                <a:lnTo>
                  <a:pt x="2169" y="18387"/>
                </a:lnTo>
                <a:lnTo>
                  <a:pt x="0" y="29481"/>
                </a:lnTo>
                <a:lnTo>
                  <a:pt x="2169" y="40575"/>
                </a:lnTo>
                <a:lnTo>
                  <a:pt x="8678" y="50328"/>
                </a:lnTo>
                <a:lnTo>
                  <a:pt x="18479" y="56804"/>
                </a:lnTo>
                <a:lnTo>
                  <a:pt x="29628" y="58962"/>
                </a:lnTo>
                <a:lnTo>
                  <a:pt x="40777" y="56804"/>
                </a:lnTo>
                <a:lnTo>
                  <a:pt x="50578" y="50328"/>
                </a:lnTo>
                <a:lnTo>
                  <a:pt x="57086" y="40575"/>
                </a:lnTo>
                <a:lnTo>
                  <a:pt x="59256" y="29481"/>
                </a:lnTo>
                <a:lnTo>
                  <a:pt x="57086" y="18387"/>
                </a:lnTo>
                <a:lnTo>
                  <a:pt x="50578" y="8635"/>
                </a:lnTo>
                <a:lnTo>
                  <a:pt x="40777" y="2158"/>
                </a:lnTo>
                <a:lnTo>
                  <a:pt x="29628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" name="object 600"/>
          <p:cNvSpPr/>
          <p:nvPr/>
        </p:nvSpPr>
        <p:spPr>
          <a:xfrm>
            <a:off x="2479323" y="4967675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0577" y="8634"/>
                </a:moveTo>
                <a:lnTo>
                  <a:pt x="57085" y="18387"/>
                </a:lnTo>
                <a:lnTo>
                  <a:pt x="59254" y="29481"/>
                </a:lnTo>
                <a:lnTo>
                  <a:pt x="57085" y="40574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8" y="56803"/>
                </a:lnTo>
                <a:lnTo>
                  <a:pt x="8677" y="50327"/>
                </a:lnTo>
                <a:lnTo>
                  <a:pt x="2169" y="40574"/>
                </a:lnTo>
                <a:lnTo>
                  <a:pt x="0" y="29481"/>
                </a:lnTo>
                <a:lnTo>
                  <a:pt x="2169" y="18387"/>
                </a:lnTo>
                <a:lnTo>
                  <a:pt x="8677" y="8634"/>
                </a:lnTo>
                <a:lnTo>
                  <a:pt x="18478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" name="object 601"/>
          <p:cNvSpPr/>
          <p:nvPr/>
        </p:nvSpPr>
        <p:spPr>
          <a:xfrm>
            <a:off x="2494804" y="4996359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4" y="0"/>
                </a:moveTo>
                <a:lnTo>
                  <a:pt x="18645" y="2158"/>
                </a:lnTo>
                <a:lnTo>
                  <a:pt x="8756" y="8634"/>
                </a:lnTo>
                <a:lnTo>
                  <a:pt x="2189" y="18387"/>
                </a:lnTo>
                <a:lnTo>
                  <a:pt x="0" y="29481"/>
                </a:lnTo>
                <a:lnTo>
                  <a:pt x="2189" y="40575"/>
                </a:lnTo>
                <a:lnTo>
                  <a:pt x="8756" y="50327"/>
                </a:lnTo>
                <a:lnTo>
                  <a:pt x="18645" y="56803"/>
                </a:lnTo>
                <a:lnTo>
                  <a:pt x="29894" y="58962"/>
                </a:lnTo>
                <a:lnTo>
                  <a:pt x="41143" y="56803"/>
                </a:lnTo>
                <a:lnTo>
                  <a:pt x="51033" y="50327"/>
                </a:lnTo>
                <a:lnTo>
                  <a:pt x="57599" y="40575"/>
                </a:lnTo>
                <a:lnTo>
                  <a:pt x="59788" y="29481"/>
                </a:lnTo>
                <a:lnTo>
                  <a:pt x="57599" y="18387"/>
                </a:lnTo>
                <a:lnTo>
                  <a:pt x="51033" y="8634"/>
                </a:lnTo>
                <a:lnTo>
                  <a:pt x="41143" y="215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" name="object 602"/>
          <p:cNvSpPr/>
          <p:nvPr/>
        </p:nvSpPr>
        <p:spPr>
          <a:xfrm>
            <a:off x="2494804" y="4996359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5"/>
                </a:lnTo>
                <a:lnTo>
                  <a:pt x="51033" y="50327"/>
                </a:lnTo>
                <a:lnTo>
                  <a:pt x="41143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5" y="50327"/>
                </a:lnTo>
                <a:lnTo>
                  <a:pt x="2188" y="40575"/>
                </a:lnTo>
                <a:lnTo>
                  <a:pt x="0" y="29481"/>
                </a:lnTo>
                <a:lnTo>
                  <a:pt x="2188" y="18387"/>
                </a:lnTo>
                <a:lnTo>
                  <a:pt x="8755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3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" name="object 603"/>
          <p:cNvSpPr/>
          <p:nvPr/>
        </p:nvSpPr>
        <p:spPr>
          <a:xfrm>
            <a:off x="2510819" y="5006982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29894" y="0"/>
                </a:moveTo>
                <a:lnTo>
                  <a:pt x="18645" y="2178"/>
                </a:lnTo>
                <a:lnTo>
                  <a:pt x="8756" y="8713"/>
                </a:lnTo>
                <a:lnTo>
                  <a:pt x="2189" y="18553"/>
                </a:lnTo>
                <a:lnTo>
                  <a:pt x="0" y="29747"/>
                </a:lnTo>
                <a:lnTo>
                  <a:pt x="2189" y="40940"/>
                </a:lnTo>
                <a:lnTo>
                  <a:pt x="8756" y="50780"/>
                </a:lnTo>
                <a:lnTo>
                  <a:pt x="18645" y="57316"/>
                </a:lnTo>
                <a:lnTo>
                  <a:pt x="29894" y="59494"/>
                </a:lnTo>
                <a:lnTo>
                  <a:pt x="41143" y="57316"/>
                </a:lnTo>
                <a:lnTo>
                  <a:pt x="51033" y="50780"/>
                </a:lnTo>
                <a:lnTo>
                  <a:pt x="57600" y="40940"/>
                </a:lnTo>
                <a:lnTo>
                  <a:pt x="59789" y="29747"/>
                </a:lnTo>
                <a:lnTo>
                  <a:pt x="57600" y="18553"/>
                </a:lnTo>
                <a:lnTo>
                  <a:pt x="51033" y="8713"/>
                </a:lnTo>
                <a:lnTo>
                  <a:pt x="41143" y="217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" name="object 604"/>
          <p:cNvSpPr/>
          <p:nvPr/>
        </p:nvSpPr>
        <p:spPr>
          <a:xfrm>
            <a:off x="2510819" y="5006983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1033" y="8712"/>
                </a:moveTo>
                <a:lnTo>
                  <a:pt x="57600" y="18552"/>
                </a:lnTo>
                <a:lnTo>
                  <a:pt x="59789" y="29746"/>
                </a:lnTo>
                <a:lnTo>
                  <a:pt x="57600" y="40940"/>
                </a:lnTo>
                <a:lnTo>
                  <a:pt x="51033" y="50780"/>
                </a:lnTo>
                <a:lnTo>
                  <a:pt x="41143" y="57315"/>
                </a:lnTo>
                <a:lnTo>
                  <a:pt x="29894" y="59493"/>
                </a:lnTo>
                <a:lnTo>
                  <a:pt x="18645" y="57315"/>
                </a:lnTo>
                <a:lnTo>
                  <a:pt x="8755" y="50780"/>
                </a:lnTo>
                <a:lnTo>
                  <a:pt x="2188" y="40940"/>
                </a:lnTo>
                <a:lnTo>
                  <a:pt x="0" y="29746"/>
                </a:lnTo>
                <a:lnTo>
                  <a:pt x="2188" y="18552"/>
                </a:lnTo>
                <a:lnTo>
                  <a:pt x="8755" y="8712"/>
                </a:lnTo>
                <a:lnTo>
                  <a:pt x="18645" y="2178"/>
                </a:lnTo>
                <a:lnTo>
                  <a:pt x="29894" y="0"/>
                </a:lnTo>
                <a:lnTo>
                  <a:pt x="41143" y="2178"/>
                </a:lnTo>
                <a:lnTo>
                  <a:pt x="51033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" name="object 605"/>
          <p:cNvSpPr/>
          <p:nvPr/>
        </p:nvSpPr>
        <p:spPr>
          <a:xfrm>
            <a:off x="2526835" y="4997421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4" y="0"/>
                </a:moveTo>
                <a:lnTo>
                  <a:pt x="18644" y="2158"/>
                </a:lnTo>
                <a:lnTo>
                  <a:pt x="8755" y="8635"/>
                </a:lnTo>
                <a:lnTo>
                  <a:pt x="2188" y="18387"/>
                </a:lnTo>
                <a:lnTo>
                  <a:pt x="0" y="29481"/>
                </a:lnTo>
                <a:lnTo>
                  <a:pt x="2188" y="40575"/>
                </a:lnTo>
                <a:lnTo>
                  <a:pt x="8755" y="50328"/>
                </a:lnTo>
                <a:lnTo>
                  <a:pt x="18644" y="56804"/>
                </a:lnTo>
                <a:lnTo>
                  <a:pt x="29894" y="58962"/>
                </a:lnTo>
                <a:lnTo>
                  <a:pt x="41143" y="56804"/>
                </a:lnTo>
                <a:lnTo>
                  <a:pt x="51032" y="50328"/>
                </a:lnTo>
                <a:lnTo>
                  <a:pt x="57599" y="40575"/>
                </a:lnTo>
                <a:lnTo>
                  <a:pt x="59788" y="29481"/>
                </a:lnTo>
                <a:lnTo>
                  <a:pt x="57599" y="18387"/>
                </a:lnTo>
                <a:lnTo>
                  <a:pt x="51032" y="8635"/>
                </a:lnTo>
                <a:lnTo>
                  <a:pt x="41143" y="215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" name="object 606"/>
          <p:cNvSpPr/>
          <p:nvPr/>
        </p:nvSpPr>
        <p:spPr>
          <a:xfrm>
            <a:off x="2526834" y="4997422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4"/>
                </a:lnTo>
                <a:lnTo>
                  <a:pt x="51033" y="50327"/>
                </a:lnTo>
                <a:lnTo>
                  <a:pt x="41143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5" y="50327"/>
                </a:lnTo>
                <a:lnTo>
                  <a:pt x="2188" y="40574"/>
                </a:lnTo>
                <a:lnTo>
                  <a:pt x="0" y="29481"/>
                </a:lnTo>
                <a:lnTo>
                  <a:pt x="2188" y="18387"/>
                </a:lnTo>
                <a:lnTo>
                  <a:pt x="8755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3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" name="object 607"/>
          <p:cNvSpPr/>
          <p:nvPr/>
        </p:nvSpPr>
        <p:spPr>
          <a:xfrm>
            <a:off x="2543383" y="4982547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29894" y="0"/>
                </a:moveTo>
                <a:lnTo>
                  <a:pt x="18644" y="2178"/>
                </a:lnTo>
                <a:lnTo>
                  <a:pt x="8755" y="8713"/>
                </a:lnTo>
                <a:lnTo>
                  <a:pt x="2188" y="18553"/>
                </a:lnTo>
                <a:lnTo>
                  <a:pt x="0" y="29747"/>
                </a:lnTo>
                <a:lnTo>
                  <a:pt x="2188" y="40940"/>
                </a:lnTo>
                <a:lnTo>
                  <a:pt x="8755" y="50780"/>
                </a:lnTo>
                <a:lnTo>
                  <a:pt x="18644" y="57316"/>
                </a:lnTo>
                <a:lnTo>
                  <a:pt x="29894" y="59494"/>
                </a:lnTo>
                <a:lnTo>
                  <a:pt x="41144" y="57316"/>
                </a:lnTo>
                <a:lnTo>
                  <a:pt x="51033" y="50780"/>
                </a:lnTo>
                <a:lnTo>
                  <a:pt x="57600" y="40940"/>
                </a:lnTo>
                <a:lnTo>
                  <a:pt x="59789" y="29747"/>
                </a:lnTo>
                <a:lnTo>
                  <a:pt x="57600" y="18553"/>
                </a:lnTo>
                <a:lnTo>
                  <a:pt x="51033" y="8713"/>
                </a:lnTo>
                <a:lnTo>
                  <a:pt x="41144" y="217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" name="object 608"/>
          <p:cNvSpPr/>
          <p:nvPr/>
        </p:nvSpPr>
        <p:spPr>
          <a:xfrm>
            <a:off x="2543383" y="4982548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1033" y="8712"/>
                </a:moveTo>
                <a:lnTo>
                  <a:pt x="57600" y="18552"/>
                </a:lnTo>
                <a:lnTo>
                  <a:pt x="59789" y="29746"/>
                </a:lnTo>
                <a:lnTo>
                  <a:pt x="57600" y="40940"/>
                </a:lnTo>
                <a:lnTo>
                  <a:pt x="51033" y="50780"/>
                </a:lnTo>
                <a:lnTo>
                  <a:pt x="41143" y="57315"/>
                </a:lnTo>
                <a:lnTo>
                  <a:pt x="29894" y="59493"/>
                </a:lnTo>
                <a:lnTo>
                  <a:pt x="18645" y="57315"/>
                </a:lnTo>
                <a:lnTo>
                  <a:pt x="8755" y="50780"/>
                </a:lnTo>
                <a:lnTo>
                  <a:pt x="2188" y="40940"/>
                </a:lnTo>
                <a:lnTo>
                  <a:pt x="0" y="29746"/>
                </a:lnTo>
                <a:lnTo>
                  <a:pt x="2188" y="18552"/>
                </a:lnTo>
                <a:lnTo>
                  <a:pt x="8755" y="8712"/>
                </a:lnTo>
                <a:lnTo>
                  <a:pt x="18645" y="2178"/>
                </a:lnTo>
                <a:lnTo>
                  <a:pt x="29894" y="0"/>
                </a:lnTo>
                <a:lnTo>
                  <a:pt x="41143" y="2178"/>
                </a:lnTo>
                <a:lnTo>
                  <a:pt x="51033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" name="object 609"/>
          <p:cNvSpPr/>
          <p:nvPr/>
        </p:nvSpPr>
        <p:spPr>
          <a:xfrm>
            <a:off x="2559398" y="4971924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4" y="0"/>
                </a:moveTo>
                <a:lnTo>
                  <a:pt x="18645" y="2158"/>
                </a:lnTo>
                <a:lnTo>
                  <a:pt x="8756" y="8634"/>
                </a:lnTo>
                <a:lnTo>
                  <a:pt x="2189" y="18386"/>
                </a:lnTo>
                <a:lnTo>
                  <a:pt x="0" y="29480"/>
                </a:lnTo>
                <a:lnTo>
                  <a:pt x="2189" y="40574"/>
                </a:lnTo>
                <a:lnTo>
                  <a:pt x="8756" y="50327"/>
                </a:lnTo>
                <a:lnTo>
                  <a:pt x="18645" y="56803"/>
                </a:lnTo>
                <a:lnTo>
                  <a:pt x="29894" y="58961"/>
                </a:lnTo>
                <a:lnTo>
                  <a:pt x="41143" y="56803"/>
                </a:lnTo>
                <a:lnTo>
                  <a:pt x="51033" y="50327"/>
                </a:lnTo>
                <a:lnTo>
                  <a:pt x="57600" y="40574"/>
                </a:lnTo>
                <a:lnTo>
                  <a:pt x="59789" y="29480"/>
                </a:lnTo>
                <a:lnTo>
                  <a:pt x="57600" y="18386"/>
                </a:lnTo>
                <a:lnTo>
                  <a:pt x="51033" y="8634"/>
                </a:lnTo>
                <a:lnTo>
                  <a:pt x="41143" y="215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" name="object 610"/>
          <p:cNvSpPr/>
          <p:nvPr/>
        </p:nvSpPr>
        <p:spPr>
          <a:xfrm>
            <a:off x="2559398" y="4971924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5"/>
                </a:lnTo>
                <a:lnTo>
                  <a:pt x="51033" y="50327"/>
                </a:lnTo>
                <a:lnTo>
                  <a:pt x="41143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5" y="50327"/>
                </a:lnTo>
                <a:lnTo>
                  <a:pt x="2188" y="40575"/>
                </a:lnTo>
                <a:lnTo>
                  <a:pt x="0" y="29481"/>
                </a:lnTo>
                <a:lnTo>
                  <a:pt x="2188" y="18387"/>
                </a:lnTo>
                <a:lnTo>
                  <a:pt x="8755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3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" name="object 611"/>
          <p:cNvSpPr/>
          <p:nvPr/>
        </p:nvSpPr>
        <p:spPr>
          <a:xfrm>
            <a:off x="2575413" y="502823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7" y="0"/>
                </a:moveTo>
                <a:lnTo>
                  <a:pt x="18478" y="2178"/>
                </a:lnTo>
                <a:lnTo>
                  <a:pt x="8677" y="8712"/>
                </a:lnTo>
                <a:lnTo>
                  <a:pt x="2169" y="18552"/>
                </a:lnTo>
                <a:lnTo>
                  <a:pt x="0" y="29746"/>
                </a:lnTo>
                <a:lnTo>
                  <a:pt x="2169" y="40940"/>
                </a:lnTo>
                <a:lnTo>
                  <a:pt x="8677" y="50781"/>
                </a:lnTo>
                <a:lnTo>
                  <a:pt x="18478" y="57315"/>
                </a:lnTo>
                <a:lnTo>
                  <a:pt x="29627" y="59493"/>
                </a:lnTo>
                <a:lnTo>
                  <a:pt x="40777" y="57315"/>
                </a:lnTo>
                <a:lnTo>
                  <a:pt x="50578" y="50781"/>
                </a:lnTo>
                <a:lnTo>
                  <a:pt x="57086" y="40940"/>
                </a:lnTo>
                <a:lnTo>
                  <a:pt x="59255" y="29746"/>
                </a:lnTo>
                <a:lnTo>
                  <a:pt x="57086" y="18552"/>
                </a:lnTo>
                <a:lnTo>
                  <a:pt x="50578" y="8712"/>
                </a:lnTo>
                <a:lnTo>
                  <a:pt x="40777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" name="object 612"/>
          <p:cNvSpPr/>
          <p:nvPr/>
        </p:nvSpPr>
        <p:spPr>
          <a:xfrm>
            <a:off x="2575413" y="5028231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5" y="18552"/>
                </a:lnTo>
                <a:lnTo>
                  <a:pt x="59254" y="29746"/>
                </a:lnTo>
                <a:lnTo>
                  <a:pt x="57085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8" y="57315"/>
                </a:lnTo>
                <a:lnTo>
                  <a:pt x="8677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2"/>
                </a:lnTo>
                <a:lnTo>
                  <a:pt x="8677" y="8712"/>
                </a:lnTo>
                <a:lnTo>
                  <a:pt x="18478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" name="object 613"/>
          <p:cNvSpPr/>
          <p:nvPr/>
        </p:nvSpPr>
        <p:spPr>
          <a:xfrm>
            <a:off x="2591961" y="500857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627" y="0"/>
                </a:moveTo>
                <a:lnTo>
                  <a:pt x="18478" y="2158"/>
                </a:lnTo>
                <a:lnTo>
                  <a:pt x="8678" y="8634"/>
                </a:lnTo>
                <a:lnTo>
                  <a:pt x="2169" y="18387"/>
                </a:lnTo>
                <a:lnTo>
                  <a:pt x="0" y="29481"/>
                </a:lnTo>
                <a:lnTo>
                  <a:pt x="2169" y="40575"/>
                </a:lnTo>
                <a:lnTo>
                  <a:pt x="8678" y="50327"/>
                </a:lnTo>
                <a:lnTo>
                  <a:pt x="18478" y="56803"/>
                </a:lnTo>
                <a:lnTo>
                  <a:pt x="29627" y="58962"/>
                </a:lnTo>
                <a:lnTo>
                  <a:pt x="40776" y="56803"/>
                </a:lnTo>
                <a:lnTo>
                  <a:pt x="50578" y="50327"/>
                </a:lnTo>
                <a:lnTo>
                  <a:pt x="57086" y="40575"/>
                </a:lnTo>
                <a:lnTo>
                  <a:pt x="59255" y="29481"/>
                </a:lnTo>
                <a:lnTo>
                  <a:pt x="57086" y="18387"/>
                </a:lnTo>
                <a:lnTo>
                  <a:pt x="50578" y="8634"/>
                </a:lnTo>
                <a:lnTo>
                  <a:pt x="40776" y="215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" name="object 614"/>
          <p:cNvSpPr/>
          <p:nvPr/>
        </p:nvSpPr>
        <p:spPr>
          <a:xfrm>
            <a:off x="2591962" y="500857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0577" y="8634"/>
                </a:moveTo>
                <a:lnTo>
                  <a:pt x="57085" y="18387"/>
                </a:lnTo>
                <a:lnTo>
                  <a:pt x="59254" y="29481"/>
                </a:lnTo>
                <a:lnTo>
                  <a:pt x="57085" y="40575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8" y="56803"/>
                </a:lnTo>
                <a:lnTo>
                  <a:pt x="8677" y="50327"/>
                </a:lnTo>
                <a:lnTo>
                  <a:pt x="2169" y="40575"/>
                </a:lnTo>
                <a:lnTo>
                  <a:pt x="0" y="29481"/>
                </a:lnTo>
                <a:lnTo>
                  <a:pt x="2169" y="18387"/>
                </a:lnTo>
                <a:lnTo>
                  <a:pt x="8677" y="8634"/>
                </a:lnTo>
                <a:lnTo>
                  <a:pt x="18478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" name="object 615"/>
          <p:cNvSpPr/>
          <p:nvPr/>
        </p:nvSpPr>
        <p:spPr>
          <a:xfrm>
            <a:off x="2607977" y="507603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7" y="0"/>
                </a:moveTo>
                <a:lnTo>
                  <a:pt x="18478" y="2178"/>
                </a:lnTo>
                <a:lnTo>
                  <a:pt x="8677" y="8712"/>
                </a:lnTo>
                <a:lnTo>
                  <a:pt x="2169" y="18552"/>
                </a:lnTo>
                <a:lnTo>
                  <a:pt x="0" y="29746"/>
                </a:lnTo>
                <a:lnTo>
                  <a:pt x="2169" y="40940"/>
                </a:lnTo>
                <a:lnTo>
                  <a:pt x="8677" y="50781"/>
                </a:lnTo>
                <a:lnTo>
                  <a:pt x="18478" y="57315"/>
                </a:lnTo>
                <a:lnTo>
                  <a:pt x="29627" y="59493"/>
                </a:lnTo>
                <a:lnTo>
                  <a:pt x="40776" y="57315"/>
                </a:lnTo>
                <a:lnTo>
                  <a:pt x="50577" y="50781"/>
                </a:lnTo>
                <a:lnTo>
                  <a:pt x="57085" y="40940"/>
                </a:lnTo>
                <a:lnTo>
                  <a:pt x="59255" y="29746"/>
                </a:lnTo>
                <a:lnTo>
                  <a:pt x="57085" y="18552"/>
                </a:lnTo>
                <a:lnTo>
                  <a:pt x="50577" y="8712"/>
                </a:lnTo>
                <a:lnTo>
                  <a:pt x="40776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" name="object 616"/>
          <p:cNvSpPr/>
          <p:nvPr/>
        </p:nvSpPr>
        <p:spPr>
          <a:xfrm>
            <a:off x="2607976" y="5076039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5" y="18552"/>
                </a:lnTo>
                <a:lnTo>
                  <a:pt x="59255" y="29746"/>
                </a:lnTo>
                <a:lnTo>
                  <a:pt x="57085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8" y="59493"/>
                </a:lnTo>
                <a:lnTo>
                  <a:pt x="18479" y="57315"/>
                </a:lnTo>
                <a:lnTo>
                  <a:pt x="8678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2"/>
                </a:lnTo>
                <a:lnTo>
                  <a:pt x="8678" y="8712"/>
                </a:lnTo>
                <a:lnTo>
                  <a:pt x="18479" y="2178"/>
                </a:lnTo>
                <a:lnTo>
                  <a:pt x="29628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" name="object 617"/>
          <p:cNvSpPr/>
          <p:nvPr/>
        </p:nvSpPr>
        <p:spPr>
          <a:xfrm>
            <a:off x="2623992" y="5043635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7" y="0"/>
                </a:moveTo>
                <a:lnTo>
                  <a:pt x="18478" y="2178"/>
                </a:lnTo>
                <a:lnTo>
                  <a:pt x="8677" y="8712"/>
                </a:lnTo>
                <a:lnTo>
                  <a:pt x="2169" y="18552"/>
                </a:lnTo>
                <a:lnTo>
                  <a:pt x="0" y="29746"/>
                </a:lnTo>
                <a:lnTo>
                  <a:pt x="2169" y="40939"/>
                </a:lnTo>
                <a:lnTo>
                  <a:pt x="8677" y="50779"/>
                </a:lnTo>
                <a:lnTo>
                  <a:pt x="18478" y="57315"/>
                </a:lnTo>
                <a:lnTo>
                  <a:pt x="29627" y="59493"/>
                </a:lnTo>
                <a:lnTo>
                  <a:pt x="40777" y="57315"/>
                </a:lnTo>
                <a:lnTo>
                  <a:pt x="50578" y="50779"/>
                </a:lnTo>
                <a:lnTo>
                  <a:pt x="57086" y="40939"/>
                </a:lnTo>
                <a:lnTo>
                  <a:pt x="59255" y="29746"/>
                </a:lnTo>
                <a:lnTo>
                  <a:pt x="57086" y="18552"/>
                </a:lnTo>
                <a:lnTo>
                  <a:pt x="50578" y="8712"/>
                </a:lnTo>
                <a:lnTo>
                  <a:pt x="40777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" name="object 618"/>
          <p:cNvSpPr/>
          <p:nvPr/>
        </p:nvSpPr>
        <p:spPr>
          <a:xfrm>
            <a:off x="2623992" y="5043635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5" y="18552"/>
                </a:lnTo>
                <a:lnTo>
                  <a:pt x="59255" y="29746"/>
                </a:lnTo>
                <a:lnTo>
                  <a:pt x="57085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8" y="57315"/>
                </a:lnTo>
                <a:lnTo>
                  <a:pt x="8677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2"/>
                </a:lnTo>
                <a:lnTo>
                  <a:pt x="8677" y="8712"/>
                </a:lnTo>
                <a:lnTo>
                  <a:pt x="18478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" name="object 619"/>
          <p:cNvSpPr/>
          <p:nvPr/>
        </p:nvSpPr>
        <p:spPr>
          <a:xfrm>
            <a:off x="2640007" y="5067539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7" y="0"/>
                </a:moveTo>
                <a:lnTo>
                  <a:pt x="18478" y="2178"/>
                </a:lnTo>
                <a:lnTo>
                  <a:pt x="8678" y="8712"/>
                </a:lnTo>
                <a:lnTo>
                  <a:pt x="2169" y="18552"/>
                </a:lnTo>
                <a:lnTo>
                  <a:pt x="0" y="29746"/>
                </a:lnTo>
                <a:lnTo>
                  <a:pt x="2169" y="40939"/>
                </a:lnTo>
                <a:lnTo>
                  <a:pt x="8678" y="50779"/>
                </a:lnTo>
                <a:lnTo>
                  <a:pt x="18478" y="57314"/>
                </a:lnTo>
                <a:lnTo>
                  <a:pt x="29627" y="59492"/>
                </a:lnTo>
                <a:lnTo>
                  <a:pt x="40776" y="57314"/>
                </a:lnTo>
                <a:lnTo>
                  <a:pt x="50578" y="50779"/>
                </a:lnTo>
                <a:lnTo>
                  <a:pt x="57086" y="40939"/>
                </a:lnTo>
                <a:lnTo>
                  <a:pt x="59255" y="29746"/>
                </a:lnTo>
                <a:lnTo>
                  <a:pt x="57086" y="18552"/>
                </a:lnTo>
                <a:lnTo>
                  <a:pt x="50578" y="8712"/>
                </a:lnTo>
                <a:lnTo>
                  <a:pt x="40776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" name="object 620"/>
          <p:cNvSpPr/>
          <p:nvPr/>
        </p:nvSpPr>
        <p:spPr>
          <a:xfrm>
            <a:off x="2640007" y="5067539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5" y="18552"/>
                </a:lnTo>
                <a:lnTo>
                  <a:pt x="59255" y="29746"/>
                </a:lnTo>
                <a:lnTo>
                  <a:pt x="57085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8" y="57315"/>
                </a:lnTo>
                <a:lnTo>
                  <a:pt x="8677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2"/>
                </a:lnTo>
                <a:lnTo>
                  <a:pt x="8677" y="8712"/>
                </a:lnTo>
                <a:lnTo>
                  <a:pt x="18478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" name="object 621"/>
          <p:cNvSpPr/>
          <p:nvPr/>
        </p:nvSpPr>
        <p:spPr>
          <a:xfrm>
            <a:off x="2656556" y="507975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627" y="0"/>
                </a:moveTo>
                <a:lnTo>
                  <a:pt x="18478" y="2158"/>
                </a:lnTo>
                <a:lnTo>
                  <a:pt x="8677" y="8634"/>
                </a:lnTo>
                <a:lnTo>
                  <a:pt x="2169" y="18387"/>
                </a:lnTo>
                <a:lnTo>
                  <a:pt x="0" y="29481"/>
                </a:lnTo>
                <a:lnTo>
                  <a:pt x="2169" y="40575"/>
                </a:lnTo>
                <a:lnTo>
                  <a:pt x="8677" y="50327"/>
                </a:lnTo>
                <a:lnTo>
                  <a:pt x="18478" y="56803"/>
                </a:lnTo>
                <a:lnTo>
                  <a:pt x="29627" y="58962"/>
                </a:lnTo>
                <a:lnTo>
                  <a:pt x="40776" y="56803"/>
                </a:lnTo>
                <a:lnTo>
                  <a:pt x="50577" y="50327"/>
                </a:lnTo>
                <a:lnTo>
                  <a:pt x="57085" y="40575"/>
                </a:lnTo>
                <a:lnTo>
                  <a:pt x="59255" y="29481"/>
                </a:lnTo>
                <a:lnTo>
                  <a:pt x="57085" y="18387"/>
                </a:lnTo>
                <a:lnTo>
                  <a:pt x="50577" y="8634"/>
                </a:lnTo>
                <a:lnTo>
                  <a:pt x="40776" y="215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" name="object 622"/>
          <p:cNvSpPr/>
          <p:nvPr/>
        </p:nvSpPr>
        <p:spPr>
          <a:xfrm>
            <a:off x="2656556" y="507975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0577" y="8634"/>
                </a:moveTo>
                <a:lnTo>
                  <a:pt x="57085" y="18387"/>
                </a:lnTo>
                <a:lnTo>
                  <a:pt x="59254" y="29481"/>
                </a:lnTo>
                <a:lnTo>
                  <a:pt x="57085" y="40574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8" y="56803"/>
                </a:lnTo>
                <a:lnTo>
                  <a:pt x="8677" y="50327"/>
                </a:lnTo>
                <a:lnTo>
                  <a:pt x="2169" y="40574"/>
                </a:lnTo>
                <a:lnTo>
                  <a:pt x="0" y="29481"/>
                </a:lnTo>
                <a:lnTo>
                  <a:pt x="2169" y="18387"/>
                </a:lnTo>
                <a:lnTo>
                  <a:pt x="8677" y="8634"/>
                </a:lnTo>
                <a:lnTo>
                  <a:pt x="18478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" name="object 623"/>
          <p:cNvSpPr/>
          <p:nvPr/>
        </p:nvSpPr>
        <p:spPr>
          <a:xfrm>
            <a:off x="2672037" y="5021856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4" y="0"/>
                </a:moveTo>
                <a:lnTo>
                  <a:pt x="18645" y="2158"/>
                </a:lnTo>
                <a:lnTo>
                  <a:pt x="8756" y="8635"/>
                </a:lnTo>
                <a:lnTo>
                  <a:pt x="2189" y="18387"/>
                </a:lnTo>
                <a:lnTo>
                  <a:pt x="0" y="29481"/>
                </a:lnTo>
                <a:lnTo>
                  <a:pt x="2189" y="40575"/>
                </a:lnTo>
                <a:lnTo>
                  <a:pt x="8756" y="50328"/>
                </a:lnTo>
                <a:lnTo>
                  <a:pt x="18645" y="56804"/>
                </a:lnTo>
                <a:lnTo>
                  <a:pt x="29894" y="58962"/>
                </a:lnTo>
                <a:lnTo>
                  <a:pt x="41143" y="56804"/>
                </a:lnTo>
                <a:lnTo>
                  <a:pt x="51033" y="50328"/>
                </a:lnTo>
                <a:lnTo>
                  <a:pt x="57600" y="40575"/>
                </a:lnTo>
                <a:lnTo>
                  <a:pt x="59789" y="29481"/>
                </a:lnTo>
                <a:lnTo>
                  <a:pt x="57600" y="18387"/>
                </a:lnTo>
                <a:lnTo>
                  <a:pt x="51033" y="8635"/>
                </a:lnTo>
                <a:lnTo>
                  <a:pt x="41143" y="215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" name="object 624"/>
          <p:cNvSpPr/>
          <p:nvPr/>
        </p:nvSpPr>
        <p:spPr>
          <a:xfrm>
            <a:off x="2672037" y="5021857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4"/>
                </a:lnTo>
                <a:lnTo>
                  <a:pt x="51033" y="50327"/>
                </a:lnTo>
                <a:lnTo>
                  <a:pt x="41143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5" y="50327"/>
                </a:lnTo>
                <a:lnTo>
                  <a:pt x="2188" y="40574"/>
                </a:lnTo>
                <a:lnTo>
                  <a:pt x="0" y="29481"/>
                </a:lnTo>
                <a:lnTo>
                  <a:pt x="2188" y="18387"/>
                </a:lnTo>
                <a:lnTo>
                  <a:pt x="8755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3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" name="object 625"/>
          <p:cNvSpPr/>
          <p:nvPr/>
        </p:nvSpPr>
        <p:spPr>
          <a:xfrm>
            <a:off x="2688051" y="5120658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4" y="0"/>
                </a:moveTo>
                <a:lnTo>
                  <a:pt x="18645" y="2158"/>
                </a:lnTo>
                <a:lnTo>
                  <a:pt x="8756" y="8635"/>
                </a:lnTo>
                <a:lnTo>
                  <a:pt x="2189" y="18387"/>
                </a:lnTo>
                <a:lnTo>
                  <a:pt x="0" y="29481"/>
                </a:lnTo>
                <a:lnTo>
                  <a:pt x="2189" y="40575"/>
                </a:lnTo>
                <a:lnTo>
                  <a:pt x="8756" y="50328"/>
                </a:lnTo>
                <a:lnTo>
                  <a:pt x="18645" y="56804"/>
                </a:lnTo>
                <a:lnTo>
                  <a:pt x="29894" y="58962"/>
                </a:lnTo>
                <a:lnTo>
                  <a:pt x="41144" y="56804"/>
                </a:lnTo>
                <a:lnTo>
                  <a:pt x="51033" y="50328"/>
                </a:lnTo>
                <a:lnTo>
                  <a:pt x="57600" y="40575"/>
                </a:lnTo>
                <a:lnTo>
                  <a:pt x="59789" y="29481"/>
                </a:lnTo>
                <a:lnTo>
                  <a:pt x="57600" y="18387"/>
                </a:lnTo>
                <a:lnTo>
                  <a:pt x="51033" y="8635"/>
                </a:lnTo>
                <a:lnTo>
                  <a:pt x="41144" y="215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" name="object 626"/>
          <p:cNvSpPr/>
          <p:nvPr/>
        </p:nvSpPr>
        <p:spPr>
          <a:xfrm>
            <a:off x="2688052" y="5120659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5"/>
                </a:lnTo>
                <a:lnTo>
                  <a:pt x="51033" y="50327"/>
                </a:lnTo>
                <a:lnTo>
                  <a:pt x="41143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5" y="50327"/>
                </a:lnTo>
                <a:lnTo>
                  <a:pt x="2188" y="40575"/>
                </a:lnTo>
                <a:lnTo>
                  <a:pt x="0" y="29481"/>
                </a:lnTo>
                <a:lnTo>
                  <a:pt x="2188" y="18387"/>
                </a:lnTo>
                <a:lnTo>
                  <a:pt x="8755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3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" name="object 627"/>
          <p:cNvSpPr/>
          <p:nvPr/>
        </p:nvSpPr>
        <p:spPr>
          <a:xfrm>
            <a:off x="2704067" y="5074976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4" y="0"/>
                </a:moveTo>
                <a:lnTo>
                  <a:pt x="18644" y="2158"/>
                </a:lnTo>
                <a:lnTo>
                  <a:pt x="8755" y="8634"/>
                </a:lnTo>
                <a:lnTo>
                  <a:pt x="2188" y="18387"/>
                </a:lnTo>
                <a:lnTo>
                  <a:pt x="0" y="29481"/>
                </a:lnTo>
                <a:lnTo>
                  <a:pt x="2188" y="40575"/>
                </a:lnTo>
                <a:lnTo>
                  <a:pt x="8755" y="50327"/>
                </a:lnTo>
                <a:lnTo>
                  <a:pt x="18644" y="56803"/>
                </a:lnTo>
                <a:lnTo>
                  <a:pt x="29894" y="58961"/>
                </a:lnTo>
                <a:lnTo>
                  <a:pt x="41143" y="56803"/>
                </a:lnTo>
                <a:lnTo>
                  <a:pt x="51032" y="50327"/>
                </a:lnTo>
                <a:lnTo>
                  <a:pt x="57599" y="40575"/>
                </a:lnTo>
                <a:lnTo>
                  <a:pt x="59788" y="29481"/>
                </a:lnTo>
                <a:lnTo>
                  <a:pt x="57599" y="18387"/>
                </a:lnTo>
                <a:lnTo>
                  <a:pt x="51032" y="8634"/>
                </a:lnTo>
                <a:lnTo>
                  <a:pt x="41143" y="215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" name="object 628"/>
          <p:cNvSpPr/>
          <p:nvPr/>
        </p:nvSpPr>
        <p:spPr>
          <a:xfrm>
            <a:off x="2704067" y="5074976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4"/>
                </a:lnTo>
                <a:lnTo>
                  <a:pt x="51033" y="50327"/>
                </a:lnTo>
                <a:lnTo>
                  <a:pt x="41143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5" y="50327"/>
                </a:lnTo>
                <a:lnTo>
                  <a:pt x="2188" y="40574"/>
                </a:lnTo>
                <a:lnTo>
                  <a:pt x="0" y="29481"/>
                </a:lnTo>
                <a:lnTo>
                  <a:pt x="2188" y="18387"/>
                </a:lnTo>
                <a:lnTo>
                  <a:pt x="8755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3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" name="object 629"/>
          <p:cNvSpPr/>
          <p:nvPr/>
        </p:nvSpPr>
        <p:spPr>
          <a:xfrm>
            <a:off x="2720615" y="5071257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4" y="0"/>
                </a:moveTo>
                <a:lnTo>
                  <a:pt x="18645" y="2158"/>
                </a:lnTo>
                <a:lnTo>
                  <a:pt x="8756" y="8634"/>
                </a:lnTo>
                <a:lnTo>
                  <a:pt x="2189" y="18387"/>
                </a:lnTo>
                <a:lnTo>
                  <a:pt x="0" y="29481"/>
                </a:lnTo>
                <a:lnTo>
                  <a:pt x="2189" y="40575"/>
                </a:lnTo>
                <a:lnTo>
                  <a:pt x="8756" y="50327"/>
                </a:lnTo>
                <a:lnTo>
                  <a:pt x="18645" y="56803"/>
                </a:lnTo>
                <a:lnTo>
                  <a:pt x="29894" y="58962"/>
                </a:lnTo>
                <a:lnTo>
                  <a:pt x="41144" y="56803"/>
                </a:lnTo>
                <a:lnTo>
                  <a:pt x="51033" y="50327"/>
                </a:lnTo>
                <a:lnTo>
                  <a:pt x="57600" y="40575"/>
                </a:lnTo>
                <a:lnTo>
                  <a:pt x="59789" y="29481"/>
                </a:lnTo>
                <a:lnTo>
                  <a:pt x="57600" y="18387"/>
                </a:lnTo>
                <a:lnTo>
                  <a:pt x="51033" y="8634"/>
                </a:lnTo>
                <a:lnTo>
                  <a:pt x="41144" y="215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" name="object 630"/>
          <p:cNvSpPr/>
          <p:nvPr/>
        </p:nvSpPr>
        <p:spPr>
          <a:xfrm>
            <a:off x="2720615" y="5071258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4"/>
                </a:lnTo>
                <a:lnTo>
                  <a:pt x="51033" y="50327"/>
                </a:lnTo>
                <a:lnTo>
                  <a:pt x="41143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5" y="50327"/>
                </a:lnTo>
                <a:lnTo>
                  <a:pt x="2188" y="40574"/>
                </a:lnTo>
                <a:lnTo>
                  <a:pt x="0" y="29481"/>
                </a:lnTo>
                <a:lnTo>
                  <a:pt x="2188" y="18387"/>
                </a:lnTo>
                <a:lnTo>
                  <a:pt x="8755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3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" name="object 631"/>
          <p:cNvSpPr/>
          <p:nvPr/>
        </p:nvSpPr>
        <p:spPr>
          <a:xfrm>
            <a:off x="2736630" y="5095161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4" y="0"/>
                </a:moveTo>
                <a:lnTo>
                  <a:pt x="18645" y="2158"/>
                </a:lnTo>
                <a:lnTo>
                  <a:pt x="8756" y="8634"/>
                </a:lnTo>
                <a:lnTo>
                  <a:pt x="2189" y="18386"/>
                </a:lnTo>
                <a:lnTo>
                  <a:pt x="0" y="29480"/>
                </a:lnTo>
                <a:lnTo>
                  <a:pt x="2189" y="40574"/>
                </a:lnTo>
                <a:lnTo>
                  <a:pt x="8756" y="50327"/>
                </a:lnTo>
                <a:lnTo>
                  <a:pt x="18645" y="56803"/>
                </a:lnTo>
                <a:lnTo>
                  <a:pt x="29894" y="58962"/>
                </a:lnTo>
                <a:lnTo>
                  <a:pt x="41144" y="56803"/>
                </a:lnTo>
                <a:lnTo>
                  <a:pt x="51033" y="50327"/>
                </a:lnTo>
                <a:lnTo>
                  <a:pt x="57600" y="40574"/>
                </a:lnTo>
                <a:lnTo>
                  <a:pt x="59789" y="29480"/>
                </a:lnTo>
                <a:lnTo>
                  <a:pt x="57600" y="18386"/>
                </a:lnTo>
                <a:lnTo>
                  <a:pt x="51033" y="8634"/>
                </a:lnTo>
                <a:lnTo>
                  <a:pt x="41144" y="215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" name="object 632"/>
          <p:cNvSpPr/>
          <p:nvPr/>
        </p:nvSpPr>
        <p:spPr>
          <a:xfrm>
            <a:off x="2736630" y="5095161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4"/>
                </a:lnTo>
                <a:lnTo>
                  <a:pt x="51033" y="50327"/>
                </a:lnTo>
                <a:lnTo>
                  <a:pt x="41143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5" y="50327"/>
                </a:lnTo>
                <a:lnTo>
                  <a:pt x="2188" y="40574"/>
                </a:lnTo>
                <a:lnTo>
                  <a:pt x="0" y="29481"/>
                </a:lnTo>
                <a:lnTo>
                  <a:pt x="2188" y="18387"/>
                </a:lnTo>
                <a:lnTo>
                  <a:pt x="8755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3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" name="object 633"/>
          <p:cNvSpPr/>
          <p:nvPr/>
        </p:nvSpPr>
        <p:spPr>
          <a:xfrm>
            <a:off x="2752645" y="512968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7" y="0"/>
                </a:moveTo>
                <a:lnTo>
                  <a:pt x="18478" y="2178"/>
                </a:lnTo>
                <a:lnTo>
                  <a:pt x="8677" y="8713"/>
                </a:lnTo>
                <a:lnTo>
                  <a:pt x="2169" y="18553"/>
                </a:lnTo>
                <a:lnTo>
                  <a:pt x="0" y="29747"/>
                </a:lnTo>
                <a:lnTo>
                  <a:pt x="2169" y="40940"/>
                </a:lnTo>
                <a:lnTo>
                  <a:pt x="8677" y="50780"/>
                </a:lnTo>
                <a:lnTo>
                  <a:pt x="18478" y="57315"/>
                </a:lnTo>
                <a:lnTo>
                  <a:pt x="29627" y="59493"/>
                </a:lnTo>
                <a:lnTo>
                  <a:pt x="40777" y="57315"/>
                </a:lnTo>
                <a:lnTo>
                  <a:pt x="50578" y="50780"/>
                </a:lnTo>
                <a:lnTo>
                  <a:pt x="57086" y="40940"/>
                </a:lnTo>
                <a:lnTo>
                  <a:pt x="59255" y="29747"/>
                </a:lnTo>
                <a:lnTo>
                  <a:pt x="57086" y="18553"/>
                </a:lnTo>
                <a:lnTo>
                  <a:pt x="50578" y="8713"/>
                </a:lnTo>
                <a:lnTo>
                  <a:pt x="40777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" name="object 634"/>
          <p:cNvSpPr/>
          <p:nvPr/>
        </p:nvSpPr>
        <p:spPr>
          <a:xfrm>
            <a:off x="2752645" y="5129689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5" y="18553"/>
                </a:lnTo>
                <a:lnTo>
                  <a:pt x="59255" y="29746"/>
                </a:lnTo>
                <a:lnTo>
                  <a:pt x="57085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8" y="57315"/>
                </a:lnTo>
                <a:lnTo>
                  <a:pt x="8677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3"/>
                </a:lnTo>
                <a:lnTo>
                  <a:pt x="8677" y="8712"/>
                </a:lnTo>
                <a:lnTo>
                  <a:pt x="18478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" name="object 635"/>
          <p:cNvSpPr/>
          <p:nvPr/>
        </p:nvSpPr>
        <p:spPr>
          <a:xfrm>
            <a:off x="2768660" y="5150405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7" y="0"/>
                </a:moveTo>
                <a:lnTo>
                  <a:pt x="18478" y="2178"/>
                </a:lnTo>
                <a:lnTo>
                  <a:pt x="8678" y="8712"/>
                </a:lnTo>
                <a:lnTo>
                  <a:pt x="2169" y="18552"/>
                </a:lnTo>
                <a:lnTo>
                  <a:pt x="0" y="29746"/>
                </a:lnTo>
                <a:lnTo>
                  <a:pt x="2169" y="40939"/>
                </a:lnTo>
                <a:lnTo>
                  <a:pt x="8678" y="50779"/>
                </a:lnTo>
                <a:lnTo>
                  <a:pt x="18478" y="57314"/>
                </a:lnTo>
                <a:lnTo>
                  <a:pt x="29627" y="59492"/>
                </a:lnTo>
                <a:lnTo>
                  <a:pt x="40776" y="57314"/>
                </a:lnTo>
                <a:lnTo>
                  <a:pt x="50578" y="50779"/>
                </a:lnTo>
                <a:lnTo>
                  <a:pt x="57086" y="40939"/>
                </a:lnTo>
                <a:lnTo>
                  <a:pt x="59255" y="29746"/>
                </a:lnTo>
                <a:lnTo>
                  <a:pt x="57086" y="18552"/>
                </a:lnTo>
                <a:lnTo>
                  <a:pt x="50578" y="8712"/>
                </a:lnTo>
                <a:lnTo>
                  <a:pt x="40776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" name="object 636"/>
          <p:cNvSpPr/>
          <p:nvPr/>
        </p:nvSpPr>
        <p:spPr>
          <a:xfrm>
            <a:off x="2768661" y="5150406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5" y="18553"/>
                </a:lnTo>
                <a:lnTo>
                  <a:pt x="59254" y="29746"/>
                </a:lnTo>
                <a:lnTo>
                  <a:pt x="57085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8" y="57315"/>
                </a:lnTo>
                <a:lnTo>
                  <a:pt x="8677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3"/>
                </a:lnTo>
                <a:lnTo>
                  <a:pt x="8677" y="8712"/>
                </a:lnTo>
                <a:lnTo>
                  <a:pt x="18478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" name="object 637"/>
          <p:cNvSpPr/>
          <p:nvPr/>
        </p:nvSpPr>
        <p:spPr>
          <a:xfrm>
            <a:off x="2785209" y="515571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627" y="0"/>
                </a:moveTo>
                <a:lnTo>
                  <a:pt x="18478" y="2158"/>
                </a:lnTo>
                <a:lnTo>
                  <a:pt x="8677" y="8634"/>
                </a:lnTo>
                <a:lnTo>
                  <a:pt x="2169" y="18387"/>
                </a:lnTo>
                <a:lnTo>
                  <a:pt x="0" y="29481"/>
                </a:lnTo>
                <a:lnTo>
                  <a:pt x="2169" y="40575"/>
                </a:lnTo>
                <a:lnTo>
                  <a:pt x="8677" y="50327"/>
                </a:lnTo>
                <a:lnTo>
                  <a:pt x="18478" y="56803"/>
                </a:lnTo>
                <a:lnTo>
                  <a:pt x="29627" y="58962"/>
                </a:lnTo>
                <a:lnTo>
                  <a:pt x="40777" y="56803"/>
                </a:lnTo>
                <a:lnTo>
                  <a:pt x="50578" y="50327"/>
                </a:lnTo>
                <a:lnTo>
                  <a:pt x="57086" y="40575"/>
                </a:lnTo>
                <a:lnTo>
                  <a:pt x="59255" y="29481"/>
                </a:lnTo>
                <a:lnTo>
                  <a:pt x="57086" y="18387"/>
                </a:lnTo>
                <a:lnTo>
                  <a:pt x="50578" y="8634"/>
                </a:lnTo>
                <a:lnTo>
                  <a:pt x="40777" y="215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" name="object 638"/>
          <p:cNvSpPr/>
          <p:nvPr/>
        </p:nvSpPr>
        <p:spPr>
          <a:xfrm>
            <a:off x="2785209" y="5155718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0577" y="8634"/>
                </a:moveTo>
                <a:lnTo>
                  <a:pt x="57085" y="18387"/>
                </a:lnTo>
                <a:lnTo>
                  <a:pt x="59255" y="29481"/>
                </a:lnTo>
                <a:lnTo>
                  <a:pt x="57085" y="40574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9" y="56803"/>
                </a:lnTo>
                <a:lnTo>
                  <a:pt x="8678" y="50327"/>
                </a:lnTo>
                <a:lnTo>
                  <a:pt x="2169" y="40574"/>
                </a:lnTo>
                <a:lnTo>
                  <a:pt x="0" y="29481"/>
                </a:lnTo>
                <a:lnTo>
                  <a:pt x="2169" y="18387"/>
                </a:lnTo>
                <a:lnTo>
                  <a:pt x="8678" y="8634"/>
                </a:lnTo>
                <a:lnTo>
                  <a:pt x="18479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" name="object 639"/>
          <p:cNvSpPr/>
          <p:nvPr/>
        </p:nvSpPr>
        <p:spPr>
          <a:xfrm>
            <a:off x="2801224" y="5150405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7" y="0"/>
                </a:moveTo>
                <a:lnTo>
                  <a:pt x="18478" y="2178"/>
                </a:lnTo>
                <a:lnTo>
                  <a:pt x="8677" y="8712"/>
                </a:lnTo>
                <a:lnTo>
                  <a:pt x="2169" y="18552"/>
                </a:lnTo>
                <a:lnTo>
                  <a:pt x="0" y="29746"/>
                </a:lnTo>
                <a:lnTo>
                  <a:pt x="2169" y="40939"/>
                </a:lnTo>
                <a:lnTo>
                  <a:pt x="8677" y="50779"/>
                </a:lnTo>
                <a:lnTo>
                  <a:pt x="18478" y="57314"/>
                </a:lnTo>
                <a:lnTo>
                  <a:pt x="29627" y="59492"/>
                </a:lnTo>
                <a:lnTo>
                  <a:pt x="40777" y="57314"/>
                </a:lnTo>
                <a:lnTo>
                  <a:pt x="50578" y="50779"/>
                </a:lnTo>
                <a:lnTo>
                  <a:pt x="57086" y="40939"/>
                </a:lnTo>
                <a:lnTo>
                  <a:pt x="59255" y="29746"/>
                </a:lnTo>
                <a:lnTo>
                  <a:pt x="57086" y="18552"/>
                </a:lnTo>
                <a:lnTo>
                  <a:pt x="50578" y="8712"/>
                </a:lnTo>
                <a:lnTo>
                  <a:pt x="40777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" name="object 640"/>
          <p:cNvSpPr/>
          <p:nvPr/>
        </p:nvSpPr>
        <p:spPr>
          <a:xfrm>
            <a:off x="2801224" y="5150406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5" y="18553"/>
                </a:lnTo>
                <a:lnTo>
                  <a:pt x="59255" y="29746"/>
                </a:lnTo>
                <a:lnTo>
                  <a:pt x="57085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8" y="57315"/>
                </a:lnTo>
                <a:lnTo>
                  <a:pt x="8677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3"/>
                </a:lnTo>
                <a:lnTo>
                  <a:pt x="8677" y="8712"/>
                </a:lnTo>
                <a:lnTo>
                  <a:pt x="18478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" name="object 641"/>
          <p:cNvSpPr/>
          <p:nvPr/>
        </p:nvSpPr>
        <p:spPr>
          <a:xfrm>
            <a:off x="2817239" y="5215211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7" y="0"/>
                </a:moveTo>
                <a:lnTo>
                  <a:pt x="18478" y="2178"/>
                </a:lnTo>
                <a:lnTo>
                  <a:pt x="8678" y="8712"/>
                </a:lnTo>
                <a:lnTo>
                  <a:pt x="2169" y="18552"/>
                </a:lnTo>
                <a:lnTo>
                  <a:pt x="0" y="29746"/>
                </a:lnTo>
                <a:lnTo>
                  <a:pt x="2169" y="40939"/>
                </a:lnTo>
                <a:lnTo>
                  <a:pt x="8678" y="50779"/>
                </a:lnTo>
                <a:lnTo>
                  <a:pt x="18478" y="57315"/>
                </a:lnTo>
                <a:lnTo>
                  <a:pt x="29627" y="59493"/>
                </a:lnTo>
                <a:lnTo>
                  <a:pt x="40776" y="57315"/>
                </a:lnTo>
                <a:lnTo>
                  <a:pt x="50578" y="50779"/>
                </a:lnTo>
                <a:lnTo>
                  <a:pt x="57086" y="40939"/>
                </a:lnTo>
                <a:lnTo>
                  <a:pt x="59255" y="29746"/>
                </a:lnTo>
                <a:lnTo>
                  <a:pt x="57086" y="18552"/>
                </a:lnTo>
                <a:lnTo>
                  <a:pt x="50578" y="8712"/>
                </a:lnTo>
                <a:lnTo>
                  <a:pt x="40776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" name="object 642"/>
          <p:cNvSpPr/>
          <p:nvPr/>
        </p:nvSpPr>
        <p:spPr>
          <a:xfrm>
            <a:off x="2817239" y="5215211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5" y="18553"/>
                </a:lnTo>
                <a:lnTo>
                  <a:pt x="59255" y="29746"/>
                </a:lnTo>
                <a:lnTo>
                  <a:pt x="57085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8" y="57315"/>
                </a:lnTo>
                <a:lnTo>
                  <a:pt x="8677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3"/>
                </a:lnTo>
                <a:lnTo>
                  <a:pt x="8677" y="8712"/>
                </a:lnTo>
                <a:lnTo>
                  <a:pt x="18478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" name="object 643"/>
          <p:cNvSpPr/>
          <p:nvPr/>
        </p:nvSpPr>
        <p:spPr>
          <a:xfrm>
            <a:off x="2833254" y="5153061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628" y="0"/>
                </a:moveTo>
                <a:lnTo>
                  <a:pt x="18479" y="2158"/>
                </a:lnTo>
                <a:lnTo>
                  <a:pt x="8678" y="8635"/>
                </a:lnTo>
                <a:lnTo>
                  <a:pt x="2169" y="18387"/>
                </a:lnTo>
                <a:lnTo>
                  <a:pt x="0" y="29481"/>
                </a:lnTo>
                <a:lnTo>
                  <a:pt x="2169" y="40575"/>
                </a:lnTo>
                <a:lnTo>
                  <a:pt x="8678" y="50328"/>
                </a:lnTo>
                <a:lnTo>
                  <a:pt x="18479" y="56804"/>
                </a:lnTo>
                <a:lnTo>
                  <a:pt x="29628" y="58962"/>
                </a:lnTo>
                <a:lnTo>
                  <a:pt x="40777" y="56804"/>
                </a:lnTo>
                <a:lnTo>
                  <a:pt x="50578" y="50328"/>
                </a:lnTo>
                <a:lnTo>
                  <a:pt x="57086" y="40575"/>
                </a:lnTo>
                <a:lnTo>
                  <a:pt x="59255" y="29481"/>
                </a:lnTo>
                <a:lnTo>
                  <a:pt x="57086" y="18387"/>
                </a:lnTo>
                <a:lnTo>
                  <a:pt x="50578" y="8635"/>
                </a:lnTo>
                <a:lnTo>
                  <a:pt x="40777" y="2158"/>
                </a:lnTo>
                <a:lnTo>
                  <a:pt x="29628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" name="object 644"/>
          <p:cNvSpPr/>
          <p:nvPr/>
        </p:nvSpPr>
        <p:spPr>
          <a:xfrm>
            <a:off x="2833254" y="5153062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0577" y="8634"/>
                </a:moveTo>
                <a:lnTo>
                  <a:pt x="57085" y="18387"/>
                </a:lnTo>
                <a:lnTo>
                  <a:pt x="59254" y="29481"/>
                </a:lnTo>
                <a:lnTo>
                  <a:pt x="57085" y="40574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8" y="56803"/>
                </a:lnTo>
                <a:lnTo>
                  <a:pt x="8677" y="50327"/>
                </a:lnTo>
                <a:lnTo>
                  <a:pt x="2169" y="40574"/>
                </a:lnTo>
                <a:lnTo>
                  <a:pt x="0" y="29481"/>
                </a:lnTo>
                <a:lnTo>
                  <a:pt x="2169" y="18387"/>
                </a:lnTo>
                <a:lnTo>
                  <a:pt x="8677" y="8634"/>
                </a:lnTo>
                <a:lnTo>
                  <a:pt x="18478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" name="object 645"/>
          <p:cNvSpPr/>
          <p:nvPr/>
        </p:nvSpPr>
        <p:spPr>
          <a:xfrm>
            <a:off x="2849803" y="5218929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627" y="0"/>
                </a:moveTo>
                <a:lnTo>
                  <a:pt x="18478" y="2158"/>
                </a:lnTo>
                <a:lnTo>
                  <a:pt x="8678" y="8634"/>
                </a:lnTo>
                <a:lnTo>
                  <a:pt x="2169" y="18387"/>
                </a:lnTo>
                <a:lnTo>
                  <a:pt x="0" y="29481"/>
                </a:lnTo>
                <a:lnTo>
                  <a:pt x="2169" y="40575"/>
                </a:lnTo>
                <a:lnTo>
                  <a:pt x="8678" y="50327"/>
                </a:lnTo>
                <a:lnTo>
                  <a:pt x="18478" y="56803"/>
                </a:lnTo>
                <a:lnTo>
                  <a:pt x="29627" y="58962"/>
                </a:lnTo>
                <a:lnTo>
                  <a:pt x="40776" y="56803"/>
                </a:lnTo>
                <a:lnTo>
                  <a:pt x="50578" y="50327"/>
                </a:lnTo>
                <a:lnTo>
                  <a:pt x="57086" y="40575"/>
                </a:lnTo>
                <a:lnTo>
                  <a:pt x="59255" y="29481"/>
                </a:lnTo>
                <a:lnTo>
                  <a:pt x="57086" y="18387"/>
                </a:lnTo>
                <a:lnTo>
                  <a:pt x="50578" y="8634"/>
                </a:lnTo>
                <a:lnTo>
                  <a:pt x="40776" y="215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" name="object 646"/>
          <p:cNvSpPr/>
          <p:nvPr/>
        </p:nvSpPr>
        <p:spPr>
          <a:xfrm>
            <a:off x="2849803" y="5218930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0577" y="8634"/>
                </a:moveTo>
                <a:lnTo>
                  <a:pt x="57085" y="18387"/>
                </a:lnTo>
                <a:lnTo>
                  <a:pt x="59255" y="29481"/>
                </a:lnTo>
                <a:lnTo>
                  <a:pt x="57085" y="40574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8" y="56803"/>
                </a:lnTo>
                <a:lnTo>
                  <a:pt x="8677" y="50327"/>
                </a:lnTo>
                <a:lnTo>
                  <a:pt x="2169" y="40574"/>
                </a:lnTo>
                <a:lnTo>
                  <a:pt x="0" y="29481"/>
                </a:lnTo>
                <a:lnTo>
                  <a:pt x="2169" y="18387"/>
                </a:lnTo>
                <a:lnTo>
                  <a:pt x="8677" y="8634"/>
                </a:lnTo>
                <a:lnTo>
                  <a:pt x="18478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" name="object 647"/>
          <p:cNvSpPr/>
          <p:nvPr/>
        </p:nvSpPr>
        <p:spPr>
          <a:xfrm>
            <a:off x="2865284" y="5191307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29895" y="0"/>
                </a:moveTo>
                <a:lnTo>
                  <a:pt x="18645" y="2178"/>
                </a:lnTo>
                <a:lnTo>
                  <a:pt x="8756" y="8712"/>
                </a:lnTo>
                <a:lnTo>
                  <a:pt x="2189" y="18552"/>
                </a:lnTo>
                <a:lnTo>
                  <a:pt x="0" y="29746"/>
                </a:lnTo>
                <a:lnTo>
                  <a:pt x="2189" y="40940"/>
                </a:lnTo>
                <a:lnTo>
                  <a:pt x="8756" y="50781"/>
                </a:lnTo>
                <a:lnTo>
                  <a:pt x="18645" y="57315"/>
                </a:lnTo>
                <a:lnTo>
                  <a:pt x="29895" y="59493"/>
                </a:lnTo>
                <a:lnTo>
                  <a:pt x="41144" y="57315"/>
                </a:lnTo>
                <a:lnTo>
                  <a:pt x="51033" y="50781"/>
                </a:lnTo>
                <a:lnTo>
                  <a:pt x="57600" y="40940"/>
                </a:lnTo>
                <a:lnTo>
                  <a:pt x="59789" y="29746"/>
                </a:lnTo>
                <a:lnTo>
                  <a:pt x="57600" y="18552"/>
                </a:lnTo>
                <a:lnTo>
                  <a:pt x="51033" y="8712"/>
                </a:lnTo>
                <a:lnTo>
                  <a:pt x="41144" y="2178"/>
                </a:lnTo>
                <a:lnTo>
                  <a:pt x="2989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" name="object 648"/>
          <p:cNvSpPr/>
          <p:nvPr/>
        </p:nvSpPr>
        <p:spPr>
          <a:xfrm>
            <a:off x="2865284" y="5191307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1033" y="8712"/>
                </a:moveTo>
                <a:lnTo>
                  <a:pt x="57600" y="18553"/>
                </a:lnTo>
                <a:lnTo>
                  <a:pt x="59789" y="29746"/>
                </a:lnTo>
                <a:lnTo>
                  <a:pt x="57600" y="40940"/>
                </a:lnTo>
                <a:lnTo>
                  <a:pt x="51033" y="50780"/>
                </a:lnTo>
                <a:lnTo>
                  <a:pt x="41143" y="57315"/>
                </a:lnTo>
                <a:lnTo>
                  <a:pt x="29894" y="59493"/>
                </a:lnTo>
                <a:lnTo>
                  <a:pt x="18645" y="57315"/>
                </a:lnTo>
                <a:lnTo>
                  <a:pt x="8755" y="50780"/>
                </a:lnTo>
                <a:lnTo>
                  <a:pt x="2188" y="40940"/>
                </a:lnTo>
                <a:lnTo>
                  <a:pt x="0" y="29746"/>
                </a:lnTo>
                <a:lnTo>
                  <a:pt x="2188" y="18553"/>
                </a:lnTo>
                <a:lnTo>
                  <a:pt x="8755" y="8712"/>
                </a:lnTo>
                <a:lnTo>
                  <a:pt x="18645" y="2178"/>
                </a:lnTo>
                <a:lnTo>
                  <a:pt x="29894" y="0"/>
                </a:lnTo>
                <a:lnTo>
                  <a:pt x="41143" y="2178"/>
                </a:lnTo>
                <a:lnTo>
                  <a:pt x="51033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" name="object 649"/>
          <p:cNvSpPr/>
          <p:nvPr/>
        </p:nvSpPr>
        <p:spPr>
          <a:xfrm>
            <a:off x="2881299" y="5176965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4" y="0"/>
                </a:moveTo>
                <a:lnTo>
                  <a:pt x="18644" y="2158"/>
                </a:lnTo>
                <a:lnTo>
                  <a:pt x="8755" y="8635"/>
                </a:lnTo>
                <a:lnTo>
                  <a:pt x="2188" y="18387"/>
                </a:lnTo>
                <a:lnTo>
                  <a:pt x="0" y="29481"/>
                </a:lnTo>
                <a:lnTo>
                  <a:pt x="2188" y="40574"/>
                </a:lnTo>
                <a:lnTo>
                  <a:pt x="8755" y="50326"/>
                </a:lnTo>
                <a:lnTo>
                  <a:pt x="18644" y="56803"/>
                </a:lnTo>
                <a:lnTo>
                  <a:pt x="29894" y="58962"/>
                </a:lnTo>
                <a:lnTo>
                  <a:pt x="41143" y="56803"/>
                </a:lnTo>
                <a:lnTo>
                  <a:pt x="51032" y="50326"/>
                </a:lnTo>
                <a:lnTo>
                  <a:pt x="57599" y="40574"/>
                </a:lnTo>
                <a:lnTo>
                  <a:pt x="59788" y="29481"/>
                </a:lnTo>
                <a:lnTo>
                  <a:pt x="57599" y="18387"/>
                </a:lnTo>
                <a:lnTo>
                  <a:pt x="51032" y="8635"/>
                </a:lnTo>
                <a:lnTo>
                  <a:pt x="41143" y="215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" name="object 650"/>
          <p:cNvSpPr/>
          <p:nvPr/>
        </p:nvSpPr>
        <p:spPr>
          <a:xfrm>
            <a:off x="2881299" y="5176965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4"/>
                </a:lnTo>
                <a:lnTo>
                  <a:pt x="51033" y="50327"/>
                </a:lnTo>
                <a:lnTo>
                  <a:pt x="41143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5" y="50327"/>
                </a:lnTo>
                <a:lnTo>
                  <a:pt x="2188" y="40574"/>
                </a:lnTo>
                <a:lnTo>
                  <a:pt x="0" y="29481"/>
                </a:lnTo>
                <a:lnTo>
                  <a:pt x="2188" y="18387"/>
                </a:lnTo>
                <a:lnTo>
                  <a:pt x="8755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3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" name="object 651"/>
          <p:cNvSpPr/>
          <p:nvPr/>
        </p:nvSpPr>
        <p:spPr>
          <a:xfrm>
            <a:off x="2897314" y="5201399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4" y="0"/>
                </a:moveTo>
                <a:lnTo>
                  <a:pt x="18645" y="2158"/>
                </a:lnTo>
                <a:lnTo>
                  <a:pt x="8756" y="8635"/>
                </a:lnTo>
                <a:lnTo>
                  <a:pt x="2189" y="18387"/>
                </a:lnTo>
                <a:lnTo>
                  <a:pt x="0" y="29481"/>
                </a:lnTo>
                <a:lnTo>
                  <a:pt x="2189" y="40575"/>
                </a:lnTo>
                <a:lnTo>
                  <a:pt x="8756" y="50328"/>
                </a:lnTo>
                <a:lnTo>
                  <a:pt x="18645" y="56804"/>
                </a:lnTo>
                <a:lnTo>
                  <a:pt x="29894" y="58962"/>
                </a:lnTo>
                <a:lnTo>
                  <a:pt x="41143" y="56804"/>
                </a:lnTo>
                <a:lnTo>
                  <a:pt x="51033" y="50328"/>
                </a:lnTo>
                <a:lnTo>
                  <a:pt x="57599" y="40575"/>
                </a:lnTo>
                <a:lnTo>
                  <a:pt x="59788" y="29481"/>
                </a:lnTo>
                <a:lnTo>
                  <a:pt x="57599" y="18387"/>
                </a:lnTo>
                <a:lnTo>
                  <a:pt x="51033" y="8635"/>
                </a:lnTo>
                <a:lnTo>
                  <a:pt x="41143" y="215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" name="object 652"/>
          <p:cNvSpPr/>
          <p:nvPr/>
        </p:nvSpPr>
        <p:spPr>
          <a:xfrm>
            <a:off x="2897314" y="5201400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4"/>
                </a:lnTo>
                <a:lnTo>
                  <a:pt x="51033" y="50327"/>
                </a:lnTo>
                <a:lnTo>
                  <a:pt x="41144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6" y="50327"/>
                </a:lnTo>
                <a:lnTo>
                  <a:pt x="2189" y="40574"/>
                </a:lnTo>
                <a:lnTo>
                  <a:pt x="0" y="29481"/>
                </a:lnTo>
                <a:lnTo>
                  <a:pt x="2189" y="18387"/>
                </a:lnTo>
                <a:lnTo>
                  <a:pt x="8756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4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" name="object 653"/>
          <p:cNvSpPr/>
          <p:nvPr/>
        </p:nvSpPr>
        <p:spPr>
          <a:xfrm>
            <a:off x="2913329" y="5204055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7" y="0"/>
                </a:moveTo>
                <a:lnTo>
                  <a:pt x="18478" y="2178"/>
                </a:lnTo>
                <a:lnTo>
                  <a:pt x="8677" y="8712"/>
                </a:lnTo>
                <a:lnTo>
                  <a:pt x="2169" y="18552"/>
                </a:lnTo>
                <a:lnTo>
                  <a:pt x="0" y="29746"/>
                </a:lnTo>
                <a:lnTo>
                  <a:pt x="2169" y="40940"/>
                </a:lnTo>
                <a:lnTo>
                  <a:pt x="8677" y="50781"/>
                </a:lnTo>
                <a:lnTo>
                  <a:pt x="18478" y="57315"/>
                </a:lnTo>
                <a:lnTo>
                  <a:pt x="29627" y="59493"/>
                </a:lnTo>
                <a:lnTo>
                  <a:pt x="40776" y="57315"/>
                </a:lnTo>
                <a:lnTo>
                  <a:pt x="50577" y="50781"/>
                </a:lnTo>
                <a:lnTo>
                  <a:pt x="57085" y="40940"/>
                </a:lnTo>
                <a:lnTo>
                  <a:pt x="59255" y="29746"/>
                </a:lnTo>
                <a:lnTo>
                  <a:pt x="57085" y="18552"/>
                </a:lnTo>
                <a:lnTo>
                  <a:pt x="50577" y="8712"/>
                </a:lnTo>
                <a:lnTo>
                  <a:pt x="40776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" name="object 654"/>
          <p:cNvSpPr/>
          <p:nvPr/>
        </p:nvSpPr>
        <p:spPr>
          <a:xfrm>
            <a:off x="2913329" y="5204056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5" y="18552"/>
                </a:lnTo>
                <a:lnTo>
                  <a:pt x="59255" y="29746"/>
                </a:lnTo>
                <a:lnTo>
                  <a:pt x="57085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8" y="59493"/>
                </a:lnTo>
                <a:lnTo>
                  <a:pt x="18479" y="57315"/>
                </a:lnTo>
                <a:lnTo>
                  <a:pt x="8678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2"/>
                </a:lnTo>
                <a:lnTo>
                  <a:pt x="8678" y="8712"/>
                </a:lnTo>
                <a:lnTo>
                  <a:pt x="18479" y="2178"/>
                </a:lnTo>
                <a:lnTo>
                  <a:pt x="29628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" name="object 655"/>
          <p:cNvSpPr/>
          <p:nvPr/>
        </p:nvSpPr>
        <p:spPr>
          <a:xfrm>
            <a:off x="2929878" y="5279485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4" y="0"/>
                </a:moveTo>
                <a:lnTo>
                  <a:pt x="18644" y="2158"/>
                </a:lnTo>
                <a:lnTo>
                  <a:pt x="8755" y="8635"/>
                </a:lnTo>
                <a:lnTo>
                  <a:pt x="2188" y="18387"/>
                </a:lnTo>
                <a:lnTo>
                  <a:pt x="0" y="29481"/>
                </a:lnTo>
                <a:lnTo>
                  <a:pt x="2188" y="40574"/>
                </a:lnTo>
                <a:lnTo>
                  <a:pt x="8755" y="50326"/>
                </a:lnTo>
                <a:lnTo>
                  <a:pt x="18644" y="56803"/>
                </a:lnTo>
                <a:lnTo>
                  <a:pt x="29894" y="58962"/>
                </a:lnTo>
                <a:lnTo>
                  <a:pt x="41143" y="56803"/>
                </a:lnTo>
                <a:lnTo>
                  <a:pt x="51032" y="50326"/>
                </a:lnTo>
                <a:lnTo>
                  <a:pt x="57599" y="40574"/>
                </a:lnTo>
                <a:lnTo>
                  <a:pt x="59788" y="29481"/>
                </a:lnTo>
                <a:lnTo>
                  <a:pt x="57599" y="18387"/>
                </a:lnTo>
                <a:lnTo>
                  <a:pt x="51032" y="8635"/>
                </a:lnTo>
                <a:lnTo>
                  <a:pt x="41143" y="215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" name="object 656"/>
          <p:cNvSpPr/>
          <p:nvPr/>
        </p:nvSpPr>
        <p:spPr>
          <a:xfrm>
            <a:off x="2929878" y="5279486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5"/>
                </a:lnTo>
                <a:lnTo>
                  <a:pt x="51033" y="50327"/>
                </a:lnTo>
                <a:lnTo>
                  <a:pt x="41143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5" y="50327"/>
                </a:lnTo>
                <a:lnTo>
                  <a:pt x="2188" y="40575"/>
                </a:lnTo>
                <a:lnTo>
                  <a:pt x="0" y="29481"/>
                </a:lnTo>
                <a:lnTo>
                  <a:pt x="2188" y="18387"/>
                </a:lnTo>
                <a:lnTo>
                  <a:pt x="8755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3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" name="object 657"/>
          <p:cNvSpPr/>
          <p:nvPr/>
        </p:nvSpPr>
        <p:spPr>
          <a:xfrm>
            <a:off x="2945892" y="526673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628" y="0"/>
                </a:moveTo>
                <a:lnTo>
                  <a:pt x="18479" y="2158"/>
                </a:lnTo>
                <a:lnTo>
                  <a:pt x="8678" y="8635"/>
                </a:lnTo>
                <a:lnTo>
                  <a:pt x="2169" y="18388"/>
                </a:lnTo>
                <a:lnTo>
                  <a:pt x="0" y="29482"/>
                </a:lnTo>
                <a:lnTo>
                  <a:pt x="2169" y="40575"/>
                </a:lnTo>
                <a:lnTo>
                  <a:pt x="8678" y="50328"/>
                </a:lnTo>
                <a:lnTo>
                  <a:pt x="18479" y="56804"/>
                </a:lnTo>
                <a:lnTo>
                  <a:pt x="29628" y="58962"/>
                </a:lnTo>
                <a:lnTo>
                  <a:pt x="40777" y="56804"/>
                </a:lnTo>
                <a:lnTo>
                  <a:pt x="50578" y="50328"/>
                </a:lnTo>
                <a:lnTo>
                  <a:pt x="57086" y="40575"/>
                </a:lnTo>
                <a:lnTo>
                  <a:pt x="59256" y="29482"/>
                </a:lnTo>
                <a:lnTo>
                  <a:pt x="57086" y="18388"/>
                </a:lnTo>
                <a:lnTo>
                  <a:pt x="50578" y="8635"/>
                </a:lnTo>
                <a:lnTo>
                  <a:pt x="40777" y="2158"/>
                </a:lnTo>
                <a:lnTo>
                  <a:pt x="29628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" name="object 658"/>
          <p:cNvSpPr/>
          <p:nvPr/>
        </p:nvSpPr>
        <p:spPr>
          <a:xfrm>
            <a:off x="2945893" y="526673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0577" y="8634"/>
                </a:moveTo>
                <a:lnTo>
                  <a:pt x="57085" y="18387"/>
                </a:lnTo>
                <a:lnTo>
                  <a:pt x="59254" y="29481"/>
                </a:lnTo>
                <a:lnTo>
                  <a:pt x="57085" y="40575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8" y="56803"/>
                </a:lnTo>
                <a:lnTo>
                  <a:pt x="8677" y="50327"/>
                </a:lnTo>
                <a:lnTo>
                  <a:pt x="2169" y="40575"/>
                </a:lnTo>
                <a:lnTo>
                  <a:pt x="0" y="29481"/>
                </a:lnTo>
                <a:lnTo>
                  <a:pt x="2169" y="18387"/>
                </a:lnTo>
                <a:lnTo>
                  <a:pt x="8677" y="8634"/>
                </a:lnTo>
                <a:lnTo>
                  <a:pt x="18478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" name="object 659"/>
          <p:cNvSpPr/>
          <p:nvPr/>
        </p:nvSpPr>
        <p:spPr>
          <a:xfrm>
            <a:off x="2961908" y="5260362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7" y="0"/>
                </a:moveTo>
                <a:lnTo>
                  <a:pt x="18478" y="2178"/>
                </a:lnTo>
                <a:lnTo>
                  <a:pt x="8677" y="8712"/>
                </a:lnTo>
                <a:lnTo>
                  <a:pt x="2169" y="18552"/>
                </a:lnTo>
                <a:lnTo>
                  <a:pt x="0" y="29746"/>
                </a:lnTo>
                <a:lnTo>
                  <a:pt x="2169" y="40940"/>
                </a:lnTo>
                <a:lnTo>
                  <a:pt x="8677" y="50781"/>
                </a:lnTo>
                <a:lnTo>
                  <a:pt x="18478" y="57315"/>
                </a:lnTo>
                <a:lnTo>
                  <a:pt x="29627" y="59493"/>
                </a:lnTo>
                <a:lnTo>
                  <a:pt x="40776" y="57315"/>
                </a:lnTo>
                <a:lnTo>
                  <a:pt x="50577" y="50781"/>
                </a:lnTo>
                <a:lnTo>
                  <a:pt x="57085" y="40940"/>
                </a:lnTo>
                <a:lnTo>
                  <a:pt x="59255" y="29746"/>
                </a:lnTo>
                <a:lnTo>
                  <a:pt x="57085" y="18552"/>
                </a:lnTo>
                <a:lnTo>
                  <a:pt x="50577" y="8712"/>
                </a:lnTo>
                <a:lnTo>
                  <a:pt x="40776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" name="object 660"/>
          <p:cNvSpPr/>
          <p:nvPr/>
        </p:nvSpPr>
        <p:spPr>
          <a:xfrm>
            <a:off x="2961908" y="5260363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5" y="18553"/>
                </a:lnTo>
                <a:lnTo>
                  <a:pt x="59254" y="29746"/>
                </a:lnTo>
                <a:lnTo>
                  <a:pt x="57085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8" y="57315"/>
                </a:lnTo>
                <a:lnTo>
                  <a:pt x="8677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3"/>
                </a:lnTo>
                <a:lnTo>
                  <a:pt x="8677" y="8712"/>
                </a:lnTo>
                <a:lnTo>
                  <a:pt x="18478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" name="object 661"/>
          <p:cNvSpPr/>
          <p:nvPr/>
        </p:nvSpPr>
        <p:spPr>
          <a:xfrm>
            <a:off x="2977923" y="519183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7" y="0"/>
                </a:moveTo>
                <a:lnTo>
                  <a:pt x="18478" y="2178"/>
                </a:lnTo>
                <a:lnTo>
                  <a:pt x="8677" y="8712"/>
                </a:lnTo>
                <a:lnTo>
                  <a:pt x="2169" y="18553"/>
                </a:lnTo>
                <a:lnTo>
                  <a:pt x="0" y="29747"/>
                </a:lnTo>
                <a:lnTo>
                  <a:pt x="2169" y="40941"/>
                </a:lnTo>
                <a:lnTo>
                  <a:pt x="8677" y="50781"/>
                </a:lnTo>
                <a:lnTo>
                  <a:pt x="18478" y="57315"/>
                </a:lnTo>
                <a:lnTo>
                  <a:pt x="29627" y="59493"/>
                </a:lnTo>
                <a:lnTo>
                  <a:pt x="40777" y="57315"/>
                </a:lnTo>
                <a:lnTo>
                  <a:pt x="50578" y="50781"/>
                </a:lnTo>
                <a:lnTo>
                  <a:pt x="57086" y="40941"/>
                </a:lnTo>
                <a:lnTo>
                  <a:pt x="59255" y="29747"/>
                </a:lnTo>
                <a:lnTo>
                  <a:pt x="57086" y="18553"/>
                </a:lnTo>
                <a:lnTo>
                  <a:pt x="50578" y="8712"/>
                </a:lnTo>
                <a:lnTo>
                  <a:pt x="40777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" name="object 662"/>
          <p:cNvSpPr/>
          <p:nvPr/>
        </p:nvSpPr>
        <p:spPr>
          <a:xfrm>
            <a:off x="2977923" y="5191839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5" y="18552"/>
                </a:lnTo>
                <a:lnTo>
                  <a:pt x="59255" y="29746"/>
                </a:lnTo>
                <a:lnTo>
                  <a:pt x="57085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8" y="57315"/>
                </a:lnTo>
                <a:lnTo>
                  <a:pt x="8677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2"/>
                </a:lnTo>
                <a:lnTo>
                  <a:pt x="8677" y="8712"/>
                </a:lnTo>
                <a:lnTo>
                  <a:pt x="18478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" name="object 663"/>
          <p:cNvSpPr/>
          <p:nvPr/>
        </p:nvSpPr>
        <p:spPr>
          <a:xfrm>
            <a:off x="2994472" y="5273642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6" y="0"/>
                </a:moveTo>
                <a:lnTo>
                  <a:pt x="18477" y="2178"/>
                </a:lnTo>
                <a:lnTo>
                  <a:pt x="8677" y="8712"/>
                </a:lnTo>
                <a:lnTo>
                  <a:pt x="2169" y="18552"/>
                </a:lnTo>
                <a:lnTo>
                  <a:pt x="0" y="29746"/>
                </a:lnTo>
                <a:lnTo>
                  <a:pt x="2169" y="40939"/>
                </a:lnTo>
                <a:lnTo>
                  <a:pt x="8677" y="50779"/>
                </a:lnTo>
                <a:lnTo>
                  <a:pt x="18477" y="57315"/>
                </a:lnTo>
                <a:lnTo>
                  <a:pt x="29626" y="59493"/>
                </a:lnTo>
                <a:lnTo>
                  <a:pt x="40775" y="57315"/>
                </a:lnTo>
                <a:lnTo>
                  <a:pt x="50577" y="50779"/>
                </a:lnTo>
                <a:lnTo>
                  <a:pt x="57085" y="40939"/>
                </a:lnTo>
                <a:lnTo>
                  <a:pt x="59255" y="29746"/>
                </a:lnTo>
                <a:lnTo>
                  <a:pt x="57085" y="18552"/>
                </a:lnTo>
                <a:lnTo>
                  <a:pt x="50577" y="8712"/>
                </a:lnTo>
                <a:lnTo>
                  <a:pt x="40775" y="2178"/>
                </a:lnTo>
                <a:lnTo>
                  <a:pt x="29626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" name="object 664"/>
          <p:cNvSpPr/>
          <p:nvPr/>
        </p:nvSpPr>
        <p:spPr>
          <a:xfrm>
            <a:off x="2994472" y="5273643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5" y="18552"/>
                </a:lnTo>
                <a:lnTo>
                  <a:pt x="59254" y="29746"/>
                </a:lnTo>
                <a:lnTo>
                  <a:pt x="57085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8" y="57315"/>
                </a:lnTo>
                <a:lnTo>
                  <a:pt x="8677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2"/>
                </a:lnTo>
                <a:lnTo>
                  <a:pt x="8677" y="8712"/>
                </a:lnTo>
                <a:lnTo>
                  <a:pt x="18478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" name="object 665"/>
          <p:cNvSpPr/>
          <p:nvPr/>
        </p:nvSpPr>
        <p:spPr>
          <a:xfrm>
            <a:off x="3010487" y="5274705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627" y="0"/>
                </a:moveTo>
                <a:lnTo>
                  <a:pt x="18478" y="2158"/>
                </a:lnTo>
                <a:lnTo>
                  <a:pt x="8677" y="8634"/>
                </a:lnTo>
                <a:lnTo>
                  <a:pt x="2169" y="18387"/>
                </a:lnTo>
                <a:lnTo>
                  <a:pt x="0" y="29480"/>
                </a:lnTo>
                <a:lnTo>
                  <a:pt x="2169" y="40574"/>
                </a:lnTo>
                <a:lnTo>
                  <a:pt x="8677" y="50327"/>
                </a:lnTo>
                <a:lnTo>
                  <a:pt x="18478" y="56803"/>
                </a:lnTo>
                <a:lnTo>
                  <a:pt x="29627" y="58962"/>
                </a:lnTo>
                <a:lnTo>
                  <a:pt x="40776" y="56803"/>
                </a:lnTo>
                <a:lnTo>
                  <a:pt x="50577" y="50327"/>
                </a:lnTo>
                <a:lnTo>
                  <a:pt x="57085" y="40574"/>
                </a:lnTo>
                <a:lnTo>
                  <a:pt x="59255" y="29480"/>
                </a:lnTo>
                <a:lnTo>
                  <a:pt x="57085" y="18387"/>
                </a:lnTo>
                <a:lnTo>
                  <a:pt x="50577" y="8634"/>
                </a:lnTo>
                <a:lnTo>
                  <a:pt x="40776" y="215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" name="object 666"/>
          <p:cNvSpPr/>
          <p:nvPr/>
        </p:nvSpPr>
        <p:spPr>
          <a:xfrm>
            <a:off x="3010487" y="5274705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0577" y="8634"/>
                </a:moveTo>
                <a:lnTo>
                  <a:pt x="57085" y="18387"/>
                </a:lnTo>
                <a:lnTo>
                  <a:pt x="59254" y="29481"/>
                </a:lnTo>
                <a:lnTo>
                  <a:pt x="57085" y="40574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8" y="56803"/>
                </a:lnTo>
                <a:lnTo>
                  <a:pt x="8677" y="50327"/>
                </a:lnTo>
                <a:lnTo>
                  <a:pt x="2169" y="40574"/>
                </a:lnTo>
                <a:lnTo>
                  <a:pt x="0" y="29481"/>
                </a:lnTo>
                <a:lnTo>
                  <a:pt x="2169" y="18387"/>
                </a:lnTo>
                <a:lnTo>
                  <a:pt x="8677" y="8634"/>
                </a:lnTo>
                <a:lnTo>
                  <a:pt x="18478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" name="object 667"/>
          <p:cNvSpPr/>
          <p:nvPr/>
        </p:nvSpPr>
        <p:spPr>
          <a:xfrm>
            <a:off x="3025968" y="5241770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4" y="0"/>
                </a:moveTo>
                <a:lnTo>
                  <a:pt x="18645" y="2158"/>
                </a:lnTo>
                <a:lnTo>
                  <a:pt x="8756" y="8635"/>
                </a:lnTo>
                <a:lnTo>
                  <a:pt x="2189" y="18387"/>
                </a:lnTo>
                <a:lnTo>
                  <a:pt x="0" y="29481"/>
                </a:lnTo>
                <a:lnTo>
                  <a:pt x="2189" y="40575"/>
                </a:lnTo>
                <a:lnTo>
                  <a:pt x="8756" y="50328"/>
                </a:lnTo>
                <a:lnTo>
                  <a:pt x="18645" y="56804"/>
                </a:lnTo>
                <a:lnTo>
                  <a:pt x="29894" y="58962"/>
                </a:lnTo>
                <a:lnTo>
                  <a:pt x="41143" y="56804"/>
                </a:lnTo>
                <a:lnTo>
                  <a:pt x="51033" y="50328"/>
                </a:lnTo>
                <a:lnTo>
                  <a:pt x="57599" y="40575"/>
                </a:lnTo>
                <a:lnTo>
                  <a:pt x="59788" y="29481"/>
                </a:lnTo>
                <a:lnTo>
                  <a:pt x="57599" y="18387"/>
                </a:lnTo>
                <a:lnTo>
                  <a:pt x="51033" y="8635"/>
                </a:lnTo>
                <a:lnTo>
                  <a:pt x="41143" y="215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" name="object 668"/>
          <p:cNvSpPr/>
          <p:nvPr/>
        </p:nvSpPr>
        <p:spPr>
          <a:xfrm>
            <a:off x="3025968" y="5241771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4"/>
                </a:lnTo>
                <a:lnTo>
                  <a:pt x="51033" y="50327"/>
                </a:lnTo>
                <a:lnTo>
                  <a:pt x="41143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5" y="50327"/>
                </a:lnTo>
                <a:lnTo>
                  <a:pt x="2188" y="40574"/>
                </a:lnTo>
                <a:lnTo>
                  <a:pt x="0" y="29481"/>
                </a:lnTo>
                <a:lnTo>
                  <a:pt x="2188" y="18387"/>
                </a:lnTo>
                <a:lnTo>
                  <a:pt x="8755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3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" name="object 669"/>
          <p:cNvSpPr/>
          <p:nvPr/>
        </p:nvSpPr>
        <p:spPr>
          <a:xfrm>
            <a:off x="3041983" y="5314544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29895" y="0"/>
                </a:moveTo>
                <a:lnTo>
                  <a:pt x="18645" y="2178"/>
                </a:lnTo>
                <a:lnTo>
                  <a:pt x="8756" y="8712"/>
                </a:lnTo>
                <a:lnTo>
                  <a:pt x="2189" y="18552"/>
                </a:lnTo>
                <a:lnTo>
                  <a:pt x="0" y="29746"/>
                </a:lnTo>
                <a:lnTo>
                  <a:pt x="2189" y="40940"/>
                </a:lnTo>
                <a:lnTo>
                  <a:pt x="8756" y="50781"/>
                </a:lnTo>
                <a:lnTo>
                  <a:pt x="18645" y="57315"/>
                </a:lnTo>
                <a:lnTo>
                  <a:pt x="29895" y="59493"/>
                </a:lnTo>
                <a:lnTo>
                  <a:pt x="41144" y="57315"/>
                </a:lnTo>
                <a:lnTo>
                  <a:pt x="51033" y="50781"/>
                </a:lnTo>
                <a:lnTo>
                  <a:pt x="57600" y="40940"/>
                </a:lnTo>
                <a:lnTo>
                  <a:pt x="59789" y="29746"/>
                </a:lnTo>
                <a:lnTo>
                  <a:pt x="57600" y="18552"/>
                </a:lnTo>
                <a:lnTo>
                  <a:pt x="51033" y="8712"/>
                </a:lnTo>
                <a:lnTo>
                  <a:pt x="41144" y="2178"/>
                </a:lnTo>
                <a:lnTo>
                  <a:pt x="2989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0" name="object 670"/>
          <p:cNvSpPr/>
          <p:nvPr/>
        </p:nvSpPr>
        <p:spPr>
          <a:xfrm>
            <a:off x="3041983" y="5314544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1033" y="8712"/>
                </a:moveTo>
                <a:lnTo>
                  <a:pt x="57600" y="18553"/>
                </a:lnTo>
                <a:lnTo>
                  <a:pt x="59789" y="29746"/>
                </a:lnTo>
                <a:lnTo>
                  <a:pt x="57600" y="40940"/>
                </a:lnTo>
                <a:lnTo>
                  <a:pt x="51033" y="50780"/>
                </a:lnTo>
                <a:lnTo>
                  <a:pt x="41143" y="57315"/>
                </a:lnTo>
                <a:lnTo>
                  <a:pt x="29894" y="59493"/>
                </a:lnTo>
                <a:lnTo>
                  <a:pt x="18645" y="57315"/>
                </a:lnTo>
                <a:lnTo>
                  <a:pt x="8755" y="50780"/>
                </a:lnTo>
                <a:lnTo>
                  <a:pt x="2188" y="40940"/>
                </a:lnTo>
                <a:lnTo>
                  <a:pt x="0" y="29746"/>
                </a:lnTo>
                <a:lnTo>
                  <a:pt x="2188" y="18553"/>
                </a:lnTo>
                <a:lnTo>
                  <a:pt x="8755" y="8712"/>
                </a:lnTo>
                <a:lnTo>
                  <a:pt x="18645" y="2178"/>
                </a:lnTo>
                <a:lnTo>
                  <a:pt x="29894" y="0"/>
                </a:lnTo>
                <a:lnTo>
                  <a:pt x="41143" y="2178"/>
                </a:lnTo>
                <a:lnTo>
                  <a:pt x="51033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1" name="object 671"/>
          <p:cNvSpPr/>
          <p:nvPr/>
        </p:nvSpPr>
        <p:spPr>
          <a:xfrm>
            <a:off x="3058532" y="5268330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29894" y="0"/>
                </a:moveTo>
                <a:lnTo>
                  <a:pt x="18644" y="2178"/>
                </a:lnTo>
                <a:lnTo>
                  <a:pt x="8755" y="8712"/>
                </a:lnTo>
                <a:lnTo>
                  <a:pt x="2188" y="18552"/>
                </a:lnTo>
                <a:lnTo>
                  <a:pt x="0" y="29746"/>
                </a:lnTo>
                <a:lnTo>
                  <a:pt x="2188" y="40940"/>
                </a:lnTo>
                <a:lnTo>
                  <a:pt x="8755" y="50781"/>
                </a:lnTo>
                <a:lnTo>
                  <a:pt x="18644" y="57315"/>
                </a:lnTo>
                <a:lnTo>
                  <a:pt x="29894" y="59493"/>
                </a:lnTo>
                <a:lnTo>
                  <a:pt x="41144" y="57315"/>
                </a:lnTo>
                <a:lnTo>
                  <a:pt x="51033" y="50781"/>
                </a:lnTo>
                <a:lnTo>
                  <a:pt x="57600" y="40940"/>
                </a:lnTo>
                <a:lnTo>
                  <a:pt x="59789" y="29746"/>
                </a:lnTo>
                <a:lnTo>
                  <a:pt x="57600" y="18552"/>
                </a:lnTo>
                <a:lnTo>
                  <a:pt x="51033" y="8712"/>
                </a:lnTo>
                <a:lnTo>
                  <a:pt x="41144" y="217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" name="object 672"/>
          <p:cNvSpPr/>
          <p:nvPr/>
        </p:nvSpPr>
        <p:spPr>
          <a:xfrm>
            <a:off x="3058532" y="5268331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1033" y="8712"/>
                </a:moveTo>
                <a:lnTo>
                  <a:pt x="57600" y="18552"/>
                </a:lnTo>
                <a:lnTo>
                  <a:pt x="59789" y="29746"/>
                </a:lnTo>
                <a:lnTo>
                  <a:pt x="57600" y="40940"/>
                </a:lnTo>
                <a:lnTo>
                  <a:pt x="51033" y="50780"/>
                </a:lnTo>
                <a:lnTo>
                  <a:pt x="41143" y="57315"/>
                </a:lnTo>
                <a:lnTo>
                  <a:pt x="29894" y="59493"/>
                </a:lnTo>
                <a:lnTo>
                  <a:pt x="18645" y="57315"/>
                </a:lnTo>
                <a:lnTo>
                  <a:pt x="8755" y="50780"/>
                </a:lnTo>
                <a:lnTo>
                  <a:pt x="2188" y="40940"/>
                </a:lnTo>
                <a:lnTo>
                  <a:pt x="0" y="29746"/>
                </a:lnTo>
                <a:lnTo>
                  <a:pt x="2188" y="18552"/>
                </a:lnTo>
                <a:lnTo>
                  <a:pt x="8755" y="8712"/>
                </a:lnTo>
                <a:lnTo>
                  <a:pt x="18645" y="2178"/>
                </a:lnTo>
                <a:lnTo>
                  <a:pt x="29894" y="0"/>
                </a:lnTo>
                <a:lnTo>
                  <a:pt x="41143" y="2178"/>
                </a:lnTo>
                <a:lnTo>
                  <a:pt x="51033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" name="object 673"/>
          <p:cNvSpPr/>
          <p:nvPr/>
        </p:nvSpPr>
        <p:spPr>
          <a:xfrm>
            <a:off x="3074547" y="5270986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4" y="0"/>
                </a:moveTo>
                <a:lnTo>
                  <a:pt x="18645" y="2158"/>
                </a:lnTo>
                <a:lnTo>
                  <a:pt x="8756" y="8634"/>
                </a:lnTo>
                <a:lnTo>
                  <a:pt x="2189" y="18387"/>
                </a:lnTo>
                <a:lnTo>
                  <a:pt x="0" y="29481"/>
                </a:lnTo>
                <a:lnTo>
                  <a:pt x="2189" y="40575"/>
                </a:lnTo>
                <a:lnTo>
                  <a:pt x="8756" y="50327"/>
                </a:lnTo>
                <a:lnTo>
                  <a:pt x="18645" y="56803"/>
                </a:lnTo>
                <a:lnTo>
                  <a:pt x="29894" y="58962"/>
                </a:lnTo>
                <a:lnTo>
                  <a:pt x="41143" y="56803"/>
                </a:lnTo>
                <a:lnTo>
                  <a:pt x="51033" y="50327"/>
                </a:lnTo>
                <a:lnTo>
                  <a:pt x="57599" y="40575"/>
                </a:lnTo>
                <a:lnTo>
                  <a:pt x="59788" y="29481"/>
                </a:lnTo>
                <a:lnTo>
                  <a:pt x="57599" y="18387"/>
                </a:lnTo>
                <a:lnTo>
                  <a:pt x="51033" y="8634"/>
                </a:lnTo>
                <a:lnTo>
                  <a:pt x="41143" y="215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" name="object 674"/>
          <p:cNvSpPr/>
          <p:nvPr/>
        </p:nvSpPr>
        <p:spPr>
          <a:xfrm>
            <a:off x="3074546" y="5270987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4"/>
                </a:lnTo>
                <a:lnTo>
                  <a:pt x="51033" y="50327"/>
                </a:lnTo>
                <a:lnTo>
                  <a:pt x="41144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6" y="50327"/>
                </a:lnTo>
                <a:lnTo>
                  <a:pt x="2189" y="40574"/>
                </a:lnTo>
                <a:lnTo>
                  <a:pt x="0" y="29481"/>
                </a:lnTo>
                <a:lnTo>
                  <a:pt x="2189" y="18387"/>
                </a:lnTo>
                <a:lnTo>
                  <a:pt x="8756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4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5" name="object 675"/>
          <p:cNvSpPr/>
          <p:nvPr/>
        </p:nvSpPr>
        <p:spPr>
          <a:xfrm>
            <a:off x="3090561" y="5319856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5" y="0"/>
                </a:moveTo>
                <a:lnTo>
                  <a:pt x="18645" y="2158"/>
                </a:lnTo>
                <a:lnTo>
                  <a:pt x="8756" y="8634"/>
                </a:lnTo>
                <a:lnTo>
                  <a:pt x="2189" y="18387"/>
                </a:lnTo>
                <a:lnTo>
                  <a:pt x="0" y="29481"/>
                </a:lnTo>
                <a:lnTo>
                  <a:pt x="2189" y="40575"/>
                </a:lnTo>
                <a:lnTo>
                  <a:pt x="8756" y="50327"/>
                </a:lnTo>
                <a:lnTo>
                  <a:pt x="18645" y="56803"/>
                </a:lnTo>
                <a:lnTo>
                  <a:pt x="29895" y="58962"/>
                </a:lnTo>
                <a:lnTo>
                  <a:pt x="41144" y="56803"/>
                </a:lnTo>
                <a:lnTo>
                  <a:pt x="51033" y="50327"/>
                </a:lnTo>
                <a:lnTo>
                  <a:pt x="57600" y="40575"/>
                </a:lnTo>
                <a:lnTo>
                  <a:pt x="59789" y="29481"/>
                </a:lnTo>
                <a:lnTo>
                  <a:pt x="57600" y="18387"/>
                </a:lnTo>
                <a:lnTo>
                  <a:pt x="51033" y="8634"/>
                </a:lnTo>
                <a:lnTo>
                  <a:pt x="41144" y="2158"/>
                </a:lnTo>
                <a:lnTo>
                  <a:pt x="2989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6" name="object 676"/>
          <p:cNvSpPr/>
          <p:nvPr/>
        </p:nvSpPr>
        <p:spPr>
          <a:xfrm>
            <a:off x="3090562" y="5319857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4"/>
                </a:lnTo>
                <a:lnTo>
                  <a:pt x="51033" y="50327"/>
                </a:lnTo>
                <a:lnTo>
                  <a:pt x="41143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5" y="50327"/>
                </a:lnTo>
                <a:lnTo>
                  <a:pt x="2188" y="40574"/>
                </a:lnTo>
                <a:lnTo>
                  <a:pt x="0" y="29481"/>
                </a:lnTo>
                <a:lnTo>
                  <a:pt x="2188" y="18387"/>
                </a:lnTo>
                <a:lnTo>
                  <a:pt x="8755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3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7" name="object 677"/>
          <p:cNvSpPr/>
          <p:nvPr/>
        </p:nvSpPr>
        <p:spPr>
          <a:xfrm>
            <a:off x="3106577" y="5306045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7" y="0"/>
                </a:moveTo>
                <a:lnTo>
                  <a:pt x="18478" y="2178"/>
                </a:lnTo>
                <a:lnTo>
                  <a:pt x="8678" y="8712"/>
                </a:lnTo>
                <a:lnTo>
                  <a:pt x="2169" y="18552"/>
                </a:lnTo>
                <a:lnTo>
                  <a:pt x="0" y="29746"/>
                </a:lnTo>
                <a:lnTo>
                  <a:pt x="2169" y="40939"/>
                </a:lnTo>
                <a:lnTo>
                  <a:pt x="8678" y="50779"/>
                </a:lnTo>
                <a:lnTo>
                  <a:pt x="18478" y="57315"/>
                </a:lnTo>
                <a:lnTo>
                  <a:pt x="29627" y="59493"/>
                </a:lnTo>
                <a:lnTo>
                  <a:pt x="40776" y="57315"/>
                </a:lnTo>
                <a:lnTo>
                  <a:pt x="50578" y="50779"/>
                </a:lnTo>
                <a:lnTo>
                  <a:pt x="57086" y="40939"/>
                </a:lnTo>
                <a:lnTo>
                  <a:pt x="59255" y="29746"/>
                </a:lnTo>
                <a:lnTo>
                  <a:pt x="57086" y="18552"/>
                </a:lnTo>
                <a:lnTo>
                  <a:pt x="50578" y="8712"/>
                </a:lnTo>
                <a:lnTo>
                  <a:pt x="40776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8" name="object 678"/>
          <p:cNvSpPr/>
          <p:nvPr/>
        </p:nvSpPr>
        <p:spPr>
          <a:xfrm>
            <a:off x="3106577" y="5306045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5" y="18553"/>
                </a:lnTo>
                <a:lnTo>
                  <a:pt x="59255" y="29746"/>
                </a:lnTo>
                <a:lnTo>
                  <a:pt x="57085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8" y="57315"/>
                </a:lnTo>
                <a:lnTo>
                  <a:pt x="8677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3"/>
                </a:lnTo>
                <a:lnTo>
                  <a:pt x="8677" y="8712"/>
                </a:lnTo>
                <a:lnTo>
                  <a:pt x="18478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9" name="object 679"/>
          <p:cNvSpPr/>
          <p:nvPr/>
        </p:nvSpPr>
        <p:spPr>
          <a:xfrm>
            <a:off x="3123126" y="5344291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627" y="0"/>
                </a:moveTo>
                <a:lnTo>
                  <a:pt x="18478" y="2158"/>
                </a:lnTo>
                <a:lnTo>
                  <a:pt x="8677" y="8635"/>
                </a:lnTo>
                <a:lnTo>
                  <a:pt x="2169" y="18387"/>
                </a:lnTo>
                <a:lnTo>
                  <a:pt x="0" y="29481"/>
                </a:lnTo>
                <a:lnTo>
                  <a:pt x="2169" y="40574"/>
                </a:lnTo>
                <a:lnTo>
                  <a:pt x="8677" y="50326"/>
                </a:lnTo>
                <a:lnTo>
                  <a:pt x="18478" y="56803"/>
                </a:lnTo>
                <a:lnTo>
                  <a:pt x="29627" y="58962"/>
                </a:lnTo>
                <a:lnTo>
                  <a:pt x="40776" y="56803"/>
                </a:lnTo>
                <a:lnTo>
                  <a:pt x="50577" y="50326"/>
                </a:lnTo>
                <a:lnTo>
                  <a:pt x="57085" y="40574"/>
                </a:lnTo>
                <a:lnTo>
                  <a:pt x="59255" y="29481"/>
                </a:lnTo>
                <a:lnTo>
                  <a:pt x="57085" y="18387"/>
                </a:lnTo>
                <a:lnTo>
                  <a:pt x="50577" y="8635"/>
                </a:lnTo>
                <a:lnTo>
                  <a:pt x="40776" y="215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0" name="object 680"/>
          <p:cNvSpPr/>
          <p:nvPr/>
        </p:nvSpPr>
        <p:spPr>
          <a:xfrm>
            <a:off x="3123125" y="5344292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0577" y="8634"/>
                </a:moveTo>
                <a:lnTo>
                  <a:pt x="57085" y="18387"/>
                </a:lnTo>
                <a:lnTo>
                  <a:pt x="59255" y="29481"/>
                </a:lnTo>
                <a:lnTo>
                  <a:pt x="57085" y="40574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8" y="56803"/>
                </a:lnTo>
                <a:lnTo>
                  <a:pt x="8677" y="50327"/>
                </a:lnTo>
                <a:lnTo>
                  <a:pt x="2169" y="40574"/>
                </a:lnTo>
                <a:lnTo>
                  <a:pt x="0" y="29481"/>
                </a:lnTo>
                <a:lnTo>
                  <a:pt x="2169" y="18387"/>
                </a:lnTo>
                <a:lnTo>
                  <a:pt x="8677" y="8634"/>
                </a:lnTo>
                <a:lnTo>
                  <a:pt x="18478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1" name="object 681"/>
          <p:cNvSpPr/>
          <p:nvPr/>
        </p:nvSpPr>
        <p:spPr>
          <a:xfrm>
            <a:off x="3139140" y="5277361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7" y="0"/>
                </a:moveTo>
                <a:lnTo>
                  <a:pt x="18478" y="2178"/>
                </a:lnTo>
                <a:lnTo>
                  <a:pt x="8677" y="8712"/>
                </a:lnTo>
                <a:lnTo>
                  <a:pt x="2169" y="18552"/>
                </a:lnTo>
                <a:lnTo>
                  <a:pt x="0" y="29746"/>
                </a:lnTo>
                <a:lnTo>
                  <a:pt x="2169" y="40939"/>
                </a:lnTo>
                <a:lnTo>
                  <a:pt x="8677" y="50779"/>
                </a:lnTo>
                <a:lnTo>
                  <a:pt x="18478" y="57314"/>
                </a:lnTo>
                <a:lnTo>
                  <a:pt x="29627" y="59492"/>
                </a:lnTo>
                <a:lnTo>
                  <a:pt x="40777" y="57314"/>
                </a:lnTo>
                <a:lnTo>
                  <a:pt x="50578" y="50779"/>
                </a:lnTo>
                <a:lnTo>
                  <a:pt x="57086" y="40939"/>
                </a:lnTo>
                <a:lnTo>
                  <a:pt x="59255" y="29746"/>
                </a:lnTo>
                <a:lnTo>
                  <a:pt x="57086" y="18552"/>
                </a:lnTo>
                <a:lnTo>
                  <a:pt x="50578" y="8712"/>
                </a:lnTo>
                <a:lnTo>
                  <a:pt x="40777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2" name="object 682"/>
          <p:cNvSpPr/>
          <p:nvPr/>
        </p:nvSpPr>
        <p:spPr>
          <a:xfrm>
            <a:off x="3139140" y="5277361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5" y="18552"/>
                </a:lnTo>
                <a:lnTo>
                  <a:pt x="59255" y="29746"/>
                </a:lnTo>
                <a:lnTo>
                  <a:pt x="57085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8" y="57315"/>
                </a:lnTo>
                <a:lnTo>
                  <a:pt x="8677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2"/>
                </a:lnTo>
                <a:lnTo>
                  <a:pt x="8677" y="8712"/>
                </a:lnTo>
                <a:lnTo>
                  <a:pt x="18478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3" name="object 683"/>
          <p:cNvSpPr/>
          <p:nvPr/>
        </p:nvSpPr>
        <p:spPr>
          <a:xfrm>
            <a:off x="3155155" y="531613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627" y="0"/>
                </a:moveTo>
                <a:lnTo>
                  <a:pt x="18478" y="2158"/>
                </a:lnTo>
                <a:lnTo>
                  <a:pt x="8678" y="8635"/>
                </a:lnTo>
                <a:lnTo>
                  <a:pt x="2169" y="18387"/>
                </a:lnTo>
                <a:lnTo>
                  <a:pt x="0" y="29481"/>
                </a:lnTo>
                <a:lnTo>
                  <a:pt x="2169" y="40574"/>
                </a:lnTo>
                <a:lnTo>
                  <a:pt x="8678" y="50326"/>
                </a:lnTo>
                <a:lnTo>
                  <a:pt x="18478" y="56803"/>
                </a:lnTo>
                <a:lnTo>
                  <a:pt x="29627" y="58962"/>
                </a:lnTo>
                <a:lnTo>
                  <a:pt x="40776" y="56803"/>
                </a:lnTo>
                <a:lnTo>
                  <a:pt x="50578" y="50326"/>
                </a:lnTo>
                <a:lnTo>
                  <a:pt x="57086" y="40574"/>
                </a:lnTo>
                <a:lnTo>
                  <a:pt x="59255" y="29481"/>
                </a:lnTo>
                <a:lnTo>
                  <a:pt x="57086" y="18387"/>
                </a:lnTo>
                <a:lnTo>
                  <a:pt x="50578" y="8635"/>
                </a:lnTo>
                <a:lnTo>
                  <a:pt x="40776" y="215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4" name="object 684"/>
          <p:cNvSpPr/>
          <p:nvPr/>
        </p:nvSpPr>
        <p:spPr>
          <a:xfrm>
            <a:off x="3155155" y="5316138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0577" y="8634"/>
                </a:moveTo>
                <a:lnTo>
                  <a:pt x="57085" y="18387"/>
                </a:lnTo>
                <a:lnTo>
                  <a:pt x="59255" y="29481"/>
                </a:lnTo>
                <a:lnTo>
                  <a:pt x="57085" y="40574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8" y="56803"/>
                </a:lnTo>
                <a:lnTo>
                  <a:pt x="8677" y="50327"/>
                </a:lnTo>
                <a:lnTo>
                  <a:pt x="2169" y="40574"/>
                </a:lnTo>
                <a:lnTo>
                  <a:pt x="0" y="29481"/>
                </a:lnTo>
                <a:lnTo>
                  <a:pt x="2169" y="18387"/>
                </a:lnTo>
                <a:lnTo>
                  <a:pt x="8677" y="8634"/>
                </a:lnTo>
                <a:lnTo>
                  <a:pt x="18478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5" name="object 685"/>
          <p:cNvSpPr/>
          <p:nvPr/>
        </p:nvSpPr>
        <p:spPr>
          <a:xfrm>
            <a:off x="3171170" y="5374038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627" y="0"/>
                </a:moveTo>
                <a:lnTo>
                  <a:pt x="18478" y="2158"/>
                </a:lnTo>
                <a:lnTo>
                  <a:pt x="8678" y="8634"/>
                </a:lnTo>
                <a:lnTo>
                  <a:pt x="2169" y="18387"/>
                </a:lnTo>
                <a:lnTo>
                  <a:pt x="0" y="29481"/>
                </a:lnTo>
                <a:lnTo>
                  <a:pt x="2169" y="40575"/>
                </a:lnTo>
                <a:lnTo>
                  <a:pt x="8678" y="50327"/>
                </a:lnTo>
                <a:lnTo>
                  <a:pt x="18478" y="56803"/>
                </a:lnTo>
                <a:lnTo>
                  <a:pt x="29627" y="58962"/>
                </a:lnTo>
                <a:lnTo>
                  <a:pt x="40776" y="56803"/>
                </a:lnTo>
                <a:lnTo>
                  <a:pt x="50578" y="50327"/>
                </a:lnTo>
                <a:lnTo>
                  <a:pt x="57086" y="40575"/>
                </a:lnTo>
                <a:lnTo>
                  <a:pt x="59256" y="29481"/>
                </a:lnTo>
                <a:lnTo>
                  <a:pt x="57086" y="18387"/>
                </a:lnTo>
                <a:lnTo>
                  <a:pt x="50578" y="8634"/>
                </a:lnTo>
                <a:lnTo>
                  <a:pt x="40776" y="215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6" name="object 686"/>
          <p:cNvSpPr/>
          <p:nvPr/>
        </p:nvSpPr>
        <p:spPr>
          <a:xfrm>
            <a:off x="3171170" y="5374039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0577" y="8634"/>
                </a:moveTo>
                <a:lnTo>
                  <a:pt x="57085" y="18387"/>
                </a:lnTo>
                <a:lnTo>
                  <a:pt x="59255" y="29481"/>
                </a:lnTo>
                <a:lnTo>
                  <a:pt x="57085" y="40574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8" y="56803"/>
                </a:lnTo>
                <a:lnTo>
                  <a:pt x="8677" y="50327"/>
                </a:lnTo>
                <a:lnTo>
                  <a:pt x="2169" y="40574"/>
                </a:lnTo>
                <a:lnTo>
                  <a:pt x="0" y="29481"/>
                </a:lnTo>
                <a:lnTo>
                  <a:pt x="2169" y="18387"/>
                </a:lnTo>
                <a:lnTo>
                  <a:pt x="8677" y="8634"/>
                </a:lnTo>
                <a:lnTo>
                  <a:pt x="18478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7" name="object 687"/>
          <p:cNvSpPr/>
          <p:nvPr/>
        </p:nvSpPr>
        <p:spPr>
          <a:xfrm>
            <a:off x="3187719" y="536925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627" y="0"/>
                </a:moveTo>
                <a:lnTo>
                  <a:pt x="18478" y="2158"/>
                </a:lnTo>
                <a:lnTo>
                  <a:pt x="8677" y="8635"/>
                </a:lnTo>
                <a:lnTo>
                  <a:pt x="2169" y="18387"/>
                </a:lnTo>
                <a:lnTo>
                  <a:pt x="0" y="29481"/>
                </a:lnTo>
                <a:lnTo>
                  <a:pt x="2169" y="40575"/>
                </a:lnTo>
                <a:lnTo>
                  <a:pt x="8677" y="50328"/>
                </a:lnTo>
                <a:lnTo>
                  <a:pt x="18478" y="56804"/>
                </a:lnTo>
                <a:lnTo>
                  <a:pt x="29627" y="58962"/>
                </a:lnTo>
                <a:lnTo>
                  <a:pt x="40777" y="56804"/>
                </a:lnTo>
                <a:lnTo>
                  <a:pt x="50578" y="50328"/>
                </a:lnTo>
                <a:lnTo>
                  <a:pt x="57086" y="40575"/>
                </a:lnTo>
                <a:lnTo>
                  <a:pt x="59255" y="29481"/>
                </a:lnTo>
                <a:lnTo>
                  <a:pt x="57086" y="18387"/>
                </a:lnTo>
                <a:lnTo>
                  <a:pt x="50578" y="8635"/>
                </a:lnTo>
                <a:lnTo>
                  <a:pt x="40777" y="215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" name="object 688"/>
          <p:cNvSpPr/>
          <p:nvPr/>
        </p:nvSpPr>
        <p:spPr>
          <a:xfrm>
            <a:off x="3187719" y="5369258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0577" y="8634"/>
                </a:moveTo>
                <a:lnTo>
                  <a:pt x="57085" y="18387"/>
                </a:lnTo>
                <a:lnTo>
                  <a:pt x="59255" y="29481"/>
                </a:lnTo>
                <a:lnTo>
                  <a:pt x="57085" y="40574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8" y="56803"/>
                </a:lnTo>
                <a:lnTo>
                  <a:pt x="8677" y="50327"/>
                </a:lnTo>
                <a:lnTo>
                  <a:pt x="2169" y="40574"/>
                </a:lnTo>
                <a:lnTo>
                  <a:pt x="0" y="29481"/>
                </a:lnTo>
                <a:lnTo>
                  <a:pt x="2169" y="18387"/>
                </a:lnTo>
                <a:lnTo>
                  <a:pt x="8677" y="8634"/>
                </a:lnTo>
                <a:lnTo>
                  <a:pt x="18478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9" name="object 689"/>
          <p:cNvSpPr/>
          <p:nvPr/>
        </p:nvSpPr>
        <p:spPr>
          <a:xfrm>
            <a:off x="3203734" y="5366070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627" y="0"/>
                </a:moveTo>
                <a:lnTo>
                  <a:pt x="18478" y="2158"/>
                </a:lnTo>
                <a:lnTo>
                  <a:pt x="8678" y="8634"/>
                </a:lnTo>
                <a:lnTo>
                  <a:pt x="2169" y="18387"/>
                </a:lnTo>
                <a:lnTo>
                  <a:pt x="0" y="29481"/>
                </a:lnTo>
                <a:lnTo>
                  <a:pt x="2169" y="40575"/>
                </a:lnTo>
                <a:lnTo>
                  <a:pt x="8678" y="50327"/>
                </a:lnTo>
                <a:lnTo>
                  <a:pt x="18478" y="56803"/>
                </a:lnTo>
                <a:lnTo>
                  <a:pt x="29627" y="58962"/>
                </a:lnTo>
                <a:lnTo>
                  <a:pt x="40776" y="56803"/>
                </a:lnTo>
                <a:lnTo>
                  <a:pt x="50578" y="50327"/>
                </a:lnTo>
                <a:lnTo>
                  <a:pt x="57086" y="40575"/>
                </a:lnTo>
                <a:lnTo>
                  <a:pt x="59255" y="29481"/>
                </a:lnTo>
                <a:lnTo>
                  <a:pt x="57086" y="18387"/>
                </a:lnTo>
                <a:lnTo>
                  <a:pt x="50578" y="8634"/>
                </a:lnTo>
                <a:lnTo>
                  <a:pt x="40776" y="215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0" name="object 690"/>
          <p:cNvSpPr/>
          <p:nvPr/>
        </p:nvSpPr>
        <p:spPr>
          <a:xfrm>
            <a:off x="3203734" y="5366070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0577" y="8634"/>
                </a:moveTo>
                <a:lnTo>
                  <a:pt x="57085" y="18387"/>
                </a:lnTo>
                <a:lnTo>
                  <a:pt x="59255" y="29481"/>
                </a:lnTo>
                <a:lnTo>
                  <a:pt x="57085" y="40574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8" y="56803"/>
                </a:lnTo>
                <a:lnTo>
                  <a:pt x="8677" y="50327"/>
                </a:lnTo>
                <a:lnTo>
                  <a:pt x="2169" y="40574"/>
                </a:lnTo>
                <a:lnTo>
                  <a:pt x="0" y="29481"/>
                </a:lnTo>
                <a:lnTo>
                  <a:pt x="2169" y="18387"/>
                </a:lnTo>
                <a:lnTo>
                  <a:pt x="8677" y="8634"/>
                </a:lnTo>
                <a:lnTo>
                  <a:pt x="18478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" name="object 691"/>
          <p:cNvSpPr/>
          <p:nvPr/>
        </p:nvSpPr>
        <p:spPr>
          <a:xfrm>
            <a:off x="3219216" y="5362352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29894" y="0"/>
                </a:moveTo>
                <a:lnTo>
                  <a:pt x="18644" y="2178"/>
                </a:lnTo>
                <a:lnTo>
                  <a:pt x="8755" y="8712"/>
                </a:lnTo>
                <a:lnTo>
                  <a:pt x="2188" y="18552"/>
                </a:lnTo>
                <a:lnTo>
                  <a:pt x="0" y="29746"/>
                </a:lnTo>
                <a:lnTo>
                  <a:pt x="2188" y="40940"/>
                </a:lnTo>
                <a:lnTo>
                  <a:pt x="8755" y="50781"/>
                </a:lnTo>
                <a:lnTo>
                  <a:pt x="18644" y="57314"/>
                </a:lnTo>
                <a:lnTo>
                  <a:pt x="29894" y="59492"/>
                </a:lnTo>
                <a:lnTo>
                  <a:pt x="41143" y="57314"/>
                </a:lnTo>
                <a:lnTo>
                  <a:pt x="51032" y="50781"/>
                </a:lnTo>
                <a:lnTo>
                  <a:pt x="57599" y="40940"/>
                </a:lnTo>
                <a:lnTo>
                  <a:pt x="59788" y="29746"/>
                </a:lnTo>
                <a:lnTo>
                  <a:pt x="57599" y="18552"/>
                </a:lnTo>
                <a:lnTo>
                  <a:pt x="51032" y="8712"/>
                </a:lnTo>
                <a:lnTo>
                  <a:pt x="41143" y="217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" name="object 692"/>
          <p:cNvSpPr/>
          <p:nvPr/>
        </p:nvSpPr>
        <p:spPr>
          <a:xfrm>
            <a:off x="3219215" y="5362352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1033" y="8712"/>
                </a:moveTo>
                <a:lnTo>
                  <a:pt x="57600" y="18552"/>
                </a:lnTo>
                <a:lnTo>
                  <a:pt x="59789" y="29746"/>
                </a:lnTo>
                <a:lnTo>
                  <a:pt x="57600" y="40940"/>
                </a:lnTo>
                <a:lnTo>
                  <a:pt x="51033" y="50780"/>
                </a:lnTo>
                <a:lnTo>
                  <a:pt x="41143" y="57315"/>
                </a:lnTo>
                <a:lnTo>
                  <a:pt x="29894" y="59493"/>
                </a:lnTo>
                <a:lnTo>
                  <a:pt x="18645" y="57315"/>
                </a:lnTo>
                <a:lnTo>
                  <a:pt x="8755" y="50780"/>
                </a:lnTo>
                <a:lnTo>
                  <a:pt x="2188" y="40940"/>
                </a:lnTo>
                <a:lnTo>
                  <a:pt x="0" y="29746"/>
                </a:lnTo>
                <a:lnTo>
                  <a:pt x="2188" y="18552"/>
                </a:lnTo>
                <a:lnTo>
                  <a:pt x="8755" y="8712"/>
                </a:lnTo>
                <a:lnTo>
                  <a:pt x="18645" y="2178"/>
                </a:lnTo>
                <a:lnTo>
                  <a:pt x="29894" y="0"/>
                </a:lnTo>
                <a:lnTo>
                  <a:pt x="41143" y="2178"/>
                </a:lnTo>
                <a:lnTo>
                  <a:pt x="51033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" name="object 693"/>
          <p:cNvSpPr/>
          <p:nvPr/>
        </p:nvSpPr>
        <p:spPr>
          <a:xfrm>
            <a:off x="3235231" y="5380943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4" y="0"/>
                </a:moveTo>
                <a:lnTo>
                  <a:pt x="18644" y="2158"/>
                </a:lnTo>
                <a:lnTo>
                  <a:pt x="8755" y="8635"/>
                </a:lnTo>
                <a:lnTo>
                  <a:pt x="2188" y="18387"/>
                </a:lnTo>
                <a:lnTo>
                  <a:pt x="0" y="29481"/>
                </a:lnTo>
                <a:lnTo>
                  <a:pt x="2188" y="40575"/>
                </a:lnTo>
                <a:lnTo>
                  <a:pt x="8755" y="50328"/>
                </a:lnTo>
                <a:lnTo>
                  <a:pt x="18644" y="56804"/>
                </a:lnTo>
                <a:lnTo>
                  <a:pt x="29894" y="58962"/>
                </a:lnTo>
                <a:lnTo>
                  <a:pt x="41144" y="56804"/>
                </a:lnTo>
                <a:lnTo>
                  <a:pt x="51033" y="50328"/>
                </a:lnTo>
                <a:lnTo>
                  <a:pt x="57600" y="40575"/>
                </a:lnTo>
                <a:lnTo>
                  <a:pt x="59789" y="29481"/>
                </a:lnTo>
                <a:lnTo>
                  <a:pt x="57600" y="18387"/>
                </a:lnTo>
                <a:lnTo>
                  <a:pt x="51033" y="8635"/>
                </a:lnTo>
                <a:lnTo>
                  <a:pt x="41144" y="215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4" name="object 694"/>
          <p:cNvSpPr/>
          <p:nvPr/>
        </p:nvSpPr>
        <p:spPr>
          <a:xfrm>
            <a:off x="3235230" y="5380944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4"/>
                </a:lnTo>
                <a:lnTo>
                  <a:pt x="51033" y="50327"/>
                </a:lnTo>
                <a:lnTo>
                  <a:pt x="41143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5" y="50327"/>
                </a:lnTo>
                <a:lnTo>
                  <a:pt x="2188" y="40574"/>
                </a:lnTo>
                <a:lnTo>
                  <a:pt x="0" y="29481"/>
                </a:lnTo>
                <a:lnTo>
                  <a:pt x="2188" y="18387"/>
                </a:lnTo>
                <a:lnTo>
                  <a:pt x="8755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3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5" name="object 695"/>
          <p:cNvSpPr/>
          <p:nvPr/>
        </p:nvSpPr>
        <p:spPr>
          <a:xfrm>
            <a:off x="3251780" y="5378819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29894" y="0"/>
                </a:moveTo>
                <a:lnTo>
                  <a:pt x="18644" y="2178"/>
                </a:lnTo>
                <a:lnTo>
                  <a:pt x="8755" y="8712"/>
                </a:lnTo>
                <a:lnTo>
                  <a:pt x="2188" y="18552"/>
                </a:lnTo>
                <a:lnTo>
                  <a:pt x="0" y="29746"/>
                </a:lnTo>
                <a:lnTo>
                  <a:pt x="2188" y="40940"/>
                </a:lnTo>
                <a:lnTo>
                  <a:pt x="8755" y="50781"/>
                </a:lnTo>
                <a:lnTo>
                  <a:pt x="18644" y="57315"/>
                </a:lnTo>
                <a:lnTo>
                  <a:pt x="29894" y="59493"/>
                </a:lnTo>
                <a:lnTo>
                  <a:pt x="41143" y="57315"/>
                </a:lnTo>
                <a:lnTo>
                  <a:pt x="51032" y="50781"/>
                </a:lnTo>
                <a:lnTo>
                  <a:pt x="57599" y="40940"/>
                </a:lnTo>
                <a:lnTo>
                  <a:pt x="59788" y="29746"/>
                </a:lnTo>
                <a:lnTo>
                  <a:pt x="57599" y="18552"/>
                </a:lnTo>
                <a:lnTo>
                  <a:pt x="51032" y="8712"/>
                </a:lnTo>
                <a:lnTo>
                  <a:pt x="41143" y="217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6" name="object 696"/>
          <p:cNvSpPr/>
          <p:nvPr/>
        </p:nvSpPr>
        <p:spPr>
          <a:xfrm>
            <a:off x="3251779" y="5378819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1033" y="8712"/>
                </a:moveTo>
                <a:lnTo>
                  <a:pt x="57600" y="18553"/>
                </a:lnTo>
                <a:lnTo>
                  <a:pt x="59789" y="29746"/>
                </a:lnTo>
                <a:lnTo>
                  <a:pt x="57600" y="40940"/>
                </a:lnTo>
                <a:lnTo>
                  <a:pt x="51033" y="50780"/>
                </a:lnTo>
                <a:lnTo>
                  <a:pt x="41143" y="57315"/>
                </a:lnTo>
                <a:lnTo>
                  <a:pt x="29894" y="59493"/>
                </a:lnTo>
                <a:lnTo>
                  <a:pt x="18645" y="57315"/>
                </a:lnTo>
                <a:lnTo>
                  <a:pt x="8755" y="50780"/>
                </a:lnTo>
                <a:lnTo>
                  <a:pt x="2188" y="40940"/>
                </a:lnTo>
                <a:lnTo>
                  <a:pt x="0" y="29746"/>
                </a:lnTo>
                <a:lnTo>
                  <a:pt x="2188" y="18553"/>
                </a:lnTo>
                <a:lnTo>
                  <a:pt x="8755" y="8712"/>
                </a:lnTo>
                <a:lnTo>
                  <a:pt x="18645" y="2178"/>
                </a:lnTo>
                <a:lnTo>
                  <a:pt x="29894" y="0"/>
                </a:lnTo>
                <a:lnTo>
                  <a:pt x="41143" y="2178"/>
                </a:lnTo>
                <a:lnTo>
                  <a:pt x="51033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7" name="object 697"/>
          <p:cNvSpPr/>
          <p:nvPr/>
        </p:nvSpPr>
        <p:spPr>
          <a:xfrm>
            <a:off x="3267795" y="5365007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4" y="0"/>
                </a:moveTo>
                <a:lnTo>
                  <a:pt x="18644" y="2158"/>
                </a:lnTo>
                <a:lnTo>
                  <a:pt x="8755" y="8635"/>
                </a:lnTo>
                <a:lnTo>
                  <a:pt x="2188" y="18387"/>
                </a:lnTo>
                <a:lnTo>
                  <a:pt x="0" y="29481"/>
                </a:lnTo>
                <a:lnTo>
                  <a:pt x="2188" y="40575"/>
                </a:lnTo>
                <a:lnTo>
                  <a:pt x="8755" y="50328"/>
                </a:lnTo>
                <a:lnTo>
                  <a:pt x="18644" y="56804"/>
                </a:lnTo>
                <a:lnTo>
                  <a:pt x="29894" y="58962"/>
                </a:lnTo>
                <a:lnTo>
                  <a:pt x="41144" y="56804"/>
                </a:lnTo>
                <a:lnTo>
                  <a:pt x="51033" y="50328"/>
                </a:lnTo>
                <a:lnTo>
                  <a:pt x="57600" y="40575"/>
                </a:lnTo>
                <a:lnTo>
                  <a:pt x="59789" y="29481"/>
                </a:lnTo>
                <a:lnTo>
                  <a:pt x="57600" y="18387"/>
                </a:lnTo>
                <a:lnTo>
                  <a:pt x="51033" y="8635"/>
                </a:lnTo>
                <a:lnTo>
                  <a:pt x="41144" y="215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8" name="object 698"/>
          <p:cNvSpPr/>
          <p:nvPr/>
        </p:nvSpPr>
        <p:spPr>
          <a:xfrm>
            <a:off x="3267794" y="5365008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4"/>
                </a:lnTo>
                <a:lnTo>
                  <a:pt x="51033" y="50327"/>
                </a:lnTo>
                <a:lnTo>
                  <a:pt x="41143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5" y="50327"/>
                </a:lnTo>
                <a:lnTo>
                  <a:pt x="2188" y="40574"/>
                </a:lnTo>
                <a:lnTo>
                  <a:pt x="0" y="29481"/>
                </a:lnTo>
                <a:lnTo>
                  <a:pt x="2188" y="18387"/>
                </a:lnTo>
                <a:lnTo>
                  <a:pt x="8755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3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9" name="object 699"/>
          <p:cNvSpPr/>
          <p:nvPr/>
        </p:nvSpPr>
        <p:spPr>
          <a:xfrm>
            <a:off x="3283809" y="5413878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4" y="0"/>
                </a:moveTo>
                <a:lnTo>
                  <a:pt x="18644" y="2158"/>
                </a:lnTo>
                <a:lnTo>
                  <a:pt x="8755" y="8634"/>
                </a:lnTo>
                <a:lnTo>
                  <a:pt x="2188" y="18387"/>
                </a:lnTo>
                <a:lnTo>
                  <a:pt x="0" y="29480"/>
                </a:lnTo>
                <a:lnTo>
                  <a:pt x="2188" y="40574"/>
                </a:lnTo>
                <a:lnTo>
                  <a:pt x="8755" y="50327"/>
                </a:lnTo>
                <a:lnTo>
                  <a:pt x="18644" y="56803"/>
                </a:lnTo>
                <a:lnTo>
                  <a:pt x="29894" y="58961"/>
                </a:lnTo>
                <a:lnTo>
                  <a:pt x="41144" y="56803"/>
                </a:lnTo>
                <a:lnTo>
                  <a:pt x="51033" y="50327"/>
                </a:lnTo>
                <a:lnTo>
                  <a:pt x="57600" y="40574"/>
                </a:lnTo>
                <a:lnTo>
                  <a:pt x="59789" y="29480"/>
                </a:lnTo>
                <a:lnTo>
                  <a:pt x="57600" y="18387"/>
                </a:lnTo>
                <a:lnTo>
                  <a:pt x="51033" y="8634"/>
                </a:lnTo>
                <a:lnTo>
                  <a:pt x="41144" y="215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" name="object 700"/>
          <p:cNvSpPr/>
          <p:nvPr/>
        </p:nvSpPr>
        <p:spPr>
          <a:xfrm>
            <a:off x="3283809" y="5413878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4"/>
                </a:lnTo>
                <a:lnTo>
                  <a:pt x="51033" y="50327"/>
                </a:lnTo>
                <a:lnTo>
                  <a:pt x="41143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5" y="50327"/>
                </a:lnTo>
                <a:lnTo>
                  <a:pt x="2188" y="40574"/>
                </a:lnTo>
                <a:lnTo>
                  <a:pt x="0" y="29481"/>
                </a:lnTo>
                <a:lnTo>
                  <a:pt x="2188" y="18387"/>
                </a:lnTo>
                <a:lnTo>
                  <a:pt x="8755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3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1" name="object 701"/>
          <p:cNvSpPr/>
          <p:nvPr/>
        </p:nvSpPr>
        <p:spPr>
          <a:xfrm>
            <a:off x="3299824" y="543565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627" y="0"/>
                </a:moveTo>
                <a:lnTo>
                  <a:pt x="18478" y="2158"/>
                </a:lnTo>
                <a:lnTo>
                  <a:pt x="8677" y="8635"/>
                </a:lnTo>
                <a:lnTo>
                  <a:pt x="2169" y="18387"/>
                </a:lnTo>
                <a:lnTo>
                  <a:pt x="0" y="29481"/>
                </a:lnTo>
                <a:lnTo>
                  <a:pt x="2169" y="40575"/>
                </a:lnTo>
                <a:lnTo>
                  <a:pt x="8677" y="50328"/>
                </a:lnTo>
                <a:lnTo>
                  <a:pt x="18478" y="56804"/>
                </a:lnTo>
                <a:lnTo>
                  <a:pt x="29627" y="58962"/>
                </a:lnTo>
                <a:lnTo>
                  <a:pt x="40776" y="56804"/>
                </a:lnTo>
                <a:lnTo>
                  <a:pt x="50577" y="50328"/>
                </a:lnTo>
                <a:lnTo>
                  <a:pt x="57085" y="40575"/>
                </a:lnTo>
                <a:lnTo>
                  <a:pt x="59255" y="29481"/>
                </a:lnTo>
                <a:lnTo>
                  <a:pt x="57085" y="18387"/>
                </a:lnTo>
                <a:lnTo>
                  <a:pt x="50577" y="8635"/>
                </a:lnTo>
                <a:lnTo>
                  <a:pt x="40776" y="215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" name="object 702"/>
          <p:cNvSpPr/>
          <p:nvPr/>
        </p:nvSpPr>
        <p:spPr>
          <a:xfrm>
            <a:off x="3299824" y="543565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0577" y="8634"/>
                </a:moveTo>
                <a:lnTo>
                  <a:pt x="57085" y="18387"/>
                </a:lnTo>
                <a:lnTo>
                  <a:pt x="59255" y="29481"/>
                </a:lnTo>
                <a:lnTo>
                  <a:pt x="57085" y="40574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8" y="56803"/>
                </a:lnTo>
                <a:lnTo>
                  <a:pt x="8677" y="50327"/>
                </a:lnTo>
                <a:lnTo>
                  <a:pt x="2169" y="40574"/>
                </a:lnTo>
                <a:lnTo>
                  <a:pt x="0" y="29481"/>
                </a:lnTo>
                <a:lnTo>
                  <a:pt x="2169" y="18387"/>
                </a:lnTo>
                <a:lnTo>
                  <a:pt x="8677" y="8634"/>
                </a:lnTo>
                <a:lnTo>
                  <a:pt x="18478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3" name="object 703"/>
          <p:cNvSpPr/>
          <p:nvPr/>
        </p:nvSpPr>
        <p:spPr>
          <a:xfrm>
            <a:off x="3316373" y="5453717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7" y="0"/>
                </a:moveTo>
                <a:lnTo>
                  <a:pt x="18478" y="2178"/>
                </a:lnTo>
                <a:lnTo>
                  <a:pt x="8678" y="8712"/>
                </a:lnTo>
                <a:lnTo>
                  <a:pt x="2169" y="18552"/>
                </a:lnTo>
                <a:lnTo>
                  <a:pt x="0" y="29746"/>
                </a:lnTo>
                <a:lnTo>
                  <a:pt x="2169" y="40940"/>
                </a:lnTo>
                <a:lnTo>
                  <a:pt x="8678" y="50781"/>
                </a:lnTo>
                <a:lnTo>
                  <a:pt x="18478" y="57315"/>
                </a:lnTo>
                <a:lnTo>
                  <a:pt x="29627" y="59493"/>
                </a:lnTo>
                <a:lnTo>
                  <a:pt x="40776" y="57315"/>
                </a:lnTo>
                <a:lnTo>
                  <a:pt x="50578" y="50781"/>
                </a:lnTo>
                <a:lnTo>
                  <a:pt x="57086" y="40940"/>
                </a:lnTo>
                <a:lnTo>
                  <a:pt x="59255" y="29746"/>
                </a:lnTo>
                <a:lnTo>
                  <a:pt x="57086" y="18552"/>
                </a:lnTo>
                <a:lnTo>
                  <a:pt x="50578" y="8712"/>
                </a:lnTo>
                <a:lnTo>
                  <a:pt x="40776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" name="object 704"/>
          <p:cNvSpPr/>
          <p:nvPr/>
        </p:nvSpPr>
        <p:spPr>
          <a:xfrm>
            <a:off x="3316373" y="5453717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5" y="18552"/>
                </a:lnTo>
                <a:lnTo>
                  <a:pt x="59255" y="29746"/>
                </a:lnTo>
                <a:lnTo>
                  <a:pt x="57085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8" y="57315"/>
                </a:lnTo>
                <a:lnTo>
                  <a:pt x="8677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2"/>
                </a:lnTo>
                <a:lnTo>
                  <a:pt x="8677" y="8712"/>
                </a:lnTo>
                <a:lnTo>
                  <a:pt x="18478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5" name="object 705"/>
          <p:cNvSpPr/>
          <p:nvPr/>
        </p:nvSpPr>
        <p:spPr>
          <a:xfrm>
            <a:off x="3332388" y="5412815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7" y="0"/>
                </a:moveTo>
                <a:lnTo>
                  <a:pt x="18478" y="2178"/>
                </a:lnTo>
                <a:lnTo>
                  <a:pt x="8678" y="8712"/>
                </a:lnTo>
                <a:lnTo>
                  <a:pt x="2169" y="18552"/>
                </a:lnTo>
                <a:lnTo>
                  <a:pt x="0" y="29746"/>
                </a:lnTo>
                <a:lnTo>
                  <a:pt x="2169" y="40940"/>
                </a:lnTo>
                <a:lnTo>
                  <a:pt x="8678" y="50781"/>
                </a:lnTo>
                <a:lnTo>
                  <a:pt x="18478" y="57314"/>
                </a:lnTo>
                <a:lnTo>
                  <a:pt x="29627" y="59492"/>
                </a:lnTo>
                <a:lnTo>
                  <a:pt x="40776" y="57314"/>
                </a:lnTo>
                <a:lnTo>
                  <a:pt x="50578" y="50781"/>
                </a:lnTo>
                <a:lnTo>
                  <a:pt x="57086" y="40940"/>
                </a:lnTo>
                <a:lnTo>
                  <a:pt x="59255" y="29746"/>
                </a:lnTo>
                <a:lnTo>
                  <a:pt x="57086" y="18552"/>
                </a:lnTo>
                <a:lnTo>
                  <a:pt x="50578" y="8712"/>
                </a:lnTo>
                <a:lnTo>
                  <a:pt x="40776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6" name="object 706"/>
          <p:cNvSpPr/>
          <p:nvPr/>
        </p:nvSpPr>
        <p:spPr>
          <a:xfrm>
            <a:off x="3332388" y="5412816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5" y="18553"/>
                </a:lnTo>
                <a:lnTo>
                  <a:pt x="59255" y="29746"/>
                </a:lnTo>
                <a:lnTo>
                  <a:pt x="57085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8" y="57315"/>
                </a:lnTo>
                <a:lnTo>
                  <a:pt x="8677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3"/>
                </a:lnTo>
                <a:lnTo>
                  <a:pt x="8677" y="8712"/>
                </a:lnTo>
                <a:lnTo>
                  <a:pt x="18478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7" name="object 707"/>
          <p:cNvSpPr/>
          <p:nvPr/>
        </p:nvSpPr>
        <p:spPr>
          <a:xfrm>
            <a:off x="3348403" y="5402191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627" y="0"/>
                </a:moveTo>
                <a:lnTo>
                  <a:pt x="18478" y="2158"/>
                </a:lnTo>
                <a:lnTo>
                  <a:pt x="8677" y="8634"/>
                </a:lnTo>
                <a:lnTo>
                  <a:pt x="2169" y="18387"/>
                </a:lnTo>
                <a:lnTo>
                  <a:pt x="0" y="29481"/>
                </a:lnTo>
                <a:lnTo>
                  <a:pt x="2169" y="40575"/>
                </a:lnTo>
                <a:lnTo>
                  <a:pt x="8677" y="50327"/>
                </a:lnTo>
                <a:lnTo>
                  <a:pt x="18478" y="56803"/>
                </a:lnTo>
                <a:lnTo>
                  <a:pt x="29627" y="58962"/>
                </a:lnTo>
                <a:lnTo>
                  <a:pt x="40776" y="56803"/>
                </a:lnTo>
                <a:lnTo>
                  <a:pt x="50577" y="50327"/>
                </a:lnTo>
                <a:lnTo>
                  <a:pt x="57085" y="40575"/>
                </a:lnTo>
                <a:lnTo>
                  <a:pt x="59255" y="29481"/>
                </a:lnTo>
                <a:lnTo>
                  <a:pt x="57085" y="18387"/>
                </a:lnTo>
                <a:lnTo>
                  <a:pt x="50577" y="8634"/>
                </a:lnTo>
                <a:lnTo>
                  <a:pt x="40776" y="215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8" name="object 708"/>
          <p:cNvSpPr/>
          <p:nvPr/>
        </p:nvSpPr>
        <p:spPr>
          <a:xfrm>
            <a:off x="3348403" y="5402192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0577" y="8634"/>
                </a:moveTo>
                <a:lnTo>
                  <a:pt x="57085" y="18387"/>
                </a:lnTo>
                <a:lnTo>
                  <a:pt x="59255" y="29481"/>
                </a:lnTo>
                <a:lnTo>
                  <a:pt x="57085" y="40574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8" y="56803"/>
                </a:lnTo>
                <a:lnTo>
                  <a:pt x="8677" y="50327"/>
                </a:lnTo>
                <a:lnTo>
                  <a:pt x="2169" y="40574"/>
                </a:lnTo>
                <a:lnTo>
                  <a:pt x="0" y="29481"/>
                </a:lnTo>
                <a:lnTo>
                  <a:pt x="2169" y="18387"/>
                </a:lnTo>
                <a:lnTo>
                  <a:pt x="8677" y="8634"/>
                </a:lnTo>
                <a:lnTo>
                  <a:pt x="18478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9" name="object 709"/>
          <p:cNvSpPr/>
          <p:nvPr/>
        </p:nvSpPr>
        <p:spPr>
          <a:xfrm>
            <a:off x="3364418" y="5439374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627" y="0"/>
                </a:moveTo>
                <a:lnTo>
                  <a:pt x="18478" y="2158"/>
                </a:lnTo>
                <a:lnTo>
                  <a:pt x="8677" y="8635"/>
                </a:lnTo>
                <a:lnTo>
                  <a:pt x="2169" y="18387"/>
                </a:lnTo>
                <a:lnTo>
                  <a:pt x="0" y="29481"/>
                </a:lnTo>
                <a:lnTo>
                  <a:pt x="2169" y="40575"/>
                </a:lnTo>
                <a:lnTo>
                  <a:pt x="8677" y="50328"/>
                </a:lnTo>
                <a:lnTo>
                  <a:pt x="18478" y="56804"/>
                </a:lnTo>
                <a:lnTo>
                  <a:pt x="29627" y="58962"/>
                </a:lnTo>
                <a:lnTo>
                  <a:pt x="40777" y="56804"/>
                </a:lnTo>
                <a:lnTo>
                  <a:pt x="50578" y="50328"/>
                </a:lnTo>
                <a:lnTo>
                  <a:pt x="57086" y="40575"/>
                </a:lnTo>
                <a:lnTo>
                  <a:pt x="59255" y="29481"/>
                </a:lnTo>
                <a:lnTo>
                  <a:pt x="57086" y="18387"/>
                </a:lnTo>
                <a:lnTo>
                  <a:pt x="50578" y="8635"/>
                </a:lnTo>
                <a:lnTo>
                  <a:pt x="40777" y="215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0" name="object 710"/>
          <p:cNvSpPr/>
          <p:nvPr/>
        </p:nvSpPr>
        <p:spPr>
          <a:xfrm>
            <a:off x="3364418" y="5439375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0577" y="8634"/>
                </a:moveTo>
                <a:lnTo>
                  <a:pt x="57085" y="18387"/>
                </a:lnTo>
                <a:lnTo>
                  <a:pt x="59255" y="29481"/>
                </a:lnTo>
                <a:lnTo>
                  <a:pt x="57085" y="40574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8" y="56803"/>
                </a:lnTo>
                <a:lnTo>
                  <a:pt x="8677" y="50327"/>
                </a:lnTo>
                <a:lnTo>
                  <a:pt x="2169" y="40574"/>
                </a:lnTo>
                <a:lnTo>
                  <a:pt x="0" y="29481"/>
                </a:lnTo>
                <a:lnTo>
                  <a:pt x="2169" y="18387"/>
                </a:lnTo>
                <a:lnTo>
                  <a:pt x="8677" y="8634"/>
                </a:lnTo>
                <a:lnTo>
                  <a:pt x="18478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1" name="object 711"/>
          <p:cNvSpPr/>
          <p:nvPr/>
        </p:nvSpPr>
        <p:spPr>
          <a:xfrm>
            <a:off x="3380966" y="541972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7" y="0"/>
                </a:moveTo>
                <a:lnTo>
                  <a:pt x="18478" y="2178"/>
                </a:lnTo>
                <a:lnTo>
                  <a:pt x="8678" y="8712"/>
                </a:lnTo>
                <a:lnTo>
                  <a:pt x="2169" y="18552"/>
                </a:lnTo>
                <a:lnTo>
                  <a:pt x="0" y="29746"/>
                </a:lnTo>
                <a:lnTo>
                  <a:pt x="2169" y="40940"/>
                </a:lnTo>
                <a:lnTo>
                  <a:pt x="8678" y="50781"/>
                </a:lnTo>
                <a:lnTo>
                  <a:pt x="18478" y="57315"/>
                </a:lnTo>
                <a:lnTo>
                  <a:pt x="29627" y="59493"/>
                </a:lnTo>
                <a:lnTo>
                  <a:pt x="40776" y="57315"/>
                </a:lnTo>
                <a:lnTo>
                  <a:pt x="50578" y="50781"/>
                </a:lnTo>
                <a:lnTo>
                  <a:pt x="57086" y="40940"/>
                </a:lnTo>
                <a:lnTo>
                  <a:pt x="59255" y="29746"/>
                </a:lnTo>
                <a:lnTo>
                  <a:pt x="57086" y="18552"/>
                </a:lnTo>
                <a:lnTo>
                  <a:pt x="50578" y="8712"/>
                </a:lnTo>
                <a:lnTo>
                  <a:pt x="40776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2" name="object 712"/>
          <p:cNvSpPr/>
          <p:nvPr/>
        </p:nvSpPr>
        <p:spPr>
          <a:xfrm>
            <a:off x="3380967" y="5419721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5" y="18552"/>
                </a:lnTo>
                <a:lnTo>
                  <a:pt x="59255" y="29746"/>
                </a:lnTo>
                <a:lnTo>
                  <a:pt x="57085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8" y="57315"/>
                </a:lnTo>
                <a:lnTo>
                  <a:pt x="8677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2"/>
                </a:lnTo>
                <a:lnTo>
                  <a:pt x="8677" y="8712"/>
                </a:lnTo>
                <a:lnTo>
                  <a:pt x="18478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3" name="object 713"/>
          <p:cNvSpPr/>
          <p:nvPr/>
        </p:nvSpPr>
        <p:spPr>
          <a:xfrm>
            <a:off x="3396448" y="5433001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29894" y="0"/>
                </a:moveTo>
                <a:lnTo>
                  <a:pt x="18644" y="2178"/>
                </a:lnTo>
                <a:lnTo>
                  <a:pt x="8755" y="8712"/>
                </a:lnTo>
                <a:lnTo>
                  <a:pt x="2188" y="18552"/>
                </a:lnTo>
                <a:lnTo>
                  <a:pt x="0" y="29746"/>
                </a:lnTo>
                <a:lnTo>
                  <a:pt x="2188" y="40940"/>
                </a:lnTo>
                <a:lnTo>
                  <a:pt x="8755" y="50781"/>
                </a:lnTo>
                <a:lnTo>
                  <a:pt x="18644" y="57314"/>
                </a:lnTo>
                <a:lnTo>
                  <a:pt x="29894" y="59492"/>
                </a:lnTo>
                <a:lnTo>
                  <a:pt x="41144" y="57314"/>
                </a:lnTo>
                <a:lnTo>
                  <a:pt x="51033" y="50781"/>
                </a:lnTo>
                <a:lnTo>
                  <a:pt x="57600" y="40940"/>
                </a:lnTo>
                <a:lnTo>
                  <a:pt x="59789" y="29746"/>
                </a:lnTo>
                <a:lnTo>
                  <a:pt x="57600" y="18552"/>
                </a:lnTo>
                <a:lnTo>
                  <a:pt x="51033" y="8712"/>
                </a:lnTo>
                <a:lnTo>
                  <a:pt x="41144" y="217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4" name="object 714"/>
          <p:cNvSpPr/>
          <p:nvPr/>
        </p:nvSpPr>
        <p:spPr>
          <a:xfrm>
            <a:off x="3396448" y="5433001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1033" y="8712"/>
                </a:moveTo>
                <a:lnTo>
                  <a:pt x="57600" y="18553"/>
                </a:lnTo>
                <a:lnTo>
                  <a:pt x="59789" y="29746"/>
                </a:lnTo>
                <a:lnTo>
                  <a:pt x="57600" y="40940"/>
                </a:lnTo>
                <a:lnTo>
                  <a:pt x="51033" y="50780"/>
                </a:lnTo>
                <a:lnTo>
                  <a:pt x="41143" y="57315"/>
                </a:lnTo>
                <a:lnTo>
                  <a:pt x="29894" y="59493"/>
                </a:lnTo>
                <a:lnTo>
                  <a:pt x="18645" y="57315"/>
                </a:lnTo>
                <a:lnTo>
                  <a:pt x="8755" y="50780"/>
                </a:lnTo>
                <a:lnTo>
                  <a:pt x="2188" y="40940"/>
                </a:lnTo>
                <a:lnTo>
                  <a:pt x="0" y="29746"/>
                </a:lnTo>
                <a:lnTo>
                  <a:pt x="2188" y="18553"/>
                </a:lnTo>
                <a:lnTo>
                  <a:pt x="8755" y="8712"/>
                </a:lnTo>
                <a:lnTo>
                  <a:pt x="18645" y="2178"/>
                </a:lnTo>
                <a:lnTo>
                  <a:pt x="29894" y="0"/>
                </a:lnTo>
                <a:lnTo>
                  <a:pt x="41143" y="2178"/>
                </a:lnTo>
                <a:lnTo>
                  <a:pt x="51033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5" name="object 715"/>
          <p:cNvSpPr/>
          <p:nvPr/>
        </p:nvSpPr>
        <p:spPr>
          <a:xfrm>
            <a:off x="3412463" y="5434062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4" y="0"/>
                </a:moveTo>
                <a:lnTo>
                  <a:pt x="18644" y="2158"/>
                </a:lnTo>
                <a:lnTo>
                  <a:pt x="8755" y="8635"/>
                </a:lnTo>
                <a:lnTo>
                  <a:pt x="2188" y="18388"/>
                </a:lnTo>
                <a:lnTo>
                  <a:pt x="0" y="29482"/>
                </a:lnTo>
                <a:lnTo>
                  <a:pt x="2188" y="40575"/>
                </a:lnTo>
                <a:lnTo>
                  <a:pt x="8755" y="50328"/>
                </a:lnTo>
                <a:lnTo>
                  <a:pt x="18644" y="56804"/>
                </a:lnTo>
                <a:lnTo>
                  <a:pt x="29894" y="58962"/>
                </a:lnTo>
                <a:lnTo>
                  <a:pt x="41144" y="56804"/>
                </a:lnTo>
                <a:lnTo>
                  <a:pt x="51033" y="50328"/>
                </a:lnTo>
                <a:lnTo>
                  <a:pt x="57600" y="40575"/>
                </a:lnTo>
                <a:lnTo>
                  <a:pt x="59789" y="29482"/>
                </a:lnTo>
                <a:lnTo>
                  <a:pt x="57600" y="18388"/>
                </a:lnTo>
                <a:lnTo>
                  <a:pt x="51033" y="8635"/>
                </a:lnTo>
                <a:lnTo>
                  <a:pt x="41144" y="215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6" name="object 716"/>
          <p:cNvSpPr/>
          <p:nvPr/>
        </p:nvSpPr>
        <p:spPr>
          <a:xfrm>
            <a:off x="3412463" y="5434064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5"/>
                </a:lnTo>
                <a:lnTo>
                  <a:pt x="51033" y="50327"/>
                </a:lnTo>
                <a:lnTo>
                  <a:pt x="41143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5" y="50327"/>
                </a:lnTo>
                <a:lnTo>
                  <a:pt x="2188" y="40575"/>
                </a:lnTo>
                <a:lnTo>
                  <a:pt x="0" y="29481"/>
                </a:lnTo>
                <a:lnTo>
                  <a:pt x="2188" y="18387"/>
                </a:lnTo>
                <a:lnTo>
                  <a:pt x="8755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3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7" name="object 717"/>
          <p:cNvSpPr/>
          <p:nvPr/>
        </p:nvSpPr>
        <p:spPr>
          <a:xfrm>
            <a:off x="3428478" y="5456373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29894" y="0"/>
                </a:moveTo>
                <a:lnTo>
                  <a:pt x="18645" y="2178"/>
                </a:lnTo>
                <a:lnTo>
                  <a:pt x="8756" y="8712"/>
                </a:lnTo>
                <a:lnTo>
                  <a:pt x="2189" y="18552"/>
                </a:lnTo>
                <a:lnTo>
                  <a:pt x="0" y="29746"/>
                </a:lnTo>
                <a:lnTo>
                  <a:pt x="2189" y="40940"/>
                </a:lnTo>
                <a:lnTo>
                  <a:pt x="8756" y="50781"/>
                </a:lnTo>
                <a:lnTo>
                  <a:pt x="18645" y="57315"/>
                </a:lnTo>
                <a:lnTo>
                  <a:pt x="29894" y="59493"/>
                </a:lnTo>
                <a:lnTo>
                  <a:pt x="41143" y="57315"/>
                </a:lnTo>
                <a:lnTo>
                  <a:pt x="51033" y="50781"/>
                </a:lnTo>
                <a:lnTo>
                  <a:pt x="57600" y="40940"/>
                </a:lnTo>
                <a:lnTo>
                  <a:pt x="59789" y="29746"/>
                </a:lnTo>
                <a:lnTo>
                  <a:pt x="57600" y="18552"/>
                </a:lnTo>
                <a:lnTo>
                  <a:pt x="51033" y="8712"/>
                </a:lnTo>
                <a:lnTo>
                  <a:pt x="41143" y="217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8" name="object 718"/>
          <p:cNvSpPr/>
          <p:nvPr/>
        </p:nvSpPr>
        <p:spPr>
          <a:xfrm>
            <a:off x="3428478" y="5456373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1033" y="8712"/>
                </a:moveTo>
                <a:lnTo>
                  <a:pt x="57600" y="18552"/>
                </a:lnTo>
                <a:lnTo>
                  <a:pt x="59789" y="29746"/>
                </a:lnTo>
                <a:lnTo>
                  <a:pt x="57600" y="40940"/>
                </a:lnTo>
                <a:lnTo>
                  <a:pt x="51033" y="50780"/>
                </a:lnTo>
                <a:lnTo>
                  <a:pt x="41143" y="57315"/>
                </a:lnTo>
                <a:lnTo>
                  <a:pt x="29894" y="59493"/>
                </a:lnTo>
                <a:lnTo>
                  <a:pt x="18645" y="57315"/>
                </a:lnTo>
                <a:lnTo>
                  <a:pt x="8755" y="50780"/>
                </a:lnTo>
                <a:lnTo>
                  <a:pt x="2188" y="40940"/>
                </a:lnTo>
                <a:lnTo>
                  <a:pt x="0" y="29746"/>
                </a:lnTo>
                <a:lnTo>
                  <a:pt x="2188" y="18552"/>
                </a:lnTo>
                <a:lnTo>
                  <a:pt x="8755" y="8712"/>
                </a:lnTo>
                <a:lnTo>
                  <a:pt x="18645" y="2178"/>
                </a:lnTo>
                <a:lnTo>
                  <a:pt x="29894" y="0"/>
                </a:lnTo>
                <a:lnTo>
                  <a:pt x="41143" y="2178"/>
                </a:lnTo>
                <a:lnTo>
                  <a:pt x="51033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9" name="object 719"/>
          <p:cNvSpPr/>
          <p:nvPr/>
        </p:nvSpPr>
        <p:spPr>
          <a:xfrm>
            <a:off x="3445027" y="5476027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4" y="0"/>
                </a:moveTo>
                <a:lnTo>
                  <a:pt x="18644" y="2158"/>
                </a:lnTo>
                <a:lnTo>
                  <a:pt x="8755" y="8635"/>
                </a:lnTo>
                <a:lnTo>
                  <a:pt x="2188" y="18387"/>
                </a:lnTo>
                <a:lnTo>
                  <a:pt x="0" y="29481"/>
                </a:lnTo>
                <a:lnTo>
                  <a:pt x="2188" y="40575"/>
                </a:lnTo>
                <a:lnTo>
                  <a:pt x="8755" y="50328"/>
                </a:lnTo>
                <a:lnTo>
                  <a:pt x="18644" y="56804"/>
                </a:lnTo>
                <a:lnTo>
                  <a:pt x="29894" y="58962"/>
                </a:lnTo>
                <a:lnTo>
                  <a:pt x="41144" y="56804"/>
                </a:lnTo>
                <a:lnTo>
                  <a:pt x="51033" y="50328"/>
                </a:lnTo>
                <a:lnTo>
                  <a:pt x="57600" y="40575"/>
                </a:lnTo>
                <a:lnTo>
                  <a:pt x="59789" y="29481"/>
                </a:lnTo>
                <a:lnTo>
                  <a:pt x="57600" y="18387"/>
                </a:lnTo>
                <a:lnTo>
                  <a:pt x="51033" y="8635"/>
                </a:lnTo>
                <a:lnTo>
                  <a:pt x="41144" y="215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0" name="object 720"/>
          <p:cNvSpPr/>
          <p:nvPr/>
        </p:nvSpPr>
        <p:spPr>
          <a:xfrm>
            <a:off x="3445027" y="5476028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4"/>
                </a:lnTo>
                <a:lnTo>
                  <a:pt x="51033" y="50327"/>
                </a:lnTo>
                <a:lnTo>
                  <a:pt x="41143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5" y="50327"/>
                </a:lnTo>
                <a:lnTo>
                  <a:pt x="2188" y="40574"/>
                </a:lnTo>
                <a:lnTo>
                  <a:pt x="0" y="29481"/>
                </a:lnTo>
                <a:lnTo>
                  <a:pt x="2188" y="18387"/>
                </a:lnTo>
                <a:lnTo>
                  <a:pt x="8755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3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1" name="object 721"/>
          <p:cNvSpPr/>
          <p:nvPr/>
        </p:nvSpPr>
        <p:spPr>
          <a:xfrm>
            <a:off x="3461042" y="5474965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29894" y="0"/>
                </a:moveTo>
                <a:lnTo>
                  <a:pt x="18644" y="2158"/>
                </a:lnTo>
                <a:lnTo>
                  <a:pt x="8755" y="8634"/>
                </a:lnTo>
                <a:lnTo>
                  <a:pt x="2188" y="18387"/>
                </a:lnTo>
                <a:lnTo>
                  <a:pt x="0" y="29481"/>
                </a:lnTo>
                <a:lnTo>
                  <a:pt x="2188" y="40575"/>
                </a:lnTo>
                <a:lnTo>
                  <a:pt x="8755" y="50327"/>
                </a:lnTo>
                <a:lnTo>
                  <a:pt x="18644" y="56803"/>
                </a:lnTo>
                <a:lnTo>
                  <a:pt x="29894" y="58962"/>
                </a:lnTo>
                <a:lnTo>
                  <a:pt x="41144" y="56803"/>
                </a:lnTo>
                <a:lnTo>
                  <a:pt x="51033" y="50327"/>
                </a:lnTo>
                <a:lnTo>
                  <a:pt x="57600" y="40575"/>
                </a:lnTo>
                <a:lnTo>
                  <a:pt x="59789" y="29481"/>
                </a:lnTo>
                <a:lnTo>
                  <a:pt x="57600" y="18387"/>
                </a:lnTo>
                <a:lnTo>
                  <a:pt x="51033" y="8634"/>
                </a:lnTo>
                <a:lnTo>
                  <a:pt x="41144" y="2158"/>
                </a:lnTo>
                <a:lnTo>
                  <a:pt x="2989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2" name="object 722"/>
          <p:cNvSpPr/>
          <p:nvPr/>
        </p:nvSpPr>
        <p:spPr>
          <a:xfrm>
            <a:off x="3461042" y="5474965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1033" y="8634"/>
                </a:moveTo>
                <a:lnTo>
                  <a:pt x="57600" y="18387"/>
                </a:lnTo>
                <a:lnTo>
                  <a:pt x="59789" y="29481"/>
                </a:lnTo>
                <a:lnTo>
                  <a:pt x="57600" y="40574"/>
                </a:lnTo>
                <a:lnTo>
                  <a:pt x="51033" y="50327"/>
                </a:lnTo>
                <a:lnTo>
                  <a:pt x="41143" y="56803"/>
                </a:lnTo>
                <a:lnTo>
                  <a:pt x="29894" y="58962"/>
                </a:lnTo>
                <a:lnTo>
                  <a:pt x="18645" y="56803"/>
                </a:lnTo>
                <a:lnTo>
                  <a:pt x="8755" y="50327"/>
                </a:lnTo>
                <a:lnTo>
                  <a:pt x="2188" y="40574"/>
                </a:lnTo>
                <a:lnTo>
                  <a:pt x="0" y="29481"/>
                </a:lnTo>
                <a:lnTo>
                  <a:pt x="2188" y="18387"/>
                </a:lnTo>
                <a:lnTo>
                  <a:pt x="8755" y="8634"/>
                </a:lnTo>
                <a:lnTo>
                  <a:pt x="18645" y="2158"/>
                </a:lnTo>
                <a:lnTo>
                  <a:pt x="29894" y="0"/>
                </a:lnTo>
                <a:lnTo>
                  <a:pt x="41143" y="2158"/>
                </a:lnTo>
                <a:lnTo>
                  <a:pt x="51033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3" name="object 723"/>
          <p:cNvSpPr/>
          <p:nvPr/>
        </p:nvSpPr>
        <p:spPr>
          <a:xfrm>
            <a:off x="3477057" y="5469121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7" y="0"/>
                </a:moveTo>
                <a:lnTo>
                  <a:pt x="18478" y="2178"/>
                </a:lnTo>
                <a:lnTo>
                  <a:pt x="8677" y="8713"/>
                </a:lnTo>
                <a:lnTo>
                  <a:pt x="2169" y="18553"/>
                </a:lnTo>
                <a:lnTo>
                  <a:pt x="0" y="29747"/>
                </a:lnTo>
                <a:lnTo>
                  <a:pt x="2169" y="40940"/>
                </a:lnTo>
                <a:lnTo>
                  <a:pt x="8677" y="50780"/>
                </a:lnTo>
                <a:lnTo>
                  <a:pt x="18478" y="57316"/>
                </a:lnTo>
                <a:lnTo>
                  <a:pt x="29627" y="59494"/>
                </a:lnTo>
                <a:lnTo>
                  <a:pt x="40776" y="57316"/>
                </a:lnTo>
                <a:lnTo>
                  <a:pt x="50577" y="50780"/>
                </a:lnTo>
                <a:lnTo>
                  <a:pt x="57085" y="40940"/>
                </a:lnTo>
                <a:lnTo>
                  <a:pt x="59255" y="29747"/>
                </a:lnTo>
                <a:lnTo>
                  <a:pt x="57085" y="18553"/>
                </a:lnTo>
                <a:lnTo>
                  <a:pt x="50577" y="8713"/>
                </a:lnTo>
                <a:lnTo>
                  <a:pt x="40776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4" name="object 724"/>
          <p:cNvSpPr/>
          <p:nvPr/>
        </p:nvSpPr>
        <p:spPr>
          <a:xfrm>
            <a:off x="3477057" y="5469122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5" y="18552"/>
                </a:lnTo>
                <a:lnTo>
                  <a:pt x="59255" y="29746"/>
                </a:lnTo>
                <a:lnTo>
                  <a:pt x="57085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8" y="57315"/>
                </a:lnTo>
                <a:lnTo>
                  <a:pt x="8677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2"/>
                </a:lnTo>
                <a:lnTo>
                  <a:pt x="8677" y="8712"/>
                </a:lnTo>
                <a:lnTo>
                  <a:pt x="18478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5" name="object 725"/>
          <p:cNvSpPr/>
          <p:nvPr/>
        </p:nvSpPr>
        <p:spPr>
          <a:xfrm>
            <a:off x="3493072" y="547124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627" y="0"/>
                </a:moveTo>
                <a:lnTo>
                  <a:pt x="18478" y="2158"/>
                </a:lnTo>
                <a:lnTo>
                  <a:pt x="8677" y="8634"/>
                </a:lnTo>
                <a:lnTo>
                  <a:pt x="2169" y="18387"/>
                </a:lnTo>
                <a:lnTo>
                  <a:pt x="0" y="29481"/>
                </a:lnTo>
                <a:lnTo>
                  <a:pt x="2169" y="40575"/>
                </a:lnTo>
                <a:lnTo>
                  <a:pt x="8677" y="50327"/>
                </a:lnTo>
                <a:lnTo>
                  <a:pt x="18478" y="56803"/>
                </a:lnTo>
                <a:lnTo>
                  <a:pt x="29627" y="58962"/>
                </a:lnTo>
                <a:lnTo>
                  <a:pt x="40777" y="56803"/>
                </a:lnTo>
                <a:lnTo>
                  <a:pt x="50578" y="50327"/>
                </a:lnTo>
                <a:lnTo>
                  <a:pt x="57086" y="40575"/>
                </a:lnTo>
                <a:lnTo>
                  <a:pt x="59255" y="29481"/>
                </a:lnTo>
                <a:lnTo>
                  <a:pt x="57086" y="18387"/>
                </a:lnTo>
                <a:lnTo>
                  <a:pt x="50578" y="8634"/>
                </a:lnTo>
                <a:lnTo>
                  <a:pt x="40777" y="215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6" name="object 726"/>
          <p:cNvSpPr/>
          <p:nvPr/>
        </p:nvSpPr>
        <p:spPr>
          <a:xfrm>
            <a:off x="3493072" y="547124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0577" y="8634"/>
                </a:moveTo>
                <a:lnTo>
                  <a:pt x="57085" y="18387"/>
                </a:lnTo>
                <a:lnTo>
                  <a:pt x="59255" y="29481"/>
                </a:lnTo>
                <a:lnTo>
                  <a:pt x="57085" y="40574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8" y="56803"/>
                </a:lnTo>
                <a:lnTo>
                  <a:pt x="8677" y="50327"/>
                </a:lnTo>
                <a:lnTo>
                  <a:pt x="2169" y="40574"/>
                </a:lnTo>
                <a:lnTo>
                  <a:pt x="0" y="29481"/>
                </a:lnTo>
                <a:lnTo>
                  <a:pt x="2169" y="18387"/>
                </a:lnTo>
                <a:lnTo>
                  <a:pt x="8677" y="8634"/>
                </a:lnTo>
                <a:lnTo>
                  <a:pt x="18478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7" name="object 727"/>
          <p:cNvSpPr/>
          <p:nvPr/>
        </p:nvSpPr>
        <p:spPr>
          <a:xfrm>
            <a:off x="3509621" y="5459560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627" y="0"/>
                </a:moveTo>
                <a:lnTo>
                  <a:pt x="18478" y="2158"/>
                </a:lnTo>
                <a:lnTo>
                  <a:pt x="8677" y="8635"/>
                </a:lnTo>
                <a:lnTo>
                  <a:pt x="2169" y="18387"/>
                </a:lnTo>
                <a:lnTo>
                  <a:pt x="0" y="29481"/>
                </a:lnTo>
                <a:lnTo>
                  <a:pt x="2169" y="40574"/>
                </a:lnTo>
                <a:lnTo>
                  <a:pt x="8677" y="50326"/>
                </a:lnTo>
                <a:lnTo>
                  <a:pt x="18478" y="56803"/>
                </a:lnTo>
                <a:lnTo>
                  <a:pt x="29627" y="58962"/>
                </a:lnTo>
                <a:lnTo>
                  <a:pt x="40776" y="56803"/>
                </a:lnTo>
                <a:lnTo>
                  <a:pt x="50577" y="50326"/>
                </a:lnTo>
                <a:lnTo>
                  <a:pt x="57085" y="40574"/>
                </a:lnTo>
                <a:lnTo>
                  <a:pt x="59254" y="29481"/>
                </a:lnTo>
                <a:lnTo>
                  <a:pt x="57085" y="18387"/>
                </a:lnTo>
                <a:lnTo>
                  <a:pt x="50577" y="8635"/>
                </a:lnTo>
                <a:lnTo>
                  <a:pt x="40776" y="215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8" name="object 728"/>
          <p:cNvSpPr/>
          <p:nvPr/>
        </p:nvSpPr>
        <p:spPr>
          <a:xfrm>
            <a:off x="3509621" y="5459561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0577" y="8634"/>
                </a:moveTo>
                <a:lnTo>
                  <a:pt x="57085" y="18387"/>
                </a:lnTo>
                <a:lnTo>
                  <a:pt x="59255" y="29481"/>
                </a:lnTo>
                <a:lnTo>
                  <a:pt x="57085" y="40574"/>
                </a:lnTo>
                <a:lnTo>
                  <a:pt x="50577" y="50327"/>
                </a:lnTo>
                <a:lnTo>
                  <a:pt x="40776" y="56803"/>
                </a:lnTo>
                <a:lnTo>
                  <a:pt x="29627" y="58962"/>
                </a:lnTo>
                <a:lnTo>
                  <a:pt x="18478" y="56803"/>
                </a:lnTo>
                <a:lnTo>
                  <a:pt x="8677" y="50327"/>
                </a:lnTo>
                <a:lnTo>
                  <a:pt x="2169" y="40574"/>
                </a:lnTo>
                <a:lnTo>
                  <a:pt x="0" y="29481"/>
                </a:lnTo>
                <a:lnTo>
                  <a:pt x="2169" y="18387"/>
                </a:lnTo>
                <a:lnTo>
                  <a:pt x="8677" y="8634"/>
                </a:lnTo>
                <a:lnTo>
                  <a:pt x="18478" y="2158"/>
                </a:lnTo>
                <a:lnTo>
                  <a:pt x="29627" y="0"/>
                </a:lnTo>
                <a:lnTo>
                  <a:pt x="40776" y="2158"/>
                </a:lnTo>
                <a:lnTo>
                  <a:pt x="50577" y="8634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9" name="object 729"/>
          <p:cNvSpPr/>
          <p:nvPr/>
        </p:nvSpPr>
        <p:spPr>
          <a:xfrm>
            <a:off x="3525636" y="5465934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7" y="0"/>
                </a:moveTo>
                <a:lnTo>
                  <a:pt x="18478" y="2178"/>
                </a:lnTo>
                <a:lnTo>
                  <a:pt x="8677" y="8712"/>
                </a:lnTo>
                <a:lnTo>
                  <a:pt x="2169" y="18552"/>
                </a:lnTo>
                <a:lnTo>
                  <a:pt x="0" y="29746"/>
                </a:lnTo>
                <a:lnTo>
                  <a:pt x="2169" y="40940"/>
                </a:lnTo>
                <a:lnTo>
                  <a:pt x="8677" y="50781"/>
                </a:lnTo>
                <a:lnTo>
                  <a:pt x="18478" y="57315"/>
                </a:lnTo>
                <a:lnTo>
                  <a:pt x="29627" y="59493"/>
                </a:lnTo>
                <a:lnTo>
                  <a:pt x="40777" y="57315"/>
                </a:lnTo>
                <a:lnTo>
                  <a:pt x="50578" y="50781"/>
                </a:lnTo>
                <a:lnTo>
                  <a:pt x="57086" y="40940"/>
                </a:lnTo>
                <a:lnTo>
                  <a:pt x="59255" y="29746"/>
                </a:lnTo>
                <a:lnTo>
                  <a:pt x="57086" y="18552"/>
                </a:lnTo>
                <a:lnTo>
                  <a:pt x="50578" y="8712"/>
                </a:lnTo>
                <a:lnTo>
                  <a:pt x="40777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0" name="object 730"/>
          <p:cNvSpPr/>
          <p:nvPr/>
        </p:nvSpPr>
        <p:spPr>
          <a:xfrm>
            <a:off x="3525635" y="5465935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5" y="18552"/>
                </a:lnTo>
                <a:lnTo>
                  <a:pt x="59255" y="29746"/>
                </a:lnTo>
                <a:lnTo>
                  <a:pt x="57085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8" y="57315"/>
                </a:lnTo>
                <a:lnTo>
                  <a:pt x="8677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2"/>
                </a:lnTo>
                <a:lnTo>
                  <a:pt x="8677" y="8712"/>
                </a:lnTo>
                <a:lnTo>
                  <a:pt x="18478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1" name="object 731"/>
          <p:cNvSpPr/>
          <p:nvPr/>
        </p:nvSpPr>
        <p:spPr>
          <a:xfrm>
            <a:off x="3541650" y="548983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7" y="0"/>
                </a:moveTo>
                <a:lnTo>
                  <a:pt x="18478" y="2178"/>
                </a:lnTo>
                <a:lnTo>
                  <a:pt x="8677" y="8712"/>
                </a:lnTo>
                <a:lnTo>
                  <a:pt x="2169" y="18552"/>
                </a:lnTo>
                <a:lnTo>
                  <a:pt x="0" y="29746"/>
                </a:lnTo>
                <a:lnTo>
                  <a:pt x="2169" y="40940"/>
                </a:lnTo>
                <a:lnTo>
                  <a:pt x="8677" y="50781"/>
                </a:lnTo>
                <a:lnTo>
                  <a:pt x="18478" y="57315"/>
                </a:lnTo>
                <a:lnTo>
                  <a:pt x="29627" y="59493"/>
                </a:lnTo>
                <a:lnTo>
                  <a:pt x="40777" y="57315"/>
                </a:lnTo>
                <a:lnTo>
                  <a:pt x="50578" y="50781"/>
                </a:lnTo>
                <a:lnTo>
                  <a:pt x="57086" y="40940"/>
                </a:lnTo>
                <a:lnTo>
                  <a:pt x="59255" y="29746"/>
                </a:lnTo>
                <a:lnTo>
                  <a:pt x="57086" y="18552"/>
                </a:lnTo>
                <a:lnTo>
                  <a:pt x="50578" y="8712"/>
                </a:lnTo>
                <a:lnTo>
                  <a:pt x="40777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2" name="object 732"/>
          <p:cNvSpPr/>
          <p:nvPr/>
        </p:nvSpPr>
        <p:spPr>
          <a:xfrm>
            <a:off x="3541650" y="548983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5" y="18552"/>
                </a:lnTo>
                <a:lnTo>
                  <a:pt x="59255" y="29746"/>
                </a:lnTo>
                <a:lnTo>
                  <a:pt x="57085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8" y="57315"/>
                </a:lnTo>
                <a:lnTo>
                  <a:pt x="8677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2"/>
                </a:lnTo>
                <a:lnTo>
                  <a:pt x="8677" y="8712"/>
                </a:lnTo>
                <a:lnTo>
                  <a:pt x="18478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3" name="object 733"/>
          <p:cNvSpPr/>
          <p:nvPr/>
        </p:nvSpPr>
        <p:spPr>
          <a:xfrm>
            <a:off x="3557665" y="5481339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7" y="0"/>
                </a:moveTo>
                <a:lnTo>
                  <a:pt x="18478" y="2178"/>
                </a:lnTo>
                <a:lnTo>
                  <a:pt x="8678" y="8712"/>
                </a:lnTo>
                <a:lnTo>
                  <a:pt x="2169" y="18552"/>
                </a:lnTo>
                <a:lnTo>
                  <a:pt x="0" y="29746"/>
                </a:lnTo>
                <a:lnTo>
                  <a:pt x="2169" y="40939"/>
                </a:lnTo>
                <a:lnTo>
                  <a:pt x="8678" y="50779"/>
                </a:lnTo>
                <a:lnTo>
                  <a:pt x="18478" y="57314"/>
                </a:lnTo>
                <a:lnTo>
                  <a:pt x="29627" y="59492"/>
                </a:lnTo>
                <a:lnTo>
                  <a:pt x="40776" y="57314"/>
                </a:lnTo>
                <a:lnTo>
                  <a:pt x="50578" y="50779"/>
                </a:lnTo>
                <a:lnTo>
                  <a:pt x="57086" y="40939"/>
                </a:lnTo>
                <a:lnTo>
                  <a:pt x="59255" y="29746"/>
                </a:lnTo>
                <a:lnTo>
                  <a:pt x="57086" y="18552"/>
                </a:lnTo>
                <a:lnTo>
                  <a:pt x="50578" y="8712"/>
                </a:lnTo>
                <a:lnTo>
                  <a:pt x="40776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4" name="object 734"/>
          <p:cNvSpPr/>
          <p:nvPr/>
        </p:nvSpPr>
        <p:spPr>
          <a:xfrm>
            <a:off x="3557665" y="5481339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5" y="18552"/>
                </a:lnTo>
                <a:lnTo>
                  <a:pt x="59255" y="29746"/>
                </a:lnTo>
                <a:lnTo>
                  <a:pt x="57085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8" y="57315"/>
                </a:lnTo>
                <a:lnTo>
                  <a:pt x="8677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2"/>
                </a:lnTo>
                <a:lnTo>
                  <a:pt x="8677" y="8712"/>
                </a:lnTo>
                <a:lnTo>
                  <a:pt x="18478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5" name="object 735"/>
          <p:cNvSpPr/>
          <p:nvPr/>
        </p:nvSpPr>
        <p:spPr>
          <a:xfrm>
            <a:off x="1333183" y="567841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6" name="object 736"/>
          <p:cNvSpPr/>
          <p:nvPr/>
        </p:nvSpPr>
        <p:spPr>
          <a:xfrm>
            <a:off x="1349198" y="570656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7" name="object 737"/>
          <p:cNvSpPr/>
          <p:nvPr/>
        </p:nvSpPr>
        <p:spPr>
          <a:xfrm>
            <a:off x="1365213" y="568903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" name="object 738"/>
          <p:cNvSpPr/>
          <p:nvPr/>
        </p:nvSpPr>
        <p:spPr>
          <a:xfrm>
            <a:off x="1381228" y="569275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" name="object 739"/>
          <p:cNvSpPr/>
          <p:nvPr/>
        </p:nvSpPr>
        <p:spPr>
          <a:xfrm>
            <a:off x="1397243" y="568106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0" name="object 740"/>
          <p:cNvSpPr/>
          <p:nvPr/>
        </p:nvSpPr>
        <p:spPr>
          <a:xfrm>
            <a:off x="1413792" y="573100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" name="object 741"/>
          <p:cNvSpPr/>
          <p:nvPr/>
        </p:nvSpPr>
        <p:spPr>
          <a:xfrm>
            <a:off x="1429807" y="572568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2" name="object 742"/>
          <p:cNvSpPr/>
          <p:nvPr/>
        </p:nvSpPr>
        <p:spPr>
          <a:xfrm>
            <a:off x="1415928" y="5708691"/>
            <a:ext cx="59690" cy="0"/>
          </a:xfrm>
          <a:custGeom>
            <a:avLst/>
            <a:gdLst/>
            <a:ahLst/>
            <a:cxnLst/>
            <a:rect l="l" t="t" r="r" b="b"/>
            <a:pathLst>
              <a:path w="59690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3" name="object 743"/>
          <p:cNvSpPr/>
          <p:nvPr/>
        </p:nvSpPr>
        <p:spPr>
          <a:xfrm>
            <a:off x="1416461" y="5708691"/>
            <a:ext cx="59690" cy="0"/>
          </a:xfrm>
          <a:custGeom>
            <a:avLst/>
            <a:gdLst/>
            <a:ahLst/>
            <a:cxnLst/>
            <a:rect l="l" t="t" r="r" b="b"/>
            <a:pathLst>
              <a:path w="59690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4" name="object 744"/>
          <p:cNvSpPr/>
          <p:nvPr/>
        </p:nvSpPr>
        <p:spPr>
          <a:xfrm>
            <a:off x="1445288" y="5708691"/>
            <a:ext cx="0" cy="29209"/>
          </a:xfrm>
          <a:custGeom>
            <a:avLst/>
            <a:gdLst/>
            <a:ahLst/>
            <a:cxnLst/>
            <a:rect l="l" t="t" r="r" b="b"/>
            <a:pathLst>
              <a:path h="29210">
                <a:moveTo>
                  <a:pt x="0" y="0"/>
                </a:moveTo>
                <a:lnTo>
                  <a:pt x="0" y="28684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5" name="object 745"/>
          <p:cNvSpPr/>
          <p:nvPr/>
        </p:nvSpPr>
        <p:spPr>
          <a:xfrm>
            <a:off x="1461303" y="572197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6" name="object 746"/>
          <p:cNvSpPr/>
          <p:nvPr/>
        </p:nvSpPr>
        <p:spPr>
          <a:xfrm>
            <a:off x="1477852" y="570709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7" name="object 747"/>
          <p:cNvSpPr/>
          <p:nvPr/>
        </p:nvSpPr>
        <p:spPr>
          <a:xfrm>
            <a:off x="1464506" y="5676819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8" name="object 748"/>
          <p:cNvSpPr/>
          <p:nvPr/>
        </p:nvSpPr>
        <p:spPr>
          <a:xfrm>
            <a:off x="1465040" y="5676819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9" name="object 749"/>
          <p:cNvSpPr/>
          <p:nvPr/>
        </p:nvSpPr>
        <p:spPr>
          <a:xfrm>
            <a:off x="1493867" y="5676819"/>
            <a:ext cx="0" cy="73025"/>
          </a:xfrm>
          <a:custGeom>
            <a:avLst/>
            <a:gdLst/>
            <a:ahLst/>
            <a:cxnLst/>
            <a:rect l="l" t="t" r="r" b="b"/>
            <a:pathLst>
              <a:path h="73025">
                <a:moveTo>
                  <a:pt x="0" y="0"/>
                </a:moveTo>
                <a:lnTo>
                  <a:pt x="0" y="72773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0" name="object 750"/>
          <p:cNvSpPr/>
          <p:nvPr/>
        </p:nvSpPr>
        <p:spPr>
          <a:xfrm>
            <a:off x="1464506" y="5750124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1" name="object 751"/>
          <p:cNvSpPr/>
          <p:nvPr/>
        </p:nvSpPr>
        <p:spPr>
          <a:xfrm>
            <a:off x="1465040" y="5750124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2" name="object 752"/>
          <p:cNvSpPr/>
          <p:nvPr/>
        </p:nvSpPr>
        <p:spPr>
          <a:xfrm>
            <a:off x="1509882" y="566885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3" name="object 753"/>
          <p:cNvSpPr/>
          <p:nvPr/>
        </p:nvSpPr>
        <p:spPr>
          <a:xfrm>
            <a:off x="1526431" y="571081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4" name="object 754"/>
          <p:cNvSpPr/>
          <p:nvPr/>
        </p:nvSpPr>
        <p:spPr>
          <a:xfrm>
            <a:off x="1513085" y="5677350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5" name="object 755"/>
          <p:cNvSpPr/>
          <p:nvPr/>
        </p:nvSpPr>
        <p:spPr>
          <a:xfrm>
            <a:off x="1513619" y="5677350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6" name="object 756"/>
          <p:cNvSpPr/>
          <p:nvPr/>
        </p:nvSpPr>
        <p:spPr>
          <a:xfrm>
            <a:off x="1542446" y="5677350"/>
            <a:ext cx="0" cy="65405"/>
          </a:xfrm>
          <a:custGeom>
            <a:avLst/>
            <a:gdLst/>
            <a:ahLst/>
            <a:cxnLst/>
            <a:rect l="l" t="t" r="r" b="b"/>
            <a:pathLst>
              <a:path h="65404">
                <a:moveTo>
                  <a:pt x="0" y="0"/>
                </a:moveTo>
                <a:lnTo>
                  <a:pt x="0" y="64805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7" name="object 757"/>
          <p:cNvSpPr/>
          <p:nvPr/>
        </p:nvSpPr>
        <p:spPr>
          <a:xfrm>
            <a:off x="1513085" y="574268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8" name="object 758"/>
          <p:cNvSpPr/>
          <p:nvPr/>
        </p:nvSpPr>
        <p:spPr>
          <a:xfrm>
            <a:off x="1513619" y="574268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9" name="object 759"/>
          <p:cNvSpPr/>
          <p:nvPr/>
        </p:nvSpPr>
        <p:spPr>
          <a:xfrm>
            <a:off x="1558461" y="569487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0" name="object 760"/>
          <p:cNvSpPr/>
          <p:nvPr/>
        </p:nvSpPr>
        <p:spPr>
          <a:xfrm>
            <a:off x="1574476" y="568213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1" name="object 761"/>
          <p:cNvSpPr/>
          <p:nvPr/>
        </p:nvSpPr>
        <p:spPr>
          <a:xfrm>
            <a:off x="1590491" y="568425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2" name="object 762"/>
          <p:cNvSpPr/>
          <p:nvPr/>
        </p:nvSpPr>
        <p:spPr>
          <a:xfrm>
            <a:off x="1577145" y="569063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3" name="object 763"/>
          <p:cNvSpPr/>
          <p:nvPr/>
        </p:nvSpPr>
        <p:spPr>
          <a:xfrm>
            <a:off x="1577679" y="569063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4" name="object 764"/>
          <p:cNvSpPr/>
          <p:nvPr/>
        </p:nvSpPr>
        <p:spPr>
          <a:xfrm>
            <a:off x="1607040" y="5690630"/>
            <a:ext cx="0" cy="62230"/>
          </a:xfrm>
          <a:custGeom>
            <a:avLst/>
            <a:gdLst/>
            <a:ahLst/>
            <a:cxnLst/>
            <a:rect l="l" t="t" r="r" b="b"/>
            <a:pathLst>
              <a:path h="62229">
                <a:moveTo>
                  <a:pt x="0" y="0"/>
                </a:moveTo>
                <a:lnTo>
                  <a:pt x="0" y="62149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" name="object 765"/>
          <p:cNvSpPr/>
          <p:nvPr/>
        </p:nvSpPr>
        <p:spPr>
          <a:xfrm>
            <a:off x="1577145" y="5753311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6" name="object 766"/>
          <p:cNvSpPr/>
          <p:nvPr/>
        </p:nvSpPr>
        <p:spPr>
          <a:xfrm>
            <a:off x="1577679" y="5753311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7" name="object 767"/>
          <p:cNvSpPr/>
          <p:nvPr/>
        </p:nvSpPr>
        <p:spPr>
          <a:xfrm>
            <a:off x="1622521" y="577615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" name="object 768"/>
          <p:cNvSpPr/>
          <p:nvPr/>
        </p:nvSpPr>
        <p:spPr>
          <a:xfrm>
            <a:off x="1638536" y="572303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9" name="object 769"/>
          <p:cNvSpPr/>
          <p:nvPr/>
        </p:nvSpPr>
        <p:spPr>
          <a:xfrm>
            <a:off x="1655085" y="571347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0" name="object 770"/>
          <p:cNvSpPr/>
          <p:nvPr/>
        </p:nvSpPr>
        <p:spPr>
          <a:xfrm>
            <a:off x="1671100" y="570072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1" name="object 771"/>
          <p:cNvSpPr/>
          <p:nvPr/>
        </p:nvSpPr>
        <p:spPr>
          <a:xfrm>
            <a:off x="1687115" y="57681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2" name="object 772"/>
          <p:cNvSpPr/>
          <p:nvPr/>
        </p:nvSpPr>
        <p:spPr>
          <a:xfrm>
            <a:off x="1703130" y="565610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3" name="object 773"/>
          <p:cNvSpPr/>
          <p:nvPr/>
        </p:nvSpPr>
        <p:spPr>
          <a:xfrm>
            <a:off x="1690318" y="5519054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4" name="object 774"/>
          <p:cNvSpPr/>
          <p:nvPr/>
        </p:nvSpPr>
        <p:spPr>
          <a:xfrm>
            <a:off x="1690852" y="5519054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5" name="object 775"/>
          <p:cNvSpPr/>
          <p:nvPr/>
        </p:nvSpPr>
        <p:spPr>
          <a:xfrm>
            <a:off x="1719678" y="5519054"/>
            <a:ext cx="0" cy="81280"/>
          </a:xfrm>
          <a:custGeom>
            <a:avLst/>
            <a:gdLst/>
            <a:ahLst/>
            <a:cxnLst/>
            <a:rect l="l" t="t" r="r" b="b"/>
            <a:pathLst>
              <a:path h="81279">
                <a:moveTo>
                  <a:pt x="0" y="0"/>
                </a:moveTo>
                <a:lnTo>
                  <a:pt x="0" y="81272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6" name="object 776"/>
          <p:cNvSpPr/>
          <p:nvPr/>
        </p:nvSpPr>
        <p:spPr>
          <a:xfrm>
            <a:off x="1690318" y="5600858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7" name="object 777"/>
          <p:cNvSpPr/>
          <p:nvPr/>
        </p:nvSpPr>
        <p:spPr>
          <a:xfrm>
            <a:off x="1690852" y="5600858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8" name="object 778"/>
          <p:cNvSpPr/>
          <p:nvPr/>
        </p:nvSpPr>
        <p:spPr>
          <a:xfrm>
            <a:off x="1735694" y="53788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9" name="object 779"/>
          <p:cNvSpPr/>
          <p:nvPr/>
        </p:nvSpPr>
        <p:spPr>
          <a:xfrm>
            <a:off x="1722348" y="5193963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0" name="object 780"/>
          <p:cNvSpPr/>
          <p:nvPr/>
        </p:nvSpPr>
        <p:spPr>
          <a:xfrm>
            <a:off x="1722882" y="5193963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1" name="object 781"/>
          <p:cNvSpPr/>
          <p:nvPr/>
        </p:nvSpPr>
        <p:spPr>
          <a:xfrm>
            <a:off x="1751708" y="5193963"/>
            <a:ext cx="0" cy="81280"/>
          </a:xfrm>
          <a:custGeom>
            <a:avLst/>
            <a:gdLst/>
            <a:ahLst/>
            <a:cxnLst/>
            <a:rect l="l" t="t" r="r" b="b"/>
            <a:pathLst>
              <a:path h="81279">
                <a:moveTo>
                  <a:pt x="0" y="0"/>
                </a:moveTo>
                <a:lnTo>
                  <a:pt x="0" y="80741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2" name="object 782"/>
          <p:cNvSpPr/>
          <p:nvPr/>
        </p:nvSpPr>
        <p:spPr>
          <a:xfrm>
            <a:off x="1722348" y="5275236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3" name="object 783"/>
          <p:cNvSpPr/>
          <p:nvPr/>
        </p:nvSpPr>
        <p:spPr>
          <a:xfrm>
            <a:off x="1722882" y="5275236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4" name="object 784"/>
          <p:cNvSpPr/>
          <p:nvPr/>
        </p:nvSpPr>
        <p:spPr>
          <a:xfrm>
            <a:off x="1767723" y="506329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5" name="object 785"/>
          <p:cNvSpPr/>
          <p:nvPr/>
        </p:nvSpPr>
        <p:spPr>
          <a:xfrm>
            <a:off x="1753844" y="483487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6" name="object 786"/>
          <p:cNvSpPr/>
          <p:nvPr/>
        </p:nvSpPr>
        <p:spPr>
          <a:xfrm>
            <a:off x="1754378" y="483487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7" name="object 787"/>
          <p:cNvSpPr/>
          <p:nvPr/>
        </p:nvSpPr>
        <p:spPr>
          <a:xfrm>
            <a:off x="1783738" y="4834876"/>
            <a:ext cx="0" cy="94615"/>
          </a:xfrm>
          <a:custGeom>
            <a:avLst/>
            <a:gdLst/>
            <a:ahLst/>
            <a:cxnLst/>
            <a:rect l="l" t="t" r="r" b="b"/>
            <a:pathLst>
              <a:path h="94614">
                <a:moveTo>
                  <a:pt x="0" y="0"/>
                </a:moveTo>
                <a:lnTo>
                  <a:pt x="0" y="94552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8" name="object 788"/>
          <p:cNvSpPr/>
          <p:nvPr/>
        </p:nvSpPr>
        <p:spPr>
          <a:xfrm>
            <a:off x="1753844" y="492996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9" name="object 789"/>
          <p:cNvSpPr/>
          <p:nvPr/>
        </p:nvSpPr>
        <p:spPr>
          <a:xfrm>
            <a:off x="1754378" y="492996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0" name="object 790"/>
          <p:cNvSpPr/>
          <p:nvPr/>
        </p:nvSpPr>
        <p:spPr>
          <a:xfrm>
            <a:off x="1800287" y="483806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1" name="object 791"/>
          <p:cNvSpPr/>
          <p:nvPr/>
        </p:nvSpPr>
        <p:spPr>
          <a:xfrm>
            <a:off x="1815769" y="475307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" name="object 792"/>
          <p:cNvSpPr/>
          <p:nvPr/>
        </p:nvSpPr>
        <p:spPr>
          <a:xfrm>
            <a:off x="1802423" y="4555468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3" name="object 793"/>
          <p:cNvSpPr/>
          <p:nvPr/>
        </p:nvSpPr>
        <p:spPr>
          <a:xfrm>
            <a:off x="1802957" y="4555468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4" name="object 794"/>
          <p:cNvSpPr/>
          <p:nvPr/>
        </p:nvSpPr>
        <p:spPr>
          <a:xfrm>
            <a:off x="1831783" y="4555468"/>
            <a:ext cx="0" cy="106680"/>
          </a:xfrm>
          <a:custGeom>
            <a:avLst/>
            <a:gdLst/>
            <a:ahLst/>
            <a:cxnLst/>
            <a:rect l="l" t="t" r="r" b="b"/>
            <a:pathLst>
              <a:path h="106679">
                <a:moveTo>
                  <a:pt x="0" y="0"/>
                </a:moveTo>
                <a:lnTo>
                  <a:pt x="0" y="106238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5" name="object 795"/>
          <p:cNvSpPr/>
          <p:nvPr/>
        </p:nvSpPr>
        <p:spPr>
          <a:xfrm>
            <a:off x="1802423" y="4662238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6" name="object 796"/>
          <p:cNvSpPr/>
          <p:nvPr/>
        </p:nvSpPr>
        <p:spPr>
          <a:xfrm>
            <a:off x="1802957" y="4662238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7" name="object 797"/>
          <p:cNvSpPr/>
          <p:nvPr/>
        </p:nvSpPr>
        <p:spPr>
          <a:xfrm>
            <a:off x="1818438" y="4517753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8" name="object 798"/>
          <p:cNvSpPr/>
          <p:nvPr/>
        </p:nvSpPr>
        <p:spPr>
          <a:xfrm>
            <a:off x="1818971" y="4517753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9" name="object 799"/>
          <p:cNvSpPr/>
          <p:nvPr/>
        </p:nvSpPr>
        <p:spPr>
          <a:xfrm>
            <a:off x="1847798" y="4517753"/>
            <a:ext cx="0" cy="99060"/>
          </a:xfrm>
          <a:custGeom>
            <a:avLst/>
            <a:gdLst/>
            <a:ahLst/>
            <a:cxnLst/>
            <a:rect l="l" t="t" r="r" b="b"/>
            <a:pathLst>
              <a:path h="99060">
                <a:moveTo>
                  <a:pt x="0" y="0"/>
                </a:moveTo>
                <a:lnTo>
                  <a:pt x="0" y="98802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0" name="object 800"/>
          <p:cNvSpPr/>
          <p:nvPr/>
        </p:nvSpPr>
        <p:spPr>
          <a:xfrm>
            <a:off x="1818438" y="461708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1" name="object 801"/>
          <p:cNvSpPr/>
          <p:nvPr/>
        </p:nvSpPr>
        <p:spPr>
          <a:xfrm>
            <a:off x="1818971" y="461708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2" name="object 802"/>
          <p:cNvSpPr/>
          <p:nvPr/>
        </p:nvSpPr>
        <p:spPr>
          <a:xfrm>
            <a:off x="1834986" y="4477382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3" name="object 803"/>
          <p:cNvSpPr/>
          <p:nvPr/>
        </p:nvSpPr>
        <p:spPr>
          <a:xfrm>
            <a:off x="1835520" y="4477382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4" name="object 804"/>
          <p:cNvSpPr/>
          <p:nvPr/>
        </p:nvSpPr>
        <p:spPr>
          <a:xfrm>
            <a:off x="1864347" y="4477382"/>
            <a:ext cx="0" cy="81280"/>
          </a:xfrm>
          <a:custGeom>
            <a:avLst/>
            <a:gdLst/>
            <a:ahLst/>
            <a:cxnLst/>
            <a:rect l="l" t="t" r="r" b="b"/>
            <a:pathLst>
              <a:path h="81279">
                <a:moveTo>
                  <a:pt x="0" y="0"/>
                </a:moveTo>
                <a:lnTo>
                  <a:pt x="0" y="80741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5" name="object 805"/>
          <p:cNvSpPr/>
          <p:nvPr/>
        </p:nvSpPr>
        <p:spPr>
          <a:xfrm>
            <a:off x="1834986" y="4558655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6" name="object 806"/>
          <p:cNvSpPr/>
          <p:nvPr/>
        </p:nvSpPr>
        <p:spPr>
          <a:xfrm>
            <a:off x="1835520" y="4558655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7" name="object 807"/>
          <p:cNvSpPr/>
          <p:nvPr/>
        </p:nvSpPr>
        <p:spPr>
          <a:xfrm>
            <a:off x="1880362" y="441788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8" name="object 808"/>
          <p:cNvSpPr/>
          <p:nvPr/>
        </p:nvSpPr>
        <p:spPr>
          <a:xfrm>
            <a:off x="1896377" y="445241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9" name="object 809"/>
          <p:cNvSpPr/>
          <p:nvPr/>
        </p:nvSpPr>
        <p:spPr>
          <a:xfrm>
            <a:off x="1912392" y="435255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0" name="object 810"/>
          <p:cNvSpPr/>
          <p:nvPr/>
        </p:nvSpPr>
        <p:spPr>
          <a:xfrm>
            <a:off x="1899580" y="4291465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1" name="object 811"/>
          <p:cNvSpPr/>
          <p:nvPr/>
        </p:nvSpPr>
        <p:spPr>
          <a:xfrm>
            <a:off x="1900114" y="4291465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2" name="object 812"/>
          <p:cNvSpPr/>
          <p:nvPr/>
        </p:nvSpPr>
        <p:spPr>
          <a:xfrm>
            <a:off x="1928941" y="4291465"/>
            <a:ext cx="0" cy="76200"/>
          </a:xfrm>
          <a:custGeom>
            <a:avLst/>
            <a:gdLst/>
            <a:ahLst/>
            <a:cxnLst/>
            <a:rect l="l" t="t" r="r" b="b"/>
            <a:pathLst>
              <a:path h="76200">
                <a:moveTo>
                  <a:pt x="0" y="0"/>
                </a:moveTo>
                <a:lnTo>
                  <a:pt x="0" y="75960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3" name="object 813"/>
          <p:cNvSpPr/>
          <p:nvPr/>
        </p:nvSpPr>
        <p:spPr>
          <a:xfrm>
            <a:off x="1899580" y="436795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4" name="object 814"/>
          <p:cNvSpPr/>
          <p:nvPr/>
        </p:nvSpPr>
        <p:spPr>
          <a:xfrm>
            <a:off x="1900114" y="436795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5" name="object 815"/>
          <p:cNvSpPr/>
          <p:nvPr/>
        </p:nvSpPr>
        <p:spPr>
          <a:xfrm>
            <a:off x="1915595" y="4307932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6" name="object 816"/>
          <p:cNvSpPr/>
          <p:nvPr/>
        </p:nvSpPr>
        <p:spPr>
          <a:xfrm>
            <a:off x="1916129" y="4307932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7" name="object 817"/>
          <p:cNvSpPr/>
          <p:nvPr/>
        </p:nvSpPr>
        <p:spPr>
          <a:xfrm>
            <a:off x="1944956" y="4307932"/>
            <a:ext cx="0" cy="103505"/>
          </a:xfrm>
          <a:custGeom>
            <a:avLst/>
            <a:gdLst/>
            <a:ahLst/>
            <a:cxnLst/>
            <a:rect l="l" t="t" r="r" b="b"/>
            <a:pathLst>
              <a:path h="103504">
                <a:moveTo>
                  <a:pt x="0" y="0"/>
                </a:moveTo>
                <a:lnTo>
                  <a:pt x="0" y="103051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8" name="object 818"/>
          <p:cNvSpPr/>
          <p:nvPr/>
        </p:nvSpPr>
        <p:spPr>
          <a:xfrm>
            <a:off x="1915595" y="4411514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9" name="object 819"/>
          <p:cNvSpPr/>
          <p:nvPr/>
        </p:nvSpPr>
        <p:spPr>
          <a:xfrm>
            <a:off x="1916129" y="4411514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0" name="object 820"/>
          <p:cNvSpPr/>
          <p:nvPr/>
        </p:nvSpPr>
        <p:spPr>
          <a:xfrm>
            <a:off x="1931076" y="4306338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1" name="object 821"/>
          <p:cNvSpPr/>
          <p:nvPr/>
        </p:nvSpPr>
        <p:spPr>
          <a:xfrm>
            <a:off x="1931610" y="4306338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2" name="object 822"/>
          <p:cNvSpPr/>
          <p:nvPr/>
        </p:nvSpPr>
        <p:spPr>
          <a:xfrm>
            <a:off x="1960971" y="4306338"/>
            <a:ext cx="0" cy="76835"/>
          </a:xfrm>
          <a:custGeom>
            <a:avLst/>
            <a:gdLst/>
            <a:ahLst/>
            <a:cxnLst/>
            <a:rect l="l" t="t" r="r" b="b"/>
            <a:pathLst>
              <a:path h="76835">
                <a:moveTo>
                  <a:pt x="0" y="0"/>
                </a:moveTo>
                <a:lnTo>
                  <a:pt x="0" y="76491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3" name="object 823"/>
          <p:cNvSpPr/>
          <p:nvPr/>
        </p:nvSpPr>
        <p:spPr>
          <a:xfrm>
            <a:off x="1931076" y="4383361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4" name="object 824"/>
          <p:cNvSpPr/>
          <p:nvPr/>
        </p:nvSpPr>
        <p:spPr>
          <a:xfrm>
            <a:off x="1931610" y="4383361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5" name="object 825"/>
          <p:cNvSpPr/>
          <p:nvPr/>
        </p:nvSpPr>
        <p:spPr>
          <a:xfrm>
            <a:off x="1977520" y="435839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6" name="object 826"/>
          <p:cNvSpPr/>
          <p:nvPr/>
        </p:nvSpPr>
        <p:spPr>
          <a:xfrm>
            <a:off x="1963640" y="432333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7" name="object 827"/>
          <p:cNvSpPr/>
          <p:nvPr/>
        </p:nvSpPr>
        <p:spPr>
          <a:xfrm>
            <a:off x="1964174" y="432333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8" name="object 828"/>
          <p:cNvSpPr/>
          <p:nvPr/>
        </p:nvSpPr>
        <p:spPr>
          <a:xfrm>
            <a:off x="1993001" y="4323336"/>
            <a:ext cx="0" cy="68580"/>
          </a:xfrm>
          <a:custGeom>
            <a:avLst/>
            <a:gdLst/>
            <a:ahLst/>
            <a:cxnLst/>
            <a:rect l="l" t="t" r="r" b="b"/>
            <a:pathLst>
              <a:path h="68579">
                <a:moveTo>
                  <a:pt x="0" y="0"/>
                </a:moveTo>
                <a:lnTo>
                  <a:pt x="0" y="68523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9" name="object 829"/>
          <p:cNvSpPr/>
          <p:nvPr/>
        </p:nvSpPr>
        <p:spPr>
          <a:xfrm>
            <a:off x="1963640" y="4392391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0" name="object 830"/>
          <p:cNvSpPr/>
          <p:nvPr/>
        </p:nvSpPr>
        <p:spPr>
          <a:xfrm>
            <a:off x="1964174" y="4392391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1" name="object 831"/>
          <p:cNvSpPr/>
          <p:nvPr/>
        </p:nvSpPr>
        <p:spPr>
          <a:xfrm>
            <a:off x="1979655" y="426278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2" name="object 832"/>
          <p:cNvSpPr/>
          <p:nvPr/>
        </p:nvSpPr>
        <p:spPr>
          <a:xfrm>
            <a:off x="1980189" y="426278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3" name="object 833"/>
          <p:cNvSpPr/>
          <p:nvPr/>
        </p:nvSpPr>
        <p:spPr>
          <a:xfrm>
            <a:off x="2009016" y="4262780"/>
            <a:ext cx="0" cy="72390"/>
          </a:xfrm>
          <a:custGeom>
            <a:avLst/>
            <a:gdLst/>
            <a:ahLst/>
            <a:cxnLst/>
            <a:rect l="l" t="t" r="r" b="b"/>
            <a:pathLst>
              <a:path h="72389">
                <a:moveTo>
                  <a:pt x="0" y="0"/>
                </a:moveTo>
                <a:lnTo>
                  <a:pt x="0" y="72242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4" name="object 834"/>
          <p:cNvSpPr/>
          <p:nvPr/>
        </p:nvSpPr>
        <p:spPr>
          <a:xfrm>
            <a:off x="1979655" y="4335553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5" name="object 835"/>
          <p:cNvSpPr/>
          <p:nvPr/>
        </p:nvSpPr>
        <p:spPr>
          <a:xfrm>
            <a:off x="1980189" y="4335553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6" name="object 836"/>
          <p:cNvSpPr/>
          <p:nvPr/>
        </p:nvSpPr>
        <p:spPr>
          <a:xfrm>
            <a:off x="1995670" y="4244188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7" name="object 837"/>
          <p:cNvSpPr/>
          <p:nvPr/>
        </p:nvSpPr>
        <p:spPr>
          <a:xfrm>
            <a:off x="1996204" y="4244188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8" name="object 838"/>
          <p:cNvSpPr/>
          <p:nvPr/>
        </p:nvSpPr>
        <p:spPr>
          <a:xfrm>
            <a:off x="2025031" y="4244188"/>
            <a:ext cx="0" cy="143510"/>
          </a:xfrm>
          <a:custGeom>
            <a:avLst/>
            <a:gdLst/>
            <a:ahLst/>
            <a:cxnLst/>
            <a:rect l="l" t="t" r="r" b="b"/>
            <a:pathLst>
              <a:path h="143510">
                <a:moveTo>
                  <a:pt x="0" y="0"/>
                </a:moveTo>
                <a:lnTo>
                  <a:pt x="0" y="142891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9" name="object 839"/>
          <p:cNvSpPr/>
          <p:nvPr/>
        </p:nvSpPr>
        <p:spPr>
          <a:xfrm>
            <a:off x="1995670" y="4387611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0" name="object 840"/>
          <p:cNvSpPr/>
          <p:nvPr/>
        </p:nvSpPr>
        <p:spPr>
          <a:xfrm>
            <a:off x="1996204" y="4387611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1" name="object 841"/>
          <p:cNvSpPr/>
          <p:nvPr/>
        </p:nvSpPr>
        <p:spPr>
          <a:xfrm>
            <a:off x="2041580" y="42893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2" name="object 842"/>
          <p:cNvSpPr/>
          <p:nvPr/>
        </p:nvSpPr>
        <p:spPr>
          <a:xfrm>
            <a:off x="2028234" y="4234095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3" name="object 843"/>
          <p:cNvSpPr/>
          <p:nvPr/>
        </p:nvSpPr>
        <p:spPr>
          <a:xfrm>
            <a:off x="2028768" y="4234095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4" name="object 844"/>
          <p:cNvSpPr/>
          <p:nvPr/>
        </p:nvSpPr>
        <p:spPr>
          <a:xfrm>
            <a:off x="2057595" y="4234095"/>
            <a:ext cx="0" cy="116205"/>
          </a:xfrm>
          <a:custGeom>
            <a:avLst/>
            <a:gdLst/>
            <a:ahLst/>
            <a:cxnLst/>
            <a:rect l="l" t="t" r="r" b="b"/>
            <a:pathLst>
              <a:path h="116204">
                <a:moveTo>
                  <a:pt x="0" y="0"/>
                </a:moveTo>
                <a:lnTo>
                  <a:pt x="0" y="115800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5" name="object 845"/>
          <p:cNvSpPr/>
          <p:nvPr/>
        </p:nvSpPr>
        <p:spPr>
          <a:xfrm>
            <a:off x="2028234" y="435042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6" name="object 846"/>
          <p:cNvSpPr/>
          <p:nvPr/>
        </p:nvSpPr>
        <p:spPr>
          <a:xfrm>
            <a:off x="2028768" y="435042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7" name="object 847"/>
          <p:cNvSpPr/>
          <p:nvPr/>
        </p:nvSpPr>
        <p:spPr>
          <a:xfrm>
            <a:off x="2044249" y="427021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8" name="object 848"/>
          <p:cNvSpPr/>
          <p:nvPr/>
        </p:nvSpPr>
        <p:spPr>
          <a:xfrm>
            <a:off x="2044783" y="427021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9" name="object 849"/>
          <p:cNvSpPr/>
          <p:nvPr/>
        </p:nvSpPr>
        <p:spPr>
          <a:xfrm>
            <a:off x="2073610" y="4270217"/>
            <a:ext cx="0" cy="90805"/>
          </a:xfrm>
          <a:custGeom>
            <a:avLst/>
            <a:gdLst/>
            <a:ahLst/>
            <a:cxnLst/>
            <a:rect l="l" t="t" r="r" b="b"/>
            <a:pathLst>
              <a:path h="90804">
                <a:moveTo>
                  <a:pt x="0" y="0"/>
                </a:moveTo>
                <a:lnTo>
                  <a:pt x="0" y="90303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0" name="object 850"/>
          <p:cNvSpPr/>
          <p:nvPr/>
        </p:nvSpPr>
        <p:spPr>
          <a:xfrm>
            <a:off x="2044249" y="4361051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1" name="object 851"/>
          <p:cNvSpPr/>
          <p:nvPr/>
        </p:nvSpPr>
        <p:spPr>
          <a:xfrm>
            <a:off x="2044783" y="4361051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2" name="object 852"/>
          <p:cNvSpPr/>
          <p:nvPr/>
        </p:nvSpPr>
        <p:spPr>
          <a:xfrm>
            <a:off x="2060264" y="4216035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3" name="object 853"/>
          <p:cNvSpPr/>
          <p:nvPr/>
        </p:nvSpPr>
        <p:spPr>
          <a:xfrm>
            <a:off x="2060798" y="4216035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4" name="object 854"/>
          <p:cNvSpPr/>
          <p:nvPr/>
        </p:nvSpPr>
        <p:spPr>
          <a:xfrm>
            <a:off x="2089625" y="4216035"/>
            <a:ext cx="0" cy="123825"/>
          </a:xfrm>
          <a:custGeom>
            <a:avLst/>
            <a:gdLst/>
            <a:ahLst/>
            <a:cxnLst/>
            <a:rect l="l" t="t" r="r" b="b"/>
            <a:pathLst>
              <a:path h="123825">
                <a:moveTo>
                  <a:pt x="0" y="0"/>
                </a:moveTo>
                <a:lnTo>
                  <a:pt x="0" y="123768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5" name="object 855"/>
          <p:cNvSpPr/>
          <p:nvPr/>
        </p:nvSpPr>
        <p:spPr>
          <a:xfrm>
            <a:off x="2060264" y="4340334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6" name="object 856"/>
          <p:cNvSpPr/>
          <p:nvPr/>
        </p:nvSpPr>
        <p:spPr>
          <a:xfrm>
            <a:off x="2060798" y="4340334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7" name="object 857"/>
          <p:cNvSpPr/>
          <p:nvPr/>
        </p:nvSpPr>
        <p:spPr>
          <a:xfrm>
            <a:off x="2076813" y="4224534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8" name="object 858"/>
          <p:cNvSpPr/>
          <p:nvPr/>
        </p:nvSpPr>
        <p:spPr>
          <a:xfrm>
            <a:off x="2077347" y="4224534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9" name="object 859"/>
          <p:cNvSpPr/>
          <p:nvPr/>
        </p:nvSpPr>
        <p:spPr>
          <a:xfrm>
            <a:off x="2106173" y="4224534"/>
            <a:ext cx="0" cy="60960"/>
          </a:xfrm>
          <a:custGeom>
            <a:avLst/>
            <a:gdLst/>
            <a:ahLst/>
            <a:cxnLst/>
            <a:rect l="l" t="t" r="r" b="b"/>
            <a:pathLst>
              <a:path h="60960">
                <a:moveTo>
                  <a:pt x="0" y="0"/>
                </a:moveTo>
                <a:lnTo>
                  <a:pt x="0" y="60556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0" name="object 860"/>
          <p:cNvSpPr/>
          <p:nvPr/>
        </p:nvSpPr>
        <p:spPr>
          <a:xfrm>
            <a:off x="2076813" y="4285622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1" name="object 861"/>
          <p:cNvSpPr/>
          <p:nvPr/>
        </p:nvSpPr>
        <p:spPr>
          <a:xfrm>
            <a:off x="2077347" y="4285622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2" name="object 862"/>
          <p:cNvSpPr/>
          <p:nvPr/>
        </p:nvSpPr>
        <p:spPr>
          <a:xfrm>
            <a:off x="2092828" y="4240470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3" name="object 863"/>
          <p:cNvSpPr/>
          <p:nvPr/>
        </p:nvSpPr>
        <p:spPr>
          <a:xfrm>
            <a:off x="2093362" y="4240470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4" name="object 864"/>
          <p:cNvSpPr/>
          <p:nvPr/>
        </p:nvSpPr>
        <p:spPr>
          <a:xfrm>
            <a:off x="2122189" y="4240470"/>
            <a:ext cx="0" cy="59055"/>
          </a:xfrm>
          <a:custGeom>
            <a:avLst/>
            <a:gdLst/>
            <a:ahLst/>
            <a:cxnLst/>
            <a:rect l="l" t="t" r="r" b="b"/>
            <a:pathLst>
              <a:path h="59054">
                <a:moveTo>
                  <a:pt x="0" y="0"/>
                </a:moveTo>
                <a:lnTo>
                  <a:pt x="0" y="58431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5" name="object 865"/>
          <p:cNvSpPr/>
          <p:nvPr/>
        </p:nvSpPr>
        <p:spPr>
          <a:xfrm>
            <a:off x="2092828" y="4299432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6" name="object 866"/>
          <p:cNvSpPr/>
          <p:nvPr/>
        </p:nvSpPr>
        <p:spPr>
          <a:xfrm>
            <a:off x="2093362" y="4299432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7" name="object 867"/>
          <p:cNvSpPr/>
          <p:nvPr/>
        </p:nvSpPr>
        <p:spPr>
          <a:xfrm>
            <a:off x="2108843" y="4245250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8" name="object 868"/>
          <p:cNvSpPr/>
          <p:nvPr/>
        </p:nvSpPr>
        <p:spPr>
          <a:xfrm>
            <a:off x="2109377" y="4245250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9" name="object 869"/>
          <p:cNvSpPr/>
          <p:nvPr/>
        </p:nvSpPr>
        <p:spPr>
          <a:xfrm>
            <a:off x="2138203" y="4245250"/>
            <a:ext cx="0" cy="93980"/>
          </a:xfrm>
          <a:custGeom>
            <a:avLst/>
            <a:gdLst/>
            <a:ahLst/>
            <a:cxnLst/>
            <a:rect l="l" t="t" r="r" b="b"/>
            <a:pathLst>
              <a:path h="93979">
                <a:moveTo>
                  <a:pt x="0" y="0"/>
                </a:moveTo>
                <a:lnTo>
                  <a:pt x="0" y="93490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0" name="object 870"/>
          <p:cNvSpPr/>
          <p:nvPr/>
        </p:nvSpPr>
        <p:spPr>
          <a:xfrm>
            <a:off x="2108843" y="4339272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1" name="object 871"/>
          <p:cNvSpPr/>
          <p:nvPr/>
        </p:nvSpPr>
        <p:spPr>
          <a:xfrm>
            <a:off x="2109377" y="4339272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2" name="object 872"/>
          <p:cNvSpPr/>
          <p:nvPr/>
        </p:nvSpPr>
        <p:spPr>
          <a:xfrm>
            <a:off x="2124324" y="4254281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3" name="object 873"/>
          <p:cNvSpPr/>
          <p:nvPr/>
        </p:nvSpPr>
        <p:spPr>
          <a:xfrm>
            <a:off x="2124858" y="4254281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4" name="object 874"/>
          <p:cNvSpPr/>
          <p:nvPr/>
        </p:nvSpPr>
        <p:spPr>
          <a:xfrm>
            <a:off x="2154219" y="4254281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0"/>
                </a:moveTo>
                <a:lnTo>
                  <a:pt x="0" y="63743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5" name="object 875"/>
          <p:cNvSpPr/>
          <p:nvPr/>
        </p:nvSpPr>
        <p:spPr>
          <a:xfrm>
            <a:off x="2124324" y="4318555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6" name="object 876"/>
          <p:cNvSpPr/>
          <p:nvPr/>
        </p:nvSpPr>
        <p:spPr>
          <a:xfrm>
            <a:off x="2124858" y="4318555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7" name="object 877"/>
          <p:cNvSpPr/>
          <p:nvPr/>
        </p:nvSpPr>
        <p:spPr>
          <a:xfrm>
            <a:off x="2140339" y="4205411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8" name="object 878"/>
          <p:cNvSpPr/>
          <p:nvPr/>
        </p:nvSpPr>
        <p:spPr>
          <a:xfrm>
            <a:off x="2140873" y="4205411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9" name="object 879"/>
          <p:cNvSpPr/>
          <p:nvPr/>
        </p:nvSpPr>
        <p:spPr>
          <a:xfrm>
            <a:off x="2169700" y="4205411"/>
            <a:ext cx="0" cy="97155"/>
          </a:xfrm>
          <a:custGeom>
            <a:avLst/>
            <a:gdLst/>
            <a:ahLst/>
            <a:cxnLst/>
            <a:rect l="l" t="t" r="r" b="b"/>
            <a:pathLst>
              <a:path h="97154">
                <a:moveTo>
                  <a:pt x="0" y="0"/>
                </a:moveTo>
                <a:lnTo>
                  <a:pt x="0" y="96677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0" name="object 880"/>
          <p:cNvSpPr/>
          <p:nvPr/>
        </p:nvSpPr>
        <p:spPr>
          <a:xfrm>
            <a:off x="2140339" y="430262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1" name="object 881"/>
          <p:cNvSpPr/>
          <p:nvPr/>
        </p:nvSpPr>
        <p:spPr>
          <a:xfrm>
            <a:off x="2140873" y="430262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2" name="object 882"/>
          <p:cNvSpPr/>
          <p:nvPr/>
        </p:nvSpPr>
        <p:spPr>
          <a:xfrm>
            <a:off x="2156888" y="4238345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3" name="object 883"/>
          <p:cNvSpPr/>
          <p:nvPr/>
        </p:nvSpPr>
        <p:spPr>
          <a:xfrm>
            <a:off x="2157421" y="4238345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4" name="object 884"/>
          <p:cNvSpPr/>
          <p:nvPr/>
        </p:nvSpPr>
        <p:spPr>
          <a:xfrm>
            <a:off x="2186248" y="4238345"/>
            <a:ext cx="0" cy="104139"/>
          </a:xfrm>
          <a:custGeom>
            <a:avLst/>
            <a:gdLst/>
            <a:ahLst/>
            <a:cxnLst/>
            <a:rect l="l" t="t" r="r" b="b"/>
            <a:pathLst>
              <a:path h="104139">
                <a:moveTo>
                  <a:pt x="0" y="0"/>
                </a:moveTo>
                <a:lnTo>
                  <a:pt x="0" y="103582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5" name="object 885"/>
          <p:cNvSpPr/>
          <p:nvPr/>
        </p:nvSpPr>
        <p:spPr>
          <a:xfrm>
            <a:off x="2156888" y="4342459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6" name="object 886"/>
          <p:cNvSpPr/>
          <p:nvPr/>
        </p:nvSpPr>
        <p:spPr>
          <a:xfrm>
            <a:off x="2157421" y="4342459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7" name="object 887"/>
          <p:cNvSpPr/>
          <p:nvPr/>
        </p:nvSpPr>
        <p:spPr>
          <a:xfrm>
            <a:off x="2172903" y="4196381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8" name="object 888"/>
          <p:cNvSpPr/>
          <p:nvPr/>
        </p:nvSpPr>
        <p:spPr>
          <a:xfrm>
            <a:off x="2173436" y="4196381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9" name="object 889"/>
          <p:cNvSpPr/>
          <p:nvPr/>
        </p:nvSpPr>
        <p:spPr>
          <a:xfrm>
            <a:off x="2202264" y="4196381"/>
            <a:ext cx="0" cy="81915"/>
          </a:xfrm>
          <a:custGeom>
            <a:avLst/>
            <a:gdLst/>
            <a:ahLst/>
            <a:cxnLst/>
            <a:rect l="l" t="t" r="r" b="b"/>
            <a:pathLst>
              <a:path h="81914">
                <a:moveTo>
                  <a:pt x="0" y="0"/>
                </a:moveTo>
                <a:lnTo>
                  <a:pt x="0" y="81804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0" name="object 890"/>
          <p:cNvSpPr/>
          <p:nvPr/>
        </p:nvSpPr>
        <p:spPr>
          <a:xfrm>
            <a:off x="2172903" y="427871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1" name="object 891"/>
          <p:cNvSpPr/>
          <p:nvPr/>
        </p:nvSpPr>
        <p:spPr>
          <a:xfrm>
            <a:off x="2173436" y="427871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2" name="object 892"/>
          <p:cNvSpPr/>
          <p:nvPr/>
        </p:nvSpPr>
        <p:spPr>
          <a:xfrm>
            <a:off x="2218278" y="42532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3" name="object 893"/>
          <p:cNvSpPr/>
          <p:nvPr/>
        </p:nvSpPr>
        <p:spPr>
          <a:xfrm>
            <a:off x="2234293" y="431324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4" name="object 894"/>
          <p:cNvSpPr/>
          <p:nvPr/>
        </p:nvSpPr>
        <p:spPr>
          <a:xfrm>
            <a:off x="2221482" y="4303151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5" name="object 895"/>
          <p:cNvSpPr/>
          <p:nvPr/>
        </p:nvSpPr>
        <p:spPr>
          <a:xfrm>
            <a:off x="2222015" y="4303151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6" name="object 896"/>
          <p:cNvSpPr/>
          <p:nvPr/>
        </p:nvSpPr>
        <p:spPr>
          <a:xfrm>
            <a:off x="2250842" y="4303151"/>
            <a:ext cx="0" cy="95250"/>
          </a:xfrm>
          <a:custGeom>
            <a:avLst/>
            <a:gdLst/>
            <a:ahLst/>
            <a:cxnLst/>
            <a:rect l="l" t="t" r="r" b="b"/>
            <a:pathLst>
              <a:path h="95250">
                <a:moveTo>
                  <a:pt x="0" y="0"/>
                </a:moveTo>
                <a:lnTo>
                  <a:pt x="0" y="95083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7" name="object 897"/>
          <p:cNvSpPr/>
          <p:nvPr/>
        </p:nvSpPr>
        <p:spPr>
          <a:xfrm>
            <a:off x="2221482" y="4398766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8" name="object 898"/>
          <p:cNvSpPr/>
          <p:nvPr/>
        </p:nvSpPr>
        <p:spPr>
          <a:xfrm>
            <a:off x="2222015" y="4398766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9" name="object 899"/>
          <p:cNvSpPr/>
          <p:nvPr/>
        </p:nvSpPr>
        <p:spPr>
          <a:xfrm>
            <a:off x="2266857" y="427021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" name="object 900"/>
          <p:cNvSpPr/>
          <p:nvPr/>
        </p:nvSpPr>
        <p:spPr>
          <a:xfrm>
            <a:off x="2253511" y="4285622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1" name="object 901"/>
          <p:cNvSpPr/>
          <p:nvPr/>
        </p:nvSpPr>
        <p:spPr>
          <a:xfrm>
            <a:off x="2254045" y="4285622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2" name="object 902"/>
          <p:cNvSpPr/>
          <p:nvPr/>
        </p:nvSpPr>
        <p:spPr>
          <a:xfrm>
            <a:off x="2282872" y="4285622"/>
            <a:ext cx="0" cy="69850"/>
          </a:xfrm>
          <a:custGeom>
            <a:avLst/>
            <a:gdLst/>
            <a:ahLst/>
            <a:cxnLst/>
            <a:rect l="l" t="t" r="r" b="b"/>
            <a:pathLst>
              <a:path h="69850">
                <a:moveTo>
                  <a:pt x="0" y="0"/>
                </a:moveTo>
                <a:lnTo>
                  <a:pt x="0" y="69586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3" name="object 903"/>
          <p:cNvSpPr/>
          <p:nvPr/>
        </p:nvSpPr>
        <p:spPr>
          <a:xfrm>
            <a:off x="2253511" y="4355739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4" name="object 904"/>
          <p:cNvSpPr/>
          <p:nvPr/>
        </p:nvSpPr>
        <p:spPr>
          <a:xfrm>
            <a:off x="2254045" y="4355739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5" name="object 905"/>
          <p:cNvSpPr/>
          <p:nvPr/>
        </p:nvSpPr>
        <p:spPr>
          <a:xfrm>
            <a:off x="2269526" y="4248438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6" name="object 906"/>
          <p:cNvSpPr/>
          <p:nvPr/>
        </p:nvSpPr>
        <p:spPr>
          <a:xfrm>
            <a:off x="2270060" y="4248438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7" name="object 907"/>
          <p:cNvSpPr/>
          <p:nvPr/>
        </p:nvSpPr>
        <p:spPr>
          <a:xfrm>
            <a:off x="2298887" y="4248438"/>
            <a:ext cx="0" cy="81280"/>
          </a:xfrm>
          <a:custGeom>
            <a:avLst/>
            <a:gdLst/>
            <a:ahLst/>
            <a:cxnLst/>
            <a:rect l="l" t="t" r="r" b="b"/>
            <a:pathLst>
              <a:path h="81279">
                <a:moveTo>
                  <a:pt x="0" y="0"/>
                </a:moveTo>
                <a:lnTo>
                  <a:pt x="0" y="81272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8" name="object 908"/>
          <p:cNvSpPr/>
          <p:nvPr/>
        </p:nvSpPr>
        <p:spPr>
          <a:xfrm>
            <a:off x="2269526" y="4330242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9" name="object 909"/>
          <p:cNvSpPr/>
          <p:nvPr/>
        </p:nvSpPr>
        <p:spPr>
          <a:xfrm>
            <a:off x="2270060" y="4330242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0" name="object 910"/>
          <p:cNvSpPr/>
          <p:nvPr/>
        </p:nvSpPr>
        <p:spPr>
          <a:xfrm>
            <a:off x="2286075" y="4287215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1" name="object 911"/>
          <p:cNvSpPr/>
          <p:nvPr/>
        </p:nvSpPr>
        <p:spPr>
          <a:xfrm>
            <a:off x="2286609" y="4287215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2" name="object 912"/>
          <p:cNvSpPr/>
          <p:nvPr/>
        </p:nvSpPr>
        <p:spPr>
          <a:xfrm>
            <a:off x="2315436" y="4287215"/>
            <a:ext cx="0" cy="113030"/>
          </a:xfrm>
          <a:custGeom>
            <a:avLst/>
            <a:gdLst/>
            <a:ahLst/>
            <a:cxnLst/>
            <a:rect l="l" t="t" r="r" b="b"/>
            <a:pathLst>
              <a:path h="113029">
                <a:moveTo>
                  <a:pt x="0" y="0"/>
                </a:moveTo>
                <a:lnTo>
                  <a:pt x="0" y="112613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3" name="object 913"/>
          <p:cNvSpPr/>
          <p:nvPr/>
        </p:nvSpPr>
        <p:spPr>
          <a:xfrm>
            <a:off x="2286075" y="4400359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4" name="object 914"/>
          <p:cNvSpPr/>
          <p:nvPr/>
        </p:nvSpPr>
        <p:spPr>
          <a:xfrm>
            <a:off x="2286609" y="4400359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5" name="object 915"/>
          <p:cNvSpPr/>
          <p:nvPr/>
        </p:nvSpPr>
        <p:spPr>
          <a:xfrm>
            <a:off x="2331451" y="433396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6" name="object 916"/>
          <p:cNvSpPr/>
          <p:nvPr/>
        </p:nvSpPr>
        <p:spPr>
          <a:xfrm>
            <a:off x="2317571" y="4312712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7" name="object 917"/>
          <p:cNvSpPr/>
          <p:nvPr/>
        </p:nvSpPr>
        <p:spPr>
          <a:xfrm>
            <a:off x="2318105" y="4312712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8" name="object 918"/>
          <p:cNvSpPr/>
          <p:nvPr/>
        </p:nvSpPr>
        <p:spPr>
          <a:xfrm>
            <a:off x="2346932" y="4312712"/>
            <a:ext cx="0" cy="59055"/>
          </a:xfrm>
          <a:custGeom>
            <a:avLst/>
            <a:gdLst/>
            <a:ahLst/>
            <a:cxnLst/>
            <a:rect l="l" t="t" r="r" b="b"/>
            <a:pathLst>
              <a:path h="59054">
                <a:moveTo>
                  <a:pt x="0" y="0"/>
                </a:moveTo>
                <a:lnTo>
                  <a:pt x="0" y="58431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9" name="object 919"/>
          <p:cNvSpPr/>
          <p:nvPr/>
        </p:nvSpPr>
        <p:spPr>
          <a:xfrm>
            <a:off x="2317571" y="4371675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0" name="object 920"/>
          <p:cNvSpPr/>
          <p:nvPr/>
        </p:nvSpPr>
        <p:spPr>
          <a:xfrm>
            <a:off x="2318105" y="4371675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1" name="object 921"/>
          <p:cNvSpPr/>
          <p:nvPr/>
        </p:nvSpPr>
        <p:spPr>
          <a:xfrm>
            <a:off x="2362947" y="43801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2" name="object 922"/>
          <p:cNvSpPr/>
          <p:nvPr/>
        </p:nvSpPr>
        <p:spPr>
          <a:xfrm>
            <a:off x="2350135" y="4294652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3" name="object 923"/>
          <p:cNvSpPr/>
          <p:nvPr/>
        </p:nvSpPr>
        <p:spPr>
          <a:xfrm>
            <a:off x="2350669" y="4294652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4" name="object 924"/>
          <p:cNvSpPr/>
          <p:nvPr/>
        </p:nvSpPr>
        <p:spPr>
          <a:xfrm>
            <a:off x="2379496" y="4294652"/>
            <a:ext cx="0" cy="88900"/>
          </a:xfrm>
          <a:custGeom>
            <a:avLst/>
            <a:gdLst/>
            <a:ahLst/>
            <a:cxnLst/>
            <a:rect l="l" t="t" r="r" b="b"/>
            <a:pathLst>
              <a:path h="88900">
                <a:moveTo>
                  <a:pt x="0" y="0"/>
                </a:moveTo>
                <a:lnTo>
                  <a:pt x="0" y="88709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5" name="object 925"/>
          <p:cNvSpPr/>
          <p:nvPr/>
        </p:nvSpPr>
        <p:spPr>
          <a:xfrm>
            <a:off x="2350135" y="4383892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6" name="object 926"/>
          <p:cNvSpPr/>
          <p:nvPr/>
        </p:nvSpPr>
        <p:spPr>
          <a:xfrm>
            <a:off x="2350669" y="4383892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7" name="object 927"/>
          <p:cNvSpPr/>
          <p:nvPr/>
        </p:nvSpPr>
        <p:spPr>
          <a:xfrm>
            <a:off x="2366150" y="4393454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8" name="object 928"/>
          <p:cNvSpPr/>
          <p:nvPr/>
        </p:nvSpPr>
        <p:spPr>
          <a:xfrm>
            <a:off x="2366684" y="4393454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9" name="object 929"/>
          <p:cNvSpPr/>
          <p:nvPr/>
        </p:nvSpPr>
        <p:spPr>
          <a:xfrm>
            <a:off x="2395511" y="4393454"/>
            <a:ext cx="0" cy="70485"/>
          </a:xfrm>
          <a:custGeom>
            <a:avLst/>
            <a:gdLst/>
            <a:ahLst/>
            <a:cxnLst/>
            <a:rect l="l" t="t" r="r" b="b"/>
            <a:pathLst>
              <a:path h="70485">
                <a:moveTo>
                  <a:pt x="0" y="0"/>
                </a:moveTo>
                <a:lnTo>
                  <a:pt x="0" y="70117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0" name="object 930"/>
          <p:cNvSpPr/>
          <p:nvPr/>
        </p:nvSpPr>
        <p:spPr>
          <a:xfrm>
            <a:off x="2366150" y="4464103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1" name="object 931"/>
          <p:cNvSpPr/>
          <p:nvPr/>
        </p:nvSpPr>
        <p:spPr>
          <a:xfrm>
            <a:off x="2366684" y="4464103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2" name="object 932"/>
          <p:cNvSpPr/>
          <p:nvPr/>
        </p:nvSpPr>
        <p:spPr>
          <a:xfrm>
            <a:off x="2382165" y="4370613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3" name="object 933"/>
          <p:cNvSpPr/>
          <p:nvPr/>
        </p:nvSpPr>
        <p:spPr>
          <a:xfrm>
            <a:off x="2382699" y="4370613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4" name="object 934"/>
          <p:cNvSpPr/>
          <p:nvPr/>
        </p:nvSpPr>
        <p:spPr>
          <a:xfrm>
            <a:off x="2411526" y="4370613"/>
            <a:ext cx="0" cy="70485"/>
          </a:xfrm>
          <a:custGeom>
            <a:avLst/>
            <a:gdLst/>
            <a:ahLst/>
            <a:cxnLst/>
            <a:rect l="l" t="t" r="r" b="b"/>
            <a:pathLst>
              <a:path h="70485">
                <a:moveTo>
                  <a:pt x="0" y="0"/>
                </a:moveTo>
                <a:lnTo>
                  <a:pt x="0" y="70117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5" name="object 935"/>
          <p:cNvSpPr/>
          <p:nvPr/>
        </p:nvSpPr>
        <p:spPr>
          <a:xfrm>
            <a:off x="2382165" y="4441261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6" name="object 936"/>
          <p:cNvSpPr/>
          <p:nvPr/>
        </p:nvSpPr>
        <p:spPr>
          <a:xfrm>
            <a:off x="2382699" y="4441261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7" name="object 937"/>
          <p:cNvSpPr/>
          <p:nvPr/>
        </p:nvSpPr>
        <p:spPr>
          <a:xfrm>
            <a:off x="2398180" y="436795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8" name="object 938"/>
          <p:cNvSpPr/>
          <p:nvPr/>
        </p:nvSpPr>
        <p:spPr>
          <a:xfrm>
            <a:off x="2398714" y="436795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9" name="object 939"/>
          <p:cNvSpPr/>
          <p:nvPr/>
        </p:nvSpPr>
        <p:spPr>
          <a:xfrm>
            <a:off x="2427541" y="4367957"/>
            <a:ext cx="0" cy="101600"/>
          </a:xfrm>
          <a:custGeom>
            <a:avLst/>
            <a:gdLst/>
            <a:ahLst/>
            <a:cxnLst/>
            <a:rect l="l" t="t" r="r" b="b"/>
            <a:pathLst>
              <a:path h="101600">
                <a:moveTo>
                  <a:pt x="0" y="0"/>
                </a:moveTo>
                <a:lnTo>
                  <a:pt x="0" y="101458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0" name="object 940"/>
          <p:cNvSpPr/>
          <p:nvPr/>
        </p:nvSpPr>
        <p:spPr>
          <a:xfrm>
            <a:off x="2398180" y="4469946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1" name="object 941"/>
          <p:cNvSpPr/>
          <p:nvPr/>
        </p:nvSpPr>
        <p:spPr>
          <a:xfrm>
            <a:off x="2398714" y="4469946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2" name="object 942"/>
          <p:cNvSpPr/>
          <p:nvPr/>
        </p:nvSpPr>
        <p:spPr>
          <a:xfrm>
            <a:off x="2444090" y="439929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3" name="object 943"/>
          <p:cNvSpPr/>
          <p:nvPr/>
        </p:nvSpPr>
        <p:spPr>
          <a:xfrm>
            <a:off x="2460105" y="44258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4" name="object 944"/>
          <p:cNvSpPr/>
          <p:nvPr/>
        </p:nvSpPr>
        <p:spPr>
          <a:xfrm>
            <a:off x="2446759" y="4392922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5" name="object 945"/>
          <p:cNvSpPr/>
          <p:nvPr/>
        </p:nvSpPr>
        <p:spPr>
          <a:xfrm>
            <a:off x="2447293" y="4392922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6" name="object 946"/>
          <p:cNvSpPr/>
          <p:nvPr/>
        </p:nvSpPr>
        <p:spPr>
          <a:xfrm>
            <a:off x="2476120" y="4392922"/>
            <a:ext cx="0" cy="88900"/>
          </a:xfrm>
          <a:custGeom>
            <a:avLst/>
            <a:gdLst/>
            <a:ahLst/>
            <a:cxnLst/>
            <a:rect l="l" t="t" r="r" b="b"/>
            <a:pathLst>
              <a:path h="88900">
                <a:moveTo>
                  <a:pt x="0" y="0"/>
                </a:moveTo>
                <a:lnTo>
                  <a:pt x="0" y="88709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7" name="object 947"/>
          <p:cNvSpPr/>
          <p:nvPr/>
        </p:nvSpPr>
        <p:spPr>
          <a:xfrm>
            <a:off x="2446759" y="4482163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8" name="object 948"/>
          <p:cNvSpPr/>
          <p:nvPr/>
        </p:nvSpPr>
        <p:spPr>
          <a:xfrm>
            <a:off x="2447293" y="4482163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9" name="object 949"/>
          <p:cNvSpPr/>
          <p:nvPr/>
        </p:nvSpPr>
        <p:spPr>
          <a:xfrm>
            <a:off x="2492135" y="44603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0" name="object 950"/>
          <p:cNvSpPr/>
          <p:nvPr/>
        </p:nvSpPr>
        <p:spPr>
          <a:xfrm>
            <a:off x="2508684" y="447791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1" name="object 951"/>
          <p:cNvSpPr/>
          <p:nvPr/>
        </p:nvSpPr>
        <p:spPr>
          <a:xfrm>
            <a:off x="2494804" y="446994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2" name="object 952"/>
          <p:cNvSpPr/>
          <p:nvPr/>
        </p:nvSpPr>
        <p:spPr>
          <a:xfrm>
            <a:off x="2495338" y="446994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3" name="object 953"/>
          <p:cNvSpPr/>
          <p:nvPr/>
        </p:nvSpPr>
        <p:spPr>
          <a:xfrm>
            <a:off x="2524698" y="4469946"/>
            <a:ext cx="0" cy="77470"/>
          </a:xfrm>
          <a:custGeom>
            <a:avLst/>
            <a:gdLst/>
            <a:ahLst/>
            <a:cxnLst/>
            <a:rect l="l" t="t" r="r" b="b"/>
            <a:pathLst>
              <a:path h="77470">
                <a:moveTo>
                  <a:pt x="0" y="0"/>
                </a:moveTo>
                <a:lnTo>
                  <a:pt x="0" y="77023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4" name="object 954"/>
          <p:cNvSpPr/>
          <p:nvPr/>
        </p:nvSpPr>
        <p:spPr>
          <a:xfrm>
            <a:off x="2494804" y="454750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5" name="object 955"/>
          <p:cNvSpPr/>
          <p:nvPr/>
        </p:nvSpPr>
        <p:spPr>
          <a:xfrm>
            <a:off x="2495338" y="454750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6" name="object 956"/>
          <p:cNvSpPr/>
          <p:nvPr/>
        </p:nvSpPr>
        <p:spPr>
          <a:xfrm>
            <a:off x="2510819" y="4424794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7" name="object 957"/>
          <p:cNvSpPr/>
          <p:nvPr/>
        </p:nvSpPr>
        <p:spPr>
          <a:xfrm>
            <a:off x="2511353" y="4424794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8" name="object 958"/>
          <p:cNvSpPr/>
          <p:nvPr/>
        </p:nvSpPr>
        <p:spPr>
          <a:xfrm>
            <a:off x="2540180" y="4424794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35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9" name="object 959"/>
          <p:cNvSpPr/>
          <p:nvPr/>
        </p:nvSpPr>
        <p:spPr>
          <a:xfrm>
            <a:off x="2510819" y="4565561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0" name="object 960"/>
          <p:cNvSpPr/>
          <p:nvPr/>
        </p:nvSpPr>
        <p:spPr>
          <a:xfrm>
            <a:off x="2511353" y="4565561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1" name="object 961"/>
          <p:cNvSpPr/>
          <p:nvPr/>
        </p:nvSpPr>
        <p:spPr>
          <a:xfrm>
            <a:off x="2526834" y="4403547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2" name="object 962"/>
          <p:cNvSpPr/>
          <p:nvPr/>
        </p:nvSpPr>
        <p:spPr>
          <a:xfrm>
            <a:off x="2527368" y="4403547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3" name="object 963"/>
          <p:cNvSpPr/>
          <p:nvPr/>
        </p:nvSpPr>
        <p:spPr>
          <a:xfrm>
            <a:off x="2556195" y="4403547"/>
            <a:ext cx="0" cy="88265"/>
          </a:xfrm>
          <a:custGeom>
            <a:avLst/>
            <a:gdLst/>
            <a:ahLst/>
            <a:cxnLst/>
            <a:rect l="l" t="t" r="r" b="b"/>
            <a:pathLst>
              <a:path h="88264">
                <a:moveTo>
                  <a:pt x="0" y="0"/>
                </a:moveTo>
                <a:lnTo>
                  <a:pt x="0" y="87647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4" name="object 964"/>
          <p:cNvSpPr/>
          <p:nvPr/>
        </p:nvSpPr>
        <p:spPr>
          <a:xfrm>
            <a:off x="2526834" y="4491725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5" name="object 965"/>
          <p:cNvSpPr/>
          <p:nvPr/>
        </p:nvSpPr>
        <p:spPr>
          <a:xfrm>
            <a:off x="2527368" y="4491725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6" name="object 966"/>
          <p:cNvSpPr/>
          <p:nvPr/>
        </p:nvSpPr>
        <p:spPr>
          <a:xfrm>
            <a:off x="2543383" y="4448167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7" name="object 967"/>
          <p:cNvSpPr/>
          <p:nvPr/>
        </p:nvSpPr>
        <p:spPr>
          <a:xfrm>
            <a:off x="2543917" y="4448167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8" name="object 968"/>
          <p:cNvSpPr/>
          <p:nvPr/>
        </p:nvSpPr>
        <p:spPr>
          <a:xfrm>
            <a:off x="2572744" y="4448167"/>
            <a:ext cx="0" cy="84455"/>
          </a:xfrm>
          <a:custGeom>
            <a:avLst/>
            <a:gdLst/>
            <a:ahLst/>
            <a:cxnLst/>
            <a:rect l="l" t="t" r="r" b="b"/>
            <a:pathLst>
              <a:path h="84454">
                <a:moveTo>
                  <a:pt x="0" y="0"/>
                </a:moveTo>
                <a:lnTo>
                  <a:pt x="0" y="83928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9" name="object 969"/>
          <p:cNvSpPr/>
          <p:nvPr/>
        </p:nvSpPr>
        <p:spPr>
          <a:xfrm>
            <a:off x="2543383" y="4532627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0" name="object 970"/>
          <p:cNvSpPr/>
          <p:nvPr/>
        </p:nvSpPr>
        <p:spPr>
          <a:xfrm>
            <a:off x="2543917" y="4532627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1" name="object 971"/>
          <p:cNvSpPr/>
          <p:nvPr/>
        </p:nvSpPr>
        <p:spPr>
          <a:xfrm>
            <a:off x="2559398" y="451031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2" name="object 972"/>
          <p:cNvSpPr/>
          <p:nvPr/>
        </p:nvSpPr>
        <p:spPr>
          <a:xfrm>
            <a:off x="2559932" y="451031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3" name="object 973"/>
          <p:cNvSpPr/>
          <p:nvPr/>
        </p:nvSpPr>
        <p:spPr>
          <a:xfrm>
            <a:off x="2588759" y="4510316"/>
            <a:ext cx="0" cy="107314"/>
          </a:xfrm>
          <a:custGeom>
            <a:avLst/>
            <a:gdLst/>
            <a:ahLst/>
            <a:cxnLst/>
            <a:rect l="l" t="t" r="r" b="b"/>
            <a:pathLst>
              <a:path h="107314">
                <a:moveTo>
                  <a:pt x="0" y="0"/>
                </a:moveTo>
                <a:lnTo>
                  <a:pt x="0" y="107301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4" name="object 974"/>
          <p:cNvSpPr/>
          <p:nvPr/>
        </p:nvSpPr>
        <p:spPr>
          <a:xfrm>
            <a:off x="2559398" y="4618149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5" name="object 975"/>
          <p:cNvSpPr/>
          <p:nvPr/>
        </p:nvSpPr>
        <p:spPr>
          <a:xfrm>
            <a:off x="2559932" y="4618149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6" name="object 976"/>
          <p:cNvSpPr/>
          <p:nvPr/>
        </p:nvSpPr>
        <p:spPr>
          <a:xfrm>
            <a:off x="2575413" y="4472602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7" name="object 977"/>
          <p:cNvSpPr/>
          <p:nvPr/>
        </p:nvSpPr>
        <p:spPr>
          <a:xfrm>
            <a:off x="2575947" y="4472602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8" name="object 978"/>
          <p:cNvSpPr/>
          <p:nvPr/>
        </p:nvSpPr>
        <p:spPr>
          <a:xfrm>
            <a:off x="2604773" y="4472602"/>
            <a:ext cx="0" cy="116205"/>
          </a:xfrm>
          <a:custGeom>
            <a:avLst/>
            <a:gdLst/>
            <a:ahLst/>
            <a:cxnLst/>
            <a:rect l="l" t="t" r="r" b="b"/>
            <a:pathLst>
              <a:path h="116204">
                <a:moveTo>
                  <a:pt x="0" y="0"/>
                </a:moveTo>
                <a:lnTo>
                  <a:pt x="0" y="115800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9" name="object 979"/>
          <p:cNvSpPr/>
          <p:nvPr/>
        </p:nvSpPr>
        <p:spPr>
          <a:xfrm>
            <a:off x="2575413" y="4588933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0" name="object 980"/>
          <p:cNvSpPr/>
          <p:nvPr/>
        </p:nvSpPr>
        <p:spPr>
          <a:xfrm>
            <a:off x="2575947" y="4588933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1" name="object 981"/>
          <p:cNvSpPr/>
          <p:nvPr/>
        </p:nvSpPr>
        <p:spPr>
          <a:xfrm>
            <a:off x="2621322" y="459318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2" name="object 982"/>
          <p:cNvSpPr/>
          <p:nvPr/>
        </p:nvSpPr>
        <p:spPr>
          <a:xfrm>
            <a:off x="2637337" y="454643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3" name="object 983"/>
          <p:cNvSpPr/>
          <p:nvPr/>
        </p:nvSpPr>
        <p:spPr>
          <a:xfrm>
            <a:off x="2653352" y="45597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4" name="object 984"/>
          <p:cNvSpPr/>
          <p:nvPr/>
        </p:nvSpPr>
        <p:spPr>
          <a:xfrm>
            <a:off x="2640007" y="4509785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5" name="object 985"/>
          <p:cNvSpPr/>
          <p:nvPr/>
        </p:nvSpPr>
        <p:spPr>
          <a:xfrm>
            <a:off x="2640540" y="4509785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6" name="object 986"/>
          <p:cNvSpPr/>
          <p:nvPr/>
        </p:nvSpPr>
        <p:spPr>
          <a:xfrm>
            <a:off x="2669367" y="4509785"/>
            <a:ext cx="0" cy="128270"/>
          </a:xfrm>
          <a:custGeom>
            <a:avLst/>
            <a:gdLst/>
            <a:ahLst/>
            <a:cxnLst/>
            <a:rect l="l" t="t" r="r" b="b"/>
            <a:pathLst>
              <a:path h="128270">
                <a:moveTo>
                  <a:pt x="0" y="0"/>
                </a:moveTo>
                <a:lnTo>
                  <a:pt x="0" y="128017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7" name="object 987"/>
          <p:cNvSpPr/>
          <p:nvPr/>
        </p:nvSpPr>
        <p:spPr>
          <a:xfrm>
            <a:off x="2640007" y="4638334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8" name="object 988"/>
          <p:cNvSpPr/>
          <p:nvPr/>
        </p:nvSpPr>
        <p:spPr>
          <a:xfrm>
            <a:off x="2640540" y="4638334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9" name="object 989"/>
          <p:cNvSpPr/>
          <p:nvPr/>
        </p:nvSpPr>
        <p:spPr>
          <a:xfrm>
            <a:off x="2685916" y="462186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0" name="object 990"/>
          <p:cNvSpPr/>
          <p:nvPr/>
        </p:nvSpPr>
        <p:spPr>
          <a:xfrm>
            <a:off x="2672036" y="459637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1" name="object 991"/>
          <p:cNvSpPr/>
          <p:nvPr/>
        </p:nvSpPr>
        <p:spPr>
          <a:xfrm>
            <a:off x="2672570" y="459637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2" name="object 992"/>
          <p:cNvSpPr/>
          <p:nvPr/>
        </p:nvSpPr>
        <p:spPr>
          <a:xfrm>
            <a:off x="2701931" y="4596370"/>
            <a:ext cx="0" cy="106045"/>
          </a:xfrm>
          <a:custGeom>
            <a:avLst/>
            <a:gdLst/>
            <a:ahLst/>
            <a:cxnLst/>
            <a:rect l="l" t="t" r="r" b="b"/>
            <a:pathLst>
              <a:path h="106045">
                <a:moveTo>
                  <a:pt x="0" y="0"/>
                </a:moveTo>
                <a:lnTo>
                  <a:pt x="0" y="105707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3" name="object 993"/>
          <p:cNvSpPr/>
          <p:nvPr/>
        </p:nvSpPr>
        <p:spPr>
          <a:xfrm>
            <a:off x="2672036" y="4702609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4" name="object 994"/>
          <p:cNvSpPr/>
          <p:nvPr/>
        </p:nvSpPr>
        <p:spPr>
          <a:xfrm>
            <a:off x="2672570" y="4702609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5" name="object 995"/>
          <p:cNvSpPr/>
          <p:nvPr/>
        </p:nvSpPr>
        <p:spPr>
          <a:xfrm>
            <a:off x="2688052" y="458574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6" name="object 996"/>
          <p:cNvSpPr/>
          <p:nvPr/>
        </p:nvSpPr>
        <p:spPr>
          <a:xfrm>
            <a:off x="2688585" y="458574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7" name="object 997"/>
          <p:cNvSpPr/>
          <p:nvPr/>
        </p:nvSpPr>
        <p:spPr>
          <a:xfrm>
            <a:off x="2717412" y="4585746"/>
            <a:ext cx="0" cy="74930"/>
          </a:xfrm>
          <a:custGeom>
            <a:avLst/>
            <a:gdLst/>
            <a:ahLst/>
            <a:cxnLst/>
            <a:rect l="l" t="t" r="r" b="b"/>
            <a:pathLst>
              <a:path h="74929">
                <a:moveTo>
                  <a:pt x="0" y="0"/>
                </a:moveTo>
                <a:lnTo>
                  <a:pt x="0" y="74367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8" name="object 998"/>
          <p:cNvSpPr/>
          <p:nvPr/>
        </p:nvSpPr>
        <p:spPr>
          <a:xfrm>
            <a:off x="2688052" y="4660644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9" name="object 999"/>
          <p:cNvSpPr/>
          <p:nvPr/>
        </p:nvSpPr>
        <p:spPr>
          <a:xfrm>
            <a:off x="2688585" y="4660644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0" name="object 1000"/>
          <p:cNvSpPr/>
          <p:nvPr/>
        </p:nvSpPr>
        <p:spPr>
          <a:xfrm>
            <a:off x="2704066" y="460540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1" name="object 1001"/>
          <p:cNvSpPr/>
          <p:nvPr/>
        </p:nvSpPr>
        <p:spPr>
          <a:xfrm>
            <a:off x="2704600" y="460540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2" name="object 1002"/>
          <p:cNvSpPr/>
          <p:nvPr/>
        </p:nvSpPr>
        <p:spPr>
          <a:xfrm>
            <a:off x="2733427" y="4605400"/>
            <a:ext cx="0" cy="108585"/>
          </a:xfrm>
          <a:custGeom>
            <a:avLst/>
            <a:gdLst/>
            <a:ahLst/>
            <a:cxnLst/>
            <a:rect l="l" t="t" r="r" b="b"/>
            <a:pathLst>
              <a:path h="108585">
                <a:moveTo>
                  <a:pt x="0" y="0"/>
                </a:moveTo>
                <a:lnTo>
                  <a:pt x="0" y="108363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3" name="object 1003"/>
          <p:cNvSpPr/>
          <p:nvPr/>
        </p:nvSpPr>
        <p:spPr>
          <a:xfrm>
            <a:off x="2704066" y="4714295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4" name="object 1004"/>
          <p:cNvSpPr/>
          <p:nvPr/>
        </p:nvSpPr>
        <p:spPr>
          <a:xfrm>
            <a:off x="2704600" y="4714295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5" name="object 1005"/>
          <p:cNvSpPr/>
          <p:nvPr/>
        </p:nvSpPr>
        <p:spPr>
          <a:xfrm>
            <a:off x="2720615" y="4570872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6" name="object 1006"/>
          <p:cNvSpPr/>
          <p:nvPr/>
        </p:nvSpPr>
        <p:spPr>
          <a:xfrm>
            <a:off x="2721149" y="4570872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7" name="object 1007"/>
          <p:cNvSpPr/>
          <p:nvPr/>
        </p:nvSpPr>
        <p:spPr>
          <a:xfrm>
            <a:off x="2749976" y="4570872"/>
            <a:ext cx="0" cy="94615"/>
          </a:xfrm>
          <a:custGeom>
            <a:avLst/>
            <a:gdLst/>
            <a:ahLst/>
            <a:cxnLst/>
            <a:rect l="l" t="t" r="r" b="b"/>
            <a:pathLst>
              <a:path h="94614">
                <a:moveTo>
                  <a:pt x="0" y="0"/>
                </a:moveTo>
                <a:lnTo>
                  <a:pt x="0" y="94552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8" name="object 1008"/>
          <p:cNvSpPr/>
          <p:nvPr/>
        </p:nvSpPr>
        <p:spPr>
          <a:xfrm>
            <a:off x="2720615" y="466595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9" name="object 1009"/>
          <p:cNvSpPr/>
          <p:nvPr/>
        </p:nvSpPr>
        <p:spPr>
          <a:xfrm>
            <a:off x="2721149" y="466595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0" name="object 1010"/>
          <p:cNvSpPr/>
          <p:nvPr/>
        </p:nvSpPr>
        <p:spPr>
          <a:xfrm>
            <a:off x="2736630" y="4653208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1" name="object 1011"/>
          <p:cNvSpPr/>
          <p:nvPr/>
        </p:nvSpPr>
        <p:spPr>
          <a:xfrm>
            <a:off x="2737164" y="4653208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2" name="object 1012"/>
          <p:cNvSpPr/>
          <p:nvPr/>
        </p:nvSpPr>
        <p:spPr>
          <a:xfrm>
            <a:off x="2765991" y="4653208"/>
            <a:ext cx="0" cy="107314"/>
          </a:xfrm>
          <a:custGeom>
            <a:avLst/>
            <a:gdLst/>
            <a:ahLst/>
            <a:cxnLst/>
            <a:rect l="l" t="t" r="r" b="b"/>
            <a:pathLst>
              <a:path h="107314">
                <a:moveTo>
                  <a:pt x="0" y="0"/>
                </a:moveTo>
                <a:lnTo>
                  <a:pt x="0" y="107301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3" name="object 1013"/>
          <p:cNvSpPr/>
          <p:nvPr/>
        </p:nvSpPr>
        <p:spPr>
          <a:xfrm>
            <a:off x="2736630" y="476104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4" name="object 1014"/>
          <p:cNvSpPr/>
          <p:nvPr/>
        </p:nvSpPr>
        <p:spPr>
          <a:xfrm>
            <a:off x="2737164" y="476104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5" name="object 1015"/>
          <p:cNvSpPr/>
          <p:nvPr/>
        </p:nvSpPr>
        <p:spPr>
          <a:xfrm>
            <a:off x="2782006" y="468242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6" name="object 1016"/>
          <p:cNvSpPr/>
          <p:nvPr/>
        </p:nvSpPr>
        <p:spPr>
          <a:xfrm>
            <a:off x="2798021" y="46914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7" name="object 1017"/>
          <p:cNvSpPr/>
          <p:nvPr/>
        </p:nvSpPr>
        <p:spPr>
          <a:xfrm>
            <a:off x="2785209" y="4682423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8" name="object 1018"/>
          <p:cNvSpPr/>
          <p:nvPr/>
        </p:nvSpPr>
        <p:spPr>
          <a:xfrm>
            <a:off x="2785743" y="4682423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9" name="object 1019"/>
          <p:cNvSpPr/>
          <p:nvPr/>
        </p:nvSpPr>
        <p:spPr>
          <a:xfrm>
            <a:off x="2814570" y="4682423"/>
            <a:ext cx="0" cy="71755"/>
          </a:xfrm>
          <a:custGeom>
            <a:avLst/>
            <a:gdLst/>
            <a:ahLst/>
            <a:cxnLst/>
            <a:rect l="l" t="t" r="r" b="b"/>
            <a:pathLst>
              <a:path h="71754">
                <a:moveTo>
                  <a:pt x="0" y="0"/>
                </a:moveTo>
                <a:lnTo>
                  <a:pt x="0" y="71711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0" name="object 1020"/>
          <p:cNvSpPr/>
          <p:nvPr/>
        </p:nvSpPr>
        <p:spPr>
          <a:xfrm>
            <a:off x="2785209" y="4754666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1" name="object 1021"/>
          <p:cNvSpPr/>
          <p:nvPr/>
        </p:nvSpPr>
        <p:spPr>
          <a:xfrm>
            <a:off x="2785743" y="4754666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2" name="object 1022"/>
          <p:cNvSpPr/>
          <p:nvPr/>
        </p:nvSpPr>
        <p:spPr>
          <a:xfrm>
            <a:off x="2830585" y="471376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3" name="object 1023"/>
          <p:cNvSpPr/>
          <p:nvPr/>
        </p:nvSpPr>
        <p:spPr>
          <a:xfrm>
            <a:off x="2846600" y="473766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4" name="object 1024"/>
          <p:cNvSpPr/>
          <p:nvPr/>
        </p:nvSpPr>
        <p:spPr>
          <a:xfrm>
            <a:off x="2862615" y="473979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5" name="object 1025"/>
          <p:cNvSpPr/>
          <p:nvPr/>
        </p:nvSpPr>
        <p:spPr>
          <a:xfrm>
            <a:off x="2849803" y="4748823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6" name="object 1026"/>
          <p:cNvSpPr/>
          <p:nvPr/>
        </p:nvSpPr>
        <p:spPr>
          <a:xfrm>
            <a:off x="2850337" y="4748823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7" name="object 1027"/>
          <p:cNvSpPr/>
          <p:nvPr/>
        </p:nvSpPr>
        <p:spPr>
          <a:xfrm>
            <a:off x="2879164" y="4748823"/>
            <a:ext cx="0" cy="83820"/>
          </a:xfrm>
          <a:custGeom>
            <a:avLst/>
            <a:gdLst/>
            <a:ahLst/>
            <a:cxnLst/>
            <a:rect l="l" t="t" r="r" b="b"/>
            <a:pathLst>
              <a:path h="83820">
                <a:moveTo>
                  <a:pt x="0" y="0"/>
                </a:moveTo>
                <a:lnTo>
                  <a:pt x="0" y="83397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8" name="object 1028"/>
          <p:cNvSpPr/>
          <p:nvPr/>
        </p:nvSpPr>
        <p:spPr>
          <a:xfrm>
            <a:off x="2849803" y="4832751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9" name="object 1029"/>
          <p:cNvSpPr/>
          <p:nvPr/>
        </p:nvSpPr>
        <p:spPr>
          <a:xfrm>
            <a:off x="2850337" y="4832751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0" name="object 1030"/>
          <p:cNvSpPr/>
          <p:nvPr/>
        </p:nvSpPr>
        <p:spPr>
          <a:xfrm>
            <a:off x="2895179" y="475360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1" name="object 1031"/>
          <p:cNvSpPr/>
          <p:nvPr/>
        </p:nvSpPr>
        <p:spPr>
          <a:xfrm>
            <a:off x="2881299" y="4744573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2" name="object 1032"/>
          <p:cNvSpPr/>
          <p:nvPr/>
        </p:nvSpPr>
        <p:spPr>
          <a:xfrm>
            <a:off x="2881833" y="4744573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3" name="object 1033"/>
          <p:cNvSpPr/>
          <p:nvPr/>
        </p:nvSpPr>
        <p:spPr>
          <a:xfrm>
            <a:off x="2910660" y="4744573"/>
            <a:ext cx="0" cy="84455"/>
          </a:xfrm>
          <a:custGeom>
            <a:avLst/>
            <a:gdLst/>
            <a:ahLst/>
            <a:cxnLst/>
            <a:rect l="l" t="t" r="r" b="b"/>
            <a:pathLst>
              <a:path h="84454">
                <a:moveTo>
                  <a:pt x="0" y="0"/>
                </a:moveTo>
                <a:lnTo>
                  <a:pt x="0" y="84459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4" name="object 1034"/>
          <p:cNvSpPr/>
          <p:nvPr/>
        </p:nvSpPr>
        <p:spPr>
          <a:xfrm>
            <a:off x="2881299" y="4829564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5" name="object 1035"/>
          <p:cNvSpPr/>
          <p:nvPr/>
        </p:nvSpPr>
        <p:spPr>
          <a:xfrm>
            <a:off x="2881833" y="4829564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6" name="object 1036"/>
          <p:cNvSpPr/>
          <p:nvPr/>
        </p:nvSpPr>
        <p:spPr>
          <a:xfrm>
            <a:off x="2897314" y="4771664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7" name="object 1037"/>
          <p:cNvSpPr/>
          <p:nvPr/>
        </p:nvSpPr>
        <p:spPr>
          <a:xfrm>
            <a:off x="2897848" y="4771664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8" name="object 1038"/>
          <p:cNvSpPr/>
          <p:nvPr/>
        </p:nvSpPr>
        <p:spPr>
          <a:xfrm>
            <a:off x="2926675" y="4771664"/>
            <a:ext cx="0" cy="74930"/>
          </a:xfrm>
          <a:custGeom>
            <a:avLst/>
            <a:gdLst/>
            <a:ahLst/>
            <a:cxnLst/>
            <a:rect l="l" t="t" r="r" b="b"/>
            <a:pathLst>
              <a:path h="74929">
                <a:moveTo>
                  <a:pt x="0" y="0"/>
                </a:moveTo>
                <a:lnTo>
                  <a:pt x="0" y="74898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9" name="object 1039"/>
          <p:cNvSpPr/>
          <p:nvPr/>
        </p:nvSpPr>
        <p:spPr>
          <a:xfrm>
            <a:off x="2897314" y="4847094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0" name="object 1040"/>
          <p:cNvSpPr/>
          <p:nvPr/>
        </p:nvSpPr>
        <p:spPr>
          <a:xfrm>
            <a:off x="2897848" y="4847094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1" name="object 1041"/>
          <p:cNvSpPr/>
          <p:nvPr/>
        </p:nvSpPr>
        <p:spPr>
          <a:xfrm>
            <a:off x="2913329" y="4766352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2" name="object 1042"/>
          <p:cNvSpPr/>
          <p:nvPr/>
        </p:nvSpPr>
        <p:spPr>
          <a:xfrm>
            <a:off x="2913863" y="4766352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3" name="object 1043"/>
          <p:cNvSpPr/>
          <p:nvPr/>
        </p:nvSpPr>
        <p:spPr>
          <a:xfrm>
            <a:off x="2942690" y="4766352"/>
            <a:ext cx="0" cy="83185"/>
          </a:xfrm>
          <a:custGeom>
            <a:avLst/>
            <a:gdLst/>
            <a:ahLst/>
            <a:cxnLst/>
            <a:rect l="l" t="t" r="r" b="b"/>
            <a:pathLst>
              <a:path h="83185">
                <a:moveTo>
                  <a:pt x="0" y="0"/>
                </a:moveTo>
                <a:lnTo>
                  <a:pt x="0" y="82866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4" name="object 1044"/>
          <p:cNvSpPr/>
          <p:nvPr/>
        </p:nvSpPr>
        <p:spPr>
          <a:xfrm>
            <a:off x="2913329" y="4849750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5" name="object 1045"/>
          <p:cNvSpPr/>
          <p:nvPr/>
        </p:nvSpPr>
        <p:spPr>
          <a:xfrm>
            <a:off x="2913863" y="4849750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6" name="object 1046"/>
          <p:cNvSpPr/>
          <p:nvPr/>
        </p:nvSpPr>
        <p:spPr>
          <a:xfrm>
            <a:off x="2929878" y="4744573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7" name="object 1047"/>
          <p:cNvSpPr/>
          <p:nvPr/>
        </p:nvSpPr>
        <p:spPr>
          <a:xfrm>
            <a:off x="2930412" y="4744573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" name="object 1048"/>
          <p:cNvSpPr/>
          <p:nvPr/>
        </p:nvSpPr>
        <p:spPr>
          <a:xfrm>
            <a:off x="2959239" y="4744573"/>
            <a:ext cx="0" cy="67945"/>
          </a:xfrm>
          <a:custGeom>
            <a:avLst/>
            <a:gdLst/>
            <a:ahLst/>
            <a:cxnLst/>
            <a:rect l="l" t="t" r="r" b="b"/>
            <a:pathLst>
              <a:path h="67945">
                <a:moveTo>
                  <a:pt x="0" y="0"/>
                </a:moveTo>
                <a:lnTo>
                  <a:pt x="0" y="67461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" name="object 1049"/>
          <p:cNvSpPr/>
          <p:nvPr/>
        </p:nvSpPr>
        <p:spPr>
          <a:xfrm>
            <a:off x="2929878" y="481256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0" name="object 1050"/>
          <p:cNvSpPr/>
          <p:nvPr/>
        </p:nvSpPr>
        <p:spPr>
          <a:xfrm>
            <a:off x="2930412" y="481256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1" name="object 1051"/>
          <p:cNvSpPr/>
          <p:nvPr/>
        </p:nvSpPr>
        <p:spPr>
          <a:xfrm>
            <a:off x="2975254" y="488587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2" name="object 1052"/>
          <p:cNvSpPr/>
          <p:nvPr/>
        </p:nvSpPr>
        <p:spPr>
          <a:xfrm>
            <a:off x="2991268" y="484284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3" name="object 1053"/>
          <p:cNvSpPr/>
          <p:nvPr/>
        </p:nvSpPr>
        <p:spPr>
          <a:xfrm>
            <a:off x="3007284" y="491030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4" name="object 1054"/>
          <p:cNvSpPr/>
          <p:nvPr/>
        </p:nvSpPr>
        <p:spPr>
          <a:xfrm>
            <a:off x="3023832" y="489277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5" name="object 1055"/>
          <p:cNvSpPr/>
          <p:nvPr/>
        </p:nvSpPr>
        <p:spPr>
          <a:xfrm>
            <a:off x="3039847" y="489383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6" name="object 1056"/>
          <p:cNvSpPr/>
          <p:nvPr/>
        </p:nvSpPr>
        <p:spPr>
          <a:xfrm>
            <a:off x="3025968" y="489437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7" name="object 1057"/>
          <p:cNvSpPr/>
          <p:nvPr/>
        </p:nvSpPr>
        <p:spPr>
          <a:xfrm>
            <a:off x="3026502" y="489437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8" name="object 1058"/>
          <p:cNvSpPr/>
          <p:nvPr/>
        </p:nvSpPr>
        <p:spPr>
          <a:xfrm>
            <a:off x="3055862" y="4894370"/>
            <a:ext cx="0" cy="73660"/>
          </a:xfrm>
          <a:custGeom>
            <a:avLst/>
            <a:gdLst/>
            <a:ahLst/>
            <a:cxnLst/>
            <a:rect l="l" t="t" r="r" b="b"/>
            <a:pathLst>
              <a:path h="73660">
                <a:moveTo>
                  <a:pt x="0" y="0"/>
                </a:moveTo>
                <a:lnTo>
                  <a:pt x="0" y="73304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9" name="object 1059"/>
          <p:cNvSpPr/>
          <p:nvPr/>
        </p:nvSpPr>
        <p:spPr>
          <a:xfrm>
            <a:off x="3025968" y="496820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0" name="object 1060"/>
          <p:cNvSpPr/>
          <p:nvPr/>
        </p:nvSpPr>
        <p:spPr>
          <a:xfrm>
            <a:off x="3026502" y="496820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1" name="object 1061"/>
          <p:cNvSpPr/>
          <p:nvPr/>
        </p:nvSpPr>
        <p:spPr>
          <a:xfrm>
            <a:off x="3071343" y="491243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2" name="object 1062"/>
          <p:cNvSpPr/>
          <p:nvPr/>
        </p:nvSpPr>
        <p:spPr>
          <a:xfrm>
            <a:off x="3058531" y="492836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3" name="object 1063"/>
          <p:cNvSpPr/>
          <p:nvPr/>
        </p:nvSpPr>
        <p:spPr>
          <a:xfrm>
            <a:off x="3059065" y="492836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4" name="object 1064"/>
          <p:cNvSpPr/>
          <p:nvPr/>
        </p:nvSpPr>
        <p:spPr>
          <a:xfrm>
            <a:off x="3088426" y="4928366"/>
            <a:ext cx="0" cy="72390"/>
          </a:xfrm>
          <a:custGeom>
            <a:avLst/>
            <a:gdLst/>
            <a:ahLst/>
            <a:cxnLst/>
            <a:rect l="l" t="t" r="r" b="b"/>
            <a:pathLst>
              <a:path h="72389">
                <a:moveTo>
                  <a:pt x="0" y="0"/>
                </a:moveTo>
                <a:lnTo>
                  <a:pt x="0" y="72242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5" name="object 1065"/>
          <p:cNvSpPr/>
          <p:nvPr/>
        </p:nvSpPr>
        <p:spPr>
          <a:xfrm>
            <a:off x="3058531" y="500114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6" name="object 1066"/>
          <p:cNvSpPr/>
          <p:nvPr/>
        </p:nvSpPr>
        <p:spPr>
          <a:xfrm>
            <a:off x="3059065" y="500114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7" name="object 1067"/>
          <p:cNvSpPr/>
          <p:nvPr/>
        </p:nvSpPr>
        <p:spPr>
          <a:xfrm>
            <a:off x="3103907" y="4957051"/>
            <a:ext cx="0" cy="29209"/>
          </a:xfrm>
          <a:custGeom>
            <a:avLst/>
            <a:gdLst/>
            <a:ahLst/>
            <a:cxnLst/>
            <a:rect l="l" t="t" r="r" b="b"/>
            <a:pathLst>
              <a:path h="29210">
                <a:moveTo>
                  <a:pt x="0" y="0"/>
                </a:moveTo>
                <a:lnTo>
                  <a:pt x="0" y="28684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8" name="object 1068"/>
          <p:cNvSpPr/>
          <p:nvPr/>
        </p:nvSpPr>
        <p:spPr>
          <a:xfrm>
            <a:off x="3074547" y="498626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9" name="object 1069"/>
          <p:cNvSpPr/>
          <p:nvPr/>
        </p:nvSpPr>
        <p:spPr>
          <a:xfrm>
            <a:off x="3075080" y="498626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0" name="object 1070"/>
          <p:cNvSpPr/>
          <p:nvPr/>
        </p:nvSpPr>
        <p:spPr>
          <a:xfrm>
            <a:off x="3119922" y="495280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1" name="object 1071"/>
          <p:cNvSpPr/>
          <p:nvPr/>
        </p:nvSpPr>
        <p:spPr>
          <a:xfrm>
            <a:off x="3135937" y="497776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2" name="object 1072"/>
          <p:cNvSpPr/>
          <p:nvPr/>
        </p:nvSpPr>
        <p:spPr>
          <a:xfrm>
            <a:off x="3123125" y="495970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3" name="object 1073"/>
          <p:cNvSpPr/>
          <p:nvPr/>
        </p:nvSpPr>
        <p:spPr>
          <a:xfrm>
            <a:off x="3123659" y="495970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4" name="object 1074"/>
          <p:cNvSpPr/>
          <p:nvPr/>
        </p:nvSpPr>
        <p:spPr>
          <a:xfrm>
            <a:off x="3152486" y="4959707"/>
            <a:ext cx="0" cy="71120"/>
          </a:xfrm>
          <a:custGeom>
            <a:avLst/>
            <a:gdLst/>
            <a:ahLst/>
            <a:cxnLst/>
            <a:rect l="l" t="t" r="r" b="b"/>
            <a:pathLst>
              <a:path h="71120">
                <a:moveTo>
                  <a:pt x="0" y="0"/>
                </a:moveTo>
                <a:lnTo>
                  <a:pt x="0" y="70648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5" name="object 1075"/>
          <p:cNvSpPr/>
          <p:nvPr/>
        </p:nvSpPr>
        <p:spPr>
          <a:xfrm>
            <a:off x="3123125" y="503088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6" name="object 1076"/>
          <p:cNvSpPr/>
          <p:nvPr/>
        </p:nvSpPr>
        <p:spPr>
          <a:xfrm>
            <a:off x="3123659" y="503088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7" name="object 1077"/>
          <p:cNvSpPr/>
          <p:nvPr/>
        </p:nvSpPr>
        <p:spPr>
          <a:xfrm>
            <a:off x="3139140" y="4965019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8" name="object 1078"/>
          <p:cNvSpPr/>
          <p:nvPr/>
        </p:nvSpPr>
        <p:spPr>
          <a:xfrm>
            <a:off x="3139674" y="4965019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9" name="object 1079"/>
          <p:cNvSpPr/>
          <p:nvPr/>
        </p:nvSpPr>
        <p:spPr>
          <a:xfrm>
            <a:off x="3168501" y="4965019"/>
            <a:ext cx="0" cy="91440"/>
          </a:xfrm>
          <a:custGeom>
            <a:avLst/>
            <a:gdLst/>
            <a:ahLst/>
            <a:cxnLst/>
            <a:rect l="l" t="t" r="r" b="b"/>
            <a:pathLst>
              <a:path h="91439">
                <a:moveTo>
                  <a:pt x="0" y="0"/>
                </a:moveTo>
                <a:lnTo>
                  <a:pt x="0" y="90834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0" name="object 1080"/>
          <p:cNvSpPr/>
          <p:nvPr/>
        </p:nvSpPr>
        <p:spPr>
          <a:xfrm>
            <a:off x="3139140" y="5056384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1" name="object 1081"/>
          <p:cNvSpPr/>
          <p:nvPr/>
        </p:nvSpPr>
        <p:spPr>
          <a:xfrm>
            <a:off x="3139674" y="5056384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2" name="object 1082"/>
          <p:cNvSpPr/>
          <p:nvPr/>
        </p:nvSpPr>
        <p:spPr>
          <a:xfrm>
            <a:off x="3184516" y="5005921"/>
            <a:ext cx="0" cy="29209"/>
          </a:xfrm>
          <a:custGeom>
            <a:avLst/>
            <a:gdLst/>
            <a:ahLst/>
            <a:cxnLst/>
            <a:rect l="l" t="t" r="r" b="b"/>
            <a:pathLst>
              <a:path h="29210">
                <a:moveTo>
                  <a:pt x="0" y="0"/>
                </a:moveTo>
                <a:lnTo>
                  <a:pt x="0" y="28684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3" name="object 1083"/>
          <p:cNvSpPr/>
          <p:nvPr/>
        </p:nvSpPr>
        <p:spPr>
          <a:xfrm>
            <a:off x="3155155" y="5035136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4" name="object 1084"/>
          <p:cNvSpPr/>
          <p:nvPr/>
        </p:nvSpPr>
        <p:spPr>
          <a:xfrm>
            <a:off x="3155689" y="5035136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5" name="object 1085"/>
          <p:cNvSpPr/>
          <p:nvPr/>
        </p:nvSpPr>
        <p:spPr>
          <a:xfrm>
            <a:off x="3171170" y="4971924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6" name="object 1086"/>
          <p:cNvSpPr/>
          <p:nvPr/>
        </p:nvSpPr>
        <p:spPr>
          <a:xfrm>
            <a:off x="3171704" y="4971924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7" name="object 1087"/>
          <p:cNvSpPr/>
          <p:nvPr/>
        </p:nvSpPr>
        <p:spPr>
          <a:xfrm>
            <a:off x="3200531" y="4971924"/>
            <a:ext cx="0" cy="106045"/>
          </a:xfrm>
          <a:custGeom>
            <a:avLst/>
            <a:gdLst/>
            <a:ahLst/>
            <a:cxnLst/>
            <a:rect l="l" t="t" r="r" b="b"/>
            <a:pathLst>
              <a:path h="106045">
                <a:moveTo>
                  <a:pt x="0" y="0"/>
                </a:moveTo>
                <a:lnTo>
                  <a:pt x="0" y="105707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8" name="object 1088"/>
          <p:cNvSpPr/>
          <p:nvPr/>
        </p:nvSpPr>
        <p:spPr>
          <a:xfrm>
            <a:off x="3171170" y="5078163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9" name="object 1089"/>
          <p:cNvSpPr/>
          <p:nvPr/>
        </p:nvSpPr>
        <p:spPr>
          <a:xfrm>
            <a:off x="3171704" y="5078163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0" name="object 1090"/>
          <p:cNvSpPr/>
          <p:nvPr/>
        </p:nvSpPr>
        <p:spPr>
          <a:xfrm>
            <a:off x="3217080" y="50755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1" name="object 1091"/>
          <p:cNvSpPr/>
          <p:nvPr/>
        </p:nvSpPr>
        <p:spPr>
          <a:xfrm>
            <a:off x="3203734" y="5033012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2" name="object 1092"/>
          <p:cNvSpPr/>
          <p:nvPr/>
        </p:nvSpPr>
        <p:spPr>
          <a:xfrm>
            <a:off x="3204268" y="5033012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3" name="object 1093"/>
          <p:cNvSpPr/>
          <p:nvPr/>
        </p:nvSpPr>
        <p:spPr>
          <a:xfrm>
            <a:off x="3233095" y="5033012"/>
            <a:ext cx="0" cy="71755"/>
          </a:xfrm>
          <a:custGeom>
            <a:avLst/>
            <a:gdLst/>
            <a:ahLst/>
            <a:cxnLst/>
            <a:rect l="l" t="t" r="r" b="b"/>
            <a:pathLst>
              <a:path h="71754">
                <a:moveTo>
                  <a:pt x="0" y="0"/>
                </a:moveTo>
                <a:lnTo>
                  <a:pt x="0" y="71180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4" name="object 1094"/>
          <p:cNvSpPr/>
          <p:nvPr/>
        </p:nvSpPr>
        <p:spPr>
          <a:xfrm>
            <a:off x="3203734" y="5104723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5" name="object 1095"/>
          <p:cNvSpPr/>
          <p:nvPr/>
        </p:nvSpPr>
        <p:spPr>
          <a:xfrm>
            <a:off x="3204268" y="5104723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6" name="object 1096"/>
          <p:cNvSpPr/>
          <p:nvPr/>
        </p:nvSpPr>
        <p:spPr>
          <a:xfrm>
            <a:off x="3249110" y="50314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7" name="object 1097"/>
          <p:cNvSpPr/>
          <p:nvPr/>
        </p:nvSpPr>
        <p:spPr>
          <a:xfrm>
            <a:off x="3264591" y="507869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8" name="object 1098"/>
          <p:cNvSpPr/>
          <p:nvPr/>
        </p:nvSpPr>
        <p:spPr>
          <a:xfrm>
            <a:off x="3251779" y="505904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9" name="object 1099"/>
          <p:cNvSpPr/>
          <p:nvPr/>
        </p:nvSpPr>
        <p:spPr>
          <a:xfrm>
            <a:off x="3252313" y="505904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0" name="object 1100"/>
          <p:cNvSpPr/>
          <p:nvPr/>
        </p:nvSpPr>
        <p:spPr>
          <a:xfrm>
            <a:off x="3281140" y="5059040"/>
            <a:ext cx="0" cy="71120"/>
          </a:xfrm>
          <a:custGeom>
            <a:avLst/>
            <a:gdLst/>
            <a:ahLst/>
            <a:cxnLst/>
            <a:rect l="l" t="t" r="r" b="b"/>
            <a:pathLst>
              <a:path h="71120">
                <a:moveTo>
                  <a:pt x="0" y="0"/>
                </a:moveTo>
                <a:lnTo>
                  <a:pt x="0" y="70648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1" name="object 1101"/>
          <p:cNvSpPr/>
          <p:nvPr/>
        </p:nvSpPr>
        <p:spPr>
          <a:xfrm>
            <a:off x="3251779" y="513022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2" name="object 1102"/>
          <p:cNvSpPr/>
          <p:nvPr/>
        </p:nvSpPr>
        <p:spPr>
          <a:xfrm>
            <a:off x="3252313" y="513022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3" name="object 1103"/>
          <p:cNvSpPr/>
          <p:nvPr/>
        </p:nvSpPr>
        <p:spPr>
          <a:xfrm>
            <a:off x="3297155" y="508878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4" name="object 1104"/>
          <p:cNvSpPr/>
          <p:nvPr/>
        </p:nvSpPr>
        <p:spPr>
          <a:xfrm>
            <a:off x="3313170" y="512543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5" name="object 1105"/>
          <p:cNvSpPr/>
          <p:nvPr/>
        </p:nvSpPr>
        <p:spPr>
          <a:xfrm>
            <a:off x="3299824" y="5104723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6" name="object 1106"/>
          <p:cNvSpPr/>
          <p:nvPr/>
        </p:nvSpPr>
        <p:spPr>
          <a:xfrm>
            <a:off x="3300358" y="5104723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7" name="object 1107"/>
          <p:cNvSpPr/>
          <p:nvPr/>
        </p:nvSpPr>
        <p:spPr>
          <a:xfrm>
            <a:off x="3329185" y="5104723"/>
            <a:ext cx="0" cy="69850"/>
          </a:xfrm>
          <a:custGeom>
            <a:avLst/>
            <a:gdLst/>
            <a:ahLst/>
            <a:cxnLst/>
            <a:rect l="l" t="t" r="r" b="b"/>
            <a:pathLst>
              <a:path h="69850">
                <a:moveTo>
                  <a:pt x="0" y="0"/>
                </a:moveTo>
                <a:lnTo>
                  <a:pt x="0" y="69586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8" name="object 1108"/>
          <p:cNvSpPr/>
          <p:nvPr/>
        </p:nvSpPr>
        <p:spPr>
          <a:xfrm>
            <a:off x="3299824" y="5174840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9" name="object 1109"/>
          <p:cNvSpPr/>
          <p:nvPr/>
        </p:nvSpPr>
        <p:spPr>
          <a:xfrm>
            <a:off x="3300358" y="5174840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0" name="object 1110"/>
          <p:cNvSpPr/>
          <p:nvPr/>
        </p:nvSpPr>
        <p:spPr>
          <a:xfrm>
            <a:off x="3316373" y="5093568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1" name="object 1111"/>
          <p:cNvSpPr/>
          <p:nvPr/>
        </p:nvSpPr>
        <p:spPr>
          <a:xfrm>
            <a:off x="3316907" y="5093568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2" name="object 1112"/>
          <p:cNvSpPr/>
          <p:nvPr/>
        </p:nvSpPr>
        <p:spPr>
          <a:xfrm>
            <a:off x="3345734" y="5093568"/>
            <a:ext cx="0" cy="84455"/>
          </a:xfrm>
          <a:custGeom>
            <a:avLst/>
            <a:gdLst/>
            <a:ahLst/>
            <a:cxnLst/>
            <a:rect l="l" t="t" r="r" b="b"/>
            <a:pathLst>
              <a:path h="84454">
                <a:moveTo>
                  <a:pt x="0" y="0"/>
                </a:moveTo>
                <a:lnTo>
                  <a:pt x="0" y="84459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3" name="object 1113"/>
          <p:cNvSpPr/>
          <p:nvPr/>
        </p:nvSpPr>
        <p:spPr>
          <a:xfrm>
            <a:off x="3316373" y="5178559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4" name="object 1114"/>
          <p:cNvSpPr/>
          <p:nvPr/>
        </p:nvSpPr>
        <p:spPr>
          <a:xfrm>
            <a:off x="3316907" y="5178559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5" name="object 1115"/>
          <p:cNvSpPr/>
          <p:nvPr/>
        </p:nvSpPr>
        <p:spPr>
          <a:xfrm>
            <a:off x="3361749" y="515412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6" name="object 1116"/>
          <p:cNvSpPr/>
          <p:nvPr/>
        </p:nvSpPr>
        <p:spPr>
          <a:xfrm>
            <a:off x="3348403" y="5059040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7" name="object 1117"/>
          <p:cNvSpPr/>
          <p:nvPr/>
        </p:nvSpPr>
        <p:spPr>
          <a:xfrm>
            <a:off x="3348937" y="5059040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8" name="object 1118"/>
          <p:cNvSpPr/>
          <p:nvPr/>
        </p:nvSpPr>
        <p:spPr>
          <a:xfrm>
            <a:off x="3377763" y="5059040"/>
            <a:ext cx="0" cy="66040"/>
          </a:xfrm>
          <a:custGeom>
            <a:avLst/>
            <a:gdLst/>
            <a:ahLst/>
            <a:cxnLst/>
            <a:rect l="l" t="t" r="r" b="b"/>
            <a:pathLst>
              <a:path h="66039">
                <a:moveTo>
                  <a:pt x="0" y="0"/>
                </a:moveTo>
                <a:lnTo>
                  <a:pt x="0" y="65868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9" name="object 1119"/>
          <p:cNvSpPr/>
          <p:nvPr/>
        </p:nvSpPr>
        <p:spPr>
          <a:xfrm>
            <a:off x="3348403" y="5125439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0" name="object 1120"/>
          <p:cNvSpPr/>
          <p:nvPr/>
        </p:nvSpPr>
        <p:spPr>
          <a:xfrm>
            <a:off x="3348937" y="5125439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1" name="object 1121"/>
          <p:cNvSpPr/>
          <p:nvPr/>
        </p:nvSpPr>
        <p:spPr>
          <a:xfrm>
            <a:off x="3393779" y="512968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2" name="object 1122"/>
          <p:cNvSpPr/>
          <p:nvPr/>
        </p:nvSpPr>
        <p:spPr>
          <a:xfrm>
            <a:off x="3410327" y="51498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3" name="object 1123"/>
          <p:cNvSpPr/>
          <p:nvPr/>
        </p:nvSpPr>
        <p:spPr>
          <a:xfrm>
            <a:off x="3396448" y="511959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4" name="object 1124"/>
          <p:cNvSpPr/>
          <p:nvPr/>
        </p:nvSpPr>
        <p:spPr>
          <a:xfrm>
            <a:off x="3396982" y="511959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5" name="object 1125"/>
          <p:cNvSpPr/>
          <p:nvPr/>
        </p:nvSpPr>
        <p:spPr>
          <a:xfrm>
            <a:off x="3426342" y="5119596"/>
            <a:ext cx="0" cy="59055"/>
          </a:xfrm>
          <a:custGeom>
            <a:avLst/>
            <a:gdLst/>
            <a:ahLst/>
            <a:cxnLst/>
            <a:rect l="l" t="t" r="r" b="b"/>
            <a:pathLst>
              <a:path h="59054">
                <a:moveTo>
                  <a:pt x="0" y="0"/>
                </a:moveTo>
                <a:lnTo>
                  <a:pt x="0" y="58431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6" name="object 1126"/>
          <p:cNvSpPr/>
          <p:nvPr/>
        </p:nvSpPr>
        <p:spPr>
          <a:xfrm>
            <a:off x="3396448" y="5178559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7" name="object 1127"/>
          <p:cNvSpPr/>
          <p:nvPr/>
        </p:nvSpPr>
        <p:spPr>
          <a:xfrm>
            <a:off x="3396982" y="5178559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8" name="object 1128"/>
          <p:cNvSpPr/>
          <p:nvPr/>
        </p:nvSpPr>
        <p:spPr>
          <a:xfrm>
            <a:off x="3442357" y="518705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9" name="object 1129"/>
          <p:cNvSpPr/>
          <p:nvPr/>
        </p:nvSpPr>
        <p:spPr>
          <a:xfrm>
            <a:off x="3428478" y="517909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0" name="object 1130"/>
          <p:cNvSpPr/>
          <p:nvPr/>
        </p:nvSpPr>
        <p:spPr>
          <a:xfrm>
            <a:off x="3429012" y="517909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1" name="object 1131"/>
          <p:cNvSpPr/>
          <p:nvPr/>
        </p:nvSpPr>
        <p:spPr>
          <a:xfrm>
            <a:off x="3457838" y="5179090"/>
            <a:ext cx="0" cy="59055"/>
          </a:xfrm>
          <a:custGeom>
            <a:avLst/>
            <a:gdLst/>
            <a:ahLst/>
            <a:cxnLst/>
            <a:rect l="l" t="t" r="r" b="b"/>
            <a:pathLst>
              <a:path h="59054">
                <a:moveTo>
                  <a:pt x="0" y="0"/>
                </a:moveTo>
                <a:lnTo>
                  <a:pt x="0" y="58962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2" name="object 1132"/>
          <p:cNvSpPr/>
          <p:nvPr/>
        </p:nvSpPr>
        <p:spPr>
          <a:xfrm>
            <a:off x="3428478" y="5238584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3" name="object 1133"/>
          <p:cNvSpPr/>
          <p:nvPr/>
        </p:nvSpPr>
        <p:spPr>
          <a:xfrm>
            <a:off x="3429012" y="5238584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4" name="object 1134"/>
          <p:cNvSpPr/>
          <p:nvPr/>
        </p:nvSpPr>
        <p:spPr>
          <a:xfrm>
            <a:off x="3445026" y="5119065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5" name="object 1135"/>
          <p:cNvSpPr/>
          <p:nvPr/>
        </p:nvSpPr>
        <p:spPr>
          <a:xfrm>
            <a:off x="3445561" y="5119065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6" name="object 1136"/>
          <p:cNvSpPr/>
          <p:nvPr/>
        </p:nvSpPr>
        <p:spPr>
          <a:xfrm>
            <a:off x="3474387" y="5119065"/>
            <a:ext cx="0" cy="83185"/>
          </a:xfrm>
          <a:custGeom>
            <a:avLst/>
            <a:gdLst/>
            <a:ahLst/>
            <a:cxnLst/>
            <a:rect l="l" t="t" r="r" b="b"/>
            <a:pathLst>
              <a:path h="83185">
                <a:moveTo>
                  <a:pt x="0" y="0"/>
                </a:moveTo>
                <a:lnTo>
                  <a:pt x="0" y="82866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7" name="object 1137"/>
          <p:cNvSpPr/>
          <p:nvPr/>
        </p:nvSpPr>
        <p:spPr>
          <a:xfrm>
            <a:off x="3445026" y="5202463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8" name="object 1138"/>
          <p:cNvSpPr/>
          <p:nvPr/>
        </p:nvSpPr>
        <p:spPr>
          <a:xfrm>
            <a:off x="3445561" y="5202463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9" name="object 1139"/>
          <p:cNvSpPr/>
          <p:nvPr/>
        </p:nvSpPr>
        <p:spPr>
          <a:xfrm>
            <a:off x="3490402" y="519183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0" name="object 1140"/>
          <p:cNvSpPr/>
          <p:nvPr/>
        </p:nvSpPr>
        <p:spPr>
          <a:xfrm>
            <a:off x="3477057" y="5201931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1" name="object 1141"/>
          <p:cNvSpPr/>
          <p:nvPr/>
        </p:nvSpPr>
        <p:spPr>
          <a:xfrm>
            <a:off x="3477590" y="5201931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2" name="object 1142"/>
          <p:cNvSpPr/>
          <p:nvPr/>
        </p:nvSpPr>
        <p:spPr>
          <a:xfrm>
            <a:off x="3506417" y="5201931"/>
            <a:ext cx="0" cy="79375"/>
          </a:xfrm>
          <a:custGeom>
            <a:avLst/>
            <a:gdLst/>
            <a:ahLst/>
            <a:cxnLst/>
            <a:rect l="l" t="t" r="r" b="b"/>
            <a:pathLst>
              <a:path h="79375">
                <a:moveTo>
                  <a:pt x="0" y="0"/>
                </a:moveTo>
                <a:lnTo>
                  <a:pt x="0" y="79147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3" name="object 1143"/>
          <p:cNvSpPr/>
          <p:nvPr/>
        </p:nvSpPr>
        <p:spPr>
          <a:xfrm>
            <a:off x="3477057" y="5281610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4" name="object 1144"/>
          <p:cNvSpPr/>
          <p:nvPr/>
        </p:nvSpPr>
        <p:spPr>
          <a:xfrm>
            <a:off x="3477590" y="5281610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5" name="object 1145"/>
          <p:cNvSpPr/>
          <p:nvPr/>
        </p:nvSpPr>
        <p:spPr>
          <a:xfrm>
            <a:off x="3522432" y="525823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6" name="object 1146"/>
          <p:cNvSpPr/>
          <p:nvPr/>
        </p:nvSpPr>
        <p:spPr>
          <a:xfrm>
            <a:off x="3538981" y="522742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7" name="object 1147"/>
          <p:cNvSpPr/>
          <p:nvPr/>
        </p:nvSpPr>
        <p:spPr>
          <a:xfrm>
            <a:off x="3554996" y="526036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8" name="object 1148"/>
          <p:cNvSpPr/>
          <p:nvPr/>
        </p:nvSpPr>
        <p:spPr>
          <a:xfrm>
            <a:off x="3571011" y="524283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33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9" name="object 1149"/>
          <p:cNvSpPr/>
          <p:nvPr/>
        </p:nvSpPr>
        <p:spPr>
          <a:xfrm>
            <a:off x="3557665" y="5241771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0" name="object 1150"/>
          <p:cNvSpPr/>
          <p:nvPr/>
        </p:nvSpPr>
        <p:spPr>
          <a:xfrm>
            <a:off x="3558199" y="5241771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1" name="object 1151"/>
          <p:cNvSpPr/>
          <p:nvPr/>
        </p:nvSpPr>
        <p:spPr>
          <a:xfrm>
            <a:off x="3587026" y="5241771"/>
            <a:ext cx="0" cy="107314"/>
          </a:xfrm>
          <a:custGeom>
            <a:avLst/>
            <a:gdLst/>
            <a:ahLst/>
            <a:cxnLst/>
            <a:rect l="l" t="t" r="r" b="b"/>
            <a:pathLst>
              <a:path h="107314">
                <a:moveTo>
                  <a:pt x="0" y="0"/>
                </a:moveTo>
                <a:lnTo>
                  <a:pt x="0" y="106770"/>
                </a:lnTo>
              </a:path>
            </a:pathLst>
          </a:custGeom>
          <a:ln w="106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2" name="object 1152"/>
          <p:cNvSpPr/>
          <p:nvPr/>
        </p:nvSpPr>
        <p:spPr>
          <a:xfrm>
            <a:off x="3557665" y="5349072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3" name="object 1153"/>
          <p:cNvSpPr/>
          <p:nvPr/>
        </p:nvSpPr>
        <p:spPr>
          <a:xfrm>
            <a:off x="3558199" y="5349072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4" name="object 1154"/>
          <p:cNvSpPr/>
          <p:nvPr/>
        </p:nvSpPr>
        <p:spPr>
          <a:xfrm>
            <a:off x="1303822" y="5649197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962"/>
                </a:lnTo>
                <a:lnTo>
                  <a:pt x="58722" y="58962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5" name="object 1155"/>
          <p:cNvSpPr/>
          <p:nvPr/>
        </p:nvSpPr>
        <p:spPr>
          <a:xfrm>
            <a:off x="1303823" y="5649197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962"/>
                </a:moveTo>
                <a:lnTo>
                  <a:pt x="58721" y="58962"/>
                </a:lnTo>
                <a:lnTo>
                  <a:pt x="29360" y="0"/>
                </a:lnTo>
                <a:lnTo>
                  <a:pt x="0" y="589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6" name="object 1156"/>
          <p:cNvSpPr/>
          <p:nvPr/>
        </p:nvSpPr>
        <p:spPr>
          <a:xfrm>
            <a:off x="1319838" y="567735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59" y="0"/>
                </a:moveTo>
                <a:lnTo>
                  <a:pt x="0" y="58431"/>
                </a:lnTo>
                <a:lnTo>
                  <a:pt x="58720" y="58431"/>
                </a:lnTo>
                <a:lnTo>
                  <a:pt x="293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7" name="object 1157"/>
          <p:cNvSpPr/>
          <p:nvPr/>
        </p:nvSpPr>
        <p:spPr>
          <a:xfrm>
            <a:off x="1319838" y="567735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8" name="object 1158"/>
          <p:cNvSpPr/>
          <p:nvPr/>
        </p:nvSpPr>
        <p:spPr>
          <a:xfrm>
            <a:off x="1335853" y="565982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0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9" name="object 1159"/>
          <p:cNvSpPr/>
          <p:nvPr/>
        </p:nvSpPr>
        <p:spPr>
          <a:xfrm>
            <a:off x="1335853" y="5659821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0" name="object 1160"/>
          <p:cNvSpPr/>
          <p:nvPr/>
        </p:nvSpPr>
        <p:spPr>
          <a:xfrm>
            <a:off x="1351867" y="566353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2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1" name="object 1161"/>
          <p:cNvSpPr/>
          <p:nvPr/>
        </p:nvSpPr>
        <p:spPr>
          <a:xfrm>
            <a:off x="1351868" y="566353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2" name="object 1162"/>
          <p:cNvSpPr/>
          <p:nvPr/>
        </p:nvSpPr>
        <p:spPr>
          <a:xfrm>
            <a:off x="1367349" y="5651853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29894" y="0"/>
                </a:moveTo>
                <a:lnTo>
                  <a:pt x="0" y="58431"/>
                </a:lnTo>
                <a:lnTo>
                  <a:pt x="59255" y="58431"/>
                </a:lnTo>
                <a:lnTo>
                  <a:pt x="298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3" name="object 1163"/>
          <p:cNvSpPr/>
          <p:nvPr/>
        </p:nvSpPr>
        <p:spPr>
          <a:xfrm>
            <a:off x="1367349" y="5651853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0" y="58431"/>
                </a:moveTo>
                <a:lnTo>
                  <a:pt x="59255" y="58431"/>
                </a:lnTo>
                <a:lnTo>
                  <a:pt x="29894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4" name="object 1164"/>
          <p:cNvSpPr/>
          <p:nvPr/>
        </p:nvSpPr>
        <p:spPr>
          <a:xfrm>
            <a:off x="1383898" y="5701784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29894" y="0"/>
                </a:moveTo>
                <a:lnTo>
                  <a:pt x="0" y="58431"/>
                </a:lnTo>
                <a:lnTo>
                  <a:pt x="59254" y="58431"/>
                </a:lnTo>
                <a:lnTo>
                  <a:pt x="298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5" name="object 1165"/>
          <p:cNvSpPr/>
          <p:nvPr/>
        </p:nvSpPr>
        <p:spPr>
          <a:xfrm>
            <a:off x="1383897" y="5701785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0" y="58431"/>
                </a:moveTo>
                <a:lnTo>
                  <a:pt x="59255" y="58431"/>
                </a:lnTo>
                <a:lnTo>
                  <a:pt x="29894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6" name="object 1166"/>
          <p:cNvSpPr/>
          <p:nvPr/>
        </p:nvSpPr>
        <p:spPr>
          <a:xfrm>
            <a:off x="1399913" y="5696473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29894" y="0"/>
                </a:moveTo>
                <a:lnTo>
                  <a:pt x="0" y="58431"/>
                </a:lnTo>
                <a:lnTo>
                  <a:pt x="59255" y="58431"/>
                </a:lnTo>
                <a:lnTo>
                  <a:pt x="298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7" name="object 1167"/>
          <p:cNvSpPr/>
          <p:nvPr/>
        </p:nvSpPr>
        <p:spPr>
          <a:xfrm>
            <a:off x="1399913" y="5696473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0" y="58431"/>
                </a:moveTo>
                <a:lnTo>
                  <a:pt x="59255" y="58431"/>
                </a:lnTo>
                <a:lnTo>
                  <a:pt x="29894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8" name="object 1168"/>
          <p:cNvSpPr/>
          <p:nvPr/>
        </p:nvSpPr>
        <p:spPr>
          <a:xfrm>
            <a:off x="1415928" y="5708690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29361" y="0"/>
                </a:moveTo>
                <a:lnTo>
                  <a:pt x="0" y="58431"/>
                </a:lnTo>
                <a:lnTo>
                  <a:pt x="59255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9" name="object 1169"/>
          <p:cNvSpPr/>
          <p:nvPr/>
        </p:nvSpPr>
        <p:spPr>
          <a:xfrm>
            <a:off x="1415928" y="5708691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0" y="58431"/>
                </a:moveTo>
                <a:lnTo>
                  <a:pt x="59255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0" name="object 1170"/>
          <p:cNvSpPr/>
          <p:nvPr/>
        </p:nvSpPr>
        <p:spPr>
          <a:xfrm>
            <a:off x="1431942" y="5692754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2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1" name="object 1171"/>
          <p:cNvSpPr/>
          <p:nvPr/>
        </p:nvSpPr>
        <p:spPr>
          <a:xfrm>
            <a:off x="1431943" y="569275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2" name="object 1172"/>
          <p:cNvSpPr/>
          <p:nvPr/>
        </p:nvSpPr>
        <p:spPr>
          <a:xfrm>
            <a:off x="1448492" y="5677881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962"/>
                </a:lnTo>
                <a:lnTo>
                  <a:pt x="58720" y="58962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3" name="object 1173"/>
          <p:cNvSpPr/>
          <p:nvPr/>
        </p:nvSpPr>
        <p:spPr>
          <a:xfrm>
            <a:off x="1448491" y="5677881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962"/>
                </a:moveTo>
                <a:lnTo>
                  <a:pt x="58721" y="58962"/>
                </a:lnTo>
                <a:lnTo>
                  <a:pt x="29360" y="0"/>
                </a:lnTo>
                <a:lnTo>
                  <a:pt x="0" y="589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4" name="object 1174"/>
          <p:cNvSpPr/>
          <p:nvPr/>
        </p:nvSpPr>
        <p:spPr>
          <a:xfrm>
            <a:off x="1464506" y="568425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2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5" name="object 1175"/>
          <p:cNvSpPr/>
          <p:nvPr/>
        </p:nvSpPr>
        <p:spPr>
          <a:xfrm>
            <a:off x="1464506" y="5684256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6" name="object 1176"/>
          <p:cNvSpPr/>
          <p:nvPr/>
        </p:nvSpPr>
        <p:spPr>
          <a:xfrm>
            <a:off x="1480521" y="563963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2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7" name="object 1177"/>
          <p:cNvSpPr/>
          <p:nvPr/>
        </p:nvSpPr>
        <p:spPr>
          <a:xfrm>
            <a:off x="1480521" y="563963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8" name="object 1178"/>
          <p:cNvSpPr/>
          <p:nvPr/>
        </p:nvSpPr>
        <p:spPr>
          <a:xfrm>
            <a:off x="1497070" y="568159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0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9" name="object 1179"/>
          <p:cNvSpPr/>
          <p:nvPr/>
        </p:nvSpPr>
        <p:spPr>
          <a:xfrm>
            <a:off x="1497070" y="568160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0" name="object 1180"/>
          <p:cNvSpPr/>
          <p:nvPr/>
        </p:nvSpPr>
        <p:spPr>
          <a:xfrm>
            <a:off x="1513085" y="568106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2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1" name="object 1181"/>
          <p:cNvSpPr/>
          <p:nvPr/>
        </p:nvSpPr>
        <p:spPr>
          <a:xfrm>
            <a:off x="1513085" y="568106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2" name="object 1182"/>
          <p:cNvSpPr/>
          <p:nvPr/>
        </p:nvSpPr>
        <p:spPr>
          <a:xfrm>
            <a:off x="1529100" y="566566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962"/>
                </a:lnTo>
                <a:lnTo>
                  <a:pt x="58722" y="58962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3" name="object 1183"/>
          <p:cNvSpPr/>
          <p:nvPr/>
        </p:nvSpPr>
        <p:spPr>
          <a:xfrm>
            <a:off x="1529100" y="5665664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962"/>
                </a:moveTo>
                <a:lnTo>
                  <a:pt x="58721" y="58962"/>
                </a:lnTo>
                <a:lnTo>
                  <a:pt x="29360" y="0"/>
                </a:lnTo>
                <a:lnTo>
                  <a:pt x="0" y="589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4" name="object 1184"/>
          <p:cNvSpPr/>
          <p:nvPr/>
        </p:nvSpPr>
        <p:spPr>
          <a:xfrm>
            <a:off x="1545114" y="565291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2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5" name="object 1185"/>
          <p:cNvSpPr/>
          <p:nvPr/>
        </p:nvSpPr>
        <p:spPr>
          <a:xfrm>
            <a:off x="1545115" y="565291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6" name="object 1186"/>
          <p:cNvSpPr/>
          <p:nvPr/>
        </p:nvSpPr>
        <p:spPr>
          <a:xfrm>
            <a:off x="1560596" y="5655040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29894" y="0"/>
                </a:moveTo>
                <a:lnTo>
                  <a:pt x="0" y="58431"/>
                </a:lnTo>
                <a:lnTo>
                  <a:pt x="59255" y="58431"/>
                </a:lnTo>
                <a:lnTo>
                  <a:pt x="298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7" name="object 1187"/>
          <p:cNvSpPr/>
          <p:nvPr/>
        </p:nvSpPr>
        <p:spPr>
          <a:xfrm>
            <a:off x="1560596" y="5655040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0" y="58431"/>
                </a:moveTo>
                <a:lnTo>
                  <a:pt x="59255" y="58431"/>
                </a:lnTo>
                <a:lnTo>
                  <a:pt x="29894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8" name="object 1188"/>
          <p:cNvSpPr/>
          <p:nvPr/>
        </p:nvSpPr>
        <p:spPr>
          <a:xfrm>
            <a:off x="1577145" y="5692754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894" y="0"/>
                </a:moveTo>
                <a:lnTo>
                  <a:pt x="0" y="58431"/>
                </a:lnTo>
                <a:lnTo>
                  <a:pt x="59255" y="58431"/>
                </a:lnTo>
                <a:lnTo>
                  <a:pt x="298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9" name="object 1189"/>
          <p:cNvSpPr/>
          <p:nvPr/>
        </p:nvSpPr>
        <p:spPr>
          <a:xfrm>
            <a:off x="1577145" y="5692755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431"/>
                </a:moveTo>
                <a:lnTo>
                  <a:pt x="59255" y="58431"/>
                </a:lnTo>
                <a:lnTo>
                  <a:pt x="29894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0" name="object 1190"/>
          <p:cNvSpPr/>
          <p:nvPr/>
        </p:nvSpPr>
        <p:spPr>
          <a:xfrm>
            <a:off x="1593160" y="574693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361" y="0"/>
                </a:moveTo>
                <a:lnTo>
                  <a:pt x="0" y="58431"/>
                </a:lnTo>
                <a:lnTo>
                  <a:pt x="59255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1" name="object 1191"/>
          <p:cNvSpPr/>
          <p:nvPr/>
        </p:nvSpPr>
        <p:spPr>
          <a:xfrm>
            <a:off x="1593160" y="574693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431"/>
                </a:moveTo>
                <a:lnTo>
                  <a:pt x="59255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2" name="object 1192"/>
          <p:cNvSpPr/>
          <p:nvPr/>
        </p:nvSpPr>
        <p:spPr>
          <a:xfrm>
            <a:off x="1609176" y="5693817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59" y="0"/>
                </a:moveTo>
                <a:lnTo>
                  <a:pt x="0" y="58431"/>
                </a:lnTo>
                <a:lnTo>
                  <a:pt x="58720" y="58431"/>
                </a:lnTo>
                <a:lnTo>
                  <a:pt x="293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3" name="object 1193"/>
          <p:cNvSpPr/>
          <p:nvPr/>
        </p:nvSpPr>
        <p:spPr>
          <a:xfrm>
            <a:off x="1609175" y="5693817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4" name="object 1194"/>
          <p:cNvSpPr/>
          <p:nvPr/>
        </p:nvSpPr>
        <p:spPr>
          <a:xfrm>
            <a:off x="1625724" y="5684255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361" y="0"/>
                </a:moveTo>
                <a:lnTo>
                  <a:pt x="0" y="58431"/>
                </a:lnTo>
                <a:lnTo>
                  <a:pt x="59255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5" name="object 1195"/>
          <p:cNvSpPr/>
          <p:nvPr/>
        </p:nvSpPr>
        <p:spPr>
          <a:xfrm>
            <a:off x="1625724" y="568425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431"/>
                </a:moveTo>
                <a:lnTo>
                  <a:pt x="59255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6" name="object 1196"/>
          <p:cNvSpPr/>
          <p:nvPr/>
        </p:nvSpPr>
        <p:spPr>
          <a:xfrm>
            <a:off x="1641739" y="5671506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2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7" name="object 1197"/>
          <p:cNvSpPr/>
          <p:nvPr/>
        </p:nvSpPr>
        <p:spPr>
          <a:xfrm>
            <a:off x="1641739" y="5671507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8" name="object 1198"/>
          <p:cNvSpPr/>
          <p:nvPr/>
        </p:nvSpPr>
        <p:spPr>
          <a:xfrm>
            <a:off x="1657755" y="573896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59" y="0"/>
                </a:moveTo>
                <a:lnTo>
                  <a:pt x="0" y="58431"/>
                </a:lnTo>
                <a:lnTo>
                  <a:pt x="58720" y="58431"/>
                </a:lnTo>
                <a:lnTo>
                  <a:pt x="293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9" name="object 1199"/>
          <p:cNvSpPr/>
          <p:nvPr/>
        </p:nvSpPr>
        <p:spPr>
          <a:xfrm>
            <a:off x="1657754" y="573896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0" name="object 1200"/>
          <p:cNvSpPr/>
          <p:nvPr/>
        </p:nvSpPr>
        <p:spPr>
          <a:xfrm>
            <a:off x="1673769" y="5626886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0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1" name="object 1201"/>
          <p:cNvSpPr/>
          <p:nvPr/>
        </p:nvSpPr>
        <p:spPr>
          <a:xfrm>
            <a:off x="1673769" y="5626887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2" name="object 1202"/>
          <p:cNvSpPr/>
          <p:nvPr/>
        </p:nvSpPr>
        <p:spPr>
          <a:xfrm>
            <a:off x="1690317" y="553074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962"/>
                </a:lnTo>
                <a:lnTo>
                  <a:pt x="58722" y="58962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3" name="object 1203"/>
          <p:cNvSpPr/>
          <p:nvPr/>
        </p:nvSpPr>
        <p:spPr>
          <a:xfrm>
            <a:off x="1690318" y="5530741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962"/>
                </a:moveTo>
                <a:lnTo>
                  <a:pt x="58721" y="58962"/>
                </a:lnTo>
                <a:lnTo>
                  <a:pt x="29360" y="0"/>
                </a:lnTo>
                <a:lnTo>
                  <a:pt x="0" y="589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4" name="object 1204"/>
          <p:cNvSpPr/>
          <p:nvPr/>
        </p:nvSpPr>
        <p:spPr>
          <a:xfrm>
            <a:off x="1706333" y="534960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59" y="0"/>
                </a:moveTo>
                <a:lnTo>
                  <a:pt x="0" y="58431"/>
                </a:lnTo>
                <a:lnTo>
                  <a:pt x="58720" y="58431"/>
                </a:lnTo>
                <a:lnTo>
                  <a:pt x="293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5" name="object 1205"/>
          <p:cNvSpPr/>
          <p:nvPr/>
        </p:nvSpPr>
        <p:spPr>
          <a:xfrm>
            <a:off x="1706333" y="534960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6" name="object 1206"/>
          <p:cNvSpPr/>
          <p:nvPr/>
        </p:nvSpPr>
        <p:spPr>
          <a:xfrm>
            <a:off x="1722348" y="520565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0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7" name="object 1207"/>
          <p:cNvSpPr/>
          <p:nvPr/>
        </p:nvSpPr>
        <p:spPr>
          <a:xfrm>
            <a:off x="1722348" y="520565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8" name="object 1208"/>
          <p:cNvSpPr/>
          <p:nvPr/>
        </p:nvSpPr>
        <p:spPr>
          <a:xfrm>
            <a:off x="1737828" y="5034074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895" y="0"/>
                </a:moveTo>
                <a:lnTo>
                  <a:pt x="0" y="58431"/>
                </a:lnTo>
                <a:lnTo>
                  <a:pt x="59255" y="58431"/>
                </a:lnTo>
                <a:lnTo>
                  <a:pt x="298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9" name="object 1209"/>
          <p:cNvSpPr/>
          <p:nvPr/>
        </p:nvSpPr>
        <p:spPr>
          <a:xfrm>
            <a:off x="1737829" y="5034074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431"/>
                </a:moveTo>
                <a:lnTo>
                  <a:pt x="59255" y="58431"/>
                </a:lnTo>
                <a:lnTo>
                  <a:pt x="29894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0" name="object 1210"/>
          <p:cNvSpPr/>
          <p:nvPr/>
        </p:nvSpPr>
        <p:spPr>
          <a:xfrm>
            <a:off x="1753844" y="485346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894" y="0"/>
                </a:moveTo>
                <a:lnTo>
                  <a:pt x="0" y="58431"/>
                </a:lnTo>
                <a:lnTo>
                  <a:pt x="59255" y="58431"/>
                </a:lnTo>
                <a:lnTo>
                  <a:pt x="298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1" name="object 1211"/>
          <p:cNvSpPr/>
          <p:nvPr/>
        </p:nvSpPr>
        <p:spPr>
          <a:xfrm>
            <a:off x="1753844" y="4853468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431"/>
                </a:moveTo>
                <a:lnTo>
                  <a:pt x="59255" y="58431"/>
                </a:lnTo>
                <a:lnTo>
                  <a:pt x="29894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2" name="object 1212"/>
          <p:cNvSpPr/>
          <p:nvPr/>
        </p:nvSpPr>
        <p:spPr>
          <a:xfrm>
            <a:off x="1770392" y="480884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895" y="0"/>
                </a:moveTo>
                <a:lnTo>
                  <a:pt x="0" y="58431"/>
                </a:lnTo>
                <a:lnTo>
                  <a:pt x="59255" y="58431"/>
                </a:lnTo>
                <a:lnTo>
                  <a:pt x="298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3" name="object 1213"/>
          <p:cNvSpPr/>
          <p:nvPr/>
        </p:nvSpPr>
        <p:spPr>
          <a:xfrm>
            <a:off x="1770393" y="480884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431"/>
                </a:moveTo>
                <a:lnTo>
                  <a:pt x="59255" y="58431"/>
                </a:lnTo>
                <a:lnTo>
                  <a:pt x="29894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4" name="object 1214"/>
          <p:cNvSpPr/>
          <p:nvPr/>
        </p:nvSpPr>
        <p:spPr>
          <a:xfrm>
            <a:off x="1786408" y="472385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359" y="0"/>
                </a:moveTo>
                <a:lnTo>
                  <a:pt x="0" y="58431"/>
                </a:lnTo>
                <a:lnTo>
                  <a:pt x="59254" y="58431"/>
                </a:lnTo>
                <a:lnTo>
                  <a:pt x="293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5" name="object 1215"/>
          <p:cNvSpPr/>
          <p:nvPr/>
        </p:nvSpPr>
        <p:spPr>
          <a:xfrm>
            <a:off x="1786408" y="472385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431"/>
                </a:moveTo>
                <a:lnTo>
                  <a:pt x="59255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6" name="object 1216"/>
          <p:cNvSpPr/>
          <p:nvPr/>
        </p:nvSpPr>
        <p:spPr>
          <a:xfrm>
            <a:off x="1802423" y="4579371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59" y="0"/>
                </a:moveTo>
                <a:lnTo>
                  <a:pt x="0" y="58431"/>
                </a:lnTo>
                <a:lnTo>
                  <a:pt x="58720" y="58431"/>
                </a:lnTo>
                <a:lnTo>
                  <a:pt x="293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7" name="object 1217"/>
          <p:cNvSpPr/>
          <p:nvPr/>
        </p:nvSpPr>
        <p:spPr>
          <a:xfrm>
            <a:off x="1802423" y="457937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8" name="object 1218"/>
          <p:cNvSpPr/>
          <p:nvPr/>
        </p:nvSpPr>
        <p:spPr>
          <a:xfrm>
            <a:off x="1818438" y="453793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0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9" name="object 1219"/>
          <p:cNvSpPr/>
          <p:nvPr/>
        </p:nvSpPr>
        <p:spPr>
          <a:xfrm>
            <a:off x="1818438" y="453793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0" name="object 1220"/>
          <p:cNvSpPr/>
          <p:nvPr/>
        </p:nvSpPr>
        <p:spPr>
          <a:xfrm>
            <a:off x="1834987" y="448906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59" y="0"/>
                </a:moveTo>
                <a:lnTo>
                  <a:pt x="0" y="58431"/>
                </a:lnTo>
                <a:lnTo>
                  <a:pt x="58720" y="58431"/>
                </a:lnTo>
                <a:lnTo>
                  <a:pt x="293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1" name="object 1221"/>
          <p:cNvSpPr/>
          <p:nvPr/>
        </p:nvSpPr>
        <p:spPr>
          <a:xfrm>
            <a:off x="1834986" y="448906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2" name="object 1222"/>
          <p:cNvSpPr/>
          <p:nvPr/>
        </p:nvSpPr>
        <p:spPr>
          <a:xfrm>
            <a:off x="1851002" y="438867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0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3" name="object 1223"/>
          <p:cNvSpPr/>
          <p:nvPr/>
        </p:nvSpPr>
        <p:spPr>
          <a:xfrm>
            <a:off x="1851001" y="438867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4" name="object 1224"/>
          <p:cNvSpPr/>
          <p:nvPr/>
        </p:nvSpPr>
        <p:spPr>
          <a:xfrm>
            <a:off x="1867016" y="442320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2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5" name="object 1225"/>
          <p:cNvSpPr/>
          <p:nvPr/>
        </p:nvSpPr>
        <p:spPr>
          <a:xfrm>
            <a:off x="1867016" y="442320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6" name="object 1226"/>
          <p:cNvSpPr/>
          <p:nvPr/>
        </p:nvSpPr>
        <p:spPr>
          <a:xfrm>
            <a:off x="1883031" y="432333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963"/>
                </a:lnTo>
                <a:lnTo>
                  <a:pt x="58722" y="58963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7" name="object 1227"/>
          <p:cNvSpPr/>
          <p:nvPr/>
        </p:nvSpPr>
        <p:spPr>
          <a:xfrm>
            <a:off x="1883031" y="4323336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962"/>
                </a:moveTo>
                <a:lnTo>
                  <a:pt x="58721" y="58962"/>
                </a:lnTo>
                <a:lnTo>
                  <a:pt x="29360" y="0"/>
                </a:lnTo>
                <a:lnTo>
                  <a:pt x="0" y="589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8" name="object 1228"/>
          <p:cNvSpPr/>
          <p:nvPr/>
        </p:nvSpPr>
        <p:spPr>
          <a:xfrm>
            <a:off x="1899580" y="430102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2"/>
                </a:lnTo>
                <a:lnTo>
                  <a:pt x="58720" y="58432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9" name="object 1229"/>
          <p:cNvSpPr/>
          <p:nvPr/>
        </p:nvSpPr>
        <p:spPr>
          <a:xfrm>
            <a:off x="1899580" y="4301026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0" name="object 1230"/>
          <p:cNvSpPr/>
          <p:nvPr/>
        </p:nvSpPr>
        <p:spPr>
          <a:xfrm>
            <a:off x="1915595" y="433077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2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1" name="object 1231"/>
          <p:cNvSpPr/>
          <p:nvPr/>
        </p:nvSpPr>
        <p:spPr>
          <a:xfrm>
            <a:off x="1915595" y="433077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2" name="object 1232"/>
          <p:cNvSpPr/>
          <p:nvPr/>
        </p:nvSpPr>
        <p:spPr>
          <a:xfrm>
            <a:off x="1931076" y="4315368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894" y="0"/>
                </a:moveTo>
                <a:lnTo>
                  <a:pt x="0" y="58962"/>
                </a:lnTo>
                <a:lnTo>
                  <a:pt x="59255" y="58962"/>
                </a:lnTo>
                <a:lnTo>
                  <a:pt x="298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3" name="object 1233"/>
          <p:cNvSpPr/>
          <p:nvPr/>
        </p:nvSpPr>
        <p:spPr>
          <a:xfrm>
            <a:off x="1931076" y="4315368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962"/>
                </a:moveTo>
                <a:lnTo>
                  <a:pt x="59255" y="58962"/>
                </a:lnTo>
                <a:lnTo>
                  <a:pt x="29894" y="0"/>
                </a:lnTo>
                <a:lnTo>
                  <a:pt x="0" y="589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4" name="object 1234"/>
          <p:cNvSpPr/>
          <p:nvPr/>
        </p:nvSpPr>
        <p:spPr>
          <a:xfrm>
            <a:off x="1947626" y="4329178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894" y="0"/>
                </a:moveTo>
                <a:lnTo>
                  <a:pt x="0" y="58431"/>
                </a:lnTo>
                <a:lnTo>
                  <a:pt x="59254" y="58431"/>
                </a:lnTo>
                <a:lnTo>
                  <a:pt x="298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5" name="object 1235"/>
          <p:cNvSpPr/>
          <p:nvPr/>
        </p:nvSpPr>
        <p:spPr>
          <a:xfrm>
            <a:off x="1947625" y="4329179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431"/>
                </a:moveTo>
                <a:lnTo>
                  <a:pt x="59255" y="58431"/>
                </a:lnTo>
                <a:lnTo>
                  <a:pt x="29894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6" name="object 1236"/>
          <p:cNvSpPr/>
          <p:nvPr/>
        </p:nvSpPr>
        <p:spPr>
          <a:xfrm>
            <a:off x="1963640" y="432811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361" y="0"/>
                </a:moveTo>
                <a:lnTo>
                  <a:pt x="0" y="58962"/>
                </a:lnTo>
                <a:lnTo>
                  <a:pt x="59255" y="58962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7" name="object 1237"/>
          <p:cNvSpPr/>
          <p:nvPr/>
        </p:nvSpPr>
        <p:spPr>
          <a:xfrm>
            <a:off x="1963640" y="432811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962"/>
                </a:moveTo>
                <a:lnTo>
                  <a:pt x="59255" y="58962"/>
                </a:lnTo>
                <a:lnTo>
                  <a:pt x="29360" y="0"/>
                </a:lnTo>
                <a:lnTo>
                  <a:pt x="0" y="589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8" name="object 1238"/>
          <p:cNvSpPr/>
          <p:nvPr/>
        </p:nvSpPr>
        <p:spPr>
          <a:xfrm>
            <a:off x="1979655" y="427021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361" y="0"/>
                </a:moveTo>
                <a:lnTo>
                  <a:pt x="0" y="58962"/>
                </a:lnTo>
                <a:lnTo>
                  <a:pt x="59255" y="58962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9" name="object 1239"/>
          <p:cNvSpPr/>
          <p:nvPr/>
        </p:nvSpPr>
        <p:spPr>
          <a:xfrm>
            <a:off x="1979655" y="427021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962"/>
                </a:moveTo>
                <a:lnTo>
                  <a:pt x="59255" y="58962"/>
                </a:lnTo>
                <a:lnTo>
                  <a:pt x="29360" y="0"/>
                </a:lnTo>
                <a:lnTo>
                  <a:pt x="0" y="589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0" name="object 1240"/>
          <p:cNvSpPr/>
          <p:nvPr/>
        </p:nvSpPr>
        <p:spPr>
          <a:xfrm>
            <a:off x="1995670" y="428615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2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1" name="object 1241"/>
          <p:cNvSpPr/>
          <p:nvPr/>
        </p:nvSpPr>
        <p:spPr>
          <a:xfrm>
            <a:off x="1995670" y="428615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2" name="object 1242"/>
          <p:cNvSpPr/>
          <p:nvPr/>
        </p:nvSpPr>
        <p:spPr>
          <a:xfrm>
            <a:off x="2012219" y="426012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0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3" name="object 1243"/>
          <p:cNvSpPr/>
          <p:nvPr/>
        </p:nvSpPr>
        <p:spPr>
          <a:xfrm>
            <a:off x="2012219" y="4260124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4" name="object 1244"/>
          <p:cNvSpPr/>
          <p:nvPr/>
        </p:nvSpPr>
        <p:spPr>
          <a:xfrm>
            <a:off x="2028234" y="426278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962"/>
                </a:lnTo>
                <a:lnTo>
                  <a:pt x="58720" y="58962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5" name="object 1245"/>
          <p:cNvSpPr/>
          <p:nvPr/>
        </p:nvSpPr>
        <p:spPr>
          <a:xfrm>
            <a:off x="2028234" y="426278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962"/>
                </a:moveTo>
                <a:lnTo>
                  <a:pt x="58721" y="58962"/>
                </a:lnTo>
                <a:lnTo>
                  <a:pt x="29360" y="0"/>
                </a:lnTo>
                <a:lnTo>
                  <a:pt x="0" y="589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6" name="object 1246"/>
          <p:cNvSpPr/>
          <p:nvPr/>
        </p:nvSpPr>
        <p:spPr>
          <a:xfrm>
            <a:off x="2044249" y="428615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2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7" name="object 1247"/>
          <p:cNvSpPr/>
          <p:nvPr/>
        </p:nvSpPr>
        <p:spPr>
          <a:xfrm>
            <a:off x="2044249" y="428615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8" name="object 1248"/>
          <p:cNvSpPr/>
          <p:nvPr/>
        </p:nvSpPr>
        <p:spPr>
          <a:xfrm>
            <a:off x="2060265" y="424896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59" y="0"/>
                </a:moveTo>
                <a:lnTo>
                  <a:pt x="0" y="58431"/>
                </a:lnTo>
                <a:lnTo>
                  <a:pt x="58720" y="58431"/>
                </a:lnTo>
                <a:lnTo>
                  <a:pt x="293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9" name="object 1249"/>
          <p:cNvSpPr/>
          <p:nvPr/>
        </p:nvSpPr>
        <p:spPr>
          <a:xfrm>
            <a:off x="2060264" y="424896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0" name="object 1250"/>
          <p:cNvSpPr/>
          <p:nvPr/>
        </p:nvSpPr>
        <p:spPr>
          <a:xfrm>
            <a:off x="2076813" y="422559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962"/>
                </a:lnTo>
                <a:lnTo>
                  <a:pt x="58720" y="58962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1" name="object 1251"/>
          <p:cNvSpPr/>
          <p:nvPr/>
        </p:nvSpPr>
        <p:spPr>
          <a:xfrm>
            <a:off x="2076813" y="4225597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962"/>
                </a:moveTo>
                <a:lnTo>
                  <a:pt x="58721" y="58962"/>
                </a:lnTo>
                <a:lnTo>
                  <a:pt x="29360" y="0"/>
                </a:lnTo>
                <a:lnTo>
                  <a:pt x="0" y="589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2" name="object 1252"/>
          <p:cNvSpPr/>
          <p:nvPr/>
        </p:nvSpPr>
        <p:spPr>
          <a:xfrm>
            <a:off x="2092827" y="4241001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2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3" name="object 1253"/>
          <p:cNvSpPr/>
          <p:nvPr/>
        </p:nvSpPr>
        <p:spPr>
          <a:xfrm>
            <a:off x="2092828" y="4241001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4" name="object 1254"/>
          <p:cNvSpPr/>
          <p:nvPr/>
        </p:nvSpPr>
        <p:spPr>
          <a:xfrm>
            <a:off x="2108843" y="426278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59" y="0"/>
                </a:moveTo>
                <a:lnTo>
                  <a:pt x="0" y="58962"/>
                </a:lnTo>
                <a:lnTo>
                  <a:pt x="58720" y="58962"/>
                </a:lnTo>
                <a:lnTo>
                  <a:pt x="293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5" name="object 1255"/>
          <p:cNvSpPr/>
          <p:nvPr/>
        </p:nvSpPr>
        <p:spPr>
          <a:xfrm>
            <a:off x="2108843" y="426278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962"/>
                </a:moveTo>
                <a:lnTo>
                  <a:pt x="58721" y="58962"/>
                </a:lnTo>
                <a:lnTo>
                  <a:pt x="29360" y="0"/>
                </a:lnTo>
                <a:lnTo>
                  <a:pt x="0" y="589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6" name="object 1256"/>
          <p:cNvSpPr/>
          <p:nvPr/>
        </p:nvSpPr>
        <p:spPr>
          <a:xfrm>
            <a:off x="2124324" y="4257468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895" y="0"/>
                </a:moveTo>
                <a:lnTo>
                  <a:pt x="0" y="58431"/>
                </a:lnTo>
                <a:lnTo>
                  <a:pt x="59255" y="58431"/>
                </a:lnTo>
                <a:lnTo>
                  <a:pt x="298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7" name="object 1257"/>
          <p:cNvSpPr/>
          <p:nvPr/>
        </p:nvSpPr>
        <p:spPr>
          <a:xfrm>
            <a:off x="2124324" y="4257468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431"/>
                </a:moveTo>
                <a:lnTo>
                  <a:pt x="59255" y="58431"/>
                </a:lnTo>
                <a:lnTo>
                  <a:pt x="29894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8" name="object 1258"/>
          <p:cNvSpPr/>
          <p:nvPr/>
        </p:nvSpPr>
        <p:spPr>
          <a:xfrm>
            <a:off x="2140339" y="4224534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361" y="0"/>
                </a:moveTo>
                <a:lnTo>
                  <a:pt x="0" y="58431"/>
                </a:lnTo>
                <a:lnTo>
                  <a:pt x="59255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9" name="object 1259"/>
          <p:cNvSpPr/>
          <p:nvPr/>
        </p:nvSpPr>
        <p:spPr>
          <a:xfrm>
            <a:off x="2140339" y="4224534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431"/>
                </a:moveTo>
                <a:lnTo>
                  <a:pt x="59255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0" name="object 1260"/>
          <p:cNvSpPr/>
          <p:nvPr/>
        </p:nvSpPr>
        <p:spPr>
          <a:xfrm>
            <a:off x="2156887" y="426118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361" y="0"/>
                </a:moveTo>
                <a:lnTo>
                  <a:pt x="0" y="58431"/>
                </a:lnTo>
                <a:lnTo>
                  <a:pt x="59255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1" name="object 1261"/>
          <p:cNvSpPr/>
          <p:nvPr/>
        </p:nvSpPr>
        <p:spPr>
          <a:xfrm>
            <a:off x="2156888" y="426118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431"/>
                </a:moveTo>
                <a:lnTo>
                  <a:pt x="59255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2" name="object 1262"/>
          <p:cNvSpPr/>
          <p:nvPr/>
        </p:nvSpPr>
        <p:spPr>
          <a:xfrm>
            <a:off x="2172902" y="4208066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2"/>
                </a:lnTo>
                <a:lnTo>
                  <a:pt x="58722" y="58432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3" name="object 1263"/>
          <p:cNvSpPr/>
          <p:nvPr/>
        </p:nvSpPr>
        <p:spPr>
          <a:xfrm>
            <a:off x="2172903" y="4208067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4" name="object 1264"/>
          <p:cNvSpPr/>
          <p:nvPr/>
        </p:nvSpPr>
        <p:spPr>
          <a:xfrm>
            <a:off x="2188918" y="422400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59" y="0"/>
                </a:moveTo>
                <a:lnTo>
                  <a:pt x="0" y="58431"/>
                </a:lnTo>
                <a:lnTo>
                  <a:pt x="58720" y="58431"/>
                </a:lnTo>
                <a:lnTo>
                  <a:pt x="293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5" name="object 1265"/>
          <p:cNvSpPr/>
          <p:nvPr/>
        </p:nvSpPr>
        <p:spPr>
          <a:xfrm>
            <a:off x="2188918" y="422400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6" name="object 1266"/>
          <p:cNvSpPr/>
          <p:nvPr/>
        </p:nvSpPr>
        <p:spPr>
          <a:xfrm>
            <a:off x="2204933" y="4284027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0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7" name="object 1267"/>
          <p:cNvSpPr/>
          <p:nvPr/>
        </p:nvSpPr>
        <p:spPr>
          <a:xfrm>
            <a:off x="2204933" y="428402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8" name="object 1268"/>
          <p:cNvSpPr/>
          <p:nvPr/>
        </p:nvSpPr>
        <p:spPr>
          <a:xfrm>
            <a:off x="2221481" y="432174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2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9" name="object 1269"/>
          <p:cNvSpPr/>
          <p:nvPr/>
        </p:nvSpPr>
        <p:spPr>
          <a:xfrm>
            <a:off x="2221482" y="432174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0" name="object 1270"/>
          <p:cNvSpPr/>
          <p:nvPr/>
        </p:nvSpPr>
        <p:spPr>
          <a:xfrm>
            <a:off x="2237497" y="4241001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59" y="0"/>
                </a:moveTo>
                <a:lnTo>
                  <a:pt x="0" y="58431"/>
                </a:lnTo>
                <a:lnTo>
                  <a:pt x="58720" y="58431"/>
                </a:lnTo>
                <a:lnTo>
                  <a:pt x="293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1" name="object 1271"/>
          <p:cNvSpPr/>
          <p:nvPr/>
        </p:nvSpPr>
        <p:spPr>
          <a:xfrm>
            <a:off x="2237496" y="4241001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2" name="object 1272"/>
          <p:cNvSpPr/>
          <p:nvPr/>
        </p:nvSpPr>
        <p:spPr>
          <a:xfrm>
            <a:off x="2253512" y="4291464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962"/>
                </a:lnTo>
                <a:lnTo>
                  <a:pt x="58720" y="58962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3" name="object 1273"/>
          <p:cNvSpPr/>
          <p:nvPr/>
        </p:nvSpPr>
        <p:spPr>
          <a:xfrm>
            <a:off x="2253511" y="429146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962"/>
                </a:moveTo>
                <a:lnTo>
                  <a:pt x="58721" y="58962"/>
                </a:lnTo>
                <a:lnTo>
                  <a:pt x="29360" y="0"/>
                </a:lnTo>
                <a:lnTo>
                  <a:pt x="0" y="589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4" name="object 1274"/>
          <p:cNvSpPr/>
          <p:nvPr/>
        </p:nvSpPr>
        <p:spPr>
          <a:xfrm>
            <a:off x="2269526" y="426012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0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5" name="object 1275"/>
          <p:cNvSpPr/>
          <p:nvPr/>
        </p:nvSpPr>
        <p:spPr>
          <a:xfrm>
            <a:off x="2269526" y="4260124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6" name="object 1276"/>
          <p:cNvSpPr/>
          <p:nvPr/>
        </p:nvSpPr>
        <p:spPr>
          <a:xfrm>
            <a:off x="2286076" y="4314837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59" y="0"/>
                </a:moveTo>
                <a:lnTo>
                  <a:pt x="0" y="58430"/>
                </a:lnTo>
                <a:lnTo>
                  <a:pt x="58720" y="58430"/>
                </a:lnTo>
                <a:lnTo>
                  <a:pt x="293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7" name="object 1277"/>
          <p:cNvSpPr/>
          <p:nvPr/>
        </p:nvSpPr>
        <p:spPr>
          <a:xfrm>
            <a:off x="2286075" y="4314837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8" name="object 1278"/>
          <p:cNvSpPr/>
          <p:nvPr/>
        </p:nvSpPr>
        <p:spPr>
          <a:xfrm>
            <a:off x="2301557" y="4304743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894" y="0"/>
                </a:moveTo>
                <a:lnTo>
                  <a:pt x="0" y="58431"/>
                </a:lnTo>
                <a:lnTo>
                  <a:pt x="59254" y="58431"/>
                </a:lnTo>
                <a:lnTo>
                  <a:pt x="298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9" name="object 1279"/>
          <p:cNvSpPr/>
          <p:nvPr/>
        </p:nvSpPr>
        <p:spPr>
          <a:xfrm>
            <a:off x="2301556" y="4304744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431"/>
                </a:moveTo>
                <a:lnTo>
                  <a:pt x="59255" y="58431"/>
                </a:lnTo>
                <a:lnTo>
                  <a:pt x="29894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0" name="object 1280"/>
          <p:cNvSpPr/>
          <p:nvPr/>
        </p:nvSpPr>
        <p:spPr>
          <a:xfrm>
            <a:off x="2317572" y="4313243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361" y="0"/>
                </a:moveTo>
                <a:lnTo>
                  <a:pt x="0" y="58430"/>
                </a:lnTo>
                <a:lnTo>
                  <a:pt x="59255" y="58430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1" name="object 1281"/>
          <p:cNvSpPr/>
          <p:nvPr/>
        </p:nvSpPr>
        <p:spPr>
          <a:xfrm>
            <a:off x="2317571" y="4313244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431"/>
                </a:moveTo>
                <a:lnTo>
                  <a:pt x="59255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2" name="object 1282"/>
          <p:cNvSpPr/>
          <p:nvPr/>
        </p:nvSpPr>
        <p:spPr>
          <a:xfrm>
            <a:off x="2333586" y="435095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361" y="0"/>
                </a:moveTo>
                <a:lnTo>
                  <a:pt x="0" y="58431"/>
                </a:lnTo>
                <a:lnTo>
                  <a:pt x="59255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3" name="object 1283"/>
          <p:cNvSpPr/>
          <p:nvPr/>
        </p:nvSpPr>
        <p:spPr>
          <a:xfrm>
            <a:off x="2333586" y="4350958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431"/>
                </a:moveTo>
                <a:lnTo>
                  <a:pt x="59255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4" name="object 1284"/>
          <p:cNvSpPr/>
          <p:nvPr/>
        </p:nvSpPr>
        <p:spPr>
          <a:xfrm>
            <a:off x="2350136" y="431005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359" y="0"/>
                </a:moveTo>
                <a:lnTo>
                  <a:pt x="0" y="58431"/>
                </a:lnTo>
                <a:lnTo>
                  <a:pt x="59254" y="58431"/>
                </a:lnTo>
                <a:lnTo>
                  <a:pt x="293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5" name="object 1285"/>
          <p:cNvSpPr/>
          <p:nvPr/>
        </p:nvSpPr>
        <p:spPr>
          <a:xfrm>
            <a:off x="2350135" y="431005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431"/>
                </a:moveTo>
                <a:lnTo>
                  <a:pt x="59255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6" name="object 1286"/>
          <p:cNvSpPr/>
          <p:nvPr/>
        </p:nvSpPr>
        <p:spPr>
          <a:xfrm>
            <a:off x="2366150" y="439982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0"/>
                </a:lnTo>
                <a:lnTo>
                  <a:pt x="58720" y="58430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7" name="object 1287"/>
          <p:cNvSpPr/>
          <p:nvPr/>
        </p:nvSpPr>
        <p:spPr>
          <a:xfrm>
            <a:off x="2366150" y="439982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8" name="object 1288"/>
          <p:cNvSpPr/>
          <p:nvPr/>
        </p:nvSpPr>
        <p:spPr>
          <a:xfrm>
            <a:off x="2382165" y="437645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2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9" name="object 1289"/>
          <p:cNvSpPr/>
          <p:nvPr/>
        </p:nvSpPr>
        <p:spPr>
          <a:xfrm>
            <a:off x="2382165" y="4376456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0" name="object 1290"/>
          <p:cNvSpPr/>
          <p:nvPr/>
        </p:nvSpPr>
        <p:spPr>
          <a:xfrm>
            <a:off x="2398180" y="4389734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963"/>
                </a:lnTo>
                <a:lnTo>
                  <a:pt x="58722" y="58963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1" name="object 1291"/>
          <p:cNvSpPr/>
          <p:nvPr/>
        </p:nvSpPr>
        <p:spPr>
          <a:xfrm>
            <a:off x="2398180" y="438973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962"/>
                </a:moveTo>
                <a:lnTo>
                  <a:pt x="58721" y="58962"/>
                </a:lnTo>
                <a:lnTo>
                  <a:pt x="29360" y="0"/>
                </a:lnTo>
                <a:lnTo>
                  <a:pt x="0" y="589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2" name="object 1292"/>
          <p:cNvSpPr/>
          <p:nvPr/>
        </p:nvSpPr>
        <p:spPr>
          <a:xfrm>
            <a:off x="2414729" y="4370081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0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3" name="object 1293"/>
          <p:cNvSpPr/>
          <p:nvPr/>
        </p:nvSpPr>
        <p:spPr>
          <a:xfrm>
            <a:off x="2414729" y="4370081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4" name="object 1294"/>
          <p:cNvSpPr/>
          <p:nvPr/>
        </p:nvSpPr>
        <p:spPr>
          <a:xfrm>
            <a:off x="2430744" y="439664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2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5" name="object 1295"/>
          <p:cNvSpPr/>
          <p:nvPr/>
        </p:nvSpPr>
        <p:spPr>
          <a:xfrm>
            <a:off x="2430744" y="4396641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6" name="object 1296"/>
          <p:cNvSpPr/>
          <p:nvPr/>
        </p:nvSpPr>
        <p:spPr>
          <a:xfrm>
            <a:off x="2446759" y="4408327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2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7" name="object 1297"/>
          <p:cNvSpPr/>
          <p:nvPr/>
        </p:nvSpPr>
        <p:spPr>
          <a:xfrm>
            <a:off x="2446759" y="4408327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8" name="object 1298"/>
          <p:cNvSpPr/>
          <p:nvPr/>
        </p:nvSpPr>
        <p:spPr>
          <a:xfrm>
            <a:off x="2462773" y="4430637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962"/>
                </a:lnTo>
                <a:lnTo>
                  <a:pt x="58722" y="58962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9" name="object 1299"/>
          <p:cNvSpPr/>
          <p:nvPr/>
        </p:nvSpPr>
        <p:spPr>
          <a:xfrm>
            <a:off x="2462774" y="4430637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962"/>
                </a:moveTo>
                <a:lnTo>
                  <a:pt x="58721" y="58962"/>
                </a:lnTo>
                <a:lnTo>
                  <a:pt x="29360" y="0"/>
                </a:lnTo>
                <a:lnTo>
                  <a:pt x="0" y="589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0" name="object 1300"/>
          <p:cNvSpPr/>
          <p:nvPr/>
        </p:nvSpPr>
        <p:spPr>
          <a:xfrm>
            <a:off x="2479323" y="444869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2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1" name="object 1301"/>
          <p:cNvSpPr/>
          <p:nvPr/>
        </p:nvSpPr>
        <p:spPr>
          <a:xfrm>
            <a:off x="2479323" y="444869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2" name="object 1302"/>
          <p:cNvSpPr/>
          <p:nvPr/>
        </p:nvSpPr>
        <p:spPr>
          <a:xfrm>
            <a:off x="2494804" y="447897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894" y="0"/>
                </a:moveTo>
                <a:lnTo>
                  <a:pt x="0" y="58962"/>
                </a:lnTo>
                <a:lnTo>
                  <a:pt x="59255" y="58962"/>
                </a:lnTo>
                <a:lnTo>
                  <a:pt x="298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3" name="object 1303"/>
          <p:cNvSpPr/>
          <p:nvPr/>
        </p:nvSpPr>
        <p:spPr>
          <a:xfrm>
            <a:off x="2494804" y="447897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962"/>
                </a:moveTo>
                <a:lnTo>
                  <a:pt x="59255" y="58962"/>
                </a:lnTo>
                <a:lnTo>
                  <a:pt x="29894" y="0"/>
                </a:lnTo>
                <a:lnTo>
                  <a:pt x="0" y="589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4" name="object 1304"/>
          <p:cNvSpPr/>
          <p:nvPr/>
        </p:nvSpPr>
        <p:spPr>
          <a:xfrm>
            <a:off x="2510819" y="446569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361" y="0"/>
                </a:moveTo>
                <a:lnTo>
                  <a:pt x="0" y="58431"/>
                </a:lnTo>
                <a:lnTo>
                  <a:pt x="59255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5" name="object 1305"/>
          <p:cNvSpPr/>
          <p:nvPr/>
        </p:nvSpPr>
        <p:spPr>
          <a:xfrm>
            <a:off x="2510819" y="446569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431"/>
                </a:moveTo>
                <a:lnTo>
                  <a:pt x="59255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6" name="object 1306"/>
          <p:cNvSpPr/>
          <p:nvPr/>
        </p:nvSpPr>
        <p:spPr>
          <a:xfrm>
            <a:off x="2526835" y="441788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59" y="0"/>
                </a:moveTo>
                <a:lnTo>
                  <a:pt x="0" y="58963"/>
                </a:lnTo>
                <a:lnTo>
                  <a:pt x="58720" y="58963"/>
                </a:lnTo>
                <a:lnTo>
                  <a:pt x="293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7" name="object 1307"/>
          <p:cNvSpPr/>
          <p:nvPr/>
        </p:nvSpPr>
        <p:spPr>
          <a:xfrm>
            <a:off x="2526834" y="441788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962"/>
                </a:moveTo>
                <a:lnTo>
                  <a:pt x="58721" y="58962"/>
                </a:lnTo>
                <a:lnTo>
                  <a:pt x="29360" y="0"/>
                </a:lnTo>
                <a:lnTo>
                  <a:pt x="0" y="589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8" name="object 1308"/>
          <p:cNvSpPr/>
          <p:nvPr/>
        </p:nvSpPr>
        <p:spPr>
          <a:xfrm>
            <a:off x="2543383" y="4461446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2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9" name="object 1309"/>
          <p:cNvSpPr/>
          <p:nvPr/>
        </p:nvSpPr>
        <p:spPr>
          <a:xfrm>
            <a:off x="2543383" y="4461447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0" name="object 1310"/>
          <p:cNvSpPr/>
          <p:nvPr/>
        </p:nvSpPr>
        <p:spPr>
          <a:xfrm>
            <a:off x="2559398" y="453528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2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1" name="object 1311"/>
          <p:cNvSpPr/>
          <p:nvPr/>
        </p:nvSpPr>
        <p:spPr>
          <a:xfrm>
            <a:off x="2559398" y="453528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2" name="object 1312"/>
          <p:cNvSpPr/>
          <p:nvPr/>
        </p:nvSpPr>
        <p:spPr>
          <a:xfrm>
            <a:off x="2575413" y="4501286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59" y="0"/>
                </a:moveTo>
                <a:lnTo>
                  <a:pt x="0" y="58431"/>
                </a:lnTo>
                <a:lnTo>
                  <a:pt x="58720" y="58431"/>
                </a:lnTo>
                <a:lnTo>
                  <a:pt x="293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3" name="object 1313"/>
          <p:cNvSpPr/>
          <p:nvPr/>
        </p:nvSpPr>
        <p:spPr>
          <a:xfrm>
            <a:off x="2575413" y="4501286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4" name="object 1314"/>
          <p:cNvSpPr/>
          <p:nvPr/>
        </p:nvSpPr>
        <p:spPr>
          <a:xfrm>
            <a:off x="2591962" y="4563967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2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5" name="object 1315"/>
          <p:cNvSpPr/>
          <p:nvPr/>
        </p:nvSpPr>
        <p:spPr>
          <a:xfrm>
            <a:off x="2591961" y="4563967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6" name="object 1316"/>
          <p:cNvSpPr/>
          <p:nvPr/>
        </p:nvSpPr>
        <p:spPr>
          <a:xfrm>
            <a:off x="2607976" y="451669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963"/>
                </a:lnTo>
                <a:lnTo>
                  <a:pt x="58722" y="58963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7" name="object 1317"/>
          <p:cNvSpPr/>
          <p:nvPr/>
        </p:nvSpPr>
        <p:spPr>
          <a:xfrm>
            <a:off x="2607977" y="4516691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962"/>
                </a:moveTo>
                <a:lnTo>
                  <a:pt x="58721" y="58962"/>
                </a:lnTo>
                <a:lnTo>
                  <a:pt x="29360" y="0"/>
                </a:lnTo>
                <a:lnTo>
                  <a:pt x="0" y="589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8" name="object 1318"/>
          <p:cNvSpPr/>
          <p:nvPr/>
        </p:nvSpPr>
        <p:spPr>
          <a:xfrm>
            <a:off x="2623991" y="4530501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2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9" name="object 1319"/>
          <p:cNvSpPr/>
          <p:nvPr/>
        </p:nvSpPr>
        <p:spPr>
          <a:xfrm>
            <a:off x="2623991" y="453050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0" name="object 1320"/>
          <p:cNvSpPr/>
          <p:nvPr/>
        </p:nvSpPr>
        <p:spPr>
          <a:xfrm>
            <a:off x="2640007" y="454484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962"/>
                </a:lnTo>
                <a:lnTo>
                  <a:pt x="58720" y="58962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1" name="object 1321"/>
          <p:cNvSpPr/>
          <p:nvPr/>
        </p:nvSpPr>
        <p:spPr>
          <a:xfrm>
            <a:off x="2640007" y="4544844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962"/>
                </a:moveTo>
                <a:lnTo>
                  <a:pt x="58721" y="58962"/>
                </a:lnTo>
                <a:lnTo>
                  <a:pt x="29360" y="0"/>
                </a:lnTo>
                <a:lnTo>
                  <a:pt x="0" y="589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2" name="object 1322"/>
          <p:cNvSpPr/>
          <p:nvPr/>
        </p:nvSpPr>
        <p:spPr>
          <a:xfrm>
            <a:off x="2656555" y="4592651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2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3" name="object 1323"/>
          <p:cNvSpPr/>
          <p:nvPr/>
        </p:nvSpPr>
        <p:spPr>
          <a:xfrm>
            <a:off x="2656555" y="459265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4" name="object 1324"/>
          <p:cNvSpPr/>
          <p:nvPr/>
        </p:nvSpPr>
        <p:spPr>
          <a:xfrm>
            <a:off x="2672036" y="4620273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894" y="0"/>
                </a:moveTo>
                <a:lnTo>
                  <a:pt x="0" y="58431"/>
                </a:lnTo>
                <a:lnTo>
                  <a:pt x="59255" y="58431"/>
                </a:lnTo>
                <a:lnTo>
                  <a:pt x="298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5" name="object 1325"/>
          <p:cNvSpPr/>
          <p:nvPr/>
        </p:nvSpPr>
        <p:spPr>
          <a:xfrm>
            <a:off x="2672036" y="4620274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431"/>
                </a:moveTo>
                <a:lnTo>
                  <a:pt x="59255" y="58431"/>
                </a:lnTo>
                <a:lnTo>
                  <a:pt x="29894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6" name="object 1326"/>
          <p:cNvSpPr/>
          <p:nvPr/>
        </p:nvSpPr>
        <p:spPr>
          <a:xfrm>
            <a:off x="2688051" y="4593714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361" y="0"/>
                </a:moveTo>
                <a:lnTo>
                  <a:pt x="0" y="58962"/>
                </a:lnTo>
                <a:lnTo>
                  <a:pt x="59255" y="58962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7" name="object 1327"/>
          <p:cNvSpPr/>
          <p:nvPr/>
        </p:nvSpPr>
        <p:spPr>
          <a:xfrm>
            <a:off x="2688052" y="4593714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962"/>
                </a:moveTo>
                <a:lnTo>
                  <a:pt x="59255" y="58962"/>
                </a:lnTo>
                <a:lnTo>
                  <a:pt x="29360" y="0"/>
                </a:lnTo>
                <a:lnTo>
                  <a:pt x="0" y="589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8" name="object 1328"/>
          <p:cNvSpPr/>
          <p:nvPr/>
        </p:nvSpPr>
        <p:spPr>
          <a:xfrm>
            <a:off x="2704067" y="463036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359" y="0"/>
                </a:moveTo>
                <a:lnTo>
                  <a:pt x="0" y="58962"/>
                </a:lnTo>
                <a:lnTo>
                  <a:pt x="59255" y="58962"/>
                </a:lnTo>
                <a:lnTo>
                  <a:pt x="293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9" name="object 1329"/>
          <p:cNvSpPr/>
          <p:nvPr/>
        </p:nvSpPr>
        <p:spPr>
          <a:xfrm>
            <a:off x="2704066" y="463036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962"/>
                </a:moveTo>
                <a:lnTo>
                  <a:pt x="59255" y="58962"/>
                </a:lnTo>
                <a:lnTo>
                  <a:pt x="29360" y="0"/>
                </a:lnTo>
                <a:lnTo>
                  <a:pt x="0" y="589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0" name="object 1330"/>
          <p:cNvSpPr/>
          <p:nvPr/>
        </p:nvSpPr>
        <p:spPr>
          <a:xfrm>
            <a:off x="2720615" y="4588933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361" y="0"/>
                </a:moveTo>
                <a:lnTo>
                  <a:pt x="0" y="58431"/>
                </a:lnTo>
                <a:lnTo>
                  <a:pt x="59255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1" name="object 1331"/>
          <p:cNvSpPr/>
          <p:nvPr/>
        </p:nvSpPr>
        <p:spPr>
          <a:xfrm>
            <a:off x="2720615" y="4588933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431"/>
                </a:moveTo>
                <a:lnTo>
                  <a:pt x="59255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2" name="object 1332"/>
          <p:cNvSpPr/>
          <p:nvPr/>
        </p:nvSpPr>
        <p:spPr>
          <a:xfrm>
            <a:off x="2736630" y="467817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2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3" name="object 1333"/>
          <p:cNvSpPr/>
          <p:nvPr/>
        </p:nvSpPr>
        <p:spPr>
          <a:xfrm>
            <a:off x="2736630" y="4678174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4" name="object 1334"/>
          <p:cNvSpPr/>
          <p:nvPr/>
        </p:nvSpPr>
        <p:spPr>
          <a:xfrm>
            <a:off x="2752646" y="4653207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59" y="0"/>
                </a:moveTo>
                <a:lnTo>
                  <a:pt x="0" y="58431"/>
                </a:lnTo>
                <a:lnTo>
                  <a:pt x="58720" y="58431"/>
                </a:lnTo>
                <a:lnTo>
                  <a:pt x="293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5" name="object 1335"/>
          <p:cNvSpPr/>
          <p:nvPr/>
        </p:nvSpPr>
        <p:spPr>
          <a:xfrm>
            <a:off x="2752645" y="465320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6" name="object 1336"/>
          <p:cNvSpPr/>
          <p:nvPr/>
        </p:nvSpPr>
        <p:spPr>
          <a:xfrm>
            <a:off x="2768661" y="466223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0"/>
                </a:lnTo>
                <a:lnTo>
                  <a:pt x="58720" y="58430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7" name="object 1337"/>
          <p:cNvSpPr/>
          <p:nvPr/>
        </p:nvSpPr>
        <p:spPr>
          <a:xfrm>
            <a:off x="2768660" y="466223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8" name="object 1338"/>
          <p:cNvSpPr/>
          <p:nvPr/>
        </p:nvSpPr>
        <p:spPr>
          <a:xfrm>
            <a:off x="2785210" y="468932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59" y="0"/>
                </a:moveTo>
                <a:lnTo>
                  <a:pt x="0" y="58431"/>
                </a:lnTo>
                <a:lnTo>
                  <a:pt x="58720" y="58431"/>
                </a:lnTo>
                <a:lnTo>
                  <a:pt x="293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9" name="object 1339"/>
          <p:cNvSpPr/>
          <p:nvPr/>
        </p:nvSpPr>
        <p:spPr>
          <a:xfrm>
            <a:off x="2785209" y="468932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0" name="object 1340"/>
          <p:cNvSpPr/>
          <p:nvPr/>
        </p:nvSpPr>
        <p:spPr>
          <a:xfrm>
            <a:off x="2801224" y="4684016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59" y="0"/>
                </a:moveTo>
                <a:lnTo>
                  <a:pt x="0" y="58962"/>
                </a:lnTo>
                <a:lnTo>
                  <a:pt x="58720" y="58962"/>
                </a:lnTo>
                <a:lnTo>
                  <a:pt x="293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1" name="object 1341"/>
          <p:cNvSpPr/>
          <p:nvPr/>
        </p:nvSpPr>
        <p:spPr>
          <a:xfrm>
            <a:off x="2801224" y="4684017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962"/>
                </a:moveTo>
                <a:lnTo>
                  <a:pt x="58721" y="58962"/>
                </a:lnTo>
                <a:lnTo>
                  <a:pt x="29360" y="0"/>
                </a:lnTo>
                <a:lnTo>
                  <a:pt x="0" y="589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2" name="object 1342"/>
          <p:cNvSpPr/>
          <p:nvPr/>
        </p:nvSpPr>
        <p:spPr>
          <a:xfrm>
            <a:off x="2817239" y="4708451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962"/>
                </a:lnTo>
                <a:lnTo>
                  <a:pt x="58720" y="58962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3" name="object 1343"/>
          <p:cNvSpPr/>
          <p:nvPr/>
        </p:nvSpPr>
        <p:spPr>
          <a:xfrm>
            <a:off x="2817239" y="470845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962"/>
                </a:moveTo>
                <a:lnTo>
                  <a:pt x="58721" y="58962"/>
                </a:lnTo>
                <a:lnTo>
                  <a:pt x="29360" y="0"/>
                </a:lnTo>
                <a:lnTo>
                  <a:pt x="0" y="589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4" name="object 1344"/>
          <p:cNvSpPr/>
          <p:nvPr/>
        </p:nvSpPr>
        <p:spPr>
          <a:xfrm>
            <a:off x="2833254" y="4710577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0"/>
                </a:lnTo>
                <a:lnTo>
                  <a:pt x="58722" y="58430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5" name="object 1345"/>
          <p:cNvSpPr/>
          <p:nvPr/>
        </p:nvSpPr>
        <p:spPr>
          <a:xfrm>
            <a:off x="2833254" y="4710577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6" name="object 1346"/>
          <p:cNvSpPr/>
          <p:nvPr/>
        </p:nvSpPr>
        <p:spPr>
          <a:xfrm>
            <a:off x="2849803" y="4761571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962"/>
                </a:lnTo>
                <a:lnTo>
                  <a:pt x="58720" y="58962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7" name="object 1347"/>
          <p:cNvSpPr/>
          <p:nvPr/>
        </p:nvSpPr>
        <p:spPr>
          <a:xfrm>
            <a:off x="2849803" y="4761571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962"/>
                </a:moveTo>
                <a:lnTo>
                  <a:pt x="58721" y="58962"/>
                </a:lnTo>
                <a:lnTo>
                  <a:pt x="29360" y="0"/>
                </a:lnTo>
                <a:lnTo>
                  <a:pt x="0" y="589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8" name="object 1348"/>
          <p:cNvSpPr/>
          <p:nvPr/>
        </p:nvSpPr>
        <p:spPr>
          <a:xfrm>
            <a:off x="2865285" y="472438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894" y="0"/>
                </a:moveTo>
                <a:lnTo>
                  <a:pt x="0" y="58963"/>
                </a:lnTo>
                <a:lnTo>
                  <a:pt x="59255" y="58963"/>
                </a:lnTo>
                <a:lnTo>
                  <a:pt x="298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9" name="object 1349"/>
          <p:cNvSpPr/>
          <p:nvPr/>
        </p:nvSpPr>
        <p:spPr>
          <a:xfrm>
            <a:off x="2865284" y="4724388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962"/>
                </a:moveTo>
                <a:lnTo>
                  <a:pt x="59255" y="58962"/>
                </a:lnTo>
                <a:lnTo>
                  <a:pt x="29894" y="0"/>
                </a:lnTo>
                <a:lnTo>
                  <a:pt x="0" y="589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0" name="object 1350"/>
          <p:cNvSpPr/>
          <p:nvPr/>
        </p:nvSpPr>
        <p:spPr>
          <a:xfrm>
            <a:off x="2881299" y="4757322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361" y="0"/>
                </a:moveTo>
                <a:lnTo>
                  <a:pt x="0" y="58962"/>
                </a:lnTo>
                <a:lnTo>
                  <a:pt x="59255" y="58962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1" name="object 1351"/>
          <p:cNvSpPr/>
          <p:nvPr/>
        </p:nvSpPr>
        <p:spPr>
          <a:xfrm>
            <a:off x="2881299" y="4757322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962"/>
                </a:moveTo>
                <a:lnTo>
                  <a:pt x="59255" y="58962"/>
                </a:lnTo>
                <a:lnTo>
                  <a:pt x="29360" y="0"/>
                </a:lnTo>
                <a:lnTo>
                  <a:pt x="0" y="589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2" name="object 1352"/>
          <p:cNvSpPr/>
          <p:nvPr/>
        </p:nvSpPr>
        <p:spPr>
          <a:xfrm>
            <a:off x="2897314" y="478016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0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3" name="object 1353"/>
          <p:cNvSpPr/>
          <p:nvPr/>
        </p:nvSpPr>
        <p:spPr>
          <a:xfrm>
            <a:off x="2897314" y="478016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4" name="object 1354"/>
          <p:cNvSpPr/>
          <p:nvPr/>
        </p:nvSpPr>
        <p:spPr>
          <a:xfrm>
            <a:off x="2913329" y="477856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962"/>
                </a:lnTo>
                <a:lnTo>
                  <a:pt x="58722" y="58962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5" name="object 1355"/>
          <p:cNvSpPr/>
          <p:nvPr/>
        </p:nvSpPr>
        <p:spPr>
          <a:xfrm>
            <a:off x="2913329" y="477856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962"/>
                </a:moveTo>
                <a:lnTo>
                  <a:pt x="58721" y="58962"/>
                </a:lnTo>
                <a:lnTo>
                  <a:pt x="29360" y="0"/>
                </a:lnTo>
                <a:lnTo>
                  <a:pt x="0" y="589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6" name="object 1356"/>
          <p:cNvSpPr/>
          <p:nvPr/>
        </p:nvSpPr>
        <p:spPr>
          <a:xfrm>
            <a:off x="2929878" y="474882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0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7" name="object 1357"/>
          <p:cNvSpPr/>
          <p:nvPr/>
        </p:nvSpPr>
        <p:spPr>
          <a:xfrm>
            <a:off x="2929878" y="474882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8" name="object 1358"/>
          <p:cNvSpPr/>
          <p:nvPr/>
        </p:nvSpPr>
        <p:spPr>
          <a:xfrm>
            <a:off x="2945893" y="4856124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962"/>
                </a:lnTo>
                <a:lnTo>
                  <a:pt x="58720" y="58962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9" name="object 1359"/>
          <p:cNvSpPr/>
          <p:nvPr/>
        </p:nvSpPr>
        <p:spPr>
          <a:xfrm>
            <a:off x="2945893" y="4856124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962"/>
                </a:moveTo>
                <a:lnTo>
                  <a:pt x="58721" y="58962"/>
                </a:lnTo>
                <a:lnTo>
                  <a:pt x="29360" y="0"/>
                </a:lnTo>
                <a:lnTo>
                  <a:pt x="0" y="589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0" name="object 1360"/>
          <p:cNvSpPr/>
          <p:nvPr/>
        </p:nvSpPr>
        <p:spPr>
          <a:xfrm>
            <a:off x="2961907" y="4813627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2"/>
                </a:lnTo>
                <a:lnTo>
                  <a:pt x="58722" y="58432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1" name="object 1361"/>
          <p:cNvSpPr/>
          <p:nvPr/>
        </p:nvSpPr>
        <p:spPr>
          <a:xfrm>
            <a:off x="2961908" y="481362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2" name="object 1362"/>
          <p:cNvSpPr/>
          <p:nvPr/>
        </p:nvSpPr>
        <p:spPr>
          <a:xfrm>
            <a:off x="2977923" y="488055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59" y="0"/>
                </a:moveTo>
                <a:lnTo>
                  <a:pt x="0" y="58962"/>
                </a:lnTo>
                <a:lnTo>
                  <a:pt x="58720" y="58962"/>
                </a:lnTo>
                <a:lnTo>
                  <a:pt x="293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3" name="object 1363"/>
          <p:cNvSpPr/>
          <p:nvPr/>
        </p:nvSpPr>
        <p:spPr>
          <a:xfrm>
            <a:off x="2977923" y="488055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962"/>
                </a:moveTo>
                <a:lnTo>
                  <a:pt x="58721" y="58962"/>
                </a:lnTo>
                <a:lnTo>
                  <a:pt x="29360" y="0"/>
                </a:lnTo>
                <a:lnTo>
                  <a:pt x="0" y="589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4" name="object 1364"/>
          <p:cNvSpPr/>
          <p:nvPr/>
        </p:nvSpPr>
        <p:spPr>
          <a:xfrm>
            <a:off x="2994472" y="486356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963"/>
                </a:lnTo>
                <a:lnTo>
                  <a:pt x="58720" y="58963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5" name="object 1365"/>
          <p:cNvSpPr/>
          <p:nvPr/>
        </p:nvSpPr>
        <p:spPr>
          <a:xfrm>
            <a:off x="2994472" y="486356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962"/>
                </a:moveTo>
                <a:lnTo>
                  <a:pt x="58721" y="58962"/>
                </a:lnTo>
                <a:lnTo>
                  <a:pt x="29360" y="0"/>
                </a:lnTo>
                <a:lnTo>
                  <a:pt x="0" y="589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6" name="object 1366"/>
          <p:cNvSpPr/>
          <p:nvPr/>
        </p:nvSpPr>
        <p:spPr>
          <a:xfrm>
            <a:off x="3010486" y="4864091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963"/>
                </a:lnTo>
                <a:lnTo>
                  <a:pt x="58722" y="58963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7" name="object 1367"/>
          <p:cNvSpPr/>
          <p:nvPr/>
        </p:nvSpPr>
        <p:spPr>
          <a:xfrm>
            <a:off x="3010486" y="486409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962"/>
                </a:moveTo>
                <a:lnTo>
                  <a:pt x="58721" y="58962"/>
                </a:lnTo>
                <a:lnTo>
                  <a:pt x="29360" y="0"/>
                </a:lnTo>
                <a:lnTo>
                  <a:pt x="0" y="589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8" name="object 1368"/>
          <p:cNvSpPr/>
          <p:nvPr/>
        </p:nvSpPr>
        <p:spPr>
          <a:xfrm>
            <a:off x="3025968" y="4902338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894" y="0"/>
                </a:moveTo>
                <a:lnTo>
                  <a:pt x="0" y="58430"/>
                </a:lnTo>
                <a:lnTo>
                  <a:pt x="59255" y="58430"/>
                </a:lnTo>
                <a:lnTo>
                  <a:pt x="298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9" name="object 1369"/>
          <p:cNvSpPr/>
          <p:nvPr/>
        </p:nvSpPr>
        <p:spPr>
          <a:xfrm>
            <a:off x="3025968" y="4902338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431"/>
                </a:moveTo>
                <a:lnTo>
                  <a:pt x="59255" y="58431"/>
                </a:lnTo>
                <a:lnTo>
                  <a:pt x="29894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0" name="object 1370"/>
          <p:cNvSpPr/>
          <p:nvPr/>
        </p:nvSpPr>
        <p:spPr>
          <a:xfrm>
            <a:off x="3041984" y="4883214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359" y="0"/>
                </a:moveTo>
                <a:lnTo>
                  <a:pt x="0" y="58431"/>
                </a:lnTo>
                <a:lnTo>
                  <a:pt x="59254" y="58431"/>
                </a:lnTo>
                <a:lnTo>
                  <a:pt x="293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1" name="object 1371"/>
          <p:cNvSpPr/>
          <p:nvPr/>
        </p:nvSpPr>
        <p:spPr>
          <a:xfrm>
            <a:off x="3041983" y="4883215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431"/>
                </a:moveTo>
                <a:lnTo>
                  <a:pt x="59255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2" name="object 1372"/>
          <p:cNvSpPr/>
          <p:nvPr/>
        </p:nvSpPr>
        <p:spPr>
          <a:xfrm>
            <a:off x="3058532" y="4935802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894" y="0"/>
                </a:moveTo>
                <a:lnTo>
                  <a:pt x="0" y="58431"/>
                </a:lnTo>
                <a:lnTo>
                  <a:pt x="59255" y="58431"/>
                </a:lnTo>
                <a:lnTo>
                  <a:pt x="298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3" name="object 1373"/>
          <p:cNvSpPr/>
          <p:nvPr/>
        </p:nvSpPr>
        <p:spPr>
          <a:xfrm>
            <a:off x="3058531" y="4935803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431"/>
                </a:moveTo>
                <a:lnTo>
                  <a:pt x="59255" y="58431"/>
                </a:lnTo>
                <a:lnTo>
                  <a:pt x="29894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4" name="object 1374"/>
          <p:cNvSpPr/>
          <p:nvPr/>
        </p:nvSpPr>
        <p:spPr>
          <a:xfrm>
            <a:off x="3074546" y="4927834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361" y="0"/>
                </a:moveTo>
                <a:lnTo>
                  <a:pt x="0" y="58431"/>
                </a:lnTo>
                <a:lnTo>
                  <a:pt x="59255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5" name="object 1375"/>
          <p:cNvSpPr/>
          <p:nvPr/>
        </p:nvSpPr>
        <p:spPr>
          <a:xfrm>
            <a:off x="3074547" y="4927835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431"/>
                </a:moveTo>
                <a:lnTo>
                  <a:pt x="59255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6" name="object 1376"/>
          <p:cNvSpPr/>
          <p:nvPr/>
        </p:nvSpPr>
        <p:spPr>
          <a:xfrm>
            <a:off x="3090562" y="492358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59" y="0"/>
                </a:moveTo>
                <a:lnTo>
                  <a:pt x="0" y="58431"/>
                </a:lnTo>
                <a:lnTo>
                  <a:pt x="58720" y="58431"/>
                </a:lnTo>
                <a:lnTo>
                  <a:pt x="293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7" name="object 1377"/>
          <p:cNvSpPr/>
          <p:nvPr/>
        </p:nvSpPr>
        <p:spPr>
          <a:xfrm>
            <a:off x="3090561" y="492358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8" name="object 1378"/>
          <p:cNvSpPr/>
          <p:nvPr/>
        </p:nvSpPr>
        <p:spPr>
          <a:xfrm>
            <a:off x="3106577" y="4948551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59" y="0"/>
                </a:moveTo>
                <a:lnTo>
                  <a:pt x="0" y="58431"/>
                </a:lnTo>
                <a:lnTo>
                  <a:pt x="58720" y="58431"/>
                </a:lnTo>
                <a:lnTo>
                  <a:pt x="293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9" name="object 1379"/>
          <p:cNvSpPr/>
          <p:nvPr/>
        </p:nvSpPr>
        <p:spPr>
          <a:xfrm>
            <a:off x="3106577" y="494855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0" name="object 1380"/>
          <p:cNvSpPr/>
          <p:nvPr/>
        </p:nvSpPr>
        <p:spPr>
          <a:xfrm>
            <a:off x="3123125" y="496555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2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1" name="object 1381"/>
          <p:cNvSpPr/>
          <p:nvPr/>
        </p:nvSpPr>
        <p:spPr>
          <a:xfrm>
            <a:off x="3123125" y="496555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2" name="object 1382"/>
          <p:cNvSpPr/>
          <p:nvPr/>
        </p:nvSpPr>
        <p:spPr>
          <a:xfrm>
            <a:off x="3139140" y="4981486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2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3" name="object 1383"/>
          <p:cNvSpPr/>
          <p:nvPr/>
        </p:nvSpPr>
        <p:spPr>
          <a:xfrm>
            <a:off x="3139140" y="4981486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4" name="object 1384"/>
          <p:cNvSpPr/>
          <p:nvPr/>
        </p:nvSpPr>
        <p:spPr>
          <a:xfrm>
            <a:off x="3155156" y="4976704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59" y="0"/>
                </a:moveTo>
                <a:lnTo>
                  <a:pt x="0" y="58431"/>
                </a:lnTo>
                <a:lnTo>
                  <a:pt x="58720" y="58431"/>
                </a:lnTo>
                <a:lnTo>
                  <a:pt x="293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5" name="object 1385"/>
          <p:cNvSpPr/>
          <p:nvPr/>
        </p:nvSpPr>
        <p:spPr>
          <a:xfrm>
            <a:off x="3155155" y="497670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6" name="object 1386"/>
          <p:cNvSpPr/>
          <p:nvPr/>
        </p:nvSpPr>
        <p:spPr>
          <a:xfrm>
            <a:off x="3171170" y="4995297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962"/>
                </a:lnTo>
                <a:lnTo>
                  <a:pt x="58720" y="58962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7" name="object 1387"/>
          <p:cNvSpPr/>
          <p:nvPr/>
        </p:nvSpPr>
        <p:spPr>
          <a:xfrm>
            <a:off x="3171170" y="4995297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962"/>
                </a:moveTo>
                <a:lnTo>
                  <a:pt x="58721" y="58962"/>
                </a:lnTo>
                <a:lnTo>
                  <a:pt x="29360" y="0"/>
                </a:lnTo>
                <a:lnTo>
                  <a:pt x="0" y="589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8" name="object 1388"/>
          <p:cNvSpPr/>
          <p:nvPr/>
        </p:nvSpPr>
        <p:spPr>
          <a:xfrm>
            <a:off x="3187718" y="5046291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61" y="0"/>
                </a:moveTo>
                <a:lnTo>
                  <a:pt x="0" y="58431"/>
                </a:lnTo>
                <a:lnTo>
                  <a:pt x="58722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9" name="object 1389"/>
          <p:cNvSpPr/>
          <p:nvPr/>
        </p:nvSpPr>
        <p:spPr>
          <a:xfrm>
            <a:off x="3187719" y="5046291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0" name="object 1390"/>
          <p:cNvSpPr/>
          <p:nvPr/>
        </p:nvSpPr>
        <p:spPr>
          <a:xfrm>
            <a:off x="3203735" y="503938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359" y="0"/>
                </a:moveTo>
                <a:lnTo>
                  <a:pt x="0" y="58431"/>
                </a:lnTo>
                <a:lnTo>
                  <a:pt x="58720" y="58431"/>
                </a:lnTo>
                <a:lnTo>
                  <a:pt x="293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1" name="object 1391"/>
          <p:cNvSpPr/>
          <p:nvPr/>
        </p:nvSpPr>
        <p:spPr>
          <a:xfrm>
            <a:off x="3203734" y="5039386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2" name="object 1392"/>
          <p:cNvSpPr/>
          <p:nvPr/>
        </p:nvSpPr>
        <p:spPr>
          <a:xfrm>
            <a:off x="3219216" y="5002202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894" y="0"/>
                </a:moveTo>
                <a:lnTo>
                  <a:pt x="0" y="58431"/>
                </a:lnTo>
                <a:lnTo>
                  <a:pt x="59254" y="58431"/>
                </a:lnTo>
                <a:lnTo>
                  <a:pt x="298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3" name="object 1393"/>
          <p:cNvSpPr/>
          <p:nvPr/>
        </p:nvSpPr>
        <p:spPr>
          <a:xfrm>
            <a:off x="3219215" y="5002202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431"/>
                </a:moveTo>
                <a:lnTo>
                  <a:pt x="59255" y="58431"/>
                </a:lnTo>
                <a:lnTo>
                  <a:pt x="29894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4" name="object 1394"/>
          <p:cNvSpPr/>
          <p:nvPr/>
        </p:nvSpPr>
        <p:spPr>
          <a:xfrm>
            <a:off x="3235231" y="5049478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361" y="0"/>
                </a:moveTo>
                <a:lnTo>
                  <a:pt x="0" y="58431"/>
                </a:lnTo>
                <a:lnTo>
                  <a:pt x="59255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5" name="object 1395"/>
          <p:cNvSpPr/>
          <p:nvPr/>
        </p:nvSpPr>
        <p:spPr>
          <a:xfrm>
            <a:off x="3235230" y="5049478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431"/>
                </a:moveTo>
                <a:lnTo>
                  <a:pt x="59255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6" name="object 1396"/>
          <p:cNvSpPr/>
          <p:nvPr/>
        </p:nvSpPr>
        <p:spPr>
          <a:xfrm>
            <a:off x="3251780" y="5064883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359" y="0"/>
                </a:moveTo>
                <a:lnTo>
                  <a:pt x="0" y="58962"/>
                </a:lnTo>
                <a:lnTo>
                  <a:pt x="59254" y="58962"/>
                </a:lnTo>
                <a:lnTo>
                  <a:pt x="293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7" name="object 1397"/>
          <p:cNvSpPr/>
          <p:nvPr/>
        </p:nvSpPr>
        <p:spPr>
          <a:xfrm>
            <a:off x="3251779" y="5064883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962"/>
                </a:moveTo>
                <a:lnTo>
                  <a:pt x="59255" y="58962"/>
                </a:lnTo>
                <a:lnTo>
                  <a:pt x="29360" y="0"/>
                </a:lnTo>
                <a:lnTo>
                  <a:pt x="0" y="589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8" name="object 1398"/>
          <p:cNvSpPr/>
          <p:nvPr/>
        </p:nvSpPr>
        <p:spPr>
          <a:xfrm>
            <a:off x="3267795" y="505957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359" y="0"/>
                </a:moveTo>
                <a:lnTo>
                  <a:pt x="0" y="58431"/>
                </a:lnTo>
                <a:lnTo>
                  <a:pt x="58720" y="58431"/>
                </a:lnTo>
                <a:lnTo>
                  <a:pt x="293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9" name="object 1399"/>
          <p:cNvSpPr/>
          <p:nvPr/>
        </p:nvSpPr>
        <p:spPr>
          <a:xfrm>
            <a:off x="3267794" y="5059571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0" name="object 1400"/>
          <p:cNvSpPr/>
          <p:nvPr/>
        </p:nvSpPr>
        <p:spPr>
          <a:xfrm>
            <a:off x="3283809" y="509622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361" y="0"/>
                </a:moveTo>
                <a:lnTo>
                  <a:pt x="0" y="58432"/>
                </a:lnTo>
                <a:lnTo>
                  <a:pt x="58720" y="58432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1" name="object 1401"/>
          <p:cNvSpPr/>
          <p:nvPr/>
        </p:nvSpPr>
        <p:spPr>
          <a:xfrm>
            <a:off x="3283809" y="5096224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2" name="object 1402"/>
          <p:cNvSpPr/>
          <p:nvPr/>
        </p:nvSpPr>
        <p:spPr>
          <a:xfrm>
            <a:off x="3299824" y="5111097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361" y="0"/>
                </a:moveTo>
                <a:lnTo>
                  <a:pt x="0" y="58431"/>
                </a:lnTo>
                <a:lnTo>
                  <a:pt x="58722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3" name="object 1403"/>
          <p:cNvSpPr/>
          <p:nvPr/>
        </p:nvSpPr>
        <p:spPr>
          <a:xfrm>
            <a:off x="3299824" y="5111097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4" name="object 1404"/>
          <p:cNvSpPr/>
          <p:nvPr/>
        </p:nvSpPr>
        <p:spPr>
          <a:xfrm>
            <a:off x="3316373" y="5106847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359" y="0"/>
                </a:moveTo>
                <a:lnTo>
                  <a:pt x="0" y="58431"/>
                </a:lnTo>
                <a:lnTo>
                  <a:pt x="58720" y="58431"/>
                </a:lnTo>
                <a:lnTo>
                  <a:pt x="293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5" name="object 1405"/>
          <p:cNvSpPr/>
          <p:nvPr/>
        </p:nvSpPr>
        <p:spPr>
          <a:xfrm>
            <a:off x="3316373" y="5106847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6" name="object 1406"/>
          <p:cNvSpPr/>
          <p:nvPr/>
        </p:nvSpPr>
        <p:spPr>
          <a:xfrm>
            <a:off x="3332388" y="512490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361" y="0"/>
                </a:moveTo>
                <a:lnTo>
                  <a:pt x="0" y="58431"/>
                </a:lnTo>
                <a:lnTo>
                  <a:pt x="58722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7" name="object 1407"/>
          <p:cNvSpPr/>
          <p:nvPr/>
        </p:nvSpPr>
        <p:spPr>
          <a:xfrm>
            <a:off x="3332388" y="512490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8" name="object 1408"/>
          <p:cNvSpPr/>
          <p:nvPr/>
        </p:nvSpPr>
        <p:spPr>
          <a:xfrm>
            <a:off x="3348403" y="506275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361" y="0"/>
                </a:moveTo>
                <a:lnTo>
                  <a:pt x="0" y="58431"/>
                </a:lnTo>
                <a:lnTo>
                  <a:pt x="58722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9" name="object 1409"/>
          <p:cNvSpPr/>
          <p:nvPr/>
        </p:nvSpPr>
        <p:spPr>
          <a:xfrm>
            <a:off x="3348403" y="506275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0" name="object 1410"/>
          <p:cNvSpPr/>
          <p:nvPr/>
        </p:nvSpPr>
        <p:spPr>
          <a:xfrm>
            <a:off x="3364417" y="510047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361" y="0"/>
                </a:moveTo>
                <a:lnTo>
                  <a:pt x="0" y="58431"/>
                </a:lnTo>
                <a:lnTo>
                  <a:pt x="58722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1" name="object 1411"/>
          <p:cNvSpPr/>
          <p:nvPr/>
        </p:nvSpPr>
        <p:spPr>
          <a:xfrm>
            <a:off x="3364418" y="510047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2" name="object 1412"/>
          <p:cNvSpPr/>
          <p:nvPr/>
        </p:nvSpPr>
        <p:spPr>
          <a:xfrm>
            <a:off x="3380967" y="5120657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361" y="0"/>
                </a:moveTo>
                <a:lnTo>
                  <a:pt x="0" y="58432"/>
                </a:lnTo>
                <a:lnTo>
                  <a:pt x="58722" y="58432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3" name="object 1413"/>
          <p:cNvSpPr/>
          <p:nvPr/>
        </p:nvSpPr>
        <p:spPr>
          <a:xfrm>
            <a:off x="3380967" y="5120659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4" name="object 1414"/>
          <p:cNvSpPr/>
          <p:nvPr/>
        </p:nvSpPr>
        <p:spPr>
          <a:xfrm>
            <a:off x="3396448" y="511959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894" y="0"/>
                </a:moveTo>
                <a:lnTo>
                  <a:pt x="0" y="58431"/>
                </a:lnTo>
                <a:lnTo>
                  <a:pt x="59255" y="58431"/>
                </a:lnTo>
                <a:lnTo>
                  <a:pt x="298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5" name="object 1415"/>
          <p:cNvSpPr/>
          <p:nvPr/>
        </p:nvSpPr>
        <p:spPr>
          <a:xfrm>
            <a:off x="3396448" y="511959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431"/>
                </a:moveTo>
                <a:lnTo>
                  <a:pt x="59255" y="58431"/>
                </a:lnTo>
                <a:lnTo>
                  <a:pt x="29894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6" name="object 1416"/>
          <p:cNvSpPr/>
          <p:nvPr/>
        </p:nvSpPr>
        <p:spPr>
          <a:xfrm>
            <a:off x="3412463" y="5157842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894" y="0"/>
                </a:moveTo>
                <a:lnTo>
                  <a:pt x="0" y="58431"/>
                </a:lnTo>
                <a:lnTo>
                  <a:pt x="59255" y="58431"/>
                </a:lnTo>
                <a:lnTo>
                  <a:pt x="298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7" name="object 1417"/>
          <p:cNvSpPr/>
          <p:nvPr/>
        </p:nvSpPr>
        <p:spPr>
          <a:xfrm>
            <a:off x="3412463" y="5157842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431"/>
                </a:moveTo>
                <a:lnTo>
                  <a:pt x="59255" y="58431"/>
                </a:lnTo>
                <a:lnTo>
                  <a:pt x="29894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8" name="object 1418"/>
          <p:cNvSpPr/>
          <p:nvPr/>
        </p:nvSpPr>
        <p:spPr>
          <a:xfrm>
            <a:off x="3428477" y="5179621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361" y="0"/>
                </a:moveTo>
                <a:lnTo>
                  <a:pt x="0" y="58962"/>
                </a:lnTo>
                <a:lnTo>
                  <a:pt x="59255" y="58962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9" name="object 1419"/>
          <p:cNvSpPr/>
          <p:nvPr/>
        </p:nvSpPr>
        <p:spPr>
          <a:xfrm>
            <a:off x="3428478" y="5179621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962"/>
                </a:moveTo>
                <a:lnTo>
                  <a:pt x="59255" y="58962"/>
                </a:lnTo>
                <a:lnTo>
                  <a:pt x="29360" y="0"/>
                </a:lnTo>
                <a:lnTo>
                  <a:pt x="0" y="589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0" name="object 1420"/>
          <p:cNvSpPr/>
          <p:nvPr/>
        </p:nvSpPr>
        <p:spPr>
          <a:xfrm>
            <a:off x="3445027" y="5131813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29361" y="0"/>
                </a:moveTo>
                <a:lnTo>
                  <a:pt x="0" y="58431"/>
                </a:lnTo>
                <a:lnTo>
                  <a:pt x="59255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1" name="object 1421"/>
          <p:cNvSpPr/>
          <p:nvPr/>
        </p:nvSpPr>
        <p:spPr>
          <a:xfrm>
            <a:off x="3445026" y="5131814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58431"/>
                </a:moveTo>
                <a:lnTo>
                  <a:pt x="59255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2" name="object 1422"/>
          <p:cNvSpPr/>
          <p:nvPr/>
        </p:nvSpPr>
        <p:spPr>
          <a:xfrm>
            <a:off x="3461042" y="516262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361" y="0"/>
                </a:moveTo>
                <a:lnTo>
                  <a:pt x="0" y="58963"/>
                </a:lnTo>
                <a:lnTo>
                  <a:pt x="58720" y="58963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3" name="object 1423"/>
          <p:cNvSpPr/>
          <p:nvPr/>
        </p:nvSpPr>
        <p:spPr>
          <a:xfrm>
            <a:off x="3461042" y="516262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62"/>
                </a:moveTo>
                <a:lnTo>
                  <a:pt x="58721" y="58962"/>
                </a:lnTo>
                <a:lnTo>
                  <a:pt x="29360" y="0"/>
                </a:lnTo>
                <a:lnTo>
                  <a:pt x="0" y="589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4" name="object 1424"/>
          <p:cNvSpPr/>
          <p:nvPr/>
        </p:nvSpPr>
        <p:spPr>
          <a:xfrm>
            <a:off x="3477056" y="521308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361" y="0"/>
                </a:moveTo>
                <a:lnTo>
                  <a:pt x="0" y="58431"/>
                </a:lnTo>
                <a:lnTo>
                  <a:pt x="58722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5" name="object 1425"/>
          <p:cNvSpPr/>
          <p:nvPr/>
        </p:nvSpPr>
        <p:spPr>
          <a:xfrm>
            <a:off x="3477057" y="5213086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6" name="object 1426"/>
          <p:cNvSpPr/>
          <p:nvPr/>
        </p:nvSpPr>
        <p:spPr>
          <a:xfrm>
            <a:off x="3493071" y="5228490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361" y="0"/>
                </a:moveTo>
                <a:lnTo>
                  <a:pt x="0" y="58962"/>
                </a:lnTo>
                <a:lnTo>
                  <a:pt x="58722" y="58962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7" name="object 1427"/>
          <p:cNvSpPr/>
          <p:nvPr/>
        </p:nvSpPr>
        <p:spPr>
          <a:xfrm>
            <a:off x="3493072" y="5228491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962"/>
                </a:moveTo>
                <a:lnTo>
                  <a:pt x="58721" y="58962"/>
                </a:lnTo>
                <a:lnTo>
                  <a:pt x="29360" y="0"/>
                </a:lnTo>
                <a:lnTo>
                  <a:pt x="0" y="589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8" name="object 1428"/>
          <p:cNvSpPr/>
          <p:nvPr/>
        </p:nvSpPr>
        <p:spPr>
          <a:xfrm>
            <a:off x="3509621" y="5198212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361" y="0"/>
                </a:moveTo>
                <a:lnTo>
                  <a:pt x="0" y="58431"/>
                </a:lnTo>
                <a:lnTo>
                  <a:pt x="58722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9" name="object 1429"/>
          <p:cNvSpPr/>
          <p:nvPr/>
        </p:nvSpPr>
        <p:spPr>
          <a:xfrm>
            <a:off x="3509620" y="5198213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0" name="object 1430"/>
          <p:cNvSpPr/>
          <p:nvPr/>
        </p:nvSpPr>
        <p:spPr>
          <a:xfrm>
            <a:off x="3525635" y="5231146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361" y="0"/>
                </a:moveTo>
                <a:lnTo>
                  <a:pt x="0" y="58431"/>
                </a:lnTo>
                <a:lnTo>
                  <a:pt x="58722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1" name="object 1431"/>
          <p:cNvSpPr/>
          <p:nvPr/>
        </p:nvSpPr>
        <p:spPr>
          <a:xfrm>
            <a:off x="3525635" y="5231147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2" name="object 1432"/>
          <p:cNvSpPr/>
          <p:nvPr/>
        </p:nvSpPr>
        <p:spPr>
          <a:xfrm>
            <a:off x="3541650" y="5213617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361" y="0"/>
                </a:moveTo>
                <a:lnTo>
                  <a:pt x="0" y="58431"/>
                </a:lnTo>
                <a:lnTo>
                  <a:pt x="58722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3" name="object 1433"/>
          <p:cNvSpPr/>
          <p:nvPr/>
        </p:nvSpPr>
        <p:spPr>
          <a:xfrm>
            <a:off x="3541650" y="5213618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4" name="object 1434"/>
          <p:cNvSpPr/>
          <p:nvPr/>
        </p:nvSpPr>
        <p:spPr>
          <a:xfrm>
            <a:off x="3557666" y="5266206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29361" y="0"/>
                </a:moveTo>
                <a:lnTo>
                  <a:pt x="0" y="58431"/>
                </a:lnTo>
                <a:lnTo>
                  <a:pt x="58720" y="58431"/>
                </a:lnTo>
                <a:lnTo>
                  <a:pt x="293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5" name="object 1435"/>
          <p:cNvSpPr/>
          <p:nvPr/>
        </p:nvSpPr>
        <p:spPr>
          <a:xfrm>
            <a:off x="3557665" y="5266206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4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6" name="object 1436"/>
          <p:cNvSpPr/>
          <p:nvPr/>
        </p:nvSpPr>
        <p:spPr>
          <a:xfrm>
            <a:off x="1379094" y="5687708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480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7" name="object 1437"/>
          <p:cNvSpPr/>
          <p:nvPr/>
        </p:nvSpPr>
        <p:spPr>
          <a:xfrm>
            <a:off x="1379094" y="5687708"/>
            <a:ext cx="16510" cy="0"/>
          </a:xfrm>
          <a:custGeom>
            <a:avLst/>
            <a:gdLst/>
            <a:ahLst/>
            <a:cxnLst/>
            <a:rect l="l" t="t" r="r" b="b"/>
            <a:pathLst>
              <a:path w="16509">
                <a:moveTo>
                  <a:pt x="0" y="0"/>
                </a:moveTo>
                <a:lnTo>
                  <a:pt x="16014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8" name="object 1438"/>
          <p:cNvSpPr/>
          <p:nvPr/>
        </p:nvSpPr>
        <p:spPr>
          <a:xfrm>
            <a:off x="1363078" y="5755435"/>
            <a:ext cx="4445" cy="0"/>
          </a:xfrm>
          <a:custGeom>
            <a:avLst/>
            <a:gdLst/>
            <a:ahLst/>
            <a:cxnLst/>
            <a:rect l="l" t="t" r="r" b="b"/>
            <a:pathLst>
              <a:path w="4444">
                <a:moveTo>
                  <a:pt x="0" y="0"/>
                </a:moveTo>
                <a:lnTo>
                  <a:pt x="427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9" name="object 1439"/>
          <p:cNvSpPr/>
          <p:nvPr/>
        </p:nvSpPr>
        <p:spPr>
          <a:xfrm>
            <a:off x="1363078" y="5757294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496" y="0"/>
                </a:lnTo>
              </a:path>
            </a:pathLst>
          </a:custGeom>
          <a:ln w="584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0" name="object 1440"/>
          <p:cNvSpPr/>
          <p:nvPr/>
        </p:nvSpPr>
        <p:spPr>
          <a:xfrm>
            <a:off x="1363078" y="5761013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496" y="0"/>
                </a:lnTo>
              </a:path>
            </a:pathLst>
          </a:custGeom>
          <a:ln w="584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1" name="object 1441"/>
          <p:cNvSpPr/>
          <p:nvPr/>
        </p:nvSpPr>
        <p:spPr>
          <a:xfrm>
            <a:off x="1363078" y="5757294"/>
            <a:ext cx="32384" cy="0"/>
          </a:xfrm>
          <a:custGeom>
            <a:avLst/>
            <a:gdLst/>
            <a:ahLst/>
            <a:cxnLst/>
            <a:rect l="l" t="t" r="r" b="b"/>
            <a:pathLst>
              <a:path w="32384">
                <a:moveTo>
                  <a:pt x="0" y="0"/>
                </a:moveTo>
                <a:lnTo>
                  <a:pt x="32030" y="0"/>
                </a:lnTo>
              </a:path>
            </a:pathLst>
          </a:custGeom>
          <a:ln w="584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2" name="object 1442"/>
          <p:cNvSpPr/>
          <p:nvPr/>
        </p:nvSpPr>
        <p:spPr>
          <a:xfrm>
            <a:off x="1363078" y="5761013"/>
            <a:ext cx="32384" cy="0"/>
          </a:xfrm>
          <a:custGeom>
            <a:avLst/>
            <a:gdLst/>
            <a:ahLst/>
            <a:cxnLst/>
            <a:rect l="l" t="t" r="r" b="b"/>
            <a:pathLst>
              <a:path w="32384">
                <a:moveTo>
                  <a:pt x="0" y="0"/>
                </a:moveTo>
                <a:lnTo>
                  <a:pt x="32030" y="0"/>
                </a:lnTo>
              </a:path>
            </a:pathLst>
          </a:custGeom>
          <a:ln w="584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3" name="object 1443"/>
          <p:cNvSpPr/>
          <p:nvPr/>
        </p:nvSpPr>
        <p:spPr>
          <a:xfrm>
            <a:off x="1379094" y="5671507"/>
            <a:ext cx="20955" cy="0"/>
          </a:xfrm>
          <a:custGeom>
            <a:avLst/>
            <a:gdLst/>
            <a:ahLst/>
            <a:cxnLst/>
            <a:rect l="l" t="t" r="r" b="b"/>
            <a:pathLst>
              <a:path w="20955">
                <a:moveTo>
                  <a:pt x="0" y="0"/>
                </a:moveTo>
                <a:lnTo>
                  <a:pt x="20819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4" name="object 1444"/>
          <p:cNvSpPr/>
          <p:nvPr/>
        </p:nvSpPr>
        <p:spPr>
          <a:xfrm>
            <a:off x="1379094" y="5671507"/>
            <a:ext cx="20955" cy="0"/>
          </a:xfrm>
          <a:custGeom>
            <a:avLst/>
            <a:gdLst/>
            <a:ahLst/>
            <a:cxnLst/>
            <a:rect l="l" t="t" r="r" b="b"/>
            <a:pathLst>
              <a:path w="20955">
                <a:moveTo>
                  <a:pt x="0" y="0"/>
                </a:moveTo>
                <a:lnTo>
                  <a:pt x="20819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5" name="object 1445"/>
          <p:cNvSpPr/>
          <p:nvPr/>
        </p:nvSpPr>
        <p:spPr>
          <a:xfrm>
            <a:off x="1382830" y="5671507"/>
            <a:ext cx="0" cy="16510"/>
          </a:xfrm>
          <a:custGeom>
            <a:avLst/>
            <a:gdLst/>
            <a:ahLst/>
            <a:cxnLst/>
            <a:rect l="l" t="t" r="r" b="b"/>
            <a:pathLst>
              <a:path h="16510">
                <a:moveTo>
                  <a:pt x="0" y="0"/>
                </a:moveTo>
                <a:lnTo>
                  <a:pt x="0" y="16467"/>
                </a:lnTo>
              </a:path>
            </a:pathLst>
          </a:custGeom>
          <a:ln w="747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6" name="object 1446"/>
          <p:cNvSpPr/>
          <p:nvPr/>
        </p:nvSpPr>
        <p:spPr>
          <a:xfrm>
            <a:off x="1375890" y="5762075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3718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7" name="object 1447"/>
          <p:cNvSpPr/>
          <p:nvPr/>
        </p:nvSpPr>
        <p:spPr>
          <a:xfrm>
            <a:off x="1351868" y="5759419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8" name="object 1448"/>
          <p:cNvSpPr/>
          <p:nvPr/>
        </p:nvSpPr>
        <p:spPr>
          <a:xfrm>
            <a:off x="1351868" y="5763669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9" name="object 1449"/>
          <p:cNvSpPr/>
          <p:nvPr/>
        </p:nvSpPr>
        <p:spPr>
          <a:xfrm>
            <a:off x="1351868" y="5768184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8498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0" name="object 1450"/>
          <p:cNvSpPr/>
          <p:nvPr/>
        </p:nvSpPr>
        <p:spPr>
          <a:xfrm>
            <a:off x="1352401" y="5759419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1" name="object 1451"/>
          <p:cNvSpPr/>
          <p:nvPr/>
        </p:nvSpPr>
        <p:spPr>
          <a:xfrm>
            <a:off x="1352401" y="5763669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2" name="object 1452"/>
          <p:cNvSpPr/>
          <p:nvPr/>
        </p:nvSpPr>
        <p:spPr>
          <a:xfrm>
            <a:off x="1352401" y="5768184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8498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3" name="object 1453"/>
          <p:cNvSpPr/>
          <p:nvPr/>
        </p:nvSpPr>
        <p:spPr>
          <a:xfrm>
            <a:off x="1397243" y="5760216"/>
            <a:ext cx="0" cy="4445"/>
          </a:xfrm>
          <a:custGeom>
            <a:avLst/>
            <a:gdLst/>
            <a:ahLst/>
            <a:cxnLst/>
            <a:rect l="l" t="t" r="r" b="b"/>
            <a:pathLst>
              <a:path h="4445">
                <a:moveTo>
                  <a:pt x="-5338" y="2124"/>
                </a:moveTo>
                <a:lnTo>
                  <a:pt x="5338" y="2124"/>
                </a:lnTo>
              </a:path>
            </a:pathLst>
          </a:custGeom>
          <a:ln w="42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4" name="object 1454"/>
          <p:cNvSpPr/>
          <p:nvPr/>
        </p:nvSpPr>
        <p:spPr>
          <a:xfrm>
            <a:off x="1367349" y="5764997"/>
            <a:ext cx="59690" cy="0"/>
          </a:xfrm>
          <a:custGeom>
            <a:avLst/>
            <a:gdLst/>
            <a:ahLst/>
            <a:cxnLst/>
            <a:rect l="l" t="t" r="r" b="b"/>
            <a:pathLst>
              <a:path w="59690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956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5" name="object 1455"/>
          <p:cNvSpPr/>
          <p:nvPr/>
        </p:nvSpPr>
        <p:spPr>
          <a:xfrm>
            <a:off x="1367883" y="5764997"/>
            <a:ext cx="59690" cy="0"/>
          </a:xfrm>
          <a:custGeom>
            <a:avLst/>
            <a:gdLst/>
            <a:ahLst/>
            <a:cxnLst/>
            <a:rect l="l" t="t" r="r" b="b"/>
            <a:pathLst>
              <a:path w="59690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956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6" name="object 1456"/>
          <p:cNvSpPr/>
          <p:nvPr/>
        </p:nvSpPr>
        <p:spPr>
          <a:xfrm>
            <a:off x="1383897" y="5689833"/>
            <a:ext cx="16510" cy="0"/>
          </a:xfrm>
          <a:custGeom>
            <a:avLst/>
            <a:gdLst/>
            <a:ahLst/>
            <a:cxnLst/>
            <a:rect l="l" t="t" r="r" b="b"/>
            <a:pathLst>
              <a:path w="16509">
                <a:moveTo>
                  <a:pt x="0" y="0"/>
                </a:moveTo>
                <a:lnTo>
                  <a:pt x="16015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7" name="object 1457"/>
          <p:cNvSpPr/>
          <p:nvPr/>
        </p:nvSpPr>
        <p:spPr>
          <a:xfrm>
            <a:off x="1383897" y="5684521"/>
            <a:ext cx="16510" cy="0"/>
          </a:xfrm>
          <a:custGeom>
            <a:avLst/>
            <a:gdLst/>
            <a:ahLst/>
            <a:cxnLst/>
            <a:rect l="l" t="t" r="r" b="b"/>
            <a:pathLst>
              <a:path w="16509">
                <a:moveTo>
                  <a:pt x="0" y="0"/>
                </a:moveTo>
                <a:lnTo>
                  <a:pt x="16015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8" name="object 1458"/>
          <p:cNvSpPr/>
          <p:nvPr/>
        </p:nvSpPr>
        <p:spPr>
          <a:xfrm>
            <a:off x="1384431" y="5689833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48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9" name="object 1459"/>
          <p:cNvSpPr/>
          <p:nvPr/>
        </p:nvSpPr>
        <p:spPr>
          <a:xfrm>
            <a:off x="1384431" y="5684521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48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0" name="object 1460"/>
          <p:cNvSpPr/>
          <p:nvPr/>
        </p:nvSpPr>
        <p:spPr>
          <a:xfrm>
            <a:off x="1427138" y="5758888"/>
            <a:ext cx="16510" cy="0"/>
          </a:xfrm>
          <a:custGeom>
            <a:avLst/>
            <a:gdLst/>
            <a:ahLst/>
            <a:cxnLst/>
            <a:rect l="l" t="t" r="r" b="b"/>
            <a:pathLst>
              <a:path w="16509">
                <a:moveTo>
                  <a:pt x="0" y="0"/>
                </a:moveTo>
                <a:lnTo>
                  <a:pt x="16014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1" name="object 1461"/>
          <p:cNvSpPr/>
          <p:nvPr/>
        </p:nvSpPr>
        <p:spPr>
          <a:xfrm>
            <a:off x="1427138" y="5758888"/>
            <a:ext cx="17145" cy="0"/>
          </a:xfrm>
          <a:custGeom>
            <a:avLst/>
            <a:gdLst/>
            <a:ahLst/>
            <a:cxnLst/>
            <a:rect l="l" t="t" r="r" b="b"/>
            <a:pathLst>
              <a:path w="17144">
                <a:moveTo>
                  <a:pt x="0" y="0"/>
                </a:moveTo>
                <a:lnTo>
                  <a:pt x="16548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2" name="object 1462"/>
          <p:cNvSpPr/>
          <p:nvPr/>
        </p:nvSpPr>
        <p:spPr>
          <a:xfrm>
            <a:off x="1439950" y="5758901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3" name="object 1463"/>
          <p:cNvSpPr/>
          <p:nvPr/>
        </p:nvSpPr>
        <p:spPr>
          <a:xfrm>
            <a:off x="1585153" y="5743218"/>
            <a:ext cx="8255" cy="0"/>
          </a:xfrm>
          <a:custGeom>
            <a:avLst/>
            <a:gdLst/>
            <a:ahLst/>
            <a:cxnLst/>
            <a:rect l="l" t="t" r="r" b="b"/>
            <a:pathLst>
              <a:path w="8255">
                <a:moveTo>
                  <a:pt x="0" y="0"/>
                </a:moveTo>
                <a:lnTo>
                  <a:pt x="8007" y="0"/>
                </a:lnTo>
              </a:path>
            </a:pathLst>
          </a:custGeom>
          <a:ln w="637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4" name="object 1464"/>
          <p:cNvSpPr/>
          <p:nvPr/>
        </p:nvSpPr>
        <p:spPr>
          <a:xfrm>
            <a:off x="1560596" y="5744015"/>
            <a:ext cx="48895" cy="0"/>
          </a:xfrm>
          <a:custGeom>
            <a:avLst/>
            <a:gdLst/>
            <a:ahLst/>
            <a:cxnLst/>
            <a:rect l="l" t="t" r="r" b="b"/>
            <a:pathLst>
              <a:path w="48894">
                <a:moveTo>
                  <a:pt x="0" y="0"/>
                </a:moveTo>
                <a:lnTo>
                  <a:pt x="48579" y="0"/>
                </a:lnTo>
              </a:path>
            </a:pathLst>
          </a:custGeom>
          <a:ln w="584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5" name="object 1465"/>
          <p:cNvSpPr/>
          <p:nvPr/>
        </p:nvSpPr>
        <p:spPr>
          <a:xfrm>
            <a:off x="1560596" y="5749326"/>
            <a:ext cx="48895" cy="0"/>
          </a:xfrm>
          <a:custGeom>
            <a:avLst/>
            <a:gdLst/>
            <a:ahLst/>
            <a:cxnLst/>
            <a:rect l="l" t="t" r="r" b="b"/>
            <a:pathLst>
              <a:path w="48894">
                <a:moveTo>
                  <a:pt x="0" y="0"/>
                </a:moveTo>
                <a:lnTo>
                  <a:pt x="48579" y="0"/>
                </a:lnTo>
              </a:path>
            </a:pathLst>
          </a:custGeom>
          <a:ln w="584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6" name="object 1466"/>
          <p:cNvSpPr/>
          <p:nvPr/>
        </p:nvSpPr>
        <p:spPr>
          <a:xfrm>
            <a:off x="1561130" y="5744015"/>
            <a:ext cx="48260" cy="0"/>
          </a:xfrm>
          <a:custGeom>
            <a:avLst/>
            <a:gdLst/>
            <a:ahLst/>
            <a:cxnLst/>
            <a:rect l="l" t="t" r="r" b="b"/>
            <a:pathLst>
              <a:path w="48259">
                <a:moveTo>
                  <a:pt x="0" y="0"/>
                </a:moveTo>
                <a:lnTo>
                  <a:pt x="48045" y="0"/>
                </a:lnTo>
              </a:path>
            </a:pathLst>
          </a:custGeom>
          <a:ln w="584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7" name="object 1467"/>
          <p:cNvSpPr/>
          <p:nvPr/>
        </p:nvSpPr>
        <p:spPr>
          <a:xfrm>
            <a:off x="1561130" y="5749326"/>
            <a:ext cx="48260" cy="0"/>
          </a:xfrm>
          <a:custGeom>
            <a:avLst/>
            <a:gdLst/>
            <a:ahLst/>
            <a:cxnLst/>
            <a:rect l="l" t="t" r="r" b="b"/>
            <a:pathLst>
              <a:path w="48259">
                <a:moveTo>
                  <a:pt x="0" y="0"/>
                </a:moveTo>
                <a:lnTo>
                  <a:pt x="48045" y="0"/>
                </a:lnTo>
              </a:path>
            </a:pathLst>
          </a:custGeom>
          <a:ln w="584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8" name="object 1468"/>
          <p:cNvSpPr/>
          <p:nvPr/>
        </p:nvSpPr>
        <p:spPr>
          <a:xfrm>
            <a:off x="1714340" y="576434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9" name="object 1469"/>
          <p:cNvSpPr/>
          <p:nvPr/>
        </p:nvSpPr>
        <p:spPr>
          <a:xfrm>
            <a:off x="1800554" y="5803243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0" y="0"/>
                </a:moveTo>
                <a:lnTo>
                  <a:pt x="0" y="4781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0" name="object 1470"/>
          <p:cNvSpPr/>
          <p:nvPr/>
        </p:nvSpPr>
        <p:spPr>
          <a:xfrm>
            <a:off x="1770393" y="5805633"/>
            <a:ext cx="48260" cy="0"/>
          </a:xfrm>
          <a:custGeom>
            <a:avLst/>
            <a:gdLst/>
            <a:ahLst/>
            <a:cxnLst/>
            <a:rect l="l" t="t" r="r" b="b"/>
            <a:pathLst>
              <a:path w="48260">
                <a:moveTo>
                  <a:pt x="0" y="0"/>
                </a:moveTo>
                <a:lnTo>
                  <a:pt x="48044" y="0"/>
                </a:lnTo>
              </a:path>
            </a:pathLst>
          </a:custGeom>
          <a:ln w="478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1" name="object 1471"/>
          <p:cNvSpPr/>
          <p:nvPr/>
        </p:nvSpPr>
        <p:spPr>
          <a:xfrm>
            <a:off x="1770926" y="5805633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>
                <a:moveTo>
                  <a:pt x="0" y="0"/>
                </a:moveTo>
                <a:lnTo>
                  <a:pt x="47511" y="0"/>
                </a:lnTo>
              </a:path>
            </a:pathLst>
          </a:custGeom>
          <a:ln w="478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2" name="object 1472"/>
          <p:cNvSpPr/>
          <p:nvPr/>
        </p:nvSpPr>
        <p:spPr>
          <a:xfrm>
            <a:off x="1786408" y="5703379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3" name="object 1473"/>
          <p:cNvSpPr/>
          <p:nvPr/>
        </p:nvSpPr>
        <p:spPr>
          <a:xfrm>
            <a:off x="1786941" y="5703379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4" name="object 1474"/>
          <p:cNvSpPr/>
          <p:nvPr/>
        </p:nvSpPr>
        <p:spPr>
          <a:xfrm>
            <a:off x="1815769" y="5703379"/>
            <a:ext cx="0" cy="5715"/>
          </a:xfrm>
          <a:custGeom>
            <a:avLst/>
            <a:gdLst/>
            <a:ahLst/>
            <a:cxnLst/>
            <a:rect l="l" t="t" r="r" b="b"/>
            <a:pathLst>
              <a:path h="5714">
                <a:moveTo>
                  <a:pt x="-5338" y="2655"/>
                </a:moveTo>
                <a:lnTo>
                  <a:pt x="5338" y="2655"/>
                </a:lnTo>
              </a:path>
            </a:pathLst>
          </a:custGeom>
          <a:ln w="531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5" name="object 1475"/>
          <p:cNvSpPr/>
          <p:nvPr/>
        </p:nvSpPr>
        <p:spPr>
          <a:xfrm>
            <a:off x="1802423" y="5713205"/>
            <a:ext cx="48895" cy="0"/>
          </a:xfrm>
          <a:custGeom>
            <a:avLst/>
            <a:gdLst/>
            <a:ahLst/>
            <a:cxnLst/>
            <a:rect l="l" t="t" r="r" b="b"/>
            <a:pathLst>
              <a:path w="48894">
                <a:moveTo>
                  <a:pt x="0" y="0"/>
                </a:moveTo>
                <a:lnTo>
                  <a:pt x="48579" y="0"/>
                </a:lnTo>
              </a:path>
            </a:pathLst>
          </a:custGeom>
          <a:ln w="478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6" name="object 1476"/>
          <p:cNvSpPr/>
          <p:nvPr/>
        </p:nvSpPr>
        <p:spPr>
          <a:xfrm>
            <a:off x="1802423" y="5710018"/>
            <a:ext cx="48895" cy="0"/>
          </a:xfrm>
          <a:custGeom>
            <a:avLst/>
            <a:gdLst/>
            <a:ahLst/>
            <a:cxnLst/>
            <a:rect l="l" t="t" r="r" b="b"/>
            <a:pathLst>
              <a:path w="48894">
                <a:moveTo>
                  <a:pt x="0" y="0"/>
                </a:moveTo>
                <a:lnTo>
                  <a:pt x="48579" y="0"/>
                </a:lnTo>
              </a:path>
            </a:pathLst>
          </a:custGeom>
          <a:ln w="478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7" name="object 1477"/>
          <p:cNvSpPr/>
          <p:nvPr/>
        </p:nvSpPr>
        <p:spPr>
          <a:xfrm>
            <a:off x="1802423" y="5707096"/>
            <a:ext cx="48895" cy="0"/>
          </a:xfrm>
          <a:custGeom>
            <a:avLst/>
            <a:gdLst/>
            <a:ahLst/>
            <a:cxnLst/>
            <a:rect l="l" t="t" r="r" b="b"/>
            <a:pathLst>
              <a:path w="48894">
                <a:moveTo>
                  <a:pt x="0" y="0"/>
                </a:moveTo>
                <a:lnTo>
                  <a:pt x="48579" y="0"/>
                </a:lnTo>
              </a:path>
            </a:pathLst>
          </a:custGeom>
          <a:ln w="637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8" name="object 1478"/>
          <p:cNvSpPr/>
          <p:nvPr/>
        </p:nvSpPr>
        <p:spPr>
          <a:xfrm>
            <a:off x="1802957" y="5713205"/>
            <a:ext cx="48260" cy="0"/>
          </a:xfrm>
          <a:custGeom>
            <a:avLst/>
            <a:gdLst/>
            <a:ahLst/>
            <a:cxnLst/>
            <a:rect l="l" t="t" r="r" b="b"/>
            <a:pathLst>
              <a:path w="48260">
                <a:moveTo>
                  <a:pt x="0" y="0"/>
                </a:moveTo>
                <a:lnTo>
                  <a:pt x="48045" y="0"/>
                </a:lnTo>
              </a:path>
            </a:pathLst>
          </a:custGeom>
          <a:ln w="478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9" name="object 1479"/>
          <p:cNvSpPr/>
          <p:nvPr/>
        </p:nvSpPr>
        <p:spPr>
          <a:xfrm>
            <a:off x="1802957" y="5710018"/>
            <a:ext cx="48260" cy="0"/>
          </a:xfrm>
          <a:custGeom>
            <a:avLst/>
            <a:gdLst/>
            <a:ahLst/>
            <a:cxnLst/>
            <a:rect l="l" t="t" r="r" b="b"/>
            <a:pathLst>
              <a:path w="48260">
                <a:moveTo>
                  <a:pt x="0" y="0"/>
                </a:moveTo>
                <a:lnTo>
                  <a:pt x="48045" y="0"/>
                </a:lnTo>
              </a:path>
            </a:pathLst>
          </a:custGeom>
          <a:ln w="478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0" name="object 1480"/>
          <p:cNvSpPr/>
          <p:nvPr/>
        </p:nvSpPr>
        <p:spPr>
          <a:xfrm>
            <a:off x="1802957" y="5707096"/>
            <a:ext cx="48260" cy="0"/>
          </a:xfrm>
          <a:custGeom>
            <a:avLst/>
            <a:gdLst/>
            <a:ahLst/>
            <a:cxnLst/>
            <a:rect l="l" t="t" r="r" b="b"/>
            <a:pathLst>
              <a:path w="48260">
                <a:moveTo>
                  <a:pt x="0" y="0"/>
                </a:moveTo>
                <a:lnTo>
                  <a:pt x="48045" y="0"/>
                </a:lnTo>
              </a:path>
            </a:pathLst>
          </a:custGeom>
          <a:ln w="637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1" name="object 1481"/>
          <p:cNvSpPr/>
          <p:nvPr/>
        </p:nvSpPr>
        <p:spPr>
          <a:xfrm>
            <a:off x="1802423" y="5808289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014" y="0"/>
                </a:lnTo>
              </a:path>
            </a:pathLst>
          </a:custGeom>
          <a:ln w="796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2" name="object 1482"/>
          <p:cNvSpPr/>
          <p:nvPr/>
        </p:nvSpPr>
        <p:spPr>
          <a:xfrm>
            <a:off x="1802423" y="5813601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796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3" name="object 1483"/>
          <p:cNvSpPr/>
          <p:nvPr/>
        </p:nvSpPr>
        <p:spPr>
          <a:xfrm>
            <a:off x="1802957" y="5808289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796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4" name="object 1484"/>
          <p:cNvSpPr/>
          <p:nvPr/>
        </p:nvSpPr>
        <p:spPr>
          <a:xfrm>
            <a:off x="1802957" y="5813601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796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5" name="object 1485"/>
          <p:cNvSpPr/>
          <p:nvPr/>
        </p:nvSpPr>
        <p:spPr>
          <a:xfrm>
            <a:off x="1834986" y="5710018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015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6" name="object 1486"/>
          <p:cNvSpPr/>
          <p:nvPr/>
        </p:nvSpPr>
        <p:spPr>
          <a:xfrm>
            <a:off x="1834986" y="5706034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015" y="0"/>
                </a:lnTo>
              </a:path>
            </a:pathLst>
          </a:custGeom>
          <a:ln w="42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7" name="object 1487"/>
          <p:cNvSpPr/>
          <p:nvPr/>
        </p:nvSpPr>
        <p:spPr>
          <a:xfrm>
            <a:off x="1835520" y="5710018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48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8" name="object 1488"/>
          <p:cNvSpPr/>
          <p:nvPr/>
        </p:nvSpPr>
        <p:spPr>
          <a:xfrm>
            <a:off x="1835520" y="5706034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481" y="0"/>
                </a:lnTo>
              </a:path>
            </a:pathLst>
          </a:custGeom>
          <a:ln w="42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9" name="object 1489"/>
          <p:cNvSpPr/>
          <p:nvPr/>
        </p:nvSpPr>
        <p:spPr>
          <a:xfrm>
            <a:off x="1877693" y="5772965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014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0" name="object 1490"/>
          <p:cNvSpPr/>
          <p:nvPr/>
        </p:nvSpPr>
        <p:spPr>
          <a:xfrm>
            <a:off x="1877693" y="5772965"/>
            <a:ext cx="17145" cy="0"/>
          </a:xfrm>
          <a:custGeom>
            <a:avLst/>
            <a:gdLst/>
            <a:ahLst/>
            <a:cxnLst/>
            <a:rect l="l" t="t" r="r" b="b"/>
            <a:pathLst>
              <a:path w="17144">
                <a:moveTo>
                  <a:pt x="0" y="0"/>
                </a:moveTo>
                <a:lnTo>
                  <a:pt x="16548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1" name="object 1491"/>
          <p:cNvSpPr/>
          <p:nvPr/>
        </p:nvSpPr>
        <p:spPr>
          <a:xfrm>
            <a:off x="1891039" y="5773496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541" y="0"/>
                </a:lnTo>
              </a:path>
            </a:pathLst>
          </a:custGeom>
          <a:ln w="531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2" name="object 1492"/>
          <p:cNvSpPr/>
          <p:nvPr/>
        </p:nvSpPr>
        <p:spPr>
          <a:xfrm>
            <a:off x="1877693" y="5776152"/>
            <a:ext cx="22225" cy="0"/>
          </a:xfrm>
          <a:custGeom>
            <a:avLst/>
            <a:gdLst/>
            <a:ahLst/>
            <a:cxnLst/>
            <a:rect l="l" t="t" r="r" b="b"/>
            <a:pathLst>
              <a:path w="22225">
                <a:moveTo>
                  <a:pt x="0" y="0"/>
                </a:moveTo>
                <a:lnTo>
                  <a:pt x="21887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3" name="object 1493"/>
          <p:cNvSpPr/>
          <p:nvPr/>
        </p:nvSpPr>
        <p:spPr>
          <a:xfrm>
            <a:off x="1877693" y="5776152"/>
            <a:ext cx="22225" cy="0"/>
          </a:xfrm>
          <a:custGeom>
            <a:avLst/>
            <a:gdLst/>
            <a:ahLst/>
            <a:cxnLst/>
            <a:rect l="l" t="t" r="r" b="b"/>
            <a:pathLst>
              <a:path w="22225">
                <a:moveTo>
                  <a:pt x="0" y="0"/>
                </a:moveTo>
                <a:lnTo>
                  <a:pt x="21887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4" name="object 1494"/>
          <p:cNvSpPr/>
          <p:nvPr/>
        </p:nvSpPr>
        <p:spPr>
          <a:xfrm>
            <a:off x="1883031" y="566247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5" name="object 1495"/>
          <p:cNvSpPr/>
          <p:nvPr/>
        </p:nvSpPr>
        <p:spPr>
          <a:xfrm>
            <a:off x="1883565" y="566247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6" name="object 1496"/>
          <p:cNvSpPr/>
          <p:nvPr/>
        </p:nvSpPr>
        <p:spPr>
          <a:xfrm>
            <a:off x="1912392" y="5662477"/>
            <a:ext cx="0" cy="27940"/>
          </a:xfrm>
          <a:custGeom>
            <a:avLst/>
            <a:gdLst/>
            <a:ahLst/>
            <a:cxnLst/>
            <a:rect l="l" t="t" r="r" b="b"/>
            <a:pathLst>
              <a:path h="27939">
                <a:moveTo>
                  <a:pt x="0" y="0"/>
                </a:moveTo>
                <a:lnTo>
                  <a:pt x="0" y="27622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7" name="object 1497"/>
          <p:cNvSpPr/>
          <p:nvPr/>
        </p:nvSpPr>
        <p:spPr>
          <a:xfrm>
            <a:off x="1883031" y="5777746"/>
            <a:ext cx="17145" cy="0"/>
          </a:xfrm>
          <a:custGeom>
            <a:avLst/>
            <a:gdLst/>
            <a:ahLst/>
            <a:cxnLst/>
            <a:rect l="l" t="t" r="r" b="b"/>
            <a:pathLst>
              <a:path w="17144">
                <a:moveTo>
                  <a:pt x="0" y="0"/>
                </a:moveTo>
                <a:lnTo>
                  <a:pt x="16549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8" name="object 1498"/>
          <p:cNvSpPr/>
          <p:nvPr/>
        </p:nvSpPr>
        <p:spPr>
          <a:xfrm>
            <a:off x="1883565" y="5777746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015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9" name="object 1499"/>
          <p:cNvSpPr/>
          <p:nvPr/>
        </p:nvSpPr>
        <p:spPr>
          <a:xfrm>
            <a:off x="1928941" y="5798994"/>
            <a:ext cx="0" cy="15240"/>
          </a:xfrm>
          <a:custGeom>
            <a:avLst/>
            <a:gdLst/>
            <a:ahLst/>
            <a:cxnLst/>
            <a:rect l="l" t="t" r="r" b="b"/>
            <a:pathLst>
              <a:path h="15239">
                <a:moveTo>
                  <a:pt x="-5338" y="7436"/>
                </a:moveTo>
                <a:lnTo>
                  <a:pt x="5338" y="7436"/>
                </a:lnTo>
              </a:path>
            </a:pathLst>
          </a:custGeom>
          <a:ln w="1487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0" name="object 1500"/>
          <p:cNvSpPr/>
          <p:nvPr/>
        </p:nvSpPr>
        <p:spPr>
          <a:xfrm>
            <a:off x="1899580" y="581386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1" name="object 1501"/>
          <p:cNvSpPr/>
          <p:nvPr/>
        </p:nvSpPr>
        <p:spPr>
          <a:xfrm>
            <a:off x="1900114" y="581386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2" name="object 1502"/>
          <p:cNvSpPr/>
          <p:nvPr/>
        </p:nvSpPr>
        <p:spPr>
          <a:xfrm>
            <a:off x="1931076" y="5663539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3" name="object 1503"/>
          <p:cNvSpPr/>
          <p:nvPr/>
        </p:nvSpPr>
        <p:spPr>
          <a:xfrm>
            <a:off x="1931610" y="5663539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4" name="object 1504"/>
          <p:cNvSpPr/>
          <p:nvPr/>
        </p:nvSpPr>
        <p:spPr>
          <a:xfrm>
            <a:off x="1960971" y="5663539"/>
            <a:ext cx="0" cy="20320"/>
          </a:xfrm>
          <a:custGeom>
            <a:avLst/>
            <a:gdLst/>
            <a:ahLst/>
            <a:cxnLst/>
            <a:rect l="l" t="t" r="r" b="b"/>
            <a:pathLst>
              <a:path h="20320">
                <a:moveTo>
                  <a:pt x="-5338" y="10092"/>
                </a:moveTo>
                <a:lnTo>
                  <a:pt x="5338" y="10092"/>
                </a:lnTo>
              </a:path>
            </a:pathLst>
          </a:custGeom>
          <a:ln w="2018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5" name="object 1505"/>
          <p:cNvSpPr/>
          <p:nvPr/>
        </p:nvSpPr>
        <p:spPr>
          <a:xfrm>
            <a:off x="1990866" y="5696473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014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6" name="object 1506"/>
          <p:cNvSpPr/>
          <p:nvPr/>
        </p:nvSpPr>
        <p:spPr>
          <a:xfrm>
            <a:off x="1990866" y="5696473"/>
            <a:ext cx="17145" cy="0"/>
          </a:xfrm>
          <a:custGeom>
            <a:avLst/>
            <a:gdLst/>
            <a:ahLst/>
            <a:cxnLst/>
            <a:rect l="l" t="t" r="r" b="b"/>
            <a:pathLst>
              <a:path w="17144">
                <a:moveTo>
                  <a:pt x="0" y="0"/>
                </a:moveTo>
                <a:lnTo>
                  <a:pt x="16548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7" name="object 1507"/>
          <p:cNvSpPr/>
          <p:nvPr/>
        </p:nvSpPr>
        <p:spPr>
          <a:xfrm>
            <a:off x="1972181" y="58133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8" name="object 1508"/>
          <p:cNvSpPr/>
          <p:nvPr/>
        </p:nvSpPr>
        <p:spPr>
          <a:xfrm>
            <a:off x="1947625" y="581068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42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9" name="object 1509"/>
          <p:cNvSpPr/>
          <p:nvPr/>
        </p:nvSpPr>
        <p:spPr>
          <a:xfrm>
            <a:off x="1947625" y="5815991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42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0" name="object 1510"/>
          <p:cNvSpPr/>
          <p:nvPr/>
        </p:nvSpPr>
        <p:spPr>
          <a:xfrm>
            <a:off x="1948159" y="581068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42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1" name="object 1511"/>
          <p:cNvSpPr/>
          <p:nvPr/>
        </p:nvSpPr>
        <p:spPr>
          <a:xfrm>
            <a:off x="1948159" y="5815991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42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2" name="object 1512"/>
          <p:cNvSpPr/>
          <p:nvPr/>
        </p:nvSpPr>
        <p:spPr>
          <a:xfrm>
            <a:off x="1995670" y="5699129"/>
            <a:ext cx="17145" cy="0"/>
          </a:xfrm>
          <a:custGeom>
            <a:avLst/>
            <a:gdLst/>
            <a:ahLst/>
            <a:cxnLst/>
            <a:rect l="l" t="t" r="r" b="b"/>
            <a:pathLst>
              <a:path w="17144">
                <a:moveTo>
                  <a:pt x="0" y="0"/>
                </a:moveTo>
                <a:lnTo>
                  <a:pt x="16549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3" name="object 1513"/>
          <p:cNvSpPr/>
          <p:nvPr/>
        </p:nvSpPr>
        <p:spPr>
          <a:xfrm>
            <a:off x="1996204" y="5699129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015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4" name="object 1514"/>
          <p:cNvSpPr/>
          <p:nvPr/>
        </p:nvSpPr>
        <p:spPr>
          <a:xfrm>
            <a:off x="2052256" y="580589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637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5" name="object 1515"/>
          <p:cNvSpPr/>
          <p:nvPr/>
        </p:nvSpPr>
        <p:spPr>
          <a:xfrm>
            <a:off x="2028234" y="5809086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6" name="object 1516"/>
          <p:cNvSpPr/>
          <p:nvPr/>
        </p:nvSpPr>
        <p:spPr>
          <a:xfrm>
            <a:off x="2028768" y="5809086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7" name="object 1517"/>
          <p:cNvSpPr/>
          <p:nvPr/>
        </p:nvSpPr>
        <p:spPr>
          <a:xfrm>
            <a:off x="2044249" y="5805368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531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8" name="object 1518"/>
          <p:cNvSpPr/>
          <p:nvPr/>
        </p:nvSpPr>
        <p:spPr>
          <a:xfrm>
            <a:off x="2044783" y="5805368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531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9" name="object 1519"/>
          <p:cNvSpPr/>
          <p:nvPr/>
        </p:nvSpPr>
        <p:spPr>
          <a:xfrm>
            <a:off x="2076813" y="5687974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0" name="object 1520"/>
          <p:cNvSpPr/>
          <p:nvPr/>
        </p:nvSpPr>
        <p:spPr>
          <a:xfrm>
            <a:off x="2077347" y="5687974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1" name="object 1521"/>
          <p:cNvSpPr/>
          <p:nvPr/>
        </p:nvSpPr>
        <p:spPr>
          <a:xfrm>
            <a:off x="2106173" y="5687974"/>
            <a:ext cx="0" cy="8890"/>
          </a:xfrm>
          <a:custGeom>
            <a:avLst/>
            <a:gdLst/>
            <a:ahLst/>
            <a:cxnLst/>
            <a:rect l="l" t="t" r="r" b="b"/>
            <a:pathLst>
              <a:path h="8889">
                <a:moveTo>
                  <a:pt x="-5338" y="4249"/>
                </a:moveTo>
                <a:lnTo>
                  <a:pt x="5338" y="4249"/>
                </a:lnTo>
              </a:path>
            </a:pathLst>
          </a:custGeom>
          <a:ln w="84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2" name="object 1522"/>
          <p:cNvSpPr/>
          <p:nvPr/>
        </p:nvSpPr>
        <p:spPr>
          <a:xfrm>
            <a:off x="2092828" y="568956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3" name="object 1523"/>
          <p:cNvSpPr/>
          <p:nvPr/>
        </p:nvSpPr>
        <p:spPr>
          <a:xfrm>
            <a:off x="2093362" y="568956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4" name="object 1524"/>
          <p:cNvSpPr/>
          <p:nvPr/>
        </p:nvSpPr>
        <p:spPr>
          <a:xfrm>
            <a:off x="2116850" y="569328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743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5" name="object 1525"/>
          <p:cNvSpPr/>
          <p:nvPr/>
        </p:nvSpPr>
        <p:spPr>
          <a:xfrm>
            <a:off x="2122189" y="5775089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0" y="0"/>
                </a:moveTo>
                <a:lnTo>
                  <a:pt x="0" y="11155"/>
                </a:lnTo>
              </a:path>
            </a:pathLst>
          </a:custGeom>
          <a:ln w="743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6" name="object 1526"/>
          <p:cNvSpPr/>
          <p:nvPr/>
        </p:nvSpPr>
        <p:spPr>
          <a:xfrm>
            <a:off x="2103504" y="5784120"/>
            <a:ext cx="48260" cy="0"/>
          </a:xfrm>
          <a:custGeom>
            <a:avLst/>
            <a:gdLst/>
            <a:ahLst/>
            <a:cxnLst/>
            <a:rect l="l" t="t" r="r" b="b"/>
            <a:pathLst>
              <a:path w="48260">
                <a:moveTo>
                  <a:pt x="0" y="0"/>
                </a:moveTo>
                <a:lnTo>
                  <a:pt x="48045" y="0"/>
                </a:lnTo>
              </a:path>
            </a:pathLst>
          </a:custGeom>
          <a:ln w="637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7" name="object 1527"/>
          <p:cNvSpPr/>
          <p:nvPr/>
        </p:nvSpPr>
        <p:spPr>
          <a:xfrm>
            <a:off x="2103504" y="5789432"/>
            <a:ext cx="48260" cy="0"/>
          </a:xfrm>
          <a:custGeom>
            <a:avLst/>
            <a:gdLst/>
            <a:ahLst/>
            <a:cxnLst/>
            <a:rect l="l" t="t" r="r" b="b"/>
            <a:pathLst>
              <a:path w="48260">
                <a:moveTo>
                  <a:pt x="0" y="0"/>
                </a:moveTo>
                <a:lnTo>
                  <a:pt x="48045" y="0"/>
                </a:lnTo>
              </a:path>
            </a:pathLst>
          </a:custGeom>
          <a:ln w="637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8" name="object 1528"/>
          <p:cNvSpPr/>
          <p:nvPr/>
        </p:nvSpPr>
        <p:spPr>
          <a:xfrm>
            <a:off x="2103504" y="5784120"/>
            <a:ext cx="48895" cy="0"/>
          </a:xfrm>
          <a:custGeom>
            <a:avLst/>
            <a:gdLst/>
            <a:ahLst/>
            <a:cxnLst/>
            <a:rect l="l" t="t" r="r" b="b"/>
            <a:pathLst>
              <a:path w="48894">
                <a:moveTo>
                  <a:pt x="0" y="0"/>
                </a:moveTo>
                <a:lnTo>
                  <a:pt x="48579" y="0"/>
                </a:lnTo>
              </a:path>
            </a:pathLst>
          </a:custGeom>
          <a:ln w="637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9" name="object 1529"/>
          <p:cNvSpPr/>
          <p:nvPr/>
        </p:nvSpPr>
        <p:spPr>
          <a:xfrm>
            <a:off x="2103504" y="5789432"/>
            <a:ext cx="48895" cy="0"/>
          </a:xfrm>
          <a:custGeom>
            <a:avLst/>
            <a:gdLst/>
            <a:ahLst/>
            <a:cxnLst/>
            <a:rect l="l" t="t" r="r" b="b"/>
            <a:pathLst>
              <a:path w="48894">
                <a:moveTo>
                  <a:pt x="0" y="0"/>
                </a:moveTo>
                <a:lnTo>
                  <a:pt x="48579" y="0"/>
                </a:lnTo>
              </a:path>
            </a:pathLst>
          </a:custGeom>
          <a:ln w="637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0" name="object 1530"/>
          <p:cNvSpPr/>
          <p:nvPr/>
        </p:nvSpPr>
        <p:spPr>
          <a:xfrm>
            <a:off x="2140339" y="5701785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1" name="object 1531"/>
          <p:cNvSpPr/>
          <p:nvPr/>
        </p:nvSpPr>
        <p:spPr>
          <a:xfrm>
            <a:off x="2140873" y="5701785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2" name="object 1532"/>
          <p:cNvSpPr/>
          <p:nvPr/>
        </p:nvSpPr>
        <p:spPr>
          <a:xfrm>
            <a:off x="2169700" y="5701785"/>
            <a:ext cx="0" cy="12700"/>
          </a:xfrm>
          <a:custGeom>
            <a:avLst/>
            <a:gdLst/>
            <a:ahLst/>
            <a:cxnLst/>
            <a:rect l="l" t="t" r="r" b="b"/>
            <a:pathLst>
              <a:path h="12700">
                <a:moveTo>
                  <a:pt x="0" y="0"/>
                </a:moveTo>
                <a:lnTo>
                  <a:pt x="0" y="12217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3" name="object 1533"/>
          <p:cNvSpPr/>
          <p:nvPr/>
        </p:nvSpPr>
        <p:spPr>
          <a:xfrm>
            <a:off x="2169700" y="5797400"/>
            <a:ext cx="0" cy="15240"/>
          </a:xfrm>
          <a:custGeom>
            <a:avLst/>
            <a:gdLst/>
            <a:ahLst/>
            <a:cxnLst/>
            <a:rect l="l" t="t" r="r" b="b"/>
            <a:pathLst>
              <a:path h="15239">
                <a:moveTo>
                  <a:pt x="0" y="0"/>
                </a:moveTo>
                <a:lnTo>
                  <a:pt x="0" y="14873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4" name="object 1534"/>
          <p:cNvSpPr/>
          <p:nvPr/>
        </p:nvSpPr>
        <p:spPr>
          <a:xfrm>
            <a:off x="2140339" y="5812273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5" name="object 1535"/>
          <p:cNvSpPr/>
          <p:nvPr/>
        </p:nvSpPr>
        <p:spPr>
          <a:xfrm>
            <a:off x="2140873" y="5812273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6" name="object 1536"/>
          <p:cNvSpPr/>
          <p:nvPr/>
        </p:nvSpPr>
        <p:spPr>
          <a:xfrm>
            <a:off x="2172903" y="5709222"/>
            <a:ext cx="48895" cy="0"/>
          </a:xfrm>
          <a:custGeom>
            <a:avLst/>
            <a:gdLst/>
            <a:ahLst/>
            <a:cxnLst/>
            <a:rect l="l" t="t" r="r" b="b"/>
            <a:pathLst>
              <a:path w="48894">
                <a:moveTo>
                  <a:pt x="0" y="0"/>
                </a:moveTo>
                <a:lnTo>
                  <a:pt x="48578" y="0"/>
                </a:lnTo>
              </a:path>
            </a:pathLst>
          </a:custGeom>
          <a:ln w="42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7" name="object 1537"/>
          <p:cNvSpPr/>
          <p:nvPr/>
        </p:nvSpPr>
        <p:spPr>
          <a:xfrm>
            <a:off x="2172903" y="5703909"/>
            <a:ext cx="48895" cy="0"/>
          </a:xfrm>
          <a:custGeom>
            <a:avLst/>
            <a:gdLst/>
            <a:ahLst/>
            <a:cxnLst/>
            <a:rect l="l" t="t" r="r" b="b"/>
            <a:pathLst>
              <a:path w="48894">
                <a:moveTo>
                  <a:pt x="0" y="0"/>
                </a:moveTo>
                <a:lnTo>
                  <a:pt x="48578" y="0"/>
                </a:lnTo>
              </a:path>
            </a:pathLst>
          </a:custGeom>
          <a:ln w="42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8" name="object 1538"/>
          <p:cNvSpPr/>
          <p:nvPr/>
        </p:nvSpPr>
        <p:spPr>
          <a:xfrm>
            <a:off x="2173436" y="5709222"/>
            <a:ext cx="48260" cy="0"/>
          </a:xfrm>
          <a:custGeom>
            <a:avLst/>
            <a:gdLst/>
            <a:ahLst/>
            <a:cxnLst/>
            <a:rect l="l" t="t" r="r" b="b"/>
            <a:pathLst>
              <a:path w="48260">
                <a:moveTo>
                  <a:pt x="0" y="0"/>
                </a:moveTo>
                <a:lnTo>
                  <a:pt x="48044" y="0"/>
                </a:lnTo>
              </a:path>
            </a:pathLst>
          </a:custGeom>
          <a:ln w="42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9" name="object 1539"/>
          <p:cNvSpPr/>
          <p:nvPr/>
        </p:nvSpPr>
        <p:spPr>
          <a:xfrm>
            <a:off x="2173436" y="5703909"/>
            <a:ext cx="48260" cy="0"/>
          </a:xfrm>
          <a:custGeom>
            <a:avLst/>
            <a:gdLst/>
            <a:ahLst/>
            <a:cxnLst/>
            <a:rect l="l" t="t" r="r" b="b"/>
            <a:pathLst>
              <a:path w="48260">
                <a:moveTo>
                  <a:pt x="0" y="0"/>
                </a:moveTo>
                <a:lnTo>
                  <a:pt x="48044" y="0"/>
                </a:lnTo>
              </a:path>
            </a:pathLst>
          </a:custGeom>
          <a:ln w="42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0" name="object 1540"/>
          <p:cNvSpPr/>
          <p:nvPr/>
        </p:nvSpPr>
        <p:spPr>
          <a:xfrm>
            <a:off x="2196925" y="5710815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743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1" name="object 1541"/>
          <p:cNvSpPr/>
          <p:nvPr/>
        </p:nvSpPr>
        <p:spPr>
          <a:xfrm>
            <a:off x="2196925" y="570656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743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2" name="object 1542"/>
          <p:cNvSpPr/>
          <p:nvPr/>
        </p:nvSpPr>
        <p:spPr>
          <a:xfrm>
            <a:off x="2202264" y="5797400"/>
            <a:ext cx="0" cy="4445"/>
          </a:xfrm>
          <a:custGeom>
            <a:avLst/>
            <a:gdLst/>
            <a:ahLst/>
            <a:cxnLst/>
            <a:rect l="l" t="t" r="r" b="b"/>
            <a:pathLst>
              <a:path h="4445">
                <a:moveTo>
                  <a:pt x="0" y="0"/>
                </a:moveTo>
                <a:lnTo>
                  <a:pt x="0" y="4250"/>
                </a:lnTo>
              </a:path>
            </a:pathLst>
          </a:custGeom>
          <a:ln w="371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3" name="object 1543"/>
          <p:cNvSpPr/>
          <p:nvPr/>
        </p:nvSpPr>
        <p:spPr>
          <a:xfrm>
            <a:off x="2172903" y="5796869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4" name="object 1544"/>
          <p:cNvSpPr/>
          <p:nvPr/>
        </p:nvSpPr>
        <p:spPr>
          <a:xfrm>
            <a:off x="2172903" y="580218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5" name="object 1545"/>
          <p:cNvSpPr/>
          <p:nvPr/>
        </p:nvSpPr>
        <p:spPr>
          <a:xfrm>
            <a:off x="2173436" y="5796869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6" name="object 1546"/>
          <p:cNvSpPr/>
          <p:nvPr/>
        </p:nvSpPr>
        <p:spPr>
          <a:xfrm>
            <a:off x="2173436" y="580218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7" name="object 1547"/>
          <p:cNvSpPr/>
          <p:nvPr/>
        </p:nvSpPr>
        <p:spPr>
          <a:xfrm>
            <a:off x="2188918" y="5689567"/>
            <a:ext cx="33020" cy="0"/>
          </a:xfrm>
          <a:custGeom>
            <a:avLst/>
            <a:gdLst/>
            <a:ahLst/>
            <a:cxnLst/>
            <a:rect l="l" t="t" r="r" b="b"/>
            <a:pathLst>
              <a:path w="33019">
                <a:moveTo>
                  <a:pt x="0" y="0"/>
                </a:moveTo>
                <a:lnTo>
                  <a:pt x="32563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8" name="object 1548"/>
          <p:cNvSpPr/>
          <p:nvPr/>
        </p:nvSpPr>
        <p:spPr>
          <a:xfrm>
            <a:off x="2189452" y="5689567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>
                <a:moveTo>
                  <a:pt x="0" y="0"/>
                </a:moveTo>
                <a:lnTo>
                  <a:pt x="32029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9" name="object 1549"/>
          <p:cNvSpPr/>
          <p:nvPr/>
        </p:nvSpPr>
        <p:spPr>
          <a:xfrm>
            <a:off x="2217210" y="5689567"/>
            <a:ext cx="0" cy="17780"/>
          </a:xfrm>
          <a:custGeom>
            <a:avLst/>
            <a:gdLst/>
            <a:ahLst/>
            <a:cxnLst/>
            <a:rect l="l" t="t" r="r" b="b"/>
            <a:pathLst>
              <a:path h="17779">
                <a:moveTo>
                  <a:pt x="0" y="0"/>
                </a:moveTo>
                <a:lnTo>
                  <a:pt x="0" y="17528"/>
                </a:lnTo>
              </a:path>
            </a:pathLst>
          </a:custGeom>
          <a:ln w="854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0" name="object 1550"/>
          <p:cNvSpPr/>
          <p:nvPr/>
        </p:nvSpPr>
        <p:spPr>
          <a:xfrm>
            <a:off x="2218278" y="5783588"/>
            <a:ext cx="0" cy="13970"/>
          </a:xfrm>
          <a:custGeom>
            <a:avLst/>
            <a:gdLst/>
            <a:ahLst/>
            <a:cxnLst/>
            <a:rect l="l" t="t" r="r" b="b"/>
            <a:pathLst>
              <a:path h="13970">
                <a:moveTo>
                  <a:pt x="0" y="0"/>
                </a:moveTo>
                <a:lnTo>
                  <a:pt x="0" y="13810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1" name="object 1551"/>
          <p:cNvSpPr/>
          <p:nvPr/>
        </p:nvSpPr>
        <p:spPr>
          <a:xfrm>
            <a:off x="2212940" y="5797931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2" name="object 1552"/>
          <p:cNvSpPr/>
          <p:nvPr/>
        </p:nvSpPr>
        <p:spPr>
          <a:xfrm>
            <a:off x="2188918" y="5795275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42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3" name="object 1553"/>
          <p:cNvSpPr/>
          <p:nvPr/>
        </p:nvSpPr>
        <p:spPr>
          <a:xfrm>
            <a:off x="2188918" y="580058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42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4" name="object 1554"/>
          <p:cNvSpPr/>
          <p:nvPr/>
        </p:nvSpPr>
        <p:spPr>
          <a:xfrm>
            <a:off x="2189452" y="5795275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42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5" name="object 1555"/>
          <p:cNvSpPr/>
          <p:nvPr/>
        </p:nvSpPr>
        <p:spPr>
          <a:xfrm>
            <a:off x="2189452" y="580058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42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6" name="object 1556"/>
          <p:cNvSpPr/>
          <p:nvPr/>
        </p:nvSpPr>
        <p:spPr>
          <a:xfrm>
            <a:off x="2221482" y="5653978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7" name="object 1557"/>
          <p:cNvSpPr/>
          <p:nvPr/>
        </p:nvSpPr>
        <p:spPr>
          <a:xfrm>
            <a:off x="2222015" y="5653978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8" name="object 1558"/>
          <p:cNvSpPr/>
          <p:nvPr/>
        </p:nvSpPr>
        <p:spPr>
          <a:xfrm>
            <a:off x="2250842" y="5653978"/>
            <a:ext cx="0" cy="17780"/>
          </a:xfrm>
          <a:custGeom>
            <a:avLst/>
            <a:gdLst/>
            <a:ahLst/>
            <a:cxnLst/>
            <a:rect l="l" t="t" r="r" b="b"/>
            <a:pathLst>
              <a:path h="17779">
                <a:moveTo>
                  <a:pt x="-5338" y="8764"/>
                </a:moveTo>
                <a:lnTo>
                  <a:pt x="5338" y="8764"/>
                </a:lnTo>
              </a:path>
            </a:pathLst>
          </a:custGeom>
          <a:ln w="1752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9" name="object 1559"/>
          <p:cNvSpPr/>
          <p:nvPr/>
        </p:nvSpPr>
        <p:spPr>
          <a:xfrm>
            <a:off x="2280736" y="5712940"/>
            <a:ext cx="5715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0" y="0"/>
                </a:moveTo>
                <a:lnTo>
                  <a:pt x="5339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0" name="object 1560"/>
          <p:cNvSpPr/>
          <p:nvPr/>
        </p:nvSpPr>
        <p:spPr>
          <a:xfrm>
            <a:off x="2280736" y="5712940"/>
            <a:ext cx="5715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0" y="0"/>
                </a:moveTo>
                <a:lnTo>
                  <a:pt x="5339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1" name="object 1561"/>
          <p:cNvSpPr/>
          <p:nvPr/>
        </p:nvSpPr>
        <p:spPr>
          <a:xfrm>
            <a:off x="2277534" y="5784651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531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2" name="object 1562"/>
          <p:cNvSpPr/>
          <p:nvPr/>
        </p:nvSpPr>
        <p:spPr>
          <a:xfrm>
            <a:off x="2253511" y="578730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3" name="object 1563"/>
          <p:cNvSpPr/>
          <p:nvPr/>
        </p:nvSpPr>
        <p:spPr>
          <a:xfrm>
            <a:off x="2254045" y="578730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4" name="object 1564"/>
          <p:cNvSpPr/>
          <p:nvPr/>
        </p:nvSpPr>
        <p:spPr>
          <a:xfrm>
            <a:off x="2286075" y="5659821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5" name="object 1565"/>
          <p:cNvSpPr/>
          <p:nvPr/>
        </p:nvSpPr>
        <p:spPr>
          <a:xfrm>
            <a:off x="2286609" y="5659821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6" name="object 1566"/>
          <p:cNvSpPr/>
          <p:nvPr/>
        </p:nvSpPr>
        <p:spPr>
          <a:xfrm>
            <a:off x="2315436" y="5659821"/>
            <a:ext cx="0" cy="5080"/>
          </a:xfrm>
          <a:custGeom>
            <a:avLst/>
            <a:gdLst/>
            <a:ahLst/>
            <a:cxnLst/>
            <a:rect l="l" t="t" r="r" b="b"/>
            <a:pathLst>
              <a:path h="5079">
                <a:moveTo>
                  <a:pt x="-5338" y="2390"/>
                </a:moveTo>
                <a:lnTo>
                  <a:pt x="5338" y="2390"/>
                </a:lnTo>
              </a:path>
            </a:pathLst>
          </a:custGeom>
          <a:ln w="478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7" name="object 1567"/>
          <p:cNvSpPr/>
          <p:nvPr/>
        </p:nvSpPr>
        <p:spPr>
          <a:xfrm>
            <a:off x="2328782" y="5761013"/>
            <a:ext cx="5080" cy="0"/>
          </a:xfrm>
          <a:custGeom>
            <a:avLst/>
            <a:gdLst/>
            <a:ahLst/>
            <a:cxnLst/>
            <a:rect l="l" t="t" r="r" b="b"/>
            <a:pathLst>
              <a:path w="5080">
                <a:moveTo>
                  <a:pt x="0" y="0"/>
                </a:moveTo>
                <a:lnTo>
                  <a:pt x="4804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8" name="object 1568"/>
          <p:cNvSpPr/>
          <p:nvPr/>
        </p:nvSpPr>
        <p:spPr>
          <a:xfrm>
            <a:off x="2328782" y="5764466"/>
            <a:ext cx="48260" cy="0"/>
          </a:xfrm>
          <a:custGeom>
            <a:avLst/>
            <a:gdLst/>
            <a:ahLst/>
            <a:cxnLst/>
            <a:rect l="l" t="t" r="r" b="b"/>
            <a:pathLst>
              <a:path w="48260">
                <a:moveTo>
                  <a:pt x="0" y="0"/>
                </a:moveTo>
                <a:lnTo>
                  <a:pt x="48045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9" name="object 1569"/>
          <p:cNvSpPr/>
          <p:nvPr/>
        </p:nvSpPr>
        <p:spPr>
          <a:xfrm>
            <a:off x="2328782" y="5761013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368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0" name="object 1570"/>
          <p:cNvSpPr/>
          <p:nvPr/>
        </p:nvSpPr>
        <p:spPr>
          <a:xfrm>
            <a:off x="2328782" y="5764466"/>
            <a:ext cx="48895" cy="0"/>
          </a:xfrm>
          <a:custGeom>
            <a:avLst/>
            <a:gdLst/>
            <a:ahLst/>
            <a:cxnLst/>
            <a:rect l="l" t="t" r="r" b="b"/>
            <a:pathLst>
              <a:path w="48894">
                <a:moveTo>
                  <a:pt x="0" y="0"/>
                </a:moveTo>
                <a:lnTo>
                  <a:pt x="48578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1" name="object 1571"/>
          <p:cNvSpPr/>
          <p:nvPr/>
        </p:nvSpPr>
        <p:spPr>
          <a:xfrm>
            <a:off x="2345331" y="5673101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>
                <a:moveTo>
                  <a:pt x="0" y="0"/>
                </a:moveTo>
                <a:lnTo>
                  <a:pt x="4751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2" name="object 1572"/>
          <p:cNvSpPr/>
          <p:nvPr/>
        </p:nvSpPr>
        <p:spPr>
          <a:xfrm>
            <a:off x="2345331" y="5673101"/>
            <a:ext cx="48260" cy="0"/>
          </a:xfrm>
          <a:custGeom>
            <a:avLst/>
            <a:gdLst/>
            <a:ahLst/>
            <a:cxnLst/>
            <a:rect l="l" t="t" r="r" b="b"/>
            <a:pathLst>
              <a:path w="48260">
                <a:moveTo>
                  <a:pt x="0" y="0"/>
                </a:moveTo>
                <a:lnTo>
                  <a:pt x="48044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3" name="object 1573"/>
          <p:cNvSpPr/>
          <p:nvPr/>
        </p:nvSpPr>
        <p:spPr>
          <a:xfrm>
            <a:off x="2357609" y="5677881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956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4" name="object 1574"/>
          <p:cNvSpPr/>
          <p:nvPr/>
        </p:nvSpPr>
        <p:spPr>
          <a:xfrm>
            <a:off x="2357609" y="5762075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5" name="object 1575"/>
          <p:cNvSpPr/>
          <p:nvPr/>
        </p:nvSpPr>
        <p:spPr>
          <a:xfrm>
            <a:off x="2362947" y="5762341"/>
            <a:ext cx="0" cy="29209"/>
          </a:xfrm>
          <a:custGeom>
            <a:avLst/>
            <a:gdLst/>
            <a:ahLst/>
            <a:cxnLst/>
            <a:rect l="l" t="t" r="r" b="b"/>
            <a:pathLst>
              <a:path h="29210">
                <a:moveTo>
                  <a:pt x="0" y="0"/>
                </a:moveTo>
                <a:lnTo>
                  <a:pt x="0" y="28684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6" name="object 1576"/>
          <p:cNvSpPr/>
          <p:nvPr/>
        </p:nvSpPr>
        <p:spPr>
          <a:xfrm>
            <a:off x="2333586" y="5791025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7" name="object 1577"/>
          <p:cNvSpPr/>
          <p:nvPr/>
        </p:nvSpPr>
        <p:spPr>
          <a:xfrm>
            <a:off x="2334120" y="5791025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8" name="object 1578"/>
          <p:cNvSpPr/>
          <p:nvPr/>
        </p:nvSpPr>
        <p:spPr>
          <a:xfrm>
            <a:off x="2409925" y="5689302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480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9" name="object 1579"/>
          <p:cNvSpPr/>
          <p:nvPr/>
        </p:nvSpPr>
        <p:spPr>
          <a:xfrm>
            <a:off x="2409925" y="5685318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480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0" name="object 1580"/>
          <p:cNvSpPr/>
          <p:nvPr/>
        </p:nvSpPr>
        <p:spPr>
          <a:xfrm>
            <a:off x="2366150" y="5681334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7968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1" name="object 1581"/>
          <p:cNvSpPr/>
          <p:nvPr/>
        </p:nvSpPr>
        <p:spPr>
          <a:xfrm>
            <a:off x="2366684" y="5689302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2" name="object 1582"/>
          <p:cNvSpPr/>
          <p:nvPr/>
        </p:nvSpPr>
        <p:spPr>
          <a:xfrm>
            <a:off x="2366684" y="5685318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3" name="object 1583"/>
          <p:cNvSpPr/>
          <p:nvPr/>
        </p:nvSpPr>
        <p:spPr>
          <a:xfrm>
            <a:off x="2366684" y="5681334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7968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4" name="object 1584"/>
          <p:cNvSpPr/>
          <p:nvPr/>
        </p:nvSpPr>
        <p:spPr>
          <a:xfrm>
            <a:off x="2394176" y="5762341"/>
            <a:ext cx="0" cy="17780"/>
          </a:xfrm>
          <a:custGeom>
            <a:avLst/>
            <a:gdLst/>
            <a:ahLst/>
            <a:cxnLst/>
            <a:rect l="l" t="t" r="r" b="b"/>
            <a:pathLst>
              <a:path h="17779">
                <a:moveTo>
                  <a:pt x="0" y="0"/>
                </a:moveTo>
                <a:lnTo>
                  <a:pt x="0" y="17529"/>
                </a:lnTo>
              </a:path>
            </a:pathLst>
          </a:custGeom>
          <a:ln w="800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5" name="object 1585"/>
          <p:cNvSpPr/>
          <p:nvPr/>
        </p:nvSpPr>
        <p:spPr>
          <a:xfrm>
            <a:off x="2366150" y="5779870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>
                <a:moveTo>
                  <a:pt x="0" y="0"/>
                </a:moveTo>
                <a:lnTo>
                  <a:pt x="32029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6" name="object 1586"/>
          <p:cNvSpPr/>
          <p:nvPr/>
        </p:nvSpPr>
        <p:spPr>
          <a:xfrm>
            <a:off x="2366684" y="5779870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495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7" name="object 1587"/>
          <p:cNvSpPr/>
          <p:nvPr/>
        </p:nvSpPr>
        <p:spPr>
          <a:xfrm>
            <a:off x="2382165" y="5685052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478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8" name="object 1588"/>
          <p:cNvSpPr/>
          <p:nvPr/>
        </p:nvSpPr>
        <p:spPr>
          <a:xfrm>
            <a:off x="2382165" y="5679740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478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9" name="object 1589"/>
          <p:cNvSpPr/>
          <p:nvPr/>
        </p:nvSpPr>
        <p:spPr>
          <a:xfrm>
            <a:off x="2382699" y="5685052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478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0" name="object 1590"/>
          <p:cNvSpPr/>
          <p:nvPr/>
        </p:nvSpPr>
        <p:spPr>
          <a:xfrm>
            <a:off x="2382699" y="5679740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478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1" name="object 1591"/>
          <p:cNvSpPr/>
          <p:nvPr/>
        </p:nvSpPr>
        <p:spPr>
          <a:xfrm>
            <a:off x="2411526" y="5687974"/>
            <a:ext cx="0" cy="13970"/>
          </a:xfrm>
          <a:custGeom>
            <a:avLst/>
            <a:gdLst/>
            <a:ahLst/>
            <a:cxnLst/>
            <a:rect l="l" t="t" r="r" b="b"/>
            <a:pathLst>
              <a:path h="13970">
                <a:moveTo>
                  <a:pt x="0" y="0"/>
                </a:moveTo>
                <a:lnTo>
                  <a:pt x="0" y="13811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2" name="object 1592"/>
          <p:cNvSpPr/>
          <p:nvPr/>
        </p:nvSpPr>
        <p:spPr>
          <a:xfrm>
            <a:off x="2406188" y="5685318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3" name="object 1593"/>
          <p:cNvSpPr/>
          <p:nvPr/>
        </p:nvSpPr>
        <p:spPr>
          <a:xfrm>
            <a:off x="2406188" y="568239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4" name="object 1594"/>
          <p:cNvSpPr/>
          <p:nvPr/>
        </p:nvSpPr>
        <p:spPr>
          <a:xfrm>
            <a:off x="2382165" y="5780402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014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5" name="object 1595"/>
          <p:cNvSpPr/>
          <p:nvPr/>
        </p:nvSpPr>
        <p:spPr>
          <a:xfrm>
            <a:off x="2382699" y="5780402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48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6" name="object 1596"/>
          <p:cNvSpPr/>
          <p:nvPr/>
        </p:nvSpPr>
        <p:spPr>
          <a:xfrm>
            <a:off x="2427541" y="5789432"/>
            <a:ext cx="0" cy="1270"/>
          </a:xfrm>
          <a:custGeom>
            <a:avLst/>
            <a:gdLst/>
            <a:ahLst/>
            <a:cxnLst/>
            <a:rect l="l" t="t" r="r" b="b"/>
            <a:pathLst>
              <a:path h="1270">
                <a:moveTo>
                  <a:pt x="-5338" y="531"/>
                </a:moveTo>
                <a:lnTo>
                  <a:pt x="5338" y="531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7" name="object 1597"/>
          <p:cNvSpPr/>
          <p:nvPr/>
        </p:nvSpPr>
        <p:spPr>
          <a:xfrm>
            <a:off x="2398180" y="5792619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637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8" name="object 1598"/>
          <p:cNvSpPr/>
          <p:nvPr/>
        </p:nvSpPr>
        <p:spPr>
          <a:xfrm>
            <a:off x="2398714" y="5792619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637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9" name="object 1599"/>
          <p:cNvSpPr/>
          <p:nvPr/>
        </p:nvSpPr>
        <p:spPr>
          <a:xfrm>
            <a:off x="2414729" y="5665664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0" name="object 1600"/>
          <p:cNvSpPr/>
          <p:nvPr/>
        </p:nvSpPr>
        <p:spPr>
          <a:xfrm>
            <a:off x="2415263" y="5665664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1" name="object 1601"/>
          <p:cNvSpPr/>
          <p:nvPr/>
        </p:nvSpPr>
        <p:spPr>
          <a:xfrm>
            <a:off x="2444090" y="5665664"/>
            <a:ext cx="0" cy="22225"/>
          </a:xfrm>
          <a:custGeom>
            <a:avLst/>
            <a:gdLst/>
            <a:ahLst/>
            <a:cxnLst/>
            <a:rect l="l" t="t" r="r" b="b"/>
            <a:pathLst>
              <a:path h="22225">
                <a:moveTo>
                  <a:pt x="0" y="0"/>
                </a:moveTo>
                <a:lnTo>
                  <a:pt x="0" y="21778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2" name="object 1602"/>
          <p:cNvSpPr/>
          <p:nvPr/>
        </p:nvSpPr>
        <p:spPr>
          <a:xfrm>
            <a:off x="2473985" y="5713471"/>
            <a:ext cx="5715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0" y="0"/>
                </a:moveTo>
                <a:lnTo>
                  <a:pt x="5338" y="0"/>
                </a:lnTo>
              </a:path>
            </a:pathLst>
          </a:custGeom>
          <a:ln w="42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3" name="object 1603"/>
          <p:cNvSpPr/>
          <p:nvPr/>
        </p:nvSpPr>
        <p:spPr>
          <a:xfrm>
            <a:off x="2473985" y="5713471"/>
            <a:ext cx="5715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0" y="0"/>
                </a:moveTo>
                <a:lnTo>
                  <a:pt x="5338" y="0"/>
                </a:lnTo>
              </a:path>
            </a:pathLst>
          </a:custGeom>
          <a:ln w="42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4" name="object 1604"/>
          <p:cNvSpPr/>
          <p:nvPr/>
        </p:nvSpPr>
        <p:spPr>
          <a:xfrm>
            <a:off x="2454767" y="5787838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5" name="object 1605"/>
          <p:cNvSpPr/>
          <p:nvPr/>
        </p:nvSpPr>
        <p:spPr>
          <a:xfrm>
            <a:off x="2454767" y="578916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6" name="object 1606"/>
          <p:cNvSpPr/>
          <p:nvPr/>
        </p:nvSpPr>
        <p:spPr>
          <a:xfrm>
            <a:off x="2454767" y="5793150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7" name="object 1607"/>
          <p:cNvSpPr/>
          <p:nvPr/>
        </p:nvSpPr>
        <p:spPr>
          <a:xfrm>
            <a:off x="2430744" y="5796869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8" name="object 1608"/>
          <p:cNvSpPr/>
          <p:nvPr/>
        </p:nvSpPr>
        <p:spPr>
          <a:xfrm>
            <a:off x="2431278" y="5796869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9" name="object 1609"/>
          <p:cNvSpPr/>
          <p:nvPr/>
        </p:nvSpPr>
        <p:spPr>
          <a:xfrm>
            <a:off x="2473985" y="5711878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495" y="0"/>
                </a:lnTo>
              </a:path>
            </a:pathLst>
          </a:custGeom>
          <a:ln w="42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0" name="object 1610"/>
          <p:cNvSpPr/>
          <p:nvPr/>
        </p:nvSpPr>
        <p:spPr>
          <a:xfrm>
            <a:off x="2473985" y="5706566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495" y="0"/>
                </a:lnTo>
              </a:path>
            </a:pathLst>
          </a:custGeom>
          <a:ln w="42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1" name="object 1611"/>
          <p:cNvSpPr/>
          <p:nvPr/>
        </p:nvSpPr>
        <p:spPr>
          <a:xfrm>
            <a:off x="2473985" y="5711878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>
                <a:moveTo>
                  <a:pt x="0" y="0"/>
                </a:moveTo>
                <a:lnTo>
                  <a:pt x="32029" y="0"/>
                </a:lnTo>
              </a:path>
            </a:pathLst>
          </a:custGeom>
          <a:ln w="42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2" name="object 1612"/>
          <p:cNvSpPr/>
          <p:nvPr/>
        </p:nvSpPr>
        <p:spPr>
          <a:xfrm>
            <a:off x="2473985" y="5706566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>
                <a:moveTo>
                  <a:pt x="0" y="0"/>
                </a:moveTo>
                <a:lnTo>
                  <a:pt x="32029" y="0"/>
                </a:lnTo>
              </a:path>
            </a:pathLst>
          </a:custGeom>
          <a:ln w="42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3" name="object 1613"/>
          <p:cNvSpPr/>
          <p:nvPr/>
        </p:nvSpPr>
        <p:spPr>
          <a:xfrm>
            <a:off x="2473985" y="5712409"/>
            <a:ext cx="7620" cy="0"/>
          </a:xfrm>
          <a:custGeom>
            <a:avLst/>
            <a:gdLst/>
            <a:ahLst/>
            <a:cxnLst/>
            <a:rect l="l" t="t" r="r" b="b"/>
            <a:pathLst>
              <a:path w="7619">
                <a:moveTo>
                  <a:pt x="0" y="0"/>
                </a:moveTo>
                <a:lnTo>
                  <a:pt x="7473" y="0"/>
                </a:lnTo>
              </a:path>
            </a:pathLst>
          </a:custGeom>
          <a:ln w="531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4" name="object 1614"/>
          <p:cNvSpPr/>
          <p:nvPr/>
        </p:nvSpPr>
        <p:spPr>
          <a:xfrm>
            <a:off x="2473985" y="5709222"/>
            <a:ext cx="7620" cy="0"/>
          </a:xfrm>
          <a:custGeom>
            <a:avLst/>
            <a:gdLst/>
            <a:ahLst/>
            <a:cxnLst/>
            <a:rect l="l" t="t" r="r" b="b"/>
            <a:pathLst>
              <a:path w="7619">
                <a:moveTo>
                  <a:pt x="0" y="0"/>
                </a:moveTo>
                <a:lnTo>
                  <a:pt x="7473" y="0"/>
                </a:lnTo>
              </a:path>
            </a:pathLst>
          </a:custGeom>
          <a:ln w="531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5" name="object 1615"/>
          <p:cNvSpPr/>
          <p:nvPr/>
        </p:nvSpPr>
        <p:spPr>
          <a:xfrm>
            <a:off x="2460104" y="5781995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0" y="0"/>
                </a:moveTo>
                <a:lnTo>
                  <a:pt x="0" y="6905"/>
                </a:lnTo>
              </a:path>
            </a:pathLst>
          </a:custGeom>
          <a:ln w="533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6" name="object 1616"/>
          <p:cNvSpPr/>
          <p:nvPr/>
        </p:nvSpPr>
        <p:spPr>
          <a:xfrm>
            <a:off x="2457435" y="5787174"/>
            <a:ext cx="48260" cy="0"/>
          </a:xfrm>
          <a:custGeom>
            <a:avLst/>
            <a:gdLst/>
            <a:ahLst/>
            <a:cxnLst/>
            <a:rect l="l" t="t" r="r" b="b"/>
            <a:pathLst>
              <a:path w="48260">
                <a:moveTo>
                  <a:pt x="0" y="0"/>
                </a:moveTo>
                <a:lnTo>
                  <a:pt x="48045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7" name="object 1617"/>
          <p:cNvSpPr/>
          <p:nvPr/>
        </p:nvSpPr>
        <p:spPr>
          <a:xfrm>
            <a:off x="2457435" y="5790627"/>
            <a:ext cx="48260" cy="0"/>
          </a:xfrm>
          <a:custGeom>
            <a:avLst/>
            <a:gdLst/>
            <a:ahLst/>
            <a:cxnLst/>
            <a:rect l="l" t="t" r="r" b="b"/>
            <a:pathLst>
              <a:path w="48260">
                <a:moveTo>
                  <a:pt x="0" y="0"/>
                </a:moveTo>
                <a:lnTo>
                  <a:pt x="48045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8" name="object 1618"/>
          <p:cNvSpPr/>
          <p:nvPr/>
        </p:nvSpPr>
        <p:spPr>
          <a:xfrm>
            <a:off x="2460104" y="5776683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0" y="0"/>
                </a:moveTo>
                <a:lnTo>
                  <a:pt x="0" y="10092"/>
                </a:lnTo>
              </a:path>
            </a:pathLst>
          </a:custGeom>
          <a:ln w="533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9" name="object 1619"/>
          <p:cNvSpPr/>
          <p:nvPr/>
        </p:nvSpPr>
        <p:spPr>
          <a:xfrm>
            <a:off x="2457435" y="5784651"/>
            <a:ext cx="48895" cy="0"/>
          </a:xfrm>
          <a:custGeom>
            <a:avLst/>
            <a:gdLst/>
            <a:ahLst/>
            <a:cxnLst/>
            <a:rect l="l" t="t" r="r" b="b"/>
            <a:pathLst>
              <a:path w="48894">
                <a:moveTo>
                  <a:pt x="0" y="0"/>
                </a:moveTo>
                <a:lnTo>
                  <a:pt x="48579" y="0"/>
                </a:lnTo>
              </a:path>
            </a:pathLst>
          </a:custGeom>
          <a:ln w="531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0" name="object 1620"/>
          <p:cNvSpPr/>
          <p:nvPr/>
        </p:nvSpPr>
        <p:spPr>
          <a:xfrm>
            <a:off x="2457435" y="5788104"/>
            <a:ext cx="48895" cy="0"/>
          </a:xfrm>
          <a:custGeom>
            <a:avLst/>
            <a:gdLst/>
            <a:ahLst/>
            <a:cxnLst/>
            <a:rect l="l" t="t" r="r" b="b"/>
            <a:pathLst>
              <a:path w="48894">
                <a:moveTo>
                  <a:pt x="0" y="0"/>
                </a:moveTo>
                <a:lnTo>
                  <a:pt x="48579" y="0"/>
                </a:lnTo>
              </a:path>
            </a:pathLst>
          </a:custGeom>
          <a:ln w="531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1" name="object 1621"/>
          <p:cNvSpPr/>
          <p:nvPr/>
        </p:nvSpPr>
        <p:spPr>
          <a:xfrm>
            <a:off x="2457435" y="5787174"/>
            <a:ext cx="48895" cy="0"/>
          </a:xfrm>
          <a:custGeom>
            <a:avLst/>
            <a:gdLst/>
            <a:ahLst/>
            <a:cxnLst/>
            <a:rect l="l" t="t" r="r" b="b"/>
            <a:pathLst>
              <a:path w="48894">
                <a:moveTo>
                  <a:pt x="0" y="0"/>
                </a:moveTo>
                <a:lnTo>
                  <a:pt x="48579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2" name="object 1622"/>
          <p:cNvSpPr/>
          <p:nvPr/>
        </p:nvSpPr>
        <p:spPr>
          <a:xfrm>
            <a:off x="2457435" y="5790627"/>
            <a:ext cx="48895" cy="0"/>
          </a:xfrm>
          <a:custGeom>
            <a:avLst/>
            <a:gdLst/>
            <a:ahLst/>
            <a:cxnLst/>
            <a:rect l="l" t="t" r="r" b="b"/>
            <a:pathLst>
              <a:path w="48894">
                <a:moveTo>
                  <a:pt x="0" y="0"/>
                </a:moveTo>
                <a:lnTo>
                  <a:pt x="48579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3" name="object 1623"/>
          <p:cNvSpPr/>
          <p:nvPr/>
        </p:nvSpPr>
        <p:spPr>
          <a:xfrm>
            <a:off x="2473985" y="5717189"/>
            <a:ext cx="5715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0" y="0"/>
                </a:moveTo>
                <a:lnTo>
                  <a:pt x="5338" y="0"/>
                </a:lnTo>
              </a:path>
            </a:pathLst>
          </a:custGeom>
          <a:ln w="318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4" name="object 1624"/>
          <p:cNvSpPr/>
          <p:nvPr/>
        </p:nvSpPr>
        <p:spPr>
          <a:xfrm>
            <a:off x="2473985" y="5711878"/>
            <a:ext cx="5715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0" y="0"/>
                </a:moveTo>
                <a:lnTo>
                  <a:pt x="5338" y="0"/>
                </a:lnTo>
              </a:path>
            </a:pathLst>
          </a:custGeom>
          <a:ln w="318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5" name="object 1625"/>
          <p:cNvSpPr/>
          <p:nvPr/>
        </p:nvSpPr>
        <p:spPr>
          <a:xfrm>
            <a:off x="2473985" y="5717189"/>
            <a:ext cx="5715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0" y="0"/>
                </a:moveTo>
                <a:lnTo>
                  <a:pt x="5338" y="0"/>
                </a:lnTo>
              </a:path>
            </a:pathLst>
          </a:custGeom>
          <a:ln w="318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6" name="object 1626"/>
          <p:cNvSpPr/>
          <p:nvPr/>
        </p:nvSpPr>
        <p:spPr>
          <a:xfrm>
            <a:off x="2473985" y="5711878"/>
            <a:ext cx="5715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0" y="0"/>
                </a:moveTo>
                <a:lnTo>
                  <a:pt x="5338" y="0"/>
                </a:lnTo>
              </a:path>
            </a:pathLst>
          </a:custGeom>
          <a:ln w="318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7" name="object 1627"/>
          <p:cNvSpPr/>
          <p:nvPr/>
        </p:nvSpPr>
        <p:spPr>
          <a:xfrm>
            <a:off x="2492135" y="5788901"/>
            <a:ext cx="0" cy="16510"/>
          </a:xfrm>
          <a:custGeom>
            <a:avLst/>
            <a:gdLst/>
            <a:ahLst/>
            <a:cxnLst/>
            <a:rect l="l" t="t" r="r" b="b"/>
            <a:pathLst>
              <a:path h="16510">
                <a:moveTo>
                  <a:pt x="-5338" y="7967"/>
                </a:moveTo>
                <a:lnTo>
                  <a:pt x="5338" y="7967"/>
                </a:lnTo>
              </a:path>
            </a:pathLst>
          </a:custGeom>
          <a:ln w="1593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8" name="object 1628"/>
          <p:cNvSpPr/>
          <p:nvPr/>
        </p:nvSpPr>
        <p:spPr>
          <a:xfrm>
            <a:off x="2462774" y="580483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9" name="object 1629"/>
          <p:cNvSpPr/>
          <p:nvPr/>
        </p:nvSpPr>
        <p:spPr>
          <a:xfrm>
            <a:off x="2463308" y="580483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0" name="object 1630"/>
          <p:cNvSpPr/>
          <p:nvPr/>
        </p:nvSpPr>
        <p:spPr>
          <a:xfrm>
            <a:off x="2479323" y="5696473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637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1" name="object 1631"/>
          <p:cNvSpPr/>
          <p:nvPr/>
        </p:nvSpPr>
        <p:spPr>
          <a:xfrm>
            <a:off x="2479323" y="5691161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637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2" name="object 1632"/>
          <p:cNvSpPr/>
          <p:nvPr/>
        </p:nvSpPr>
        <p:spPr>
          <a:xfrm>
            <a:off x="2479857" y="5696473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637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3" name="object 1633"/>
          <p:cNvSpPr/>
          <p:nvPr/>
        </p:nvSpPr>
        <p:spPr>
          <a:xfrm>
            <a:off x="2479857" y="5691161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637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4" name="object 1634"/>
          <p:cNvSpPr/>
          <p:nvPr/>
        </p:nvSpPr>
        <p:spPr>
          <a:xfrm>
            <a:off x="2507082" y="5694348"/>
            <a:ext cx="0" cy="15240"/>
          </a:xfrm>
          <a:custGeom>
            <a:avLst/>
            <a:gdLst/>
            <a:ahLst/>
            <a:cxnLst/>
            <a:rect l="l" t="t" r="r" b="b"/>
            <a:pathLst>
              <a:path h="15239">
                <a:moveTo>
                  <a:pt x="0" y="0"/>
                </a:moveTo>
                <a:lnTo>
                  <a:pt x="0" y="14873"/>
                </a:lnTo>
              </a:path>
            </a:pathLst>
          </a:custGeom>
          <a:ln w="747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5" name="object 1635"/>
          <p:cNvSpPr/>
          <p:nvPr/>
        </p:nvSpPr>
        <p:spPr>
          <a:xfrm>
            <a:off x="2479323" y="5785448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481" y="0"/>
                </a:lnTo>
              </a:path>
            </a:pathLst>
          </a:custGeom>
          <a:ln w="371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6" name="object 1636"/>
          <p:cNvSpPr/>
          <p:nvPr/>
        </p:nvSpPr>
        <p:spPr>
          <a:xfrm>
            <a:off x="2479323" y="5786510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7" name="object 1637"/>
          <p:cNvSpPr/>
          <p:nvPr/>
        </p:nvSpPr>
        <p:spPr>
          <a:xfrm>
            <a:off x="2479323" y="5788369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8" name="object 1638"/>
          <p:cNvSpPr/>
          <p:nvPr/>
        </p:nvSpPr>
        <p:spPr>
          <a:xfrm>
            <a:off x="2479323" y="5790494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531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9" name="object 1639"/>
          <p:cNvSpPr/>
          <p:nvPr/>
        </p:nvSpPr>
        <p:spPr>
          <a:xfrm>
            <a:off x="2479857" y="5785448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4947" y="0"/>
                </a:lnTo>
              </a:path>
            </a:pathLst>
          </a:custGeom>
          <a:ln w="371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0" name="object 1640"/>
          <p:cNvSpPr/>
          <p:nvPr/>
        </p:nvSpPr>
        <p:spPr>
          <a:xfrm>
            <a:off x="2479857" y="5786510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1" name="object 1641"/>
          <p:cNvSpPr/>
          <p:nvPr/>
        </p:nvSpPr>
        <p:spPr>
          <a:xfrm>
            <a:off x="2479857" y="5788369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2" name="object 1642"/>
          <p:cNvSpPr/>
          <p:nvPr/>
        </p:nvSpPr>
        <p:spPr>
          <a:xfrm>
            <a:off x="2479857" y="5790494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531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3" name="object 1643"/>
          <p:cNvSpPr/>
          <p:nvPr/>
        </p:nvSpPr>
        <p:spPr>
          <a:xfrm>
            <a:off x="2519360" y="578810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4" name="object 1644"/>
          <p:cNvSpPr/>
          <p:nvPr/>
        </p:nvSpPr>
        <p:spPr>
          <a:xfrm>
            <a:off x="2524698" y="5788900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0" y="0"/>
                </a:moveTo>
                <a:lnTo>
                  <a:pt x="0" y="11155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5" name="object 1645"/>
          <p:cNvSpPr/>
          <p:nvPr/>
        </p:nvSpPr>
        <p:spPr>
          <a:xfrm>
            <a:off x="2494804" y="580005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6" name="object 1646"/>
          <p:cNvSpPr/>
          <p:nvPr/>
        </p:nvSpPr>
        <p:spPr>
          <a:xfrm>
            <a:off x="2495338" y="580005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7" name="object 1647"/>
          <p:cNvSpPr/>
          <p:nvPr/>
        </p:nvSpPr>
        <p:spPr>
          <a:xfrm>
            <a:off x="2510819" y="5665664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8" name="object 1648"/>
          <p:cNvSpPr/>
          <p:nvPr/>
        </p:nvSpPr>
        <p:spPr>
          <a:xfrm>
            <a:off x="2511353" y="5665664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9" name="object 1649"/>
          <p:cNvSpPr/>
          <p:nvPr/>
        </p:nvSpPr>
        <p:spPr>
          <a:xfrm>
            <a:off x="2540180" y="5665664"/>
            <a:ext cx="0" cy="27305"/>
          </a:xfrm>
          <a:custGeom>
            <a:avLst/>
            <a:gdLst/>
            <a:ahLst/>
            <a:cxnLst/>
            <a:rect l="l" t="t" r="r" b="b"/>
            <a:pathLst>
              <a:path h="27304">
                <a:moveTo>
                  <a:pt x="0" y="0"/>
                </a:moveTo>
                <a:lnTo>
                  <a:pt x="0" y="27090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0" name="object 1650"/>
          <p:cNvSpPr/>
          <p:nvPr/>
        </p:nvSpPr>
        <p:spPr>
          <a:xfrm>
            <a:off x="2550856" y="5787042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1" name="object 1651"/>
          <p:cNvSpPr/>
          <p:nvPr/>
        </p:nvSpPr>
        <p:spPr>
          <a:xfrm>
            <a:off x="2550856" y="5791822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2" name="object 1652"/>
          <p:cNvSpPr/>
          <p:nvPr/>
        </p:nvSpPr>
        <p:spPr>
          <a:xfrm>
            <a:off x="2526834" y="5796338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3" name="object 1653"/>
          <p:cNvSpPr/>
          <p:nvPr/>
        </p:nvSpPr>
        <p:spPr>
          <a:xfrm>
            <a:off x="2527368" y="5796338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4" name="object 1654"/>
          <p:cNvSpPr/>
          <p:nvPr/>
        </p:nvSpPr>
        <p:spPr>
          <a:xfrm>
            <a:off x="2543383" y="5691161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42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5" name="object 1655"/>
          <p:cNvSpPr/>
          <p:nvPr/>
        </p:nvSpPr>
        <p:spPr>
          <a:xfrm>
            <a:off x="2543383" y="5685849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42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6" name="object 1656"/>
          <p:cNvSpPr/>
          <p:nvPr/>
        </p:nvSpPr>
        <p:spPr>
          <a:xfrm>
            <a:off x="2543917" y="5691161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42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7" name="object 1657"/>
          <p:cNvSpPr/>
          <p:nvPr/>
        </p:nvSpPr>
        <p:spPr>
          <a:xfrm>
            <a:off x="2543917" y="5685849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42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8" name="object 1658"/>
          <p:cNvSpPr/>
          <p:nvPr/>
        </p:nvSpPr>
        <p:spPr>
          <a:xfrm>
            <a:off x="2567405" y="5696207"/>
            <a:ext cx="8255" cy="0"/>
          </a:xfrm>
          <a:custGeom>
            <a:avLst/>
            <a:gdLst/>
            <a:ahLst/>
            <a:cxnLst/>
            <a:rect l="l" t="t" r="r" b="b"/>
            <a:pathLst>
              <a:path w="8255">
                <a:moveTo>
                  <a:pt x="0" y="0"/>
                </a:moveTo>
                <a:lnTo>
                  <a:pt x="8008" y="0"/>
                </a:lnTo>
              </a:path>
            </a:pathLst>
          </a:custGeom>
          <a:ln w="584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9" name="object 1659"/>
          <p:cNvSpPr/>
          <p:nvPr/>
        </p:nvSpPr>
        <p:spPr>
          <a:xfrm>
            <a:off x="2567405" y="569155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504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0" name="object 1660"/>
          <p:cNvSpPr/>
          <p:nvPr/>
        </p:nvSpPr>
        <p:spPr>
          <a:xfrm>
            <a:off x="2567405" y="568810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504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1" name="object 1661"/>
          <p:cNvSpPr/>
          <p:nvPr/>
        </p:nvSpPr>
        <p:spPr>
          <a:xfrm>
            <a:off x="2589293" y="5766591"/>
            <a:ext cx="0" cy="10795"/>
          </a:xfrm>
          <a:custGeom>
            <a:avLst/>
            <a:gdLst/>
            <a:ahLst/>
            <a:cxnLst/>
            <a:rect l="l" t="t" r="r" b="b"/>
            <a:pathLst>
              <a:path h="10795">
                <a:moveTo>
                  <a:pt x="0" y="0"/>
                </a:moveTo>
                <a:lnTo>
                  <a:pt x="0" y="10623"/>
                </a:lnTo>
              </a:path>
            </a:pathLst>
          </a:custGeom>
          <a:ln w="533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2" name="object 1662"/>
          <p:cNvSpPr/>
          <p:nvPr/>
        </p:nvSpPr>
        <p:spPr>
          <a:xfrm>
            <a:off x="2589293" y="5766591"/>
            <a:ext cx="0" cy="10795"/>
          </a:xfrm>
          <a:custGeom>
            <a:avLst/>
            <a:gdLst/>
            <a:ahLst/>
            <a:cxnLst/>
            <a:rect l="l" t="t" r="r" b="b"/>
            <a:pathLst>
              <a:path h="10795">
                <a:moveTo>
                  <a:pt x="0" y="0"/>
                </a:moveTo>
                <a:lnTo>
                  <a:pt x="0" y="10623"/>
                </a:lnTo>
              </a:path>
            </a:pathLst>
          </a:custGeom>
          <a:ln w="533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3" name="object 1663"/>
          <p:cNvSpPr/>
          <p:nvPr/>
        </p:nvSpPr>
        <p:spPr>
          <a:xfrm>
            <a:off x="2559398" y="565344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4" name="object 1664"/>
          <p:cNvSpPr/>
          <p:nvPr/>
        </p:nvSpPr>
        <p:spPr>
          <a:xfrm>
            <a:off x="2559932" y="565344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5" name="object 1665"/>
          <p:cNvSpPr/>
          <p:nvPr/>
        </p:nvSpPr>
        <p:spPr>
          <a:xfrm>
            <a:off x="2588759" y="5653446"/>
            <a:ext cx="0" cy="36195"/>
          </a:xfrm>
          <a:custGeom>
            <a:avLst/>
            <a:gdLst/>
            <a:ahLst/>
            <a:cxnLst/>
            <a:rect l="l" t="t" r="r" b="b"/>
            <a:pathLst>
              <a:path h="36195">
                <a:moveTo>
                  <a:pt x="0" y="0"/>
                </a:moveTo>
                <a:lnTo>
                  <a:pt x="0" y="35589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6" name="object 1666"/>
          <p:cNvSpPr/>
          <p:nvPr/>
        </p:nvSpPr>
        <p:spPr>
          <a:xfrm>
            <a:off x="2588759" y="5759685"/>
            <a:ext cx="0" cy="19050"/>
          </a:xfrm>
          <a:custGeom>
            <a:avLst/>
            <a:gdLst/>
            <a:ahLst/>
            <a:cxnLst/>
            <a:rect l="l" t="t" r="r" b="b"/>
            <a:pathLst>
              <a:path h="19050">
                <a:moveTo>
                  <a:pt x="0" y="0"/>
                </a:moveTo>
                <a:lnTo>
                  <a:pt x="0" y="18591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7" name="object 1667"/>
          <p:cNvSpPr/>
          <p:nvPr/>
        </p:nvSpPr>
        <p:spPr>
          <a:xfrm>
            <a:off x="2583420" y="578252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8" name="object 1668"/>
          <p:cNvSpPr/>
          <p:nvPr/>
        </p:nvSpPr>
        <p:spPr>
          <a:xfrm>
            <a:off x="2588759" y="5786776"/>
            <a:ext cx="0" cy="17145"/>
          </a:xfrm>
          <a:custGeom>
            <a:avLst/>
            <a:gdLst/>
            <a:ahLst/>
            <a:cxnLst/>
            <a:rect l="l" t="t" r="r" b="b"/>
            <a:pathLst>
              <a:path h="17145">
                <a:moveTo>
                  <a:pt x="0" y="0"/>
                </a:moveTo>
                <a:lnTo>
                  <a:pt x="0" y="16998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9" name="object 1669"/>
          <p:cNvSpPr/>
          <p:nvPr/>
        </p:nvSpPr>
        <p:spPr>
          <a:xfrm>
            <a:off x="2559398" y="5803774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0" name="object 1670"/>
          <p:cNvSpPr/>
          <p:nvPr/>
        </p:nvSpPr>
        <p:spPr>
          <a:xfrm>
            <a:off x="2559932" y="5803774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1" name="object 1671"/>
          <p:cNvSpPr/>
          <p:nvPr/>
        </p:nvSpPr>
        <p:spPr>
          <a:xfrm>
            <a:off x="2621322" y="5778277"/>
            <a:ext cx="0" cy="17145"/>
          </a:xfrm>
          <a:custGeom>
            <a:avLst/>
            <a:gdLst/>
            <a:ahLst/>
            <a:cxnLst/>
            <a:rect l="l" t="t" r="r" b="b"/>
            <a:pathLst>
              <a:path h="17145">
                <a:moveTo>
                  <a:pt x="-5338" y="8499"/>
                </a:moveTo>
                <a:lnTo>
                  <a:pt x="5338" y="8499"/>
                </a:lnTo>
              </a:path>
            </a:pathLst>
          </a:custGeom>
          <a:ln w="16998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2" name="object 1672"/>
          <p:cNvSpPr/>
          <p:nvPr/>
        </p:nvSpPr>
        <p:spPr>
          <a:xfrm>
            <a:off x="2591961" y="5795275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3" name="object 1673"/>
          <p:cNvSpPr/>
          <p:nvPr/>
        </p:nvSpPr>
        <p:spPr>
          <a:xfrm>
            <a:off x="2592495" y="5795275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4" name="object 1674"/>
          <p:cNvSpPr/>
          <p:nvPr/>
        </p:nvSpPr>
        <p:spPr>
          <a:xfrm>
            <a:off x="2607977" y="566247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5" name="object 1675"/>
          <p:cNvSpPr/>
          <p:nvPr/>
        </p:nvSpPr>
        <p:spPr>
          <a:xfrm>
            <a:off x="2608510" y="566247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6" name="object 1676"/>
          <p:cNvSpPr/>
          <p:nvPr/>
        </p:nvSpPr>
        <p:spPr>
          <a:xfrm>
            <a:off x="2637337" y="5662477"/>
            <a:ext cx="0" cy="6350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-5338" y="2921"/>
                </a:moveTo>
                <a:lnTo>
                  <a:pt x="5338" y="2921"/>
                </a:lnTo>
              </a:path>
            </a:pathLst>
          </a:custGeom>
          <a:ln w="584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7" name="object 1677"/>
          <p:cNvSpPr/>
          <p:nvPr/>
        </p:nvSpPr>
        <p:spPr>
          <a:xfrm>
            <a:off x="2623991" y="5661945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8" name="object 1678"/>
          <p:cNvSpPr/>
          <p:nvPr/>
        </p:nvSpPr>
        <p:spPr>
          <a:xfrm>
            <a:off x="2624525" y="5661945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9" name="object 1679"/>
          <p:cNvSpPr/>
          <p:nvPr/>
        </p:nvSpPr>
        <p:spPr>
          <a:xfrm>
            <a:off x="2648014" y="5665398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690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0" name="object 1680"/>
          <p:cNvSpPr/>
          <p:nvPr/>
        </p:nvSpPr>
        <p:spPr>
          <a:xfrm>
            <a:off x="2651217" y="5766059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496" y="0"/>
                </a:lnTo>
              </a:path>
            </a:pathLst>
          </a:custGeom>
          <a:ln w="42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1" name="object 1681"/>
          <p:cNvSpPr/>
          <p:nvPr/>
        </p:nvSpPr>
        <p:spPr>
          <a:xfrm>
            <a:off x="2651217" y="5766059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>
                <a:moveTo>
                  <a:pt x="0" y="0"/>
                </a:moveTo>
                <a:lnTo>
                  <a:pt x="32029" y="0"/>
                </a:lnTo>
              </a:path>
            </a:pathLst>
          </a:custGeom>
          <a:ln w="42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2" name="object 1682"/>
          <p:cNvSpPr/>
          <p:nvPr/>
        </p:nvSpPr>
        <p:spPr>
          <a:xfrm>
            <a:off x="2667231" y="5689833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496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3" name="object 1683"/>
          <p:cNvSpPr/>
          <p:nvPr/>
        </p:nvSpPr>
        <p:spPr>
          <a:xfrm>
            <a:off x="2667231" y="5686114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496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4" name="object 1684"/>
          <p:cNvSpPr/>
          <p:nvPr/>
        </p:nvSpPr>
        <p:spPr>
          <a:xfrm>
            <a:off x="2667231" y="5682131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496" y="0"/>
                </a:lnTo>
              </a:path>
            </a:pathLst>
          </a:custGeom>
          <a:ln w="743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5" name="object 1685"/>
          <p:cNvSpPr/>
          <p:nvPr/>
        </p:nvSpPr>
        <p:spPr>
          <a:xfrm>
            <a:off x="2667231" y="5689833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>
                <a:moveTo>
                  <a:pt x="0" y="0"/>
                </a:moveTo>
                <a:lnTo>
                  <a:pt x="32030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6" name="object 1686"/>
          <p:cNvSpPr/>
          <p:nvPr/>
        </p:nvSpPr>
        <p:spPr>
          <a:xfrm>
            <a:off x="2667231" y="5686114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>
                <a:moveTo>
                  <a:pt x="0" y="0"/>
                </a:moveTo>
                <a:lnTo>
                  <a:pt x="32030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7" name="object 1687"/>
          <p:cNvSpPr/>
          <p:nvPr/>
        </p:nvSpPr>
        <p:spPr>
          <a:xfrm>
            <a:off x="2667231" y="5682131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>
                <a:moveTo>
                  <a:pt x="0" y="0"/>
                </a:moveTo>
                <a:lnTo>
                  <a:pt x="32030" y="0"/>
                </a:lnTo>
              </a:path>
            </a:pathLst>
          </a:custGeom>
          <a:ln w="743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8" name="object 1688"/>
          <p:cNvSpPr/>
          <p:nvPr/>
        </p:nvSpPr>
        <p:spPr>
          <a:xfrm>
            <a:off x="2669367" y="5763934"/>
            <a:ext cx="0" cy="19685"/>
          </a:xfrm>
          <a:custGeom>
            <a:avLst/>
            <a:gdLst/>
            <a:ahLst/>
            <a:cxnLst/>
            <a:rect l="l" t="t" r="r" b="b"/>
            <a:pathLst>
              <a:path h="19685">
                <a:moveTo>
                  <a:pt x="-5338" y="9561"/>
                </a:moveTo>
                <a:lnTo>
                  <a:pt x="5338" y="9561"/>
                </a:lnTo>
              </a:path>
            </a:pathLst>
          </a:custGeom>
          <a:ln w="1912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9" name="object 1689"/>
          <p:cNvSpPr/>
          <p:nvPr/>
        </p:nvSpPr>
        <p:spPr>
          <a:xfrm>
            <a:off x="2640007" y="5778011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0" name="object 1690"/>
          <p:cNvSpPr/>
          <p:nvPr/>
        </p:nvSpPr>
        <p:spPr>
          <a:xfrm>
            <a:off x="2640007" y="5783323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1" name="object 1691"/>
          <p:cNvSpPr/>
          <p:nvPr/>
        </p:nvSpPr>
        <p:spPr>
          <a:xfrm>
            <a:off x="2640540" y="5778011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2" name="object 1692"/>
          <p:cNvSpPr/>
          <p:nvPr/>
        </p:nvSpPr>
        <p:spPr>
          <a:xfrm>
            <a:off x="2640540" y="5783323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3" name="object 1693"/>
          <p:cNvSpPr/>
          <p:nvPr/>
        </p:nvSpPr>
        <p:spPr>
          <a:xfrm>
            <a:off x="2683246" y="5691427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>
                <a:moveTo>
                  <a:pt x="0" y="0"/>
                </a:moveTo>
                <a:lnTo>
                  <a:pt x="32030" y="0"/>
                </a:lnTo>
              </a:path>
            </a:pathLst>
          </a:custGeom>
          <a:ln w="584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4" name="object 1694"/>
          <p:cNvSpPr/>
          <p:nvPr/>
        </p:nvSpPr>
        <p:spPr>
          <a:xfrm>
            <a:off x="2683246" y="5686114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>
                <a:moveTo>
                  <a:pt x="0" y="0"/>
                </a:moveTo>
                <a:lnTo>
                  <a:pt x="32030" y="0"/>
                </a:lnTo>
              </a:path>
            </a:pathLst>
          </a:custGeom>
          <a:ln w="584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5" name="object 1695"/>
          <p:cNvSpPr/>
          <p:nvPr/>
        </p:nvSpPr>
        <p:spPr>
          <a:xfrm>
            <a:off x="2683246" y="5691427"/>
            <a:ext cx="33020" cy="0"/>
          </a:xfrm>
          <a:custGeom>
            <a:avLst/>
            <a:gdLst/>
            <a:ahLst/>
            <a:cxnLst/>
            <a:rect l="l" t="t" r="r" b="b"/>
            <a:pathLst>
              <a:path w="33019">
                <a:moveTo>
                  <a:pt x="0" y="0"/>
                </a:moveTo>
                <a:lnTo>
                  <a:pt x="32564" y="0"/>
                </a:lnTo>
              </a:path>
            </a:pathLst>
          </a:custGeom>
          <a:ln w="584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6" name="object 1696"/>
          <p:cNvSpPr/>
          <p:nvPr/>
        </p:nvSpPr>
        <p:spPr>
          <a:xfrm>
            <a:off x="2683246" y="5686114"/>
            <a:ext cx="33020" cy="0"/>
          </a:xfrm>
          <a:custGeom>
            <a:avLst/>
            <a:gdLst/>
            <a:ahLst/>
            <a:cxnLst/>
            <a:rect l="l" t="t" r="r" b="b"/>
            <a:pathLst>
              <a:path w="33019">
                <a:moveTo>
                  <a:pt x="0" y="0"/>
                </a:moveTo>
                <a:lnTo>
                  <a:pt x="32564" y="0"/>
                </a:lnTo>
              </a:path>
            </a:pathLst>
          </a:custGeom>
          <a:ln w="584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7" name="object 1697"/>
          <p:cNvSpPr/>
          <p:nvPr/>
        </p:nvSpPr>
        <p:spPr>
          <a:xfrm>
            <a:off x="2683246" y="5691427"/>
            <a:ext cx="5080" cy="0"/>
          </a:xfrm>
          <a:custGeom>
            <a:avLst/>
            <a:gdLst/>
            <a:ahLst/>
            <a:cxnLst/>
            <a:rect l="l" t="t" r="r" b="b"/>
            <a:pathLst>
              <a:path w="5080">
                <a:moveTo>
                  <a:pt x="0" y="0"/>
                </a:moveTo>
                <a:lnTo>
                  <a:pt x="4804" y="0"/>
                </a:lnTo>
              </a:path>
            </a:pathLst>
          </a:custGeom>
          <a:ln w="478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8" name="object 1698"/>
          <p:cNvSpPr/>
          <p:nvPr/>
        </p:nvSpPr>
        <p:spPr>
          <a:xfrm>
            <a:off x="2701665" y="5758091"/>
            <a:ext cx="0" cy="6350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0"/>
                </a:moveTo>
                <a:lnTo>
                  <a:pt x="0" y="5843"/>
                </a:lnTo>
              </a:path>
            </a:pathLst>
          </a:custGeom>
          <a:ln w="480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9" name="object 1699"/>
          <p:cNvSpPr/>
          <p:nvPr/>
        </p:nvSpPr>
        <p:spPr>
          <a:xfrm>
            <a:off x="2656555" y="5764200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>
                <a:moveTo>
                  <a:pt x="0" y="0"/>
                </a:moveTo>
                <a:lnTo>
                  <a:pt x="47511" y="0"/>
                </a:lnTo>
              </a:path>
            </a:pathLst>
          </a:custGeom>
          <a:ln w="1009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0" name="object 1700"/>
          <p:cNvSpPr/>
          <p:nvPr/>
        </p:nvSpPr>
        <p:spPr>
          <a:xfrm>
            <a:off x="2657089" y="5755966"/>
            <a:ext cx="46990" cy="0"/>
          </a:xfrm>
          <a:custGeom>
            <a:avLst/>
            <a:gdLst/>
            <a:ahLst/>
            <a:cxnLst/>
            <a:rect l="l" t="t" r="r" b="b"/>
            <a:pathLst>
              <a:path w="46989">
                <a:moveTo>
                  <a:pt x="0" y="0"/>
                </a:moveTo>
                <a:lnTo>
                  <a:pt x="46977" y="0"/>
                </a:lnTo>
              </a:path>
            </a:pathLst>
          </a:custGeom>
          <a:ln w="42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1" name="object 1701"/>
          <p:cNvSpPr/>
          <p:nvPr/>
        </p:nvSpPr>
        <p:spPr>
          <a:xfrm>
            <a:off x="2657089" y="5761013"/>
            <a:ext cx="46990" cy="0"/>
          </a:xfrm>
          <a:custGeom>
            <a:avLst/>
            <a:gdLst/>
            <a:ahLst/>
            <a:cxnLst/>
            <a:rect l="l" t="t" r="r" b="b"/>
            <a:pathLst>
              <a:path w="46989">
                <a:moveTo>
                  <a:pt x="0" y="0"/>
                </a:moveTo>
                <a:lnTo>
                  <a:pt x="46977" y="0"/>
                </a:lnTo>
              </a:path>
            </a:pathLst>
          </a:custGeom>
          <a:ln w="42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2" name="object 1702"/>
          <p:cNvSpPr/>
          <p:nvPr/>
        </p:nvSpPr>
        <p:spPr>
          <a:xfrm>
            <a:off x="2657089" y="5764200"/>
            <a:ext cx="46990" cy="0"/>
          </a:xfrm>
          <a:custGeom>
            <a:avLst/>
            <a:gdLst/>
            <a:ahLst/>
            <a:cxnLst/>
            <a:rect l="l" t="t" r="r" b="b"/>
            <a:pathLst>
              <a:path w="46989">
                <a:moveTo>
                  <a:pt x="0" y="0"/>
                </a:moveTo>
                <a:lnTo>
                  <a:pt x="46977" y="0"/>
                </a:lnTo>
              </a:path>
            </a:pathLst>
          </a:custGeom>
          <a:ln w="1009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3" name="object 1703"/>
          <p:cNvSpPr/>
          <p:nvPr/>
        </p:nvSpPr>
        <p:spPr>
          <a:xfrm>
            <a:off x="2688052" y="5670444"/>
            <a:ext cx="48895" cy="0"/>
          </a:xfrm>
          <a:custGeom>
            <a:avLst/>
            <a:gdLst/>
            <a:ahLst/>
            <a:cxnLst/>
            <a:rect l="l" t="t" r="r" b="b"/>
            <a:pathLst>
              <a:path w="48894">
                <a:moveTo>
                  <a:pt x="0" y="0"/>
                </a:moveTo>
                <a:lnTo>
                  <a:pt x="48578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4" name="object 1704"/>
          <p:cNvSpPr/>
          <p:nvPr/>
        </p:nvSpPr>
        <p:spPr>
          <a:xfrm>
            <a:off x="2688585" y="5670444"/>
            <a:ext cx="48260" cy="0"/>
          </a:xfrm>
          <a:custGeom>
            <a:avLst/>
            <a:gdLst/>
            <a:ahLst/>
            <a:cxnLst/>
            <a:rect l="l" t="t" r="r" b="b"/>
            <a:pathLst>
              <a:path w="48260">
                <a:moveTo>
                  <a:pt x="0" y="0"/>
                </a:moveTo>
                <a:lnTo>
                  <a:pt x="48044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5" name="object 1705"/>
          <p:cNvSpPr/>
          <p:nvPr/>
        </p:nvSpPr>
        <p:spPr>
          <a:xfrm>
            <a:off x="2717412" y="5670444"/>
            <a:ext cx="0" cy="17780"/>
          </a:xfrm>
          <a:custGeom>
            <a:avLst/>
            <a:gdLst/>
            <a:ahLst/>
            <a:cxnLst/>
            <a:rect l="l" t="t" r="r" b="b"/>
            <a:pathLst>
              <a:path h="17779">
                <a:moveTo>
                  <a:pt x="-5338" y="8764"/>
                </a:moveTo>
                <a:lnTo>
                  <a:pt x="5338" y="8764"/>
                </a:lnTo>
              </a:path>
            </a:pathLst>
          </a:custGeom>
          <a:ln w="1752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6" name="object 1706"/>
          <p:cNvSpPr/>
          <p:nvPr/>
        </p:nvSpPr>
        <p:spPr>
          <a:xfrm>
            <a:off x="2688052" y="5761278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015" y="0"/>
                </a:lnTo>
              </a:path>
            </a:pathLst>
          </a:custGeom>
          <a:ln w="531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7" name="object 1707"/>
          <p:cNvSpPr/>
          <p:nvPr/>
        </p:nvSpPr>
        <p:spPr>
          <a:xfrm>
            <a:off x="2688052" y="5766591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015" y="0"/>
                </a:lnTo>
              </a:path>
            </a:pathLst>
          </a:custGeom>
          <a:ln w="531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8" name="object 1708"/>
          <p:cNvSpPr/>
          <p:nvPr/>
        </p:nvSpPr>
        <p:spPr>
          <a:xfrm>
            <a:off x="2688585" y="5761278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481" y="0"/>
                </a:lnTo>
              </a:path>
            </a:pathLst>
          </a:custGeom>
          <a:ln w="531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9" name="object 1709"/>
          <p:cNvSpPr/>
          <p:nvPr/>
        </p:nvSpPr>
        <p:spPr>
          <a:xfrm>
            <a:off x="2688585" y="5766591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481" y="0"/>
                </a:lnTo>
              </a:path>
            </a:pathLst>
          </a:custGeom>
          <a:ln w="531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0" name="object 1710"/>
          <p:cNvSpPr/>
          <p:nvPr/>
        </p:nvSpPr>
        <p:spPr>
          <a:xfrm>
            <a:off x="2720615" y="5659821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014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1" name="object 1711"/>
          <p:cNvSpPr/>
          <p:nvPr/>
        </p:nvSpPr>
        <p:spPr>
          <a:xfrm>
            <a:off x="2721149" y="5659821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48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2" name="object 1712"/>
          <p:cNvSpPr/>
          <p:nvPr/>
        </p:nvSpPr>
        <p:spPr>
          <a:xfrm>
            <a:off x="2744638" y="579261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637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3" name="object 1713"/>
          <p:cNvSpPr/>
          <p:nvPr/>
        </p:nvSpPr>
        <p:spPr>
          <a:xfrm>
            <a:off x="2720615" y="579580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4" name="object 1714"/>
          <p:cNvSpPr/>
          <p:nvPr/>
        </p:nvSpPr>
        <p:spPr>
          <a:xfrm>
            <a:off x="2721149" y="579580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5" name="object 1715"/>
          <p:cNvSpPr/>
          <p:nvPr/>
        </p:nvSpPr>
        <p:spPr>
          <a:xfrm>
            <a:off x="2736630" y="5624231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6" name="object 1716"/>
          <p:cNvSpPr/>
          <p:nvPr/>
        </p:nvSpPr>
        <p:spPr>
          <a:xfrm>
            <a:off x="2737164" y="5624231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7" name="object 1717"/>
          <p:cNvSpPr/>
          <p:nvPr/>
        </p:nvSpPr>
        <p:spPr>
          <a:xfrm>
            <a:off x="2765991" y="5624231"/>
            <a:ext cx="0" cy="26670"/>
          </a:xfrm>
          <a:custGeom>
            <a:avLst/>
            <a:gdLst/>
            <a:ahLst/>
            <a:cxnLst/>
            <a:rect l="l" t="t" r="r" b="b"/>
            <a:pathLst>
              <a:path h="26670">
                <a:moveTo>
                  <a:pt x="0" y="0"/>
                </a:moveTo>
                <a:lnTo>
                  <a:pt x="0" y="26559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8" name="object 1718"/>
          <p:cNvSpPr/>
          <p:nvPr/>
        </p:nvSpPr>
        <p:spPr>
          <a:xfrm>
            <a:off x="2798822" y="5665132"/>
            <a:ext cx="0" cy="10795"/>
          </a:xfrm>
          <a:custGeom>
            <a:avLst/>
            <a:gdLst/>
            <a:ahLst/>
            <a:cxnLst/>
            <a:rect l="l" t="t" r="r" b="b"/>
            <a:pathLst>
              <a:path h="10795">
                <a:moveTo>
                  <a:pt x="0" y="0"/>
                </a:moveTo>
                <a:lnTo>
                  <a:pt x="0" y="10623"/>
                </a:lnTo>
              </a:path>
            </a:pathLst>
          </a:custGeom>
          <a:ln w="480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9" name="object 1719"/>
          <p:cNvSpPr/>
          <p:nvPr/>
        </p:nvSpPr>
        <p:spPr>
          <a:xfrm>
            <a:off x="2798822" y="5665132"/>
            <a:ext cx="0" cy="10795"/>
          </a:xfrm>
          <a:custGeom>
            <a:avLst/>
            <a:gdLst/>
            <a:ahLst/>
            <a:cxnLst/>
            <a:rect l="l" t="t" r="r" b="b"/>
            <a:pathLst>
              <a:path h="10795">
                <a:moveTo>
                  <a:pt x="0" y="0"/>
                </a:moveTo>
                <a:lnTo>
                  <a:pt x="0" y="10623"/>
                </a:lnTo>
              </a:path>
            </a:pathLst>
          </a:custGeom>
          <a:ln w="480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0" name="object 1720"/>
          <p:cNvSpPr/>
          <p:nvPr/>
        </p:nvSpPr>
        <p:spPr>
          <a:xfrm>
            <a:off x="2798822" y="5670444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0" y="0"/>
                </a:moveTo>
                <a:lnTo>
                  <a:pt x="0" y="10092"/>
                </a:lnTo>
              </a:path>
            </a:pathLst>
          </a:custGeom>
          <a:ln w="480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1" name="object 1721"/>
          <p:cNvSpPr/>
          <p:nvPr/>
        </p:nvSpPr>
        <p:spPr>
          <a:xfrm>
            <a:off x="2798021" y="5743749"/>
            <a:ext cx="0" cy="14604"/>
          </a:xfrm>
          <a:custGeom>
            <a:avLst/>
            <a:gdLst/>
            <a:ahLst/>
            <a:cxnLst/>
            <a:rect l="l" t="t" r="r" b="b"/>
            <a:pathLst>
              <a:path h="14604">
                <a:moveTo>
                  <a:pt x="-5338" y="7171"/>
                </a:moveTo>
                <a:lnTo>
                  <a:pt x="5338" y="7171"/>
                </a:lnTo>
              </a:path>
            </a:pathLst>
          </a:custGeom>
          <a:ln w="1434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2" name="object 1722"/>
          <p:cNvSpPr/>
          <p:nvPr/>
        </p:nvSpPr>
        <p:spPr>
          <a:xfrm>
            <a:off x="2768660" y="5755435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531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3" name="object 1723"/>
          <p:cNvSpPr/>
          <p:nvPr/>
        </p:nvSpPr>
        <p:spPr>
          <a:xfrm>
            <a:off x="2768660" y="576074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531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4" name="object 1724"/>
          <p:cNvSpPr/>
          <p:nvPr/>
        </p:nvSpPr>
        <p:spPr>
          <a:xfrm>
            <a:off x="2769194" y="5755435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531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5" name="object 1725"/>
          <p:cNvSpPr/>
          <p:nvPr/>
        </p:nvSpPr>
        <p:spPr>
          <a:xfrm>
            <a:off x="2769194" y="576074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531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6" name="object 1726"/>
          <p:cNvSpPr/>
          <p:nvPr/>
        </p:nvSpPr>
        <p:spPr>
          <a:xfrm>
            <a:off x="2798822" y="5655040"/>
            <a:ext cx="0" cy="10795"/>
          </a:xfrm>
          <a:custGeom>
            <a:avLst/>
            <a:gdLst/>
            <a:ahLst/>
            <a:cxnLst/>
            <a:rect l="l" t="t" r="r" b="b"/>
            <a:pathLst>
              <a:path h="10795">
                <a:moveTo>
                  <a:pt x="0" y="0"/>
                </a:moveTo>
                <a:lnTo>
                  <a:pt x="0" y="10623"/>
                </a:lnTo>
              </a:path>
            </a:pathLst>
          </a:custGeom>
          <a:ln w="480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7" name="object 1727"/>
          <p:cNvSpPr/>
          <p:nvPr/>
        </p:nvSpPr>
        <p:spPr>
          <a:xfrm>
            <a:off x="2798822" y="5655040"/>
            <a:ext cx="0" cy="10795"/>
          </a:xfrm>
          <a:custGeom>
            <a:avLst/>
            <a:gdLst/>
            <a:ahLst/>
            <a:cxnLst/>
            <a:rect l="l" t="t" r="r" b="b"/>
            <a:pathLst>
              <a:path h="10795">
                <a:moveTo>
                  <a:pt x="0" y="0"/>
                </a:moveTo>
                <a:lnTo>
                  <a:pt x="0" y="10623"/>
                </a:lnTo>
              </a:path>
            </a:pathLst>
          </a:custGeom>
          <a:ln w="480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8" name="object 1728"/>
          <p:cNvSpPr/>
          <p:nvPr/>
        </p:nvSpPr>
        <p:spPr>
          <a:xfrm>
            <a:off x="2814570" y="5743749"/>
            <a:ext cx="0" cy="23495"/>
          </a:xfrm>
          <a:custGeom>
            <a:avLst/>
            <a:gdLst/>
            <a:ahLst/>
            <a:cxnLst/>
            <a:rect l="l" t="t" r="r" b="b"/>
            <a:pathLst>
              <a:path h="23495">
                <a:moveTo>
                  <a:pt x="0" y="23372"/>
                </a:moveTo>
                <a:lnTo>
                  <a:pt x="0" y="0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9" name="object 1729"/>
          <p:cNvSpPr/>
          <p:nvPr/>
        </p:nvSpPr>
        <p:spPr>
          <a:xfrm>
            <a:off x="2785209" y="5767122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0" name="object 1730"/>
          <p:cNvSpPr/>
          <p:nvPr/>
        </p:nvSpPr>
        <p:spPr>
          <a:xfrm>
            <a:off x="2785743" y="5767122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1" name="object 1731"/>
          <p:cNvSpPr/>
          <p:nvPr/>
        </p:nvSpPr>
        <p:spPr>
          <a:xfrm>
            <a:off x="2801224" y="5639635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2" name="object 1732"/>
          <p:cNvSpPr/>
          <p:nvPr/>
        </p:nvSpPr>
        <p:spPr>
          <a:xfrm>
            <a:off x="2801758" y="5639635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3" name="object 1733"/>
          <p:cNvSpPr/>
          <p:nvPr/>
        </p:nvSpPr>
        <p:spPr>
          <a:xfrm>
            <a:off x="2830585" y="5639635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5338" y="3983"/>
                </a:moveTo>
                <a:lnTo>
                  <a:pt x="5338" y="3983"/>
                </a:lnTo>
              </a:path>
            </a:pathLst>
          </a:custGeom>
          <a:ln w="796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4" name="object 1734"/>
          <p:cNvSpPr/>
          <p:nvPr/>
        </p:nvSpPr>
        <p:spPr>
          <a:xfrm>
            <a:off x="2841262" y="5741624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541" y="0"/>
                </a:lnTo>
              </a:path>
            </a:pathLst>
          </a:custGeom>
          <a:ln w="42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5" name="object 1735"/>
          <p:cNvSpPr/>
          <p:nvPr/>
        </p:nvSpPr>
        <p:spPr>
          <a:xfrm>
            <a:off x="2841262" y="5746671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541" y="0"/>
                </a:lnTo>
              </a:path>
            </a:pathLst>
          </a:custGeom>
          <a:ln w="42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6" name="object 1736"/>
          <p:cNvSpPr/>
          <p:nvPr/>
        </p:nvSpPr>
        <p:spPr>
          <a:xfrm>
            <a:off x="2817239" y="5749592"/>
            <a:ext cx="33020" cy="0"/>
          </a:xfrm>
          <a:custGeom>
            <a:avLst/>
            <a:gdLst/>
            <a:ahLst/>
            <a:cxnLst/>
            <a:rect l="l" t="t" r="r" b="b"/>
            <a:pathLst>
              <a:path w="33019">
                <a:moveTo>
                  <a:pt x="0" y="0"/>
                </a:moveTo>
                <a:lnTo>
                  <a:pt x="32564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7" name="object 1737"/>
          <p:cNvSpPr/>
          <p:nvPr/>
        </p:nvSpPr>
        <p:spPr>
          <a:xfrm>
            <a:off x="2817773" y="5749592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>
                <a:moveTo>
                  <a:pt x="0" y="0"/>
                </a:moveTo>
                <a:lnTo>
                  <a:pt x="3203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8" name="object 1738"/>
          <p:cNvSpPr/>
          <p:nvPr/>
        </p:nvSpPr>
        <p:spPr>
          <a:xfrm>
            <a:off x="2833254" y="5648665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9" name="object 1739"/>
          <p:cNvSpPr/>
          <p:nvPr/>
        </p:nvSpPr>
        <p:spPr>
          <a:xfrm>
            <a:off x="2833254" y="5643353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0" name="object 1740"/>
          <p:cNvSpPr/>
          <p:nvPr/>
        </p:nvSpPr>
        <p:spPr>
          <a:xfrm>
            <a:off x="2833788" y="5648665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1" name="object 1741"/>
          <p:cNvSpPr/>
          <p:nvPr/>
        </p:nvSpPr>
        <p:spPr>
          <a:xfrm>
            <a:off x="2833788" y="5643353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2" name="object 1742"/>
          <p:cNvSpPr/>
          <p:nvPr/>
        </p:nvSpPr>
        <p:spPr>
          <a:xfrm>
            <a:off x="2862615" y="5648134"/>
            <a:ext cx="0" cy="13335"/>
          </a:xfrm>
          <a:custGeom>
            <a:avLst/>
            <a:gdLst/>
            <a:ahLst/>
            <a:cxnLst/>
            <a:rect l="l" t="t" r="r" b="b"/>
            <a:pathLst>
              <a:path h="13335">
                <a:moveTo>
                  <a:pt x="0" y="0"/>
                </a:moveTo>
                <a:lnTo>
                  <a:pt x="0" y="12749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3" name="object 1743"/>
          <p:cNvSpPr/>
          <p:nvPr/>
        </p:nvSpPr>
        <p:spPr>
          <a:xfrm>
            <a:off x="2857276" y="564600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4" name="object 1744"/>
          <p:cNvSpPr/>
          <p:nvPr/>
        </p:nvSpPr>
        <p:spPr>
          <a:xfrm>
            <a:off x="2847134" y="5737906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0" y="0"/>
                </a:moveTo>
                <a:lnTo>
                  <a:pt x="0" y="6905"/>
                </a:lnTo>
              </a:path>
            </a:pathLst>
          </a:custGeom>
          <a:ln w="5338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5" name="object 1745"/>
          <p:cNvSpPr/>
          <p:nvPr/>
        </p:nvSpPr>
        <p:spPr>
          <a:xfrm>
            <a:off x="2847134" y="5732594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0" y="0"/>
                </a:moveTo>
                <a:lnTo>
                  <a:pt x="0" y="6905"/>
                </a:lnTo>
              </a:path>
            </a:pathLst>
          </a:custGeom>
          <a:ln w="5338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6" name="object 1746"/>
          <p:cNvSpPr/>
          <p:nvPr/>
        </p:nvSpPr>
        <p:spPr>
          <a:xfrm>
            <a:off x="2847134" y="5737906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0" y="0"/>
                </a:moveTo>
                <a:lnTo>
                  <a:pt x="0" y="6905"/>
                </a:lnTo>
              </a:path>
            </a:pathLst>
          </a:custGeom>
          <a:ln w="5338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7" name="object 1747"/>
          <p:cNvSpPr/>
          <p:nvPr/>
        </p:nvSpPr>
        <p:spPr>
          <a:xfrm>
            <a:off x="2873825" y="576685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8" name="object 1748"/>
          <p:cNvSpPr/>
          <p:nvPr/>
        </p:nvSpPr>
        <p:spPr>
          <a:xfrm>
            <a:off x="2849803" y="5769512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7968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9" name="object 1749"/>
          <p:cNvSpPr/>
          <p:nvPr/>
        </p:nvSpPr>
        <p:spPr>
          <a:xfrm>
            <a:off x="2850337" y="5769512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7968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0" name="object 1750"/>
          <p:cNvSpPr/>
          <p:nvPr/>
        </p:nvSpPr>
        <p:spPr>
          <a:xfrm>
            <a:off x="2865284" y="5663273"/>
            <a:ext cx="48260" cy="0"/>
          </a:xfrm>
          <a:custGeom>
            <a:avLst/>
            <a:gdLst/>
            <a:ahLst/>
            <a:cxnLst/>
            <a:rect l="l" t="t" r="r" b="b"/>
            <a:pathLst>
              <a:path w="48260">
                <a:moveTo>
                  <a:pt x="0" y="0"/>
                </a:moveTo>
                <a:lnTo>
                  <a:pt x="48044" y="0"/>
                </a:lnTo>
              </a:path>
            </a:pathLst>
          </a:custGeom>
          <a:ln w="3718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1" name="object 1751"/>
          <p:cNvSpPr/>
          <p:nvPr/>
        </p:nvSpPr>
        <p:spPr>
          <a:xfrm>
            <a:off x="2865284" y="5658758"/>
            <a:ext cx="48260" cy="0"/>
          </a:xfrm>
          <a:custGeom>
            <a:avLst/>
            <a:gdLst/>
            <a:ahLst/>
            <a:cxnLst/>
            <a:rect l="l" t="t" r="r" b="b"/>
            <a:pathLst>
              <a:path w="48260">
                <a:moveTo>
                  <a:pt x="0" y="0"/>
                </a:moveTo>
                <a:lnTo>
                  <a:pt x="48044" y="0"/>
                </a:lnTo>
              </a:path>
            </a:pathLst>
          </a:custGeom>
          <a:ln w="531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2" name="object 1752"/>
          <p:cNvSpPr/>
          <p:nvPr/>
        </p:nvSpPr>
        <p:spPr>
          <a:xfrm>
            <a:off x="2865818" y="5663273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>
                <a:moveTo>
                  <a:pt x="0" y="0"/>
                </a:moveTo>
                <a:lnTo>
                  <a:pt x="47510" y="0"/>
                </a:lnTo>
              </a:path>
            </a:pathLst>
          </a:custGeom>
          <a:ln w="3718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3" name="object 1753"/>
          <p:cNvSpPr/>
          <p:nvPr/>
        </p:nvSpPr>
        <p:spPr>
          <a:xfrm>
            <a:off x="2865818" y="5658758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>
                <a:moveTo>
                  <a:pt x="0" y="0"/>
                </a:moveTo>
                <a:lnTo>
                  <a:pt x="47510" y="0"/>
                </a:lnTo>
              </a:path>
            </a:pathLst>
          </a:custGeom>
          <a:ln w="531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4" name="object 1754"/>
          <p:cNvSpPr/>
          <p:nvPr/>
        </p:nvSpPr>
        <p:spPr>
          <a:xfrm>
            <a:off x="2892509" y="5663008"/>
            <a:ext cx="8255" cy="0"/>
          </a:xfrm>
          <a:custGeom>
            <a:avLst/>
            <a:gdLst/>
            <a:ahLst/>
            <a:cxnLst/>
            <a:rect l="l" t="t" r="r" b="b"/>
            <a:pathLst>
              <a:path w="8255">
                <a:moveTo>
                  <a:pt x="0" y="0"/>
                </a:moveTo>
                <a:lnTo>
                  <a:pt x="8007" y="0"/>
                </a:lnTo>
              </a:path>
            </a:pathLst>
          </a:custGeom>
          <a:ln w="318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5" name="object 1755"/>
          <p:cNvSpPr/>
          <p:nvPr/>
        </p:nvSpPr>
        <p:spPr>
          <a:xfrm>
            <a:off x="2881299" y="5661679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>
                <a:moveTo>
                  <a:pt x="0" y="0"/>
                </a:moveTo>
                <a:lnTo>
                  <a:pt x="32029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6" name="object 1756"/>
          <p:cNvSpPr/>
          <p:nvPr/>
        </p:nvSpPr>
        <p:spPr>
          <a:xfrm>
            <a:off x="2881299" y="5656367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>
                <a:moveTo>
                  <a:pt x="0" y="0"/>
                </a:moveTo>
                <a:lnTo>
                  <a:pt x="32029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7" name="object 1757"/>
          <p:cNvSpPr/>
          <p:nvPr/>
        </p:nvSpPr>
        <p:spPr>
          <a:xfrm>
            <a:off x="2881833" y="5661679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495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8" name="object 1758"/>
          <p:cNvSpPr/>
          <p:nvPr/>
        </p:nvSpPr>
        <p:spPr>
          <a:xfrm>
            <a:off x="2881833" y="5656367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495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9" name="object 1759"/>
          <p:cNvSpPr/>
          <p:nvPr/>
        </p:nvSpPr>
        <p:spPr>
          <a:xfrm>
            <a:off x="2909325" y="5656633"/>
            <a:ext cx="0" cy="8890"/>
          </a:xfrm>
          <a:custGeom>
            <a:avLst/>
            <a:gdLst/>
            <a:ahLst/>
            <a:cxnLst/>
            <a:rect l="l" t="t" r="r" b="b"/>
            <a:pathLst>
              <a:path h="8889">
                <a:moveTo>
                  <a:pt x="0" y="0"/>
                </a:moveTo>
                <a:lnTo>
                  <a:pt x="0" y="8498"/>
                </a:lnTo>
              </a:path>
            </a:pathLst>
          </a:custGeom>
          <a:ln w="800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0" name="object 1760"/>
          <p:cNvSpPr/>
          <p:nvPr/>
        </p:nvSpPr>
        <p:spPr>
          <a:xfrm>
            <a:off x="2909059" y="5756763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39" y="0"/>
                </a:lnTo>
              </a:path>
            </a:pathLst>
          </a:custGeom>
          <a:ln w="690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1" name="object 1761"/>
          <p:cNvSpPr/>
          <p:nvPr/>
        </p:nvSpPr>
        <p:spPr>
          <a:xfrm>
            <a:off x="2909059" y="5760216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495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2" name="object 1762"/>
          <p:cNvSpPr/>
          <p:nvPr/>
        </p:nvSpPr>
        <p:spPr>
          <a:xfrm>
            <a:off x="2909059" y="5760216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>
                <a:moveTo>
                  <a:pt x="0" y="0"/>
                </a:moveTo>
                <a:lnTo>
                  <a:pt x="32029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3" name="object 1763"/>
          <p:cNvSpPr/>
          <p:nvPr/>
        </p:nvSpPr>
        <p:spPr>
          <a:xfrm>
            <a:off x="2897314" y="5666460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014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4" name="object 1764"/>
          <p:cNvSpPr/>
          <p:nvPr/>
        </p:nvSpPr>
        <p:spPr>
          <a:xfrm>
            <a:off x="2897314" y="5661149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014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5" name="object 1765"/>
          <p:cNvSpPr/>
          <p:nvPr/>
        </p:nvSpPr>
        <p:spPr>
          <a:xfrm>
            <a:off x="2897848" y="5666460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480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6" name="object 1766"/>
          <p:cNvSpPr/>
          <p:nvPr/>
        </p:nvSpPr>
        <p:spPr>
          <a:xfrm>
            <a:off x="2897848" y="5661149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480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7" name="object 1767"/>
          <p:cNvSpPr/>
          <p:nvPr/>
        </p:nvSpPr>
        <p:spPr>
          <a:xfrm>
            <a:off x="2926675" y="5753310"/>
            <a:ext cx="0" cy="31115"/>
          </a:xfrm>
          <a:custGeom>
            <a:avLst/>
            <a:gdLst/>
            <a:ahLst/>
            <a:cxnLst/>
            <a:rect l="l" t="t" r="r" b="b"/>
            <a:pathLst>
              <a:path h="31114">
                <a:moveTo>
                  <a:pt x="0" y="0"/>
                </a:moveTo>
                <a:lnTo>
                  <a:pt x="0" y="30809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8" name="object 1768"/>
          <p:cNvSpPr/>
          <p:nvPr/>
        </p:nvSpPr>
        <p:spPr>
          <a:xfrm>
            <a:off x="2897314" y="578412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9" name="object 1769"/>
          <p:cNvSpPr/>
          <p:nvPr/>
        </p:nvSpPr>
        <p:spPr>
          <a:xfrm>
            <a:off x="2897848" y="578412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0" name="object 1770"/>
          <p:cNvSpPr/>
          <p:nvPr/>
        </p:nvSpPr>
        <p:spPr>
          <a:xfrm>
            <a:off x="2913329" y="562263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1" name="object 1771"/>
          <p:cNvSpPr/>
          <p:nvPr/>
        </p:nvSpPr>
        <p:spPr>
          <a:xfrm>
            <a:off x="2913863" y="562263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2" name="object 1772"/>
          <p:cNvSpPr/>
          <p:nvPr/>
        </p:nvSpPr>
        <p:spPr>
          <a:xfrm>
            <a:off x="2942690" y="5622637"/>
            <a:ext cx="0" cy="13335"/>
          </a:xfrm>
          <a:custGeom>
            <a:avLst/>
            <a:gdLst/>
            <a:ahLst/>
            <a:cxnLst/>
            <a:rect l="l" t="t" r="r" b="b"/>
            <a:pathLst>
              <a:path h="13335">
                <a:moveTo>
                  <a:pt x="-5338" y="6374"/>
                </a:moveTo>
                <a:lnTo>
                  <a:pt x="5338" y="6374"/>
                </a:lnTo>
              </a:path>
            </a:pathLst>
          </a:custGeom>
          <a:ln w="12748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3" name="object 1773"/>
          <p:cNvSpPr/>
          <p:nvPr/>
        </p:nvSpPr>
        <p:spPr>
          <a:xfrm>
            <a:off x="2929878" y="5629011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4" name="object 1774"/>
          <p:cNvSpPr/>
          <p:nvPr/>
        </p:nvSpPr>
        <p:spPr>
          <a:xfrm>
            <a:off x="2930412" y="5629011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5" name="object 1775"/>
          <p:cNvSpPr/>
          <p:nvPr/>
        </p:nvSpPr>
        <p:spPr>
          <a:xfrm>
            <a:off x="2953900" y="5632198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637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6" name="object 1776"/>
          <p:cNvSpPr/>
          <p:nvPr/>
        </p:nvSpPr>
        <p:spPr>
          <a:xfrm>
            <a:off x="2959505" y="5710284"/>
            <a:ext cx="0" cy="27305"/>
          </a:xfrm>
          <a:custGeom>
            <a:avLst/>
            <a:gdLst/>
            <a:ahLst/>
            <a:cxnLst/>
            <a:rect l="l" t="t" r="r" b="b"/>
            <a:pathLst>
              <a:path h="27304">
                <a:moveTo>
                  <a:pt x="0" y="0"/>
                </a:moveTo>
                <a:lnTo>
                  <a:pt x="0" y="27091"/>
                </a:lnTo>
              </a:path>
            </a:pathLst>
          </a:custGeom>
          <a:ln w="480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7" name="object 1777"/>
          <p:cNvSpPr/>
          <p:nvPr/>
        </p:nvSpPr>
        <p:spPr>
          <a:xfrm>
            <a:off x="2945893" y="5624762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8" name="object 1778"/>
          <p:cNvSpPr/>
          <p:nvPr/>
        </p:nvSpPr>
        <p:spPr>
          <a:xfrm>
            <a:off x="2946427" y="5624762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9" name="object 1779"/>
          <p:cNvSpPr/>
          <p:nvPr/>
        </p:nvSpPr>
        <p:spPr>
          <a:xfrm>
            <a:off x="2975254" y="5624762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-5338" y="5046"/>
                </a:moveTo>
                <a:lnTo>
                  <a:pt x="5338" y="5046"/>
                </a:lnTo>
              </a:path>
            </a:pathLst>
          </a:custGeom>
          <a:ln w="1009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0" name="object 1780"/>
          <p:cNvSpPr/>
          <p:nvPr/>
        </p:nvSpPr>
        <p:spPr>
          <a:xfrm>
            <a:off x="2985930" y="5758091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42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1" name="object 1781"/>
          <p:cNvSpPr/>
          <p:nvPr/>
        </p:nvSpPr>
        <p:spPr>
          <a:xfrm>
            <a:off x="2991268" y="5760216"/>
            <a:ext cx="0" cy="12065"/>
          </a:xfrm>
          <a:custGeom>
            <a:avLst/>
            <a:gdLst/>
            <a:ahLst/>
            <a:cxnLst/>
            <a:rect l="l" t="t" r="r" b="b"/>
            <a:pathLst>
              <a:path h="12064">
                <a:moveTo>
                  <a:pt x="0" y="0"/>
                </a:moveTo>
                <a:lnTo>
                  <a:pt x="0" y="11686"/>
                </a:lnTo>
              </a:path>
            </a:pathLst>
          </a:custGeom>
          <a:ln w="42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2" name="object 1782"/>
          <p:cNvSpPr/>
          <p:nvPr/>
        </p:nvSpPr>
        <p:spPr>
          <a:xfrm>
            <a:off x="2961908" y="5770574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796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3" name="object 1783"/>
          <p:cNvSpPr/>
          <p:nvPr/>
        </p:nvSpPr>
        <p:spPr>
          <a:xfrm>
            <a:off x="2961908" y="5775886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796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4" name="object 1784"/>
          <p:cNvSpPr/>
          <p:nvPr/>
        </p:nvSpPr>
        <p:spPr>
          <a:xfrm>
            <a:off x="2962442" y="5770574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796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5" name="object 1785"/>
          <p:cNvSpPr/>
          <p:nvPr/>
        </p:nvSpPr>
        <p:spPr>
          <a:xfrm>
            <a:off x="2962442" y="5775886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796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6" name="object 1786"/>
          <p:cNvSpPr/>
          <p:nvPr/>
        </p:nvSpPr>
        <p:spPr>
          <a:xfrm>
            <a:off x="2977923" y="5628480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7" name="object 1787"/>
          <p:cNvSpPr/>
          <p:nvPr/>
        </p:nvSpPr>
        <p:spPr>
          <a:xfrm>
            <a:off x="2978457" y="5628480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8" name="object 1788"/>
          <p:cNvSpPr/>
          <p:nvPr/>
        </p:nvSpPr>
        <p:spPr>
          <a:xfrm>
            <a:off x="3007284" y="5635385"/>
            <a:ext cx="0" cy="28575"/>
          </a:xfrm>
          <a:custGeom>
            <a:avLst/>
            <a:gdLst/>
            <a:ahLst/>
            <a:cxnLst/>
            <a:rect l="l" t="t" r="r" b="b"/>
            <a:pathLst>
              <a:path h="28575">
                <a:moveTo>
                  <a:pt x="0" y="0"/>
                </a:moveTo>
                <a:lnTo>
                  <a:pt x="0" y="28153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9" name="object 1789"/>
          <p:cNvSpPr/>
          <p:nvPr/>
        </p:nvSpPr>
        <p:spPr>
          <a:xfrm>
            <a:off x="3001945" y="563193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0" name="object 1790"/>
          <p:cNvSpPr/>
          <p:nvPr/>
        </p:nvSpPr>
        <p:spPr>
          <a:xfrm>
            <a:off x="2977923" y="5754639"/>
            <a:ext cx="17145" cy="0"/>
          </a:xfrm>
          <a:custGeom>
            <a:avLst/>
            <a:gdLst/>
            <a:ahLst/>
            <a:cxnLst/>
            <a:rect l="l" t="t" r="r" b="b"/>
            <a:pathLst>
              <a:path w="17144">
                <a:moveTo>
                  <a:pt x="0" y="0"/>
                </a:moveTo>
                <a:lnTo>
                  <a:pt x="16548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1" name="object 1791"/>
          <p:cNvSpPr/>
          <p:nvPr/>
        </p:nvSpPr>
        <p:spPr>
          <a:xfrm>
            <a:off x="2977923" y="5759419"/>
            <a:ext cx="33020" cy="0"/>
          </a:xfrm>
          <a:custGeom>
            <a:avLst/>
            <a:gdLst/>
            <a:ahLst/>
            <a:cxnLst/>
            <a:rect l="l" t="t" r="r" b="b"/>
            <a:pathLst>
              <a:path w="33019">
                <a:moveTo>
                  <a:pt x="0" y="0"/>
                </a:moveTo>
                <a:lnTo>
                  <a:pt x="32563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2" name="object 1792"/>
          <p:cNvSpPr/>
          <p:nvPr/>
        </p:nvSpPr>
        <p:spPr>
          <a:xfrm>
            <a:off x="2977923" y="5760747"/>
            <a:ext cx="33020" cy="0"/>
          </a:xfrm>
          <a:custGeom>
            <a:avLst/>
            <a:gdLst/>
            <a:ahLst/>
            <a:cxnLst/>
            <a:rect l="l" t="t" r="r" b="b"/>
            <a:pathLst>
              <a:path w="33019">
                <a:moveTo>
                  <a:pt x="0" y="0"/>
                </a:moveTo>
                <a:lnTo>
                  <a:pt x="32563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3" name="object 1793"/>
          <p:cNvSpPr/>
          <p:nvPr/>
        </p:nvSpPr>
        <p:spPr>
          <a:xfrm>
            <a:off x="2978457" y="5754639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014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4" name="object 1794"/>
          <p:cNvSpPr/>
          <p:nvPr/>
        </p:nvSpPr>
        <p:spPr>
          <a:xfrm>
            <a:off x="2978457" y="5759419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>
                <a:moveTo>
                  <a:pt x="0" y="0"/>
                </a:moveTo>
                <a:lnTo>
                  <a:pt x="32029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5" name="object 1795"/>
          <p:cNvSpPr/>
          <p:nvPr/>
        </p:nvSpPr>
        <p:spPr>
          <a:xfrm>
            <a:off x="2978457" y="5760747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>
                <a:moveTo>
                  <a:pt x="0" y="0"/>
                </a:moveTo>
                <a:lnTo>
                  <a:pt x="32029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6" name="object 1796"/>
          <p:cNvSpPr/>
          <p:nvPr/>
        </p:nvSpPr>
        <p:spPr>
          <a:xfrm>
            <a:off x="3023832" y="5774558"/>
            <a:ext cx="0" cy="13335"/>
          </a:xfrm>
          <a:custGeom>
            <a:avLst/>
            <a:gdLst/>
            <a:ahLst/>
            <a:cxnLst/>
            <a:rect l="l" t="t" r="r" b="b"/>
            <a:pathLst>
              <a:path h="13335">
                <a:moveTo>
                  <a:pt x="0" y="0"/>
                </a:moveTo>
                <a:lnTo>
                  <a:pt x="0" y="13280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7" name="object 1797"/>
          <p:cNvSpPr/>
          <p:nvPr/>
        </p:nvSpPr>
        <p:spPr>
          <a:xfrm>
            <a:off x="2994472" y="5787838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8" name="object 1798"/>
          <p:cNvSpPr/>
          <p:nvPr/>
        </p:nvSpPr>
        <p:spPr>
          <a:xfrm>
            <a:off x="2995005" y="5787838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9" name="object 1799"/>
          <p:cNvSpPr/>
          <p:nvPr/>
        </p:nvSpPr>
        <p:spPr>
          <a:xfrm>
            <a:off x="3025968" y="5611482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0" name="object 1800"/>
          <p:cNvSpPr/>
          <p:nvPr/>
        </p:nvSpPr>
        <p:spPr>
          <a:xfrm>
            <a:off x="3026502" y="5611482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1" name="object 1801"/>
          <p:cNvSpPr/>
          <p:nvPr/>
        </p:nvSpPr>
        <p:spPr>
          <a:xfrm>
            <a:off x="3055862" y="5611482"/>
            <a:ext cx="0" cy="29209"/>
          </a:xfrm>
          <a:custGeom>
            <a:avLst/>
            <a:gdLst/>
            <a:ahLst/>
            <a:cxnLst/>
            <a:rect l="l" t="t" r="r" b="b"/>
            <a:pathLst>
              <a:path h="29210">
                <a:moveTo>
                  <a:pt x="0" y="0"/>
                </a:moveTo>
                <a:lnTo>
                  <a:pt x="0" y="29215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2" name="object 1802"/>
          <p:cNvSpPr/>
          <p:nvPr/>
        </p:nvSpPr>
        <p:spPr>
          <a:xfrm>
            <a:off x="3050524" y="5714267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3" name="object 1803"/>
          <p:cNvSpPr/>
          <p:nvPr/>
        </p:nvSpPr>
        <p:spPr>
          <a:xfrm>
            <a:off x="3069742" y="5730469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481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4" name="object 1804"/>
          <p:cNvSpPr/>
          <p:nvPr/>
        </p:nvSpPr>
        <p:spPr>
          <a:xfrm>
            <a:off x="3069742" y="5730469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015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5" name="object 1805"/>
          <p:cNvSpPr/>
          <p:nvPr/>
        </p:nvSpPr>
        <p:spPr>
          <a:xfrm>
            <a:off x="3058531" y="562848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6" name="object 1806"/>
          <p:cNvSpPr/>
          <p:nvPr/>
        </p:nvSpPr>
        <p:spPr>
          <a:xfrm>
            <a:off x="3059065" y="562848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7" name="object 1807"/>
          <p:cNvSpPr/>
          <p:nvPr/>
        </p:nvSpPr>
        <p:spPr>
          <a:xfrm>
            <a:off x="3088426" y="5641228"/>
            <a:ext cx="0" cy="12065"/>
          </a:xfrm>
          <a:custGeom>
            <a:avLst/>
            <a:gdLst/>
            <a:ahLst/>
            <a:cxnLst/>
            <a:rect l="l" t="t" r="r" b="b"/>
            <a:pathLst>
              <a:path h="12064">
                <a:moveTo>
                  <a:pt x="0" y="0"/>
                </a:moveTo>
                <a:lnTo>
                  <a:pt x="0" y="11686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8" name="object 1808"/>
          <p:cNvSpPr/>
          <p:nvPr/>
        </p:nvSpPr>
        <p:spPr>
          <a:xfrm>
            <a:off x="3088426" y="5628480"/>
            <a:ext cx="0" cy="13335"/>
          </a:xfrm>
          <a:custGeom>
            <a:avLst/>
            <a:gdLst/>
            <a:ahLst/>
            <a:cxnLst/>
            <a:rect l="l" t="t" r="r" b="b"/>
            <a:pathLst>
              <a:path h="13335">
                <a:moveTo>
                  <a:pt x="0" y="0"/>
                </a:moveTo>
                <a:lnTo>
                  <a:pt x="0" y="12748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9" name="object 1809"/>
          <p:cNvSpPr/>
          <p:nvPr/>
        </p:nvSpPr>
        <p:spPr>
          <a:xfrm>
            <a:off x="3086825" y="5721970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0"/>
                </a:moveTo>
                <a:lnTo>
                  <a:pt x="0" y="15404"/>
                </a:lnTo>
              </a:path>
            </a:pathLst>
          </a:custGeom>
          <a:ln w="747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0" name="object 1810"/>
          <p:cNvSpPr/>
          <p:nvPr/>
        </p:nvSpPr>
        <p:spPr>
          <a:xfrm>
            <a:off x="3069742" y="5737375"/>
            <a:ext cx="20955" cy="0"/>
          </a:xfrm>
          <a:custGeom>
            <a:avLst/>
            <a:gdLst/>
            <a:ahLst/>
            <a:cxnLst/>
            <a:rect l="l" t="t" r="r" b="b"/>
            <a:pathLst>
              <a:path w="20955">
                <a:moveTo>
                  <a:pt x="0" y="0"/>
                </a:moveTo>
                <a:lnTo>
                  <a:pt x="2082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1" name="object 1811"/>
          <p:cNvSpPr/>
          <p:nvPr/>
        </p:nvSpPr>
        <p:spPr>
          <a:xfrm>
            <a:off x="3069742" y="5737375"/>
            <a:ext cx="20955" cy="0"/>
          </a:xfrm>
          <a:custGeom>
            <a:avLst/>
            <a:gdLst/>
            <a:ahLst/>
            <a:cxnLst/>
            <a:rect l="l" t="t" r="r" b="b"/>
            <a:pathLst>
              <a:path w="20955">
                <a:moveTo>
                  <a:pt x="0" y="0"/>
                </a:moveTo>
                <a:lnTo>
                  <a:pt x="2082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2" name="object 1812"/>
          <p:cNvSpPr/>
          <p:nvPr/>
        </p:nvSpPr>
        <p:spPr>
          <a:xfrm>
            <a:off x="3074547" y="5635917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3" name="object 1813"/>
          <p:cNvSpPr/>
          <p:nvPr/>
        </p:nvSpPr>
        <p:spPr>
          <a:xfrm>
            <a:off x="3075080" y="5635917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4" name="object 1814"/>
          <p:cNvSpPr/>
          <p:nvPr/>
        </p:nvSpPr>
        <p:spPr>
          <a:xfrm>
            <a:off x="3103907" y="5635917"/>
            <a:ext cx="0" cy="17780"/>
          </a:xfrm>
          <a:custGeom>
            <a:avLst/>
            <a:gdLst/>
            <a:ahLst/>
            <a:cxnLst/>
            <a:rect l="l" t="t" r="r" b="b"/>
            <a:pathLst>
              <a:path h="17779">
                <a:moveTo>
                  <a:pt x="0" y="0"/>
                </a:moveTo>
                <a:lnTo>
                  <a:pt x="0" y="17528"/>
                </a:lnTo>
              </a:path>
            </a:pathLst>
          </a:custGeom>
          <a:ln w="7968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5" name="object 1815"/>
          <p:cNvSpPr/>
          <p:nvPr/>
        </p:nvSpPr>
        <p:spPr>
          <a:xfrm>
            <a:off x="3074547" y="5747468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015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6" name="object 1816"/>
          <p:cNvSpPr/>
          <p:nvPr/>
        </p:nvSpPr>
        <p:spPr>
          <a:xfrm>
            <a:off x="3075080" y="5747468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481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7" name="object 1817"/>
          <p:cNvSpPr/>
          <p:nvPr/>
        </p:nvSpPr>
        <p:spPr>
          <a:xfrm>
            <a:off x="3119922" y="5763404"/>
            <a:ext cx="0" cy="33020"/>
          </a:xfrm>
          <a:custGeom>
            <a:avLst/>
            <a:gdLst/>
            <a:ahLst/>
            <a:cxnLst/>
            <a:rect l="l" t="t" r="r" b="b"/>
            <a:pathLst>
              <a:path h="33020">
                <a:moveTo>
                  <a:pt x="0" y="32402"/>
                </a:moveTo>
                <a:lnTo>
                  <a:pt x="0" y="0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8" name="object 1818"/>
          <p:cNvSpPr/>
          <p:nvPr/>
        </p:nvSpPr>
        <p:spPr>
          <a:xfrm>
            <a:off x="3090561" y="579580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9" name="object 1819"/>
          <p:cNvSpPr/>
          <p:nvPr/>
        </p:nvSpPr>
        <p:spPr>
          <a:xfrm>
            <a:off x="3091095" y="579580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0" name="object 1820"/>
          <p:cNvSpPr/>
          <p:nvPr/>
        </p:nvSpPr>
        <p:spPr>
          <a:xfrm>
            <a:off x="3123125" y="5616263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1" name="object 1821"/>
          <p:cNvSpPr/>
          <p:nvPr/>
        </p:nvSpPr>
        <p:spPr>
          <a:xfrm>
            <a:off x="3123659" y="5616263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2" name="object 1822"/>
          <p:cNvSpPr/>
          <p:nvPr/>
        </p:nvSpPr>
        <p:spPr>
          <a:xfrm>
            <a:off x="3152486" y="5616263"/>
            <a:ext cx="0" cy="43815"/>
          </a:xfrm>
          <a:custGeom>
            <a:avLst/>
            <a:gdLst/>
            <a:ahLst/>
            <a:cxnLst/>
            <a:rect l="l" t="t" r="r" b="b"/>
            <a:pathLst>
              <a:path h="43814">
                <a:moveTo>
                  <a:pt x="0" y="0"/>
                </a:moveTo>
                <a:lnTo>
                  <a:pt x="0" y="43557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3" name="object 1823"/>
          <p:cNvSpPr/>
          <p:nvPr/>
        </p:nvSpPr>
        <p:spPr>
          <a:xfrm>
            <a:off x="3152754" y="5752248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0" y="0"/>
                </a:moveTo>
                <a:lnTo>
                  <a:pt x="0" y="11155"/>
                </a:lnTo>
              </a:path>
            </a:pathLst>
          </a:custGeom>
          <a:ln w="480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4" name="object 1824"/>
          <p:cNvSpPr/>
          <p:nvPr/>
        </p:nvSpPr>
        <p:spPr>
          <a:xfrm>
            <a:off x="3123125" y="5760747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>
                <a:moveTo>
                  <a:pt x="0" y="0"/>
                </a:moveTo>
                <a:lnTo>
                  <a:pt x="32030" y="0"/>
                </a:lnTo>
              </a:path>
            </a:pathLst>
          </a:custGeom>
          <a:ln w="531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5" name="object 1825"/>
          <p:cNvSpPr/>
          <p:nvPr/>
        </p:nvSpPr>
        <p:spPr>
          <a:xfrm>
            <a:off x="3123125" y="5763934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6" name="object 1826"/>
          <p:cNvSpPr/>
          <p:nvPr/>
        </p:nvSpPr>
        <p:spPr>
          <a:xfrm>
            <a:off x="3123125" y="5766590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7" name="object 1827"/>
          <p:cNvSpPr/>
          <p:nvPr/>
        </p:nvSpPr>
        <p:spPr>
          <a:xfrm>
            <a:off x="3123659" y="5760747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496" y="0"/>
                </a:lnTo>
              </a:path>
            </a:pathLst>
          </a:custGeom>
          <a:ln w="531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8" name="object 1828"/>
          <p:cNvSpPr/>
          <p:nvPr/>
        </p:nvSpPr>
        <p:spPr>
          <a:xfrm>
            <a:off x="3123659" y="5763934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9" name="object 1829"/>
          <p:cNvSpPr/>
          <p:nvPr/>
        </p:nvSpPr>
        <p:spPr>
          <a:xfrm>
            <a:off x="3123659" y="5766590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0" name="object 1830"/>
          <p:cNvSpPr/>
          <p:nvPr/>
        </p:nvSpPr>
        <p:spPr>
          <a:xfrm>
            <a:off x="3139140" y="5663008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531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1" name="object 1831"/>
          <p:cNvSpPr/>
          <p:nvPr/>
        </p:nvSpPr>
        <p:spPr>
          <a:xfrm>
            <a:off x="3139140" y="5657696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531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2" name="object 1832"/>
          <p:cNvSpPr/>
          <p:nvPr/>
        </p:nvSpPr>
        <p:spPr>
          <a:xfrm>
            <a:off x="3139674" y="5663008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531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3" name="object 1833"/>
          <p:cNvSpPr/>
          <p:nvPr/>
        </p:nvSpPr>
        <p:spPr>
          <a:xfrm>
            <a:off x="3139674" y="5657696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531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4" name="object 1834"/>
          <p:cNvSpPr/>
          <p:nvPr/>
        </p:nvSpPr>
        <p:spPr>
          <a:xfrm>
            <a:off x="3184516" y="5764466"/>
            <a:ext cx="0" cy="13970"/>
          </a:xfrm>
          <a:custGeom>
            <a:avLst/>
            <a:gdLst/>
            <a:ahLst/>
            <a:cxnLst/>
            <a:rect l="l" t="t" r="r" b="b"/>
            <a:pathLst>
              <a:path h="13970">
                <a:moveTo>
                  <a:pt x="-5338" y="6905"/>
                </a:moveTo>
                <a:lnTo>
                  <a:pt x="5338" y="6905"/>
                </a:lnTo>
              </a:path>
            </a:pathLst>
          </a:custGeom>
          <a:ln w="1381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5" name="object 1835"/>
          <p:cNvSpPr/>
          <p:nvPr/>
        </p:nvSpPr>
        <p:spPr>
          <a:xfrm>
            <a:off x="3155155" y="577827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6" name="object 1836"/>
          <p:cNvSpPr/>
          <p:nvPr/>
        </p:nvSpPr>
        <p:spPr>
          <a:xfrm>
            <a:off x="3155689" y="5778277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7" name="object 1837"/>
          <p:cNvSpPr/>
          <p:nvPr/>
        </p:nvSpPr>
        <p:spPr>
          <a:xfrm>
            <a:off x="3214411" y="5747467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480" y="0"/>
                </a:lnTo>
              </a:path>
            </a:pathLst>
          </a:custGeom>
          <a:ln w="637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8" name="object 1838"/>
          <p:cNvSpPr/>
          <p:nvPr/>
        </p:nvSpPr>
        <p:spPr>
          <a:xfrm>
            <a:off x="3214411" y="5747467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014" y="0"/>
                </a:lnTo>
              </a:path>
            </a:pathLst>
          </a:custGeom>
          <a:ln w="637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9" name="object 1839"/>
          <p:cNvSpPr/>
          <p:nvPr/>
        </p:nvSpPr>
        <p:spPr>
          <a:xfrm>
            <a:off x="3187719" y="5663008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42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0" name="object 1840"/>
          <p:cNvSpPr/>
          <p:nvPr/>
        </p:nvSpPr>
        <p:spPr>
          <a:xfrm>
            <a:off x="3187719" y="5657696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42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1" name="object 1841"/>
          <p:cNvSpPr/>
          <p:nvPr/>
        </p:nvSpPr>
        <p:spPr>
          <a:xfrm>
            <a:off x="3188253" y="5663008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42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2" name="object 1842"/>
          <p:cNvSpPr/>
          <p:nvPr/>
        </p:nvSpPr>
        <p:spPr>
          <a:xfrm>
            <a:off x="3188253" y="5657696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42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3" name="object 1843"/>
          <p:cNvSpPr/>
          <p:nvPr/>
        </p:nvSpPr>
        <p:spPr>
          <a:xfrm>
            <a:off x="3217080" y="5660883"/>
            <a:ext cx="0" cy="15875"/>
          </a:xfrm>
          <a:custGeom>
            <a:avLst/>
            <a:gdLst/>
            <a:ahLst/>
            <a:cxnLst/>
            <a:rect l="l" t="t" r="r" b="b"/>
            <a:pathLst>
              <a:path h="15875">
                <a:moveTo>
                  <a:pt x="0" y="0"/>
                </a:moveTo>
                <a:lnTo>
                  <a:pt x="0" y="15404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4" name="object 1844"/>
          <p:cNvSpPr/>
          <p:nvPr/>
        </p:nvSpPr>
        <p:spPr>
          <a:xfrm>
            <a:off x="3211742" y="5660352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5" name="object 1845"/>
          <p:cNvSpPr/>
          <p:nvPr/>
        </p:nvSpPr>
        <p:spPr>
          <a:xfrm>
            <a:off x="3218415" y="5744280"/>
            <a:ext cx="0" cy="9525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0"/>
                </a:moveTo>
                <a:lnTo>
                  <a:pt x="0" y="9030"/>
                </a:lnTo>
              </a:path>
            </a:pathLst>
          </a:custGeom>
          <a:ln w="800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6" name="object 1846"/>
          <p:cNvSpPr/>
          <p:nvPr/>
        </p:nvSpPr>
        <p:spPr>
          <a:xfrm>
            <a:off x="3214411" y="5753311"/>
            <a:ext cx="20955" cy="0"/>
          </a:xfrm>
          <a:custGeom>
            <a:avLst/>
            <a:gdLst/>
            <a:ahLst/>
            <a:cxnLst/>
            <a:rect l="l" t="t" r="r" b="b"/>
            <a:pathLst>
              <a:path w="20955">
                <a:moveTo>
                  <a:pt x="0" y="0"/>
                </a:moveTo>
                <a:lnTo>
                  <a:pt x="20819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7" name="object 1847"/>
          <p:cNvSpPr/>
          <p:nvPr/>
        </p:nvSpPr>
        <p:spPr>
          <a:xfrm>
            <a:off x="3214411" y="5753311"/>
            <a:ext cx="20955" cy="0"/>
          </a:xfrm>
          <a:custGeom>
            <a:avLst/>
            <a:gdLst/>
            <a:ahLst/>
            <a:cxnLst/>
            <a:rect l="l" t="t" r="r" b="b"/>
            <a:pathLst>
              <a:path w="20955">
                <a:moveTo>
                  <a:pt x="0" y="0"/>
                </a:moveTo>
                <a:lnTo>
                  <a:pt x="20819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8" name="object 1848"/>
          <p:cNvSpPr/>
          <p:nvPr/>
        </p:nvSpPr>
        <p:spPr>
          <a:xfrm>
            <a:off x="3203734" y="5648134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9" name="object 1849"/>
          <p:cNvSpPr/>
          <p:nvPr/>
        </p:nvSpPr>
        <p:spPr>
          <a:xfrm>
            <a:off x="3204268" y="5648134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0" name="object 1850"/>
          <p:cNvSpPr/>
          <p:nvPr/>
        </p:nvSpPr>
        <p:spPr>
          <a:xfrm>
            <a:off x="3233095" y="5648134"/>
            <a:ext cx="0" cy="13335"/>
          </a:xfrm>
          <a:custGeom>
            <a:avLst/>
            <a:gdLst/>
            <a:ahLst/>
            <a:cxnLst/>
            <a:rect l="l" t="t" r="r" b="b"/>
            <a:pathLst>
              <a:path h="13335">
                <a:moveTo>
                  <a:pt x="0" y="0"/>
                </a:moveTo>
                <a:lnTo>
                  <a:pt x="0" y="12748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1" name="object 1851"/>
          <p:cNvSpPr/>
          <p:nvPr/>
        </p:nvSpPr>
        <p:spPr>
          <a:xfrm>
            <a:off x="3231494" y="5735782"/>
            <a:ext cx="0" cy="8890"/>
          </a:xfrm>
          <a:custGeom>
            <a:avLst/>
            <a:gdLst/>
            <a:ahLst/>
            <a:cxnLst/>
            <a:rect l="l" t="t" r="r" b="b"/>
            <a:pathLst>
              <a:path h="8889">
                <a:moveTo>
                  <a:pt x="0" y="0"/>
                </a:moveTo>
                <a:lnTo>
                  <a:pt x="0" y="8498"/>
                </a:lnTo>
              </a:path>
            </a:pathLst>
          </a:custGeom>
          <a:ln w="747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2" name="object 1852"/>
          <p:cNvSpPr/>
          <p:nvPr/>
        </p:nvSpPr>
        <p:spPr>
          <a:xfrm>
            <a:off x="3232038" y="5744280"/>
            <a:ext cx="0" cy="19685"/>
          </a:xfrm>
          <a:custGeom>
            <a:avLst/>
            <a:gdLst/>
            <a:ahLst/>
            <a:cxnLst/>
            <a:rect l="l" t="t" r="r" b="b"/>
            <a:pathLst>
              <a:path h="19685">
                <a:moveTo>
                  <a:pt x="0" y="0"/>
                </a:moveTo>
                <a:lnTo>
                  <a:pt x="0" y="19654"/>
                </a:lnTo>
              </a:path>
            </a:pathLst>
          </a:custGeom>
          <a:ln w="638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3" name="object 1853"/>
          <p:cNvSpPr/>
          <p:nvPr/>
        </p:nvSpPr>
        <p:spPr>
          <a:xfrm>
            <a:off x="3203734" y="5761544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496" y="0"/>
                </a:lnTo>
              </a:path>
            </a:pathLst>
          </a:custGeom>
          <a:ln w="584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4" name="object 1854"/>
          <p:cNvSpPr/>
          <p:nvPr/>
        </p:nvSpPr>
        <p:spPr>
          <a:xfrm>
            <a:off x="3203734" y="5766856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496" y="0"/>
                </a:lnTo>
              </a:path>
            </a:pathLst>
          </a:custGeom>
          <a:ln w="584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5" name="object 1855"/>
          <p:cNvSpPr/>
          <p:nvPr/>
        </p:nvSpPr>
        <p:spPr>
          <a:xfrm>
            <a:off x="3204268" y="5761544"/>
            <a:ext cx="31115" cy="0"/>
          </a:xfrm>
          <a:custGeom>
            <a:avLst/>
            <a:gdLst/>
            <a:ahLst/>
            <a:cxnLst/>
            <a:rect l="l" t="t" r="r" b="b"/>
            <a:pathLst>
              <a:path w="31114">
                <a:moveTo>
                  <a:pt x="0" y="0"/>
                </a:moveTo>
                <a:lnTo>
                  <a:pt x="30962" y="0"/>
                </a:lnTo>
              </a:path>
            </a:pathLst>
          </a:custGeom>
          <a:ln w="584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6" name="object 1856"/>
          <p:cNvSpPr/>
          <p:nvPr/>
        </p:nvSpPr>
        <p:spPr>
          <a:xfrm>
            <a:off x="3204268" y="5766856"/>
            <a:ext cx="31115" cy="0"/>
          </a:xfrm>
          <a:custGeom>
            <a:avLst/>
            <a:gdLst/>
            <a:ahLst/>
            <a:cxnLst/>
            <a:rect l="l" t="t" r="r" b="b"/>
            <a:pathLst>
              <a:path w="31114">
                <a:moveTo>
                  <a:pt x="0" y="0"/>
                </a:moveTo>
                <a:lnTo>
                  <a:pt x="30962" y="0"/>
                </a:lnTo>
              </a:path>
            </a:pathLst>
          </a:custGeom>
          <a:ln w="584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7" name="object 1857"/>
          <p:cNvSpPr/>
          <p:nvPr/>
        </p:nvSpPr>
        <p:spPr>
          <a:xfrm>
            <a:off x="3219215" y="5618919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8" name="object 1858"/>
          <p:cNvSpPr/>
          <p:nvPr/>
        </p:nvSpPr>
        <p:spPr>
          <a:xfrm>
            <a:off x="3219749" y="5618919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9" name="object 1859"/>
          <p:cNvSpPr/>
          <p:nvPr/>
        </p:nvSpPr>
        <p:spPr>
          <a:xfrm>
            <a:off x="3243771" y="5657164"/>
            <a:ext cx="10795" cy="0"/>
          </a:xfrm>
          <a:custGeom>
            <a:avLst/>
            <a:gdLst/>
            <a:ahLst/>
            <a:cxnLst/>
            <a:rect l="l" t="t" r="r" b="b"/>
            <a:pathLst>
              <a:path w="10795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637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0" name="object 1860"/>
          <p:cNvSpPr/>
          <p:nvPr/>
        </p:nvSpPr>
        <p:spPr>
          <a:xfrm>
            <a:off x="3249110" y="5618919"/>
            <a:ext cx="0" cy="35560"/>
          </a:xfrm>
          <a:custGeom>
            <a:avLst/>
            <a:gdLst/>
            <a:ahLst/>
            <a:cxnLst/>
            <a:rect l="l" t="t" r="r" b="b"/>
            <a:pathLst>
              <a:path h="35560">
                <a:moveTo>
                  <a:pt x="0" y="0"/>
                </a:moveTo>
                <a:lnTo>
                  <a:pt x="0" y="35058"/>
                </a:lnTo>
              </a:path>
            </a:pathLst>
          </a:custGeom>
          <a:ln w="637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1" name="object 1861"/>
          <p:cNvSpPr/>
          <p:nvPr/>
        </p:nvSpPr>
        <p:spPr>
          <a:xfrm>
            <a:off x="3219215" y="5762341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015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2" name="object 1862"/>
          <p:cNvSpPr/>
          <p:nvPr/>
        </p:nvSpPr>
        <p:spPr>
          <a:xfrm>
            <a:off x="3219749" y="5762341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481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3" name="object 1863"/>
          <p:cNvSpPr/>
          <p:nvPr/>
        </p:nvSpPr>
        <p:spPr>
          <a:xfrm>
            <a:off x="3262990" y="5718252"/>
            <a:ext cx="20955" cy="0"/>
          </a:xfrm>
          <a:custGeom>
            <a:avLst/>
            <a:gdLst/>
            <a:ahLst/>
            <a:cxnLst/>
            <a:rect l="l" t="t" r="r" b="b"/>
            <a:pathLst>
              <a:path w="20954">
                <a:moveTo>
                  <a:pt x="0" y="0"/>
                </a:moveTo>
                <a:lnTo>
                  <a:pt x="20819" y="0"/>
                </a:lnTo>
              </a:path>
            </a:pathLst>
          </a:custGeom>
          <a:ln w="318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4" name="object 1864"/>
          <p:cNvSpPr/>
          <p:nvPr/>
        </p:nvSpPr>
        <p:spPr>
          <a:xfrm>
            <a:off x="3262990" y="5723564"/>
            <a:ext cx="20955" cy="0"/>
          </a:xfrm>
          <a:custGeom>
            <a:avLst/>
            <a:gdLst/>
            <a:ahLst/>
            <a:cxnLst/>
            <a:rect l="l" t="t" r="r" b="b"/>
            <a:pathLst>
              <a:path w="20954">
                <a:moveTo>
                  <a:pt x="0" y="0"/>
                </a:moveTo>
                <a:lnTo>
                  <a:pt x="20819" y="0"/>
                </a:lnTo>
              </a:path>
            </a:pathLst>
          </a:custGeom>
          <a:ln w="318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5" name="object 1865"/>
          <p:cNvSpPr/>
          <p:nvPr/>
        </p:nvSpPr>
        <p:spPr>
          <a:xfrm>
            <a:off x="3262990" y="5718252"/>
            <a:ext cx="20955" cy="0"/>
          </a:xfrm>
          <a:custGeom>
            <a:avLst/>
            <a:gdLst/>
            <a:ahLst/>
            <a:cxnLst/>
            <a:rect l="l" t="t" r="r" b="b"/>
            <a:pathLst>
              <a:path w="20954">
                <a:moveTo>
                  <a:pt x="0" y="0"/>
                </a:moveTo>
                <a:lnTo>
                  <a:pt x="20819" y="0"/>
                </a:lnTo>
              </a:path>
            </a:pathLst>
          </a:custGeom>
          <a:ln w="318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6" name="object 1866"/>
          <p:cNvSpPr/>
          <p:nvPr/>
        </p:nvSpPr>
        <p:spPr>
          <a:xfrm>
            <a:off x="3262990" y="5723564"/>
            <a:ext cx="20955" cy="0"/>
          </a:xfrm>
          <a:custGeom>
            <a:avLst/>
            <a:gdLst/>
            <a:ahLst/>
            <a:cxnLst/>
            <a:rect l="l" t="t" r="r" b="b"/>
            <a:pathLst>
              <a:path w="20954">
                <a:moveTo>
                  <a:pt x="0" y="0"/>
                </a:moveTo>
                <a:lnTo>
                  <a:pt x="20819" y="0"/>
                </a:lnTo>
              </a:path>
            </a:pathLst>
          </a:custGeom>
          <a:ln w="318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7" name="object 1867"/>
          <p:cNvSpPr/>
          <p:nvPr/>
        </p:nvSpPr>
        <p:spPr>
          <a:xfrm>
            <a:off x="3266460" y="5721970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0" y="0"/>
                </a:moveTo>
                <a:lnTo>
                  <a:pt x="0" y="9561"/>
                </a:lnTo>
              </a:path>
            </a:pathLst>
          </a:custGeom>
          <a:ln w="693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8" name="object 1868"/>
          <p:cNvSpPr/>
          <p:nvPr/>
        </p:nvSpPr>
        <p:spPr>
          <a:xfrm>
            <a:off x="3263524" y="5791557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0" y="0"/>
                </a:moveTo>
                <a:lnTo>
                  <a:pt x="0" y="10092"/>
                </a:lnTo>
              </a:path>
            </a:pathLst>
          </a:custGeom>
          <a:ln w="854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9" name="object 1869"/>
          <p:cNvSpPr/>
          <p:nvPr/>
        </p:nvSpPr>
        <p:spPr>
          <a:xfrm>
            <a:off x="3235230" y="5801650"/>
            <a:ext cx="33020" cy="0"/>
          </a:xfrm>
          <a:custGeom>
            <a:avLst/>
            <a:gdLst/>
            <a:ahLst/>
            <a:cxnLst/>
            <a:rect l="l" t="t" r="r" b="b"/>
            <a:pathLst>
              <a:path w="33020">
                <a:moveTo>
                  <a:pt x="0" y="0"/>
                </a:moveTo>
                <a:lnTo>
                  <a:pt x="32564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0" name="object 1870"/>
          <p:cNvSpPr/>
          <p:nvPr/>
        </p:nvSpPr>
        <p:spPr>
          <a:xfrm>
            <a:off x="3235764" y="5801650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>
                <a:moveTo>
                  <a:pt x="0" y="0"/>
                </a:moveTo>
                <a:lnTo>
                  <a:pt x="3203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1" name="object 1871"/>
          <p:cNvSpPr/>
          <p:nvPr/>
        </p:nvSpPr>
        <p:spPr>
          <a:xfrm>
            <a:off x="3251779" y="5616263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2" name="object 1872"/>
          <p:cNvSpPr/>
          <p:nvPr/>
        </p:nvSpPr>
        <p:spPr>
          <a:xfrm>
            <a:off x="3252313" y="5616263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3" name="object 1873"/>
          <p:cNvSpPr/>
          <p:nvPr/>
        </p:nvSpPr>
        <p:spPr>
          <a:xfrm>
            <a:off x="3281140" y="5616263"/>
            <a:ext cx="0" cy="37465"/>
          </a:xfrm>
          <a:custGeom>
            <a:avLst/>
            <a:gdLst/>
            <a:ahLst/>
            <a:cxnLst/>
            <a:rect l="l" t="t" r="r" b="b"/>
            <a:pathLst>
              <a:path h="37464">
                <a:moveTo>
                  <a:pt x="0" y="0"/>
                </a:moveTo>
                <a:lnTo>
                  <a:pt x="0" y="37183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4" name="object 1874"/>
          <p:cNvSpPr/>
          <p:nvPr/>
        </p:nvSpPr>
        <p:spPr>
          <a:xfrm>
            <a:off x="3275801" y="5716658"/>
            <a:ext cx="8255" cy="0"/>
          </a:xfrm>
          <a:custGeom>
            <a:avLst/>
            <a:gdLst/>
            <a:ahLst/>
            <a:cxnLst/>
            <a:rect l="l" t="t" r="r" b="b"/>
            <a:pathLst>
              <a:path w="8254">
                <a:moveTo>
                  <a:pt x="0" y="0"/>
                </a:moveTo>
                <a:lnTo>
                  <a:pt x="8007" y="0"/>
                </a:lnTo>
              </a:path>
            </a:pathLst>
          </a:custGeom>
          <a:ln w="637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5" name="object 1875"/>
          <p:cNvSpPr/>
          <p:nvPr/>
        </p:nvSpPr>
        <p:spPr>
          <a:xfrm>
            <a:off x="3281140" y="5719845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0" y="0"/>
                </a:moveTo>
                <a:lnTo>
                  <a:pt x="0" y="7967"/>
                </a:lnTo>
              </a:path>
            </a:pathLst>
          </a:custGeom>
          <a:ln w="637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6" name="object 1876"/>
          <p:cNvSpPr/>
          <p:nvPr/>
        </p:nvSpPr>
        <p:spPr>
          <a:xfrm>
            <a:off x="3277953" y="5729938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374" y="0"/>
                </a:lnTo>
              </a:path>
            </a:pathLst>
          </a:custGeom>
          <a:ln w="637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7" name="object 1877"/>
          <p:cNvSpPr/>
          <p:nvPr/>
        </p:nvSpPr>
        <p:spPr>
          <a:xfrm>
            <a:off x="3295020" y="5750124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014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8" name="object 1878"/>
          <p:cNvSpPr/>
          <p:nvPr/>
        </p:nvSpPr>
        <p:spPr>
          <a:xfrm>
            <a:off x="3295020" y="5750124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548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9" name="object 1879"/>
          <p:cNvSpPr/>
          <p:nvPr/>
        </p:nvSpPr>
        <p:spPr>
          <a:xfrm>
            <a:off x="3295020" y="5734984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>
                <a:moveTo>
                  <a:pt x="0" y="0"/>
                </a:moveTo>
                <a:lnTo>
                  <a:pt x="32029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0" name="object 1880"/>
          <p:cNvSpPr/>
          <p:nvPr/>
        </p:nvSpPr>
        <p:spPr>
          <a:xfrm>
            <a:off x="3295020" y="5740296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>
                <a:moveTo>
                  <a:pt x="0" y="0"/>
                </a:moveTo>
                <a:lnTo>
                  <a:pt x="32029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1" name="object 1881"/>
          <p:cNvSpPr/>
          <p:nvPr/>
        </p:nvSpPr>
        <p:spPr>
          <a:xfrm>
            <a:off x="3295020" y="5734984"/>
            <a:ext cx="33020" cy="0"/>
          </a:xfrm>
          <a:custGeom>
            <a:avLst/>
            <a:gdLst/>
            <a:ahLst/>
            <a:cxnLst/>
            <a:rect l="l" t="t" r="r" b="b"/>
            <a:pathLst>
              <a:path w="33020">
                <a:moveTo>
                  <a:pt x="0" y="0"/>
                </a:moveTo>
                <a:lnTo>
                  <a:pt x="32563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2" name="object 1882"/>
          <p:cNvSpPr/>
          <p:nvPr/>
        </p:nvSpPr>
        <p:spPr>
          <a:xfrm>
            <a:off x="3295020" y="5740296"/>
            <a:ext cx="33020" cy="0"/>
          </a:xfrm>
          <a:custGeom>
            <a:avLst/>
            <a:gdLst/>
            <a:ahLst/>
            <a:cxnLst/>
            <a:rect l="l" t="t" r="r" b="b"/>
            <a:pathLst>
              <a:path w="33020">
                <a:moveTo>
                  <a:pt x="0" y="0"/>
                </a:moveTo>
                <a:lnTo>
                  <a:pt x="32563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3" name="object 1883"/>
          <p:cNvSpPr/>
          <p:nvPr/>
        </p:nvSpPr>
        <p:spPr>
          <a:xfrm>
            <a:off x="3298757" y="5740031"/>
            <a:ext cx="0" cy="22860"/>
          </a:xfrm>
          <a:custGeom>
            <a:avLst/>
            <a:gdLst/>
            <a:ahLst/>
            <a:cxnLst/>
            <a:rect l="l" t="t" r="r" b="b"/>
            <a:pathLst>
              <a:path h="22860">
                <a:moveTo>
                  <a:pt x="0" y="0"/>
                </a:moveTo>
                <a:lnTo>
                  <a:pt x="0" y="22310"/>
                </a:lnTo>
              </a:path>
            </a:pathLst>
          </a:custGeom>
          <a:ln w="747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4" name="object 1884"/>
          <p:cNvSpPr/>
          <p:nvPr/>
        </p:nvSpPr>
        <p:spPr>
          <a:xfrm>
            <a:off x="3297155" y="5821835"/>
            <a:ext cx="0" cy="22860"/>
          </a:xfrm>
          <a:custGeom>
            <a:avLst/>
            <a:gdLst/>
            <a:ahLst/>
            <a:cxnLst/>
            <a:rect l="l" t="t" r="r" b="b"/>
            <a:pathLst>
              <a:path h="22860">
                <a:moveTo>
                  <a:pt x="0" y="22310"/>
                </a:moveTo>
                <a:lnTo>
                  <a:pt x="0" y="0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5" name="object 1885"/>
          <p:cNvSpPr/>
          <p:nvPr/>
        </p:nvSpPr>
        <p:spPr>
          <a:xfrm>
            <a:off x="3267794" y="5844145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6" name="object 1886"/>
          <p:cNvSpPr/>
          <p:nvPr/>
        </p:nvSpPr>
        <p:spPr>
          <a:xfrm>
            <a:off x="3268328" y="5844145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7" name="object 1887"/>
          <p:cNvSpPr/>
          <p:nvPr/>
        </p:nvSpPr>
        <p:spPr>
          <a:xfrm>
            <a:off x="3299824" y="5624231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8" name="object 1888"/>
          <p:cNvSpPr/>
          <p:nvPr/>
        </p:nvSpPr>
        <p:spPr>
          <a:xfrm>
            <a:off x="3300358" y="5624231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9" name="object 1889"/>
          <p:cNvSpPr/>
          <p:nvPr/>
        </p:nvSpPr>
        <p:spPr>
          <a:xfrm>
            <a:off x="3329185" y="5624231"/>
            <a:ext cx="0" cy="22860"/>
          </a:xfrm>
          <a:custGeom>
            <a:avLst/>
            <a:gdLst/>
            <a:ahLst/>
            <a:cxnLst/>
            <a:rect l="l" t="t" r="r" b="b"/>
            <a:pathLst>
              <a:path h="22860">
                <a:moveTo>
                  <a:pt x="0" y="0"/>
                </a:moveTo>
                <a:lnTo>
                  <a:pt x="0" y="22310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0" name="object 1890"/>
          <p:cNvSpPr/>
          <p:nvPr/>
        </p:nvSpPr>
        <p:spPr>
          <a:xfrm>
            <a:off x="3299824" y="5730469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549" y="0"/>
                </a:lnTo>
              </a:path>
            </a:pathLst>
          </a:custGeom>
          <a:ln w="531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1" name="object 1891"/>
          <p:cNvSpPr/>
          <p:nvPr/>
        </p:nvSpPr>
        <p:spPr>
          <a:xfrm>
            <a:off x="3300358" y="5725157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015" y="0"/>
                </a:lnTo>
              </a:path>
            </a:pathLst>
          </a:custGeom>
          <a:ln w="531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2" name="object 1892"/>
          <p:cNvSpPr/>
          <p:nvPr/>
        </p:nvSpPr>
        <p:spPr>
          <a:xfrm>
            <a:off x="3300358" y="5730469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015" y="0"/>
                </a:lnTo>
              </a:path>
            </a:pathLst>
          </a:custGeom>
          <a:ln w="531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3" name="object 1893"/>
          <p:cNvSpPr/>
          <p:nvPr/>
        </p:nvSpPr>
        <p:spPr>
          <a:xfrm>
            <a:off x="3361749" y="5747999"/>
            <a:ext cx="0" cy="27940"/>
          </a:xfrm>
          <a:custGeom>
            <a:avLst/>
            <a:gdLst/>
            <a:ahLst/>
            <a:cxnLst/>
            <a:rect l="l" t="t" r="r" b="b"/>
            <a:pathLst>
              <a:path h="27939">
                <a:moveTo>
                  <a:pt x="0" y="27622"/>
                </a:moveTo>
                <a:lnTo>
                  <a:pt x="0" y="0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4" name="object 1894"/>
          <p:cNvSpPr/>
          <p:nvPr/>
        </p:nvSpPr>
        <p:spPr>
          <a:xfrm>
            <a:off x="3332388" y="5775621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5" name="object 1895"/>
          <p:cNvSpPr/>
          <p:nvPr/>
        </p:nvSpPr>
        <p:spPr>
          <a:xfrm>
            <a:off x="3332922" y="5775621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6" name="object 1896"/>
          <p:cNvSpPr/>
          <p:nvPr/>
        </p:nvSpPr>
        <p:spPr>
          <a:xfrm>
            <a:off x="3348403" y="5632730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7" name="object 1897"/>
          <p:cNvSpPr/>
          <p:nvPr/>
        </p:nvSpPr>
        <p:spPr>
          <a:xfrm>
            <a:off x="3348937" y="5632730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8" name="object 1898"/>
          <p:cNvSpPr/>
          <p:nvPr/>
        </p:nvSpPr>
        <p:spPr>
          <a:xfrm>
            <a:off x="3377763" y="5632730"/>
            <a:ext cx="0" cy="20320"/>
          </a:xfrm>
          <a:custGeom>
            <a:avLst/>
            <a:gdLst/>
            <a:ahLst/>
            <a:cxnLst/>
            <a:rect l="l" t="t" r="r" b="b"/>
            <a:pathLst>
              <a:path h="20320">
                <a:moveTo>
                  <a:pt x="-5338" y="10092"/>
                </a:moveTo>
                <a:lnTo>
                  <a:pt x="5338" y="10092"/>
                </a:lnTo>
              </a:path>
            </a:pathLst>
          </a:custGeom>
          <a:ln w="2018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9" name="object 1899"/>
          <p:cNvSpPr/>
          <p:nvPr/>
        </p:nvSpPr>
        <p:spPr>
          <a:xfrm>
            <a:off x="3407658" y="5681334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48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0" name="object 1900"/>
          <p:cNvSpPr/>
          <p:nvPr/>
        </p:nvSpPr>
        <p:spPr>
          <a:xfrm>
            <a:off x="3407658" y="5678678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48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1" name="object 1901"/>
          <p:cNvSpPr/>
          <p:nvPr/>
        </p:nvSpPr>
        <p:spPr>
          <a:xfrm>
            <a:off x="3407658" y="5676022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481" y="0"/>
                </a:lnTo>
              </a:path>
            </a:pathLst>
          </a:custGeom>
          <a:ln w="1009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2" name="object 1902"/>
          <p:cNvSpPr/>
          <p:nvPr/>
        </p:nvSpPr>
        <p:spPr>
          <a:xfrm>
            <a:off x="3407658" y="5681334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015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3" name="object 1903"/>
          <p:cNvSpPr/>
          <p:nvPr/>
        </p:nvSpPr>
        <p:spPr>
          <a:xfrm>
            <a:off x="3407658" y="5678678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015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4" name="object 1904"/>
          <p:cNvSpPr/>
          <p:nvPr/>
        </p:nvSpPr>
        <p:spPr>
          <a:xfrm>
            <a:off x="3407658" y="5676022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015" y="0"/>
                </a:lnTo>
              </a:path>
            </a:pathLst>
          </a:custGeom>
          <a:ln w="1009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5" name="object 1905"/>
          <p:cNvSpPr/>
          <p:nvPr/>
        </p:nvSpPr>
        <p:spPr>
          <a:xfrm>
            <a:off x="3410060" y="568159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0" y="0"/>
                </a:moveTo>
                <a:lnTo>
                  <a:pt x="0" y="9561"/>
                </a:lnTo>
              </a:path>
            </a:pathLst>
          </a:custGeom>
          <a:ln w="480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6" name="object 1906"/>
          <p:cNvSpPr/>
          <p:nvPr/>
        </p:nvSpPr>
        <p:spPr>
          <a:xfrm>
            <a:off x="3407658" y="5683459"/>
            <a:ext cx="20955" cy="0"/>
          </a:xfrm>
          <a:custGeom>
            <a:avLst/>
            <a:gdLst/>
            <a:ahLst/>
            <a:cxnLst/>
            <a:rect l="l" t="t" r="r" b="b"/>
            <a:pathLst>
              <a:path w="20954">
                <a:moveTo>
                  <a:pt x="0" y="0"/>
                </a:moveTo>
                <a:lnTo>
                  <a:pt x="20819" y="0"/>
                </a:lnTo>
              </a:path>
            </a:pathLst>
          </a:custGeom>
          <a:ln w="478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7" name="object 1907"/>
          <p:cNvSpPr/>
          <p:nvPr/>
        </p:nvSpPr>
        <p:spPr>
          <a:xfrm>
            <a:off x="3407658" y="5678678"/>
            <a:ext cx="20955" cy="0"/>
          </a:xfrm>
          <a:custGeom>
            <a:avLst/>
            <a:gdLst/>
            <a:ahLst/>
            <a:cxnLst/>
            <a:rect l="l" t="t" r="r" b="b"/>
            <a:pathLst>
              <a:path w="20954">
                <a:moveTo>
                  <a:pt x="0" y="0"/>
                </a:moveTo>
                <a:lnTo>
                  <a:pt x="20819" y="0"/>
                </a:lnTo>
              </a:path>
            </a:pathLst>
          </a:custGeom>
          <a:ln w="478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8" name="object 1908"/>
          <p:cNvSpPr/>
          <p:nvPr/>
        </p:nvSpPr>
        <p:spPr>
          <a:xfrm>
            <a:off x="3410060" y="5681599"/>
            <a:ext cx="0" cy="10160"/>
          </a:xfrm>
          <a:custGeom>
            <a:avLst/>
            <a:gdLst/>
            <a:ahLst/>
            <a:cxnLst/>
            <a:rect l="l" t="t" r="r" b="b"/>
            <a:pathLst>
              <a:path h="10160">
                <a:moveTo>
                  <a:pt x="0" y="0"/>
                </a:moveTo>
                <a:lnTo>
                  <a:pt x="0" y="9561"/>
                </a:lnTo>
              </a:path>
            </a:pathLst>
          </a:custGeom>
          <a:ln w="480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9" name="object 1909"/>
          <p:cNvSpPr/>
          <p:nvPr/>
        </p:nvSpPr>
        <p:spPr>
          <a:xfrm>
            <a:off x="3407658" y="5683459"/>
            <a:ext cx="20955" cy="0"/>
          </a:xfrm>
          <a:custGeom>
            <a:avLst/>
            <a:gdLst/>
            <a:ahLst/>
            <a:cxnLst/>
            <a:rect l="l" t="t" r="r" b="b"/>
            <a:pathLst>
              <a:path w="20954">
                <a:moveTo>
                  <a:pt x="0" y="0"/>
                </a:moveTo>
                <a:lnTo>
                  <a:pt x="20819" y="0"/>
                </a:lnTo>
              </a:path>
            </a:pathLst>
          </a:custGeom>
          <a:ln w="478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0" name="object 1910"/>
          <p:cNvSpPr/>
          <p:nvPr/>
        </p:nvSpPr>
        <p:spPr>
          <a:xfrm>
            <a:off x="3407658" y="5678678"/>
            <a:ext cx="20955" cy="0"/>
          </a:xfrm>
          <a:custGeom>
            <a:avLst/>
            <a:gdLst/>
            <a:ahLst/>
            <a:cxnLst/>
            <a:rect l="l" t="t" r="r" b="b"/>
            <a:pathLst>
              <a:path w="20954">
                <a:moveTo>
                  <a:pt x="0" y="0"/>
                </a:moveTo>
                <a:lnTo>
                  <a:pt x="20819" y="0"/>
                </a:lnTo>
              </a:path>
            </a:pathLst>
          </a:custGeom>
          <a:ln w="478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1" name="object 1911"/>
          <p:cNvSpPr/>
          <p:nvPr/>
        </p:nvSpPr>
        <p:spPr>
          <a:xfrm>
            <a:off x="3426342" y="5780402"/>
            <a:ext cx="0" cy="35560"/>
          </a:xfrm>
          <a:custGeom>
            <a:avLst/>
            <a:gdLst/>
            <a:ahLst/>
            <a:cxnLst/>
            <a:rect l="l" t="t" r="r" b="b"/>
            <a:pathLst>
              <a:path h="35560">
                <a:moveTo>
                  <a:pt x="0" y="35058"/>
                </a:moveTo>
                <a:lnTo>
                  <a:pt x="0" y="0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2" name="object 1912"/>
          <p:cNvSpPr/>
          <p:nvPr/>
        </p:nvSpPr>
        <p:spPr>
          <a:xfrm>
            <a:off x="3396448" y="581546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3" name="object 1913"/>
          <p:cNvSpPr/>
          <p:nvPr/>
        </p:nvSpPr>
        <p:spPr>
          <a:xfrm>
            <a:off x="3396982" y="5815460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4" name="object 1914"/>
          <p:cNvSpPr/>
          <p:nvPr/>
        </p:nvSpPr>
        <p:spPr>
          <a:xfrm>
            <a:off x="3412463" y="5669648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5" name="object 1915"/>
          <p:cNvSpPr/>
          <p:nvPr/>
        </p:nvSpPr>
        <p:spPr>
          <a:xfrm>
            <a:off x="3412463" y="566433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6" name="object 1916"/>
          <p:cNvSpPr/>
          <p:nvPr/>
        </p:nvSpPr>
        <p:spPr>
          <a:xfrm>
            <a:off x="3412997" y="5669648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7" name="object 1917"/>
          <p:cNvSpPr/>
          <p:nvPr/>
        </p:nvSpPr>
        <p:spPr>
          <a:xfrm>
            <a:off x="3412997" y="566433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8" name="object 1918"/>
          <p:cNvSpPr/>
          <p:nvPr/>
        </p:nvSpPr>
        <p:spPr>
          <a:xfrm>
            <a:off x="3437019" y="5666992"/>
            <a:ext cx="10795" cy="0"/>
          </a:xfrm>
          <a:custGeom>
            <a:avLst/>
            <a:gdLst/>
            <a:ahLst/>
            <a:cxnLst/>
            <a:rect l="l" t="t" r="r" b="b"/>
            <a:pathLst>
              <a:path w="10795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3718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9" name="object 1919"/>
          <p:cNvSpPr/>
          <p:nvPr/>
        </p:nvSpPr>
        <p:spPr>
          <a:xfrm>
            <a:off x="3456237" y="5751186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480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0" name="object 1920"/>
          <p:cNvSpPr/>
          <p:nvPr/>
        </p:nvSpPr>
        <p:spPr>
          <a:xfrm>
            <a:off x="3456237" y="5756498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480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1" name="object 1921"/>
          <p:cNvSpPr/>
          <p:nvPr/>
        </p:nvSpPr>
        <p:spPr>
          <a:xfrm>
            <a:off x="3456237" y="5751186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014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2" name="object 1922"/>
          <p:cNvSpPr/>
          <p:nvPr/>
        </p:nvSpPr>
        <p:spPr>
          <a:xfrm>
            <a:off x="3456237" y="5756498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014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3" name="object 1923"/>
          <p:cNvSpPr/>
          <p:nvPr/>
        </p:nvSpPr>
        <p:spPr>
          <a:xfrm>
            <a:off x="3428478" y="565344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4" name="object 1924"/>
          <p:cNvSpPr/>
          <p:nvPr/>
        </p:nvSpPr>
        <p:spPr>
          <a:xfrm>
            <a:off x="3429012" y="565344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5" name="object 1925"/>
          <p:cNvSpPr/>
          <p:nvPr/>
        </p:nvSpPr>
        <p:spPr>
          <a:xfrm>
            <a:off x="3457838" y="5653446"/>
            <a:ext cx="0" cy="15240"/>
          </a:xfrm>
          <a:custGeom>
            <a:avLst/>
            <a:gdLst/>
            <a:ahLst/>
            <a:cxnLst/>
            <a:rect l="l" t="t" r="r" b="b"/>
            <a:pathLst>
              <a:path h="15239">
                <a:moveTo>
                  <a:pt x="-5338" y="7436"/>
                </a:moveTo>
                <a:lnTo>
                  <a:pt x="5338" y="7436"/>
                </a:lnTo>
              </a:path>
            </a:pathLst>
          </a:custGeom>
          <a:ln w="1487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6" name="object 1926"/>
          <p:cNvSpPr/>
          <p:nvPr/>
        </p:nvSpPr>
        <p:spPr>
          <a:xfrm>
            <a:off x="3456237" y="5741359"/>
            <a:ext cx="5080" cy="0"/>
          </a:xfrm>
          <a:custGeom>
            <a:avLst/>
            <a:gdLst/>
            <a:ahLst/>
            <a:cxnLst/>
            <a:rect l="l" t="t" r="r" b="b"/>
            <a:pathLst>
              <a:path w="5079">
                <a:moveTo>
                  <a:pt x="0" y="0"/>
                </a:moveTo>
                <a:lnTo>
                  <a:pt x="4804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7" name="object 1927"/>
          <p:cNvSpPr/>
          <p:nvPr/>
        </p:nvSpPr>
        <p:spPr>
          <a:xfrm>
            <a:off x="3456237" y="5738703"/>
            <a:ext cx="5080" cy="0"/>
          </a:xfrm>
          <a:custGeom>
            <a:avLst/>
            <a:gdLst/>
            <a:ahLst/>
            <a:cxnLst/>
            <a:rect l="l" t="t" r="r" b="b"/>
            <a:pathLst>
              <a:path w="5079">
                <a:moveTo>
                  <a:pt x="0" y="0"/>
                </a:moveTo>
                <a:lnTo>
                  <a:pt x="4804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8" name="object 1928"/>
          <p:cNvSpPr/>
          <p:nvPr/>
        </p:nvSpPr>
        <p:spPr>
          <a:xfrm>
            <a:off x="3456237" y="5744015"/>
            <a:ext cx="5080" cy="0"/>
          </a:xfrm>
          <a:custGeom>
            <a:avLst/>
            <a:gdLst/>
            <a:ahLst/>
            <a:cxnLst/>
            <a:rect l="l" t="t" r="r" b="b"/>
            <a:pathLst>
              <a:path w="5079">
                <a:moveTo>
                  <a:pt x="0" y="0"/>
                </a:moveTo>
                <a:lnTo>
                  <a:pt x="4804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9" name="object 1929"/>
          <p:cNvSpPr/>
          <p:nvPr/>
        </p:nvSpPr>
        <p:spPr>
          <a:xfrm>
            <a:off x="3456237" y="5738703"/>
            <a:ext cx="5080" cy="0"/>
          </a:xfrm>
          <a:custGeom>
            <a:avLst/>
            <a:gdLst/>
            <a:ahLst/>
            <a:cxnLst/>
            <a:rect l="l" t="t" r="r" b="b"/>
            <a:pathLst>
              <a:path w="5079">
                <a:moveTo>
                  <a:pt x="0" y="0"/>
                </a:moveTo>
                <a:lnTo>
                  <a:pt x="4804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0" name="object 1930"/>
          <p:cNvSpPr/>
          <p:nvPr/>
        </p:nvSpPr>
        <p:spPr>
          <a:xfrm>
            <a:off x="3456237" y="5744015"/>
            <a:ext cx="5080" cy="0"/>
          </a:xfrm>
          <a:custGeom>
            <a:avLst/>
            <a:gdLst/>
            <a:ahLst/>
            <a:cxnLst/>
            <a:rect l="l" t="t" r="r" b="b"/>
            <a:pathLst>
              <a:path w="5079">
                <a:moveTo>
                  <a:pt x="0" y="0"/>
                </a:moveTo>
                <a:lnTo>
                  <a:pt x="4804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1" name="object 1931"/>
          <p:cNvSpPr/>
          <p:nvPr/>
        </p:nvSpPr>
        <p:spPr>
          <a:xfrm>
            <a:off x="3445026" y="565769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2" name="object 1932"/>
          <p:cNvSpPr/>
          <p:nvPr/>
        </p:nvSpPr>
        <p:spPr>
          <a:xfrm>
            <a:off x="3445561" y="5657696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59255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3" name="object 1933"/>
          <p:cNvSpPr/>
          <p:nvPr/>
        </p:nvSpPr>
        <p:spPr>
          <a:xfrm>
            <a:off x="3474387" y="5657696"/>
            <a:ext cx="0" cy="11430"/>
          </a:xfrm>
          <a:custGeom>
            <a:avLst/>
            <a:gdLst/>
            <a:ahLst/>
            <a:cxnLst/>
            <a:rect l="l" t="t" r="r" b="b"/>
            <a:pathLst>
              <a:path h="11429">
                <a:moveTo>
                  <a:pt x="0" y="0"/>
                </a:moveTo>
                <a:lnTo>
                  <a:pt x="0" y="11154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4" name="object 1934"/>
          <p:cNvSpPr/>
          <p:nvPr/>
        </p:nvSpPr>
        <p:spPr>
          <a:xfrm>
            <a:off x="3472263" y="5751983"/>
            <a:ext cx="4445" cy="0"/>
          </a:xfrm>
          <a:custGeom>
            <a:avLst/>
            <a:gdLst/>
            <a:ahLst/>
            <a:cxnLst/>
            <a:rect l="l" t="t" r="r" b="b"/>
            <a:pathLst>
              <a:path w="4445">
                <a:moveTo>
                  <a:pt x="0" y="0"/>
                </a:moveTo>
                <a:lnTo>
                  <a:pt x="4249" y="0"/>
                </a:lnTo>
              </a:path>
            </a:pathLst>
          </a:custGeom>
          <a:ln w="3718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5" name="object 1935"/>
          <p:cNvSpPr/>
          <p:nvPr/>
        </p:nvSpPr>
        <p:spPr>
          <a:xfrm>
            <a:off x="3456237" y="5749326"/>
            <a:ext cx="20955" cy="0"/>
          </a:xfrm>
          <a:custGeom>
            <a:avLst/>
            <a:gdLst/>
            <a:ahLst/>
            <a:cxnLst/>
            <a:rect l="l" t="t" r="r" b="b"/>
            <a:pathLst>
              <a:path w="20954">
                <a:moveTo>
                  <a:pt x="0" y="0"/>
                </a:moveTo>
                <a:lnTo>
                  <a:pt x="20819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6" name="object 1936"/>
          <p:cNvSpPr/>
          <p:nvPr/>
        </p:nvSpPr>
        <p:spPr>
          <a:xfrm>
            <a:off x="3456237" y="5754639"/>
            <a:ext cx="20955" cy="0"/>
          </a:xfrm>
          <a:custGeom>
            <a:avLst/>
            <a:gdLst/>
            <a:ahLst/>
            <a:cxnLst/>
            <a:rect l="l" t="t" r="r" b="b"/>
            <a:pathLst>
              <a:path w="20954">
                <a:moveTo>
                  <a:pt x="0" y="0"/>
                </a:moveTo>
                <a:lnTo>
                  <a:pt x="20819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7" name="object 1937"/>
          <p:cNvSpPr/>
          <p:nvPr/>
        </p:nvSpPr>
        <p:spPr>
          <a:xfrm>
            <a:off x="3456237" y="5749326"/>
            <a:ext cx="20955" cy="0"/>
          </a:xfrm>
          <a:custGeom>
            <a:avLst/>
            <a:gdLst/>
            <a:ahLst/>
            <a:cxnLst/>
            <a:rect l="l" t="t" r="r" b="b"/>
            <a:pathLst>
              <a:path w="20954">
                <a:moveTo>
                  <a:pt x="0" y="0"/>
                </a:moveTo>
                <a:lnTo>
                  <a:pt x="20819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8" name="object 1938"/>
          <p:cNvSpPr/>
          <p:nvPr/>
        </p:nvSpPr>
        <p:spPr>
          <a:xfrm>
            <a:off x="3456237" y="5754639"/>
            <a:ext cx="20955" cy="0"/>
          </a:xfrm>
          <a:custGeom>
            <a:avLst/>
            <a:gdLst/>
            <a:ahLst/>
            <a:cxnLst/>
            <a:rect l="l" t="t" r="r" b="b"/>
            <a:pathLst>
              <a:path w="20954">
                <a:moveTo>
                  <a:pt x="0" y="0"/>
                </a:moveTo>
                <a:lnTo>
                  <a:pt x="20819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9" name="object 1939"/>
          <p:cNvSpPr/>
          <p:nvPr/>
        </p:nvSpPr>
        <p:spPr>
          <a:xfrm>
            <a:off x="3461042" y="5670179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0" name="object 1940"/>
          <p:cNvSpPr/>
          <p:nvPr/>
        </p:nvSpPr>
        <p:spPr>
          <a:xfrm>
            <a:off x="3461042" y="5664867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1" name="object 1941"/>
          <p:cNvSpPr/>
          <p:nvPr/>
        </p:nvSpPr>
        <p:spPr>
          <a:xfrm>
            <a:off x="3461575" y="5670179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2" name="object 1942"/>
          <p:cNvSpPr/>
          <p:nvPr/>
        </p:nvSpPr>
        <p:spPr>
          <a:xfrm>
            <a:off x="3461575" y="5664867"/>
            <a:ext cx="59690" cy="0"/>
          </a:xfrm>
          <a:custGeom>
            <a:avLst/>
            <a:gdLst/>
            <a:ahLst/>
            <a:cxnLst/>
            <a:rect l="l" t="t" r="r" b="b"/>
            <a:pathLst>
              <a:path w="59689">
                <a:moveTo>
                  <a:pt x="0" y="0"/>
                </a:moveTo>
                <a:lnTo>
                  <a:pt x="59255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3" name="object 1943"/>
          <p:cNvSpPr/>
          <p:nvPr/>
        </p:nvSpPr>
        <p:spPr>
          <a:xfrm>
            <a:off x="3485064" y="5672835"/>
            <a:ext cx="10795" cy="0"/>
          </a:xfrm>
          <a:custGeom>
            <a:avLst/>
            <a:gdLst/>
            <a:ahLst/>
            <a:cxnLst/>
            <a:rect l="l" t="t" r="r" b="b"/>
            <a:pathLst>
              <a:path w="10795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796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4" name="object 1944"/>
          <p:cNvSpPr/>
          <p:nvPr/>
        </p:nvSpPr>
        <p:spPr>
          <a:xfrm>
            <a:off x="3485064" y="5667523"/>
            <a:ext cx="10795" cy="0"/>
          </a:xfrm>
          <a:custGeom>
            <a:avLst/>
            <a:gdLst/>
            <a:ahLst/>
            <a:cxnLst/>
            <a:rect l="l" t="t" r="r" b="b"/>
            <a:pathLst>
              <a:path w="10795">
                <a:moveTo>
                  <a:pt x="0" y="0"/>
                </a:moveTo>
                <a:lnTo>
                  <a:pt x="10676" y="0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5" name="object 1945"/>
          <p:cNvSpPr/>
          <p:nvPr/>
        </p:nvSpPr>
        <p:spPr>
          <a:xfrm>
            <a:off x="3461042" y="5774027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014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6" name="object 1946"/>
          <p:cNvSpPr/>
          <p:nvPr/>
        </p:nvSpPr>
        <p:spPr>
          <a:xfrm>
            <a:off x="3461575" y="5774027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48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7" name="object 1947"/>
          <p:cNvSpPr/>
          <p:nvPr/>
        </p:nvSpPr>
        <p:spPr>
          <a:xfrm>
            <a:off x="3509620" y="5664070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8" name="object 1948"/>
          <p:cNvSpPr/>
          <p:nvPr/>
        </p:nvSpPr>
        <p:spPr>
          <a:xfrm>
            <a:off x="3510154" y="5664070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9" name="object 1949"/>
          <p:cNvSpPr/>
          <p:nvPr/>
        </p:nvSpPr>
        <p:spPr>
          <a:xfrm>
            <a:off x="3538981" y="5664070"/>
            <a:ext cx="0" cy="36830"/>
          </a:xfrm>
          <a:custGeom>
            <a:avLst/>
            <a:gdLst/>
            <a:ahLst/>
            <a:cxnLst/>
            <a:rect l="l" t="t" r="r" b="b"/>
            <a:pathLst>
              <a:path h="36829">
                <a:moveTo>
                  <a:pt x="0" y="0"/>
                </a:moveTo>
                <a:lnTo>
                  <a:pt x="0" y="36652"/>
                </a:lnTo>
              </a:path>
            </a:pathLst>
          </a:custGeom>
          <a:ln w="1067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0" name="object 1950"/>
          <p:cNvSpPr/>
          <p:nvPr/>
        </p:nvSpPr>
        <p:spPr>
          <a:xfrm>
            <a:off x="3540316" y="5787307"/>
            <a:ext cx="0" cy="9525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0"/>
                </a:moveTo>
                <a:lnTo>
                  <a:pt x="0" y="9030"/>
                </a:lnTo>
              </a:path>
            </a:pathLst>
          </a:custGeom>
          <a:ln w="800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1" name="object 1951"/>
          <p:cNvSpPr/>
          <p:nvPr/>
        </p:nvSpPr>
        <p:spPr>
          <a:xfrm>
            <a:off x="3509620" y="5794212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637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2" name="object 1952"/>
          <p:cNvSpPr/>
          <p:nvPr/>
        </p:nvSpPr>
        <p:spPr>
          <a:xfrm>
            <a:off x="3509620" y="5799525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637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3" name="object 1953"/>
          <p:cNvSpPr/>
          <p:nvPr/>
        </p:nvSpPr>
        <p:spPr>
          <a:xfrm>
            <a:off x="3510154" y="5794212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637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4" name="object 1954"/>
          <p:cNvSpPr/>
          <p:nvPr/>
        </p:nvSpPr>
        <p:spPr>
          <a:xfrm>
            <a:off x="3510154" y="5799525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637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5" name="object 1955"/>
          <p:cNvSpPr/>
          <p:nvPr/>
        </p:nvSpPr>
        <p:spPr>
          <a:xfrm>
            <a:off x="3541650" y="5703378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015" y="0"/>
                </a:lnTo>
              </a:path>
            </a:pathLst>
          </a:custGeom>
          <a:ln w="531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6" name="object 1956"/>
          <p:cNvSpPr/>
          <p:nvPr/>
        </p:nvSpPr>
        <p:spPr>
          <a:xfrm>
            <a:off x="3541650" y="5700722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015" y="0"/>
                </a:lnTo>
              </a:path>
            </a:pathLst>
          </a:custGeom>
          <a:ln w="956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7" name="object 1957"/>
          <p:cNvSpPr/>
          <p:nvPr/>
        </p:nvSpPr>
        <p:spPr>
          <a:xfrm>
            <a:off x="3542184" y="5708159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481" y="0"/>
                </a:lnTo>
              </a:path>
            </a:pathLst>
          </a:custGeom>
          <a:ln w="531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8" name="object 1958"/>
          <p:cNvSpPr/>
          <p:nvPr/>
        </p:nvSpPr>
        <p:spPr>
          <a:xfrm>
            <a:off x="3542184" y="5703378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481" y="0"/>
                </a:lnTo>
              </a:path>
            </a:pathLst>
          </a:custGeom>
          <a:ln w="531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9" name="object 1959"/>
          <p:cNvSpPr/>
          <p:nvPr/>
        </p:nvSpPr>
        <p:spPr>
          <a:xfrm>
            <a:off x="3542184" y="5700722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481" y="0"/>
                </a:lnTo>
              </a:path>
            </a:pathLst>
          </a:custGeom>
          <a:ln w="956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0" name="object 1960"/>
          <p:cNvSpPr/>
          <p:nvPr/>
        </p:nvSpPr>
        <p:spPr>
          <a:xfrm>
            <a:off x="3571011" y="5772965"/>
            <a:ext cx="0" cy="7620"/>
          </a:xfrm>
          <a:custGeom>
            <a:avLst/>
            <a:gdLst/>
            <a:ahLst/>
            <a:cxnLst/>
            <a:rect l="l" t="t" r="r" b="b"/>
            <a:pathLst>
              <a:path h="7620">
                <a:moveTo>
                  <a:pt x="-5338" y="3718"/>
                </a:moveTo>
                <a:lnTo>
                  <a:pt x="5338" y="3718"/>
                </a:lnTo>
              </a:path>
            </a:pathLst>
          </a:custGeom>
          <a:ln w="743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1" name="object 1961"/>
          <p:cNvSpPr/>
          <p:nvPr/>
        </p:nvSpPr>
        <p:spPr>
          <a:xfrm>
            <a:off x="3552326" y="5780402"/>
            <a:ext cx="48260" cy="0"/>
          </a:xfrm>
          <a:custGeom>
            <a:avLst/>
            <a:gdLst/>
            <a:ahLst/>
            <a:cxnLst/>
            <a:rect l="l" t="t" r="r" b="b"/>
            <a:pathLst>
              <a:path w="48260">
                <a:moveTo>
                  <a:pt x="0" y="0"/>
                </a:moveTo>
                <a:lnTo>
                  <a:pt x="48045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2" name="object 1962"/>
          <p:cNvSpPr/>
          <p:nvPr/>
        </p:nvSpPr>
        <p:spPr>
          <a:xfrm>
            <a:off x="3552326" y="5780402"/>
            <a:ext cx="48895" cy="0"/>
          </a:xfrm>
          <a:custGeom>
            <a:avLst/>
            <a:gdLst/>
            <a:ahLst/>
            <a:cxnLst/>
            <a:rect l="l" t="t" r="r" b="b"/>
            <a:pathLst>
              <a:path w="48895">
                <a:moveTo>
                  <a:pt x="0" y="0"/>
                </a:moveTo>
                <a:lnTo>
                  <a:pt x="48579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3" name="object 1963"/>
          <p:cNvSpPr/>
          <p:nvPr/>
        </p:nvSpPr>
        <p:spPr>
          <a:xfrm>
            <a:off x="3557665" y="5682662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0" y="0"/>
                </a:moveTo>
                <a:lnTo>
                  <a:pt x="58721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4" name="object 1964"/>
          <p:cNvSpPr/>
          <p:nvPr/>
        </p:nvSpPr>
        <p:spPr>
          <a:xfrm>
            <a:off x="3558199" y="5682662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58721" y="0"/>
                </a:moveTo>
                <a:lnTo>
                  <a:pt x="0" y="0"/>
                </a:lnTo>
              </a:path>
            </a:pathLst>
          </a:custGeom>
          <a:ln w="1062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5" name="object 1965"/>
          <p:cNvSpPr/>
          <p:nvPr/>
        </p:nvSpPr>
        <p:spPr>
          <a:xfrm>
            <a:off x="3587026" y="5682662"/>
            <a:ext cx="0" cy="12065"/>
          </a:xfrm>
          <a:custGeom>
            <a:avLst/>
            <a:gdLst/>
            <a:ahLst/>
            <a:cxnLst/>
            <a:rect l="l" t="t" r="r" b="b"/>
            <a:pathLst>
              <a:path h="12064">
                <a:moveTo>
                  <a:pt x="-5338" y="5843"/>
                </a:moveTo>
                <a:lnTo>
                  <a:pt x="5338" y="5843"/>
                </a:lnTo>
              </a:path>
            </a:pathLst>
          </a:custGeom>
          <a:ln w="1168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6" name="object 1966"/>
          <p:cNvSpPr/>
          <p:nvPr/>
        </p:nvSpPr>
        <p:spPr>
          <a:xfrm>
            <a:off x="3600905" y="5762607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481" y="0"/>
                </a:lnTo>
              </a:path>
            </a:pathLst>
          </a:custGeom>
          <a:ln w="371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7" name="object 1967"/>
          <p:cNvSpPr/>
          <p:nvPr/>
        </p:nvSpPr>
        <p:spPr>
          <a:xfrm>
            <a:off x="3600905" y="5767918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>
                <a:moveTo>
                  <a:pt x="0" y="0"/>
                </a:moveTo>
                <a:lnTo>
                  <a:pt x="15481" y="0"/>
                </a:lnTo>
              </a:path>
            </a:pathLst>
          </a:custGeom>
          <a:ln w="371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8" name="object 1968"/>
          <p:cNvSpPr/>
          <p:nvPr/>
        </p:nvSpPr>
        <p:spPr>
          <a:xfrm>
            <a:off x="3600905" y="5762607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015" y="0"/>
                </a:lnTo>
              </a:path>
            </a:pathLst>
          </a:custGeom>
          <a:ln w="371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9" name="object 1969"/>
          <p:cNvSpPr/>
          <p:nvPr/>
        </p:nvSpPr>
        <p:spPr>
          <a:xfrm>
            <a:off x="3600905" y="5767918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015" y="0"/>
                </a:lnTo>
              </a:path>
            </a:pathLst>
          </a:custGeom>
          <a:ln w="371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0" name="object 1970"/>
          <p:cNvSpPr/>
          <p:nvPr/>
        </p:nvSpPr>
        <p:spPr>
          <a:xfrm>
            <a:off x="1303822" y="5708159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1" name="object 1971"/>
          <p:cNvSpPr/>
          <p:nvPr/>
        </p:nvSpPr>
        <p:spPr>
          <a:xfrm>
            <a:off x="1303823" y="5708159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2" name="object 1972"/>
          <p:cNvSpPr/>
          <p:nvPr/>
        </p:nvSpPr>
        <p:spPr>
          <a:xfrm>
            <a:off x="1319838" y="5660883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3" name="object 1973"/>
          <p:cNvSpPr/>
          <p:nvPr/>
        </p:nvSpPr>
        <p:spPr>
          <a:xfrm>
            <a:off x="1319838" y="5660883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4" name="object 1974"/>
          <p:cNvSpPr/>
          <p:nvPr/>
        </p:nvSpPr>
        <p:spPr>
          <a:xfrm>
            <a:off x="1335853" y="5694879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255" y="0"/>
                </a:moveTo>
                <a:lnTo>
                  <a:pt x="0" y="0"/>
                </a:lnTo>
                <a:lnTo>
                  <a:pt x="0" y="59493"/>
                </a:lnTo>
                <a:lnTo>
                  <a:pt x="59255" y="59493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5" name="object 1975"/>
          <p:cNvSpPr/>
          <p:nvPr/>
        </p:nvSpPr>
        <p:spPr>
          <a:xfrm>
            <a:off x="1335853" y="5694879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0" y="0"/>
                </a:moveTo>
                <a:lnTo>
                  <a:pt x="59255" y="0"/>
                </a:lnTo>
                <a:lnTo>
                  <a:pt x="59255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6" name="object 1976"/>
          <p:cNvSpPr/>
          <p:nvPr/>
        </p:nvSpPr>
        <p:spPr>
          <a:xfrm>
            <a:off x="1351867" y="5688505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7" name="object 1977"/>
          <p:cNvSpPr/>
          <p:nvPr/>
        </p:nvSpPr>
        <p:spPr>
          <a:xfrm>
            <a:off x="1351868" y="5688505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8" name="object 1978"/>
          <p:cNvSpPr/>
          <p:nvPr/>
        </p:nvSpPr>
        <p:spPr>
          <a:xfrm>
            <a:off x="1367349" y="5701253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9" name="object 1979"/>
          <p:cNvSpPr/>
          <p:nvPr/>
        </p:nvSpPr>
        <p:spPr>
          <a:xfrm>
            <a:off x="1367349" y="5701254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0" name="object 1980"/>
          <p:cNvSpPr/>
          <p:nvPr/>
        </p:nvSpPr>
        <p:spPr>
          <a:xfrm>
            <a:off x="1383898" y="5692754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1" name="object 1981"/>
          <p:cNvSpPr/>
          <p:nvPr/>
        </p:nvSpPr>
        <p:spPr>
          <a:xfrm>
            <a:off x="1383897" y="5692755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2" name="object 1982"/>
          <p:cNvSpPr/>
          <p:nvPr/>
        </p:nvSpPr>
        <p:spPr>
          <a:xfrm>
            <a:off x="1399913" y="5656102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3" name="object 1983"/>
          <p:cNvSpPr/>
          <p:nvPr/>
        </p:nvSpPr>
        <p:spPr>
          <a:xfrm>
            <a:off x="1399913" y="5656102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4" name="object 1984"/>
          <p:cNvSpPr/>
          <p:nvPr/>
        </p:nvSpPr>
        <p:spPr>
          <a:xfrm>
            <a:off x="1415928" y="5698597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9789" y="0"/>
                </a:moveTo>
                <a:lnTo>
                  <a:pt x="0" y="0"/>
                </a:lnTo>
                <a:lnTo>
                  <a:pt x="0" y="59493"/>
                </a:lnTo>
                <a:lnTo>
                  <a:pt x="59789" y="59493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5" name="object 1985"/>
          <p:cNvSpPr/>
          <p:nvPr/>
        </p:nvSpPr>
        <p:spPr>
          <a:xfrm>
            <a:off x="1415928" y="5698598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0" y="0"/>
                </a:moveTo>
                <a:lnTo>
                  <a:pt x="59789" y="0"/>
                </a:lnTo>
                <a:lnTo>
                  <a:pt x="59789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6" name="object 1986"/>
          <p:cNvSpPr/>
          <p:nvPr/>
        </p:nvSpPr>
        <p:spPr>
          <a:xfrm>
            <a:off x="1431942" y="5672569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7" name="object 1987"/>
          <p:cNvSpPr/>
          <p:nvPr/>
        </p:nvSpPr>
        <p:spPr>
          <a:xfrm>
            <a:off x="1431943" y="5672569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8" name="object 1988"/>
          <p:cNvSpPr/>
          <p:nvPr/>
        </p:nvSpPr>
        <p:spPr>
          <a:xfrm>
            <a:off x="1448492" y="5681599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9789" y="0"/>
                </a:moveTo>
                <a:lnTo>
                  <a:pt x="0" y="0"/>
                </a:lnTo>
                <a:lnTo>
                  <a:pt x="0" y="59493"/>
                </a:lnTo>
                <a:lnTo>
                  <a:pt x="59789" y="59493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9" name="object 1989"/>
          <p:cNvSpPr/>
          <p:nvPr/>
        </p:nvSpPr>
        <p:spPr>
          <a:xfrm>
            <a:off x="1448491" y="5681600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0" y="0"/>
                </a:moveTo>
                <a:lnTo>
                  <a:pt x="59789" y="0"/>
                </a:lnTo>
                <a:lnTo>
                  <a:pt x="59789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0" name="object 1990"/>
          <p:cNvSpPr/>
          <p:nvPr/>
        </p:nvSpPr>
        <p:spPr>
          <a:xfrm>
            <a:off x="1464506" y="5685849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255" y="0"/>
                </a:moveTo>
                <a:lnTo>
                  <a:pt x="0" y="0"/>
                </a:lnTo>
                <a:lnTo>
                  <a:pt x="0" y="59493"/>
                </a:lnTo>
                <a:lnTo>
                  <a:pt x="59255" y="59493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1" name="object 1991"/>
          <p:cNvSpPr/>
          <p:nvPr/>
        </p:nvSpPr>
        <p:spPr>
          <a:xfrm>
            <a:off x="1464506" y="5685849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0" y="0"/>
                </a:moveTo>
                <a:lnTo>
                  <a:pt x="59255" y="0"/>
                </a:lnTo>
                <a:lnTo>
                  <a:pt x="59255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2" name="object 1992"/>
          <p:cNvSpPr/>
          <p:nvPr/>
        </p:nvSpPr>
        <p:spPr>
          <a:xfrm>
            <a:off x="1480521" y="564122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255" y="0"/>
                </a:moveTo>
                <a:lnTo>
                  <a:pt x="0" y="0"/>
                </a:lnTo>
                <a:lnTo>
                  <a:pt x="0" y="59493"/>
                </a:lnTo>
                <a:lnTo>
                  <a:pt x="59255" y="59493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3" name="object 1993"/>
          <p:cNvSpPr/>
          <p:nvPr/>
        </p:nvSpPr>
        <p:spPr>
          <a:xfrm>
            <a:off x="1480521" y="5641229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0" y="0"/>
                </a:moveTo>
                <a:lnTo>
                  <a:pt x="59255" y="0"/>
                </a:lnTo>
                <a:lnTo>
                  <a:pt x="59255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4" name="object 1994"/>
          <p:cNvSpPr/>
          <p:nvPr/>
        </p:nvSpPr>
        <p:spPr>
          <a:xfrm>
            <a:off x="1497070" y="5657164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59255" y="0"/>
                </a:moveTo>
                <a:lnTo>
                  <a:pt x="0" y="0"/>
                </a:lnTo>
                <a:lnTo>
                  <a:pt x="0" y="59493"/>
                </a:lnTo>
                <a:lnTo>
                  <a:pt x="59255" y="59493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5" name="object 1995"/>
          <p:cNvSpPr/>
          <p:nvPr/>
        </p:nvSpPr>
        <p:spPr>
          <a:xfrm>
            <a:off x="1497070" y="5657165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0" y="0"/>
                </a:moveTo>
                <a:lnTo>
                  <a:pt x="59255" y="0"/>
                </a:lnTo>
                <a:lnTo>
                  <a:pt x="59255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6" name="object 1996"/>
          <p:cNvSpPr/>
          <p:nvPr/>
        </p:nvSpPr>
        <p:spPr>
          <a:xfrm>
            <a:off x="1513085" y="5647071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7" name="object 1997"/>
          <p:cNvSpPr/>
          <p:nvPr/>
        </p:nvSpPr>
        <p:spPr>
          <a:xfrm>
            <a:off x="1513085" y="5647072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8" name="object 1998"/>
          <p:cNvSpPr/>
          <p:nvPr/>
        </p:nvSpPr>
        <p:spPr>
          <a:xfrm>
            <a:off x="1529100" y="5634854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9" name="object 1999"/>
          <p:cNvSpPr/>
          <p:nvPr/>
        </p:nvSpPr>
        <p:spPr>
          <a:xfrm>
            <a:off x="1529100" y="5634854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0" name="object 2000"/>
          <p:cNvSpPr/>
          <p:nvPr/>
        </p:nvSpPr>
        <p:spPr>
          <a:xfrm>
            <a:off x="1545114" y="5651321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1" name="object 2001"/>
          <p:cNvSpPr/>
          <p:nvPr/>
        </p:nvSpPr>
        <p:spPr>
          <a:xfrm>
            <a:off x="1545115" y="5651322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90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2" name="object 2002"/>
          <p:cNvSpPr/>
          <p:nvPr/>
        </p:nvSpPr>
        <p:spPr>
          <a:xfrm>
            <a:off x="1560596" y="5681068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3" name="object 2003"/>
          <p:cNvSpPr/>
          <p:nvPr/>
        </p:nvSpPr>
        <p:spPr>
          <a:xfrm>
            <a:off x="1560596" y="5681068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4" name="object 2004"/>
          <p:cNvSpPr/>
          <p:nvPr/>
        </p:nvSpPr>
        <p:spPr>
          <a:xfrm>
            <a:off x="1577145" y="5663539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5" name="object 2005"/>
          <p:cNvSpPr/>
          <p:nvPr/>
        </p:nvSpPr>
        <p:spPr>
          <a:xfrm>
            <a:off x="1577145" y="5663539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6" name="object 2006"/>
          <p:cNvSpPr/>
          <p:nvPr/>
        </p:nvSpPr>
        <p:spPr>
          <a:xfrm>
            <a:off x="1593160" y="5687974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7" name="object 2007"/>
          <p:cNvSpPr/>
          <p:nvPr/>
        </p:nvSpPr>
        <p:spPr>
          <a:xfrm>
            <a:off x="1593160" y="5687974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8" name="object 2008"/>
          <p:cNvSpPr/>
          <p:nvPr/>
        </p:nvSpPr>
        <p:spPr>
          <a:xfrm>
            <a:off x="1609176" y="5733656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9" name="object 2009"/>
          <p:cNvSpPr/>
          <p:nvPr/>
        </p:nvSpPr>
        <p:spPr>
          <a:xfrm>
            <a:off x="1609175" y="5733657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0" name="object 2010"/>
          <p:cNvSpPr/>
          <p:nvPr/>
        </p:nvSpPr>
        <p:spPr>
          <a:xfrm>
            <a:off x="1625724" y="5717189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1" name="object 2011"/>
          <p:cNvSpPr/>
          <p:nvPr/>
        </p:nvSpPr>
        <p:spPr>
          <a:xfrm>
            <a:off x="1625724" y="5717190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2" name="object 2012"/>
          <p:cNvSpPr/>
          <p:nvPr/>
        </p:nvSpPr>
        <p:spPr>
          <a:xfrm>
            <a:off x="1641739" y="5680537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3" name="object 2013"/>
          <p:cNvSpPr/>
          <p:nvPr/>
        </p:nvSpPr>
        <p:spPr>
          <a:xfrm>
            <a:off x="1641739" y="5680537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4" name="object 2014"/>
          <p:cNvSpPr/>
          <p:nvPr/>
        </p:nvSpPr>
        <p:spPr>
          <a:xfrm>
            <a:off x="1657755" y="5698066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255" y="0"/>
                </a:moveTo>
                <a:lnTo>
                  <a:pt x="0" y="0"/>
                </a:lnTo>
                <a:lnTo>
                  <a:pt x="0" y="59493"/>
                </a:lnTo>
                <a:lnTo>
                  <a:pt x="59255" y="59493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5" name="object 2015"/>
          <p:cNvSpPr/>
          <p:nvPr/>
        </p:nvSpPr>
        <p:spPr>
          <a:xfrm>
            <a:off x="1657754" y="5698066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0" y="0"/>
                </a:moveTo>
                <a:lnTo>
                  <a:pt x="59255" y="0"/>
                </a:lnTo>
                <a:lnTo>
                  <a:pt x="59255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6" name="object 2016"/>
          <p:cNvSpPr/>
          <p:nvPr/>
        </p:nvSpPr>
        <p:spPr>
          <a:xfrm>
            <a:off x="1673769" y="5657696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255" y="0"/>
                </a:moveTo>
                <a:lnTo>
                  <a:pt x="0" y="0"/>
                </a:lnTo>
                <a:lnTo>
                  <a:pt x="0" y="59493"/>
                </a:lnTo>
                <a:lnTo>
                  <a:pt x="59255" y="59493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7" name="object 2017"/>
          <p:cNvSpPr/>
          <p:nvPr/>
        </p:nvSpPr>
        <p:spPr>
          <a:xfrm>
            <a:off x="1673769" y="5657696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0" y="0"/>
                </a:moveTo>
                <a:lnTo>
                  <a:pt x="59255" y="0"/>
                </a:lnTo>
                <a:lnTo>
                  <a:pt x="59255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8" name="object 2018"/>
          <p:cNvSpPr/>
          <p:nvPr/>
        </p:nvSpPr>
        <p:spPr>
          <a:xfrm>
            <a:off x="1690317" y="5704440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9" name="object 2019"/>
          <p:cNvSpPr/>
          <p:nvPr/>
        </p:nvSpPr>
        <p:spPr>
          <a:xfrm>
            <a:off x="1690318" y="5704441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0" name="object 2020"/>
          <p:cNvSpPr/>
          <p:nvPr/>
        </p:nvSpPr>
        <p:spPr>
          <a:xfrm>
            <a:off x="1706333" y="5691161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255" y="0"/>
                </a:moveTo>
                <a:lnTo>
                  <a:pt x="0" y="0"/>
                </a:lnTo>
                <a:lnTo>
                  <a:pt x="0" y="59493"/>
                </a:lnTo>
                <a:lnTo>
                  <a:pt x="59255" y="59493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1" name="object 2021"/>
          <p:cNvSpPr/>
          <p:nvPr/>
        </p:nvSpPr>
        <p:spPr>
          <a:xfrm>
            <a:off x="1706333" y="5691161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0" y="0"/>
                </a:moveTo>
                <a:lnTo>
                  <a:pt x="59255" y="0"/>
                </a:lnTo>
                <a:lnTo>
                  <a:pt x="59255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2" name="object 2022"/>
          <p:cNvSpPr/>
          <p:nvPr/>
        </p:nvSpPr>
        <p:spPr>
          <a:xfrm>
            <a:off x="1722348" y="5691161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255" y="0"/>
                </a:moveTo>
                <a:lnTo>
                  <a:pt x="0" y="0"/>
                </a:lnTo>
                <a:lnTo>
                  <a:pt x="0" y="59493"/>
                </a:lnTo>
                <a:lnTo>
                  <a:pt x="59255" y="59493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3" name="object 2023"/>
          <p:cNvSpPr/>
          <p:nvPr/>
        </p:nvSpPr>
        <p:spPr>
          <a:xfrm>
            <a:off x="1722348" y="5691161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0" y="0"/>
                </a:moveTo>
                <a:lnTo>
                  <a:pt x="59255" y="0"/>
                </a:lnTo>
                <a:lnTo>
                  <a:pt x="59255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4" name="object 2024"/>
          <p:cNvSpPr/>
          <p:nvPr/>
        </p:nvSpPr>
        <p:spPr>
          <a:xfrm>
            <a:off x="1737828" y="5712408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5" name="object 2025"/>
          <p:cNvSpPr/>
          <p:nvPr/>
        </p:nvSpPr>
        <p:spPr>
          <a:xfrm>
            <a:off x="1737829" y="5712409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6" name="object 2026"/>
          <p:cNvSpPr/>
          <p:nvPr/>
        </p:nvSpPr>
        <p:spPr>
          <a:xfrm>
            <a:off x="1753844" y="5728876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7" name="object 2027"/>
          <p:cNvSpPr/>
          <p:nvPr/>
        </p:nvSpPr>
        <p:spPr>
          <a:xfrm>
            <a:off x="1753844" y="5728876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8" name="object 2028"/>
          <p:cNvSpPr/>
          <p:nvPr/>
        </p:nvSpPr>
        <p:spPr>
          <a:xfrm>
            <a:off x="1770392" y="5743749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9789" y="0"/>
                </a:moveTo>
                <a:lnTo>
                  <a:pt x="0" y="0"/>
                </a:lnTo>
                <a:lnTo>
                  <a:pt x="0" y="59493"/>
                </a:lnTo>
                <a:lnTo>
                  <a:pt x="59789" y="59493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9" name="object 2029"/>
          <p:cNvSpPr/>
          <p:nvPr/>
        </p:nvSpPr>
        <p:spPr>
          <a:xfrm>
            <a:off x="1770393" y="5743749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0" y="0"/>
                </a:moveTo>
                <a:lnTo>
                  <a:pt x="59789" y="0"/>
                </a:lnTo>
                <a:lnTo>
                  <a:pt x="59789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0" name="object 2030"/>
          <p:cNvSpPr/>
          <p:nvPr/>
        </p:nvSpPr>
        <p:spPr>
          <a:xfrm>
            <a:off x="1786408" y="5709221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1" name="object 2031"/>
          <p:cNvSpPr/>
          <p:nvPr/>
        </p:nvSpPr>
        <p:spPr>
          <a:xfrm>
            <a:off x="1786408" y="5709222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2" name="object 2032"/>
          <p:cNvSpPr/>
          <p:nvPr/>
        </p:nvSpPr>
        <p:spPr>
          <a:xfrm>
            <a:off x="1802423" y="5730469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3" name="object 2033"/>
          <p:cNvSpPr/>
          <p:nvPr/>
        </p:nvSpPr>
        <p:spPr>
          <a:xfrm>
            <a:off x="1802423" y="5730469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4" name="object 2034"/>
          <p:cNvSpPr/>
          <p:nvPr/>
        </p:nvSpPr>
        <p:spPr>
          <a:xfrm>
            <a:off x="1818438" y="5753310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5" name="object 2035"/>
          <p:cNvSpPr/>
          <p:nvPr/>
        </p:nvSpPr>
        <p:spPr>
          <a:xfrm>
            <a:off x="1818438" y="5753311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6" name="object 2036"/>
          <p:cNvSpPr/>
          <p:nvPr/>
        </p:nvSpPr>
        <p:spPr>
          <a:xfrm>
            <a:off x="1834987" y="5710815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255" y="0"/>
                </a:moveTo>
                <a:lnTo>
                  <a:pt x="0" y="0"/>
                </a:lnTo>
                <a:lnTo>
                  <a:pt x="0" y="59493"/>
                </a:lnTo>
                <a:lnTo>
                  <a:pt x="59255" y="59493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7" name="object 2037"/>
          <p:cNvSpPr/>
          <p:nvPr/>
        </p:nvSpPr>
        <p:spPr>
          <a:xfrm>
            <a:off x="1834986" y="5710815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0" y="0"/>
                </a:moveTo>
                <a:lnTo>
                  <a:pt x="59255" y="0"/>
                </a:lnTo>
                <a:lnTo>
                  <a:pt x="59255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8" name="object 2038"/>
          <p:cNvSpPr/>
          <p:nvPr/>
        </p:nvSpPr>
        <p:spPr>
          <a:xfrm>
            <a:off x="1851002" y="5692223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9" name="object 2039"/>
          <p:cNvSpPr/>
          <p:nvPr/>
        </p:nvSpPr>
        <p:spPr>
          <a:xfrm>
            <a:off x="1851001" y="5692223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0" name="object 2040"/>
          <p:cNvSpPr/>
          <p:nvPr/>
        </p:nvSpPr>
        <p:spPr>
          <a:xfrm>
            <a:off x="1867016" y="5711346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255" y="0"/>
                </a:moveTo>
                <a:lnTo>
                  <a:pt x="0" y="0"/>
                </a:lnTo>
                <a:lnTo>
                  <a:pt x="0" y="59493"/>
                </a:lnTo>
                <a:lnTo>
                  <a:pt x="59255" y="59493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1" name="object 2041"/>
          <p:cNvSpPr/>
          <p:nvPr/>
        </p:nvSpPr>
        <p:spPr>
          <a:xfrm>
            <a:off x="1867016" y="5711347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0" y="0"/>
                </a:moveTo>
                <a:lnTo>
                  <a:pt x="59255" y="0"/>
                </a:lnTo>
                <a:lnTo>
                  <a:pt x="59255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2" name="object 2042"/>
          <p:cNvSpPr/>
          <p:nvPr/>
        </p:nvSpPr>
        <p:spPr>
          <a:xfrm>
            <a:off x="1883031" y="569063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255" y="0"/>
                </a:moveTo>
                <a:lnTo>
                  <a:pt x="0" y="0"/>
                </a:lnTo>
                <a:lnTo>
                  <a:pt x="0" y="59493"/>
                </a:lnTo>
                <a:lnTo>
                  <a:pt x="59255" y="59493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3" name="object 2043"/>
          <p:cNvSpPr/>
          <p:nvPr/>
        </p:nvSpPr>
        <p:spPr>
          <a:xfrm>
            <a:off x="1883031" y="569063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0" y="0"/>
                </a:moveTo>
                <a:lnTo>
                  <a:pt x="59255" y="0"/>
                </a:lnTo>
                <a:lnTo>
                  <a:pt x="59255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4" name="object 2044"/>
          <p:cNvSpPr/>
          <p:nvPr/>
        </p:nvSpPr>
        <p:spPr>
          <a:xfrm>
            <a:off x="1899580" y="573950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255" y="0"/>
                </a:moveTo>
                <a:lnTo>
                  <a:pt x="0" y="0"/>
                </a:lnTo>
                <a:lnTo>
                  <a:pt x="0" y="59493"/>
                </a:lnTo>
                <a:lnTo>
                  <a:pt x="59255" y="59493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5" name="object 2045"/>
          <p:cNvSpPr/>
          <p:nvPr/>
        </p:nvSpPr>
        <p:spPr>
          <a:xfrm>
            <a:off x="1899580" y="573950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0" y="0"/>
                </a:moveTo>
                <a:lnTo>
                  <a:pt x="59255" y="0"/>
                </a:lnTo>
                <a:lnTo>
                  <a:pt x="59255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6" name="object 2046"/>
          <p:cNvSpPr/>
          <p:nvPr/>
        </p:nvSpPr>
        <p:spPr>
          <a:xfrm>
            <a:off x="1915595" y="5721439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7" name="object 2047"/>
          <p:cNvSpPr/>
          <p:nvPr/>
        </p:nvSpPr>
        <p:spPr>
          <a:xfrm>
            <a:off x="1915595" y="5721439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8" name="object 2048"/>
          <p:cNvSpPr/>
          <p:nvPr/>
        </p:nvSpPr>
        <p:spPr>
          <a:xfrm>
            <a:off x="1931076" y="5684255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9" name="object 2049"/>
          <p:cNvSpPr/>
          <p:nvPr/>
        </p:nvSpPr>
        <p:spPr>
          <a:xfrm>
            <a:off x="1931076" y="5684256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0" name="object 2050"/>
          <p:cNvSpPr/>
          <p:nvPr/>
        </p:nvSpPr>
        <p:spPr>
          <a:xfrm>
            <a:off x="1947626" y="5726219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1" name="object 2051"/>
          <p:cNvSpPr/>
          <p:nvPr/>
        </p:nvSpPr>
        <p:spPr>
          <a:xfrm>
            <a:off x="1947625" y="5726220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2" name="object 2052"/>
          <p:cNvSpPr/>
          <p:nvPr/>
        </p:nvSpPr>
        <p:spPr>
          <a:xfrm>
            <a:off x="1963640" y="5753842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3" name="object 2053"/>
          <p:cNvSpPr/>
          <p:nvPr/>
        </p:nvSpPr>
        <p:spPr>
          <a:xfrm>
            <a:off x="1963640" y="5753842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4" name="object 2054"/>
          <p:cNvSpPr/>
          <p:nvPr/>
        </p:nvSpPr>
        <p:spPr>
          <a:xfrm>
            <a:off x="1979655" y="5719845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9789" y="0"/>
                </a:moveTo>
                <a:lnTo>
                  <a:pt x="0" y="0"/>
                </a:lnTo>
                <a:lnTo>
                  <a:pt x="0" y="59493"/>
                </a:lnTo>
                <a:lnTo>
                  <a:pt x="59789" y="59493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5" name="object 2055"/>
          <p:cNvSpPr/>
          <p:nvPr/>
        </p:nvSpPr>
        <p:spPr>
          <a:xfrm>
            <a:off x="1979655" y="5719846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0" y="0"/>
                </a:moveTo>
                <a:lnTo>
                  <a:pt x="59789" y="0"/>
                </a:lnTo>
                <a:lnTo>
                  <a:pt x="59789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6" name="object 2056"/>
          <p:cNvSpPr/>
          <p:nvPr/>
        </p:nvSpPr>
        <p:spPr>
          <a:xfrm>
            <a:off x="1995670" y="5704440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7" name="object 2057"/>
          <p:cNvSpPr/>
          <p:nvPr/>
        </p:nvSpPr>
        <p:spPr>
          <a:xfrm>
            <a:off x="1995670" y="5704441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8" name="object 2058"/>
          <p:cNvSpPr/>
          <p:nvPr/>
        </p:nvSpPr>
        <p:spPr>
          <a:xfrm>
            <a:off x="2012219" y="5693817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9789" y="0"/>
                </a:moveTo>
                <a:lnTo>
                  <a:pt x="0" y="0"/>
                </a:lnTo>
                <a:lnTo>
                  <a:pt x="0" y="59493"/>
                </a:lnTo>
                <a:lnTo>
                  <a:pt x="59789" y="59493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9" name="object 2059"/>
          <p:cNvSpPr/>
          <p:nvPr/>
        </p:nvSpPr>
        <p:spPr>
          <a:xfrm>
            <a:off x="2012219" y="5693817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0" y="0"/>
                </a:moveTo>
                <a:lnTo>
                  <a:pt x="59789" y="0"/>
                </a:lnTo>
                <a:lnTo>
                  <a:pt x="59789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0" name="object 2060"/>
          <p:cNvSpPr/>
          <p:nvPr/>
        </p:nvSpPr>
        <p:spPr>
          <a:xfrm>
            <a:off x="2028234" y="574321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255" y="0"/>
                </a:moveTo>
                <a:lnTo>
                  <a:pt x="0" y="0"/>
                </a:lnTo>
                <a:lnTo>
                  <a:pt x="0" y="59493"/>
                </a:lnTo>
                <a:lnTo>
                  <a:pt x="59255" y="59493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1" name="object 2061"/>
          <p:cNvSpPr/>
          <p:nvPr/>
        </p:nvSpPr>
        <p:spPr>
          <a:xfrm>
            <a:off x="2028234" y="574321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0" y="0"/>
                </a:moveTo>
                <a:lnTo>
                  <a:pt x="59255" y="0"/>
                </a:lnTo>
                <a:lnTo>
                  <a:pt x="59255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2" name="object 2062"/>
          <p:cNvSpPr/>
          <p:nvPr/>
        </p:nvSpPr>
        <p:spPr>
          <a:xfrm>
            <a:off x="2044249" y="574321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255" y="0"/>
                </a:moveTo>
                <a:lnTo>
                  <a:pt x="0" y="0"/>
                </a:lnTo>
                <a:lnTo>
                  <a:pt x="0" y="59493"/>
                </a:lnTo>
                <a:lnTo>
                  <a:pt x="59255" y="59493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3" name="object 2063"/>
          <p:cNvSpPr/>
          <p:nvPr/>
        </p:nvSpPr>
        <p:spPr>
          <a:xfrm>
            <a:off x="2044249" y="574321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0" y="0"/>
                </a:moveTo>
                <a:lnTo>
                  <a:pt x="59255" y="0"/>
                </a:lnTo>
                <a:lnTo>
                  <a:pt x="59255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4" name="object 2064"/>
          <p:cNvSpPr/>
          <p:nvPr/>
        </p:nvSpPr>
        <p:spPr>
          <a:xfrm>
            <a:off x="2060265" y="5715596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255" y="0"/>
                </a:moveTo>
                <a:lnTo>
                  <a:pt x="0" y="0"/>
                </a:lnTo>
                <a:lnTo>
                  <a:pt x="0" y="59493"/>
                </a:lnTo>
                <a:lnTo>
                  <a:pt x="59255" y="59493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5" name="object 2065"/>
          <p:cNvSpPr/>
          <p:nvPr/>
        </p:nvSpPr>
        <p:spPr>
          <a:xfrm>
            <a:off x="2060264" y="5715596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0" y="0"/>
                </a:moveTo>
                <a:lnTo>
                  <a:pt x="59255" y="0"/>
                </a:lnTo>
                <a:lnTo>
                  <a:pt x="59255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6" name="object 2066"/>
          <p:cNvSpPr/>
          <p:nvPr/>
        </p:nvSpPr>
        <p:spPr>
          <a:xfrm>
            <a:off x="2076813" y="5697004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7" name="object 2067"/>
          <p:cNvSpPr/>
          <p:nvPr/>
        </p:nvSpPr>
        <p:spPr>
          <a:xfrm>
            <a:off x="2076813" y="5697004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8" name="object 2068"/>
          <p:cNvSpPr/>
          <p:nvPr/>
        </p:nvSpPr>
        <p:spPr>
          <a:xfrm>
            <a:off x="2092827" y="5708690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9" name="object 2069"/>
          <p:cNvSpPr/>
          <p:nvPr/>
        </p:nvSpPr>
        <p:spPr>
          <a:xfrm>
            <a:off x="2092828" y="5708691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0" name="object 2070"/>
          <p:cNvSpPr/>
          <p:nvPr/>
        </p:nvSpPr>
        <p:spPr>
          <a:xfrm>
            <a:off x="2108843" y="5715596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255" y="0"/>
                </a:moveTo>
                <a:lnTo>
                  <a:pt x="0" y="0"/>
                </a:lnTo>
                <a:lnTo>
                  <a:pt x="0" y="59493"/>
                </a:lnTo>
                <a:lnTo>
                  <a:pt x="59255" y="59493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1" name="object 2071"/>
          <p:cNvSpPr/>
          <p:nvPr/>
        </p:nvSpPr>
        <p:spPr>
          <a:xfrm>
            <a:off x="2108843" y="5715596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0" y="0"/>
                </a:moveTo>
                <a:lnTo>
                  <a:pt x="59255" y="0"/>
                </a:lnTo>
                <a:lnTo>
                  <a:pt x="59255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2" name="object 2072"/>
          <p:cNvSpPr/>
          <p:nvPr/>
        </p:nvSpPr>
        <p:spPr>
          <a:xfrm>
            <a:off x="2124324" y="5714002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3" name="object 2073"/>
          <p:cNvSpPr/>
          <p:nvPr/>
        </p:nvSpPr>
        <p:spPr>
          <a:xfrm>
            <a:off x="2124324" y="5714002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4" name="object 2074"/>
          <p:cNvSpPr/>
          <p:nvPr/>
        </p:nvSpPr>
        <p:spPr>
          <a:xfrm>
            <a:off x="2140339" y="5727813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9789" y="0"/>
                </a:moveTo>
                <a:lnTo>
                  <a:pt x="0" y="0"/>
                </a:lnTo>
                <a:lnTo>
                  <a:pt x="0" y="59493"/>
                </a:lnTo>
                <a:lnTo>
                  <a:pt x="59789" y="59493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5" name="object 2075"/>
          <p:cNvSpPr/>
          <p:nvPr/>
        </p:nvSpPr>
        <p:spPr>
          <a:xfrm>
            <a:off x="2140339" y="5727813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0" y="0"/>
                </a:moveTo>
                <a:lnTo>
                  <a:pt x="59789" y="0"/>
                </a:lnTo>
                <a:lnTo>
                  <a:pt x="59789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6" name="object 2076"/>
          <p:cNvSpPr/>
          <p:nvPr/>
        </p:nvSpPr>
        <p:spPr>
          <a:xfrm>
            <a:off x="2156887" y="5738437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7" name="object 2077"/>
          <p:cNvSpPr/>
          <p:nvPr/>
        </p:nvSpPr>
        <p:spPr>
          <a:xfrm>
            <a:off x="2156888" y="5738437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8" name="object 2078"/>
          <p:cNvSpPr/>
          <p:nvPr/>
        </p:nvSpPr>
        <p:spPr>
          <a:xfrm>
            <a:off x="2172902" y="5724626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9" name="object 2079"/>
          <p:cNvSpPr/>
          <p:nvPr/>
        </p:nvSpPr>
        <p:spPr>
          <a:xfrm>
            <a:off x="2172903" y="5724626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0" name="object 2080"/>
          <p:cNvSpPr/>
          <p:nvPr/>
        </p:nvSpPr>
        <p:spPr>
          <a:xfrm>
            <a:off x="2188918" y="5714533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255" y="0"/>
                </a:moveTo>
                <a:lnTo>
                  <a:pt x="0" y="0"/>
                </a:lnTo>
                <a:lnTo>
                  <a:pt x="0" y="59493"/>
                </a:lnTo>
                <a:lnTo>
                  <a:pt x="59255" y="59493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1" name="object 2081"/>
          <p:cNvSpPr/>
          <p:nvPr/>
        </p:nvSpPr>
        <p:spPr>
          <a:xfrm>
            <a:off x="2188918" y="5714534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0" y="0"/>
                </a:moveTo>
                <a:lnTo>
                  <a:pt x="59255" y="0"/>
                </a:lnTo>
                <a:lnTo>
                  <a:pt x="59255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2" name="object 2082"/>
          <p:cNvSpPr/>
          <p:nvPr/>
        </p:nvSpPr>
        <p:spPr>
          <a:xfrm>
            <a:off x="2204933" y="5707096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255" y="0"/>
                </a:moveTo>
                <a:lnTo>
                  <a:pt x="0" y="0"/>
                </a:lnTo>
                <a:lnTo>
                  <a:pt x="0" y="59493"/>
                </a:lnTo>
                <a:lnTo>
                  <a:pt x="59255" y="59493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3" name="object 2083"/>
          <p:cNvSpPr/>
          <p:nvPr/>
        </p:nvSpPr>
        <p:spPr>
          <a:xfrm>
            <a:off x="2204933" y="5707097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0" y="0"/>
                </a:moveTo>
                <a:lnTo>
                  <a:pt x="59255" y="0"/>
                </a:lnTo>
                <a:lnTo>
                  <a:pt x="59255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4" name="object 2084"/>
          <p:cNvSpPr/>
          <p:nvPr/>
        </p:nvSpPr>
        <p:spPr>
          <a:xfrm>
            <a:off x="2221481" y="5672038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5" name="object 2085"/>
          <p:cNvSpPr/>
          <p:nvPr/>
        </p:nvSpPr>
        <p:spPr>
          <a:xfrm>
            <a:off x="2221482" y="5672038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6" name="object 2086"/>
          <p:cNvSpPr/>
          <p:nvPr/>
        </p:nvSpPr>
        <p:spPr>
          <a:xfrm>
            <a:off x="2237497" y="5717720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7" name="object 2087"/>
          <p:cNvSpPr/>
          <p:nvPr/>
        </p:nvSpPr>
        <p:spPr>
          <a:xfrm>
            <a:off x="2237496" y="5717721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8" name="object 2088"/>
          <p:cNvSpPr/>
          <p:nvPr/>
        </p:nvSpPr>
        <p:spPr>
          <a:xfrm>
            <a:off x="2253512" y="5722501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255" y="0"/>
                </a:moveTo>
                <a:lnTo>
                  <a:pt x="0" y="0"/>
                </a:lnTo>
                <a:lnTo>
                  <a:pt x="0" y="59493"/>
                </a:lnTo>
                <a:lnTo>
                  <a:pt x="59255" y="59493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9" name="object 2089"/>
          <p:cNvSpPr/>
          <p:nvPr/>
        </p:nvSpPr>
        <p:spPr>
          <a:xfrm>
            <a:off x="2253511" y="5722501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0" y="0"/>
                </a:moveTo>
                <a:lnTo>
                  <a:pt x="59255" y="0"/>
                </a:lnTo>
                <a:lnTo>
                  <a:pt x="59255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0" name="object 2090"/>
          <p:cNvSpPr/>
          <p:nvPr/>
        </p:nvSpPr>
        <p:spPr>
          <a:xfrm>
            <a:off x="2269526" y="5713471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1" name="object 2091"/>
          <p:cNvSpPr/>
          <p:nvPr/>
        </p:nvSpPr>
        <p:spPr>
          <a:xfrm>
            <a:off x="2269526" y="5713471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2" name="object 2092"/>
          <p:cNvSpPr/>
          <p:nvPr/>
        </p:nvSpPr>
        <p:spPr>
          <a:xfrm>
            <a:off x="2286076" y="5665132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255" y="0"/>
                </a:moveTo>
                <a:lnTo>
                  <a:pt x="0" y="0"/>
                </a:lnTo>
                <a:lnTo>
                  <a:pt x="0" y="59493"/>
                </a:lnTo>
                <a:lnTo>
                  <a:pt x="59255" y="59493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3" name="object 2093"/>
          <p:cNvSpPr/>
          <p:nvPr/>
        </p:nvSpPr>
        <p:spPr>
          <a:xfrm>
            <a:off x="2286075" y="5665132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0" y="0"/>
                </a:moveTo>
                <a:lnTo>
                  <a:pt x="59255" y="0"/>
                </a:lnTo>
                <a:lnTo>
                  <a:pt x="59255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4" name="object 2094"/>
          <p:cNvSpPr/>
          <p:nvPr/>
        </p:nvSpPr>
        <p:spPr>
          <a:xfrm>
            <a:off x="2301557" y="5686911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9789" y="0"/>
                </a:moveTo>
                <a:lnTo>
                  <a:pt x="0" y="0"/>
                </a:lnTo>
                <a:lnTo>
                  <a:pt x="0" y="59493"/>
                </a:lnTo>
                <a:lnTo>
                  <a:pt x="59789" y="59493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5" name="object 2095"/>
          <p:cNvSpPr/>
          <p:nvPr/>
        </p:nvSpPr>
        <p:spPr>
          <a:xfrm>
            <a:off x="2301556" y="5686912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0" y="0"/>
                </a:moveTo>
                <a:lnTo>
                  <a:pt x="59789" y="0"/>
                </a:lnTo>
                <a:lnTo>
                  <a:pt x="59789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6" name="object 2096"/>
          <p:cNvSpPr/>
          <p:nvPr/>
        </p:nvSpPr>
        <p:spPr>
          <a:xfrm>
            <a:off x="2317572" y="5701253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7" name="object 2097"/>
          <p:cNvSpPr/>
          <p:nvPr/>
        </p:nvSpPr>
        <p:spPr>
          <a:xfrm>
            <a:off x="2317571" y="5701254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8" name="object 2098"/>
          <p:cNvSpPr/>
          <p:nvPr/>
        </p:nvSpPr>
        <p:spPr>
          <a:xfrm>
            <a:off x="2333586" y="5702316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9789" y="0"/>
                </a:moveTo>
                <a:lnTo>
                  <a:pt x="0" y="0"/>
                </a:lnTo>
                <a:lnTo>
                  <a:pt x="0" y="59493"/>
                </a:lnTo>
                <a:lnTo>
                  <a:pt x="59789" y="59493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9" name="object 2099"/>
          <p:cNvSpPr/>
          <p:nvPr/>
        </p:nvSpPr>
        <p:spPr>
          <a:xfrm>
            <a:off x="2333586" y="5702316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0" y="0"/>
                </a:moveTo>
                <a:lnTo>
                  <a:pt x="59789" y="0"/>
                </a:lnTo>
                <a:lnTo>
                  <a:pt x="59789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0" name="object 2100"/>
          <p:cNvSpPr/>
          <p:nvPr/>
        </p:nvSpPr>
        <p:spPr>
          <a:xfrm>
            <a:off x="2350136" y="5682662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9789" y="0"/>
                </a:moveTo>
                <a:lnTo>
                  <a:pt x="0" y="0"/>
                </a:lnTo>
                <a:lnTo>
                  <a:pt x="0" y="59493"/>
                </a:lnTo>
                <a:lnTo>
                  <a:pt x="59789" y="59493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1" name="object 2101"/>
          <p:cNvSpPr/>
          <p:nvPr/>
        </p:nvSpPr>
        <p:spPr>
          <a:xfrm>
            <a:off x="2350135" y="5682662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0" y="0"/>
                </a:moveTo>
                <a:lnTo>
                  <a:pt x="59789" y="0"/>
                </a:lnTo>
                <a:lnTo>
                  <a:pt x="59789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2" name="object 2102"/>
          <p:cNvSpPr/>
          <p:nvPr/>
        </p:nvSpPr>
        <p:spPr>
          <a:xfrm>
            <a:off x="2366150" y="5702847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9789" y="0"/>
                </a:moveTo>
                <a:lnTo>
                  <a:pt x="0" y="0"/>
                </a:lnTo>
                <a:lnTo>
                  <a:pt x="0" y="59493"/>
                </a:lnTo>
                <a:lnTo>
                  <a:pt x="59789" y="59493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3" name="object 2103"/>
          <p:cNvSpPr/>
          <p:nvPr/>
        </p:nvSpPr>
        <p:spPr>
          <a:xfrm>
            <a:off x="2366150" y="5702848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0" y="0"/>
                </a:moveTo>
                <a:lnTo>
                  <a:pt x="59789" y="0"/>
                </a:lnTo>
                <a:lnTo>
                  <a:pt x="59789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4" name="object 2104"/>
          <p:cNvSpPr/>
          <p:nvPr/>
        </p:nvSpPr>
        <p:spPr>
          <a:xfrm>
            <a:off x="2382165" y="5702316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255" y="0"/>
                </a:moveTo>
                <a:lnTo>
                  <a:pt x="0" y="0"/>
                </a:lnTo>
                <a:lnTo>
                  <a:pt x="0" y="59493"/>
                </a:lnTo>
                <a:lnTo>
                  <a:pt x="59255" y="59493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5" name="object 2105"/>
          <p:cNvSpPr/>
          <p:nvPr/>
        </p:nvSpPr>
        <p:spPr>
          <a:xfrm>
            <a:off x="2382165" y="5702316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0" y="0"/>
                </a:moveTo>
                <a:lnTo>
                  <a:pt x="59255" y="0"/>
                </a:lnTo>
                <a:lnTo>
                  <a:pt x="59255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6" name="object 2106"/>
          <p:cNvSpPr/>
          <p:nvPr/>
        </p:nvSpPr>
        <p:spPr>
          <a:xfrm>
            <a:off x="2398180" y="5730469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7" name="object 2107"/>
          <p:cNvSpPr/>
          <p:nvPr/>
        </p:nvSpPr>
        <p:spPr>
          <a:xfrm>
            <a:off x="2398180" y="5730469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8" name="object 2108"/>
          <p:cNvSpPr/>
          <p:nvPr/>
        </p:nvSpPr>
        <p:spPr>
          <a:xfrm>
            <a:off x="2414729" y="5687974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9" name="object 2109"/>
          <p:cNvSpPr/>
          <p:nvPr/>
        </p:nvSpPr>
        <p:spPr>
          <a:xfrm>
            <a:off x="2414729" y="5687974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0" name="object 2110"/>
          <p:cNvSpPr/>
          <p:nvPr/>
        </p:nvSpPr>
        <p:spPr>
          <a:xfrm>
            <a:off x="2430744" y="5727282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255" y="0"/>
                </a:moveTo>
                <a:lnTo>
                  <a:pt x="0" y="0"/>
                </a:lnTo>
                <a:lnTo>
                  <a:pt x="0" y="59493"/>
                </a:lnTo>
                <a:lnTo>
                  <a:pt x="59255" y="59493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1" name="object 2111"/>
          <p:cNvSpPr/>
          <p:nvPr/>
        </p:nvSpPr>
        <p:spPr>
          <a:xfrm>
            <a:off x="2430744" y="5727282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0" y="0"/>
                </a:moveTo>
                <a:lnTo>
                  <a:pt x="59255" y="0"/>
                </a:lnTo>
                <a:lnTo>
                  <a:pt x="59255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2" name="object 2112"/>
          <p:cNvSpPr/>
          <p:nvPr/>
        </p:nvSpPr>
        <p:spPr>
          <a:xfrm>
            <a:off x="2446759" y="5715596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255" y="0"/>
                </a:moveTo>
                <a:lnTo>
                  <a:pt x="0" y="0"/>
                </a:lnTo>
                <a:lnTo>
                  <a:pt x="0" y="59493"/>
                </a:lnTo>
                <a:lnTo>
                  <a:pt x="59255" y="59493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3" name="object 2113"/>
          <p:cNvSpPr/>
          <p:nvPr/>
        </p:nvSpPr>
        <p:spPr>
          <a:xfrm>
            <a:off x="2446759" y="5715596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0" y="0"/>
                </a:moveTo>
                <a:lnTo>
                  <a:pt x="59255" y="0"/>
                </a:lnTo>
                <a:lnTo>
                  <a:pt x="59255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4" name="object 2114"/>
          <p:cNvSpPr/>
          <p:nvPr/>
        </p:nvSpPr>
        <p:spPr>
          <a:xfrm>
            <a:off x="2462773" y="5729938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5" name="object 2115"/>
          <p:cNvSpPr/>
          <p:nvPr/>
        </p:nvSpPr>
        <p:spPr>
          <a:xfrm>
            <a:off x="2462774" y="5729938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6" name="object 2116"/>
          <p:cNvSpPr/>
          <p:nvPr/>
        </p:nvSpPr>
        <p:spPr>
          <a:xfrm>
            <a:off x="2479323" y="5709753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7" name="object 2117"/>
          <p:cNvSpPr/>
          <p:nvPr/>
        </p:nvSpPr>
        <p:spPr>
          <a:xfrm>
            <a:off x="2479323" y="5709753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8" name="object 2118"/>
          <p:cNvSpPr/>
          <p:nvPr/>
        </p:nvSpPr>
        <p:spPr>
          <a:xfrm>
            <a:off x="2494804" y="5727813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9789" y="0"/>
                </a:moveTo>
                <a:lnTo>
                  <a:pt x="0" y="0"/>
                </a:lnTo>
                <a:lnTo>
                  <a:pt x="0" y="59493"/>
                </a:lnTo>
                <a:lnTo>
                  <a:pt x="59789" y="59493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9" name="object 2119"/>
          <p:cNvSpPr/>
          <p:nvPr/>
        </p:nvSpPr>
        <p:spPr>
          <a:xfrm>
            <a:off x="2494804" y="5727813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0" y="0"/>
                </a:moveTo>
                <a:lnTo>
                  <a:pt x="59789" y="0"/>
                </a:lnTo>
                <a:lnTo>
                  <a:pt x="59789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0" name="object 2120"/>
          <p:cNvSpPr/>
          <p:nvPr/>
        </p:nvSpPr>
        <p:spPr>
          <a:xfrm>
            <a:off x="2510819" y="5693285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1" name="object 2121"/>
          <p:cNvSpPr/>
          <p:nvPr/>
        </p:nvSpPr>
        <p:spPr>
          <a:xfrm>
            <a:off x="2510819" y="5693286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2" name="object 2122"/>
          <p:cNvSpPr/>
          <p:nvPr/>
        </p:nvSpPr>
        <p:spPr>
          <a:xfrm>
            <a:off x="2526835" y="5727282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9789" y="0"/>
                </a:moveTo>
                <a:lnTo>
                  <a:pt x="0" y="0"/>
                </a:lnTo>
                <a:lnTo>
                  <a:pt x="0" y="59493"/>
                </a:lnTo>
                <a:lnTo>
                  <a:pt x="59789" y="59493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3" name="object 2123"/>
          <p:cNvSpPr/>
          <p:nvPr/>
        </p:nvSpPr>
        <p:spPr>
          <a:xfrm>
            <a:off x="2526834" y="5727282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0" y="0"/>
                </a:moveTo>
                <a:lnTo>
                  <a:pt x="59789" y="0"/>
                </a:lnTo>
                <a:lnTo>
                  <a:pt x="59789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4" name="object 2124"/>
          <p:cNvSpPr/>
          <p:nvPr/>
        </p:nvSpPr>
        <p:spPr>
          <a:xfrm>
            <a:off x="2543383" y="5700722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5" name="object 2125"/>
          <p:cNvSpPr/>
          <p:nvPr/>
        </p:nvSpPr>
        <p:spPr>
          <a:xfrm>
            <a:off x="2543383" y="5700722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6" name="object 2126"/>
          <p:cNvSpPr/>
          <p:nvPr/>
        </p:nvSpPr>
        <p:spPr>
          <a:xfrm>
            <a:off x="2559398" y="5699129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9789" y="0"/>
                </a:moveTo>
                <a:lnTo>
                  <a:pt x="0" y="0"/>
                </a:lnTo>
                <a:lnTo>
                  <a:pt x="0" y="59493"/>
                </a:lnTo>
                <a:lnTo>
                  <a:pt x="59789" y="59493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7" name="object 2127"/>
          <p:cNvSpPr/>
          <p:nvPr/>
        </p:nvSpPr>
        <p:spPr>
          <a:xfrm>
            <a:off x="2559398" y="5699129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0" y="0"/>
                </a:moveTo>
                <a:lnTo>
                  <a:pt x="59789" y="0"/>
                </a:lnTo>
                <a:lnTo>
                  <a:pt x="59789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8" name="object 2128"/>
          <p:cNvSpPr/>
          <p:nvPr/>
        </p:nvSpPr>
        <p:spPr>
          <a:xfrm>
            <a:off x="2575413" y="568903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9" name="object 2129"/>
          <p:cNvSpPr/>
          <p:nvPr/>
        </p:nvSpPr>
        <p:spPr>
          <a:xfrm>
            <a:off x="2575413" y="568903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0" name="object 2130"/>
          <p:cNvSpPr/>
          <p:nvPr/>
        </p:nvSpPr>
        <p:spPr>
          <a:xfrm>
            <a:off x="2591962" y="5718783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255" y="0"/>
                </a:moveTo>
                <a:lnTo>
                  <a:pt x="0" y="0"/>
                </a:lnTo>
                <a:lnTo>
                  <a:pt x="0" y="59493"/>
                </a:lnTo>
                <a:lnTo>
                  <a:pt x="59255" y="59493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1" name="object 2131"/>
          <p:cNvSpPr/>
          <p:nvPr/>
        </p:nvSpPr>
        <p:spPr>
          <a:xfrm>
            <a:off x="2591961" y="5718783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0" y="0"/>
                </a:moveTo>
                <a:lnTo>
                  <a:pt x="59255" y="0"/>
                </a:lnTo>
                <a:lnTo>
                  <a:pt x="59255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2" name="object 2132"/>
          <p:cNvSpPr/>
          <p:nvPr/>
        </p:nvSpPr>
        <p:spPr>
          <a:xfrm>
            <a:off x="2607976" y="5668851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3" name="object 2133"/>
          <p:cNvSpPr/>
          <p:nvPr/>
        </p:nvSpPr>
        <p:spPr>
          <a:xfrm>
            <a:off x="2607977" y="5668851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4" name="object 2134"/>
          <p:cNvSpPr/>
          <p:nvPr/>
        </p:nvSpPr>
        <p:spPr>
          <a:xfrm>
            <a:off x="2623991" y="5683724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5" name="object 2135"/>
          <p:cNvSpPr/>
          <p:nvPr/>
        </p:nvSpPr>
        <p:spPr>
          <a:xfrm>
            <a:off x="2623991" y="5683724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6" name="object 2136"/>
          <p:cNvSpPr/>
          <p:nvPr/>
        </p:nvSpPr>
        <p:spPr>
          <a:xfrm>
            <a:off x="2640007" y="5704972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7" name="object 2137"/>
          <p:cNvSpPr/>
          <p:nvPr/>
        </p:nvSpPr>
        <p:spPr>
          <a:xfrm>
            <a:off x="2640007" y="5704972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8" name="object 2138"/>
          <p:cNvSpPr/>
          <p:nvPr/>
        </p:nvSpPr>
        <p:spPr>
          <a:xfrm>
            <a:off x="2656555" y="569434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255" y="0"/>
                </a:moveTo>
                <a:lnTo>
                  <a:pt x="0" y="0"/>
                </a:lnTo>
                <a:lnTo>
                  <a:pt x="0" y="59493"/>
                </a:lnTo>
                <a:lnTo>
                  <a:pt x="59255" y="59493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9" name="object 2139"/>
          <p:cNvSpPr/>
          <p:nvPr/>
        </p:nvSpPr>
        <p:spPr>
          <a:xfrm>
            <a:off x="2656555" y="569434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0" y="0"/>
                </a:moveTo>
                <a:lnTo>
                  <a:pt x="59255" y="0"/>
                </a:lnTo>
                <a:lnTo>
                  <a:pt x="59255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0" name="object 2140"/>
          <p:cNvSpPr/>
          <p:nvPr/>
        </p:nvSpPr>
        <p:spPr>
          <a:xfrm>
            <a:off x="2672036" y="5698597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9789" y="0"/>
                </a:moveTo>
                <a:lnTo>
                  <a:pt x="0" y="0"/>
                </a:lnTo>
                <a:lnTo>
                  <a:pt x="0" y="59493"/>
                </a:lnTo>
                <a:lnTo>
                  <a:pt x="59789" y="59493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1" name="object 2141"/>
          <p:cNvSpPr/>
          <p:nvPr/>
        </p:nvSpPr>
        <p:spPr>
          <a:xfrm>
            <a:off x="2672036" y="5698598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0" y="0"/>
                </a:moveTo>
                <a:lnTo>
                  <a:pt x="59789" y="0"/>
                </a:lnTo>
                <a:lnTo>
                  <a:pt x="59789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2" name="object 2142"/>
          <p:cNvSpPr/>
          <p:nvPr/>
        </p:nvSpPr>
        <p:spPr>
          <a:xfrm>
            <a:off x="2688051" y="5688505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3" name="object 2143"/>
          <p:cNvSpPr/>
          <p:nvPr/>
        </p:nvSpPr>
        <p:spPr>
          <a:xfrm>
            <a:off x="2688052" y="5688505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4" name="object 2144"/>
          <p:cNvSpPr/>
          <p:nvPr/>
        </p:nvSpPr>
        <p:spPr>
          <a:xfrm>
            <a:off x="2704067" y="5730469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5" name="object 2145"/>
          <p:cNvSpPr/>
          <p:nvPr/>
        </p:nvSpPr>
        <p:spPr>
          <a:xfrm>
            <a:off x="2704066" y="5730469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6" name="object 2146"/>
          <p:cNvSpPr/>
          <p:nvPr/>
        </p:nvSpPr>
        <p:spPr>
          <a:xfrm>
            <a:off x="2720615" y="5698597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9789" y="0"/>
                </a:moveTo>
                <a:lnTo>
                  <a:pt x="0" y="0"/>
                </a:lnTo>
                <a:lnTo>
                  <a:pt x="0" y="59493"/>
                </a:lnTo>
                <a:lnTo>
                  <a:pt x="59789" y="59493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7" name="object 2147"/>
          <p:cNvSpPr/>
          <p:nvPr/>
        </p:nvSpPr>
        <p:spPr>
          <a:xfrm>
            <a:off x="2720615" y="5698598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0" y="0"/>
                </a:moveTo>
                <a:lnTo>
                  <a:pt x="59789" y="0"/>
                </a:lnTo>
                <a:lnTo>
                  <a:pt x="59789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8" name="object 2148"/>
          <p:cNvSpPr/>
          <p:nvPr/>
        </p:nvSpPr>
        <p:spPr>
          <a:xfrm>
            <a:off x="2736630" y="5651321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9" name="object 2149"/>
          <p:cNvSpPr/>
          <p:nvPr/>
        </p:nvSpPr>
        <p:spPr>
          <a:xfrm>
            <a:off x="2736630" y="5651322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0" name="object 2150"/>
          <p:cNvSpPr/>
          <p:nvPr/>
        </p:nvSpPr>
        <p:spPr>
          <a:xfrm>
            <a:off x="2752646" y="568053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1" name="object 2151"/>
          <p:cNvSpPr/>
          <p:nvPr/>
        </p:nvSpPr>
        <p:spPr>
          <a:xfrm>
            <a:off x="2752645" y="568053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2" name="object 2152"/>
          <p:cNvSpPr/>
          <p:nvPr/>
        </p:nvSpPr>
        <p:spPr>
          <a:xfrm>
            <a:off x="2768661" y="568478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3" name="object 2153"/>
          <p:cNvSpPr/>
          <p:nvPr/>
        </p:nvSpPr>
        <p:spPr>
          <a:xfrm>
            <a:off x="2768660" y="568478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4" name="object 2154"/>
          <p:cNvSpPr/>
          <p:nvPr/>
        </p:nvSpPr>
        <p:spPr>
          <a:xfrm>
            <a:off x="2785210" y="568478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5" name="object 2155"/>
          <p:cNvSpPr/>
          <p:nvPr/>
        </p:nvSpPr>
        <p:spPr>
          <a:xfrm>
            <a:off x="2785209" y="568478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6" name="object 2156"/>
          <p:cNvSpPr/>
          <p:nvPr/>
        </p:nvSpPr>
        <p:spPr>
          <a:xfrm>
            <a:off x="2801224" y="5648134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7" name="object 2157"/>
          <p:cNvSpPr/>
          <p:nvPr/>
        </p:nvSpPr>
        <p:spPr>
          <a:xfrm>
            <a:off x="2801224" y="5648134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8" name="object 2158"/>
          <p:cNvSpPr/>
          <p:nvPr/>
        </p:nvSpPr>
        <p:spPr>
          <a:xfrm>
            <a:off x="2817239" y="568053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9" name="object 2159"/>
          <p:cNvSpPr/>
          <p:nvPr/>
        </p:nvSpPr>
        <p:spPr>
          <a:xfrm>
            <a:off x="2817239" y="568053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0" name="object 2160"/>
          <p:cNvSpPr/>
          <p:nvPr/>
        </p:nvSpPr>
        <p:spPr>
          <a:xfrm>
            <a:off x="2833254" y="5661414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255" y="0"/>
                </a:moveTo>
                <a:lnTo>
                  <a:pt x="0" y="0"/>
                </a:lnTo>
                <a:lnTo>
                  <a:pt x="0" y="59493"/>
                </a:lnTo>
                <a:lnTo>
                  <a:pt x="59255" y="59493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1" name="object 2161"/>
          <p:cNvSpPr/>
          <p:nvPr/>
        </p:nvSpPr>
        <p:spPr>
          <a:xfrm>
            <a:off x="2833254" y="5661414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0" y="0"/>
                </a:moveTo>
                <a:lnTo>
                  <a:pt x="59255" y="0"/>
                </a:lnTo>
                <a:lnTo>
                  <a:pt x="59255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2" name="object 2162"/>
          <p:cNvSpPr/>
          <p:nvPr/>
        </p:nvSpPr>
        <p:spPr>
          <a:xfrm>
            <a:off x="2849803" y="5706034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255" y="0"/>
                </a:moveTo>
                <a:lnTo>
                  <a:pt x="0" y="0"/>
                </a:lnTo>
                <a:lnTo>
                  <a:pt x="0" y="59493"/>
                </a:lnTo>
                <a:lnTo>
                  <a:pt x="59255" y="59493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3" name="object 2163"/>
          <p:cNvSpPr/>
          <p:nvPr/>
        </p:nvSpPr>
        <p:spPr>
          <a:xfrm>
            <a:off x="2849803" y="5706035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0" y="0"/>
                </a:moveTo>
                <a:lnTo>
                  <a:pt x="59255" y="0"/>
                </a:lnTo>
                <a:lnTo>
                  <a:pt x="59255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4" name="object 2164"/>
          <p:cNvSpPr/>
          <p:nvPr/>
        </p:nvSpPr>
        <p:spPr>
          <a:xfrm>
            <a:off x="2865285" y="5665132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9789" y="0"/>
                </a:moveTo>
                <a:lnTo>
                  <a:pt x="0" y="0"/>
                </a:lnTo>
                <a:lnTo>
                  <a:pt x="0" y="59493"/>
                </a:lnTo>
                <a:lnTo>
                  <a:pt x="59789" y="59493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5" name="object 2165"/>
          <p:cNvSpPr/>
          <p:nvPr/>
        </p:nvSpPr>
        <p:spPr>
          <a:xfrm>
            <a:off x="2865284" y="5665132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0" y="0"/>
                </a:moveTo>
                <a:lnTo>
                  <a:pt x="59789" y="0"/>
                </a:lnTo>
                <a:lnTo>
                  <a:pt x="59789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6" name="object 2166"/>
          <p:cNvSpPr/>
          <p:nvPr/>
        </p:nvSpPr>
        <p:spPr>
          <a:xfrm>
            <a:off x="2881299" y="5678943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9789" y="0"/>
                </a:moveTo>
                <a:lnTo>
                  <a:pt x="0" y="0"/>
                </a:lnTo>
                <a:lnTo>
                  <a:pt x="0" y="59493"/>
                </a:lnTo>
                <a:lnTo>
                  <a:pt x="59789" y="59493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7" name="object 2167"/>
          <p:cNvSpPr/>
          <p:nvPr/>
        </p:nvSpPr>
        <p:spPr>
          <a:xfrm>
            <a:off x="2881299" y="5678944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0" y="0"/>
                </a:moveTo>
                <a:lnTo>
                  <a:pt x="59789" y="0"/>
                </a:lnTo>
                <a:lnTo>
                  <a:pt x="59789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8" name="object 2168"/>
          <p:cNvSpPr/>
          <p:nvPr/>
        </p:nvSpPr>
        <p:spPr>
          <a:xfrm>
            <a:off x="2897314" y="5693817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9789" y="0"/>
                </a:moveTo>
                <a:lnTo>
                  <a:pt x="0" y="0"/>
                </a:lnTo>
                <a:lnTo>
                  <a:pt x="0" y="59493"/>
                </a:lnTo>
                <a:lnTo>
                  <a:pt x="59789" y="59493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9" name="object 2169"/>
          <p:cNvSpPr/>
          <p:nvPr/>
        </p:nvSpPr>
        <p:spPr>
          <a:xfrm>
            <a:off x="2897314" y="5693817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0" y="0"/>
                </a:moveTo>
                <a:lnTo>
                  <a:pt x="59789" y="0"/>
                </a:lnTo>
                <a:lnTo>
                  <a:pt x="59789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0" name="object 2170"/>
          <p:cNvSpPr/>
          <p:nvPr/>
        </p:nvSpPr>
        <p:spPr>
          <a:xfrm>
            <a:off x="2913329" y="563591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1" name="object 2171"/>
          <p:cNvSpPr/>
          <p:nvPr/>
        </p:nvSpPr>
        <p:spPr>
          <a:xfrm>
            <a:off x="2913329" y="563591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2" name="object 2172"/>
          <p:cNvSpPr/>
          <p:nvPr/>
        </p:nvSpPr>
        <p:spPr>
          <a:xfrm>
            <a:off x="2929878" y="5651321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3" name="object 2173"/>
          <p:cNvSpPr/>
          <p:nvPr/>
        </p:nvSpPr>
        <p:spPr>
          <a:xfrm>
            <a:off x="2929878" y="5651322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4" name="object 2174"/>
          <p:cNvSpPr/>
          <p:nvPr/>
        </p:nvSpPr>
        <p:spPr>
          <a:xfrm>
            <a:off x="2945893" y="5635385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5" name="object 2175"/>
          <p:cNvSpPr/>
          <p:nvPr/>
        </p:nvSpPr>
        <p:spPr>
          <a:xfrm>
            <a:off x="2945893" y="563538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6" name="object 2176"/>
          <p:cNvSpPr/>
          <p:nvPr/>
        </p:nvSpPr>
        <p:spPr>
          <a:xfrm>
            <a:off x="2961907" y="5697004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7" name="object 2177"/>
          <p:cNvSpPr/>
          <p:nvPr/>
        </p:nvSpPr>
        <p:spPr>
          <a:xfrm>
            <a:off x="2961908" y="5697004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8" name="object 2178"/>
          <p:cNvSpPr/>
          <p:nvPr/>
        </p:nvSpPr>
        <p:spPr>
          <a:xfrm>
            <a:off x="2977923" y="5664070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9" name="object 2179"/>
          <p:cNvSpPr/>
          <p:nvPr/>
        </p:nvSpPr>
        <p:spPr>
          <a:xfrm>
            <a:off x="2977923" y="5664070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0" name="object 2180"/>
          <p:cNvSpPr/>
          <p:nvPr/>
        </p:nvSpPr>
        <p:spPr>
          <a:xfrm>
            <a:off x="2994472" y="5701253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1" name="object 2181"/>
          <p:cNvSpPr/>
          <p:nvPr/>
        </p:nvSpPr>
        <p:spPr>
          <a:xfrm>
            <a:off x="2994472" y="5701254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2" name="object 2182"/>
          <p:cNvSpPr/>
          <p:nvPr/>
        </p:nvSpPr>
        <p:spPr>
          <a:xfrm>
            <a:off x="3010486" y="5715064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255" y="0"/>
                </a:moveTo>
                <a:lnTo>
                  <a:pt x="0" y="0"/>
                </a:lnTo>
                <a:lnTo>
                  <a:pt x="0" y="59493"/>
                </a:lnTo>
                <a:lnTo>
                  <a:pt x="59255" y="59493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3" name="object 2183"/>
          <p:cNvSpPr/>
          <p:nvPr/>
        </p:nvSpPr>
        <p:spPr>
          <a:xfrm>
            <a:off x="3010486" y="5715065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0" y="0"/>
                </a:moveTo>
                <a:lnTo>
                  <a:pt x="59255" y="0"/>
                </a:lnTo>
                <a:lnTo>
                  <a:pt x="59255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4" name="object 2184"/>
          <p:cNvSpPr/>
          <p:nvPr/>
        </p:nvSpPr>
        <p:spPr>
          <a:xfrm>
            <a:off x="3025968" y="5641228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9789" y="0"/>
                </a:moveTo>
                <a:lnTo>
                  <a:pt x="0" y="0"/>
                </a:lnTo>
                <a:lnTo>
                  <a:pt x="0" y="59493"/>
                </a:lnTo>
                <a:lnTo>
                  <a:pt x="59789" y="59493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5" name="object 2185"/>
          <p:cNvSpPr/>
          <p:nvPr/>
        </p:nvSpPr>
        <p:spPr>
          <a:xfrm>
            <a:off x="3025968" y="5641229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0" y="0"/>
                </a:moveTo>
                <a:lnTo>
                  <a:pt x="59789" y="0"/>
                </a:lnTo>
                <a:lnTo>
                  <a:pt x="59789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6" name="object 2186"/>
          <p:cNvSpPr/>
          <p:nvPr/>
        </p:nvSpPr>
        <p:spPr>
          <a:xfrm>
            <a:off x="3041984" y="5653977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9789" y="0"/>
                </a:moveTo>
                <a:lnTo>
                  <a:pt x="0" y="0"/>
                </a:lnTo>
                <a:lnTo>
                  <a:pt x="0" y="59493"/>
                </a:lnTo>
                <a:lnTo>
                  <a:pt x="59789" y="59493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7" name="object 2187"/>
          <p:cNvSpPr/>
          <p:nvPr/>
        </p:nvSpPr>
        <p:spPr>
          <a:xfrm>
            <a:off x="3041983" y="5653978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0" y="0"/>
                </a:moveTo>
                <a:lnTo>
                  <a:pt x="59789" y="0"/>
                </a:lnTo>
                <a:lnTo>
                  <a:pt x="59789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8" name="object 2188"/>
          <p:cNvSpPr/>
          <p:nvPr/>
        </p:nvSpPr>
        <p:spPr>
          <a:xfrm>
            <a:off x="3058532" y="5653446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9789" y="0"/>
                </a:moveTo>
                <a:lnTo>
                  <a:pt x="0" y="0"/>
                </a:lnTo>
                <a:lnTo>
                  <a:pt x="0" y="59493"/>
                </a:lnTo>
                <a:lnTo>
                  <a:pt x="59789" y="59493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9" name="object 2189"/>
          <p:cNvSpPr/>
          <p:nvPr/>
        </p:nvSpPr>
        <p:spPr>
          <a:xfrm>
            <a:off x="3058531" y="5653446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0" y="0"/>
                </a:moveTo>
                <a:lnTo>
                  <a:pt x="59789" y="0"/>
                </a:lnTo>
                <a:lnTo>
                  <a:pt x="59789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0" name="object 2190"/>
          <p:cNvSpPr/>
          <p:nvPr/>
        </p:nvSpPr>
        <p:spPr>
          <a:xfrm>
            <a:off x="3074546" y="5662476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9789" y="0"/>
                </a:moveTo>
                <a:lnTo>
                  <a:pt x="0" y="0"/>
                </a:lnTo>
                <a:lnTo>
                  <a:pt x="0" y="59493"/>
                </a:lnTo>
                <a:lnTo>
                  <a:pt x="59789" y="59493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1" name="object 2191"/>
          <p:cNvSpPr/>
          <p:nvPr/>
        </p:nvSpPr>
        <p:spPr>
          <a:xfrm>
            <a:off x="3074547" y="5662477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0" y="0"/>
                </a:moveTo>
                <a:lnTo>
                  <a:pt x="59789" y="0"/>
                </a:lnTo>
                <a:lnTo>
                  <a:pt x="59789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2" name="object 2192"/>
          <p:cNvSpPr/>
          <p:nvPr/>
        </p:nvSpPr>
        <p:spPr>
          <a:xfrm>
            <a:off x="3090562" y="5704440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3" name="object 2193"/>
          <p:cNvSpPr/>
          <p:nvPr/>
        </p:nvSpPr>
        <p:spPr>
          <a:xfrm>
            <a:off x="3090561" y="5704441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4" name="object 2194"/>
          <p:cNvSpPr/>
          <p:nvPr/>
        </p:nvSpPr>
        <p:spPr>
          <a:xfrm>
            <a:off x="3106577" y="5693285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5" name="object 2195"/>
          <p:cNvSpPr/>
          <p:nvPr/>
        </p:nvSpPr>
        <p:spPr>
          <a:xfrm>
            <a:off x="3106577" y="569328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6" name="object 2196"/>
          <p:cNvSpPr/>
          <p:nvPr/>
        </p:nvSpPr>
        <p:spPr>
          <a:xfrm>
            <a:off x="3123125" y="5660352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7" name="object 2197"/>
          <p:cNvSpPr/>
          <p:nvPr/>
        </p:nvSpPr>
        <p:spPr>
          <a:xfrm>
            <a:off x="3123125" y="5660352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8" name="object 2198"/>
          <p:cNvSpPr/>
          <p:nvPr/>
        </p:nvSpPr>
        <p:spPr>
          <a:xfrm>
            <a:off x="3139140" y="5672038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9" name="object 2199"/>
          <p:cNvSpPr/>
          <p:nvPr/>
        </p:nvSpPr>
        <p:spPr>
          <a:xfrm>
            <a:off x="3139140" y="5672038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0" name="object 2200"/>
          <p:cNvSpPr/>
          <p:nvPr/>
        </p:nvSpPr>
        <p:spPr>
          <a:xfrm>
            <a:off x="3155156" y="5705503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1" name="object 2201"/>
          <p:cNvSpPr/>
          <p:nvPr/>
        </p:nvSpPr>
        <p:spPr>
          <a:xfrm>
            <a:off x="3155155" y="5705503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2" name="object 2202"/>
          <p:cNvSpPr/>
          <p:nvPr/>
        </p:nvSpPr>
        <p:spPr>
          <a:xfrm>
            <a:off x="3171170" y="5685318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3" name="object 2203"/>
          <p:cNvSpPr/>
          <p:nvPr/>
        </p:nvSpPr>
        <p:spPr>
          <a:xfrm>
            <a:off x="3171170" y="5685318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4" name="object 2204"/>
          <p:cNvSpPr/>
          <p:nvPr/>
        </p:nvSpPr>
        <p:spPr>
          <a:xfrm>
            <a:off x="3187718" y="5676818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5" name="object 2205"/>
          <p:cNvSpPr/>
          <p:nvPr/>
        </p:nvSpPr>
        <p:spPr>
          <a:xfrm>
            <a:off x="3187719" y="5676819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6" name="object 2206"/>
          <p:cNvSpPr/>
          <p:nvPr/>
        </p:nvSpPr>
        <p:spPr>
          <a:xfrm>
            <a:off x="3203735" y="5676818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7" name="object 2207"/>
          <p:cNvSpPr/>
          <p:nvPr/>
        </p:nvSpPr>
        <p:spPr>
          <a:xfrm>
            <a:off x="3203734" y="5676819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8" name="object 2208"/>
          <p:cNvSpPr/>
          <p:nvPr/>
        </p:nvSpPr>
        <p:spPr>
          <a:xfrm>
            <a:off x="3219216" y="5660883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9" name="object 2209"/>
          <p:cNvSpPr/>
          <p:nvPr/>
        </p:nvSpPr>
        <p:spPr>
          <a:xfrm>
            <a:off x="3219215" y="5660883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0" name="object 2210"/>
          <p:cNvSpPr/>
          <p:nvPr/>
        </p:nvSpPr>
        <p:spPr>
          <a:xfrm>
            <a:off x="3235230" y="5732063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0" y="0"/>
                </a:moveTo>
                <a:lnTo>
                  <a:pt x="59789" y="0"/>
                </a:lnTo>
                <a:lnTo>
                  <a:pt x="59789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1" name="object 2211"/>
          <p:cNvSpPr/>
          <p:nvPr/>
        </p:nvSpPr>
        <p:spPr>
          <a:xfrm>
            <a:off x="3251780" y="5653977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9789" y="0"/>
                </a:moveTo>
                <a:lnTo>
                  <a:pt x="0" y="0"/>
                </a:lnTo>
                <a:lnTo>
                  <a:pt x="0" y="59493"/>
                </a:lnTo>
                <a:lnTo>
                  <a:pt x="59789" y="59493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2" name="object 2212"/>
          <p:cNvSpPr/>
          <p:nvPr/>
        </p:nvSpPr>
        <p:spPr>
          <a:xfrm>
            <a:off x="3251779" y="5653978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0" y="0"/>
                </a:moveTo>
                <a:lnTo>
                  <a:pt x="59789" y="0"/>
                </a:lnTo>
                <a:lnTo>
                  <a:pt x="59789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3" name="object 2213"/>
          <p:cNvSpPr/>
          <p:nvPr/>
        </p:nvSpPr>
        <p:spPr>
          <a:xfrm>
            <a:off x="3267795" y="5762872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4" name="object 2214"/>
          <p:cNvSpPr/>
          <p:nvPr/>
        </p:nvSpPr>
        <p:spPr>
          <a:xfrm>
            <a:off x="3267794" y="5762872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5" name="object 2215"/>
          <p:cNvSpPr/>
          <p:nvPr/>
        </p:nvSpPr>
        <p:spPr>
          <a:xfrm>
            <a:off x="3283809" y="5668851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6" name="object 2216"/>
          <p:cNvSpPr/>
          <p:nvPr/>
        </p:nvSpPr>
        <p:spPr>
          <a:xfrm>
            <a:off x="3283809" y="5668851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7" name="object 2217"/>
          <p:cNvSpPr/>
          <p:nvPr/>
        </p:nvSpPr>
        <p:spPr>
          <a:xfrm>
            <a:off x="3299824" y="5647071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8" name="object 2218"/>
          <p:cNvSpPr/>
          <p:nvPr/>
        </p:nvSpPr>
        <p:spPr>
          <a:xfrm>
            <a:off x="3299824" y="5647072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9" name="object 2219"/>
          <p:cNvSpPr/>
          <p:nvPr/>
        </p:nvSpPr>
        <p:spPr>
          <a:xfrm>
            <a:off x="3316373" y="567628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0" name="object 2220"/>
          <p:cNvSpPr/>
          <p:nvPr/>
        </p:nvSpPr>
        <p:spPr>
          <a:xfrm>
            <a:off x="3316373" y="5676288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1" name="object 2221"/>
          <p:cNvSpPr/>
          <p:nvPr/>
        </p:nvSpPr>
        <p:spPr>
          <a:xfrm>
            <a:off x="3332388" y="568903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2" name="object 2222"/>
          <p:cNvSpPr/>
          <p:nvPr/>
        </p:nvSpPr>
        <p:spPr>
          <a:xfrm>
            <a:off x="3332388" y="568903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3" name="object 2223"/>
          <p:cNvSpPr/>
          <p:nvPr/>
        </p:nvSpPr>
        <p:spPr>
          <a:xfrm>
            <a:off x="3348403" y="5653446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255" y="0"/>
                </a:moveTo>
                <a:lnTo>
                  <a:pt x="0" y="0"/>
                </a:lnTo>
                <a:lnTo>
                  <a:pt x="0" y="59493"/>
                </a:lnTo>
                <a:lnTo>
                  <a:pt x="59255" y="59493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4" name="object 2224"/>
          <p:cNvSpPr/>
          <p:nvPr/>
        </p:nvSpPr>
        <p:spPr>
          <a:xfrm>
            <a:off x="3348403" y="5653446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0" y="0"/>
                </a:moveTo>
                <a:lnTo>
                  <a:pt x="59255" y="0"/>
                </a:lnTo>
                <a:lnTo>
                  <a:pt x="59255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5" name="object 2225"/>
          <p:cNvSpPr/>
          <p:nvPr/>
        </p:nvSpPr>
        <p:spPr>
          <a:xfrm>
            <a:off x="3364417" y="5681599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255" y="0"/>
                </a:moveTo>
                <a:lnTo>
                  <a:pt x="0" y="0"/>
                </a:lnTo>
                <a:lnTo>
                  <a:pt x="0" y="59493"/>
                </a:lnTo>
                <a:lnTo>
                  <a:pt x="59255" y="59493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6" name="object 2226"/>
          <p:cNvSpPr/>
          <p:nvPr/>
        </p:nvSpPr>
        <p:spPr>
          <a:xfrm>
            <a:off x="3364418" y="568160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0" y="0"/>
                </a:moveTo>
                <a:lnTo>
                  <a:pt x="59255" y="0"/>
                </a:lnTo>
                <a:lnTo>
                  <a:pt x="59255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7" name="object 2227"/>
          <p:cNvSpPr/>
          <p:nvPr/>
        </p:nvSpPr>
        <p:spPr>
          <a:xfrm>
            <a:off x="3380967" y="5693285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8" name="object 2228"/>
          <p:cNvSpPr/>
          <p:nvPr/>
        </p:nvSpPr>
        <p:spPr>
          <a:xfrm>
            <a:off x="3380967" y="5693286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9" name="object 2229"/>
          <p:cNvSpPr/>
          <p:nvPr/>
        </p:nvSpPr>
        <p:spPr>
          <a:xfrm>
            <a:off x="3396448" y="5721439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0" name="object 2230"/>
          <p:cNvSpPr/>
          <p:nvPr/>
        </p:nvSpPr>
        <p:spPr>
          <a:xfrm>
            <a:off x="3396448" y="5721439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1" name="object 2231"/>
          <p:cNvSpPr/>
          <p:nvPr/>
        </p:nvSpPr>
        <p:spPr>
          <a:xfrm>
            <a:off x="3412463" y="5681068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2" name="object 2232"/>
          <p:cNvSpPr/>
          <p:nvPr/>
        </p:nvSpPr>
        <p:spPr>
          <a:xfrm>
            <a:off x="3412463" y="5681068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3" name="object 2233"/>
          <p:cNvSpPr/>
          <p:nvPr/>
        </p:nvSpPr>
        <p:spPr>
          <a:xfrm>
            <a:off x="3428477" y="5668851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4" name="object 2234"/>
          <p:cNvSpPr/>
          <p:nvPr/>
        </p:nvSpPr>
        <p:spPr>
          <a:xfrm>
            <a:off x="3428478" y="5668851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5" name="object 2235"/>
          <p:cNvSpPr/>
          <p:nvPr/>
        </p:nvSpPr>
        <p:spPr>
          <a:xfrm>
            <a:off x="3445027" y="5676818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59789" y="0"/>
                </a:moveTo>
                <a:lnTo>
                  <a:pt x="0" y="0"/>
                </a:lnTo>
                <a:lnTo>
                  <a:pt x="0" y="58962"/>
                </a:lnTo>
                <a:lnTo>
                  <a:pt x="59789" y="58962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6" name="object 2236"/>
          <p:cNvSpPr/>
          <p:nvPr/>
        </p:nvSpPr>
        <p:spPr>
          <a:xfrm>
            <a:off x="3445026" y="5676819"/>
            <a:ext cx="60325" cy="59055"/>
          </a:xfrm>
          <a:custGeom>
            <a:avLst/>
            <a:gdLst/>
            <a:ahLst/>
            <a:cxnLst/>
            <a:rect l="l" t="t" r="r" b="b"/>
            <a:pathLst>
              <a:path w="60325" h="59054">
                <a:moveTo>
                  <a:pt x="0" y="0"/>
                </a:moveTo>
                <a:lnTo>
                  <a:pt x="59789" y="0"/>
                </a:lnTo>
                <a:lnTo>
                  <a:pt x="59789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4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7" name="object 2237"/>
          <p:cNvSpPr/>
          <p:nvPr/>
        </p:nvSpPr>
        <p:spPr>
          <a:xfrm>
            <a:off x="3461042" y="5690630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59789" y="0"/>
                </a:moveTo>
                <a:lnTo>
                  <a:pt x="0" y="0"/>
                </a:lnTo>
                <a:lnTo>
                  <a:pt x="0" y="59493"/>
                </a:lnTo>
                <a:lnTo>
                  <a:pt x="59789" y="59493"/>
                </a:lnTo>
                <a:lnTo>
                  <a:pt x="597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8" name="object 2238"/>
          <p:cNvSpPr/>
          <p:nvPr/>
        </p:nvSpPr>
        <p:spPr>
          <a:xfrm>
            <a:off x="3461042" y="5690630"/>
            <a:ext cx="60325" cy="59690"/>
          </a:xfrm>
          <a:custGeom>
            <a:avLst/>
            <a:gdLst/>
            <a:ahLst/>
            <a:cxnLst/>
            <a:rect l="l" t="t" r="r" b="b"/>
            <a:pathLst>
              <a:path w="60325" h="59689">
                <a:moveTo>
                  <a:pt x="0" y="0"/>
                </a:moveTo>
                <a:lnTo>
                  <a:pt x="59789" y="0"/>
                </a:lnTo>
                <a:lnTo>
                  <a:pt x="59789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9" name="object 2239"/>
          <p:cNvSpPr/>
          <p:nvPr/>
        </p:nvSpPr>
        <p:spPr>
          <a:xfrm>
            <a:off x="3477056" y="573843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0" name="object 2240"/>
          <p:cNvSpPr/>
          <p:nvPr/>
        </p:nvSpPr>
        <p:spPr>
          <a:xfrm>
            <a:off x="3477057" y="573843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1" name="object 2241"/>
          <p:cNvSpPr/>
          <p:nvPr/>
        </p:nvSpPr>
        <p:spPr>
          <a:xfrm>
            <a:off x="3493071" y="5727813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255" y="0"/>
                </a:moveTo>
                <a:lnTo>
                  <a:pt x="0" y="0"/>
                </a:lnTo>
                <a:lnTo>
                  <a:pt x="0" y="59493"/>
                </a:lnTo>
                <a:lnTo>
                  <a:pt x="59255" y="59493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2" name="object 2242"/>
          <p:cNvSpPr/>
          <p:nvPr/>
        </p:nvSpPr>
        <p:spPr>
          <a:xfrm>
            <a:off x="3493072" y="5727813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0" y="0"/>
                </a:moveTo>
                <a:lnTo>
                  <a:pt x="59255" y="0"/>
                </a:lnTo>
                <a:lnTo>
                  <a:pt x="59255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3" name="object 2243"/>
          <p:cNvSpPr/>
          <p:nvPr/>
        </p:nvSpPr>
        <p:spPr>
          <a:xfrm>
            <a:off x="3509621" y="5701253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4" name="object 2244"/>
          <p:cNvSpPr/>
          <p:nvPr/>
        </p:nvSpPr>
        <p:spPr>
          <a:xfrm>
            <a:off x="3509620" y="5701254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5" name="object 2245"/>
          <p:cNvSpPr/>
          <p:nvPr/>
        </p:nvSpPr>
        <p:spPr>
          <a:xfrm>
            <a:off x="3525635" y="5705503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6" name="object 2246"/>
          <p:cNvSpPr/>
          <p:nvPr/>
        </p:nvSpPr>
        <p:spPr>
          <a:xfrm>
            <a:off x="3525635" y="5705503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7" name="object 2247"/>
          <p:cNvSpPr/>
          <p:nvPr/>
        </p:nvSpPr>
        <p:spPr>
          <a:xfrm>
            <a:off x="3541650" y="5714002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0"/>
                </a:lnTo>
                <a:lnTo>
                  <a:pt x="0" y="58962"/>
                </a:lnTo>
                <a:lnTo>
                  <a:pt x="59255" y="58962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8" name="object 2248"/>
          <p:cNvSpPr/>
          <p:nvPr/>
        </p:nvSpPr>
        <p:spPr>
          <a:xfrm>
            <a:off x="3541650" y="5714002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0" y="0"/>
                </a:moveTo>
                <a:lnTo>
                  <a:pt x="59255" y="0"/>
                </a:lnTo>
                <a:lnTo>
                  <a:pt x="59255" y="58962"/>
                </a:lnTo>
                <a:lnTo>
                  <a:pt x="0" y="58962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9" name="object 2249"/>
          <p:cNvSpPr/>
          <p:nvPr/>
        </p:nvSpPr>
        <p:spPr>
          <a:xfrm>
            <a:off x="3557666" y="5694879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9255" y="0"/>
                </a:moveTo>
                <a:lnTo>
                  <a:pt x="0" y="0"/>
                </a:lnTo>
                <a:lnTo>
                  <a:pt x="0" y="59493"/>
                </a:lnTo>
                <a:lnTo>
                  <a:pt x="59255" y="59493"/>
                </a:lnTo>
                <a:lnTo>
                  <a:pt x="592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0" name="object 2250"/>
          <p:cNvSpPr/>
          <p:nvPr/>
        </p:nvSpPr>
        <p:spPr>
          <a:xfrm>
            <a:off x="3557665" y="5694879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0" y="0"/>
                </a:moveTo>
                <a:lnTo>
                  <a:pt x="59255" y="0"/>
                </a:lnTo>
                <a:lnTo>
                  <a:pt x="59255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1" name="object 2251"/>
          <p:cNvSpPr/>
          <p:nvPr/>
        </p:nvSpPr>
        <p:spPr>
          <a:xfrm>
            <a:off x="1781157" y="4003264"/>
            <a:ext cx="1609285" cy="1236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2" name="object 2252"/>
          <p:cNvSpPr/>
          <p:nvPr/>
        </p:nvSpPr>
        <p:spPr>
          <a:xfrm>
            <a:off x="1333183" y="5897796"/>
            <a:ext cx="2576195" cy="0"/>
          </a:xfrm>
          <a:custGeom>
            <a:avLst/>
            <a:gdLst/>
            <a:ahLst/>
            <a:cxnLst/>
            <a:rect l="l" t="t" r="r" b="b"/>
            <a:pathLst>
              <a:path w="2576195">
                <a:moveTo>
                  <a:pt x="0" y="0"/>
                </a:moveTo>
                <a:lnTo>
                  <a:pt x="2575743" y="0"/>
                </a:lnTo>
              </a:path>
            </a:pathLst>
          </a:custGeom>
          <a:ln w="18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3" name="object 2253"/>
          <p:cNvSpPr/>
          <p:nvPr/>
        </p:nvSpPr>
        <p:spPr>
          <a:xfrm>
            <a:off x="1302175" y="5956895"/>
            <a:ext cx="61594" cy="96520"/>
          </a:xfrm>
          <a:custGeom>
            <a:avLst/>
            <a:gdLst/>
            <a:ahLst/>
            <a:cxnLst/>
            <a:rect l="l" t="t" r="r" b="b"/>
            <a:pathLst>
              <a:path w="61594" h="96520">
                <a:moveTo>
                  <a:pt x="39950" y="0"/>
                </a:moveTo>
                <a:lnTo>
                  <a:pt x="21591" y="0"/>
                </a:lnTo>
                <a:lnTo>
                  <a:pt x="14437" y="3216"/>
                </a:lnTo>
                <a:lnTo>
                  <a:pt x="0" y="47985"/>
                </a:lnTo>
                <a:lnTo>
                  <a:pt x="543" y="60617"/>
                </a:lnTo>
                <a:lnTo>
                  <a:pt x="21548" y="96293"/>
                </a:lnTo>
                <a:lnTo>
                  <a:pt x="39950" y="96293"/>
                </a:lnTo>
                <a:lnTo>
                  <a:pt x="47104" y="93077"/>
                </a:lnTo>
                <a:lnTo>
                  <a:pt x="52232" y="86644"/>
                </a:lnTo>
                <a:lnTo>
                  <a:pt x="55432" y="81305"/>
                </a:lnTo>
                <a:lnTo>
                  <a:pt x="28572" y="81305"/>
                </a:lnTo>
                <a:lnTo>
                  <a:pt x="26609" y="80608"/>
                </a:lnTo>
                <a:lnTo>
                  <a:pt x="23218" y="77875"/>
                </a:lnTo>
                <a:lnTo>
                  <a:pt x="21807" y="75119"/>
                </a:lnTo>
                <a:lnTo>
                  <a:pt x="19565" y="66843"/>
                </a:lnTo>
                <a:lnTo>
                  <a:pt x="19106" y="60617"/>
                </a:lnTo>
                <a:lnTo>
                  <a:pt x="19125" y="35603"/>
                </a:lnTo>
                <a:lnTo>
                  <a:pt x="28572" y="14987"/>
                </a:lnTo>
                <a:lnTo>
                  <a:pt x="55422" y="14987"/>
                </a:lnTo>
                <a:lnTo>
                  <a:pt x="52297" y="9777"/>
                </a:lnTo>
                <a:lnTo>
                  <a:pt x="47125" y="3258"/>
                </a:lnTo>
                <a:lnTo>
                  <a:pt x="39950" y="0"/>
                </a:lnTo>
                <a:close/>
              </a:path>
              <a:path w="61594" h="96520">
                <a:moveTo>
                  <a:pt x="55422" y="14987"/>
                </a:moveTo>
                <a:lnTo>
                  <a:pt x="32969" y="14987"/>
                </a:lnTo>
                <a:lnTo>
                  <a:pt x="34918" y="15684"/>
                </a:lnTo>
                <a:lnTo>
                  <a:pt x="38323" y="18471"/>
                </a:lnTo>
                <a:lnTo>
                  <a:pt x="39734" y="21237"/>
                </a:lnTo>
                <a:lnTo>
                  <a:pt x="41976" y="29514"/>
                </a:lnTo>
                <a:lnTo>
                  <a:pt x="42424" y="35603"/>
                </a:lnTo>
                <a:lnTo>
                  <a:pt x="42426" y="60617"/>
                </a:lnTo>
                <a:lnTo>
                  <a:pt x="41911" y="67090"/>
                </a:lnTo>
                <a:lnTo>
                  <a:pt x="39712" y="75323"/>
                </a:lnTo>
                <a:lnTo>
                  <a:pt x="38376" y="77821"/>
                </a:lnTo>
                <a:lnTo>
                  <a:pt x="34898" y="80619"/>
                </a:lnTo>
                <a:lnTo>
                  <a:pt x="32969" y="81305"/>
                </a:lnTo>
                <a:lnTo>
                  <a:pt x="55432" y="81305"/>
                </a:lnTo>
                <a:lnTo>
                  <a:pt x="56304" y="79850"/>
                </a:lnTo>
                <a:lnTo>
                  <a:pt x="59214" y="71174"/>
                </a:lnTo>
                <a:lnTo>
                  <a:pt x="60959" y="60617"/>
                </a:lnTo>
                <a:lnTo>
                  <a:pt x="61541" y="48178"/>
                </a:lnTo>
                <a:lnTo>
                  <a:pt x="60944" y="35603"/>
                </a:lnTo>
                <a:lnTo>
                  <a:pt x="59230" y="25166"/>
                </a:lnTo>
                <a:lnTo>
                  <a:pt x="56341" y="16519"/>
                </a:lnTo>
                <a:lnTo>
                  <a:pt x="55422" y="14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4" name="object 2254"/>
          <p:cNvSpPr/>
          <p:nvPr/>
        </p:nvSpPr>
        <p:spPr>
          <a:xfrm>
            <a:off x="1655085" y="5897796"/>
            <a:ext cx="0" cy="27305"/>
          </a:xfrm>
          <a:custGeom>
            <a:avLst/>
            <a:gdLst/>
            <a:ahLst/>
            <a:cxnLst/>
            <a:rect l="l" t="t" r="r" b="b"/>
            <a:pathLst>
              <a:path h="27304">
                <a:moveTo>
                  <a:pt x="-9075" y="13545"/>
                </a:moveTo>
                <a:lnTo>
                  <a:pt x="9075" y="13545"/>
                </a:lnTo>
              </a:path>
            </a:pathLst>
          </a:custGeom>
          <a:ln w="270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5" name="object 2255"/>
          <p:cNvSpPr/>
          <p:nvPr/>
        </p:nvSpPr>
        <p:spPr>
          <a:xfrm>
            <a:off x="1592422" y="5956895"/>
            <a:ext cx="129763" cy="962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6" name="object 2256"/>
          <p:cNvSpPr/>
          <p:nvPr/>
        </p:nvSpPr>
        <p:spPr>
          <a:xfrm>
            <a:off x="1977520" y="5897796"/>
            <a:ext cx="0" cy="27305"/>
          </a:xfrm>
          <a:custGeom>
            <a:avLst/>
            <a:gdLst/>
            <a:ahLst/>
            <a:cxnLst/>
            <a:rect l="l" t="t" r="r" b="b"/>
            <a:pathLst>
              <a:path h="27304">
                <a:moveTo>
                  <a:pt x="-9075" y="13545"/>
                </a:moveTo>
                <a:lnTo>
                  <a:pt x="9075" y="13545"/>
                </a:lnTo>
              </a:path>
            </a:pathLst>
          </a:custGeom>
          <a:ln w="270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7" name="object 2257"/>
          <p:cNvSpPr/>
          <p:nvPr/>
        </p:nvSpPr>
        <p:spPr>
          <a:xfrm>
            <a:off x="1907682" y="5956895"/>
            <a:ext cx="136939" cy="9629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8" name="object 2258"/>
          <p:cNvSpPr/>
          <p:nvPr/>
        </p:nvSpPr>
        <p:spPr>
          <a:xfrm>
            <a:off x="2299421" y="5897796"/>
            <a:ext cx="0" cy="27305"/>
          </a:xfrm>
          <a:custGeom>
            <a:avLst/>
            <a:gdLst/>
            <a:ahLst/>
            <a:cxnLst/>
            <a:rect l="l" t="t" r="r" b="b"/>
            <a:pathLst>
              <a:path h="27304">
                <a:moveTo>
                  <a:pt x="-9075" y="13545"/>
                </a:moveTo>
                <a:lnTo>
                  <a:pt x="9075" y="13545"/>
                </a:lnTo>
              </a:path>
            </a:pathLst>
          </a:custGeom>
          <a:ln w="270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9" name="object 2259"/>
          <p:cNvSpPr/>
          <p:nvPr/>
        </p:nvSpPr>
        <p:spPr>
          <a:xfrm>
            <a:off x="2231264" y="5956895"/>
            <a:ext cx="135257" cy="9629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0" name="object 2260"/>
          <p:cNvSpPr/>
          <p:nvPr/>
        </p:nvSpPr>
        <p:spPr>
          <a:xfrm>
            <a:off x="2621322" y="5897796"/>
            <a:ext cx="0" cy="27305"/>
          </a:xfrm>
          <a:custGeom>
            <a:avLst/>
            <a:gdLst/>
            <a:ahLst/>
            <a:cxnLst/>
            <a:rect l="l" t="t" r="r" b="b"/>
            <a:pathLst>
              <a:path h="27304">
                <a:moveTo>
                  <a:pt x="-9075" y="13545"/>
                </a:moveTo>
                <a:lnTo>
                  <a:pt x="9075" y="13545"/>
                </a:lnTo>
              </a:path>
            </a:pathLst>
          </a:custGeom>
          <a:ln w="270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1" name="object 2261"/>
          <p:cNvSpPr/>
          <p:nvPr/>
        </p:nvSpPr>
        <p:spPr>
          <a:xfrm>
            <a:off x="2550643" y="5956895"/>
            <a:ext cx="137779" cy="9629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2" name="object 2262"/>
          <p:cNvSpPr/>
          <p:nvPr/>
        </p:nvSpPr>
        <p:spPr>
          <a:xfrm>
            <a:off x="2943224" y="5897796"/>
            <a:ext cx="0" cy="27305"/>
          </a:xfrm>
          <a:custGeom>
            <a:avLst/>
            <a:gdLst/>
            <a:ahLst/>
            <a:cxnLst/>
            <a:rect l="l" t="t" r="r" b="b"/>
            <a:pathLst>
              <a:path h="27304">
                <a:moveTo>
                  <a:pt x="-9075" y="13545"/>
                </a:moveTo>
                <a:lnTo>
                  <a:pt x="9075" y="13545"/>
                </a:lnTo>
              </a:path>
            </a:pathLst>
          </a:custGeom>
          <a:ln w="270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3" name="object 2263"/>
          <p:cNvSpPr/>
          <p:nvPr/>
        </p:nvSpPr>
        <p:spPr>
          <a:xfrm>
            <a:off x="2875972" y="5956895"/>
            <a:ext cx="134352" cy="9629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4" name="object 2264"/>
          <p:cNvSpPr/>
          <p:nvPr/>
        </p:nvSpPr>
        <p:spPr>
          <a:xfrm>
            <a:off x="3265659" y="5897796"/>
            <a:ext cx="0" cy="27305"/>
          </a:xfrm>
          <a:custGeom>
            <a:avLst/>
            <a:gdLst/>
            <a:ahLst/>
            <a:cxnLst/>
            <a:rect l="l" t="t" r="r" b="b"/>
            <a:pathLst>
              <a:path h="27304">
                <a:moveTo>
                  <a:pt x="-9075" y="13545"/>
                </a:moveTo>
                <a:lnTo>
                  <a:pt x="9075" y="13545"/>
                </a:lnTo>
              </a:path>
            </a:pathLst>
          </a:custGeom>
          <a:ln w="270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5" name="object 2265"/>
          <p:cNvSpPr/>
          <p:nvPr/>
        </p:nvSpPr>
        <p:spPr>
          <a:xfrm>
            <a:off x="3198148" y="5956895"/>
            <a:ext cx="134611" cy="9629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6" name="object 2266"/>
          <p:cNvSpPr/>
          <p:nvPr/>
        </p:nvSpPr>
        <p:spPr>
          <a:xfrm>
            <a:off x="3587560" y="5897796"/>
            <a:ext cx="0" cy="27305"/>
          </a:xfrm>
          <a:custGeom>
            <a:avLst/>
            <a:gdLst/>
            <a:ahLst/>
            <a:cxnLst/>
            <a:rect l="l" t="t" r="r" b="b"/>
            <a:pathLst>
              <a:path h="27304">
                <a:moveTo>
                  <a:pt x="-9075" y="13545"/>
                </a:moveTo>
                <a:lnTo>
                  <a:pt x="9075" y="13545"/>
                </a:lnTo>
              </a:path>
            </a:pathLst>
          </a:custGeom>
          <a:ln w="270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7" name="object 2267"/>
          <p:cNvSpPr/>
          <p:nvPr/>
        </p:nvSpPr>
        <p:spPr>
          <a:xfrm>
            <a:off x="3520050" y="5956895"/>
            <a:ext cx="134611" cy="9629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8" name="object 2268"/>
          <p:cNvSpPr/>
          <p:nvPr/>
        </p:nvSpPr>
        <p:spPr>
          <a:xfrm>
            <a:off x="3909461" y="5897796"/>
            <a:ext cx="0" cy="27305"/>
          </a:xfrm>
          <a:custGeom>
            <a:avLst/>
            <a:gdLst/>
            <a:ahLst/>
            <a:cxnLst/>
            <a:rect l="l" t="t" r="r" b="b"/>
            <a:pathLst>
              <a:path h="27304">
                <a:moveTo>
                  <a:pt x="-9075" y="13545"/>
                </a:moveTo>
                <a:lnTo>
                  <a:pt x="9075" y="13545"/>
                </a:lnTo>
              </a:path>
            </a:pathLst>
          </a:custGeom>
          <a:ln w="270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9" name="object 2269"/>
          <p:cNvSpPr/>
          <p:nvPr/>
        </p:nvSpPr>
        <p:spPr>
          <a:xfrm>
            <a:off x="3841691" y="5956895"/>
            <a:ext cx="134870" cy="9635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0" name="object 2270"/>
          <p:cNvSpPr/>
          <p:nvPr/>
        </p:nvSpPr>
        <p:spPr>
          <a:xfrm>
            <a:off x="1333183" y="4188944"/>
            <a:ext cx="0" cy="1736089"/>
          </a:xfrm>
          <a:custGeom>
            <a:avLst/>
            <a:gdLst/>
            <a:ahLst/>
            <a:cxnLst/>
            <a:rect l="l" t="t" r="r" b="b"/>
            <a:pathLst>
              <a:path h="1736089">
                <a:moveTo>
                  <a:pt x="0" y="1735942"/>
                </a:moveTo>
                <a:lnTo>
                  <a:pt x="0" y="0"/>
                </a:lnTo>
              </a:path>
            </a:pathLst>
          </a:custGeom>
          <a:ln w="181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1" name="object 2271"/>
          <p:cNvSpPr/>
          <p:nvPr/>
        </p:nvSpPr>
        <p:spPr>
          <a:xfrm>
            <a:off x="1305958" y="5897796"/>
            <a:ext cx="27305" cy="0"/>
          </a:xfrm>
          <a:custGeom>
            <a:avLst/>
            <a:gdLst/>
            <a:ahLst/>
            <a:cxnLst/>
            <a:rect l="l" t="t" r="r" b="b"/>
            <a:pathLst>
              <a:path w="27305">
                <a:moveTo>
                  <a:pt x="27225" y="0"/>
                </a:moveTo>
                <a:lnTo>
                  <a:pt x="0" y="0"/>
                </a:lnTo>
              </a:path>
            </a:pathLst>
          </a:custGeom>
          <a:ln w="18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2" name="object 2272"/>
          <p:cNvSpPr/>
          <p:nvPr/>
        </p:nvSpPr>
        <p:spPr>
          <a:xfrm>
            <a:off x="966371" y="5843751"/>
            <a:ext cx="326390" cy="96520"/>
          </a:xfrm>
          <a:custGeom>
            <a:avLst/>
            <a:gdLst/>
            <a:ahLst/>
            <a:cxnLst/>
            <a:rect l="l" t="t" r="r" b="b"/>
            <a:pathLst>
              <a:path w="326390" h="96520">
                <a:moveTo>
                  <a:pt x="35683" y="51459"/>
                </a:moveTo>
                <a:lnTo>
                  <a:pt x="0" y="51459"/>
                </a:lnTo>
                <a:lnTo>
                  <a:pt x="0" y="69534"/>
                </a:lnTo>
                <a:lnTo>
                  <a:pt x="35683" y="69534"/>
                </a:lnTo>
                <a:lnTo>
                  <a:pt x="35683" y="51459"/>
                </a:lnTo>
                <a:close/>
              </a:path>
              <a:path w="326390" h="96520">
                <a:moveTo>
                  <a:pt x="91675" y="26565"/>
                </a:moveTo>
                <a:lnTo>
                  <a:pt x="73510" y="26565"/>
                </a:lnTo>
                <a:lnTo>
                  <a:pt x="73510" y="94685"/>
                </a:lnTo>
                <a:lnTo>
                  <a:pt x="91675" y="94685"/>
                </a:lnTo>
                <a:lnTo>
                  <a:pt x="91675" y="26565"/>
                </a:lnTo>
                <a:close/>
              </a:path>
              <a:path w="326390" h="96520">
                <a:moveTo>
                  <a:pt x="91675" y="0"/>
                </a:moveTo>
                <a:lnTo>
                  <a:pt x="76936" y="0"/>
                </a:lnTo>
                <a:lnTo>
                  <a:pt x="74868" y="5746"/>
                </a:lnTo>
                <a:lnTo>
                  <a:pt x="71054" y="10773"/>
                </a:lnTo>
                <a:lnTo>
                  <a:pt x="59935" y="19393"/>
                </a:lnTo>
                <a:lnTo>
                  <a:pt x="54785" y="22320"/>
                </a:lnTo>
                <a:lnTo>
                  <a:pt x="50044" y="23864"/>
                </a:lnTo>
                <a:lnTo>
                  <a:pt x="50044" y="40266"/>
                </a:lnTo>
                <a:lnTo>
                  <a:pt x="56577" y="37746"/>
                </a:lnTo>
                <a:lnTo>
                  <a:pt x="62666" y="34622"/>
                </a:lnTo>
                <a:lnTo>
                  <a:pt x="68310" y="30895"/>
                </a:lnTo>
                <a:lnTo>
                  <a:pt x="73510" y="26565"/>
                </a:lnTo>
                <a:lnTo>
                  <a:pt x="91675" y="26565"/>
                </a:lnTo>
                <a:lnTo>
                  <a:pt x="91675" y="0"/>
                </a:lnTo>
                <a:close/>
              </a:path>
              <a:path w="326390" h="96520">
                <a:moveTo>
                  <a:pt x="158216" y="0"/>
                </a:moveTo>
                <a:lnTo>
                  <a:pt x="139857" y="0"/>
                </a:lnTo>
                <a:lnTo>
                  <a:pt x="132704" y="3215"/>
                </a:lnTo>
                <a:lnTo>
                  <a:pt x="118266" y="47985"/>
                </a:lnTo>
                <a:lnTo>
                  <a:pt x="118810" y="60617"/>
                </a:lnTo>
                <a:lnTo>
                  <a:pt x="139814" y="96293"/>
                </a:lnTo>
                <a:lnTo>
                  <a:pt x="158216" y="96293"/>
                </a:lnTo>
                <a:lnTo>
                  <a:pt x="165370" y="93077"/>
                </a:lnTo>
                <a:lnTo>
                  <a:pt x="170499" y="86644"/>
                </a:lnTo>
                <a:lnTo>
                  <a:pt x="173699" y="81305"/>
                </a:lnTo>
                <a:lnTo>
                  <a:pt x="146839" y="81305"/>
                </a:lnTo>
                <a:lnTo>
                  <a:pt x="144876" y="80608"/>
                </a:lnTo>
                <a:lnTo>
                  <a:pt x="141484" y="77875"/>
                </a:lnTo>
                <a:lnTo>
                  <a:pt x="140073" y="75119"/>
                </a:lnTo>
                <a:lnTo>
                  <a:pt x="137832" y="66843"/>
                </a:lnTo>
                <a:lnTo>
                  <a:pt x="137373" y="60617"/>
                </a:lnTo>
                <a:lnTo>
                  <a:pt x="137392" y="35603"/>
                </a:lnTo>
                <a:lnTo>
                  <a:pt x="146839" y="14987"/>
                </a:lnTo>
                <a:lnTo>
                  <a:pt x="173689" y="14987"/>
                </a:lnTo>
                <a:lnTo>
                  <a:pt x="170563" y="9777"/>
                </a:lnTo>
                <a:lnTo>
                  <a:pt x="165392" y="3258"/>
                </a:lnTo>
                <a:lnTo>
                  <a:pt x="158216" y="0"/>
                </a:lnTo>
                <a:close/>
              </a:path>
              <a:path w="326390" h="96520">
                <a:moveTo>
                  <a:pt x="173689" y="14987"/>
                </a:moveTo>
                <a:lnTo>
                  <a:pt x="151235" y="14987"/>
                </a:lnTo>
                <a:lnTo>
                  <a:pt x="153185" y="15684"/>
                </a:lnTo>
                <a:lnTo>
                  <a:pt x="156589" y="18471"/>
                </a:lnTo>
                <a:lnTo>
                  <a:pt x="158001" y="21237"/>
                </a:lnTo>
                <a:lnTo>
                  <a:pt x="160242" y="29514"/>
                </a:lnTo>
                <a:lnTo>
                  <a:pt x="160691" y="35603"/>
                </a:lnTo>
                <a:lnTo>
                  <a:pt x="160693" y="60617"/>
                </a:lnTo>
                <a:lnTo>
                  <a:pt x="160177" y="67090"/>
                </a:lnTo>
                <a:lnTo>
                  <a:pt x="157979" y="75323"/>
                </a:lnTo>
                <a:lnTo>
                  <a:pt x="156643" y="77821"/>
                </a:lnTo>
                <a:lnTo>
                  <a:pt x="153166" y="80619"/>
                </a:lnTo>
                <a:lnTo>
                  <a:pt x="151235" y="81305"/>
                </a:lnTo>
                <a:lnTo>
                  <a:pt x="173699" y="81305"/>
                </a:lnTo>
                <a:lnTo>
                  <a:pt x="174571" y="79850"/>
                </a:lnTo>
                <a:lnTo>
                  <a:pt x="177480" y="71174"/>
                </a:lnTo>
                <a:lnTo>
                  <a:pt x="179226" y="60617"/>
                </a:lnTo>
                <a:lnTo>
                  <a:pt x="179807" y="48178"/>
                </a:lnTo>
                <a:lnTo>
                  <a:pt x="179211" y="35603"/>
                </a:lnTo>
                <a:lnTo>
                  <a:pt x="177496" y="25166"/>
                </a:lnTo>
                <a:lnTo>
                  <a:pt x="174608" y="16519"/>
                </a:lnTo>
                <a:lnTo>
                  <a:pt x="173689" y="14987"/>
                </a:lnTo>
                <a:close/>
              </a:path>
              <a:path w="326390" h="96520">
                <a:moveTo>
                  <a:pt x="231352" y="0"/>
                </a:moveTo>
                <a:lnTo>
                  <a:pt x="212993" y="0"/>
                </a:lnTo>
                <a:lnTo>
                  <a:pt x="205839" y="3216"/>
                </a:lnTo>
                <a:lnTo>
                  <a:pt x="191402" y="47985"/>
                </a:lnTo>
                <a:lnTo>
                  <a:pt x="191945" y="60617"/>
                </a:lnTo>
                <a:lnTo>
                  <a:pt x="212950" y="96293"/>
                </a:lnTo>
                <a:lnTo>
                  <a:pt x="231352" y="96293"/>
                </a:lnTo>
                <a:lnTo>
                  <a:pt x="238505" y="93077"/>
                </a:lnTo>
                <a:lnTo>
                  <a:pt x="243634" y="86644"/>
                </a:lnTo>
                <a:lnTo>
                  <a:pt x="246834" y="81305"/>
                </a:lnTo>
                <a:lnTo>
                  <a:pt x="219974" y="81305"/>
                </a:lnTo>
                <a:lnTo>
                  <a:pt x="218011" y="80609"/>
                </a:lnTo>
                <a:lnTo>
                  <a:pt x="214619" y="77875"/>
                </a:lnTo>
                <a:lnTo>
                  <a:pt x="213208" y="75119"/>
                </a:lnTo>
                <a:lnTo>
                  <a:pt x="210967" y="66843"/>
                </a:lnTo>
                <a:lnTo>
                  <a:pt x="210508" y="60617"/>
                </a:lnTo>
                <a:lnTo>
                  <a:pt x="210527" y="35603"/>
                </a:lnTo>
                <a:lnTo>
                  <a:pt x="219974" y="14987"/>
                </a:lnTo>
                <a:lnTo>
                  <a:pt x="246824" y="14987"/>
                </a:lnTo>
                <a:lnTo>
                  <a:pt x="243699" y="9777"/>
                </a:lnTo>
                <a:lnTo>
                  <a:pt x="238527" y="3258"/>
                </a:lnTo>
                <a:lnTo>
                  <a:pt x="231352" y="0"/>
                </a:lnTo>
                <a:close/>
              </a:path>
              <a:path w="326390" h="96520">
                <a:moveTo>
                  <a:pt x="246824" y="14987"/>
                </a:moveTo>
                <a:lnTo>
                  <a:pt x="224370" y="14987"/>
                </a:lnTo>
                <a:lnTo>
                  <a:pt x="226320" y="15684"/>
                </a:lnTo>
                <a:lnTo>
                  <a:pt x="229725" y="18471"/>
                </a:lnTo>
                <a:lnTo>
                  <a:pt x="231136" y="21237"/>
                </a:lnTo>
                <a:lnTo>
                  <a:pt x="233377" y="29514"/>
                </a:lnTo>
                <a:lnTo>
                  <a:pt x="233826" y="35603"/>
                </a:lnTo>
                <a:lnTo>
                  <a:pt x="233828" y="60617"/>
                </a:lnTo>
                <a:lnTo>
                  <a:pt x="233312" y="67090"/>
                </a:lnTo>
                <a:lnTo>
                  <a:pt x="231114" y="75323"/>
                </a:lnTo>
                <a:lnTo>
                  <a:pt x="229778" y="77821"/>
                </a:lnTo>
                <a:lnTo>
                  <a:pt x="226301" y="80619"/>
                </a:lnTo>
                <a:lnTo>
                  <a:pt x="224370" y="81305"/>
                </a:lnTo>
                <a:lnTo>
                  <a:pt x="246834" y="81305"/>
                </a:lnTo>
                <a:lnTo>
                  <a:pt x="247706" y="79850"/>
                </a:lnTo>
                <a:lnTo>
                  <a:pt x="250615" y="71174"/>
                </a:lnTo>
                <a:lnTo>
                  <a:pt x="252361" y="60617"/>
                </a:lnTo>
                <a:lnTo>
                  <a:pt x="252942" y="48178"/>
                </a:lnTo>
                <a:lnTo>
                  <a:pt x="252346" y="35603"/>
                </a:lnTo>
                <a:lnTo>
                  <a:pt x="250632" y="25166"/>
                </a:lnTo>
                <a:lnTo>
                  <a:pt x="247743" y="16519"/>
                </a:lnTo>
                <a:lnTo>
                  <a:pt x="246824" y="14987"/>
                </a:lnTo>
                <a:close/>
              </a:path>
              <a:path w="326390" h="96520">
                <a:moveTo>
                  <a:pt x="304486" y="0"/>
                </a:moveTo>
                <a:lnTo>
                  <a:pt x="286128" y="0"/>
                </a:lnTo>
                <a:lnTo>
                  <a:pt x="278974" y="3216"/>
                </a:lnTo>
                <a:lnTo>
                  <a:pt x="264537" y="47985"/>
                </a:lnTo>
                <a:lnTo>
                  <a:pt x="265080" y="60617"/>
                </a:lnTo>
                <a:lnTo>
                  <a:pt x="286085" y="96293"/>
                </a:lnTo>
                <a:lnTo>
                  <a:pt x="304486" y="96293"/>
                </a:lnTo>
                <a:lnTo>
                  <a:pt x="311640" y="93077"/>
                </a:lnTo>
                <a:lnTo>
                  <a:pt x="316768" y="86644"/>
                </a:lnTo>
                <a:lnTo>
                  <a:pt x="319969" y="81305"/>
                </a:lnTo>
                <a:lnTo>
                  <a:pt x="293109" y="81305"/>
                </a:lnTo>
                <a:lnTo>
                  <a:pt x="291146" y="80609"/>
                </a:lnTo>
                <a:lnTo>
                  <a:pt x="287755" y="77875"/>
                </a:lnTo>
                <a:lnTo>
                  <a:pt x="286343" y="75119"/>
                </a:lnTo>
                <a:lnTo>
                  <a:pt x="284102" y="66843"/>
                </a:lnTo>
                <a:lnTo>
                  <a:pt x="283643" y="60617"/>
                </a:lnTo>
                <a:lnTo>
                  <a:pt x="283662" y="35603"/>
                </a:lnTo>
                <a:lnTo>
                  <a:pt x="293109" y="14987"/>
                </a:lnTo>
                <a:lnTo>
                  <a:pt x="319959" y="14987"/>
                </a:lnTo>
                <a:lnTo>
                  <a:pt x="316833" y="9777"/>
                </a:lnTo>
                <a:lnTo>
                  <a:pt x="311662" y="3258"/>
                </a:lnTo>
                <a:lnTo>
                  <a:pt x="304486" y="0"/>
                </a:lnTo>
                <a:close/>
              </a:path>
              <a:path w="326390" h="96520">
                <a:moveTo>
                  <a:pt x="319959" y="14987"/>
                </a:moveTo>
                <a:lnTo>
                  <a:pt x="297505" y="14987"/>
                </a:lnTo>
                <a:lnTo>
                  <a:pt x="299455" y="15684"/>
                </a:lnTo>
                <a:lnTo>
                  <a:pt x="302860" y="18471"/>
                </a:lnTo>
                <a:lnTo>
                  <a:pt x="304272" y="21237"/>
                </a:lnTo>
                <a:lnTo>
                  <a:pt x="306512" y="29514"/>
                </a:lnTo>
                <a:lnTo>
                  <a:pt x="306961" y="35603"/>
                </a:lnTo>
                <a:lnTo>
                  <a:pt x="306962" y="60617"/>
                </a:lnTo>
                <a:lnTo>
                  <a:pt x="306447" y="67090"/>
                </a:lnTo>
                <a:lnTo>
                  <a:pt x="305197" y="71721"/>
                </a:lnTo>
                <a:lnTo>
                  <a:pt x="304250" y="75323"/>
                </a:lnTo>
                <a:lnTo>
                  <a:pt x="302914" y="77821"/>
                </a:lnTo>
                <a:lnTo>
                  <a:pt x="299437" y="80619"/>
                </a:lnTo>
                <a:lnTo>
                  <a:pt x="297505" y="81305"/>
                </a:lnTo>
                <a:lnTo>
                  <a:pt x="319969" y="81305"/>
                </a:lnTo>
                <a:lnTo>
                  <a:pt x="320841" y="79850"/>
                </a:lnTo>
                <a:lnTo>
                  <a:pt x="323750" y="71174"/>
                </a:lnTo>
                <a:lnTo>
                  <a:pt x="325496" y="60617"/>
                </a:lnTo>
                <a:lnTo>
                  <a:pt x="326077" y="48178"/>
                </a:lnTo>
                <a:lnTo>
                  <a:pt x="325481" y="35603"/>
                </a:lnTo>
                <a:lnTo>
                  <a:pt x="323767" y="25166"/>
                </a:lnTo>
                <a:lnTo>
                  <a:pt x="320878" y="16519"/>
                </a:lnTo>
                <a:lnTo>
                  <a:pt x="319959" y="14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3" name="object 2273"/>
          <p:cNvSpPr/>
          <p:nvPr/>
        </p:nvSpPr>
        <p:spPr>
          <a:xfrm>
            <a:off x="1305958" y="5708159"/>
            <a:ext cx="27305" cy="0"/>
          </a:xfrm>
          <a:custGeom>
            <a:avLst/>
            <a:gdLst/>
            <a:ahLst/>
            <a:cxnLst/>
            <a:rect l="l" t="t" r="r" b="b"/>
            <a:pathLst>
              <a:path w="27305">
                <a:moveTo>
                  <a:pt x="27225" y="0"/>
                </a:moveTo>
                <a:lnTo>
                  <a:pt x="0" y="0"/>
                </a:lnTo>
              </a:path>
            </a:pathLst>
          </a:custGeom>
          <a:ln w="18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4" name="object 2274"/>
          <p:cNvSpPr/>
          <p:nvPr/>
        </p:nvSpPr>
        <p:spPr>
          <a:xfrm>
            <a:off x="1230908" y="5653583"/>
            <a:ext cx="61594" cy="96520"/>
          </a:xfrm>
          <a:custGeom>
            <a:avLst/>
            <a:gdLst/>
            <a:ahLst/>
            <a:cxnLst/>
            <a:rect l="l" t="t" r="r" b="b"/>
            <a:pathLst>
              <a:path w="61594" h="96520">
                <a:moveTo>
                  <a:pt x="39949" y="0"/>
                </a:moveTo>
                <a:lnTo>
                  <a:pt x="21591" y="0"/>
                </a:lnTo>
                <a:lnTo>
                  <a:pt x="14437" y="3216"/>
                </a:lnTo>
                <a:lnTo>
                  <a:pt x="0" y="47985"/>
                </a:lnTo>
                <a:lnTo>
                  <a:pt x="543" y="60617"/>
                </a:lnTo>
                <a:lnTo>
                  <a:pt x="21548" y="96293"/>
                </a:lnTo>
                <a:lnTo>
                  <a:pt x="39949" y="96293"/>
                </a:lnTo>
                <a:lnTo>
                  <a:pt x="47103" y="93077"/>
                </a:lnTo>
                <a:lnTo>
                  <a:pt x="52231" y="86644"/>
                </a:lnTo>
                <a:lnTo>
                  <a:pt x="55432" y="81306"/>
                </a:lnTo>
                <a:lnTo>
                  <a:pt x="28572" y="81306"/>
                </a:lnTo>
                <a:lnTo>
                  <a:pt x="26608" y="80609"/>
                </a:lnTo>
                <a:lnTo>
                  <a:pt x="23218" y="77875"/>
                </a:lnTo>
                <a:lnTo>
                  <a:pt x="21806" y="75120"/>
                </a:lnTo>
                <a:lnTo>
                  <a:pt x="19565" y="66843"/>
                </a:lnTo>
                <a:lnTo>
                  <a:pt x="19106" y="60617"/>
                </a:lnTo>
                <a:lnTo>
                  <a:pt x="19125" y="35603"/>
                </a:lnTo>
                <a:lnTo>
                  <a:pt x="28572" y="14987"/>
                </a:lnTo>
                <a:lnTo>
                  <a:pt x="55422" y="14987"/>
                </a:lnTo>
                <a:lnTo>
                  <a:pt x="52296" y="9777"/>
                </a:lnTo>
                <a:lnTo>
                  <a:pt x="47125" y="3258"/>
                </a:lnTo>
                <a:lnTo>
                  <a:pt x="39949" y="0"/>
                </a:lnTo>
                <a:close/>
              </a:path>
              <a:path w="61594" h="96520">
                <a:moveTo>
                  <a:pt x="55422" y="14987"/>
                </a:moveTo>
                <a:lnTo>
                  <a:pt x="32968" y="14987"/>
                </a:lnTo>
                <a:lnTo>
                  <a:pt x="34918" y="15684"/>
                </a:lnTo>
                <a:lnTo>
                  <a:pt x="38323" y="18471"/>
                </a:lnTo>
                <a:lnTo>
                  <a:pt x="39734" y="21237"/>
                </a:lnTo>
                <a:lnTo>
                  <a:pt x="41975" y="29514"/>
                </a:lnTo>
                <a:lnTo>
                  <a:pt x="42423" y="35603"/>
                </a:lnTo>
                <a:lnTo>
                  <a:pt x="42425" y="60617"/>
                </a:lnTo>
                <a:lnTo>
                  <a:pt x="41910" y="67090"/>
                </a:lnTo>
                <a:lnTo>
                  <a:pt x="40660" y="71721"/>
                </a:lnTo>
                <a:lnTo>
                  <a:pt x="39713" y="75323"/>
                </a:lnTo>
                <a:lnTo>
                  <a:pt x="38376" y="77821"/>
                </a:lnTo>
                <a:lnTo>
                  <a:pt x="34898" y="80619"/>
                </a:lnTo>
                <a:lnTo>
                  <a:pt x="32968" y="81306"/>
                </a:lnTo>
                <a:lnTo>
                  <a:pt x="55432" y="81306"/>
                </a:lnTo>
                <a:lnTo>
                  <a:pt x="56304" y="79850"/>
                </a:lnTo>
                <a:lnTo>
                  <a:pt x="59213" y="71174"/>
                </a:lnTo>
                <a:lnTo>
                  <a:pt x="60959" y="60617"/>
                </a:lnTo>
                <a:lnTo>
                  <a:pt x="61540" y="48178"/>
                </a:lnTo>
                <a:lnTo>
                  <a:pt x="60943" y="35603"/>
                </a:lnTo>
                <a:lnTo>
                  <a:pt x="59229" y="25166"/>
                </a:lnTo>
                <a:lnTo>
                  <a:pt x="56341" y="16519"/>
                </a:lnTo>
                <a:lnTo>
                  <a:pt x="55422" y="14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5" name="object 2275"/>
          <p:cNvSpPr/>
          <p:nvPr/>
        </p:nvSpPr>
        <p:spPr>
          <a:xfrm>
            <a:off x="1305958" y="5517992"/>
            <a:ext cx="27305" cy="0"/>
          </a:xfrm>
          <a:custGeom>
            <a:avLst/>
            <a:gdLst/>
            <a:ahLst/>
            <a:cxnLst/>
            <a:rect l="l" t="t" r="r" b="b"/>
            <a:pathLst>
              <a:path w="27305">
                <a:moveTo>
                  <a:pt x="27225" y="0"/>
                </a:moveTo>
                <a:lnTo>
                  <a:pt x="0" y="0"/>
                </a:lnTo>
              </a:path>
            </a:pathLst>
          </a:custGeom>
          <a:ln w="18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6" name="object 2276"/>
          <p:cNvSpPr/>
          <p:nvPr/>
        </p:nvSpPr>
        <p:spPr>
          <a:xfrm>
            <a:off x="1016416" y="5463946"/>
            <a:ext cx="276225" cy="96520"/>
          </a:xfrm>
          <a:custGeom>
            <a:avLst/>
            <a:gdLst/>
            <a:ahLst/>
            <a:cxnLst/>
            <a:rect l="l" t="t" r="r" b="b"/>
            <a:pathLst>
              <a:path w="276225" h="96520">
                <a:moveTo>
                  <a:pt x="41630" y="26565"/>
                </a:moveTo>
                <a:lnTo>
                  <a:pt x="23465" y="26565"/>
                </a:lnTo>
                <a:lnTo>
                  <a:pt x="23465" y="94686"/>
                </a:lnTo>
                <a:lnTo>
                  <a:pt x="41630" y="94686"/>
                </a:lnTo>
                <a:lnTo>
                  <a:pt x="41630" y="26565"/>
                </a:lnTo>
                <a:close/>
              </a:path>
              <a:path w="276225" h="96520">
                <a:moveTo>
                  <a:pt x="41630" y="0"/>
                </a:moveTo>
                <a:lnTo>
                  <a:pt x="26891" y="0"/>
                </a:lnTo>
                <a:lnTo>
                  <a:pt x="24823" y="5746"/>
                </a:lnTo>
                <a:lnTo>
                  <a:pt x="21009" y="10774"/>
                </a:lnTo>
                <a:lnTo>
                  <a:pt x="9890" y="19394"/>
                </a:lnTo>
                <a:lnTo>
                  <a:pt x="4740" y="22321"/>
                </a:lnTo>
                <a:lnTo>
                  <a:pt x="0" y="23864"/>
                </a:lnTo>
                <a:lnTo>
                  <a:pt x="0" y="40267"/>
                </a:lnTo>
                <a:lnTo>
                  <a:pt x="6533" y="37747"/>
                </a:lnTo>
                <a:lnTo>
                  <a:pt x="12621" y="34623"/>
                </a:lnTo>
                <a:lnTo>
                  <a:pt x="18265" y="30896"/>
                </a:lnTo>
                <a:lnTo>
                  <a:pt x="23465" y="26565"/>
                </a:lnTo>
                <a:lnTo>
                  <a:pt x="41630" y="26565"/>
                </a:lnTo>
                <a:lnTo>
                  <a:pt x="41630" y="0"/>
                </a:lnTo>
                <a:close/>
              </a:path>
              <a:path w="276225" h="96520">
                <a:moveTo>
                  <a:pt x="108172" y="0"/>
                </a:moveTo>
                <a:lnTo>
                  <a:pt x="89813" y="0"/>
                </a:lnTo>
                <a:lnTo>
                  <a:pt x="82659" y="3216"/>
                </a:lnTo>
                <a:lnTo>
                  <a:pt x="68222" y="47986"/>
                </a:lnTo>
                <a:lnTo>
                  <a:pt x="68765" y="60618"/>
                </a:lnTo>
                <a:lnTo>
                  <a:pt x="89770" y="96293"/>
                </a:lnTo>
                <a:lnTo>
                  <a:pt x="108172" y="96293"/>
                </a:lnTo>
                <a:lnTo>
                  <a:pt x="115325" y="93078"/>
                </a:lnTo>
                <a:lnTo>
                  <a:pt x="120454" y="86645"/>
                </a:lnTo>
                <a:lnTo>
                  <a:pt x="123654" y="81306"/>
                </a:lnTo>
                <a:lnTo>
                  <a:pt x="96794" y="81306"/>
                </a:lnTo>
                <a:lnTo>
                  <a:pt x="94830" y="80609"/>
                </a:lnTo>
                <a:lnTo>
                  <a:pt x="91440" y="77875"/>
                </a:lnTo>
                <a:lnTo>
                  <a:pt x="90028" y="75120"/>
                </a:lnTo>
                <a:lnTo>
                  <a:pt x="87787" y="66843"/>
                </a:lnTo>
                <a:lnTo>
                  <a:pt x="87328" y="60618"/>
                </a:lnTo>
                <a:lnTo>
                  <a:pt x="87347" y="35603"/>
                </a:lnTo>
                <a:lnTo>
                  <a:pt x="96794" y="14988"/>
                </a:lnTo>
                <a:lnTo>
                  <a:pt x="123644" y="14988"/>
                </a:lnTo>
                <a:lnTo>
                  <a:pt x="120519" y="9777"/>
                </a:lnTo>
                <a:lnTo>
                  <a:pt x="115347" y="3260"/>
                </a:lnTo>
                <a:lnTo>
                  <a:pt x="108172" y="0"/>
                </a:lnTo>
                <a:close/>
              </a:path>
              <a:path w="276225" h="96520">
                <a:moveTo>
                  <a:pt x="123644" y="14988"/>
                </a:moveTo>
                <a:lnTo>
                  <a:pt x="101190" y="14988"/>
                </a:lnTo>
                <a:lnTo>
                  <a:pt x="103140" y="15684"/>
                </a:lnTo>
                <a:lnTo>
                  <a:pt x="106545" y="18472"/>
                </a:lnTo>
                <a:lnTo>
                  <a:pt x="107956" y="21238"/>
                </a:lnTo>
                <a:lnTo>
                  <a:pt x="110197" y="29514"/>
                </a:lnTo>
                <a:lnTo>
                  <a:pt x="110646" y="35603"/>
                </a:lnTo>
                <a:lnTo>
                  <a:pt x="110648" y="60618"/>
                </a:lnTo>
                <a:lnTo>
                  <a:pt x="110132" y="67090"/>
                </a:lnTo>
                <a:lnTo>
                  <a:pt x="108883" y="71721"/>
                </a:lnTo>
                <a:lnTo>
                  <a:pt x="107935" y="75324"/>
                </a:lnTo>
                <a:lnTo>
                  <a:pt x="106599" y="77821"/>
                </a:lnTo>
                <a:lnTo>
                  <a:pt x="103119" y="80620"/>
                </a:lnTo>
                <a:lnTo>
                  <a:pt x="101190" y="81306"/>
                </a:lnTo>
                <a:lnTo>
                  <a:pt x="123654" y="81306"/>
                </a:lnTo>
                <a:lnTo>
                  <a:pt x="124527" y="79851"/>
                </a:lnTo>
                <a:lnTo>
                  <a:pt x="127435" y="71175"/>
                </a:lnTo>
                <a:lnTo>
                  <a:pt x="129181" y="60618"/>
                </a:lnTo>
                <a:lnTo>
                  <a:pt x="129763" y="48179"/>
                </a:lnTo>
                <a:lnTo>
                  <a:pt x="129166" y="35603"/>
                </a:lnTo>
                <a:lnTo>
                  <a:pt x="127452" y="25167"/>
                </a:lnTo>
                <a:lnTo>
                  <a:pt x="124563" y="16519"/>
                </a:lnTo>
                <a:lnTo>
                  <a:pt x="123644" y="14988"/>
                </a:lnTo>
                <a:close/>
              </a:path>
              <a:path w="276225" h="96520">
                <a:moveTo>
                  <a:pt x="181307" y="0"/>
                </a:moveTo>
                <a:lnTo>
                  <a:pt x="162948" y="0"/>
                </a:lnTo>
                <a:lnTo>
                  <a:pt x="155794" y="3216"/>
                </a:lnTo>
                <a:lnTo>
                  <a:pt x="141357" y="47986"/>
                </a:lnTo>
                <a:lnTo>
                  <a:pt x="141900" y="60618"/>
                </a:lnTo>
                <a:lnTo>
                  <a:pt x="162905" y="96293"/>
                </a:lnTo>
                <a:lnTo>
                  <a:pt x="181307" y="96293"/>
                </a:lnTo>
                <a:lnTo>
                  <a:pt x="188461" y="93078"/>
                </a:lnTo>
                <a:lnTo>
                  <a:pt x="193589" y="86645"/>
                </a:lnTo>
                <a:lnTo>
                  <a:pt x="196789" y="81306"/>
                </a:lnTo>
                <a:lnTo>
                  <a:pt x="169929" y="81306"/>
                </a:lnTo>
                <a:lnTo>
                  <a:pt x="167965" y="80609"/>
                </a:lnTo>
                <a:lnTo>
                  <a:pt x="164575" y="77875"/>
                </a:lnTo>
                <a:lnTo>
                  <a:pt x="163163" y="75120"/>
                </a:lnTo>
                <a:lnTo>
                  <a:pt x="160922" y="66843"/>
                </a:lnTo>
                <a:lnTo>
                  <a:pt x="160463" y="60618"/>
                </a:lnTo>
                <a:lnTo>
                  <a:pt x="160482" y="35603"/>
                </a:lnTo>
                <a:lnTo>
                  <a:pt x="169929" y="14988"/>
                </a:lnTo>
                <a:lnTo>
                  <a:pt x="196779" y="14988"/>
                </a:lnTo>
                <a:lnTo>
                  <a:pt x="193654" y="9777"/>
                </a:lnTo>
                <a:lnTo>
                  <a:pt x="188482" y="3260"/>
                </a:lnTo>
                <a:lnTo>
                  <a:pt x="181307" y="0"/>
                </a:lnTo>
                <a:close/>
              </a:path>
              <a:path w="276225" h="96520">
                <a:moveTo>
                  <a:pt x="196779" y="14988"/>
                </a:moveTo>
                <a:lnTo>
                  <a:pt x="174325" y="14988"/>
                </a:lnTo>
                <a:lnTo>
                  <a:pt x="176275" y="15684"/>
                </a:lnTo>
                <a:lnTo>
                  <a:pt x="179680" y="18472"/>
                </a:lnTo>
                <a:lnTo>
                  <a:pt x="181091" y="21238"/>
                </a:lnTo>
                <a:lnTo>
                  <a:pt x="183332" y="29514"/>
                </a:lnTo>
                <a:lnTo>
                  <a:pt x="183781" y="35603"/>
                </a:lnTo>
                <a:lnTo>
                  <a:pt x="183783" y="60618"/>
                </a:lnTo>
                <a:lnTo>
                  <a:pt x="183267" y="67090"/>
                </a:lnTo>
                <a:lnTo>
                  <a:pt x="181069" y="75324"/>
                </a:lnTo>
                <a:lnTo>
                  <a:pt x="179734" y="77821"/>
                </a:lnTo>
                <a:lnTo>
                  <a:pt x="176254" y="80620"/>
                </a:lnTo>
                <a:lnTo>
                  <a:pt x="174325" y="81306"/>
                </a:lnTo>
                <a:lnTo>
                  <a:pt x="196789" y="81306"/>
                </a:lnTo>
                <a:lnTo>
                  <a:pt x="197662" y="79851"/>
                </a:lnTo>
                <a:lnTo>
                  <a:pt x="200570" y="71175"/>
                </a:lnTo>
                <a:lnTo>
                  <a:pt x="202316" y="60618"/>
                </a:lnTo>
                <a:lnTo>
                  <a:pt x="202898" y="48179"/>
                </a:lnTo>
                <a:lnTo>
                  <a:pt x="202301" y="35603"/>
                </a:lnTo>
                <a:lnTo>
                  <a:pt x="200587" y="25167"/>
                </a:lnTo>
                <a:lnTo>
                  <a:pt x="197698" y="16519"/>
                </a:lnTo>
                <a:lnTo>
                  <a:pt x="196779" y="14988"/>
                </a:lnTo>
                <a:close/>
              </a:path>
              <a:path w="276225" h="96520">
                <a:moveTo>
                  <a:pt x="254441" y="0"/>
                </a:moveTo>
                <a:lnTo>
                  <a:pt x="236083" y="0"/>
                </a:lnTo>
                <a:lnTo>
                  <a:pt x="228929" y="3216"/>
                </a:lnTo>
                <a:lnTo>
                  <a:pt x="214492" y="47986"/>
                </a:lnTo>
                <a:lnTo>
                  <a:pt x="215035" y="60618"/>
                </a:lnTo>
                <a:lnTo>
                  <a:pt x="236040" y="96293"/>
                </a:lnTo>
                <a:lnTo>
                  <a:pt x="254441" y="96293"/>
                </a:lnTo>
                <a:lnTo>
                  <a:pt x="261595" y="93078"/>
                </a:lnTo>
                <a:lnTo>
                  <a:pt x="266724" y="86645"/>
                </a:lnTo>
                <a:lnTo>
                  <a:pt x="269924" y="81306"/>
                </a:lnTo>
                <a:lnTo>
                  <a:pt x="243064" y="81306"/>
                </a:lnTo>
                <a:lnTo>
                  <a:pt x="241100" y="80609"/>
                </a:lnTo>
                <a:lnTo>
                  <a:pt x="237710" y="77876"/>
                </a:lnTo>
                <a:lnTo>
                  <a:pt x="236298" y="75120"/>
                </a:lnTo>
                <a:lnTo>
                  <a:pt x="234058" y="66843"/>
                </a:lnTo>
                <a:lnTo>
                  <a:pt x="233599" y="60618"/>
                </a:lnTo>
                <a:lnTo>
                  <a:pt x="233617" y="35603"/>
                </a:lnTo>
                <a:lnTo>
                  <a:pt x="243064" y="14988"/>
                </a:lnTo>
                <a:lnTo>
                  <a:pt x="269914" y="14988"/>
                </a:lnTo>
                <a:lnTo>
                  <a:pt x="266788" y="9777"/>
                </a:lnTo>
                <a:lnTo>
                  <a:pt x="261617" y="3260"/>
                </a:lnTo>
                <a:lnTo>
                  <a:pt x="254441" y="0"/>
                </a:lnTo>
                <a:close/>
              </a:path>
              <a:path w="276225" h="96520">
                <a:moveTo>
                  <a:pt x="269914" y="14988"/>
                </a:moveTo>
                <a:lnTo>
                  <a:pt x="247460" y="14988"/>
                </a:lnTo>
                <a:lnTo>
                  <a:pt x="249410" y="15684"/>
                </a:lnTo>
                <a:lnTo>
                  <a:pt x="252815" y="18472"/>
                </a:lnTo>
                <a:lnTo>
                  <a:pt x="254227" y="21238"/>
                </a:lnTo>
                <a:lnTo>
                  <a:pt x="256467" y="29514"/>
                </a:lnTo>
                <a:lnTo>
                  <a:pt x="256916" y="35603"/>
                </a:lnTo>
                <a:lnTo>
                  <a:pt x="256918" y="60618"/>
                </a:lnTo>
                <a:lnTo>
                  <a:pt x="256402" y="67090"/>
                </a:lnTo>
                <a:lnTo>
                  <a:pt x="255153" y="71721"/>
                </a:lnTo>
                <a:lnTo>
                  <a:pt x="254205" y="75324"/>
                </a:lnTo>
                <a:lnTo>
                  <a:pt x="252869" y="77821"/>
                </a:lnTo>
                <a:lnTo>
                  <a:pt x="249389" y="80620"/>
                </a:lnTo>
                <a:lnTo>
                  <a:pt x="247460" y="81306"/>
                </a:lnTo>
                <a:lnTo>
                  <a:pt x="269924" y="81306"/>
                </a:lnTo>
                <a:lnTo>
                  <a:pt x="270796" y="79851"/>
                </a:lnTo>
                <a:lnTo>
                  <a:pt x="273705" y="71175"/>
                </a:lnTo>
                <a:lnTo>
                  <a:pt x="275451" y="60618"/>
                </a:lnTo>
                <a:lnTo>
                  <a:pt x="276033" y="48179"/>
                </a:lnTo>
                <a:lnTo>
                  <a:pt x="275436" y="35603"/>
                </a:lnTo>
                <a:lnTo>
                  <a:pt x="273722" y="25167"/>
                </a:lnTo>
                <a:lnTo>
                  <a:pt x="270833" y="16519"/>
                </a:lnTo>
                <a:lnTo>
                  <a:pt x="269914" y="149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7" name="object 2277"/>
          <p:cNvSpPr/>
          <p:nvPr/>
        </p:nvSpPr>
        <p:spPr>
          <a:xfrm>
            <a:off x="1305958" y="5328355"/>
            <a:ext cx="27305" cy="0"/>
          </a:xfrm>
          <a:custGeom>
            <a:avLst/>
            <a:gdLst/>
            <a:ahLst/>
            <a:cxnLst/>
            <a:rect l="l" t="t" r="r" b="b"/>
            <a:pathLst>
              <a:path w="27305">
                <a:moveTo>
                  <a:pt x="27225" y="0"/>
                </a:moveTo>
                <a:lnTo>
                  <a:pt x="0" y="0"/>
                </a:lnTo>
              </a:path>
            </a:pathLst>
          </a:custGeom>
          <a:ln w="18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8" name="object 2278"/>
          <p:cNvSpPr/>
          <p:nvPr/>
        </p:nvSpPr>
        <p:spPr>
          <a:xfrm>
            <a:off x="1009241" y="5273779"/>
            <a:ext cx="283210" cy="96520"/>
          </a:xfrm>
          <a:custGeom>
            <a:avLst/>
            <a:gdLst/>
            <a:ahLst/>
            <a:cxnLst/>
            <a:rect l="l" t="t" r="r" b="b"/>
            <a:pathLst>
              <a:path w="283209" h="96520">
                <a:moveTo>
                  <a:pt x="62048" y="14987"/>
                </a:moveTo>
                <a:lnTo>
                  <a:pt x="36997" y="14987"/>
                </a:lnTo>
                <a:lnTo>
                  <a:pt x="40003" y="16070"/>
                </a:lnTo>
                <a:lnTo>
                  <a:pt x="44356" y="20401"/>
                </a:lnTo>
                <a:lnTo>
                  <a:pt x="45444" y="23500"/>
                </a:lnTo>
                <a:lnTo>
                  <a:pt x="45444" y="31175"/>
                </a:lnTo>
                <a:lnTo>
                  <a:pt x="26633" y="54032"/>
                </a:lnTo>
                <a:lnTo>
                  <a:pt x="19635" y="60728"/>
                </a:lnTo>
                <a:lnTo>
                  <a:pt x="0" y="94686"/>
                </a:lnTo>
                <a:lnTo>
                  <a:pt x="63674" y="94686"/>
                </a:lnTo>
                <a:lnTo>
                  <a:pt x="63674" y="77896"/>
                </a:lnTo>
                <a:lnTo>
                  <a:pt x="27602" y="77896"/>
                </a:lnTo>
                <a:lnTo>
                  <a:pt x="28550" y="76267"/>
                </a:lnTo>
                <a:lnTo>
                  <a:pt x="29790" y="74594"/>
                </a:lnTo>
                <a:lnTo>
                  <a:pt x="32849" y="71164"/>
                </a:lnTo>
                <a:lnTo>
                  <a:pt x="36480" y="67691"/>
                </a:lnTo>
                <a:lnTo>
                  <a:pt x="47944" y="57227"/>
                </a:lnTo>
                <a:lnTo>
                  <a:pt x="51908" y="53218"/>
                </a:lnTo>
                <a:lnTo>
                  <a:pt x="57425" y="46228"/>
                </a:lnTo>
                <a:lnTo>
                  <a:pt x="59849" y="42207"/>
                </a:lnTo>
                <a:lnTo>
                  <a:pt x="62909" y="34531"/>
                </a:lnTo>
                <a:lnTo>
                  <a:pt x="63674" y="30490"/>
                </a:lnTo>
                <a:lnTo>
                  <a:pt x="63674" y="18783"/>
                </a:lnTo>
                <a:lnTo>
                  <a:pt x="62048" y="14987"/>
                </a:lnTo>
                <a:close/>
              </a:path>
              <a:path w="283209" h="96520">
                <a:moveTo>
                  <a:pt x="42966" y="0"/>
                </a:moveTo>
                <a:lnTo>
                  <a:pt x="25081" y="0"/>
                </a:lnTo>
                <a:lnTo>
                  <a:pt x="17971" y="2165"/>
                </a:lnTo>
                <a:lnTo>
                  <a:pt x="6593" y="10828"/>
                </a:lnTo>
                <a:lnTo>
                  <a:pt x="3210" y="17967"/>
                </a:lnTo>
                <a:lnTo>
                  <a:pt x="2133" y="27917"/>
                </a:lnTo>
                <a:lnTo>
                  <a:pt x="20233" y="29718"/>
                </a:lnTo>
                <a:lnTo>
                  <a:pt x="20578" y="24443"/>
                </a:lnTo>
                <a:lnTo>
                  <a:pt x="21871" y="20669"/>
                </a:lnTo>
                <a:lnTo>
                  <a:pt x="26353" y="16123"/>
                </a:lnTo>
                <a:lnTo>
                  <a:pt x="29369" y="14987"/>
                </a:lnTo>
                <a:lnTo>
                  <a:pt x="62048" y="14987"/>
                </a:lnTo>
                <a:lnTo>
                  <a:pt x="61002" y="12543"/>
                </a:lnTo>
                <a:lnTo>
                  <a:pt x="50314" y="2508"/>
                </a:lnTo>
                <a:lnTo>
                  <a:pt x="42966" y="0"/>
                </a:lnTo>
                <a:close/>
              </a:path>
              <a:path w="283209" h="96520">
                <a:moveTo>
                  <a:pt x="115347" y="0"/>
                </a:moveTo>
                <a:lnTo>
                  <a:pt x="96988" y="0"/>
                </a:lnTo>
                <a:lnTo>
                  <a:pt x="89834" y="3216"/>
                </a:lnTo>
                <a:lnTo>
                  <a:pt x="75397" y="47985"/>
                </a:lnTo>
                <a:lnTo>
                  <a:pt x="75941" y="60617"/>
                </a:lnTo>
                <a:lnTo>
                  <a:pt x="96945" y="96293"/>
                </a:lnTo>
                <a:lnTo>
                  <a:pt x="115347" y="96293"/>
                </a:lnTo>
                <a:lnTo>
                  <a:pt x="122501" y="93078"/>
                </a:lnTo>
                <a:lnTo>
                  <a:pt x="127629" y="86644"/>
                </a:lnTo>
                <a:lnTo>
                  <a:pt x="130829" y="81306"/>
                </a:lnTo>
                <a:lnTo>
                  <a:pt x="103970" y="81306"/>
                </a:lnTo>
                <a:lnTo>
                  <a:pt x="102007" y="80609"/>
                </a:lnTo>
                <a:lnTo>
                  <a:pt x="98615" y="77875"/>
                </a:lnTo>
                <a:lnTo>
                  <a:pt x="97204" y="75120"/>
                </a:lnTo>
                <a:lnTo>
                  <a:pt x="94963" y="66843"/>
                </a:lnTo>
                <a:lnTo>
                  <a:pt x="94504" y="60617"/>
                </a:lnTo>
                <a:lnTo>
                  <a:pt x="94522" y="35603"/>
                </a:lnTo>
                <a:lnTo>
                  <a:pt x="103970" y="14987"/>
                </a:lnTo>
                <a:lnTo>
                  <a:pt x="130819" y="14987"/>
                </a:lnTo>
                <a:lnTo>
                  <a:pt x="127694" y="9777"/>
                </a:lnTo>
                <a:lnTo>
                  <a:pt x="122522" y="3258"/>
                </a:lnTo>
                <a:lnTo>
                  <a:pt x="115347" y="0"/>
                </a:lnTo>
                <a:close/>
              </a:path>
              <a:path w="283209" h="96520">
                <a:moveTo>
                  <a:pt x="130819" y="14987"/>
                </a:moveTo>
                <a:lnTo>
                  <a:pt x="108366" y="14987"/>
                </a:lnTo>
                <a:lnTo>
                  <a:pt x="110316" y="15684"/>
                </a:lnTo>
                <a:lnTo>
                  <a:pt x="113720" y="18472"/>
                </a:lnTo>
                <a:lnTo>
                  <a:pt x="115132" y="21238"/>
                </a:lnTo>
                <a:lnTo>
                  <a:pt x="117373" y="29514"/>
                </a:lnTo>
                <a:lnTo>
                  <a:pt x="117821" y="35603"/>
                </a:lnTo>
                <a:lnTo>
                  <a:pt x="117823" y="60617"/>
                </a:lnTo>
                <a:lnTo>
                  <a:pt x="117308" y="67090"/>
                </a:lnTo>
                <a:lnTo>
                  <a:pt x="115110" y="75323"/>
                </a:lnTo>
                <a:lnTo>
                  <a:pt x="113774" y="77821"/>
                </a:lnTo>
                <a:lnTo>
                  <a:pt x="110298" y="80619"/>
                </a:lnTo>
                <a:lnTo>
                  <a:pt x="108366" y="81306"/>
                </a:lnTo>
                <a:lnTo>
                  <a:pt x="130829" y="81306"/>
                </a:lnTo>
                <a:lnTo>
                  <a:pt x="131702" y="79850"/>
                </a:lnTo>
                <a:lnTo>
                  <a:pt x="134611" y="71174"/>
                </a:lnTo>
                <a:lnTo>
                  <a:pt x="136356" y="60617"/>
                </a:lnTo>
                <a:lnTo>
                  <a:pt x="136938" y="48178"/>
                </a:lnTo>
                <a:lnTo>
                  <a:pt x="136341" y="35603"/>
                </a:lnTo>
                <a:lnTo>
                  <a:pt x="134627" y="25167"/>
                </a:lnTo>
                <a:lnTo>
                  <a:pt x="131738" y="16519"/>
                </a:lnTo>
                <a:lnTo>
                  <a:pt x="130819" y="14987"/>
                </a:lnTo>
                <a:close/>
              </a:path>
              <a:path w="283209" h="96520">
                <a:moveTo>
                  <a:pt x="188482" y="0"/>
                </a:moveTo>
                <a:lnTo>
                  <a:pt x="170123" y="0"/>
                </a:lnTo>
                <a:lnTo>
                  <a:pt x="162969" y="3216"/>
                </a:lnTo>
                <a:lnTo>
                  <a:pt x="148532" y="47985"/>
                </a:lnTo>
                <a:lnTo>
                  <a:pt x="149076" y="60617"/>
                </a:lnTo>
                <a:lnTo>
                  <a:pt x="170080" y="96293"/>
                </a:lnTo>
                <a:lnTo>
                  <a:pt x="188482" y="96293"/>
                </a:lnTo>
                <a:lnTo>
                  <a:pt x="195636" y="93078"/>
                </a:lnTo>
                <a:lnTo>
                  <a:pt x="200765" y="86644"/>
                </a:lnTo>
                <a:lnTo>
                  <a:pt x="203964" y="81306"/>
                </a:lnTo>
                <a:lnTo>
                  <a:pt x="177105" y="81306"/>
                </a:lnTo>
                <a:lnTo>
                  <a:pt x="175142" y="80609"/>
                </a:lnTo>
                <a:lnTo>
                  <a:pt x="171750" y="77875"/>
                </a:lnTo>
                <a:lnTo>
                  <a:pt x="170339" y="75120"/>
                </a:lnTo>
                <a:lnTo>
                  <a:pt x="168098" y="66843"/>
                </a:lnTo>
                <a:lnTo>
                  <a:pt x="167639" y="60617"/>
                </a:lnTo>
                <a:lnTo>
                  <a:pt x="167658" y="35603"/>
                </a:lnTo>
                <a:lnTo>
                  <a:pt x="177105" y="14987"/>
                </a:lnTo>
                <a:lnTo>
                  <a:pt x="203954" y="14987"/>
                </a:lnTo>
                <a:lnTo>
                  <a:pt x="200829" y="9777"/>
                </a:lnTo>
                <a:lnTo>
                  <a:pt x="195658" y="3258"/>
                </a:lnTo>
                <a:lnTo>
                  <a:pt x="188482" y="0"/>
                </a:lnTo>
                <a:close/>
              </a:path>
              <a:path w="283209" h="96520">
                <a:moveTo>
                  <a:pt x="203954" y="14987"/>
                </a:moveTo>
                <a:lnTo>
                  <a:pt x="181501" y="14987"/>
                </a:lnTo>
                <a:lnTo>
                  <a:pt x="183451" y="15684"/>
                </a:lnTo>
                <a:lnTo>
                  <a:pt x="186855" y="18472"/>
                </a:lnTo>
                <a:lnTo>
                  <a:pt x="188267" y="21238"/>
                </a:lnTo>
                <a:lnTo>
                  <a:pt x="190508" y="29514"/>
                </a:lnTo>
                <a:lnTo>
                  <a:pt x="190956" y="35603"/>
                </a:lnTo>
                <a:lnTo>
                  <a:pt x="190958" y="60617"/>
                </a:lnTo>
                <a:lnTo>
                  <a:pt x="190443" y="67090"/>
                </a:lnTo>
                <a:lnTo>
                  <a:pt x="188245" y="75323"/>
                </a:lnTo>
                <a:lnTo>
                  <a:pt x="186909" y="77821"/>
                </a:lnTo>
                <a:lnTo>
                  <a:pt x="183433" y="80619"/>
                </a:lnTo>
                <a:lnTo>
                  <a:pt x="181501" y="81306"/>
                </a:lnTo>
                <a:lnTo>
                  <a:pt x="203964" y="81306"/>
                </a:lnTo>
                <a:lnTo>
                  <a:pt x="204837" y="79850"/>
                </a:lnTo>
                <a:lnTo>
                  <a:pt x="207746" y="71174"/>
                </a:lnTo>
                <a:lnTo>
                  <a:pt x="209491" y="60617"/>
                </a:lnTo>
                <a:lnTo>
                  <a:pt x="210073" y="48178"/>
                </a:lnTo>
                <a:lnTo>
                  <a:pt x="209476" y="35603"/>
                </a:lnTo>
                <a:lnTo>
                  <a:pt x="207762" y="25167"/>
                </a:lnTo>
                <a:lnTo>
                  <a:pt x="204873" y="16519"/>
                </a:lnTo>
                <a:lnTo>
                  <a:pt x="203954" y="14987"/>
                </a:lnTo>
                <a:close/>
              </a:path>
              <a:path w="283209" h="96520">
                <a:moveTo>
                  <a:pt x="261617" y="0"/>
                </a:moveTo>
                <a:lnTo>
                  <a:pt x="243258" y="0"/>
                </a:lnTo>
                <a:lnTo>
                  <a:pt x="236105" y="3216"/>
                </a:lnTo>
                <a:lnTo>
                  <a:pt x="221667" y="47985"/>
                </a:lnTo>
                <a:lnTo>
                  <a:pt x="222211" y="60617"/>
                </a:lnTo>
                <a:lnTo>
                  <a:pt x="243215" y="96293"/>
                </a:lnTo>
                <a:lnTo>
                  <a:pt x="261617" y="96293"/>
                </a:lnTo>
                <a:lnTo>
                  <a:pt x="268771" y="93078"/>
                </a:lnTo>
                <a:lnTo>
                  <a:pt x="273899" y="86644"/>
                </a:lnTo>
                <a:lnTo>
                  <a:pt x="277099" y="81306"/>
                </a:lnTo>
                <a:lnTo>
                  <a:pt x="250240" y="81306"/>
                </a:lnTo>
                <a:lnTo>
                  <a:pt x="248277" y="80609"/>
                </a:lnTo>
                <a:lnTo>
                  <a:pt x="244885" y="77875"/>
                </a:lnTo>
                <a:lnTo>
                  <a:pt x="243474" y="75120"/>
                </a:lnTo>
                <a:lnTo>
                  <a:pt x="241233" y="66843"/>
                </a:lnTo>
                <a:lnTo>
                  <a:pt x="240774" y="60617"/>
                </a:lnTo>
                <a:lnTo>
                  <a:pt x="240793" y="35603"/>
                </a:lnTo>
                <a:lnTo>
                  <a:pt x="250240" y="14987"/>
                </a:lnTo>
                <a:lnTo>
                  <a:pt x="277089" y="14987"/>
                </a:lnTo>
                <a:lnTo>
                  <a:pt x="273964" y="9777"/>
                </a:lnTo>
                <a:lnTo>
                  <a:pt x="268792" y="3258"/>
                </a:lnTo>
                <a:lnTo>
                  <a:pt x="261617" y="0"/>
                </a:lnTo>
                <a:close/>
              </a:path>
              <a:path w="283209" h="96520">
                <a:moveTo>
                  <a:pt x="277089" y="14987"/>
                </a:moveTo>
                <a:lnTo>
                  <a:pt x="254636" y="14987"/>
                </a:lnTo>
                <a:lnTo>
                  <a:pt x="256586" y="15684"/>
                </a:lnTo>
                <a:lnTo>
                  <a:pt x="259990" y="18472"/>
                </a:lnTo>
                <a:lnTo>
                  <a:pt x="261402" y="21238"/>
                </a:lnTo>
                <a:lnTo>
                  <a:pt x="263642" y="29514"/>
                </a:lnTo>
                <a:lnTo>
                  <a:pt x="264091" y="35603"/>
                </a:lnTo>
                <a:lnTo>
                  <a:pt x="264093" y="60617"/>
                </a:lnTo>
                <a:lnTo>
                  <a:pt x="263578" y="67090"/>
                </a:lnTo>
                <a:lnTo>
                  <a:pt x="262328" y="71721"/>
                </a:lnTo>
                <a:lnTo>
                  <a:pt x="261381" y="75323"/>
                </a:lnTo>
                <a:lnTo>
                  <a:pt x="260044" y="77821"/>
                </a:lnTo>
                <a:lnTo>
                  <a:pt x="256568" y="80619"/>
                </a:lnTo>
                <a:lnTo>
                  <a:pt x="254636" y="81306"/>
                </a:lnTo>
                <a:lnTo>
                  <a:pt x="277099" y="81306"/>
                </a:lnTo>
                <a:lnTo>
                  <a:pt x="277972" y="79850"/>
                </a:lnTo>
                <a:lnTo>
                  <a:pt x="280881" y="71174"/>
                </a:lnTo>
                <a:lnTo>
                  <a:pt x="282626" y="60617"/>
                </a:lnTo>
                <a:lnTo>
                  <a:pt x="283208" y="48178"/>
                </a:lnTo>
                <a:lnTo>
                  <a:pt x="282611" y="35603"/>
                </a:lnTo>
                <a:lnTo>
                  <a:pt x="280897" y="25167"/>
                </a:lnTo>
                <a:lnTo>
                  <a:pt x="278008" y="16519"/>
                </a:lnTo>
                <a:lnTo>
                  <a:pt x="277089" y="14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9" name="object 2279"/>
          <p:cNvSpPr/>
          <p:nvPr/>
        </p:nvSpPr>
        <p:spPr>
          <a:xfrm>
            <a:off x="1305958" y="5138188"/>
            <a:ext cx="27305" cy="0"/>
          </a:xfrm>
          <a:custGeom>
            <a:avLst/>
            <a:gdLst/>
            <a:ahLst/>
            <a:cxnLst/>
            <a:rect l="l" t="t" r="r" b="b"/>
            <a:pathLst>
              <a:path w="27305">
                <a:moveTo>
                  <a:pt x="27225" y="0"/>
                </a:moveTo>
                <a:lnTo>
                  <a:pt x="0" y="0"/>
                </a:lnTo>
              </a:path>
            </a:pathLst>
          </a:custGeom>
          <a:ln w="18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0" name="object 2280"/>
          <p:cNvSpPr/>
          <p:nvPr/>
        </p:nvSpPr>
        <p:spPr>
          <a:xfrm>
            <a:off x="1010921" y="5084142"/>
            <a:ext cx="281940" cy="96520"/>
          </a:xfrm>
          <a:custGeom>
            <a:avLst/>
            <a:gdLst/>
            <a:ahLst/>
            <a:cxnLst/>
            <a:rect l="l" t="t" r="r" b="b"/>
            <a:pathLst>
              <a:path w="281940" h="96520">
                <a:moveTo>
                  <a:pt x="17583" y="67541"/>
                </a:moveTo>
                <a:lnTo>
                  <a:pt x="0" y="69663"/>
                </a:lnTo>
                <a:lnTo>
                  <a:pt x="905" y="77597"/>
                </a:lnTo>
                <a:lnTo>
                  <a:pt x="4180" y="84018"/>
                </a:lnTo>
                <a:lnTo>
                  <a:pt x="15471" y="93839"/>
                </a:lnTo>
                <a:lnTo>
                  <a:pt x="22582" y="96293"/>
                </a:lnTo>
                <a:lnTo>
                  <a:pt x="40208" y="96293"/>
                </a:lnTo>
                <a:lnTo>
                  <a:pt x="47771" y="93378"/>
                </a:lnTo>
                <a:lnTo>
                  <a:pt x="59924" y="81713"/>
                </a:lnTo>
                <a:lnTo>
                  <a:pt x="60099" y="81306"/>
                </a:lnTo>
                <a:lnTo>
                  <a:pt x="27538" y="81306"/>
                </a:lnTo>
                <a:lnTo>
                  <a:pt x="24564" y="80126"/>
                </a:lnTo>
                <a:lnTo>
                  <a:pt x="19651" y="75410"/>
                </a:lnTo>
                <a:lnTo>
                  <a:pt x="18143" y="72001"/>
                </a:lnTo>
                <a:lnTo>
                  <a:pt x="17583" y="67541"/>
                </a:lnTo>
                <a:close/>
              </a:path>
              <a:path w="281940" h="96520">
                <a:moveTo>
                  <a:pt x="57303" y="50816"/>
                </a:moveTo>
                <a:lnTo>
                  <a:pt x="35209" y="50816"/>
                </a:lnTo>
                <a:lnTo>
                  <a:pt x="38224" y="52167"/>
                </a:lnTo>
                <a:lnTo>
                  <a:pt x="43117" y="57463"/>
                </a:lnTo>
                <a:lnTo>
                  <a:pt x="44345" y="61065"/>
                </a:lnTo>
                <a:lnTo>
                  <a:pt x="44345" y="70413"/>
                </a:lnTo>
                <a:lnTo>
                  <a:pt x="43063" y="74230"/>
                </a:lnTo>
                <a:lnTo>
                  <a:pt x="37935" y="79890"/>
                </a:lnTo>
                <a:lnTo>
                  <a:pt x="34778" y="81306"/>
                </a:lnTo>
                <a:lnTo>
                  <a:pt x="60099" y="81306"/>
                </a:lnTo>
                <a:lnTo>
                  <a:pt x="62963" y="74659"/>
                </a:lnTo>
                <a:lnTo>
                  <a:pt x="62963" y="60679"/>
                </a:lnTo>
                <a:lnTo>
                  <a:pt x="61336" y="55812"/>
                </a:lnTo>
                <a:lnTo>
                  <a:pt x="57303" y="50816"/>
                </a:lnTo>
                <a:close/>
              </a:path>
              <a:path w="281940" h="96520">
                <a:moveTo>
                  <a:pt x="57213" y="14859"/>
                </a:moveTo>
                <a:lnTo>
                  <a:pt x="33205" y="14859"/>
                </a:lnTo>
                <a:lnTo>
                  <a:pt x="35726" y="15802"/>
                </a:lnTo>
                <a:lnTo>
                  <a:pt x="39518" y="19575"/>
                </a:lnTo>
                <a:lnTo>
                  <a:pt x="40467" y="22106"/>
                </a:lnTo>
                <a:lnTo>
                  <a:pt x="40467" y="29010"/>
                </a:lnTo>
                <a:lnTo>
                  <a:pt x="39174" y="32001"/>
                </a:lnTo>
                <a:lnTo>
                  <a:pt x="34002" y="36504"/>
                </a:lnTo>
                <a:lnTo>
                  <a:pt x="30253" y="37565"/>
                </a:lnTo>
                <a:lnTo>
                  <a:pt x="25322" y="37565"/>
                </a:lnTo>
                <a:lnTo>
                  <a:pt x="23336" y="52167"/>
                </a:lnTo>
                <a:lnTo>
                  <a:pt x="26568" y="51267"/>
                </a:lnTo>
                <a:lnTo>
                  <a:pt x="29348" y="50816"/>
                </a:lnTo>
                <a:lnTo>
                  <a:pt x="57303" y="50816"/>
                </a:lnTo>
                <a:lnTo>
                  <a:pt x="54828" y="47750"/>
                </a:lnTo>
                <a:lnTo>
                  <a:pt x="50486" y="45156"/>
                </a:lnTo>
                <a:lnTo>
                  <a:pt x="45056" y="43997"/>
                </a:lnTo>
                <a:lnTo>
                  <a:pt x="54150" y="39066"/>
                </a:lnTo>
                <a:lnTo>
                  <a:pt x="55183" y="37565"/>
                </a:lnTo>
                <a:lnTo>
                  <a:pt x="30253" y="37565"/>
                </a:lnTo>
                <a:lnTo>
                  <a:pt x="25340" y="37437"/>
                </a:lnTo>
                <a:lnTo>
                  <a:pt x="55271" y="37437"/>
                </a:lnTo>
                <a:lnTo>
                  <a:pt x="58696" y="32462"/>
                </a:lnTo>
                <a:lnTo>
                  <a:pt x="58696" y="18354"/>
                </a:lnTo>
                <a:lnTo>
                  <a:pt x="57213" y="14859"/>
                </a:lnTo>
                <a:close/>
              </a:path>
              <a:path w="281940" h="96520">
                <a:moveTo>
                  <a:pt x="39497" y="0"/>
                </a:moveTo>
                <a:lnTo>
                  <a:pt x="25361" y="0"/>
                </a:lnTo>
                <a:lnTo>
                  <a:pt x="20653" y="975"/>
                </a:lnTo>
                <a:lnTo>
                  <a:pt x="1357" y="24636"/>
                </a:lnTo>
                <a:lnTo>
                  <a:pt x="18100" y="27466"/>
                </a:lnTo>
                <a:lnTo>
                  <a:pt x="18574" y="23350"/>
                </a:lnTo>
                <a:lnTo>
                  <a:pt x="19910" y="20219"/>
                </a:lnTo>
                <a:lnTo>
                  <a:pt x="24306" y="15930"/>
                </a:lnTo>
                <a:lnTo>
                  <a:pt x="26956" y="14859"/>
                </a:lnTo>
                <a:lnTo>
                  <a:pt x="57213" y="14859"/>
                </a:lnTo>
                <a:lnTo>
                  <a:pt x="56477" y="13122"/>
                </a:lnTo>
                <a:lnTo>
                  <a:pt x="46651" y="2830"/>
                </a:lnTo>
                <a:lnTo>
                  <a:pt x="39497" y="0"/>
                </a:lnTo>
                <a:close/>
              </a:path>
              <a:path w="281940" h="96520">
                <a:moveTo>
                  <a:pt x="113666" y="0"/>
                </a:moveTo>
                <a:lnTo>
                  <a:pt x="95307" y="0"/>
                </a:lnTo>
                <a:lnTo>
                  <a:pt x="88154" y="3216"/>
                </a:lnTo>
                <a:lnTo>
                  <a:pt x="73716" y="47985"/>
                </a:lnTo>
                <a:lnTo>
                  <a:pt x="74260" y="60618"/>
                </a:lnTo>
                <a:lnTo>
                  <a:pt x="95264" y="96293"/>
                </a:lnTo>
                <a:lnTo>
                  <a:pt x="113666" y="96293"/>
                </a:lnTo>
                <a:lnTo>
                  <a:pt x="120820" y="93078"/>
                </a:lnTo>
                <a:lnTo>
                  <a:pt x="125949" y="86645"/>
                </a:lnTo>
                <a:lnTo>
                  <a:pt x="129149" y="81306"/>
                </a:lnTo>
                <a:lnTo>
                  <a:pt x="102289" y="81306"/>
                </a:lnTo>
                <a:lnTo>
                  <a:pt x="100326" y="80609"/>
                </a:lnTo>
                <a:lnTo>
                  <a:pt x="96934" y="77875"/>
                </a:lnTo>
                <a:lnTo>
                  <a:pt x="95523" y="75120"/>
                </a:lnTo>
                <a:lnTo>
                  <a:pt x="93282" y="66843"/>
                </a:lnTo>
                <a:lnTo>
                  <a:pt x="92823" y="60618"/>
                </a:lnTo>
                <a:lnTo>
                  <a:pt x="92842" y="35603"/>
                </a:lnTo>
                <a:lnTo>
                  <a:pt x="102289" y="14988"/>
                </a:lnTo>
                <a:lnTo>
                  <a:pt x="129139" y="14988"/>
                </a:lnTo>
                <a:lnTo>
                  <a:pt x="126013" y="9777"/>
                </a:lnTo>
                <a:lnTo>
                  <a:pt x="120842" y="3260"/>
                </a:lnTo>
                <a:lnTo>
                  <a:pt x="113666" y="0"/>
                </a:lnTo>
                <a:close/>
              </a:path>
              <a:path w="281940" h="96520">
                <a:moveTo>
                  <a:pt x="129139" y="14988"/>
                </a:moveTo>
                <a:lnTo>
                  <a:pt x="106685" y="14988"/>
                </a:lnTo>
                <a:lnTo>
                  <a:pt x="108635" y="15684"/>
                </a:lnTo>
                <a:lnTo>
                  <a:pt x="112039" y="18472"/>
                </a:lnTo>
                <a:lnTo>
                  <a:pt x="113451" y="21238"/>
                </a:lnTo>
                <a:lnTo>
                  <a:pt x="115692" y="29514"/>
                </a:lnTo>
                <a:lnTo>
                  <a:pt x="116141" y="35603"/>
                </a:lnTo>
                <a:lnTo>
                  <a:pt x="116143" y="60618"/>
                </a:lnTo>
                <a:lnTo>
                  <a:pt x="115627" y="67090"/>
                </a:lnTo>
                <a:lnTo>
                  <a:pt x="113429" y="75323"/>
                </a:lnTo>
                <a:lnTo>
                  <a:pt x="112093" y="77821"/>
                </a:lnTo>
                <a:lnTo>
                  <a:pt x="108617" y="80619"/>
                </a:lnTo>
                <a:lnTo>
                  <a:pt x="106685" y="81306"/>
                </a:lnTo>
                <a:lnTo>
                  <a:pt x="129149" y="81306"/>
                </a:lnTo>
                <a:lnTo>
                  <a:pt x="130021" y="79851"/>
                </a:lnTo>
                <a:lnTo>
                  <a:pt x="132930" y="71175"/>
                </a:lnTo>
                <a:lnTo>
                  <a:pt x="134676" y="60618"/>
                </a:lnTo>
                <a:lnTo>
                  <a:pt x="135257" y="48179"/>
                </a:lnTo>
                <a:lnTo>
                  <a:pt x="134660" y="35603"/>
                </a:lnTo>
                <a:lnTo>
                  <a:pt x="132946" y="25167"/>
                </a:lnTo>
                <a:lnTo>
                  <a:pt x="130058" y="16519"/>
                </a:lnTo>
                <a:lnTo>
                  <a:pt x="129139" y="14988"/>
                </a:lnTo>
                <a:close/>
              </a:path>
              <a:path w="281940" h="96520">
                <a:moveTo>
                  <a:pt x="186802" y="0"/>
                </a:moveTo>
                <a:lnTo>
                  <a:pt x="168443" y="0"/>
                </a:lnTo>
                <a:lnTo>
                  <a:pt x="161289" y="3216"/>
                </a:lnTo>
                <a:lnTo>
                  <a:pt x="146852" y="47985"/>
                </a:lnTo>
                <a:lnTo>
                  <a:pt x="147395" y="60618"/>
                </a:lnTo>
                <a:lnTo>
                  <a:pt x="168399" y="96293"/>
                </a:lnTo>
                <a:lnTo>
                  <a:pt x="186802" y="96293"/>
                </a:lnTo>
                <a:lnTo>
                  <a:pt x="193955" y="93078"/>
                </a:lnTo>
                <a:lnTo>
                  <a:pt x="199084" y="86645"/>
                </a:lnTo>
                <a:lnTo>
                  <a:pt x="202284" y="81306"/>
                </a:lnTo>
                <a:lnTo>
                  <a:pt x="175424" y="81306"/>
                </a:lnTo>
                <a:lnTo>
                  <a:pt x="173461" y="80609"/>
                </a:lnTo>
                <a:lnTo>
                  <a:pt x="170069" y="77875"/>
                </a:lnTo>
                <a:lnTo>
                  <a:pt x="168658" y="75120"/>
                </a:lnTo>
                <a:lnTo>
                  <a:pt x="166417" y="66843"/>
                </a:lnTo>
                <a:lnTo>
                  <a:pt x="165958" y="60618"/>
                </a:lnTo>
                <a:lnTo>
                  <a:pt x="165977" y="35603"/>
                </a:lnTo>
                <a:lnTo>
                  <a:pt x="175424" y="14988"/>
                </a:lnTo>
                <a:lnTo>
                  <a:pt x="202274" y="14988"/>
                </a:lnTo>
                <a:lnTo>
                  <a:pt x="199148" y="9777"/>
                </a:lnTo>
                <a:lnTo>
                  <a:pt x="193977" y="3260"/>
                </a:lnTo>
                <a:lnTo>
                  <a:pt x="186802" y="0"/>
                </a:lnTo>
                <a:close/>
              </a:path>
              <a:path w="281940" h="96520">
                <a:moveTo>
                  <a:pt x="202274" y="14988"/>
                </a:moveTo>
                <a:lnTo>
                  <a:pt x="179820" y="14988"/>
                </a:lnTo>
                <a:lnTo>
                  <a:pt x="181770" y="15684"/>
                </a:lnTo>
                <a:lnTo>
                  <a:pt x="185175" y="18472"/>
                </a:lnTo>
                <a:lnTo>
                  <a:pt x="186586" y="21238"/>
                </a:lnTo>
                <a:lnTo>
                  <a:pt x="188827" y="29514"/>
                </a:lnTo>
                <a:lnTo>
                  <a:pt x="189276" y="35603"/>
                </a:lnTo>
                <a:lnTo>
                  <a:pt x="189277" y="60618"/>
                </a:lnTo>
                <a:lnTo>
                  <a:pt x="188762" y="67090"/>
                </a:lnTo>
                <a:lnTo>
                  <a:pt x="186564" y="75323"/>
                </a:lnTo>
                <a:lnTo>
                  <a:pt x="185228" y="77821"/>
                </a:lnTo>
                <a:lnTo>
                  <a:pt x="181752" y="80619"/>
                </a:lnTo>
                <a:lnTo>
                  <a:pt x="179820" y="81306"/>
                </a:lnTo>
                <a:lnTo>
                  <a:pt x="202284" y="81306"/>
                </a:lnTo>
                <a:lnTo>
                  <a:pt x="203156" y="79851"/>
                </a:lnTo>
                <a:lnTo>
                  <a:pt x="206065" y="71175"/>
                </a:lnTo>
                <a:lnTo>
                  <a:pt x="207811" y="60618"/>
                </a:lnTo>
                <a:lnTo>
                  <a:pt x="208392" y="48179"/>
                </a:lnTo>
                <a:lnTo>
                  <a:pt x="207795" y="35603"/>
                </a:lnTo>
                <a:lnTo>
                  <a:pt x="206081" y="25167"/>
                </a:lnTo>
                <a:lnTo>
                  <a:pt x="203193" y="16519"/>
                </a:lnTo>
                <a:lnTo>
                  <a:pt x="202274" y="14988"/>
                </a:lnTo>
                <a:close/>
              </a:path>
              <a:path w="281940" h="96520">
                <a:moveTo>
                  <a:pt x="259936" y="0"/>
                </a:moveTo>
                <a:lnTo>
                  <a:pt x="241578" y="0"/>
                </a:lnTo>
                <a:lnTo>
                  <a:pt x="234424" y="3216"/>
                </a:lnTo>
                <a:lnTo>
                  <a:pt x="219987" y="47985"/>
                </a:lnTo>
                <a:lnTo>
                  <a:pt x="220530" y="60618"/>
                </a:lnTo>
                <a:lnTo>
                  <a:pt x="241535" y="96293"/>
                </a:lnTo>
                <a:lnTo>
                  <a:pt x="259936" y="96293"/>
                </a:lnTo>
                <a:lnTo>
                  <a:pt x="267090" y="93078"/>
                </a:lnTo>
                <a:lnTo>
                  <a:pt x="272218" y="86645"/>
                </a:lnTo>
                <a:lnTo>
                  <a:pt x="275419" y="81306"/>
                </a:lnTo>
                <a:lnTo>
                  <a:pt x="248559" y="81306"/>
                </a:lnTo>
                <a:lnTo>
                  <a:pt x="246596" y="80609"/>
                </a:lnTo>
                <a:lnTo>
                  <a:pt x="243205" y="77875"/>
                </a:lnTo>
                <a:lnTo>
                  <a:pt x="241793" y="75120"/>
                </a:lnTo>
                <a:lnTo>
                  <a:pt x="239552" y="66843"/>
                </a:lnTo>
                <a:lnTo>
                  <a:pt x="239093" y="60618"/>
                </a:lnTo>
                <a:lnTo>
                  <a:pt x="239112" y="35603"/>
                </a:lnTo>
                <a:lnTo>
                  <a:pt x="248559" y="14988"/>
                </a:lnTo>
                <a:lnTo>
                  <a:pt x="275409" y="14988"/>
                </a:lnTo>
                <a:lnTo>
                  <a:pt x="272283" y="9777"/>
                </a:lnTo>
                <a:lnTo>
                  <a:pt x="267112" y="3260"/>
                </a:lnTo>
                <a:lnTo>
                  <a:pt x="259936" y="0"/>
                </a:lnTo>
                <a:close/>
              </a:path>
              <a:path w="281940" h="96520">
                <a:moveTo>
                  <a:pt x="275409" y="14988"/>
                </a:moveTo>
                <a:lnTo>
                  <a:pt x="252955" y="14988"/>
                </a:lnTo>
                <a:lnTo>
                  <a:pt x="254905" y="15684"/>
                </a:lnTo>
                <a:lnTo>
                  <a:pt x="258310" y="18472"/>
                </a:lnTo>
                <a:lnTo>
                  <a:pt x="259721" y="21238"/>
                </a:lnTo>
                <a:lnTo>
                  <a:pt x="261962" y="29514"/>
                </a:lnTo>
                <a:lnTo>
                  <a:pt x="262410" y="35603"/>
                </a:lnTo>
                <a:lnTo>
                  <a:pt x="262412" y="60618"/>
                </a:lnTo>
                <a:lnTo>
                  <a:pt x="261897" y="67090"/>
                </a:lnTo>
                <a:lnTo>
                  <a:pt x="260647" y="71721"/>
                </a:lnTo>
                <a:lnTo>
                  <a:pt x="259700" y="75323"/>
                </a:lnTo>
                <a:lnTo>
                  <a:pt x="258364" y="77821"/>
                </a:lnTo>
                <a:lnTo>
                  <a:pt x="254887" y="80619"/>
                </a:lnTo>
                <a:lnTo>
                  <a:pt x="252955" y="81306"/>
                </a:lnTo>
                <a:lnTo>
                  <a:pt x="275419" y="81306"/>
                </a:lnTo>
                <a:lnTo>
                  <a:pt x="276291" y="79851"/>
                </a:lnTo>
                <a:lnTo>
                  <a:pt x="279200" y="71175"/>
                </a:lnTo>
                <a:lnTo>
                  <a:pt x="280946" y="60618"/>
                </a:lnTo>
                <a:lnTo>
                  <a:pt x="281527" y="48179"/>
                </a:lnTo>
                <a:lnTo>
                  <a:pt x="280930" y="35603"/>
                </a:lnTo>
                <a:lnTo>
                  <a:pt x="279216" y="25167"/>
                </a:lnTo>
                <a:lnTo>
                  <a:pt x="276328" y="16519"/>
                </a:lnTo>
                <a:lnTo>
                  <a:pt x="275409" y="149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1" name="object 2281"/>
          <p:cNvSpPr/>
          <p:nvPr/>
        </p:nvSpPr>
        <p:spPr>
          <a:xfrm>
            <a:off x="1305958" y="4948552"/>
            <a:ext cx="27305" cy="0"/>
          </a:xfrm>
          <a:custGeom>
            <a:avLst/>
            <a:gdLst/>
            <a:ahLst/>
            <a:cxnLst/>
            <a:rect l="l" t="t" r="r" b="b"/>
            <a:pathLst>
              <a:path w="27305">
                <a:moveTo>
                  <a:pt x="27225" y="0"/>
                </a:moveTo>
                <a:lnTo>
                  <a:pt x="0" y="0"/>
                </a:lnTo>
              </a:path>
            </a:pathLst>
          </a:custGeom>
          <a:ln w="18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2" name="object 2282"/>
          <p:cNvSpPr/>
          <p:nvPr/>
        </p:nvSpPr>
        <p:spPr>
          <a:xfrm>
            <a:off x="1008400" y="4894506"/>
            <a:ext cx="284480" cy="96520"/>
          </a:xfrm>
          <a:custGeom>
            <a:avLst/>
            <a:gdLst/>
            <a:ahLst/>
            <a:cxnLst/>
            <a:rect l="l" t="t" r="r" b="b"/>
            <a:pathLst>
              <a:path w="284480" h="96520">
                <a:moveTo>
                  <a:pt x="56369" y="75709"/>
                </a:moveTo>
                <a:lnTo>
                  <a:pt x="38786" y="75709"/>
                </a:lnTo>
                <a:lnTo>
                  <a:pt x="38786" y="94686"/>
                </a:lnTo>
                <a:lnTo>
                  <a:pt x="56369" y="94686"/>
                </a:lnTo>
                <a:lnTo>
                  <a:pt x="56369" y="75709"/>
                </a:lnTo>
                <a:close/>
              </a:path>
              <a:path w="284480" h="96520">
                <a:moveTo>
                  <a:pt x="56369" y="0"/>
                </a:moveTo>
                <a:lnTo>
                  <a:pt x="41113" y="0"/>
                </a:lnTo>
                <a:lnTo>
                  <a:pt x="44" y="59822"/>
                </a:lnTo>
                <a:lnTo>
                  <a:pt x="0" y="75709"/>
                </a:lnTo>
                <a:lnTo>
                  <a:pt x="68134" y="75709"/>
                </a:lnTo>
                <a:lnTo>
                  <a:pt x="68134" y="59822"/>
                </a:lnTo>
                <a:lnTo>
                  <a:pt x="17001" y="59822"/>
                </a:lnTo>
                <a:lnTo>
                  <a:pt x="38786" y="27595"/>
                </a:lnTo>
                <a:lnTo>
                  <a:pt x="56369" y="27595"/>
                </a:lnTo>
                <a:lnTo>
                  <a:pt x="56369" y="0"/>
                </a:lnTo>
                <a:close/>
              </a:path>
              <a:path w="284480" h="96520">
                <a:moveTo>
                  <a:pt x="56369" y="27595"/>
                </a:moveTo>
                <a:lnTo>
                  <a:pt x="38786" y="27595"/>
                </a:lnTo>
                <a:lnTo>
                  <a:pt x="38786" y="59822"/>
                </a:lnTo>
                <a:lnTo>
                  <a:pt x="56369" y="59822"/>
                </a:lnTo>
                <a:lnTo>
                  <a:pt x="56369" y="27595"/>
                </a:lnTo>
                <a:close/>
              </a:path>
              <a:path w="284480" h="96520">
                <a:moveTo>
                  <a:pt x="116187" y="0"/>
                </a:moveTo>
                <a:lnTo>
                  <a:pt x="97828" y="0"/>
                </a:lnTo>
                <a:lnTo>
                  <a:pt x="90675" y="3216"/>
                </a:lnTo>
                <a:lnTo>
                  <a:pt x="76237" y="47986"/>
                </a:lnTo>
                <a:lnTo>
                  <a:pt x="76781" y="60618"/>
                </a:lnTo>
                <a:lnTo>
                  <a:pt x="97785" y="96293"/>
                </a:lnTo>
                <a:lnTo>
                  <a:pt x="116187" y="96293"/>
                </a:lnTo>
                <a:lnTo>
                  <a:pt x="123341" y="93078"/>
                </a:lnTo>
                <a:lnTo>
                  <a:pt x="128470" y="86644"/>
                </a:lnTo>
                <a:lnTo>
                  <a:pt x="131670" y="81306"/>
                </a:lnTo>
                <a:lnTo>
                  <a:pt x="104810" y="81306"/>
                </a:lnTo>
                <a:lnTo>
                  <a:pt x="102847" y="80609"/>
                </a:lnTo>
                <a:lnTo>
                  <a:pt x="99455" y="77875"/>
                </a:lnTo>
                <a:lnTo>
                  <a:pt x="98044" y="75120"/>
                </a:lnTo>
                <a:lnTo>
                  <a:pt x="95803" y="66843"/>
                </a:lnTo>
                <a:lnTo>
                  <a:pt x="95344" y="60618"/>
                </a:lnTo>
                <a:lnTo>
                  <a:pt x="95363" y="35603"/>
                </a:lnTo>
                <a:lnTo>
                  <a:pt x="104810" y="14988"/>
                </a:lnTo>
                <a:lnTo>
                  <a:pt x="131660" y="14988"/>
                </a:lnTo>
                <a:lnTo>
                  <a:pt x="128534" y="9777"/>
                </a:lnTo>
                <a:lnTo>
                  <a:pt x="123363" y="3260"/>
                </a:lnTo>
                <a:lnTo>
                  <a:pt x="116187" y="0"/>
                </a:lnTo>
                <a:close/>
              </a:path>
              <a:path w="284480" h="96520">
                <a:moveTo>
                  <a:pt x="131660" y="14988"/>
                </a:moveTo>
                <a:lnTo>
                  <a:pt x="109206" y="14988"/>
                </a:lnTo>
                <a:lnTo>
                  <a:pt x="111156" y="15684"/>
                </a:lnTo>
                <a:lnTo>
                  <a:pt x="114560" y="18472"/>
                </a:lnTo>
                <a:lnTo>
                  <a:pt x="115972" y="21238"/>
                </a:lnTo>
                <a:lnTo>
                  <a:pt x="118213" y="29514"/>
                </a:lnTo>
                <a:lnTo>
                  <a:pt x="118662" y="35603"/>
                </a:lnTo>
                <a:lnTo>
                  <a:pt x="118664" y="60618"/>
                </a:lnTo>
                <a:lnTo>
                  <a:pt x="118148" y="67090"/>
                </a:lnTo>
                <a:lnTo>
                  <a:pt x="115950" y="75323"/>
                </a:lnTo>
                <a:lnTo>
                  <a:pt x="114614" y="77821"/>
                </a:lnTo>
                <a:lnTo>
                  <a:pt x="111138" y="80619"/>
                </a:lnTo>
                <a:lnTo>
                  <a:pt x="109206" y="81306"/>
                </a:lnTo>
                <a:lnTo>
                  <a:pt x="131670" y="81306"/>
                </a:lnTo>
                <a:lnTo>
                  <a:pt x="132542" y="79850"/>
                </a:lnTo>
                <a:lnTo>
                  <a:pt x="135451" y="71175"/>
                </a:lnTo>
                <a:lnTo>
                  <a:pt x="137197" y="60618"/>
                </a:lnTo>
                <a:lnTo>
                  <a:pt x="137778" y="48179"/>
                </a:lnTo>
                <a:lnTo>
                  <a:pt x="137182" y="35603"/>
                </a:lnTo>
                <a:lnTo>
                  <a:pt x="135467" y="25167"/>
                </a:lnTo>
                <a:lnTo>
                  <a:pt x="132579" y="16519"/>
                </a:lnTo>
                <a:lnTo>
                  <a:pt x="131660" y="14988"/>
                </a:lnTo>
                <a:close/>
              </a:path>
              <a:path w="284480" h="96520">
                <a:moveTo>
                  <a:pt x="189323" y="0"/>
                </a:moveTo>
                <a:lnTo>
                  <a:pt x="170964" y="0"/>
                </a:lnTo>
                <a:lnTo>
                  <a:pt x="163810" y="3216"/>
                </a:lnTo>
                <a:lnTo>
                  <a:pt x="149373" y="47986"/>
                </a:lnTo>
                <a:lnTo>
                  <a:pt x="149916" y="60618"/>
                </a:lnTo>
                <a:lnTo>
                  <a:pt x="170921" y="96293"/>
                </a:lnTo>
                <a:lnTo>
                  <a:pt x="189323" y="96293"/>
                </a:lnTo>
                <a:lnTo>
                  <a:pt x="196476" y="93078"/>
                </a:lnTo>
                <a:lnTo>
                  <a:pt x="201605" y="86644"/>
                </a:lnTo>
                <a:lnTo>
                  <a:pt x="204805" y="81306"/>
                </a:lnTo>
                <a:lnTo>
                  <a:pt x="177945" y="81306"/>
                </a:lnTo>
                <a:lnTo>
                  <a:pt x="175982" y="80609"/>
                </a:lnTo>
                <a:lnTo>
                  <a:pt x="172590" y="77875"/>
                </a:lnTo>
                <a:lnTo>
                  <a:pt x="171179" y="75120"/>
                </a:lnTo>
                <a:lnTo>
                  <a:pt x="168938" y="66843"/>
                </a:lnTo>
                <a:lnTo>
                  <a:pt x="168479" y="60618"/>
                </a:lnTo>
                <a:lnTo>
                  <a:pt x="168498" y="35603"/>
                </a:lnTo>
                <a:lnTo>
                  <a:pt x="177945" y="14988"/>
                </a:lnTo>
                <a:lnTo>
                  <a:pt x="204795" y="14988"/>
                </a:lnTo>
                <a:lnTo>
                  <a:pt x="201670" y="9777"/>
                </a:lnTo>
                <a:lnTo>
                  <a:pt x="196498" y="3260"/>
                </a:lnTo>
                <a:lnTo>
                  <a:pt x="189323" y="0"/>
                </a:lnTo>
                <a:close/>
              </a:path>
              <a:path w="284480" h="96520">
                <a:moveTo>
                  <a:pt x="204795" y="14988"/>
                </a:moveTo>
                <a:lnTo>
                  <a:pt x="182341" y="14988"/>
                </a:lnTo>
                <a:lnTo>
                  <a:pt x="184291" y="15684"/>
                </a:lnTo>
                <a:lnTo>
                  <a:pt x="187696" y="18472"/>
                </a:lnTo>
                <a:lnTo>
                  <a:pt x="189107" y="21238"/>
                </a:lnTo>
                <a:lnTo>
                  <a:pt x="191348" y="29514"/>
                </a:lnTo>
                <a:lnTo>
                  <a:pt x="191797" y="35603"/>
                </a:lnTo>
                <a:lnTo>
                  <a:pt x="191799" y="60618"/>
                </a:lnTo>
                <a:lnTo>
                  <a:pt x="191283" y="67090"/>
                </a:lnTo>
                <a:lnTo>
                  <a:pt x="189085" y="75323"/>
                </a:lnTo>
                <a:lnTo>
                  <a:pt x="187749" y="77821"/>
                </a:lnTo>
                <a:lnTo>
                  <a:pt x="184273" y="80619"/>
                </a:lnTo>
                <a:lnTo>
                  <a:pt x="182341" y="81306"/>
                </a:lnTo>
                <a:lnTo>
                  <a:pt x="204805" y="81306"/>
                </a:lnTo>
                <a:lnTo>
                  <a:pt x="205677" y="79850"/>
                </a:lnTo>
                <a:lnTo>
                  <a:pt x="208586" y="71175"/>
                </a:lnTo>
                <a:lnTo>
                  <a:pt x="210332" y="60618"/>
                </a:lnTo>
                <a:lnTo>
                  <a:pt x="210913" y="48179"/>
                </a:lnTo>
                <a:lnTo>
                  <a:pt x="210317" y="35603"/>
                </a:lnTo>
                <a:lnTo>
                  <a:pt x="208603" y="25167"/>
                </a:lnTo>
                <a:lnTo>
                  <a:pt x="205714" y="16519"/>
                </a:lnTo>
                <a:lnTo>
                  <a:pt x="204795" y="14988"/>
                </a:lnTo>
                <a:close/>
              </a:path>
              <a:path w="284480" h="96520">
                <a:moveTo>
                  <a:pt x="262457" y="0"/>
                </a:moveTo>
                <a:lnTo>
                  <a:pt x="244099" y="0"/>
                </a:lnTo>
                <a:lnTo>
                  <a:pt x="236945" y="3216"/>
                </a:lnTo>
                <a:lnTo>
                  <a:pt x="222508" y="47986"/>
                </a:lnTo>
                <a:lnTo>
                  <a:pt x="223051" y="60618"/>
                </a:lnTo>
                <a:lnTo>
                  <a:pt x="244056" y="96293"/>
                </a:lnTo>
                <a:lnTo>
                  <a:pt x="262457" y="96293"/>
                </a:lnTo>
                <a:lnTo>
                  <a:pt x="269611" y="93078"/>
                </a:lnTo>
                <a:lnTo>
                  <a:pt x="274739" y="86644"/>
                </a:lnTo>
                <a:lnTo>
                  <a:pt x="277939" y="81306"/>
                </a:lnTo>
                <a:lnTo>
                  <a:pt x="251080" y="81306"/>
                </a:lnTo>
                <a:lnTo>
                  <a:pt x="249117" y="80609"/>
                </a:lnTo>
                <a:lnTo>
                  <a:pt x="245726" y="77875"/>
                </a:lnTo>
                <a:lnTo>
                  <a:pt x="244314" y="75120"/>
                </a:lnTo>
                <a:lnTo>
                  <a:pt x="242073" y="66843"/>
                </a:lnTo>
                <a:lnTo>
                  <a:pt x="241614" y="60618"/>
                </a:lnTo>
                <a:lnTo>
                  <a:pt x="241633" y="35603"/>
                </a:lnTo>
                <a:lnTo>
                  <a:pt x="251080" y="14988"/>
                </a:lnTo>
                <a:lnTo>
                  <a:pt x="277930" y="14988"/>
                </a:lnTo>
                <a:lnTo>
                  <a:pt x="274804" y="9777"/>
                </a:lnTo>
                <a:lnTo>
                  <a:pt x="269633" y="3260"/>
                </a:lnTo>
                <a:lnTo>
                  <a:pt x="262457" y="0"/>
                </a:lnTo>
                <a:close/>
              </a:path>
              <a:path w="284480" h="96520">
                <a:moveTo>
                  <a:pt x="277930" y="14988"/>
                </a:moveTo>
                <a:lnTo>
                  <a:pt x="255476" y="14988"/>
                </a:lnTo>
                <a:lnTo>
                  <a:pt x="257426" y="15684"/>
                </a:lnTo>
                <a:lnTo>
                  <a:pt x="260831" y="18472"/>
                </a:lnTo>
                <a:lnTo>
                  <a:pt x="262243" y="21238"/>
                </a:lnTo>
                <a:lnTo>
                  <a:pt x="264483" y="29514"/>
                </a:lnTo>
                <a:lnTo>
                  <a:pt x="264932" y="35603"/>
                </a:lnTo>
                <a:lnTo>
                  <a:pt x="264933" y="60618"/>
                </a:lnTo>
                <a:lnTo>
                  <a:pt x="264418" y="67090"/>
                </a:lnTo>
                <a:lnTo>
                  <a:pt x="263168" y="71721"/>
                </a:lnTo>
                <a:lnTo>
                  <a:pt x="262221" y="75323"/>
                </a:lnTo>
                <a:lnTo>
                  <a:pt x="260885" y="77821"/>
                </a:lnTo>
                <a:lnTo>
                  <a:pt x="257408" y="80619"/>
                </a:lnTo>
                <a:lnTo>
                  <a:pt x="255476" y="81306"/>
                </a:lnTo>
                <a:lnTo>
                  <a:pt x="277939" y="81306"/>
                </a:lnTo>
                <a:lnTo>
                  <a:pt x="278812" y="79850"/>
                </a:lnTo>
                <a:lnTo>
                  <a:pt x="281721" y="71175"/>
                </a:lnTo>
                <a:lnTo>
                  <a:pt x="283467" y="60618"/>
                </a:lnTo>
                <a:lnTo>
                  <a:pt x="284048" y="48179"/>
                </a:lnTo>
                <a:lnTo>
                  <a:pt x="283452" y="35603"/>
                </a:lnTo>
                <a:lnTo>
                  <a:pt x="281738" y="25167"/>
                </a:lnTo>
                <a:lnTo>
                  <a:pt x="278849" y="16519"/>
                </a:lnTo>
                <a:lnTo>
                  <a:pt x="277930" y="149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3" name="object 2283"/>
          <p:cNvSpPr/>
          <p:nvPr/>
        </p:nvSpPr>
        <p:spPr>
          <a:xfrm>
            <a:off x="1305958" y="4758915"/>
            <a:ext cx="27305" cy="0"/>
          </a:xfrm>
          <a:custGeom>
            <a:avLst/>
            <a:gdLst/>
            <a:ahLst/>
            <a:cxnLst/>
            <a:rect l="l" t="t" r="r" b="b"/>
            <a:pathLst>
              <a:path w="27305">
                <a:moveTo>
                  <a:pt x="27225" y="0"/>
                </a:moveTo>
                <a:lnTo>
                  <a:pt x="0" y="0"/>
                </a:lnTo>
              </a:path>
            </a:pathLst>
          </a:custGeom>
          <a:ln w="18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4" name="object 2284"/>
          <p:cNvSpPr/>
          <p:nvPr/>
        </p:nvSpPr>
        <p:spPr>
          <a:xfrm>
            <a:off x="1011826" y="4704339"/>
            <a:ext cx="280670" cy="96520"/>
          </a:xfrm>
          <a:custGeom>
            <a:avLst/>
            <a:gdLst/>
            <a:ahLst/>
            <a:cxnLst/>
            <a:rect l="l" t="t" r="r" b="b"/>
            <a:pathLst>
              <a:path w="280669" h="96520">
                <a:moveTo>
                  <a:pt x="18100" y="68569"/>
                </a:moveTo>
                <a:lnTo>
                  <a:pt x="0" y="70435"/>
                </a:lnTo>
                <a:lnTo>
                  <a:pt x="1077" y="78325"/>
                </a:lnTo>
                <a:lnTo>
                  <a:pt x="4374" y="84607"/>
                </a:lnTo>
                <a:lnTo>
                  <a:pt x="15406" y="93955"/>
                </a:lnTo>
                <a:lnTo>
                  <a:pt x="22539" y="96293"/>
                </a:lnTo>
                <a:lnTo>
                  <a:pt x="31287" y="96293"/>
                </a:lnTo>
                <a:lnTo>
                  <a:pt x="58432" y="81821"/>
                </a:lnTo>
                <a:lnTo>
                  <a:pt x="28163" y="81821"/>
                </a:lnTo>
                <a:lnTo>
                  <a:pt x="25232" y="80631"/>
                </a:lnTo>
                <a:lnTo>
                  <a:pt x="20147" y="75871"/>
                </a:lnTo>
                <a:lnTo>
                  <a:pt x="18617" y="72644"/>
                </a:lnTo>
                <a:lnTo>
                  <a:pt x="18100" y="68569"/>
                </a:lnTo>
                <a:close/>
              </a:path>
              <a:path w="280669" h="96520">
                <a:moveTo>
                  <a:pt x="60772" y="45991"/>
                </a:moveTo>
                <a:lnTo>
                  <a:pt x="35144" y="45991"/>
                </a:lnTo>
                <a:lnTo>
                  <a:pt x="38538" y="47439"/>
                </a:lnTo>
                <a:lnTo>
                  <a:pt x="43753" y="53228"/>
                </a:lnTo>
                <a:lnTo>
                  <a:pt x="45056" y="57570"/>
                </a:lnTo>
                <a:lnTo>
                  <a:pt x="45056" y="69535"/>
                </a:lnTo>
                <a:lnTo>
                  <a:pt x="43742" y="74155"/>
                </a:lnTo>
                <a:lnTo>
                  <a:pt x="38484" y="80286"/>
                </a:lnTo>
                <a:lnTo>
                  <a:pt x="35273" y="81821"/>
                </a:lnTo>
                <a:lnTo>
                  <a:pt x="58432" y="81821"/>
                </a:lnTo>
                <a:lnTo>
                  <a:pt x="61476" y="77725"/>
                </a:lnTo>
                <a:lnTo>
                  <a:pt x="63738" y="70799"/>
                </a:lnTo>
                <a:lnTo>
                  <a:pt x="63738" y="53732"/>
                </a:lnTo>
                <a:lnTo>
                  <a:pt x="60937" y="46163"/>
                </a:lnTo>
                <a:lnTo>
                  <a:pt x="60772" y="45991"/>
                </a:lnTo>
                <a:close/>
              </a:path>
              <a:path w="280669" h="96520">
                <a:moveTo>
                  <a:pt x="59536" y="1672"/>
                </a:moveTo>
                <a:lnTo>
                  <a:pt x="11506" y="1672"/>
                </a:lnTo>
                <a:lnTo>
                  <a:pt x="2197" y="50751"/>
                </a:lnTo>
                <a:lnTo>
                  <a:pt x="16936" y="52873"/>
                </a:lnTo>
                <a:lnTo>
                  <a:pt x="21073" y="48286"/>
                </a:lnTo>
                <a:lnTo>
                  <a:pt x="25749" y="45991"/>
                </a:lnTo>
                <a:lnTo>
                  <a:pt x="60772" y="45991"/>
                </a:lnTo>
                <a:lnTo>
                  <a:pt x="49835" y="34606"/>
                </a:lnTo>
                <a:lnTo>
                  <a:pt x="22431" y="34606"/>
                </a:lnTo>
                <a:lnTo>
                  <a:pt x="25275" y="18590"/>
                </a:lnTo>
                <a:lnTo>
                  <a:pt x="59536" y="18590"/>
                </a:lnTo>
                <a:lnTo>
                  <a:pt x="59536" y="1672"/>
                </a:lnTo>
                <a:close/>
              </a:path>
              <a:path w="280669" h="96520">
                <a:moveTo>
                  <a:pt x="42901" y="31583"/>
                </a:moveTo>
                <a:lnTo>
                  <a:pt x="30619" y="31583"/>
                </a:lnTo>
                <a:lnTo>
                  <a:pt x="26482" y="32590"/>
                </a:lnTo>
                <a:lnTo>
                  <a:pt x="22431" y="34606"/>
                </a:lnTo>
                <a:lnTo>
                  <a:pt x="49835" y="34606"/>
                </a:lnTo>
                <a:lnTo>
                  <a:pt x="42901" y="31583"/>
                </a:lnTo>
                <a:close/>
              </a:path>
              <a:path w="280669" h="96520">
                <a:moveTo>
                  <a:pt x="112761" y="0"/>
                </a:moveTo>
                <a:lnTo>
                  <a:pt x="94402" y="0"/>
                </a:lnTo>
                <a:lnTo>
                  <a:pt x="87249" y="3216"/>
                </a:lnTo>
                <a:lnTo>
                  <a:pt x="72811" y="47985"/>
                </a:lnTo>
                <a:lnTo>
                  <a:pt x="73355" y="60617"/>
                </a:lnTo>
                <a:lnTo>
                  <a:pt x="94359" y="96293"/>
                </a:lnTo>
                <a:lnTo>
                  <a:pt x="112761" y="96293"/>
                </a:lnTo>
                <a:lnTo>
                  <a:pt x="119915" y="93077"/>
                </a:lnTo>
                <a:lnTo>
                  <a:pt x="125044" y="86644"/>
                </a:lnTo>
                <a:lnTo>
                  <a:pt x="128244" y="81305"/>
                </a:lnTo>
                <a:lnTo>
                  <a:pt x="101384" y="81305"/>
                </a:lnTo>
                <a:lnTo>
                  <a:pt x="99421" y="80609"/>
                </a:lnTo>
                <a:lnTo>
                  <a:pt x="96029" y="77875"/>
                </a:lnTo>
                <a:lnTo>
                  <a:pt x="94618" y="75120"/>
                </a:lnTo>
                <a:lnTo>
                  <a:pt x="92377" y="66843"/>
                </a:lnTo>
                <a:lnTo>
                  <a:pt x="91918" y="60617"/>
                </a:lnTo>
                <a:lnTo>
                  <a:pt x="91937" y="35603"/>
                </a:lnTo>
                <a:lnTo>
                  <a:pt x="101384" y="14987"/>
                </a:lnTo>
                <a:lnTo>
                  <a:pt x="128233" y="14987"/>
                </a:lnTo>
                <a:lnTo>
                  <a:pt x="125108" y="9777"/>
                </a:lnTo>
                <a:lnTo>
                  <a:pt x="119937" y="3258"/>
                </a:lnTo>
                <a:lnTo>
                  <a:pt x="112761" y="0"/>
                </a:lnTo>
                <a:close/>
              </a:path>
              <a:path w="280669" h="96520">
                <a:moveTo>
                  <a:pt x="128233" y="14987"/>
                </a:moveTo>
                <a:lnTo>
                  <a:pt x="105780" y="14987"/>
                </a:lnTo>
                <a:lnTo>
                  <a:pt x="107730" y="15684"/>
                </a:lnTo>
                <a:lnTo>
                  <a:pt x="111134" y="18472"/>
                </a:lnTo>
                <a:lnTo>
                  <a:pt x="112546" y="21238"/>
                </a:lnTo>
                <a:lnTo>
                  <a:pt x="114787" y="29514"/>
                </a:lnTo>
                <a:lnTo>
                  <a:pt x="115236" y="35603"/>
                </a:lnTo>
                <a:lnTo>
                  <a:pt x="115238" y="60617"/>
                </a:lnTo>
                <a:lnTo>
                  <a:pt x="114722" y="67090"/>
                </a:lnTo>
                <a:lnTo>
                  <a:pt x="112524" y="75323"/>
                </a:lnTo>
                <a:lnTo>
                  <a:pt x="111188" y="77821"/>
                </a:lnTo>
                <a:lnTo>
                  <a:pt x="107712" y="80619"/>
                </a:lnTo>
                <a:lnTo>
                  <a:pt x="105780" y="81305"/>
                </a:lnTo>
                <a:lnTo>
                  <a:pt x="128244" y="81305"/>
                </a:lnTo>
                <a:lnTo>
                  <a:pt x="129116" y="79850"/>
                </a:lnTo>
                <a:lnTo>
                  <a:pt x="132025" y="71174"/>
                </a:lnTo>
                <a:lnTo>
                  <a:pt x="133771" y="60617"/>
                </a:lnTo>
                <a:lnTo>
                  <a:pt x="134352" y="48178"/>
                </a:lnTo>
                <a:lnTo>
                  <a:pt x="133755" y="35603"/>
                </a:lnTo>
                <a:lnTo>
                  <a:pt x="132041" y="25167"/>
                </a:lnTo>
                <a:lnTo>
                  <a:pt x="129153" y="16519"/>
                </a:lnTo>
                <a:lnTo>
                  <a:pt x="128233" y="14987"/>
                </a:lnTo>
                <a:close/>
              </a:path>
              <a:path w="280669" h="96520">
                <a:moveTo>
                  <a:pt x="185897" y="0"/>
                </a:moveTo>
                <a:lnTo>
                  <a:pt x="167538" y="0"/>
                </a:lnTo>
                <a:lnTo>
                  <a:pt x="160384" y="3216"/>
                </a:lnTo>
                <a:lnTo>
                  <a:pt x="145947" y="47985"/>
                </a:lnTo>
                <a:lnTo>
                  <a:pt x="146490" y="60617"/>
                </a:lnTo>
                <a:lnTo>
                  <a:pt x="167494" y="96293"/>
                </a:lnTo>
                <a:lnTo>
                  <a:pt x="185897" y="96293"/>
                </a:lnTo>
                <a:lnTo>
                  <a:pt x="193050" y="93077"/>
                </a:lnTo>
                <a:lnTo>
                  <a:pt x="198179" y="86644"/>
                </a:lnTo>
                <a:lnTo>
                  <a:pt x="201379" y="81305"/>
                </a:lnTo>
                <a:lnTo>
                  <a:pt x="174519" y="81305"/>
                </a:lnTo>
                <a:lnTo>
                  <a:pt x="172556" y="80609"/>
                </a:lnTo>
                <a:lnTo>
                  <a:pt x="169164" y="77875"/>
                </a:lnTo>
                <a:lnTo>
                  <a:pt x="167753" y="75120"/>
                </a:lnTo>
                <a:lnTo>
                  <a:pt x="165512" y="66843"/>
                </a:lnTo>
                <a:lnTo>
                  <a:pt x="165053" y="60617"/>
                </a:lnTo>
                <a:lnTo>
                  <a:pt x="165072" y="35603"/>
                </a:lnTo>
                <a:lnTo>
                  <a:pt x="174519" y="14987"/>
                </a:lnTo>
                <a:lnTo>
                  <a:pt x="201368" y="14987"/>
                </a:lnTo>
                <a:lnTo>
                  <a:pt x="198243" y="9777"/>
                </a:lnTo>
                <a:lnTo>
                  <a:pt x="193072" y="3258"/>
                </a:lnTo>
                <a:lnTo>
                  <a:pt x="185897" y="0"/>
                </a:lnTo>
                <a:close/>
              </a:path>
              <a:path w="280669" h="96520">
                <a:moveTo>
                  <a:pt x="201368" y="14987"/>
                </a:moveTo>
                <a:lnTo>
                  <a:pt x="178915" y="14987"/>
                </a:lnTo>
                <a:lnTo>
                  <a:pt x="180865" y="15684"/>
                </a:lnTo>
                <a:lnTo>
                  <a:pt x="184270" y="18472"/>
                </a:lnTo>
                <a:lnTo>
                  <a:pt x="185681" y="21238"/>
                </a:lnTo>
                <a:lnTo>
                  <a:pt x="187922" y="29514"/>
                </a:lnTo>
                <a:lnTo>
                  <a:pt x="188371" y="35603"/>
                </a:lnTo>
                <a:lnTo>
                  <a:pt x="188373" y="60617"/>
                </a:lnTo>
                <a:lnTo>
                  <a:pt x="187857" y="67090"/>
                </a:lnTo>
                <a:lnTo>
                  <a:pt x="185659" y="75323"/>
                </a:lnTo>
                <a:lnTo>
                  <a:pt x="184323" y="77821"/>
                </a:lnTo>
                <a:lnTo>
                  <a:pt x="180847" y="80619"/>
                </a:lnTo>
                <a:lnTo>
                  <a:pt x="178915" y="81305"/>
                </a:lnTo>
                <a:lnTo>
                  <a:pt x="201379" y="81305"/>
                </a:lnTo>
                <a:lnTo>
                  <a:pt x="202251" y="79850"/>
                </a:lnTo>
                <a:lnTo>
                  <a:pt x="205160" y="71174"/>
                </a:lnTo>
                <a:lnTo>
                  <a:pt x="206906" y="60617"/>
                </a:lnTo>
                <a:lnTo>
                  <a:pt x="207487" y="48178"/>
                </a:lnTo>
                <a:lnTo>
                  <a:pt x="206890" y="35603"/>
                </a:lnTo>
                <a:lnTo>
                  <a:pt x="205176" y="25167"/>
                </a:lnTo>
                <a:lnTo>
                  <a:pt x="202288" y="16519"/>
                </a:lnTo>
                <a:lnTo>
                  <a:pt x="201368" y="14987"/>
                </a:lnTo>
                <a:close/>
              </a:path>
              <a:path w="280669" h="96520">
                <a:moveTo>
                  <a:pt x="259031" y="0"/>
                </a:moveTo>
                <a:lnTo>
                  <a:pt x="240673" y="0"/>
                </a:lnTo>
                <a:lnTo>
                  <a:pt x="233519" y="3216"/>
                </a:lnTo>
                <a:lnTo>
                  <a:pt x="219082" y="47985"/>
                </a:lnTo>
                <a:lnTo>
                  <a:pt x="219625" y="60617"/>
                </a:lnTo>
                <a:lnTo>
                  <a:pt x="240630" y="96293"/>
                </a:lnTo>
                <a:lnTo>
                  <a:pt x="259031" y="96293"/>
                </a:lnTo>
                <a:lnTo>
                  <a:pt x="266185" y="93077"/>
                </a:lnTo>
                <a:lnTo>
                  <a:pt x="271313" y="86644"/>
                </a:lnTo>
                <a:lnTo>
                  <a:pt x="274514" y="81305"/>
                </a:lnTo>
                <a:lnTo>
                  <a:pt x="247654" y="81305"/>
                </a:lnTo>
                <a:lnTo>
                  <a:pt x="245691" y="80609"/>
                </a:lnTo>
                <a:lnTo>
                  <a:pt x="242300" y="77875"/>
                </a:lnTo>
                <a:lnTo>
                  <a:pt x="240888" y="75120"/>
                </a:lnTo>
                <a:lnTo>
                  <a:pt x="238647" y="66843"/>
                </a:lnTo>
                <a:lnTo>
                  <a:pt x="238188" y="60617"/>
                </a:lnTo>
                <a:lnTo>
                  <a:pt x="238207" y="35603"/>
                </a:lnTo>
                <a:lnTo>
                  <a:pt x="247654" y="14987"/>
                </a:lnTo>
                <a:lnTo>
                  <a:pt x="274503" y="14987"/>
                </a:lnTo>
                <a:lnTo>
                  <a:pt x="271378" y="9777"/>
                </a:lnTo>
                <a:lnTo>
                  <a:pt x="266207" y="3258"/>
                </a:lnTo>
                <a:lnTo>
                  <a:pt x="259031" y="0"/>
                </a:lnTo>
                <a:close/>
              </a:path>
              <a:path w="280669" h="96520">
                <a:moveTo>
                  <a:pt x="274503" y="14987"/>
                </a:moveTo>
                <a:lnTo>
                  <a:pt x="252050" y="14987"/>
                </a:lnTo>
                <a:lnTo>
                  <a:pt x="254000" y="15684"/>
                </a:lnTo>
                <a:lnTo>
                  <a:pt x="257405" y="18472"/>
                </a:lnTo>
                <a:lnTo>
                  <a:pt x="258816" y="21238"/>
                </a:lnTo>
                <a:lnTo>
                  <a:pt x="261057" y="29514"/>
                </a:lnTo>
                <a:lnTo>
                  <a:pt x="261505" y="35603"/>
                </a:lnTo>
                <a:lnTo>
                  <a:pt x="261507" y="60617"/>
                </a:lnTo>
                <a:lnTo>
                  <a:pt x="260992" y="67090"/>
                </a:lnTo>
                <a:lnTo>
                  <a:pt x="259742" y="71721"/>
                </a:lnTo>
                <a:lnTo>
                  <a:pt x="258795" y="75323"/>
                </a:lnTo>
                <a:lnTo>
                  <a:pt x="257459" y="77821"/>
                </a:lnTo>
                <a:lnTo>
                  <a:pt x="253982" y="80619"/>
                </a:lnTo>
                <a:lnTo>
                  <a:pt x="252050" y="81305"/>
                </a:lnTo>
                <a:lnTo>
                  <a:pt x="274514" y="81305"/>
                </a:lnTo>
                <a:lnTo>
                  <a:pt x="275386" y="79850"/>
                </a:lnTo>
                <a:lnTo>
                  <a:pt x="278295" y="71174"/>
                </a:lnTo>
                <a:lnTo>
                  <a:pt x="280041" y="60617"/>
                </a:lnTo>
                <a:lnTo>
                  <a:pt x="280622" y="48178"/>
                </a:lnTo>
                <a:lnTo>
                  <a:pt x="280025" y="35603"/>
                </a:lnTo>
                <a:lnTo>
                  <a:pt x="278311" y="25167"/>
                </a:lnTo>
                <a:lnTo>
                  <a:pt x="275423" y="16519"/>
                </a:lnTo>
                <a:lnTo>
                  <a:pt x="274503" y="14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5" name="object 2285"/>
          <p:cNvSpPr/>
          <p:nvPr/>
        </p:nvSpPr>
        <p:spPr>
          <a:xfrm>
            <a:off x="1305958" y="4568748"/>
            <a:ext cx="27305" cy="0"/>
          </a:xfrm>
          <a:custGeom>
            <a:avLst/>
            <a:gdLst/>
            <a:ahLst/>
            <a:cxnLst/>
            <a:rect l="l" t="t" r="r" b="b"/>
            <a:pathLst>
              <a:path w="27305">
                <a:moveTo>
                  <a:pt x="27225" y="0"/>
                </a:moveTo>
                <a:lnTo>
                  <a:pt x="0" y="0"/>
                </a:lnTo>
              </a:path>
            </a:pathLst>
          </a:custGeom>
          <a:ln w="18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6" name="object 2286"/>
          <p:cNvSpPr/>
          <p:nvPr/>
        </p:nvSpPr>
        <p:spPr>
          <a:xfrm>
            <a:off x="1011568" y="4514702"/>
            <a:ext cx="281305" cy="96520"/>
          </a:xfrm>
          <a:custGeom>
            <a:avLst/>
            <a:gdLst/>
            <a:ahLst/>
            <a:cxnLst/>
            <a:rect l="l" t="t" r="r" b="b"/>
            <a:pathLst>
              <a:path w="281305" h="96520">
                <a:moveTo>
                  <a:pt x="41846" y="0"/>
                </a:moveTo>
                <a:lnTo>
                  <a:pt x="34649" y="0"/>
                </a:lnTo>
                <a:lnTo>
                  <a:pt x="27316" y="715"/>
                </a:lnTo>
                <a:lnTo>
                  <a:pt x="602" y="36765"/>
                </a:lnTo>
                <a:lnTo>
                  <a:pt x="0" y="48822"/>
                </a:lnTo>
                <a:lnTo>
                  <a:pt x="577" y="60575"/>
                </a:lnTo>
                <a:lnTo>
                  <a:pt x="19764" y="93519"/>
                </a:lnTo>
                <a:lnTo>
                  <a:pt x="32839" y="96293"/>
                </a:lnTo>
                <a:lnTo>
                  <a:pt x="41760" y="96293"/>
                </a:lnTo>
                <a:lnTo>
                  <a:pt x="49064" y="93378"/>
                </a:lnTo>
                <a:lnTo>
                  <a:pt x="60442" y="81713"/>
                </a:lnTo>
                <a:lnTo>
                  <a:pt x="60591" y="81306"/>
                </a:lnTo>
                <a:lnTo>
                  <a:pt x="30253" y="81306"/>
                </a:lnTo>
                <a:lnTo>
                  <a:pt x="27150" y="79709"/>
                </a:lnTo>
                <a:lnTo>
                  <a:pt x="21720" y="73319"/>
                </a:lnTo>
                <a:lnTo>
                  <a:pt x="20362" y="68784"/>
                </a:lnTo>
                <a:lnTo>
                  <a:pt x="20362" y="57591"/>
                </a:lnTo>
                <a:lnTo>
                  <a:pt x="21569" y="53571"/>
                </a:lnTo>
                <a:lnTo>
                  <a:pt x="26396" y="48125"/>
                </a:lnTo>
                <a:lnTo>
                  <a:pt x="29348" y="46763"/>
                </a:lnTo>
                <a:lnTo>
                  <a:pt x="59593" y="46763"/>
                </a:lnTo>
                <a:lnTo>
                  <a:pt x="54568" y="41424"/>
                </a:lnTo>
                <a:lnTo>
                  <a:pt x="18811" y="41424"/>
                </a:lnTo>
                <a:lnTo>
                  <a:pt x="19500" y="30575"/>
                </a:lnTo>
                <a:lnTo>
                  <a:pt x="21170" y="23435"/>
                </a:lnTo>
                <a:lnTo>
                  <a:pt x="26471" y="16574"/>
                </a:lnTo>
                <a:lnTo>
                  <a:pt x="29714" y="14858"/>
                </a:lnTo>
                <a:lnTo>
                  <a:pt x="59739" y="14858"/>
                </a:lnTo>
                <a:lnTo>
                  <a:pt x="57242" y="10024"/>
                </a:lnTo>
                <a:lnTo>
                  <a:pt x="47804" y="2005"/>
                </a:lnTo>
                <a:lnTo>
                  <a:pt x="41846" y="0"/>
                </a:lnTo>
                <a:close/>
              </a:path>
              <a:path w="281305" h="96520">
                <a:moveTo>
                  <a:pt x="59593" y="46763"/>
                </a:moveTo>
                <a:lnTo>
                  <a:pt x="36459" y="46763"/>
                </a:lnTo>
                <a:lnTo>
                  <a:pt x="39475" y="48190"/>
                </a:lnTo>
                <a:lnTo>
                  <a:pt x="44302" y="53892"/>
                </a:lnTo>
                <a:lnTo>
                  <a:pt x="45509" y="58385"/>
                </a:lnTo>
                <a:lnTo>
                  <a:pt x="45489" y="70555"/>
                </a:lnTo>
                <a:lnTo>
                  <a:pt x="44388" y="74766"/>
                </a:lnTo>
                <a:lnTo>
                  <a:pt x="39906" y="79998"/>
                </a:lnTo>
                <a:lnTo>
                  <a:pt x="37105" y="81306"/>
                </a:lnTo>
                <a:lnTo>
                  <a:pt x="60591" y="81306"/>
                </a:lnTo>
                <a:lnTo>
                  <a:pt x="63286" y="73973"/>
                </a:lnTo>
                <a:lnTo>
                  <a:pt x="63286" y="55233"/>
                </a:lnTo>
                <a:lnTo>
                  <a:pt x="60582" y="47814"/>
                </a:lnTo>
                <a:lnTo>
                  <a:pt x="59593" y="46763"/>
                </a:lnTo>
                <a:close/>
              </a:path>
              <a:path w="281305" h="96520">
                <a:moveTo>
                  <a:pt x="43268" y="33449"/>
                </a:moveTo>
                <a:lnTo>
                  <a:pt x="28960" y="33449"/>
                </a:lnTo>
                <a:lnTo>
                  <a:pt x="23336" y="36107"/>
                </a:lnTo>
                <a:lnTo>
                  <a:pt x="18811" y="41424"/>
                </a:lnTo>
                <a:lnTo>
                  <a:pt x="54568" y="41424"/>
                </a:lnTo>
                <a:lnTo>
                  <a:pt x="49764" y="36321"/>
                </a:lnTo>
                <a:lnTo>
                  <a:pt x="43268" y="33449"/>
                </a:lnTo>
                <a:close/>
              </a:path>
              <a:path w="281305" h="96520">
                <a:moveTo>
                  <a:pt x="59739" y="14858"/>
                </a:moveTo>
                <a:lnTo>
                  <a:pt x="36437" y="14858"/>
                </a:lnTo>
                <a:lnTo>
                  <a:pt x="38786" y="15716"/>
                </a:lnTo>
                <a:lnTo>
                  <a:pt x="42406" y="19147"/>
                </a:lnTo>
                <a:lnTo>
                  <a:pt x="43526" y="21805"/>
                </a:lnTo>
                <a:lnTo>
                  <a:pt x="43957" y="25408"/>
                </a:lnTo>
                <a:lnTo>
                  <a:pt x="61541" y="23478"/>
                </a:lnTo>
                <a:lnTo>
                  <a:pt x="60248" y="15844"/>
                </a:lnTo>
                <a:lnTo>
                  <a:pt x="59739" y="14858"/>
                </a:lnTo>
                <a:close/>
              </a:path>
              <a:path w="281305" h="96520">
                <a:moveTo>
                  <a:pt x="113020" y="0"/>
                </a:moveTo>
                <a:lnTo>
                  <a:pt x="94661" y="0"/>
                </a:lnTo>
                <a:lnTo>
                  <a:pt x="87507" y="3216"/>
                </a:lnTo>
                <a:lnTo>
                  <a:pt x="73070" y="47985"/>
                </a:lnTo>
                <a:lnTo>
                  <a:pt x="73614" y="60617"/>
                </a:lnTo>
                <a:lnTo>
                  <a:pt x="94618" y="96293"/>
                </a:lnTo>
                <a:lnTo>
                  <a:pt x="113020" y="96293"/>
                </a:lnTo>
                <a:lnTo>
                  <a:pt x="120174" y="93077"/>
                </a:lnTo>
                <a:lnTo>
                  <a:pt x="125302" y="86644"/>
                </a:lnTo>
                <a:lnTo>
                  <a:pt x="128502" y="81306"/>
                </a:lnTo>
                <a:lnTo>
                  <a:pt x="101643" y="81306"/>
                </a:lnTo>
                <a:lnTo>
                  <a:pt x="99680" y="80609"/>
                </a:lnTo>
                <a:lnTo>
                  <a:pt x="96288" y="77875"/>
                </a:lnTo>
                <a:lnTo>
                  <a:pt x="94877" y="75120"/>
                </a:lnTo>
                <a:lnTo>
                  <a:pt x="92636" y="66843"/>
                </a:lnTo>
                <a:lnTo>
                  <a:pt x="92177" y="60617"/>
                </a:lnTo>
                <a:lnTo>
                  <a:pt x="92195" y="35603"/>
                </a:lnTo>
                <a:lnTo>
                  <a:pt x="101643" y="14987"/>
                </a:lnTo>
                <a:lnTo>
                  <a:pt x="128492" y="14987"/>
                </a:lnTo>
                <a:lnTo>
                  <a:pt x="125367" y="9777"/>
                </a:lnTo>
                <a:lnTo>
                  <a:pt x="120195" y="3258"/>
                </a:lnTo>
                <a:lnTo>
                  <a:pt x="113020" y="0"/>
                </a:lnTo>
                <a:close/>
              </a:path>
              <a:path w="281305" h="96520">
                <a:moveTo>
                  <a:pt x="128492" y="14987"/>
                </a:moveTo>
                <a:lnTo>
                  <a:pt x="106038" y="14987"/>
                </a:lnTo>
                <a:lnTo>
                  <a:pt x="107988" y="15684"/>
                </a:lnTo>
                <a:lnTo>
                  <a:pt x="111393" y="18472"/>
                </a:lnTo>
                <a:lnTo>
                  <a:pt x="112804" y="21238"/>
                </a:lnTo>
                <a:lnTo>
                  <a:pt x="115045" y="29514"/>
                </a:lnTo>
                <a:lnTo>
                  <a:pt x="115494" y="35603"/>
                </a:lnTo>
                <a:lnTo>
                  <a:pt x="115496" y="60617"/>
                </a:lnTo>
                <a:lnTo>
                  <a:pt x="114981" y="67090"/>
                </a:lnTo>
                <a:lnTo>
                  <a:pt x="112783" y="75323"/>
                </a:lnTo>
                <a:lnTo>
                  <a:pt x="111447" y="77821"/>
                </a:lnTo>
                <a:lnTo>
                  <a:pt x="107971" y="80619"/>
                </a:lnTo>
                <a:lnTo>
                  <a:pt x="106038" y="81306"/>
                </a:lnTo>
                <a:lnTo>
                  <a:pt x="128502" y="81306"/>
                </a:lnTo>
                <a:lnTo>
                  <a:pt x="129375" y="79850"/>
                </a:lnTo>
                <a:lnTo>
                  <a:pt x="132284" y="71174"/>
                </a:lnTo>
                <a:lnTo>
                  <a:pt x="134029" y="60617"/>
                </a:lnTo>
                <a:lnTo>
                  <a:pt x="134611" y="48178"/>
                </a:lnTo>
                <a:lnTo>
                  <a:pt x="134014" y="35603"/>
                </a:lnTo>
                <a:lnTo>
                  <a:pt x="132300" y="25167"/>
                </a:lnTo>
                <a:lnTo>
                  <a:pt x="129411" y="16519"/>
                </a:lnTo>
                <a:lnTo>
                  <a:pt x="128492" y="14987"/>
                </a:lnTo>
                <a:close/>
              </a:path>
              <a:path w="281305" h="96520">
                <a:moveTo>
                  <a:pt x="186155" y="0"/>
                </a:moveTo>
                <a:lnTo>
                  <a:pt x="167796" y="0"/>
                </a:lnTo>
                <a:lnTo>
                  <a:pt x="160642" y="3216"/>
                </a:lnTo>
                <a:lnTo>
                  <a:pt x="146205" y="47985"/>
                </a:lnTo>
                <a:lnTo>
                  <a:pt x="146749" y="60617"/>
                </a:lnTo>
                <a:lnTo>
                  <a:pt x="167753" y="96293"/>
                </a:lnTo>
                <a:lnTo>
                  <a:pt x="186155" y="96293"/>
                </a:lnTo>
                <a:lnTo>
                  <a:pt x="193309" y="93077"/>
                </a:lnTo>
                <a:lnTo>
                  <a:pt x="198437" y="86644"/>
                </a:lnTo>
                <a:lnTo>
                  <a:pt x="201637" y="81306"/>
                </a:lnTo>
                <a:lnTo>
                  <a:pt x="174778" y="81306"/>
                </a:lnTo>
                <a:lnTo>
                  <a:pt x="172815" y="80609"/>
                </a:lnTo>
                <a:lnTo>
                  <a:pt x="169423" y="77875"/>
                </a:lnTo>
                <a:lnTo>
                  <a:pt x="168012" y="75120"/>
                </a:lnTo>
                <a:lnTo>
                  <a:pt x="165771" y="66843"/>
                </a:lnTo>
                <a:lnTo>
                  <a:pt x="165312" y="60617"/>
                </a:lnTo>
                <a:lnTo>
                  <a:pt x="165330" y="35603"/>
                </a:lnTo>
                <a:lnTo>
                  <a:pt x="174778" y="14987"/>
                </a:lnTo>
                <a:lnTo>
                  <a:pt x="201627" y="14987"/>
                </a:lnTo>
                <a:lnTo>
                  <a:pt x="198502" y="9777"/>
                </a:lnTo>
                <a:lnTo>
                  <a:pt x="193330" y="3258"/>
                </a:lnTo>
                <a:lnTo>
                  <a:pt x="186155" y="0"/>
                </a:lnTo>
                <a:close/>
              </a:path>
              <a:path w="281305" h="96520">
                <a:moveTo>
                  <a:pt x="201627" y="14987"/>
                </a:moveTo>
                <a:lnTo>
                  <a:pt x="179174" y="14987"/>
                </a:lnTo>
                <a:lnTo>
                  <a:pt x="181124" y="15684"/>
                </a:lnTo>
                <a:lnTo>
                  <a:pt x="184528" y="18472"/>
                </a:lnTo>
                <a:lnTo>
                  <a:pt x="185940" y="21238"/>
                </a:lnTo>
                <a:lnTo>
                  <a:pt x="188181" y="29514"/>
                </a:lnTo>
                <a:lnTo>
                  <a:pt x="188629" y="35603"/>
                </a:lnTo>
                <a:lnTo>
                  <a:pt x="188631" y="60617"/>
                </a:lnTo>
                <a:lnTo>
                  <a:pt x="188116" y="67090"/>
                </a:lnTo>
                <a:lnTo>
                  <a:pt x="185918" y="75323"/>
                </a:lnTo>
                <a:lnTo>
                  <a:pt x="184582" y="77821"/>
                </a:lnTo>
                <a:lnTo>
                  <a:pt x="181106" y="80619"/>
                </a:lnTo>
                <a:lnTo>
                  <a:pt x="179174" y="81306"/>
                </a:lnTo>
                <a:lnTo>
                  <a:pt x="201637" y="81306"/>
                </a:lnTo>
                <a:lnTo>
                  <a:pt x="202510" y="79850"/>
                </a:lnTo>
                <a:lnTo>
                  <a:pt x="205419" y="71174"/>
                </a:lnTo>
                <a:lnTo>
                  <a:pt x="207164" y="60617"/>
                </a:lnTo>
                <a:lnTo>
                  <a:pt x="207746" y="48178"/>
                </a:lnTo>
                <a:lnTo>
                  <a:pt x="207149" y="35603"/>
                </a:lnTo>
                <a:lnTo>
                  <a:pt x="205435" y="25167"/>
                </a:lnTo>
                <a:lnTo>
                  <a:pt x="202546" y="16519"/>
                </a:lnTo>
                <a:lnTo>
                  <a:pt x="201627" y="14987"/>
                </a:lnTo>
                <a:close/>
              </a:path>
              <a:path w="281305" h="96520">
                <a:moveTo>
                  <a:pt x="259290" y="0"/>
                </a:moveTo>
                <a:lnTo>
                  <a:pt x="240931" y="0"/>
                </a:lnTo>
                <a:lnTo>
                  <a:pt x="233777" y="3216"/>
                </a:lnTo>
                <a:lnTo>
                  <a:pt x="219340" y="47985"/>
                </a:lnTo>
                <a:lnTo>
                  <a:pt x="219884" y="60617"/>
                </a:lnTo>
                <a:lnTo>
                  <a:pt x="240888" y="96293"/>
                </a:lnTo>
                <a:lnTo>
                  <a:pt x="259290" y="96293"/>
                </a:lnTo>
                <a:lnTo>
                  <a:pt x="266444" y="93077"/>
                </a:lnTo>
                <a:lnTo>
                  <a:pt x="271572" y="86644"/>
                </a:lnTo>
                <a:lnTo>
                  <a:pt x="274772" y="81306"/>
                </a:lnTo>
                <a:lnTo>
                  <a:pt x="247913" y="81306"/>
                </a:lnTo>
                <a:lnTo>
                  <a:pt x="245950" y="80609"/>
                </a:lnTo>
                <a:lnTo>
                  <a:pt x="242558" y="77875"/>
                </a:lnTo>
                <a:lnTo>
                  <a:pt x="241147" y="75120"/>
                </a:lnTo>
                <a:lnTo>
                  <a:pt x="238906" y="66843"/>
                </a:lnTo>
                <a:lnTo>
                  <a:pt x="238447" y="60617"/>
                </a:lnTo>
                <a:lnTo>
                  <a:pt x="238466" y="35603"/>
                </a:lnTo>
                <a:lnTo>
                  <a:pt x="247913" y="14987"/>
                </a:lnTo>
                <a:lnTo>
                  <a:pt x="274762" y="14987"/>
                </a:lnTo>
                <a:lnTo>
                  <a:pt x="271637" y="9777"/>
                </a:lnTo>
                <a:lnTo>
                  <a:pt x="266465" y="3258"/>
                </a:lnTo>
                <a:lnTo>
                  <a:pt x="259290" y="0"/>
                </a:lnTo>
                <a:close/>
              </a:path>
              <a:path w="281305" h="96520">
                <a:moveTo>
                  <a:pt x="274762" y="14987"/>
                </a:moveTo>
                <a:lnTo>
                  <a:pt x="252308" y="14987"/>
                </a:lnTo>
                <a:lnTo>
                  <a:pt x="254259" y="15684"/>
                </a:lnTo>
                <a:lnTo>
                  <a:pt x="257663" y="18472"/>
                </a:lnTo>
                <a:lnTo>
                  <a:pt x="259075" y="21238"/>
                </a:lnTo>
                <a:lnTo>
                  <a:pt x="261315" y="29514"/>
                </a:lnTo>
                <a:lnTo>
                  <a:pt x="261764" y="35603"/>
                </a:lnTo>
                <a:lnTo>
                  <a:pt x="261766" y="60617"/>
                </a:lnTo>
                <a:lnTo>
                  <a:pt x="261251" y="67090"/>
                </a:lnTo>
                <a:lnTo>
                  <a:pt x="260001" y="71721"/>
                </a:lnTo>
                <a:lnTo>
                  <a:pt x="259053" y="75323"/>
                </a:lnTo>
                <a:lnTo>
                  <a:pt x="257717" y="77821"/>
                </a:lnTo>
                <a:lnTo>
                  <a:pt x="254241" y="80619"/>
                </a:lnTo>
                <a:lnTo>
                  <a:pt x="252308" y="81306"/>
                </a:lnTo>
                <a:lnTo>
                  <a:pt x="274772" y="81306"/>
                </a:lnTo>
                <a:lnTo>
                  <a:pt x="275645" y="79850"/>
                </a:lnTo>
                <a:lnTo>
                  <a:pt x="278554" y="71174"/>
                </a:lnTo>
                <a:lnTo>
                  <a:pt x="280299" y="60617"/>
                </a:lnTo>
                <a:lnTo>
                  <a:pt x="280881" y="48178"/>
                </a:lnTo>
                <a:lnTo>
                  <a:pt x="280284" y="35603"/>
                </a:lnTo>
                <a:lnTo>
                  <a:pt x="278570" y="25167"/>
                </a:lnTo>
                <a:lnTo>
                  <a:pt x="275681" y="16519"/>
                </a:lnTo>
                <a:lnTo>
                  <a:pt x="274762" y="14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7" name="object 2287"/>
          <p:cNvSpPr/>
          <p:nvPr/>
        </p:nvSpPr>
        <p:spPr>
          <a:xfrm>
            <a:off x="1305958" y="4379112"/>
            <a:ext cx="27305" cy="0"/>
          </a:xfrm>
          <a:custGeom>
            <a:avLst/>
            <a:gdLst/>
            <a:ahLst/>
            <a:cxnLst/>
            <a:rect l="l" t="t" r="r" b="b"/>
            <a:pathLst>
              <a:path w="27305">
                <a:moveTo>
                  <a:pt x="27225" y="0"/>
                </a:moveTo>
                <a:lnTo>
                  <a:pt x="0" y="0"/>
                </a:lnTo>
              </a:path>
            </a:pathLst>
          </a:custGeom>
          <a:ln w="18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8" name="object 2288"/>
          <p:cNvSpPr/>
          <p:nvPr/>
        </p:nvSpPr>
        <p:spPr>
          <a:xfrm>
            <a:off x="1011568" y="4325066"/>
            <a:ext cx="281305" cy="96520"/>
          </a:xfrm>
          <a:custGeom>
            <a:avLst/>
            <a:gdLst/>
            <a:ahLst/>
            <a:cxnLst/>
            <a:rect l="l" t="t" r="r" b="b"/>
            <a:pathLst>
              <a:path w="281305" h="96520">
                <a:moveTo>
                  <a:pt x="62122" y="1672"/>
                </a:moveTo>
                <a:lnTo>
                  <a:pt x="0" y="1672"/>
                </a:lnTo>
                <a:lnTo>
                  <a:pt x="0" y="18460"/>
                </a:lnTo>
                <a:lnTo>
                  <a:pt x="41307" y="18460"/>
                </a:lnTo>
                <a:lnTo>
                  <a:pt x="35228" y="26738"/>
                </a:lnTo>
                <a:lnTo>
                  <a:pt x="17467" y="64919"/>
                </a:lnTo>
                <a:lnTo>
                  <a:pt x="12734" y="94684"/>
                </a:lnTo>
                <a:lnTo>
                  <a:pt x="30253" y="94684"/>
                </a:lnTo>
                <a:lnTo>
                  <a:pt x="30485" y="88234"/>
                </a:lnTo>
                <a:lnTo>
                  <a:pt x="31247" y="81362"/>
                </a:lnTo>
                <a:lnTo>
                  <a:pt x="42739" y="43561"/>
                </a:lnTo>
                <a:lnTo>
                  <a:pt x="62122" y="14794"/>
                </a:lnTo>
                <a:lnTo>
                  <a:pt x="62122" y="1672"/>
                </a:lnTo>
                <a:close/>
              </a:path>
              <a:path w="281305" h="96520">
                <a:moveTo>
                  <a:pt x="113020" y="0"/>
                </a:moveTo>
                <a:lnTo>
                  <a:pt x="94661" y="0"/>
                </a:lnTo>
                <a:lnTo>
                  <a:pt x="87507" y="3215"/>
                </a:lnTo>
                <a:lnTo>
                  <a:pt x="73070" y="47985"/>
                </a:lnTo>
                <a:lnTo>
                  <a:pt x="73614" y="60617"/>
                </a:lnTo>
                <a:lnTo>
                  <a:pt x="94618" y="96293"/>
                </a:lnTo>
                <a:lnTo>
                  <a:pt x="113020" y="96293"/>
                </a:lnTo>
                <a:lnTo>
                  <a:pt x="120174" y="93077"/>
                </a:lnTo>
                <a:lnTo>
                  <a:pt x="125302" y="86645"/>
                </a:lnTo>
                <a:lnTo>
                  <a:pt x="128502" y="81306"/>
                </a:lnTo>
                <a:lnTo>
                  <a:pt x="101643" y="81306"/>
                </a:lnTo>
                <a:lnTo>
                  <a:pt x="99680" y="80609"/>
                </a:lnTo>
                <a:lnTo>
                  <a:pt x="96288" y="77875"/>
                </a:lnTo>
                <a:lnTo>
                  <a:pt x="94877" y="75120"/>
                </a:lnTo>
                <a:lnTo>
                  <a:pt x="92636" y="66843"/>
                </a:lnTo>
                <a:lnTo>
                  <a:pt x="92177" y="60617"/>
                </a:lnTo>
                <a:lnTo>
                  <a:pt x="92195" y="35603"/>
                </a:lnTo>
                <a:lnTo>
                  <a:pt x="101643" y="14988"/>
                </a:lnTo>
                <a:lnTo>
                  <a:pt x="128493" y="14988"/>
                </a:lnTo>
                <a:lnTo>
                  <a:pt x="125367" y="9777"/>
                </a:lnTo>
                <a:lnTo>
                  <a:pt x="120195" y="3258"/>
                </a:lnTo>
                <a:lnTo>
                  <a:pt x="113020" y="0"/>
                </a:lnTo>
                <a:close/>
              </a:path>
              <a:path w="281305" h="96520">
                <a:moveTo>
                  <a:pt x="128493" y="14988"/>
                </a:moveTo>
                <a:lnTo>
                  <a:pt x="106038" y="14988"/>
                </a:lnTo>
                <a:lnTo>
                  <a:pt x="107988" y="15684"/>
                </a:lnTo>
                <a:lnTo>
                  <a:pt x="111393" y="18472"/>
                </a:lnTo>
                <a:lnTo>
                  <a:pt x="112804" y="21238"/>
                </a:lnTo>
                <a:lnTo>
                  <a:pt x="115045" y="29514"/>
                </a:lnTo>
                <a:lnTo>
                  <a:pt x="115494" y="35603"/>
                </a:lnTo>
                <a:lnTo>
                  <a:pt x="115496" y="60617"/>
                </a:lnTo>
                <a:lnTo>
                  <a:pt x="114981" y="67090"/>
                </a:lnTo>
                <a:lnTo>
                  <a:pt x="112783" y="75323"/>
                </a:lnTo>
                <a:lnTo>
                  <a:pt x="111447" y="77821"/>
                </a:lnTo>
                <a:lnTo>
                  <a:pt x="107971" y="80619"/>
                </a:lnTo>
                <a:lnTo>
                  <a:pt x="106038" y="81306"/>
                </a:lnTo>
                <a:lnTo>
                  <a:pt x="128502" y="81306"/>
                </a:lnTo>
                <a:lnTo>
                  <a:pt x="129375" y="79851"/>
                </a:lnTo>
                <a:lnTo>
                  <a:pt x="132284" y="71175"/>
                </a:lnTo>
                <a:lnTo>
                  <a:pt x="134029" y="60617"/>
                </a:lnTo>
                <a:lnTo>
                  <a:pt x="134611" y="48178"/>
                </a:lnTo>
                <a:lnTo>
                  <a:pt x="134014" y="35603"/>
                </a:lnTo>
                <a:lnTo>
                  <a:pt x="132300" y="25167"/>
                </a:lnTo>
                <a:lnTo>
                  <a:pt x="129411" y="16519"/>
                </a:lnTo>
                <a:lnTo>
                  <a:pt x="128493" y="14988"/>
                </a:lnTo>
                <a:close/>
              </a:path>
              <a:path w="281305" h="96520">
                <a:moveTo>
                  <a:pt x="186155" y="0"/>
                </a:moveTo>
                <a:lnTo>
                  <a:pt x="167796" y="0"/>
                </a:lnTo>
                <a:lnTo>
                  <a:pt x="160642" y="3215"/>
                </a:lnTo>
                <a:lnTo>
                  <a:pt x="146205" y="47985"/>
                </a:lnTo>
                <a:lnTo>
                  <a:pt x="146749" y="60617"/>
                </a:lnTo>
                <a:lnTo>
                  <a:pt x="167753" y="96293"/>
                </a:lnTo>
                <a:lnTo>
                  <a:pt x="186155" y="96293"/>
                </a:lnTo>
                <a:lnTo>
                  <a:pt x="193309" y="93077"/>
                </a:lnTo>
                <a:lnTo>
                  <a:pt x="198437" y="86645"/>
                </a:lnTo>
                <a:lnTo>
                  <a:pt x="201637" y="81306"/>
                </a:lnTo>
                <a:lnTo>
                  <a:pt x="174778" y="81306"/>
                </a:lnTo>
                <a:lnTo>
                  <a:pt x="172815" y="80609"/>
                </a:lnTo>
                <a:lnTo>
                  <a:pt x="169423" y="77875"/>
                </a:lnTo>
                <a:lnTo>
                  <a:pt x="168012" y="75120"/>
                </a:lnTo>
                <a:lnTo>
                  <a:pt x="165771" y="66843"/>
                </a:lnTo>
                <a:lnTo>
                  <a:pt x="165312" y="60617"/>
                </a:lnTo>
                <a:lnTo>
                  <a:pt x="165330" y="35603"/>
                </a:lnTo>
                <a:lnTo>
                  <a:pt x="174778" y="14988"/>
                </a:lnTo>
                <a:lnTo>
                  <a:pt x="201628" y="14988"/>
                </a:lnTo>
                <a:lnTo>
                  <a:pt x="198502" y="9777"/>
                </a:lnTo>
                <a:lnTo>
                  <a:pt x="193330" y="3258"/>
                </a:lnTo>
                <a:lnTo>
                  <a:pt x="186155" y="0"/>
                </a:lnTo>
                <a:close/>
              </a:path>
              <a:path w="281305" h="96520">
                <a:moveTo>
                  <a:pt x="201628" y="14988"/>
                </a:moveTo>
                <a:lnTo>
                  <a:pt x="179174" y="14988"/>
                </a:lnTo>
                <a:lnTo>
                  <a:pt x="181124" y="15684"/>
                </a:lnTo>
                <a:lnTo>
                  <a:pt x="184528" y="18472"/>
                </a:lnTo>
                <a:lnTo>
                  <a:pt x="185940" y="21238"/>
                </a:lnTo>
                <a:lnTo>
                  <a:pt x="188181" y="29514"/>
                </a:lnTo>
                <a:lnTo>
                  <a:pt x="188629" y="35603"/>
                </a:lnTo>
                <a:lnTo>
                  <a:pt x="188631" y="60617"/>
                </a:lnTo>
                <a:lnTo>
                  <a:pt x="188116" y="67090"/>
                </a:lnTo>
                <a:lnTo>
                  <a:pt x="185918" y="75323"/>
                </a:lnTo>
                <a:lnTo>
                  <a:pt x="184582" y="77821"/>
                </a:lnTo>
                <a:lnTo>
                  <a:pt x="181106" y="80619"/>
                </a:lnTo>
                <a:lnTo>
                  <a:pt x="179174" y="81306"/>
                </a:lnTo>
                <a:lnTo>
                  <a:pt x="201637" y="81306"/>
                </a:lnTo>
                <a:lnTo>
                  <a:pt x="202510" y="79851"/>
                </a:lnTo>
                <a:lnTo>
                  <a:pt x="205419" y="71175"/>
                </a:lnTo>
                <a:lnTo>
                  <a:pt x="207164" y="60617"/>
                </a:lnTo>
                <a:lnTo>
                  <a:pt x="207746" y="48178"/>
                </a:lnTo>
                <a:lnTo>
                  <a:pt x="207149" y="35603"/>
                </a:lnTo>
                <a:lnTo>
                  <a:pt x="205435" y="25167"/>
                </a:lnTo>
                <a:lnTo>
                  <a:pt x="202546" y="16519"/>
                </a:lnTo>
                <a:lnTo>
                  <a:pt x="201628" y="14988"/>
                </a:lnTo>
                <a:close/>
              </a:path>
              <a:path w="281305" h="96520">
                <a:moveTo>
                  <a:pt x="259290" y="0"/>
                </a:moveTo>
                <a:lnTo>
                  <a:pt x="240931" y="0"/>
                </a:lnTo>
                <a:lnTo>
                  <a:pt x="233777" y="3216"/>
                </a:lnTo>
                <a:lnTo>
                  <a:pt x="219340" y="47985"/>
                </a:lnTo>
                <a:lnTo>
                  <a:pt x="219884" y="60617"/>
                </a:lnTo>
                <a:lnTo>
                  <a:pt x="240888" y="96293"/>
                </a:lnTo>
                <a:lnTo>
                  <a:pt x="259290" y="96293"/>
                </a:lnTo>
                <a:lnTo>
                  <a:pt x="266444" y="93077"/>
                </a:lnTo>
                <a:lnTo>
                  <a:pt x="271572" y="86645"/>
                </a:lnTo>
                <a:lnTo>
                  <a:pt x="274772" y="81306"/>
                </a:lnTo>
                <a:lnTo>
                  <a:pt x="247913" y="81306"/>
                </a:lnTo>
                <a:lnTo>
                  <a:pt x="245950" y="80609"/>
                </a:lnTo>
                <a:lnTo>
                  <a:pt x="242558" y="77875"/>
                </a:lnTo>
                <a:lnTo>
                  <a:pt x="241147" y="75120"/>
                </a:lnTo>
                <a:lnTo>
                  <a:pt x="238906" y="66843"/>
                </a:lnTo>
                <a:lnTo>
                  <a:pt x="238447" y="60617"/>
                </a:lnTo>
                <a:lnTo>
                  <a:pt x="238466" y="35603"/>
                </a:lnTo>
                <a:lnTo>
                  <a:pt x="247913" y="14988"/>
                </a:lnTo>
                <a:lnTo>
                  <a:pt x="274763" y="14988"/>
                </a:lnTo>
                <a:lnTo>
                  <a:pt x="271637" y="9777"/>
                </a:lnTo>
                <a:lnTo>
                  <a:pt x="266465" y="3258"/>
                </a:lnTo>
                <a:lnTo>
                  <a:pt x="259290" y="0"/>
                </a:lnTo>
                <a:close/>
              </a:path>
              <a:path w="281305" h="96520">
                <a:moveTo>
                  <a:pt x="274763" y="14988"/>
                </a:moveTo>
                <a:lnTo>
                  <a:pt x="252308" y="14988"/>
                </a:lnTo>
                <a:lnTo>
                  <a:pt x="254259" y="15684"/>
                </a:lnTo>
                <a:lnTo>
                  <a:pt x="257663" y="18472"/>
                </a:lnTo>
                <a:lnTo>
                  <a:pt x="259075" y="21238"/>
                </a:lnTo>
                <a:lnTo>
                  <a:pt x="261315" y="29514"/>
                </a:lnTo>
                <a:lnTo>
                  <a:pt x="261764" y="35603"/>
                </a:lnTo>
                <a:lnTo>
                  <a:pt x="261766" y="60617"/>
                </a:lnTo>
                <a:lnTo>
                  <a:pt x="261251" y="67090"/>
                </a:lnTo>
                <a:lnTo>
                  <a:pt x="260001" y="71721"/>
                </a:lnTo>
                <a:lnTo>
                  <a:pt x="259053" y="75323"/>
                </a:lnTo>
                <a:lnTo>
                  <a:pt x="257717" y="77821"/>
                </a:lnTo>
                <a:lnTo>
                  <a:pt x="254241" y="80619"/>
                </a:lnTo>
                <a:lnTo>
                  <a:pt x="252308" y="81306"/>
                </a:lnTo>
                <a:lnTo>
                  <a:pt x="274772" y="81306"/>
                </a:lnTo>
                <a:lnTo>
                  <a:pt x="275645" y="79851"/>
                </a:lnTo>
                <a:lnTo>
                  <a:pt x="278554" y="71175"/>
                </a:lnTo>
                <a:lnTo>
                  <a:pt x="280299" y="60617"/>
                </a:lnTo>
                <a:lnTo>
                  <a:pt x="280881" y="48178"/>
                </a:lnTo>
                <a:lnTo>
                  <a:pt x="280284" y="35603"/>
                </a:lnTo>
                <a:lnTo>
                  <a:pt x="278570" y="25167"/>
                </a:lnTo>
                <a:lnTo>
                  <a:pt x="275681" y="16519"/>
                </a:lnTo>
                <a:lnTo>
                  <a:pt x="274763" y="149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9" name="object 2289"/>
          <p:cNvSpPr/>
          <p:nvPr/>
        </p:nvSpPr>
        <p:spPr>
          <a:xfrm>
            <a:off x="1305958" y="4188413"/>
            <a:ext cx="27305" cy="0"/>
          </a:xfrm>
          <a:custGeom>
            <a:avLst/>
            <a:gdLst/>
            <a:ahLst/>
            <a:cxnLst/>
            <a:rect l="l" t="t" r="r" b="b"/>
            <a:pathLst>
              <a:path w="27305">
                <a:moveTo>
                  <a:pt x="27225" y="0"/>
                </a:moveTo>
                <a:lnTo>
                  <a:pt x="0" y="0"/>
                </a:lnTo>
              </a:path>
            </a:pathLst>
          </a:custGeom>
          <a:ln w="180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0" name="object 2290"/>
          <p:cNvSpPr/>
          <p:nvPr/>
        </p:nvSpPr>
        <p:spPr>
          <a:xfrm>
            <a:off x="1011309" y="4134368"/>
            <a:ext cx="281305" cy="96520"/>
          </a:xfrm>
          <a:custGeom>
            <a:avLst/>
            <a:gdLst/>
            <a:ahLst/>
            <a:cxnLst/>
            <a:rect l="l" t="t" r="r" b="b"/>
            <a:pathLst>
              <a:path w="281305" h="96520">
                <a:moveTo>
                  <a:pt x="39842" y="0"/>
                </a:moveTo>
                <a:lnTo>
                  <a:pt x="21741" y="0"/>
                </a:lnTo>
                <a:lnTo>
                  <a:pt x="14728" y="2293"/>
                </a:lnTo>
                <a:lnTo>
                  <a:pt x="4859" y="11470"/>
                </a:lnTo>
                <a:lnTo>
                  <a:pt x="2391" y="17280"/>
                </a:lnTo>
                <a:lnTo>
                  <a:pt x="2464" y="28688"/>
                </a:lnTo>
                <a:lnTo>
                  <a:pt x="3458" y="32214"/>
                </a:lnTo>
                <a:lnTo>
                  <a:pt x="7724" y="39119"/>
                </a:lnTo>
                <a:lnTo>
                  <a:pt x="11140" y="41832"/>
                </a:lnTo>
                <a:lnTo>
                  <a:pt x="15837" y="43804"/>
                </a:lnTo>
                <a:lnTo>
                  <a:pt x="10364" y="46120"/>
                </a:lnTo>
                <a:lnTo>
                  <a:pt x="6356" y="49411"/>
                </a:lnTo>
                <a:lnTo>
                  <a:pt x="1271" y="57945"/>
                </a:lnTo>
                <a:lnTo>
                  <a:pt x="52" y="62437"/>
                </a:lnTo>
                <a:lnTo>
                  <a:pt x="0" y="76996"/>
                </a:lnTo>
                <a:lnTo>
                  <a:pt x="3383" y="84286"/>
                </a:lnTo>
                <a:lnTo>
                  <a:pt x="15880" y="94105"/>
                </a:lnTo>
                <a:lnTo>
                  <a:pt x="23056" y="96357"/>
                </a:lnTo>
                <a:lnTo>
                  <a:pt x="40941" y="96357"/>
                </a:lnTo>
                <a:lnTo>
                  <a:pt x="48364" y="93634"/>
                </a:lnTo>
                <a:lnTo>
                  <a:pt x="59526" y="82741"/>
                </a:lnTo>
                <a:lnTo>
                  <a:pt x="59889" y="81819"/>
                </a:lnTo>
                <a:lnTo>
                  <a:pt x="27516" y="81819"/>
                </a:lnTo>
                <a:lnTo>
                  <a:pt x="24316" y="80426"/>
                </a:lnTo>
                <a:lnTo>
                  <a:pt x="19188" y="74851"/>
                </a:lnTo>
                <a:lnTo>
                  <a:pt x="17998" y="71249"/>
                </a:lnTo>
                <a:lnTo>
                  <a:pt x="17906" y="62437"/>
                </a:lnTo>
                <a:lnTo>
                  <a:pt x="18994" y="59135"/>
                </a:lnTo>
                <a:lnTo>
                  <a:pt x="23347" y="53045"/>
                </a:lnTo>
                <a:lnTo>
                  <a:pt x="26654" y="51522"/>
                </a:lnTo>
                <a:lnTo>
                  <a:pt x="57206" y="51522"/>
                </a:lnTo>
                <a:lnTo>
                  <a:pt x="55475" y="48972"/>
                </a:lnTo>
                <a:lnTo>
                  <a:pt x="51478" y="45905"/>
                </a:lnTo>
                <a:lnTo>
                  <a:pt x="46220" y="43804"/>
                </a:lnTo>
                <a:lnTo>
                  <a:pt x="50357" y="42002"/>
                </a:lnTo>
                <a:lnTo>
                  <a:pt x="53568" y="39397"/>
                </a:lnTo>
                <a:lnTo>
                  <a:pt x="55141" y="37049"/>
                </a:lnTo>
                <a:lnTo>
                  <a:pt x="27430" y="37049"/>
                </a:lnTo>
                <a:lnTo>
                  <a:pt x="24694" y="36032"/>
                </a:lnTo>
                <a:lnTo>
                  <a:pt x="20610" y="32011"/>
                </a:lnTo>
                <a:lnTo>
                  <a:pt x="19587" y="29202"/>
                </a:lnTo>
                <a:lnTo>
                  <a:pt x="19611" y="22148"/>
                </a:lnTo>
                <a:lnTo>
                  <a:pt x="20621" y="19489"/>
                </a:lnTo>
                <a:lnTo>
                  <a:pt x="24758" y="15373"/>
                </a:lnTo>
                <a:lnTo>
                  <a:pt x="27538" y="14343"/>
                </a:lnTo>
                <a:lnTo>
                  <a:pt x="58020" y="14343"/>
                </a:lnTo>
                <a:lnTo>
                  <a:pt x="56789" y="11470"/>
                </a:lnTo>
                <a:lnTo>
                  <a:pt x="46834" y="2293"/>
                </a:lnTo>
                <a:lnTo>
                  <a:pt x="39842" y="0"/>
                </a:lnTo>
                <a:close/>
              </a:path>
              <a:path w="281305" h="96520">
                <a:moveTo>
                  <a:pt x="57206" y="51522"/>
                </a:moveTo>
                <a:lnTo>
                  <a:pt x="26654" y="51522"/>
                </a:lnTo>
                <a:lnTo>
                  <a:pt x="34929" y="51523"/>
                </a:lnTo>
                <a:lnTo>
                  <a:pt x="38096" y="52863"/>
                </a:lnTo>
                <a:lnTo>
                  <a:pt x="43095" y="58224"/>
                </a:lnTo>
                <a:lnTo>
                  <a:pt x="44315" y="61686"/>
                </a:lnTo>
                <a:lnTo>
                  <a:pt x="44345" y="71249"/>
                </a:lnTo>
                <a:lnTo>
                  <a:pt x="43117" y="75119"/>
                </a:lnTo>
                <a:lnTo>
                  <a:pt x="38204" y="80479"/>
                </a:lnTo>
                <a:lnTo>
                  <a:pt x="35101" y="81819"/>
                </a:lnTo>
                <a:lnTo>
                  <a:pt x="59889" y="81819"/>
                </a:lnTo>
                <a:lnTo>
                  <a:pt x="62316" y="75666"/>
                </a:lnTo>
                <a:lnTo>
                  <a:pt x="62316" y="61686"/>
                </a:lnTo>
                <a:lnTo>
                  <a:pt x="60948" y="57034"/>
                </a:lnTo>
                <a:lnTo>
                  <a:pt x="57206" y="51522"/>
                </a:lnTo>
                <a:close/>
              </a:path>
              <a:path w="281305" h="96520">
                <a:moveTo>
                  <a:pt x="58020" y="14343"/>
                </a:moveTo>
                <a:lnTo>
                  <a:pt x="34390" y="14343"/>
                </a:lnTo>
                <a:lnTo>
                  <a:pt x="37106" y="15373"/>
                </a:lnTo>
                <a:lnTo>
                  <a:pt x="41188" y="19436"/>
                </a:lnTo>
                <a:lnTo>
                  <a:pt x="42212" y="22148"/>
                </a:lnTo>
                <a:lnTo>
                  <a:pt x="42189" y="29202"/>
                </a:lnTo>
                <a:lnTo>
                  <a:pt x="41178" y="31958"/>
                </a:lnTo>
                <a:lnTo>
                  <a:pt x="37013" y="36042"/>
                </a:lnTo>
                <a:lnTo>
                  <a:pt x="34282" y="37049"/>
                </a:lnTo>
                <a:lnTo>
                  <a:pt x="55141" y="37049"/>
                </a:lnTo>
                <a:lnTo>
                  <a:pt x="58136" y="32580"/>
                </a:lnTo>
                <a:lnTo>
                  <a:pt x="59278" y="28688"/>
                </a:lnTo>
                <a:lnTo>
                  <a:pt x="59278" y="17280"/>
                </a:lnTo>
                <a:lnTo>
                  <a:pt x="58020" y="14343"/>
                </a:lnTo>
                <a:close/>
              </a:path>
              <a:path w="281305" h="96520">
                <a:moveTo>
                  <a:pt x="113279" y="0"/>
                </a:moveTo>
                <a:lnTo>
                  <a:pt x="94920" y="0"/>
                </a:lnTo>
                <a:lnTo>
                  <a:pt x="87766" y="3215"/>
                </a:lnTo>
                <a:lnTo>
                  <a:pt x="73329" y="47985"/>
                </a:lnTo>
                <a:lnTo>
                  <a:pt x="73872" y="60617"/>
                </a:lnTo>
                <a:lnTo>
                  <a:pt x="94877" y="96292"/>
                </a:lnTo>
                <a:lnTo>
                  <a:pt x="113279" y="96292"/>
                </a:lnTo>
                <a:lnTo>
                  <a:pt x="120432" y="93077"/>
                </a:lnTo>
                <a:lnTo>
                  <a:pt x="125561" y="86644"/>
                </a:lnTo>
                <a:lnTo>
                  <a:pt x="128761" y="81305"/>
                </a:lnTo>
                <a:lnTo>
                  <a:pt x="101901" y="81305"/>
                </a:lnTo>
                <a:lnTo>
                  <a:pt x="99937" y="80608"/>
                </a:lnTo>
                <a:lnTo>
                  <a:pt x="96546" y="77875"/>
                </a:lnTo>
                <a:lnTo>
                  <a:pt x="95135" y="75119"/>
                </a:lnTo>
                <a:lnTo>
                  <a:pt x="92894" y="66843"/>
                </a:lnTo>
                <a:lnTo>
                  <a:pt x="92435" y="60617"/>
                </a:lnTo>
                <a:lnTo>
                  <a:pt x="92454" y="35603"/>
                </a:lnTo>
                <a:lnTo>
                  <a:pt x="101901" y="14987"/>
                </a:lnTo>
                <a:lnTo>
                  <a:pt x="128751" y="14987"/>
                </a:lnTo>
                <a:lnTo>
                  <a:pt x="125625" y="9776"/>
                </a:lnTo>
                <a:lnTo>
                  <a:pt x="120454" y="3258"/>
                </a:lnTo>
                <a:lnTo>
                  <a:pt x="113279" y="0"/>
                </a:lnTo>
                <a:close/>
              </a:path>
              <a:path w="281305" h="96520">
                <a:moveTo>
                  <a:pt x="128751" y="14987"/>
                </a:moveTo>
                <a:lnTo>
                  <a:pt x="106297" y="14987"/>
                </a:lnTo>
                <a:lnTo>
                  <a:pt x="108247" y="15683"/>
                </a:lnTo>
                <a:lnTo>
                  <a:pt x="111652" y="18470"/>
                </a:lnTo>
                <a:lnTo>
                  <a:pt x="113063" y="21236"/>
                </a:lnTo>
                <a:lnTo>
                  <a:pt x="115304" y="29513"/>
                </a:lnTo>
                <a:lnTo>
                  <a:pt x="115753" y="35603"/>
                </a:lnTo>
                <a:lnTo>
                  <a:pt x="115755" y="60617"/>
                </a:lnTo>
                <a:lnTo>
                  <a:pt x="115239" y="67090"/>
                </a:lnTo>
                <a:lnTo>
                  <a:pt x="113041" y="75323"/>
                </a:lnTo>
                <a:lnTo>
                  <a:pt x="111706" y="77821"/>
                </a:lnTo>
                <a:lnTo>
                  <a:pt x="108226" y="80619"/>
                </a:lnTo>
                <a:lnTo>
                  <a:pt x="106297" y="81305"/>
                </a:lnTo>
                <a:lnTo>
                  <a:pt x="128761" y="81305"/>
                </a:lnTo>
                <a:lnTo>
                  <a:pt x="129633" y="79850"/>
                </a:lnTo>
                <a:lnTo>
                  <a:pt x="132542" y="71174"/>
                </a:lnTo>
                <a:lnTo>
                  <a:pt x="134288" y="60617"/>
                </a:lnTo>
                <a:lnTo>
                  <a:pt x="134870" y="48178"/>
                </a:lnTo>
                <a:lnTo>
                  <a:pt x="134273" y="35603"/>
                </a:lnTo>
                <a:lnTo>
                  <a:pt x="132559" y="25166"/>
                </a:lnTo>
                <a:lnTo>
                  <a:pt x="129670" y="16518"/>
                </a:lnTo>
                <a:lnTo>
                  <a:pt x="128751" y="14987"/>
                </a:lnTo>
                <a:close/>
              </a:path>
              <a:path w="281305" h="96520">
                <a:moveTo>
                  <a:pt x="186414" y="0"/>
                </a:moveTo>
                <a:lnTo>
                  <a:pt x="168055" y="0"/>
                </a:lnTo>
                <a:lnTo>
                  <a:pt x="160901" y="3215"/>
                </a:lnTo>
                <a:lnTo>
                  <a:pt x="146464" y="47985"/>
                </a:lnTo>
                <a:lnTo>
                  <a:pt x="147007" y="60617"/>
                </a:lnTo>
                <a:lnTo>
                  <a:pt x="168012" y="96292"/>
                </a:lnTo>
                <a:lnTo>
                  <a:pt x="186414" y="96292"/>
                </a:lnTo>
                <a:lnTo>
                  <a:pt x="193567" y="93077"/>
                </a:lnTo>
                <a:lnTo>
                  <a:pt x="198696" y="86644"/>
                </a:lnTo>
                <a:lnTo>
                  <a:pt x="201896" y="81305"/>
                </a:lnTo>
                <a:lnTo>
                  <a:pt x="175036" y="81305"/>
                </a:lnTo>
                <a:lnTo>
                  <a:pt x="173072" y="80608"/>
                </a:lnTo>
                <a:lnTo>
                  <a:pt x="169682" y="77875"/>
                </a:lnTo>
                <a:lnTo>
                  <a:pt x="168270" y="75119"/>
                </a:lnTo>
                <a:lnTo>
                  <a:pt x="166029" y="66843"/>
                </a:lnTo>
                <a:lnTo>
                  <a:pt x="165570" y="60617"/>
                </a:lnTo>
                <a:lnTo>
                  <a:pt x="165589" y="35603"/>
                </a:lnTo>
                <a:lnTo>
                  <a:pt x="175036" y="14987"/>
                </a:lnTo>
                <a:lnTo>
                  <a:pt x="201886" y="14987"/>
                </a:lnTo>
                <a:lnTo>
                  <a:pt x="198761" y="9776"/>
                </a:lnTo>
                <a:lnTo>
                  <a:pt x="193589" y="3258"/>
                </a:lnTo>
                <a:lnTo>
                  <a:pt x="186414" y="0"/>
                </a:lnTo>
                <a:close/>
              </a:path>
              <a:path w="281305" h="96520">
                <a:moveTo>
                  <a:pt x="201886" y="14987"/>
                </a:moveTo>
                <a:lnTo>
                  <a:pt x="179432" y="14987"/>
                </a:lnTo>
                <a:lnTo>
                  <a:pt x="181382" y="15683"/>
                </a:lnTo>
                <a:lnTo>
                  <a:pt x="184787" y="18470"/>
                </a:lnTo>
                <a:lnTo>
                  <a:pt x="186198" y="21236"/>
                </a:lnTo>
                <a:lnTo>
                  <a:pt x="188439" y="29513"/>
                </a:lnTo>
                <a:lnTo>
                  <a:pt x="188888" y="35603"/>
                </a:lnTo>
                <a:lnTo>
                  <a:pt x="188890" y="60617"/>
                </a:lnTo>
                <a:lnTo>
                  <a:pt x="188374" y="67090"/>
                </a:lnTo>
                <a:lnTo>
                  <a:pt x="186176" y="75323"/>
                </a:lnTo>
                <a:lnTo>
                  <a:pt x="184841" y="77821"/>
                </a:lnTo>
                <a:lnTo>
                  <a:pt x="181361" y="80619"/>
                </a:lnTo>
                <a:lnTo>
                  <a:pt x="179432" y="81305"/>
                </a:lnTo>
                <a:lnTo>
                  <a:pt x="201896" y="81305"/>
                </a:lnTo>
                <a:lnTo>
                  <a:pt x="202768" y="79850"/>
                </a:lnTo>
                <a:lnTo>
                  <a:pt x="205677" y="71174"/>
                </a:lnTo>
                <a:lnTo>
                  <a:pt x="207423" y="60617"/>
                </a:lnTo>
                <a:lnTo>
                  <a:pt x="208005" y="48178"/>
                </a:lnTo>
                <a:lnTo>
                  <a:pt x="207408" y="35603"/>
                </a:lnTo>
                <a:lnTo>
                  <a:pt x="205694" y="25166"/>
                </a:lnTo>
                <a:lnTo>
                  <a:pt x="202805" y="16518"/>
                </a:lnTo>
                <a:lnTo>
                  <a:pt x="201886" y="14987"/>
                </a:lnTo>
                <a:close/>
              </a:path>
              <a:path w="281305" h="96520">
                <a:moveTo>
                  <a:pt x="259548" y="0"/>
                </a:moveTo>
                <a:lnTo>
                  <a:pt x="241190" y="0"/>
                </a:lnTo>
                <a:lnTo>
                  <a:pt x="234036" y="3215"/>
                </a:lnTo>
                <a:lnTo>
                  <a:pt x="219599" y="47985"/>
                </a:lnTo>
                <a:lnTo>
                  <a:pt x="220142" y="60617"/>
                </a:lnTo>
                <a:lnTo>
                  <a:pt x="241147" y="96292"/>
                </a:lnTo>
                <a:lnTo>
                  <a:pt x="259548" y="96292"/>
                </a:lnTo>
                <a:lnTo>
                  <a:pt x="266702" y="93077"/>
                </a:lnTo>
                <a:lnTo>
                  <a:pt x="271830" y="86644"/>
                </a:lnTo>
                <a:lnTo>
                  <a:pt x="275031" y="81305"/>
                </a:lnTo>
                <a:lnTo>
                  <a:pt x="248171" y="81305"/>
                </a:lnTo>
                <a:lnTo>
                  <a:pt x="246207" y="80608"/>
                </a:lnTo>
                <a:lnTo>
                  <a:pt x="242817" y="77875"/>
                </a:lnTo>
                <a:lnTo>
                  <a:pt x="241405" y="75119"/>
                </a:lnTo>
                <a:lnTo>
                  <a:pt x="239165" y="66843"/>
                </a:lnTo>
                <a:lnTo>
                  <a:pt x="238706" y="60617"/>
                </a:lnTo>
                <a:lnTo>
                  <a:pt x="238724" y="35603"/>
                </a:lnTo>
                <a:lnTo>
                  <a:pt x="248171" y="14987"/>
                </a:lnTo>
                <a:lnTo>
                  <a:pt x="275021" y="14987"/>
                </a:lnTo>
                <a:lnTo>
                  <a:pt x="271895" y="9776"/>
                </a:lnTo>
                <a:lnTo>
                  <a:pt x="266724" y="3258"/>
                </a:lnTo>
                <a:lnTo>
                  <a:pt x="259548" y="0"/>
                </a:lnTo>
                <a:close/>
              </a:path>
              <a:path w="281305" h="96520">
                <a:moveTo>
                  <a:pt x="275021" y="14987"/>
                </a:moveTo>
                <a:lnTo>
                  <a:pt x="252567" y="14987"/>
                </a:lnTo>
                <a:lnTo>
                  <a:pt x="254517" y="15683"/>
                </a:lnTo>
                <a:lnTo>
                  <a:pt x="257922" y="18470"/>
                </a:lnTo>
                <a:lnTo>
                  <a:pt x="259334" y="21236"/>
                </a:lnTo>
                <a:lnTo>
                  <a:pt x="261574" y="29513"/>
                </a:lnTo>
                <a:lnTo>
                  <a:pt x="262023" y="35603"/>
                </a:lnTo>
                <a:lnTo>
                  <a:pt x="262025" y="60617"/>
                </a:lnTo>
                <a:lnTo>
                  <a:pt x="261509" y="67090"/>
                </a:lnTo>
                <a:lnTo>
                  <a:pt x="260259" y="71721"/>
                </a:lnTo>
                <a:lnTo>
                  <a:pt x="259312" y="75323"/>
                </a:lnTo>
                <a:lnTo>
                  <a:pt x="257976" y="77821"/>
                </a:lnTo>
                <a:lnTo>
                  <a:pt x="254496" y="80619"/>
                </a:lnTo>
                <a:lnTo>
                  <a:pt x="252567" y="81305"/>
                </a:lnTo>
                <a:lnTo>
                  <a:pt x="275031" y="81305"/>
                </a:lnTo>
                <a:lnTo>
                  <a:pt x="275903" y="79850"/>
                </a:lnTo>
                <a:lnTo>
                  <a:pt x="278812" y="71174"/>
                </a:lnTo>
                <a:lnTo>
                  <a:pt x="280558" y="60617"/>
                </a:lnTo>
                <a:lnTo>
                  <a:pt x="281140" y="48178"/>
                </a:lnTo>
                <a:lnTo>
                  <a:pt x="280543" y="35603"/>
                </a:lnTo>
                <a:lnTo>
                  <a:pt x="278829" y="25166"/>
                </a:lnTo>
                <a:lnTo>
                  <a:pt x="275940" y="16518"/>
                </a:lnTo>
                <a:lnTo>
                  <a:pt x="275021" y="14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1" name="object 2291"/>
          <p:cNvSpPr/>
          <p:nvPr/>
        </p:nvSpPr>
        <p:spPr>
          <a:xfrm>
            <a:off x="3257027" y="4648680"/>
            <a:ext cx="431165" cy="120650"/>
          </a:xfrm>
          <a:custGeom>
            <a:avLst/>
            <a:gdLst/>
            <a:ahLst/>
            <a:cxnLst/>
            <a:rect l="l" t="t" r="r" b="b"/>
            <a:pathLst>
              <a:path w="431164" h="120650">
                <a:moveTo>
                  <a:pt x="16936" y="25986"/>
                </a:moveTo>
                <a:lnTo>
                  <a:pt x="0" y="25986"/>
                </a:lnTo>
                <a:lnTo>
                  <a:pt x="0" y="120286"/>
                </a:lnTo>
                <a:lnTo>
                  <a:pt x="18164" y="120286"/>
                </a:lnTo>
                <a:lnTo>
                  <a:pt x="18164" y="85873"/>
                </a:lnTo>
                <a:lnTo>
                  <a:pt x="58906" y="85873"/>
                </a:lnTo>
                <a:lnTo>
                  <a:pt x="61987" y="81498"/>
                </a:lnTo>
                <a:lnTo>
                  <a:pt x="29348" y="81498"/>
                </a:lnTo>
                <a:lnTo>
                  <a:pt x="25620" y="79665"/>
                </a:lnTo>
                <a:lnTo>
                  <a:pt x="19500" y="72332"/>
                </a:lnTo>
                <a:lnTo>
                  <a:pt x="17971" y="66661"/>
                </a:lnTo>
                <a:lnTo>
                  <a:pt x="18090" y="51885"/>
                </a:lnTo>
                <a:lnTo>
                  <a:pt x="19436" y="47246"/>
                </a:lnTo>
                <a:lnTo>
                  <a:pt x="25297" y="40427"/>
                </a:lnTo>
                <a:lnTo>
                  <a:pt x="28982" y="38723"/>
                </a:lnTo>
                <a:lnTo>
                  <a:pt x="62159" y="38723"/>
                </a:lnTo>
                <a:lnTo>
                  <a:pt x="60234" y="36021"/>
                </a:lnTo>
                <a:lnTo>
                  <a:pt x="16936" y="36021"/>
                </a:lnTo>
                <a:lnTo>
                  <a:pt x="16936" y="25986"/>
                </a:lnTo>
                <a:close/>
              </a:path>
              <a:path w="431164" h="120650">
                <a:moveTo>
                  <a:pt x="58906" y="85873"/>
                </a:moveTo>
                <a:lnTo>
                  <a:pt x="18164" y="85873"/>
                </a:lnTo>
                <a:lnTo>
                  <a:pt x="21569" y="89518"/>
                </a:lnTo>
                <a:lnTo>
                  <a:pt x="24813" y="92090"/>
                </a:lnTo>
                <a:lnTo>
                  <a:pt x="30975" y="95092"/>
                </a:lnTo>
                <a:lnTo>
                  <a:pt x="34413" y="95843"/>
                </a:lnTo>
                <a:lnTo>
                  <a:pt x="46177" y="95843"/>
                </a:lnTo>
                <a:lnTo>
                  <a:pt x="52965" y="92680"/>
                </a:lnTo>
                <a:lnTo>
                  <a:pt x="58567" y="86354"/>
                </a:lnTo>
                <a:lnTo>
                  <a:pt x="58906" y="85873"/>
                </a:lnTo>
                <a:close/>
              </a:path>
              <a:path w="431164" h="120650">
                <a:moveTo>
                  <a:pt x="62159" y="38723"/>
                </a:moveTo>
                <a:lnTo>
                  <a:pt x="37687" y="38723"/>
                </a:lnTo>
                <a:lnTo>
                  <a:pt x="41264" y="40459"/>
                </a:lnTo>
                <a:lnTo>
                  <a:pt x="47039" y="47406"/>
                </a:lnTo>
                <a:lnTo>
                  <a:pt x="48367" y="52296"/>
                </a:lnTo>
                <a:lnTo>
                  <a:pt x="48413" y="67836"/>
                </a:lnTo>
                <a:lnTo>
                  <a:pt x="47082" y="73083"/>
                </a:lnTo>
                <a:lnTo>
                  <a:pt x="41479" y="79815"/>
                </a:lnTo>
                <a:lnTo>
                  <a:pt x="37967" y="81498"/>
                </a:lnTo>
                <a:lnTo>
                  <a:pt x="61987" y="81498"/>
                </a:lnTo>
                <a:lnTo>
                  <a:pt x="62243" y="81134"/>
                </a:lnTo>
                <a:lnTo>
                  <a:pt x="64869" y="74962"/>
                </a:lnTo>
                <a:lnTo>
                  <a:pt x="66445" y="67836"/>
                </a:lnTo>
                <a:lnTo>
                  <a:pt x="66970" y="59757"/>
                </a:lnTo>
                <a:lnTo>
                  <a:pt x="66449" y="51885"/>
                </a:lnTo>
                <a:lnTo>
                  <a:pt x="64886" y="44930"/>
                </a:lnTo>
                <a:lnTo>
                  <a:pt x="62280" y="38892"/>
                </a:lnTo>
                <a:lnTo>
                  <a:pt x="62159" y="38723"/>
                </a:lnTo>
                <a:close/>
              </a:path>
              <a:path w="431164" h="120650">
                <a:moveTo>
                  <a:pt x="46306" y="24443"/>
                </a:moveTo>
                <a:lnTo>
                  <a:pt x="33766" y="24443"/>
                </a:lnTo>
                <a:lnTo>
                  <a:pt x="29607" y="25515"/>
                </a:lnTo>
                <a:lnTo>
                  <a:pt x="22108" y="29803"/>
                </a:lnTo>
                <a:lnTo>
                  <a:pt x="19135" y="32590"/>
                </a:lnTo>
                <a:lnTo>
                  <a:pt x="16936" y="36021"/>
                </a:lnTo>
                <a:lnTo>
                  <a:pt x="60234" y="36021"/>
                </a:lnTo>
                <a:lnTo>
                  <a:pt x="58632" y="33770"/>
                </a:lnTo>
                <a:lnTo>
                  <a:pt x="53073" y="27552"/>
                </a:lnTo>
                <a:lnTo>
                  <a:pt x="46306" y="24443"/>
                </a:lnTo>
                <a:close/>
              </a:path>
              <a:path w="431164" h="120650">
                <a:moveTo>
                  <a:pt x="118770" y="24443"/>
                </a:moveTo>
                <a:lnTo>
                  <a:pt x="110409" y="24443"/>
                </a:lnTo>
                <a:lnTo>
                  <a:pt x="103145" y="25032"/>
                </a:lnTo>
                <a:lnTo>
                  <a:pt x="77118" y="60208"/>
                </a:lnTo>
                <a:lnTo>
                  <a:pt x="77678" y="68118"/>
                </a:lnTo>
                <a:lnTo>
                  <a:pt x="110086" y="95843"/>
                </a:lnTo>
                <a:lnTo>
                  <a:pt x="118921" y="95843"/>
                </a:lnTo>
                <a:lnTo>
                  <a:pt x="125967" y="93762"/>
                </a:lnTo>
                <a:lnTo>
                  <a:pt x="136483" y="85444"/>
                </a:lnTo>
                <a:lnTo>
                  <a:pt x="138985" y="81112"/>
                </a:lnTo>
                <a:lnTo>
                  <a:pt x="106315" y="81112"/>
                </a:lnTo>
                <a:lnTo>
                  <a:pt x="102641" y="79441"/>
                </a:lnTo>
                <a:lnTo>
                  <a:pt x="97168" y="72750"/>
                </a:lnTo>
                <a:lnTo>
                  <a:pt x="95799" y="67025"/>
                </a:lnTo>
                <a:lnTo>
                  <a:pt x="95799" y="51630"/>
                </a:lnTo>
                <a:lnTo>
                  <a:pt x="97147" y="46431"/>
                </a:lnTo>
                <a:lnTo>
                  <a:pt x="102533" y="40213"/>
                </a:lnTo>
                <a:lnTo>
                  <a:pt x="106142" y="38658"/>
                </a:lnTo>
                <a:lnTo>
                  <a:pt x="138705" y="38658"/>
                </a:lnTo>
                <a:lnTo>
                  <a:pt x="135286" y="33394"/>
                </a:lnTo>
                <a:lnTo>
                  <a:pt x="125417" y="26234"/>
                </a:lnTo>
                <a:lnTo>
                  <a:pt x="118770" y="24443"/>
                </a:lnTo>
                <a:close/>
              </a:path>
              <a:path w="431164" h="120650">
                <a:moveTo>
                  <a:pt x="124049" y="68118"/>
                </a:moveTo>
                <a:lnTo>
                  <a:pt x="123144" y="72878"/>
                </a:lnTo>
                <a:lnTo>
                  <a:pt x="121593" y="76234"/>
                </a:lnTo>
                <a:lnTo>
                  <a:pt x="117196" y="80137"/>
                </a:lnTo>
                <a:lnTo>
                  <a:pt x="114374" y="81112"/>
                </a:lnTo>
                <a:lnTo>
                  <a:pt x="138985" y="81112"/>
                </a:lnTo>
                <a:lnTo>
                  <a:pt x="140037" y="79289"/>
                </a:lnTo>
                <a:lnTo>
                  <a:pt x="141890" y="71142"/>
                </a:lnTo>
                <a:lnTo>
                  <a:pt x="124049" y="68118"/>
                </a:lnTo>
                <a:close/>
              </a:path>
              <a:path w="431164" h="120650">
                <a:moveTo>
                  <a:pt x="138705" y="38658"/>
                </a:moveTo>
                <a:lnTo>
                  <a:pt x="114072" y="38658"/>
                </a:lnTo>
                <a:lnTo>
                  <a:pt x="116842" y="39559"/>
                </a:lnTo>
                <a:lnTo>
                  <a:pt x="121108" y="43162"/>
                </a:lnTo>
                <a:lnTo>
                  <a:pt x="122476" y="45841"/>
                </a:lnTo>
                <a:lnTo>
                  <a:pt x="123079" y="49400"/>
                </a:lnTo>
                <a:lnTo>
                  <a:pt x="140986" y="46184"/>
                </a:lnTo>
                <a:lnTo>
                  <a:pt x="138831" y="38851"/>
                </a:lnTo>
                <a:lnTo>
                  <a:pt x="138705" y="38658"/>
                </a:lnTo>
                <a:close/>
              </a:path>
              <a:path w="431164" h="120650">
                <a:moveTo>
                  <a:pt x="197185" y="0"/>
                </a:moveTo>
                <a:lnTo>
                  <a:pt x="154325" y="0"/>
                </a:lnTo>
                <a:lnTo>
                  <a:pt x="154325" y="94298"/>
                </a:lnTo>
                <a:lnTo>
                  <a:pt x="197399" y="94298"/>
                </a:lnTo>
                <a:lnTo>
                  <a:pt x="203046" y="93634"/>
                </a:lnTo>
                <a:lnTo>
                  <a:pt x="212914" y="90504"/>
                </a:lnTo>
                <a:lnTo>
                  <a:pt x="217397" y="87995"/>
                </a:lnTo>
                <a:lnTo>
                  <a:pt x="225111" y="80534"/>
                </a:lnTo>
                <a:lnTo>
                  <a:pt x="226404" y="78411"/>
                </a:lnTo>
                <a:lnTo>
                  <a:pt x="173460" y="78411"/>
                </a:lnTo>
                <a:lnTo>
                  <a:pt x="173460" y="15952"/>
                </a:lnTo>
                <a:lnTo>
                  <a:pt x="226359" y="15952"/>
                </a:lnTo>
                <a:lnTo>
                  <a:pt x="225585" y="14644"/>
                </a:lnTo>
                <a:lnTo>
                  <a:pt x="217655" y="6324"/>
                </a:lnTo>
                <a:lnTo>
                  <a:pt x="212892" y="3430"/>
                </a:lnTo>
                <a:lnTo>
                  <a:pt x="203196" y="600"/>
                </a:lnTo>
                <a:lnTo>
                  <a:pt x="197185" y="0"/>
                </a:lnTo>
                <a:close/>
              </a:path>
              <a:path w="431164" h="120650">
                <a:moveTo>
                  <a:pt x="226359" y="15952"/>
                </a:moveTo>
                <a:lnTo>
                  <a:pt x="189858" y="15952"/>
                </a:lnTo>
                <a:lnTo>
                  <a:pt x="195094" y="16252"/>
                </a:lnTo>
                <a:lnTo>
                  <a:pt x="201343" y="17625"/>
                </a:lnTo>
                <a:lnTo>
                  <a:pt x="213992" y="54504"/>
                </a:lnTo>
                <a:lnTo>
                  <a:pt x="213346" y="60261"/>
                </a:lnTo>
                <a:lnTo>
                  <a:pt x="193090" y="78411"/>
                </a:lnTo>
                <a:lnTo>
                  <a:pt x="226404" y="78411"/>
                </a:lnTo>
                <a:lnTo>
                  <a:pt x="228493" y="74980"/>
                </a:lnTo>
                <a:lnTo>
                  <a:pt x="232803" y="62501"/>
                </a:lnTo>
                <a:lnTo>
                  <a:pt x="233772" y="55812"/>
                </a:lnTo>
                <a:lnTo>
                  <a:pt x="233772" y="39216"/>
                </a:lnTo>
                <a:lnTo>
                  <a:pt x="232738" y="31786"/>
                </a:lnTo>
                <a:lnTo>
                  <a:pt x="228601" y="19737"/>
                </a:lnTo>
                <a:lnTo>
                  <a:pt x="226359" y="15952"/>
                </a:lnTo>
                <a:close/>
              </a:path>
              <a:path w="431164" h="120650">
                <a:moveTo>
                  <a:pt x="268758" y="0"/>
                </a:moveTo>
                <a:lnTo>
                  <a:pt x="250140" y="0"/>
                </a:lnTo>
                <a:lnTo>
                  <a:pt x="250140" y="94298"/>
                </a:lnTo>
                <a:lnTo>
                  <a:pt x="267917" y="94298"/>
                </a:lnTo>
                <a:lnTo>
                  <a:pt x="267917" y="32805"/>
                </a:lnTo>
                <a:lnTo>
                  <a:pt x="288963" y="32805"/>
                </a:lnTo>
                <a:lnTo>
                  <a:pt x="268758" y="0"/>
                </a:lnTo>
                <a:close/>
              </a:path>
              <a:path w="431164" h="120650">
                <a:moveTo>
                  <a:pt x="288963" y="32805"/>
                </a:moveTo>
                <a:lnTo>
                  <a:pt x="267917" y="32805"/>
                </a:lnTo>
                <a:lnTo>
                  <a:pt x="306122" y="94298"/>
                </a:lnTo>
                <a:lnTo>
                  <a:pt x="325321" y="94298"/>
                </a:lnTo>
                <a:lnTo>
                  <a:pt x="325321" y="62974"/>
                </a:lnTo>
                <a:lnTo>
                  <a:pt x="307544" y="62974"/>
                </a:lnTo>
                <a:lnTo>
                  <a:pt x="288963" y="32805"/>
                </a:lnTo>
                <a:close/>
              </a:path>
              <a:path w="431164" h="120650">
                <a:moveTo>
                  <a:pt x="325321" y="0"/>
                </a:moveTo>
                <a:lnTo>
                  <a:pt x="307544" y="0"/>
                </a:lnTo>
                <a:lnTo>
                  <a:pt x="307544" y="62974"/>
                </a:lnTo>
                <a:lnTo>
                  <a:pt x="325321" y="62974"/>
                </a:lnTo>
                <a:lnTo>
                  <a:pt x="325321" y="0"/>
                </a:lnTo>
                <a:close/>
              </a:path>
              <a:path w="431164" h="120650">
                <a:moveTo>
                  <a:pt x="393015" y="0"/>
                </a:moveTo>
                <a:lnTo>
                  <a:pt x="372781" y="0"/>
                </a:lnTo>
                <a:lnTo>
                  <a:pt x="335870" y="94298"/>
                </a:lnTo>
                <a:lnTo>
                  <a:pt x="356168" y="94298"/>
                </a:lnTo>
                <a:lnTo>
                  <a:pt x="363990" y="72878"/>
                </a:lnTo>
                <a:lnTo>
                  <a:pt x="422342" y="72878"/>
                </a:lnTo>
                <a:lnTo>
                  <a:pt x="415949" y="56991"/>
                </a:lnTo>
                <a:lnTo>
                  <a:pt x="369873" y="56991"/>
                </a:lnTo>
                <a:lnTo>
                  <a:pt x="382672" y="21998"/>
                </a:lnTo>
                <a:lnTo>
                  <a:pt x="401867" y="21998"/>
                </a:lnTo>
                <a:lnTo>
                  <a:pt x="393015" y="0"/>
                </a:lnTo>
                <a:close/>
              </a:path>
              <a:path w="431164" h="120650">
                <a:moveTo>
                  <a:pt x="422342" y="72878"/>
                </a:moveTo>
                <a:lnTo>
                  <a:pt x="401872" y="72878"/>
                </a:lnTo>
                <a:lnTo>
                  <a:pt x="410146" y="94298"/>
                </a:lnTo>
                <a:lnTo>
                  <a:pt x="430961" y="94298"/>
                </a:lnTo>
                <a:lnTo>
                  <a:pt x="422342" y="72878"/>
                </a:lnTo>
                <a:close/>
              </a:path>
              <a:path w="431164" h="120650">
                <a:moveTo>
                  <a:pt x="401867" y="21998"/>
                </a:moveTo>
                <a:lnTo>
                  <a:pt x="382672" y="21998"/>
                </a:lnTo>
                <a:lnTo>
                  <a:pt x="395730" y="56991"/>
                </a:lnTo>
                <a:lnTo>
                  <a:pt x="415949" y="56991"/>
                </a:lnTo>
                <a:lnTo>
                  <a:pt x="401867" y="21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2" name="object 2292"/>
          <p:cNvSpPr/>
          <p:nvPr/>
        </p:nvSpPr>
        <p:spPr>
          <a:xfrm>
            <a:off x="3150351" y="4667550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0" y="0"/>
                </a:moveTo>
                <a:lnTo>
                  <a:pt x="59255" y="0"/>
                </a:lnTo>
                <a:lnTo>
                  <a:pt x="59255" y="59493"/>
                </a:lnTo>
                <a:lnTo>
                  <a:pt x="0" y="59493"/>
                </a:lnTo>
                <a:lnTo>
                  <a:pt x="0" y="0"/>
                </a:lnTo>
                <a:close/>
              </a:path>
            </a:pathLst>
          </a:custGeom>
          <a:ln w="10650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3" name="object 2293"/>
          <p:cNvSpPr/>
          <p:nvPr/>
        </p:nvSpPr>
        <p:spPr>
          <a:xfrm>
            <a:off x="3257609" y="4254148"/>
            <a:ext cx="461645" cy="95250"/>
          </a:xfrm>
          <a:custGeom>
            <a:avLst/>
            <a:gdLst/>
            <a:ahLst/>
            <a:cxnLst/>
            <a:rect l="l" t="t" r="r" b="b"/>
            <a:pathLst>
              <a:path w="461645" h="95250">
                <a:moveTo>
                  <a:pt x="42858" y="386"/>
                </a:moveTo>
                <a:lnTo>
                  <a:pt x="0" y="386"/>
                </a:lnTo>
                <a:lnTo>
                  <a:pt x="0" y="94684"/>
                </a:lnTo>
                <a:lnTo>
                  <a:pt x="43074" y="94684"/>
                </a:lnTo>
                <a:lnTo>
                  <a:pt x="48719" y="94020"/>
                </a:lnTo>
                <a:lnTo>
                  <a:pt x="58588" y="90890"/>
                </a:lnTo>
                <a:lnTo>
                  <a:pt x="63070" y="88381"/>
                </a:lnTo>
                <a:lnTo>
                  <a:pt x="70784" y="80919"/>
                </a:lnTo>
                <a:lnTo>
                  <a:pt x="72078" y="78797"/>
                </a:lnTo>
                <a:lnTo>
                  <a:pt x="19135" y="78797"/>
                </a:lnTo>
                <a:lnTo>
                  <a:pt x="19135" y="16338"/>
                </a:lnTo>
                <a:lnTo>
                  <a:pt x="72034" y="16338"/>
                </a:lnTo>
                <a:lnTo>
                  <a:pt x="71259" y="15030"/>
                </a:lnTo>
                <a:lnTo>
                  <a:pt x="63329" y="6710"/>
                </a:lnTo>
                <a:lnTo>
                  <a:pt x="58567" y="3816"/>
                </a:lnTo>
                <a:lnTo>
                  <a:pt x="48870" y="985"/>
                </a:lnTo>
                <a:lnTo>
                  <a:pt x="42858" y="386"/>
                </a:lnTo>
                <a:close/>
              </a:path>
              <a:path w="461645" h="95250">
                <a:moveTo>
                  <a:pt x="72034" y="16338"/>
                </a:moveTo>
                <a:lnTo>
                  <a:pt x="35533" y="16338"/>
                </a:lnTo>
                <a:lnTo>
                  <a:pt x="40769" y="16638"/>
                </a:lnTo>
                <a:lnTo>
                  <a:pt x="47017" y="18009"/>
                </a:lnTo>
                <a:lnTo>
                  <a:pt x="59667" y="54889"/>
                </a:lnTo>
                <a:lnTo>
                  <a:pt x="59020" y="60646"/>
                </a:lnTo>
                <a:lnTo>
                  <a:pt x="38765" y="78797"/>
                </a:lnTo>
                <a:lnTo>
                  <a:pt x="72078" y="78797"/>
                </a:lnTo>
                <a:lnTo>
                  <a:pt x="74169" y="75366"/>
                </a:lnTo>
                <a:lnTo>
                  <a:pt x="78478" y="62887"/>
                </a:lnTo>
                <a:lnTo>
                  <a:pt x="79447" y="56197"/>
                </a:lnTo>
                <a:lnTo>
                  <a:pt x="79447" y="39602"/>
                </a:lnTo>
                <a:lnTo>
                  <a:pt x="78413" y="32172"/>
                </a:lnTo>
                <a:lnTo>
                  <a:pt x="74275" y="20121"/>
                </a:lnTo>
                <a:lnTo>
                  <a:pt x="72034" y="16338"/>
                </a:lnTo>
                <a:close/>
              </a:path>
              <a:path w="461645" h="95250">
                <a:moveTo>
                  <a:pt x="151334" y="14987"/>
                </a:moveTo>
                <a:lnTo>
                  <a:pt x="126283" y="14987"/>
                </a:lnTo>
                <a:lnTo>
                  <a:pt x="129289" y="16070"/>
                </a:lnTo>
                <a:lnTo>
                  <a:pt x="133642" y="20401"/>
                </a:lnTo>
                <a:lnTo>
                  <a:pt x="134730" y="23500"/>
                </a:lnTo>
                <a:lnTo>
                  <a:pt x="134730" y="31175"/>
                </a:lnTo>
                <a:lnTo>
                  <a:pt x="115919" y="54032"/>
                </a:lnTo>
                <a:lnTo>
                  <a:pt x="108921" y="60728"/>
                </a:lnTo>
                <a:lnTo>
                  <a:pt x="89286" y="94684"/>
                </a:lnTo>
                <a:lnTo>
                  <a:pt x="152960" y="94684"/>
                </a:lnTo>
                <a:lnTo>
                  <a:pt x="152960" y="77896"/>
                </a:lnTo>
                <a:lnTo>
                  <a:pt x="116888" y="77896"/>
                </a:lnTo>
                <a:lnTo>
                  <a:pt x="117836" y="76267"/>
                </a:lnTo>
                <a:lnTo>
                  <a:pt x="119076" y="74594"/>
                </a:lnTo>
                <a:lnTo>
                  <a:pt x="122135" y="71164"/>
                </a:lnTo>
                <a:lnTo>
                  <a:pt x="125766" y="67690"/>
                </a:lnTo>
                <a:lnTo>
                  <a:pt x="137229" y="57227"/>
                </a:lnTo>
                <a:lnTo>
                  <a:pt x="141194" y="53216"/>
                </a:lnTo>
                <a:lnTo>
                  <a:pt x="146711" y="46227"/>
                </a:lnTo>
                <a:lnTo>
                  <a:pt x="149134" y="42207"/>
                </a:lnTo>
                <a:lnTo>
                  <a:pt x="152195" y="34531"/>
                </a:lnTo>
                <a:lnTo>
                  <a:pt x="152960" y="30490"/>
                </a:lnTo>
                <a:lnTo>
                  <a:pt x="152960" y="18782"/>
                </a:lnTo>
                <a:lnTo>
                  <a:pt x="151334" y="14987"/>
                </a:lnTo>
                <a:close/>
              </a:path>
              <a:path w="461645" h="95250">
                <a:moveTo>
                  <a:pt x="132252" y="0"/>
                </a:moveTo>
                <a:lnTo>
                  <a:pt x="114367" y="0"/>
                </a:lnTo>
                <a:lnTo>
                  <a:pt x="107256" y="2165"/>
                </a:lnTo>
                <a:lnTo>
                  <a:pt x="95879" y="10828"/>
                </a:lnTo>
                <a:lnTo>
                  <a:pt x="92496" y="17967"/>
                </a:lnTo>
                <a:lnTo>
                  <a:pt x="91419" y="27917"/>
                </a:lnTo>
                <a:lnTo>
                  <a:pt x="109519" y="29717"/>
                </a:lnTo>
                <a:lnTo>
                  <a:pt x="109865" y="24443"/>
                </a:lnTo>
                <a:lnTo>
                  <a:pt x="111158" y="20669"/>
                </a:lnTo>
                <a:lnTo>
                  <a:pt x="115639" y="16123"/>
                </a:lnTo>
                <a:lnTo>
                  <a:pt x="118656" y="14987"/>
                </a:lnTo>
                <a:lnTo>
                  <a:pt x="151334" y="14987"/>
                </a:lnTo>
                <a:lnTo>
                  <a:pt x="150287" y="12542"/>
                </a:lnTo>
                <a:lnTo>
                  <a:pt x="139600" y="2508"/>
                </a:lnTo>
                <a:lnTo>
                  <a:pt x="132252" y="0"/>
                </a:lnTo>
                <a:close/>
              </a:path>
              <a:path w="461645" h="95250">
                <a:moveTo>
                  <a:pt x="219222" y="386"/>
                </a:moveTo>
                <a:lnTo>
                  <a:pt x="168821" y="386"/>
                </a:lnTo>
                <a:lnTo>
                  <a:pt x="168821" y="94684"/>
                </a:lnTo>
                <a:lnTo>
                  <a:pt x="187956" y="94684"/>
                </a:lnTo>
                <a:lnTo>
                  <a:pt x="187956" y="55318"/>
                </a:lnTo>
                <a:lnTo>
                  <a:pt x="225190" y="55318"/>
                </a:lnTo>
                <a:lnTo>
                  <a:pt x="221311" y="53066"/>
                </a:lnTo>
                <a:lnTo>
                  <a:pt x="229628" y="51866"/>
                </a:lnTo>
                <a:lnTo>
                  <a:pt x="235878" y="48961"/>
                </a:lnTo>
                <a:lnTo>
                  <a:pt x="243763" y="40266"/>
                </a:lnTo>
                <a:lnTo>
                  <a:pt x="187956" y="40266"/>
                </a:lnTo>
                <a:lnTo>
                  <a:pt x="187956" y="16338"/>
                </a:lnTo>
                <a:lnTo>
                  <a:pt x="244962" y="16338"/>
                </a:lnTo>
                <a:lnTo>
                  <a:pt x="239433" y="7632"/>
                </a:lnTo>
                <a:lnTo>
                  <a:pt x="235760" y="4620"/>
                </a:lnTo>
                <a:lnTo>
                  <a:pt x="226580" y="1233"/>
                </a:lnTo>
                <a:lnTo>
                  <a:pt x="219222" y="386"/>
                </a:lnTo>
                <a:close/>
              </a:path>
              <a:path w="461645" h="95250">
                <a:moveTo>
                  <a:pt x="225190" y="55318"/>
                </a:moveTo>
                <a:lnTo>
                  <a:pt x="196230" y="55318"/>
                </a:lnTo>
                <a:lnTo>
                  <a:pt x="199440" y="55672"/>
                </a:lnTo>
                <a:lnTo>
                  <a:pt x="203492" y="57087"/>
                </a:lnTo>
                <a:lnTo>
                  <a:pt x="205409" y="58395"/>
                </a:lnTo>
                <a:lnTo>
                  <a:pt x="209029" y="62212"/>
                </a:lnTo>
                <a:lnTo>
                  <a:pt x="212390" y="66832"/>
                </a:lnTo>
                <a:lnTo>
                  <a:pt x="231137" y="94684"/>
                </a:lnTo>
                <a:lnTo>
                  <a:pt x="254021" y="94684"/>
                </a:lnTo>
                <a:lnTo>
                  <a:pt x="242450" y="76288"/>
                </a:lnTo>
                <a:lnTo>
                  <a:pt x="237882" y="68955"/>
                </a:lnTo>
                <a:lnTo>
                  <a:pt x="234251" y="63853"/>
                </a:lnTo>
                <a:lnTo>
                  <a:pt x="228864" y="58106"/>
                </a:lnTo>
                <a:lnTo>
                  <a:pt x="225449" y="55468"/>
                </a:lnTo>
                <a:lnTo>
                  <a:pt x="225190" y="55318"/>
                </a:lnTo>
                <a:close/>
              </a:path>
              <a:path w="461645" h="95250">
                <a:moveTo>
                  <a:pt x="244962" y="16338"/>
                </a:moveTo>
                <a:lnTo>
                  <a:pt x="210646" y="16338"/>
                </a:lnTo>
                <a:lnTo>
                  <a:pt x="215300" y="16445"/>
                </a:lnTo>
                <a:lnTo>
                  <a:pt x="216851" y="16659"/>
                </a:lnTo>
                <a:lnTo>
                  <a:pt x="219953" y="17174"/>
                </a:lnTo>
                <a:lnTo>
                  <a:pt x="222356" y="18407"/>
                </a:lnTo>
                <a:lnTo>
                  <a:pt x="225761" y="22310"/>
                </a:lnTo>
                <a:lnTo>
                  <a:pt x="226612" y="24871"/>
                </a:lnTo>
                <a:lnTo>
                  <a:pt x="226612" y="30874"/>
                </a:lnTo>
                <a:lnTo>
                  <a:pt x="211292" y="40266"/>
                </a:lnTo>
                <a:lnTo>
                  <a:pt x="243763" y="40266"/>
                </a:lnTo>
                <a:lnTo>
                  <a:pt x="244238" y="39742"/>
                </a:lnTo>
                <a:lnTo>
                  <a:pt x="246329" y="33898"/>
                </a:lnTo>
                <a:lnTo>
                  <a:pt x="246329" y="21248"/>
                </a:lnTo>
                <a:lnTo>
                  <a:pt x="244962" y="16338"/>
                </a:lnTo>
                <a:close/>
              </a:path>
              <a:path w="461645" h="95250">
                <a:moveTo>
                  <a:pt x="274720" y="386"/>
                </a:moveTo>
                <a:lnTo>
                  <a:pt x="255132" y="386"/>
                </a:lnTo>
                <a:lnTo>
                  <a:pt x="277757" y="94684"/>
                </a:lnTo>
                <a:lnTo>
                  <a:pt x="298509" y="94684"/>
                </a:lnTo>
                <a:lnTo>
                  <a:pt x="306387" y="65159"/>
                </a:lnTo>
                <a:lnTo>
                  <a:pt x="289006" y="65159"/>
                </a:lnTo>
                <a:lnTo>
                  <a:pt x="274720" y="386"/>
                </a:lnTo>
                <a:close/>
              </a:path>
              <a:path w="461645" h="95250">
                <a:moveTo>
                  <a:pt x="335088" y="24185"/>
                </a:moveTo>
                <a:lnTo>
                  <a:pt x="317320" y="24185"/>
                </a:lnTo>
                <a:lnTo>
                  <a:pt x="336195" y="94684"/>
                </a:lnTo>
                <a:lnTo>
                  <a:pt x="356494" y="94684"/>
                </a:lnTo>
                <a:lnTo>
                  <a:pt x="363432" y="66253"/>
                </a:lnTo>
                <a:lnTo>
                  <a:pt x="345699" y="66253"/>
                </a:lnTo>
                <a:lnTo>
                  <a:pt x="335088" y="24185"/>
                </a:lnTo>
                <a:close/>
              </a:path>
              <a:path w="461645" h="95250">
                <a:moveTo>
                  <a:pt x="379507" y="386"/>
                </a:moveTo>
                <a:lnTo>
                  <a:pt x="360244" y="386"/>
                </a:lnTo>
                <a:lnTo>
                  <a:pt x="345699" y="66253"/>
                </a:lnTo>
                <a:lnTo>
                  <a:pt x="363432" y="66253"/>
                </a:lnTo>
                <a:lnTo>
                  <a:pt x="379507" y="386"/>
                </a:lnTo>
                <a:close/>
              </a:path>
              <a:path w="461645" h="95250">
                <a:moveTo>
                  <a:pt x="329086" y="386"/>
                </a:moveTo>
                <a:lnTo>
                  <a:pt x="306331" y="386"/>
                </a:lnTo>
                <a:lnTo>
                  <a:pt x="289006" y="65159"/>
                </a:lnTo>
                <a:lnTo>
                  <a:pt x="306387" y="65159"/>
                </a:lnTo>
                <a:lnTo>
                  <a:pt x="317320" y="24185"/>
                </a:lnTo>
                <a:lnTo>
                  <a:pt x="335088" y="24185"/>
                </a:lnTo>
                <a:lnTo>
                  <a:pt x="329086" y="386"/>
                </a:lnTo>
                <a:close/>
              </a:path>
              <a:path w="461645" h="95250">
                <a:moveTo>
                  <a:pt x="433433" y="16338"/>
                </a:moveTo>
                <a:lnTo>
                  <a:pt x="414298" y="16338"/>
                </a:lnTo>
                <a:lnTo>
                  <a:pt x="414298" y="94684"/>
                </a:lnTo>
                <a:lnTo>
                  <a:pt x="433433" y="94684"/>
                </a:lnTo>
                <a:lnTo>
                  <a:pt x="433433" y="16338"/>
                </a:lnTo>
                <a:close/>
              </a:path>
              <a:path w="461645" h="95250">
                <a:moveTo>
                  <a:pt x="461488" y="386"/>
                </a:moveTo>
                <a:lnTo>
                  <a:pt x="386177" y="386"/>
                </a:lnTo>
                <a:lnTo>
                  <a:pt x="386177" y="16338"/>
                </a:lnTo>
                <a:lnTo>
                  <a:pt x="461488" y="16338"/>
                </a:lnTo>
                <a:lnTo>
                  <a:pt x="461488" y="38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4" name="object 2294"/>
          <p:cNvSpPr/>
          <p:nvPr/>
        </p:nvSpPr>
        <p:spPr>
          <a:xfrm>
            <a:off x="3150351" y="4273934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29359" y="0"/>
                </a:moveTo>
                <a:lnTo>
                  <a:pt x="0" y="58431"/>
                </a:lnTo>
                <a:lnTo>
                  <a:pt x="58720" y="58431"/>
                </a:lnTo>
                <a:lnTo>
                  <a:pt x="293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5" name="object 2295"/>
          <p:cNvSpPr/>
          <p:nvPr/>
        </p:nvSpPr>
        <p:spPr>
          <a:xfrm>
            <a:off x="3150351" y="4273935"/>
            <a:ext cx="59055" cy="59055"/>
          </a:xfrm>
          <a:custGeom>
            <a:avLst/>
            <a:gdLst/>
            <a:ahLst/>
            <a:cxnLst/>
            <a:rect l="l" t="t" r="r" b="b"/>
            <a:pathLst>
              <a:path w="59055" h="59054">
                <a:moveTo>
                  <a:pt x="0" y="58431"/>
                </a:moveTo>
                <a:lnTo>
                  <a:pt x="58721" y="58431"/>
                </a:lnTo>
                <a:lnTo>
                  <a:pt x="29360" y="0"/>
                </a:lnTo>
                <a:lnTo>
                  <a:pt x="0" y="5843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6" name="object 2296"/>
          <p:cNvSpPr/>
          <p:nvPr/>
        </p:nvSpPr>
        <p:spPr>
          <a:xfrm>
            <a:off x="1669498" y="4338210"/>
            <a:ext cx="0" cy="1281430"/>
          </a:xfrm>
          <a:custGeom>
            <a:avLst/>
            <a:gdLst/>
            <a:ahLst/>
            <a:cxnLst/>
            <a:rect l="l" t="t" r="r" b="b"/>
            <a:pathLst>
              <a:path h="1281429">
                <a:moveTo>
                  <a:pt x="0" y="1281240"/>
                </a:moveTo>
                <a:lnTo>
                  <a:pt x="0" y="0"/>
                </a:lnTo>
              </a:path>
            </a:pathLst>
          </a:custGeom>
          <a:ln w="14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7" name="object 2297"/>
          <p:cNvSpPr/>
          <p:nvPr/>
        </p:nvSpPr>
        <p:spPr>
          <a:xfrm>
            <a:off x="1640672" y="5575360"/>
            <a:ext cx="58419" cy="59055"/>
          </a:xfrm>
          <a:custGeom>
            <a:avLst/>
            <a:gdLst/>
            <a:ahLst/>
            <a:cxnLst/>
            <a:rect l="l" t="t" r="r" b="b"/>
            <a:pathLst>
              <a:path w="58419" h="59054">
                <a:moveTo>
                  <a:pt x="58187" y="0"/>
                </a:moveTo>
                <a:lnTo>
                  <a:pt x="0" y="0"/>
                </a:lnTo>
                <a:lnTo>
                  <a:pt x="28826" y="58431"/>
                </a:lnTo>
                <a:lnTo>
                  <a:pt x="581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8" name="object 2298"/>
          <p:cNvSpPr/>
          <p:nvPr/>
        </p:nvSpPr>
        <p:spPr>
          <a:xfrm>
            <a:off x="1368375" y="4138733"/>
            <a:ext cx="623570" cy="120650"/>
          </a:xfrm>
          <a:custGeom>
            <a:avLst/>
            <a:gdLst/>
            <a:ahLst/>
            <a:cxnLst/>
            <a:rect l="l" t="t" r="r" b="b"/>
            <a:pathLst>
              <a:path w="623569" h="120650">
                <a:moveTo>
                  <a:pt x="42858" y="0"/>
                </a:moveTo>
                <a:lnTo>
                  <a:pt x="0" y="0"/>
                </a:lnTo>
                <a:lnTo>
                  <a:pt x="0" y="94300"/>
                </a:lnTo>
                <a:lnTo>
                  <a:pt x="43074" y="94300"/>
                </a:lnTo>
                <a:lnTo>
                  <a:pt x="48719" y="93634"/>
                </a:lnTo>
                <a:lnTo>
                  <a:pt x="58588" y="90505"/>
                </a:lnTo>
                <a:lnTo>
                  <a:pt x="63070" y="87995"/>
                </a:lnTo>
                <a:lnTo>
                  <a:pt x="70784" y="80534"/>
                </a:lnTo>
                <a:lnTo>
                  <a:pt x="72077" y="78412"/>
                </a:lnTo>
                <a:lnTo>
                  <a:pt x="19133" y="78412"/>
                </a:lnTo>
                <a:lnTo>
                  <a:pt x="19133" y="15952"/>
                </a:lnTo>
                <a:lnTo>
                  <a:pt x="72032" y="15952"/>
                </a:lnTo>
                <a:lnTo>
                  <a:pt x="71258" y="14645"/>
                </a:lnTo>
                <a:lnTo>
                  <a:pt x="63328" y="6325"/>
                </a:lnTo>
                <a:lnTo>
                  <a:pt x="58567" y="3431"/>
                </a:lnTo>
                <a:lnTo>
                  <a:pt x="48870" y="600"/>
                </a:lnTo>
                <a:lnTo>
                  <a:pt x="42858" y="0"/>
                </a:lnTo>
                <a:close/>
              </a:path>
              <a:path w="623569" h="120650">
                <a:moveTo>
                  <a:pt x="72032" y="15952"/>
                </a:moveTo>
                <a:lnTo>
                  <a:pt x="35532" y="15952"/>
                </a:lnTo>
                <a:lnTo>
                  <a:pt x="40768" y="16253"/>
                </a:lnTo>
                <a:lnTo>
                  <a:pt x="47017" y="17625"/>
                </a:lnTo>
                <a:lnTo>
                  <a:pt x="59665" y="54504"/>
                </a:lnTo>
                <a:lnTo>
                  <a:pt x="59019" y="60261"/>
                </a:lnTo>
                <a:lnTo>
                  <a:pt x="38764" y="78412"/>
                </a:lnTo>
                <a:lnTo>
                  <a:pt x="72077" y="78412"/>
                </a:lnTo>
                <a:lnTo>
                  <a:pt x="74168" y="74980"/>
                </a:lnTo>
                <a:lnTo>
                  <a:pt x="78477" y="62501"/>
                </a:lnTo>
                <a:lnTo>
                  <a:pt x="79447" y="55812"/>
                </a:lnTo>
                <a:lnTo>
                  <a:pt x="79447" y="39216"/>
                </a:lnTo>
                <a:lnTo>
                  <a:pt x="78412" y="31786"/>
                </a:lnTo>
                <a:lnTo>
                  <a:pt x="74275" y="19737"/>
                </a:lnTo>
                <a:lnTo>
                  <a:pt x="72032" y="15952"/>
                </a:lnTo>
                <a:close/>
              </a:path>
              <a:path w="623569" h="120650">
                <a:moveTo>
                  <a:pt x="126649" y="24443"/>
                </a:moveTo>
                <a:lnTo>
                  <a:pt x="119926" y="24443"/>
                </a:lnTo>
                <a:lnTo>
                  <a:pt x="113838" y="25923"/>
                </a:lnTo>
                <a:lnTo>
                  <a:pt x="91365" y="67370"/>
                </a:lnTo>
                <a:lnTo>
                  <a:pt x="92776" y="73684"/>
                </a:lnTo>
                <a:lnTo>
                  <a:pt x="98723" y="84618"/>
                </a:lnTo>
                <a:lnTo>
                  <a:pt x="103065" y="88767"/>
                </a:lnTo>
                <a:lnTo>
                  <a:pt x="114485" y="94428"/>
                </a:lnTo>
                <a:lnTo>
                  <a:pt x="120486" y="95843"/>
                </a:lnTo>
                <a:lnTo>
                  <a:pt x="126779" y="95843"/>
                </a:lnTo>
                <a:lnTo>
                  <a:pt x="155760" y="81113"/>
                </a:lnTo>
                <a:lnTo>
                  <a:pt x="121973" y="81113"/>
                </a:lnTo>
                <a:lnTo>
                  <a:pt x="117986" y="79312"/>
                </a:lnTo>
                <a:lnTo>
                  <a:pt x="111522" y="72108"/>
                </a:lnTo>
                <a:lnTo>
                  <a:pt x="109940" y="67026"/>
                </a:lnTo>
                <a:lnTo>
                  <a:pt x="109967" y="53174"/>
                </a:lnTo>
                <a:lnTo>
                  <a:pt x="111522" y="48178"/>
                </a:lnTo>
                <a:lnTo>
                  <a:pt x="117986" y="40975"/>
                </a:lnTo>
                <a:lnTo>
                  <a:pt x="121973" y="39174"/>
                </a:lnTo>
                <a:lnTo>
                  <a:pt x="155970" y="39174"/>
                </a:lnTo>
                <a:lnTo>
                  <a:pt x="152184" y="34510"/>
                </a:lnTo>
                <a:lnTo>
                  <a:pt x="146854" y="30106"/>
                </a:lnTo>
                <a:lnTo>
                  <a:pt x="140822" y="26960"/>
                </a:lnTo>
                <a:lnTo>
                  <a:pt x="134087" y="25072"/>
                </a:lnTo>
                <a:lnTo>
                  <a:pt x="126649" y="24443"/>
                </a:lnTo>
                <a:close/>
              </a:path>
              <a:path w="623569" h="120650">
                <a:moveTo>
                  <a:pt x="155970" y="39174"/>
                </a:moveTo>
                <a:lnTo>
                  <a:pt x="131455" y="39174"/>
                </a:lnTo>
                <a:lnTo>
                  <a:pt x="135430" y="40975"/>
                </a:lnTo>
                <a:lnTo>
                  <a:pt x="141851" y="48178"/>
                </a:lnTo>
                <a:lnTo>
                  <a:pt x="143409" y="53174"/>
                </a:lnTo>
                <a:lnTo>
                  <a:pt x="143410" y="67026"/>
                </a:lnTo>
                <a:lnTo>
                  <a:pt x="141851" y="72108"/>
                </a:lnTo>
                <a:lnTo>
                  <a:pt x="135430" y="79312"/>
                </a:lnTo>
                <a:lnTo>
                  <a:pt x="131455" y="81113"/>
                </a:lnTo>
                <a:lnTo>
                  <a:pt x="155760" y="81113"/>
                </a:lnTo>
                <a:lnTo>
                  <a:pt x="156484" y="80219"/>
                </a:lnTo>
                <a:lnTo>
                  <a:pt x="159626" y="74126"/>
                </a:lnTo>
                <a:lnTo>
                  <a:pt x="161511" y="67370"/>
                </a:lnTo>
                <a:lnTo>
                  <a:pt x="162123" y="60143"/>
                </a:lnTo>
                <a:lnTo>
                  <a:pt x="162074" y="59178"/>
                </a:lnTo>
                <a:lnTo>
                  <a:pt x="161517" y="52595"/>
                </a:lnTo>
                <a:lnTo>
                  <a:pt x="159650" y="45903"/>
                </a:lnTo>
                <a:lnTo>
                  <a:pt x="156539" y="39875"/>
                </a:lnTo>
                <a:lnTo>
                  <a:pt x="155970" y="39174"/>
                </a:lnTo>
                <a:close/>
              </a:path>
              <a:path w="623569" h="120650">
                <a:moveTo>
                  <a:pt x="192519" y="25986"/>
                </a:moveTo>
                <a:lnTo>
                  <a:pt x="175582" y="25986"/>
                </a:lnTo>
                <a:lnTo>
                  <a:pt x="175582" y="120286"/>
                </a:lnTo>
                <a:lnTo>
                  <a:pt x="193747" y="120286"/>
                </a:lnTo>
                <a:lnTo>
                  <a:pt x="193747" y="85873"/>
                </a:lnTo>
                <a:lnTo>
                  <a:pt x="234489" y="85873"/>
                </a:lnTo>
                <a:lnTo>
                  <a:pt x="237570" y="81499"/>
                </a:lnTo>
                <a:lnTo>
                  <a:pt x="204931" y="81499"/>
                </a:lnTo>
                <a:lnTo>
                  <a:pt x="201203" y="79665"/>
                </a:lnTo>
                <a:lnTo>
                  <a:pt x="195083" y="72332"/>
                </a:lnTo>
                <a:lnTo>
                  <a:pt x="193554" y="66662"/>
                </a:lnTo>
                <a:lnTo>
                  <a:pt x="193673" y="51885"/>
                </a:lnTo>
                <a:lnTo>
                  <a:pt x="195018" y="47246"/>
                </a:lnTo>
                <a:lnTo>
                  <a:pt x="200879" y="40427"/>
                </a:lnTo>
                <a:lnTo>
                  <a:pt x="204565" y="38723"/>
                </a:lnTo>
                <a:lnTo>
                  <a:pt x="237742" y="38723"/>
                </a:lnTo>
                <a:lnTo>
                  <a:pt x="235818" y="36022"/>
                </a:lnTo>
                <a:lnTo>
                  <a:pt x="192519" y="36022"/>
                </a:lnTo>
                <a:lnTo>
                  <a:pt x="192519" y="25986"/>
                </a:lnTo>
                <a:close/>
              </a:path>
              <a:path w="623569" h="120650">
                <a:moveTo>
                  <a:pt x="234489" y="85873"/>
                </a:moveTo>
                <a:lnTo>
                  <a:pt x="193747" y="85873"/>
                </a:lnTo>
                <a:lnTo>
                  <a:pt x="197152" y="89518"/>
                </a:lnTo>
                <a:lnTo>
                  <a:pt x="200395" y="92091"/>
                </a:lnTo>
                <a:lnTo>
                  <a:pt x="206557" y="95093"/>
                </a:lnTo>
                <a:lnTo>
                  <a:pt x="209994" y="95843"/>
                </a:lnTo>
                <a:lnTo>
                  <a:pt x="221759" y="95843"/>
                </a:lnTo>
                <a:lnTo>
                  <a:pt x="228547" y="92680"/>
                </a:lnTo>
                <a:lnTo>
                  <a:pt x="234149" y="86356"/>
                </a:lnTo>
                <a:lnTo>
                  <a:pt x="234489" y="85873"/>
                </a:lnTo>
                <a:close/>
              </a:path>
              <a:path w="623569" h="120650">
                <a:moveTo>
                  <a:pt x="237742" y="38723"/>
                </a:moveTo>
                <a:lnTo>
                  <a:pt x="213269" y="38723"/>
                </a:lnTo>
                <a:lnTo>
                  <a:pt x="216847" y="40460"/>
                </a:lnTo>
                <a:lnTo>
                  <a:pt x="222622" y="47407"/>
                </a:lnTo>
                <a:lnTo>
                  <a:pt x="223949" y="52296"/>
                </a:lnTo>
                <a:lnTo>
                  <a:pt x="223996" y="67836"/>
                </a:lnTo>
                <a:lnTo>
                  <a:pt x="222665" y="73083"/>
                </a:lnTo>
                <a:lnTo>
                  <a:pt x="217062" y="79816"/>
                </a:lnTo>
                <a:lnTo>
                  <a:pt x="213550" y="81499"/>
                </a:lnTo>
                <a:lnTo>
                  <a:pt x="237570" y="81499"/>
                </a:lnTo>
                <a:lnTo>
                  <a:pt x="237826" y="81135"/>
                </a:lnTo>
                <a:lnTo>
                  <a:pt x="240452" y="74962"/>
                </a:lnTo>
                <a:lnTo>
                  <a:pt x="242028" y="67836"/>
                </a:lnTo>
                <a:lnTo>
                  <a:pt x="242553" y="59757"/>
                </a:lnTo>
                <a:lnTo>
                  <a:pt x="242032" y="51885"/>
                </a:lnTo>
                <a:lnTo>
                  <a:pt x="240468" y="44930"/>
                </a:lnTo>
                <a:lnTo>
                  <a:pt x="237862" y="38892"/>
                </a:lnTo>
                <a:lnTo>
                  <a:pt x="237742" y="38723"/>
                </a:lnTo>
                <a:close/>
              </a:path>
              <a:path w="623569" h="120650">
                <a:moveTo>
                  <a:pt x="221889" y="24443"/>
                </a:moveTo>
                <a:lnTo>
                  <a:pt x="209348" y="24443"/>
                </a:lnTo>
                <a:lnTo>
                  <a:pt x="205190" y="25515"/>
                </a:lnTo>
                <a:lnTo>
                  <a:pt x="197690" y="29804"/>
                </a:lnTo>
                <a:lnTo>
                  <a:pt x="194717" y="32590"/>
                </a:lnTo>
                <a:lnTo>
                  <a:pt x="192519" y="36022"/>
                </a:lnTo>
                <a:lnTo>
                  <a:pt x="235818" y="36022"/>
                </a:lnTo>
                <a:lnTo>
                  <a:pt x="234214" y="33770"/>
                </a:lnTo>
                <a:lnTo>
                  <a:pt x="228655" y="27552"/>
                </a:lnTo>
                <a:lnTo>
                  <a:pt x="221889" y="24443"/>
                </a:lnTo>
                <a:close/>
              </a:path>
              <a:path w="623569" h="120650">
                <a:moveTo>
                  <a:pt x="311737" y="38272"/>
                </a:moveTo>
                <a:lnTo>
                  <a:pt x="287026" y="38272"/>
                </a:lnTo>
                <a:lnTo>
                  <a:pt x="290280" y="39013"/>
                </a:lnTo>
                <a:lnTo>
                  <a:pt x="293728" y="41972"/>
                </a:lnTo>
                <a:lnTo>
                  <a:pt x="294590" y="44448"/>
                </a:lnTo>
                <a:lnTo>
                  <a:pt x="294590" y="49723"/>
                </a:lnTo>
                <a:lnTo>
                  <a:pt x="291315" y="51095"/>
                </a:lnTo>
                <a:lnTo>
                  <a:pt x="285432" y="52574"/>
                </a:lnTo>
                <a:lnTo>
                  <a:pt x="270650" y="55361"/>
                </a:lnTo>
                <a:lnTo>
                  <a:pt x="265835" y="56766"/>
                </a:lnTo>
                <a:lnTo>
                  <a:pt x="259154" y="59983"/>
                </a:lnTo>
                <a:lnTo>
                  <a:pt x="256557" y="62298"/>
                </a:lnTo>
                <a:lnTo>
                  <a:pt x="252851" y="68345"/>
                </a:lnTo>
                <a:lnTo>
                  <a:pt x="251924" y="71786"/>
                </a:lnTo>
                <a:lnTo>
                  <a:pt x="251924" y="81478"/>
                </a:lnTo>
                <a:lnTo>
                  <a:pt x="253961" y="86302"/>
                </a:lnTo>
                <a:lnTo>
                  <a:pt x="262106" y="93935"/>
                </a:lnTo>
                <a:lnTo>
                  <a:pt x="267676" y="95843"/>
                </a:lnTo>
                <a:lnTo>
                  <a:pt x="278752" y="95843"/>
                </a:lnTo>
                <a:lnTo>
                  <a:pt x="282522" y="95093"/>
                </a:lnTo>
                <a:lnTo>
                  <a:pt x="289590" y="92091"/>
                </a:lnTo>
                <a:lnTo>
                  <a:pt x="292908" y="89839"/>
                </a:lnTo>
                <a:lnTo>
                  <a:pt x="296011" y="86838"/>
                </a:lnTo>
                <a:lnTo>
                  <a:pt x="313458" y="86838"/>
                </a:lnTo>
                <a:lnTo>
                  <a:pt x="312697" y="83107"/>
                </a:lnTo>
                <a:lnTo>
                  <a:pt x="277243" y="83107"/>
                </a:lnTo>
                <a:lnTo>
                  <a:pt x="274830" y="82185"/>
                </a:lnTo>
                <a:lnTo>
                  <a:pt x="271038" y="78497"/>
                </a:lnTo>
                <a:lnTo>
                  <a:pt x="270089" y="76310"/>
                </a:lnTo>
                <a:lnTo>
                  <a:pt x="270089" y="71207"/>
                </a:lnTo>
                <a:lnTo>
                  <a:pt x="288578" y="63187"/>
                </a:lnTo>
                <a:lnTo>
                  <a:pt x="292262" y="62266"/>
                </a:lnTo>
                <a:lnTo>
                  <a:pt x="294590" y="61494"/>
                </a:lnTo>
                <a:lnTo>
                  <a:pt x="312333" y="61494"/>
                </a:lnTo>
                <a:lnTo>
                  <a:pt x="312431" y="42904"/>
                </a:lnTo>
                <a:lnTo>
                  <a:pt x="311737" y="38272"/>
                </a:lnTo>
                <a:close/>
              </a:path>
              <a:path w="623569" h="120650">
                <a:moveTo>
                  <a:pt x="313458" y="86838"/>
                </a:moveTo>
                <a:lnTo>
                  <a:pt x="296011" y="86838"/>
                </a:lnTo>
                <a:lnTo>
                  <a:pt x="296141" y="87181"/>
                </a:lnTo>
                <a:lnTo>
                  <a:pt x="297348" y="91319"/>
                </a:lnTo>
                <a:lnTo>
                  <a:pt x="297930" y="93098"/>
                </a:lnTo>
                <a:lnTo>
                  <a:pt x="298404" y="94300"/>
                </a:lnTo>
                <a:lnTo>
                  <a:pt x="316374" y="94300"/>
                </a:lnTo>
                <a:lnTo>
                  <a:pt x="314780" y="91041"/>
                </a:lnTo>
                <a:lnTo>
                  <a:pt x="313692" y="87985"/>
                </a:lnTo>
                <a:lnTo>
                  <a:pt x="313458" y="86838"/>
                </a:lnTo>
                <a:close/>
              </a:path>
              <a:path w="623569" h="120650">
                <a:moveTo>
                  <a:pt x="312333" y="61494"/>
                </a:moveTo>
                <a:lnTo>
                  <a:pt x="294590" y="61494"/>
                </a:lnTo>
                <a:lnTo>
                  <a:pt x="294590" y="69428"/>
                </a:lnTo>
                <a:lnTo>
                  <a:pt x="294352" y="72365"/>
                </a:lnTo>
                <a:lnTo>
                  <a:pt x="293879" y="73908"/>
                </a:lnTo>
                <a:lnTo>
                  <a:pt x="293189" y="76267"/>
                </a:lnTo>
                <a:lnTo>
                  <a:pt x="291745" y="78261"/>
                </a:lnTo>
                <a:lnTo>
                  <a:pt x="289547" y="79890"/>
                </a:lnTo>
                <a:lnTo>
                  <a:pt x="286574" y="82035"/>
                </a:lnTo>
                <a:lnTo>
                  <a:pt x="283450" y="83107"/>
                </a:lnTo>
                <a:lnTo>
                  <a:pt x="312697" y="83107"/>
                </a:lnTo>
                <a:lnTo>
                  <a:pt x="312529" y="82282"/>
                </a:lnTo>
                <a:lnTo>
                  <a:pt x="312265" y="78261"/>
                </a:lnTo>
                <a:lnTo>
                  <a:pt x="312333" y="61494"/>
                </a:lnTo>
                <a:close/>
              </a:path>
              <a:path w="623569" h="120650">
                <a:moveTo>
                  <a:pt x="291637" y="24443"/>
                </a:moveTo>
                <a:lnTo>
                  <a:pt x="274614" y="24443"/>
                </a:lnTo>
                <a:lnTo>
                  <a:pt x="267892" y="26029"/>
                </a:lnTo>
                <a:lnTo>
                  <a:pt x="258842" y="32377"/>
                </a:lnTo>
                <a:lnTo>
                  <a:pt x="255653" y="37265"/>
                </a:lnTo>
                <a:lnTo>
                  <a:pt x="253799" y="43869"/>
                </a:lnTo>
                <a:lnTo>
                  <a:pt x="270283" y="46828"/>
                </a:lnTo>
                <a:lnTo>
                  <a:pt x="271404" y="43654"/>
                </a:lnTo>
                <a:lnTo>
                  <a:pt x="272869" y="41436"/>
                </a:lnTo>
                <a:lnTo>
                  <a:pt x="276489" y="38906"/>
                </a:lnTo>
                <a:lnTo>
                  <a:pt x="279011" y="38272"/>
                </a:lnTo>
                <a:lnTo>
                  <a:pt x="311737" y="38272"/>
                </a:lnTo>
                <a:lnTo>
                  <a:pt x="311623" y="37511"/>
                </a:lnTo>
                <a:lnTo>
                  <a:pt x="308391" y="31636"/>
                </a:lnTo>
                <a:lnTo>
                  <a:pt x="305601" y="29213"/>
                </a:lnTo>
                <a:lnTo>
                  <a:pt x="297671" y="25397"/>
                </a:lnTo>
                <a:lnTo>
                  <a:pt x="291637" y="24443"/>
                </a:lnTo>
                <a:close/>
              </a:path>
              <a:path w="623569" h="120650">
                <a:moveTo>
                  <a:pt x="348965" y="25986"/>
                </a:moveTo>
                <a:lnTo>
                  <a:pt x="332223" y="25986"/>
                </a:lnTo>
                <a:lnTo>
                  <a:pt x="332223" y="94300"/>
                </a:lnTo>
                <a:lnTo>
                  <a:pt x="350387" y="94300"/>
                </a:lnTo>
                <a:lnTo>
                  <a:pt x="350387" y="54547"/>
                </a:lnTo>
                <a:lnTo>
                  <a:pt x="350873" y="49851"/>
                </a:lnTo>
                <a:lnTo>
                  <a:pt x="352812" y="44190"/>
                </a:lnTo>
                <a:lnTo>
                  <a:pt x="354417" y="42025"/>
                </a:lnTo>
                <a:lnTo>
                  <a:pt x="358899" y="39023"/>
                </a:lnTo>
                <a:lnTo>
                  <a:pt x="361420" y="38272"/>
                </a:lnTo>
                <a:lnTo>
                  <a:pt x="432093" y="38272"/>
                </a:lnTo>
                <a:lnTo>
                  <a:pt x="430816" y="35314"/>
                </a:lnTo>
                <a:lnTo>
                  <a:pt x="348965" y="35314"/>
                </a:lnTo>
                <a:lnTo>
                  <a:pt x="348965" y="25986"/>
                </a:lnTo>
                <a:close/>
              </a:path>
              <a:path w="623569" h="120650">
                <a:moveTo>
                  <a:pt x="402857" y="38272"/>
                </a:moveTo>
                <a:lnTo>
                  <a:pt x="366548" y="38272"/>
                </a:lnTo>
                <a:lnTo>
                  <a:pt x="368391" y="38745"/>
                </a:lnTo>
                <a:lnTo>
                  <a:pt x="371106" y="40632"/>
                </a:lnTo>
                <a:lnTo>
                  <a:pt x="373724" y="94300"/>
                </a:lnTo>
                <a:lnTo>
                  <a:pt x="391888" y="94300"/>
                </a:lnTo>
                <a:lnTo>
                  <a:pt x="391943" y="54547"/>
                </a:lnTo>
                <a:lnTo>
                  <a:pt x="400465" y="39044"/>
                </a:lnTo>
                <a:lnTo>
                  <a:pt x="402857" y="38272"/>
                </a:lnTo>
                <a:close/>
              </a:path>
              <a:path w="623569" h="120650">
                <a:moveTo>
                  <a:pt x="432093" y="38272"/>
                </a:moveTo>
                <a:lnTo>
                  <a:pt x="408890" y="38272"/>
                </a:lnTo>
                <a:lnTo>
                  <a:pt x="411476" y="39560"/>
                </a:lnTo>
                <a:lnTo>
                  <a:pt x="413157" y="42133"/>
                </a:lnTo>
                <a:lnTo>
                  <a:pt x="414407" y="44105"/>
                </a:lnTo>
                <a:lnTo>
                  <a:pt x="415032" y="48479"/>
                </a:lnTo>
                <a:lnTo>
                  <a:pt x="415032" y="94300"/>
                </a:lnTo>
                <a:lnTo>
                  <a:pt x="433197" y="94300"/>
                </a:lnTo>
                <a:lnTo>
                  <a:pt x="433197" y="44105"/>
                </a:lnTo>
                <a:lnTo>
                  <a:pt x="432572" y="39389"/>
                </a:lnTo>
                <a:lnTo>
                  <a:pt x="432093" y="38272"/>
                </a:lnTo>
                <a:close/>
              </a:path>
              <a:path w="623569" h="120650">
                <a:moveTo>
                  <a:pt x="374759" y="24443"/>
                </a:moveTo>
                <a:lnTo>
                  <a:pt x="362088" y="24443"/>
                </a:lnTo>
                <a:lnTo>
                  <a:pt x="354956" y="28067"/>
                </a:lnTo>
                <a:lnTo>
                  <a:pt x="348965" y="35314"/>
                </a:lnTo>
                <a:lnTo>
                  <a:pt x="389756" y="35314"/>
                </a:lnTo>
                <a:lnTo>
                  <a:pt x="387687" y="31669"/>
                </a:lnTo>
                <a:lnTo>
                  <a:pt x="385037" y="28945"/>
                </a:lnTo>
                <a:lnTo>
                  <a:pt x="378573" y="25344"/>
                </a:lnTo>
                <a:lnTo>
                  <a:pt x="374759" y="24443"/>
                </a:lnTo>
                <a:close/>
              </a:path>
              <a:path w="623569" h="120650">
                <a:moveTo>
                  <a:pt x="415743" y="24443"/>
                </a:moveTo>
                <a:lnTo>
                  <a:pt x="406735" y="24443"/>
                </a:lnTo>
                <a:lnTo>
                  <a:pt x="403007" y="25344"/>
                </a:lnTo>
                <a:lnTo>
                  <a:pt x="396026" y="28945"/>
                </a:lnTo>
                <a:lnTo>
                  <a:pt x="392772" y="31669"/>
                </a:lnTo>
                <a:lnTo>
                  <a:pt x="389756" y="35314"/>
                </a:lnTo>
                <a:lnTo>
                  <a:pt x="430816" y="35314"/>
                </a:lnTo>
                <a:lnTo>
                  <a:pt x="429597" y="32527"/>
                </a:lnTo>
                <a:lnTo>
                  <a:pt x="426990" y="29536"/>
                </a:lnTo>
                <a:lnTo>
                  <a:pt x="420009" y="25462"/>
                </a:lnTo>
                <a:lnTo>
                  <a:pt x="415743" y="24443"/>
                </a:lnTo>
                <a:close/>
              </a:path>
              <a:path w="623569" h="120650">
                <a:moveTo>
                  <a:pt x="472926" y="0"/>
                </a:moveTo>
                <a:lnTo>
                  <a:pt x="454760" y="0"/>
                </a:lnTo>
                <a:lnTo>
                  <a:pt x="454760" y="16724"/>
                </a:lnTo>
                <a:lnTo>
                  <a:pt x="472926" y="16724"/>
                </a:lnTo>
                <a:lnTo>
                  <a:pt x="472926" y="0"/>
                </a:lnTo>
                <a:close/>
              </a:path>
              <a:path w="623569" h="120650">
                <a:moveTo>
                  <a:pt x="472926" y="25986"/>
                </a:moveTo>
                <a:lnTo>
                  <a:pt x="454760" y="25986"/>
                </a:lnTo>
                <a:lnTo>
                  <a:pt x="454760" y="94300"/>
                </a:lnTo>
                <a:lnTo>
                  <a:pt x="472926" y="94300"/>
                </a:lnTo>
                <a:lnTo>
                  <a:pt x="472926" y="25986"/>
                </a:lnTo>
                <a:close/>
              </a:path>
              <a:path w="623569" h="120650">
                <a:moveTo>
                  <a:pt x="504601" y="25986"/>
                </a:moveTo>
                <a:lnTo>
                  <a:pt x="487729" y="25986"/>
                </a:lnTo>
                <a:lnTo>
                  <a:pt x="487729" y="94300"/>
                </a:lnTo>
                <a:lnTo>
                  <a:pt x="505894" y="94300"/>
                </a:lnTo>
                <a:lnTo>
                  <a:pt x="505894" y="55726"/>
                </a:lnTo>
                <a:lnTo>
                  <a:pt x="506357" y="50495"/>
                </a:lnTo>
                <a:lnTo>
                  <a:pt x="508210" y="44834"/>
                </a:lnTo>
                <a:lnTo>
                  <a:pt x="509922" y="42561"/>
                </a:lnTo>
                <a:lnTo>
                  <a:pt x="514922" y="39131"/>
                </a:lnTo>
                <a:lnTo>
                  <a:pt x="517745" y="38273"/>
                </a:lnTo>
                <a:lnTo>
                  <a:pt x="548968" y="38273"/>
                </a:lnTo>
                <a:lnTo>
                  <a:pt x="548633" y="36857"/>
                </a:lnTo>
                <a:lnTo>
                  <a:pt x="548242" y="36022"/>
                </a:lnTo>
                <a:lnTo>
                  <a:pt x="504601" y="36022"/>
                </a:lnTo>
                <a:lnTo>
                  <a:pt x="504601" y="25986"/>
                </a:lnTo>
                <a:close/>
              </a:path>
              <a:path w="623569" h="120650">
                <a:moveTo>
                  <a:pt x="548968" y="38273"/>
                </a:moveTo>
                <a:lnTo>
                  <a:pt x="523347" y="38273"/>
                </a:lnTo>
                <a:lnTo>
                  <a:pt x="525448" y="38873"/>
                </a:lnTo>
                <a:lnTo>
                  <a:pt x="528939" y="41275"/>
                </a:lnTo>
                <a:lnTo>
                  <a:pt x="530200" y="42957"/>
                </a:lnTo>
                <a:lnTo>
                  <a:pt x="531751" y="47289"/>
                </a:lnTo>
                <a:lnTo>
                  <a:pt x="532140" y="52059"/>
                </a:lnTo>
                <a:lnTo>
                  <a:pt x="532140" y="94300"/>
                </a:lnTo>
                <a:lnTo>
                  <a:pt x="550303" y="94300"/>
                </a:lnTo>
                <a:lnTo>
                  <a:pt x="550303" y="46570"/>
                </a:lnTo>
                <a:lnTo>
                  <a:pt x="549970" y="42518"/>
                </a:lnTo>
                <a:lnTo>
                  <a:pt x="548968" y="38273"/>
                </a:lnTo>
                <a:close/>
              </a:path>
              <a:path w="623569" h="120650">
                <a:moveTo>
                  <a:pt x="531234" y="24443"/>
                </a:moveTo>
                <a:lnTo>
                  <a:pt x="527226" y="24443"/>
                </a:lnTo>
                <a:lnTo>
                  <a:pt x="520697" y="25167"/>
                </a:lnTo>
                <a:lnTo>
                  <a:pt x="514750" y="27338"/>
                </a:lnTo>
                <a:lnTo>
                  <a:pt x="509385" y="30956"/>
                </a:lnTo>
                <a:lnTo>
                  <a:pt x="504601" y="36022"/>
                </a:lnTo>
                <a:lnTo>
                  <a:pt x="548242" y="36022"/>
                </a:lnTo>
                <a:lnTo>
                  <a:pt x="531234" y="24443"/>
                </a:lnTo>
                <a:close/>
              </a:path>
              <a:path w="623569" h="120650">
                <a:moveTo>
                  <a:pt x="590910" y="24443"/>
                </a:moveTo>
                <a:lnTo>
                  <a:pt x="581817" y="24443"/>
                </a:lnTo>
                <a:lnTo>
                  <a:pt x="574297" y="27649"/>
                </a:lnTo>
                <a:lnTo>
                  <a:pt x="559429" y="60659"/>
                </a:lnTo>
                <a:lnTo>
                  <a:pt x="559429" y="70135"/>
                </a:lnTo>
                <a:lnTo>
                  <a:pt x="592721" y="95844"/>
                </a:lnTo>
                <a:lnTo>
                  <a:pt x="600262" y="95844"/>
                </a:lnTo>
                <a:lnTo>
                  <a:pt x="606544" y="94118"/>
                </a:lnTo>
                <a:lnTo>
                  <a:pt x="616585" y="87213"/>
                </a:lnTo>
                <a:lnTo>
                  <a:pt x="620149" y="82335"/>
                </a:lnTo>
                <a:lnTo>
                  <a:pt x="588735" y="82335"/>
                </a:lnTo>
                <a:lnTo>
                  <a:pt x="585243" y="80845"/>
                </a:lnTo>
                <a:lnTo>
                  <a:pt x="579641" y="74884"/>
                </a:lnTo>
                <a:lnTo>
                  <a:pt x="578176" y="70714"/>
                </a:lnTo>
                <a:lnTo>
                  <a:pt x="578046" y="65354"/>
                </a:lnTo>
                <a:lnTo>
                  <a:pt x="623556" y="65354"/>
                </a:lnTo>
                <a:lnTo>
                  <a:pt x="623172" y="55634"/>
                </a:lnTo>
                <a:lnTo>
                  <a:pt x="622925" y="54289"/>
                </a:lnTo>
                <a:lnTo>
                  <a:pt x="578370" y="54289"/>
                </a:lnTo>
                <a:lnTo>
                  <a:pt x="578425" y="49058"/>
                </a:lnTo>
                <a:lnTo>
                  <a:pt x="579598" y="45455"/>
                </a:lnTo>
                <a:lnTo>
                  <a:pt x="584770" y="39710"/>
                </a:lnTo>
                <a:lnTo>
                  <a:pt x="588045" y="38273"/>
                </a:lnTo>
                <a:lnTo>
                  <a:pt x="617628" y="38273"/>
                </a:lnTo>
                <a:lnTo>
                  <a:pt x="615087" y="34510"/>
                </a:lnTo>
                <a:lnTo>
                  <a:pt x="610255" y="30106"/>
                </a:lnTo>
                <a:lnTo>
                  <a:pt x="604615" y="26960"/>
                </a:lnTo>
                <a:lnTo>
                  <a:pt x="598167" y="25072"/>
                </a:lnTo>
                <a:lnTo>
                  <a:pt x="590910" y="24443"/>
                </a:lnTo>
                <a:close/>
              </a:path>
              <a:path w="623569" h="120650">
                <a:moveTo>
                  <a:pt x="604485" y="72557"/>
                </a:moveTo>
                <a:lnTo>
                  <a:pt x="603495" y="75989"/>
                </a:lnTo>
                <a:lnTo>
                  <a:pt x="602029" y="78475"/>
                </a:lnTo>
                <a:lnTo>
                  <a:pt x="598150" y="81563"/>
                </a:lnTo>
                <a:lnTo>
                  <a:pt x="595759" y="82335"/>
                </a:lnTo>
                <a:lnTo>
                  <a:pt x="620149" y="82335"/>
                </a:lnTo>
                <a:lnTo>
                  <a:pt x="620259" y="82185"/>
                </a:lnTo>
                <a:lnTo>
                  <a:pt x="622587" y="75581"/>
                </a:lnTo>
                <a:lnTo>
                  <a:pt x="604485" y="72557"/>
                </a:lnTo>
                <a:close/>
              </a:path>
              <a:path w="623569" h="120650">
                <a:moveTo>
                  <a:pt x="617628" y="38273"/>
                </a:moveTo>
                <a:lnTo>
                  <a:pt x="595716" y="38273"/>
                </a:lnTo>
                <a:lnTo>
                  <a:pt x="598862" y="39635"/>
                </a:lnTo>
                <a:lnTo>
                  <a:pt x="604033" y="45081"/>
                </a:lnTo>
                <a:lnTo>
                  <a:pt x="605391" y="49058"/>
                </a:lnTo>
                <a:lnTo>
                  <a:pt x="605520" y="54289"/>
                </a:lnTo>
                <a:lnTo>
                  <a:pt x="622925" y="54289"/>
                </a:lnTo>
                <a:lnTo>
                  <a:pt x="621633" y="47254"/>
                </a:lnTo>
                <a:lnTo>
                  <a:pt x="618938" y="40213"/>
                </a:lnTo>
                <a:lnTo>
                  <a:pt x="617628" y="3827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9" name="object 2299"/>
          <p:cNvSpPr/>
          <p:nvPr/>
        </p:nvSpPr>
        <p:spPr>
          <a:xfrm>
            <a:off x="2442488" y="4307932"/>
            <a:ext cx="664210" cy="0"/>
          </a:xfrm>
          <a:custGeom>
            <a:avLst/>
            <a:gdLst/>
            <a:ahLst/>
            <a:cxnLst/>
            <a:rect l="l" t="t" r="r" b="b"/>
            <a:pathLst>
              <a:path w="664210">
                <a:moveTo>
                  <a:pt x="0" y="0"/>
                </a:moveTo>
                <a:lnTo>
                  <a:pt x="664088" y="0"/>
                </a:lnTo>
              </a:path>
            </a:pathLst>
          </a:custGeom>
          <a:ln w="143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0" name="object 2300"/>
          <p:cNvSpPr/>
          <p:nvPr/>
        </p:nvSpPr>
        <p:spPr>
          <a:xfrm>
            <a:off x="2420067" y="4279247"/>
            <a:ext cx="59690" cy="59055"/>
          </a:xfrm>
          <a:custGeom>
            <a:avLst/>
            <a:gdLst/>
            <a:ahLst/>
            <a:cxnLst/>
            <a:rect l="l" t="t" r="r" b="b"/>
            <a:pathLst>
              <a:path w="59689" h="59054">
                <a:moveTo>
                  <a:pt x="59255" y="0"/>
                </a:moveTo>
                <a:lnTo>
                  <a:pt x="0" y="28684"/>
                </a:lnTo>
                <a:lnTo>
                  <a:pt x="59255" y="58431"/>
                </a:lnTo>
                <a:lnTo>
                  <a:pt x="592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1" name="object 2301"/>
          <p:cNvSpPr/>
          <p:nvPr/>
        </p:nvSpPr>
        <p:spPr>
          <a:xfrm>
            <a:off x="3250887" y="4450689"/>
            <a:ext cx="401955" cy="96520"/>
          </a:xfrm>
          <a:custGeom>
            <a:avLst/>
            <a:gdLst/>
            <a:ahLst/>
            <a:cxnLst/>
            <a:rect l="l" t="t" r="r" b="b"/>
            <a:pathLst>
              <a:path w="401954" h="96520">
                <a:moveTo>
                  <a:pt x="47254" y="16338"/>
                </a:moveTo>
                <a:lnTo>
                  <a:pt x="28119" y="16338"/>
                </a:lnTo>
                <a:lnTo>
                  <a:pt x="28119" y="94686"/>
                </a:lnTo>
                <a:lnTo>
                  <a:pt x="47254" y="94686"/>
                </a:lnTo>
                <a:lnTo>
                  <a:pt x="47254" y="16338"/>
                </a:lnTo>
                <a:close/>
              </a:path>
              <a:path w="401954" h="96520">
                <a:moveTo>
                  <a:pt x="75309" y="386"/>
                </a:moveTo>
                <a:lnTo>
                  <a:pt x="0" y="386"/>
                </a:lnTo>
                <a:lnTo>
                  <a:pt x="0" y="16338"/>
                </a:lnTo>
                <a:lnTo>
                  <a:pt x="75309" y="16338"/>
                </a:lnTo>
                <a:lnTo>
                  <a:pt x="75309" y="386"/>
                </a:lnTo>
                <a:close/>
              </a:path>
              <a:path w="401954" h="96520">
                <a:moveTo>
                  <a:pt x="146846" y="14987"/>
                </a:moveTo>
                <a:lnTo>
                  <a:pt x="121795" y="14987"/>
                </a:lnTo>
                <a:lnTo>
                  <a:pt x="124801" y="16070"/>
                </a:lnTo>
                <a:lnTo>
                  <a:pt x="129153" y="20401"/>
                </a:lnTo>
                <a:lnTo>
                  <a:pt x="130242" y="23500"/>
                </a:lnTo>
                <a:lnTo>
                  <a:pt x="130242" y="31175"/>
                </a:lnTo>
                <a:lnTo>
                  <a:pt x="111431" y="54032"/>
                </a:lnTo>
                <a:lnTo>
                  <a:pt x="104433" y="60728"/>
                </a:lnTo>
                <a:lnTo>
                  <a:pt x="84797" y="94686"/>
                </a:lnTo>
                <a:lnTo>
                  <a:pt x="148471" y="94686"/>
                </a:lnTo>
                <a:lnTo>
                  <a:pt x="148471" y="77896"/>
                </a:lnTo>
                <a:lnTo>
                  <a:pt x="112400" y="77896"/>
                </a:lnTo>
                <a:lnTo>
                  <a:pt x="113348" y="76267"/>
                </a:lnTo>
                <a:lnTo>
                  <a:pt x="114588" y="74594"/>
                </a:lnTo>
                <a:lnTo>
                  <a:pt x="117647" y="71164"/>
                </a:lnTo>
                <a:lnTo>
                  <a:pt x="121278" y="67691"/>
                </a:lnTo>
                <a:lnTo>
                  <a:pt x="132741" y="57227"/>
                </a:lnTo>
                <a:lnTo>
                  <a:pt x="136706" y="53218"/>
                </a:lnTo>
                <a:lnTo>
                  <a:pt x="142223" y="46228"/>
                </a:lnTo>
                <a:lnTo>
                  <a:pt x="144646" y="42207"/>
                </a:lnTo>
                <a:lnTo>
                  <a:pt x="147707" y="34531"/>
                </a:lnTo>
                <a:lnTo>
                  <a:pt x="148471" y="30490"/>
                </a:lnTo>
                <a:lnTo>
                  <a:pt x="148471" y="18783"/>
                </a:lnTo>
                <a:lnTo>
                  <a:pt x="146846" y="14987"/>
                </a:lnTo>
                <a:close/>
              </a:path>
              <a:path w="401954" h="96520">
                <a:moveTo>
                  <a:pt x="127764" y="0"/>
                </a:moveTo>
                <a:lnTo>
                  <a:pt x="109879" y="0"/>
                </a:lnTo>
                <a:lnTo>
                  <a:pt x="102768" y="2166"/>
                </a:lnTo>
                <a:lnTo>
                  <a:pt x="91391" y="10828"/>
                </a:lnTo>
                <a:lnTo>
                  <a:pt x="88008" y="17967"/>
                </a:lnTo>
                <a:lnTo>
                  <a:pt x="86930" y="27917"/>
                </a:lnTo>
                <a:lnTo>
                  <a:pt x="105031" y="29718"/>
                </a:lnTo>
                <a:lnTo>
                  <a:pt x="105375" y="24443"/>
                </a:lnTo>
                <a:lnTo>
                  <a:pt x="106668" y="20669"/>
                </a:lnTo>
                <a:lnTo>
                  <a:pt x="111150" y="16123"/>
                </a:lnTo>
                <a:lnTo>
                  <a:pt x="114167" y="14987"/>
                </a:lnTo>
                <a:lnTo>
                  <a:pt x="146846" y="14987"/>
                </a:lnTo>
                <a:lnTo>
                  <a:pt x="145799" y="12543"/>
                </a:lnTo>
                <a:lnTo>
                  <a:pt x="135111" y="2508"/>
                </a:lnTo>
                <a:lnTo>
                  <a:pt x="127764" y="0"/>
                </a:lnTo>
                <a:close/>
              </a:path>
              <a:path w="401954" h="96520">
                <a:moveTo>
                  <a:pt x="200145" y="0"/>
                </a:moveTo>
                <a:lnTo>
                  <a:pt x="181786" y="0"/>
                </a:lnTo>
                <a:lnTo>
                  <a:pt x="174632" y="3216"/>
                </a:lnTo>
                <a:lnTo>
                  <a:pt x="160195" y="47985"/>
                </a:lnTo>
                <a:lnTo>
                  <a:pt x="160738" y="60617"/>
                </a:lnTo>
                <a:lnTo>
                  <a:pt x="181743" y="96293"/>
                </a:lnTo>
                <a:lnTo>
                  <a:pt x="200145" y="96293"/>
                </a:lnTo>
                <a:lnTo>
                  <a:pt x="207299" y="93078"/>
                </a:lnTo>
                <a:lnTo>
                  <a:pt x="212427" y="86644"/>
                </a:lnTo>
                <a:lnTo>
                  <a:pt x="215627" y="81306"/>
                </a:lnTo>
                <a:lnTo>
                  <a:pt x="188767" y="81306"/>
                </a:lnTo>
                <a:lnTo>
                  <a:pt x="186805" y="80609"/>
                </a:lnTo>
                <a:lnTo>
                  <a:pt x="183413" y="77875"/>
                </a:lnTo>
                <a:lnTo>
                  <a:pt x="182002" y="75120"/>
                </a:lnTo>
                <a:lnTo>
                  <a:pt x="179760" y="66843"/>
                </a:lnTo>
                <a:lnTo>
                  <a:pt x="179302" y="60617"/>
                </a:lnTo>
                <a:lnTo>
                  <a:pt x="179320" y="35603"/>
                </a:lnTo>
                <a:lnTo>
                  <a:pt x="188767" y="14987"/>
                </a:lnTo>
                <a:lnTo>
                  <a:pt x="215617" y="14987"/>
                </a:lnTo>
                <a:lnTo>
                  <a:pt x="212492" y="9777"/>
                </a:lnTo>
                <a:lnTo>
                  <a:pt x="207321" y="3260"/>
                </a:lnTo>
                <a:lnTo>
                  <a:pt x="200145" y="0"/>
                </a:lnTo>
                <a:close/>
              </a:path>
              <a:path w="401954" h="96520">
                <a:moveTo>
                  <a:pt x="215617" y="14987"/>
                </a:moveTo>
                <a:lnTo>
                  <a:pt x="193163" y="14987"/>
                </a:lnTo>
                <a:lnTo>
                  <a:pt x="195113" y="15684"/>
                </a:lnTo>
                <a:lnTo>
                  <a:pt x="198518" y="18472"/>
                </a:lnTo>
                <a:lnTo>
                  <a:pt x="199929" y="21238"/>
                </a:lnTo>
                <a:lnTo>
                  <a:pt x="202171" y="29514"/>
                </a:lnTo>
                <a:lnTo>
                  <a:pt x="202619" y="35603"/>
                </a:lnTo>
                <a:lnTo>
                  <a:pt x="202621" y="60617"/>
                </a:lnTo>
                <a:lnTo>
                  <a:pt x="202106" y="67090"/>
                </a:lnTo>
                <a:lnTo>
                  <a:pt x="199908" y="75323"/>
                </a:lnTo>
                <a:lnTo>
                  <a:pt x="198572" y="77821"/>
                </a:lnTo>
                <a:lnTo>
                  <a:pt x="195095" y="80619"/>
                </a:lnTo>
                <a:lnTo>
                  <a:pt x="193163" y="81306"/>
                </a:lnTo>
                <a:lnTo>
                  <a:pt x="215627" y="81306"/>
                </a:lnTo>
                <a:lnTo>
                  <a:pt x="216499" y="79850"/>
                </a:lnTo>
                <a:lnTo>
                  <a:pt x="219408" y="71174"/>
                </a:lnTo>
                <a:lnTo>
                  <a:pt x="221153" y="60617"/>
                </a:lnTo>
                <a:lnTo>
                  <a:pt x="221735" y="48178"/>
                </a:lnTo>
                <a:lnTo>
                  <a:pt x="221138" y="35603"/>
                </a:lnTo>
                <a:lnTo>
                  <a:pt x="219424" y="25167"/>
                </a:lnTo>
                <a:lnTo>
                  <a:pt x="216536" y="16519"/>
                </a:lnTo>
                <a:lnTo>
                  <a:pt x="215617" y="14987"/>
                </a:lnTo>
                <a:close/>
              </a:path>
              <a:path w="401954" h="96520">
                <a:moveTo>
                  <a:pt x="251753" y="68569"/>
                </a:moveTo>
                <a:lnTo>
                  <a:pt x="233653" y="70435"/>
                </a:lnTo>
                <a:lnTo>
                  <a:pt x="234730" y="78325"/>
                </a:lnTo>
                <a:lnTo>
                  <a:pt x="238028" y="84608"/>
                </a:lnTo>
                <a:lnTo>
                  <a:pt x="249060" y="93957"/>
                </a:lnTo>
                <a:lnTo>
                  <a:pt x="256193" y="96293"/>
                </a:lnTo>
                <a:lnTo>
                  <a:pt x="264941" y="96293"/>
                </a:lnTo>
                <a:lnTo>
                  <a:pt x="292086" y="81821"/>
                </a:lnTo>
                <a:lnTo>
                  <a:pt x="261816" y="81821"/>
                </a:lnTo>
                <a:lnTo>
                  <a:pt x="258886" y="80631"/>
                </a:lnTo>
                <a:lnTo>
                  <a:pt x="253800" y="75871"/>
                </a:lnTo>
                <a:lnTo>
                  <a:pt x="252270" y="72644"/>
                </a:lnTo>
                <a:lnTo>
                  <a:pt x="251753" y="68569"/>
                </a:lnTo>
                <a:close/>
              </a:path>
              <a:path w="401954" h="96520">
                <a:moveTo>
                  <a:pt x="294427" y="45991"/>
                </a:moveTo>
                <a:lnTo>
                  <a:pt x="268798" y="45991"/>
                </a:lnTo>
                <a:lnTo>
                  <a:pt x="272192" y="47439"/>
                </a:lnTo>
                <a:lnTo>
                  <a:pt x="277406" y="53228"/>
                </a:lnTo>
                <a:lnTo>
                  <a:pt x="278710" y="57570"/>
                </a:lnTo>
                <a:lnTo>
                  <a:pt x="278710" y="69535"/>
                </a:lnTo>
                <a:lnTo>
                  <a:pt x="277395" y="74155"/>
                </a:lnTo>
                <a:lnTo>
                  <a:pt x="272138" y="80288"/>
                </a:lnTo>
                <a:lnTo>
                  <a:pt x="268927" y="81821"/>
                </a:lnTo>
                <a:lnTo>
                  <a:pt x="292086" y="81821"/>
                </a:lnTo>
                <a:lnTo>
                  <a:pt x="295130" y="77725"/>
                </a:lnTo>
                <a:lnTo>
                  <a:pt x="297392" y="70799"/>
                </a:lnTo>
                <a:lnTo>
                  <a:pt x="297392" y="53732"/>
                </a:lnTo>
                <a:lnTo>
                  <a:pt x="294591" y="46163"/>
                </a:lnTo>
                <a:lnTo>
                  <a:pt x="294427" y="45991"/>
                </a:lnTo>
                <a:close/>
              </a:path>
              <a:path w="401954" h="96520">
                <a:moveTo>
                  <a:pt x="293190" y="1672"/>
                </a:moveTo>
                <a:lnTo>
                  <a:pt x="245160" y="1672"/>
                </a:lnTo>
                <a:lnTo>
                  <a:pt x="235851" y="50751"/>
                </a:lnTo>
                <a:lnTo>
                  <a:pt x="250590" y="52875"/>
                </a:lnTo>
                <a:lnTo>
                  <a:pt x="254727" y="48286"/>
                </a:lnTo>
                <a:lnTo>
                  <a:pt x="259403" y="45991"/>
                </a:lnTo>
                <a:lnTo>
                  <a:pt x="294427" y="45991"/>
                </a:lnTo>
                <a:lnTo>
                  <a:pt x="283489" y="34606"/>
                </a:lnTo>
                <a:lnTo>
                  <a:pt x="256085" y="34606"/>
                </a:lnTo>
                <a:lnTo>
                  <a:pt x="258928" y="18590"/>
                </a:lnTo>
                <a:lnTo>
                  <a:pt x="293190" y="18590"/>
                </a:lnTo>
                <a:lnTo>
                  <a:pt x="293190" y="1672"/>
                </a:lnTo>
                <a:close/>
              </a:path>
              <a:path w="401954" h="96520">
                <a:moveTo>
                  <a:pt x="276555" y="31583"/>
                </a:moveTo>
                <a:lnTo>
                  <a:pt x="264273" y="31583"/>
                </a:lnTo>
                <a:lnTo>
                  <a:pt x="260136" y="32592"/>
                </a:lnTo>
                <a:lnTo>
                  <a:pt x="256085" y="34606"/>
                </a:lnTo>
                <a:lnTo>
                  <a:pt x="283489" y="34606"/>
                </a:lnTo>
                <a:lnTo>
                  <a:pt x="276555" y="31583"/>
                </a:lnTo>
                <a:close/>
              </a:path>
              <a:path w="401954" h="96520">
                <a:moveTo>
                  <a:pt x="338917" y="386"/>
                </a:moveTo>
                <a:lnTo>
                  <a:pt x="310280" y="386"/>
                </a:lnTo>
                <a:lnTo>
                  <a:pt x="310280" y="94686"/>
                </a:lnTo>
                <a:lnTo>
                  <a:pt x="328056" y="94686"/>
                </a:lnTo>
                <a:lnTo>
                  <a:pt x="328056" y="20455"/>
                </a:lnTo>
                <a:lnTo>
                  <a:pt x="344282" y="20455"/>
                </a:lnTo>
                <a:lnTo>
                  <a:pt x="338917" y="386"/>
                </a:lnTo>
                <a:close/>
              </a:path>
              <a:path w="401954" h="96520">
                <a:moveTo>
                  <a:pt x="344282" y="20455"/>
                </a:moveTo>
                <a:lnTo>
                  <a:pt x="328056" y="20455"/>
                </a:lnTo>
                <a:lnTo>
                  <a:pt x="346803" y="94686"/>
                </a:lnTo>
                <a:lnTo>
                  <a:pt x="365226" y="94686"/>
                </a:lnTo>
                <a:lnTo>
                  <a:pt x="372822" y="64710"/>
                </a:lnTo>
                <a:lnTo>
                  <a:pt x="356111" y="64710"/>
                </a:lnTo>
                <a:lnTo>
                  <a:pt x="344282" y="20455"/>
                </a:lnTo>
                <a:close/>
              </a:path>
              <a:path w="401954" h="96520">
                <a:moveTo>
                  <a:pt x="401815" y="20455"/>
                </a:moveTo>
                <a:lnTo>
                  <a:pt x="384037" y="20455"/>
                </a:lnTo>
                <a:lnTo>
                  <a:pt x="384037" y="94686"/>
                </a:lnTo>
                <a:lnTo>
                  <a:pt x="401815" y="94686"/>
                </a:lnTo>
                <a:lnTo>
                  <a:pt x="401815" y="20455"/>
                </a:lnTo>
                <a:close/>
              </a:path>
              <a:path w="401954" h="96520">
                <a:moveTo>
                  <a:pt x="401815" y="386"/>
                </a:moveTo>
                <a:lnTo>
                  <a:pt x="373113" y="386"/>
                </a:lnTo>
                <a:lnTo>
                  <a:pt x="356111" y="64710"/>
                </a:lnTo>
                <a:lnTo>
                  <a:pt x="372822" y="64710"/>
                </a:lnTo>
                <a:lnTo>
                  <a:pt x="384037" y="20455"/>
                </a:lnTo>
                <a:lnTo>
                  <a:pt x="401815" y="20455"/>
                </a:lnTo>
                <a:lnTo>
                  <a:pt x="401815" y="38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2" name="object 2302"/>
          <p:cNvSpPr/>
          <p:nvPr/>
        </p:nvSpPr>
        <p:spPr>
          <a:xfrm>
            <a:off x="3150351" y="4470477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627" y="0"/>
                </a:moveTo>
                <a:lnTo>
                  <a:pt x="18478" y="2178"/>
                </a:lnTo>
                <a:lnTo>
                  <a:pt x="8677" y="8712"/>
                </a:lnTo>
                <a:lnTo>
                  <a:pt x="2169" y="18552"/>
                </a:lnTo>
                <a:lnTo>
                  <a:pt x="0" y="29746"/>
                </a:lnTo>
                <a:lnTo>
                  <a:pt x="2169" y="40940"/>
                </a:lnTo>
                <a:lnTo>
                  <a:pt x="8677" y="50781"/>
                </a:lnTo>
                <a:lnTo>
                  <a:pt x="18478" y="57315"/>
                </a:lnTo>
                <a:lnTo>
                  <a:pt x="29627" y="59493"/>
                </a:lnTo>
                <a:lnTo>
                  <a:pt x="40777" y="57315"/>
                </a:lnTo>
                <a:lnTo>
                  <a:pt x="50578" y="50781"/>
                </a:lnTo>
                <a:lnTo>
                  <a:pt x="57086" y="40940"/>
                </a:lnTo>
                <a:lnTo>
                  <a:pt x="59255" y="29746"/>
                </a:lnTo>
                <a:lnTo>
                  <a:pt x="57086" y="18552"/>
                </a:lnTo>
                <a:lnTo>
                  <a:pt x="50578" y="8712"/>
                </a:lnTo>
                <a:lnTo>
                  <a:pt x="40777" y="2178"/>
                </a:lnTo>
                <a:lnTo>
                  <a:pt x="29627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3" name="object 2303"/>
          <p:cNvSpPr/>
          <p:nvPr/>
        </p:nvSpPr>
        <p:spPr>
          <a:xfrm>
            <a:off x="3150351" y="4470477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50577" y="8712"/>
                </a:moveTo>
                <a:lnTo>
                  <a:pt x="57085" y="18552"/>
                </a:lnTo>
                <a:lnTo>
                  <a:pt x="59255" y="29746"/>
                </a:lnTo>
                <a:lnTo>
                  <a:pt x="57085" y="40940"/>
                </a:lnTo>
                <a:lnTo>
                  <a:pt x="50577" y="50780"/>
                </a:lnTo>
                <a:lnTo>
                  <a:pt x="40776" y="57315"/>
                </a:lnTo>
                <a:lnTo>
                  <a:pt x="29627" y="59493"/>
                </a:lnTo>
                <a:lnTo>
                  <a:pt x="18478" y="57315"/>
                </a:lnTo>
                <a:lnTo>
                  <a:pt x="8677" y="50780"/>
                </a:lnTo>
                <a:lnTo>
                  <a:pt x="2169" y="40940"/>
                </a:lnTo>
                <a:lnTo>
                  <a:pt x="0" y="29746"/>
                </a:lnTo>
                <a:lnTo>
                  <a:pt x="2169" y="18552"/>
                </a:lnTo>
                <a:lnTo>
                  <a:pt x="8677" y="8712"/>
                </a:lnTo>
                <a:lnTo>
                  <a:pt x="18478" y="2178"/>
                </a:lnTo>
                <a:lnTo>
                  <a:pt x="29627" y="0"/>
                </a:lnTo>
                <a:lnTo>
                  <a:pt x="40776" y="2178"/>
                </a:lnTo>
                <a:lnTo>
                  <a:pt x="50577" y="8712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4" name="object 2304"/>
          <p:cNvSpPr/>
          <p:nvPr/>
        </p:nvSpPr>
        <p:spPr>
          <a:xfrm>
            <a:off x="2370062" y="6149820"/>
            <a:ext cx="495934" cy="123825"/>
          </a:xfrm>
          <a:custGeom>
            <a:avLst/>
            <a:gdLst/>
            <a:ahLst/>
            <a:cxnLst/>
            <a:rect l="l" t="t" r="r" b="b"/>
            <a:pathLst>
              <a:path w="495935" h="123825">
                <a:moveTo>
                  <a:pt x="47255" y="17560"/>
                </a:moveTo>
                <a:lnTo>
                  <a:pt x="28120" y="17560"/>
                </a:lnTo>
                <a:lnTo>
                  <a:pt x="28120" y="95907"/>
                </a:lnTo>
                <a:lnTo>
                  <a:pt x="47255" y="95907"/>
                </a:lnTo>
                <a:lnTo>
                  <a:pt x="47255" y="17560"/>
                </a:lnTo>
                <a:close/>
              </a:path>
              <a:path w="495935" h="123825">
                <a:moveTo>
                  <a:pt x="75309" y="1608"/>
                </a:moveTo>
                <a:lnTo>
                  <a:pt x="0" y="1608"/>
                </a:lnTo>
                <a:lnTo>
                  <a:pt x="0" y="17560"/>
                </a:lnTo>
                <a:lnTo>
                  <a:pt x="75309" y="17560"/>
                </a:lnTo>
                <a:lnTo>
                  <a:pt x="75309" y="1608"/>
                </a:lnTo>
                <a:close/>
              </a:path>
              <a:path w="495935" h="123825">
                <a:moveTo>
                  <a:pt x="109169" y="1608"/>
                </a:moveTo>
                <a:lnTo>
                  <a:pt x="91004" y="1608"/>
                </a:lnTo>
                <a:lnTo>
                  <a:pt x="91004" y="18332"/>
                </a:lnTo>
                <a:lnTo>
                  <a:pt x="109169" y="18332"/>
                </a:lnTo>
                <a:lnTo>
                  <a:pt x="109169" y="1608"/>
                </a:lnTo>
                <a:close/>
              </a:path>
              <a:path w="495935" h="123825">
                <a:moveTo>
                  <a:pt x="109169" y="27595"/>
                </a:moveTo>
                <a:lnTo>
                  <a:pt x="91004" y="27595"/>
                </a:lnTo>
                <a:lnTo>
                  <a:pt x="91004" y="95907"/>
                </a:lnTo>
                <a:lnTo>
                  <a:pt x="109169" y="95907"/>
                </a:lnTo>
                <a:lnTo>
                  <a:pt x="109169" y="27595"/>
                </a:lnTo>
                <a:close/>
              </a:path>
              <a:path w="495935" h="123825">
                <a:moveTo>
                  <a:pt x="139486" y="27595"/>
                </a:moveTo>
                <a:lnTo>
                  <a:pt x="122744" y="27595"/>
                </a:lnTo>
                <a:lnTo>
                  <a:pt x="122744" y="95907"/>
                </a:lnTo>
                <a:lnTo>
                  <a:pt x="140909" y="95907"/>
                </a:lnTo>
                <a:lnTo>
                  <a:pt x="140909" y="56155"/>
                </a:lnTo>
                <a:lnTo>
                  <a:pt x="141394" y="51459"/>
                </a:lnTo>
                <a:lnTo>
                  <a:pt x="143333" y="45798"/>
                </a:lnTo>
                <a:lnTo>
                  <a:pt x="144938" y="43633"/>
                </a:lnTo>
                <a:lnTo>
                  <a:pt x="149420" y="40631"/>
                </a:lnTo>
                <a:lnTo>
                  <a:pt x="151941" y="39881"/>
                </a:lnTo>
                <a:lnTo>
                  <a:pt x="222615" y="39881"/>
                </a:lnTo>
                <a:lnTo>
                  <a:pt x="221337" y="36922"/>
                </a:lnTo>
                <a:lnTo>
                  <a:pt x="139486" y="36922"/>
                </a:lnTo>
                <a:lnTo>
                  <a:pt x="139486" y="27595"/>
                </a:lnTo>
                <a:close/>
              </a:path>
              <a:path w="495935" h="123825">
                <a:moveTo>
                  <a:pt x="193377" y="39881"/>
                </a:moveTo>
                <a:lnTo>
                  <a:pt x="157069" y="39881"/>
                </a:lnTo>
                <a:lnTo>
                  <a:pt x="158912" y="40352"/>
                </a:lnTo>
                <a:lnTo>
                  <a:pt x="161627" y="42239"/>
                </a:lnTo>
                <a:lnTo>
                  <a:pt x="164245" y="95907"/>
                </a:lnTo>
                <a:lnTo>
                  <a:pt x="182410" y="95907"/>
                </a:lnTo>
                <a:lnTo>
                  <a:pt x="182464" y="56155"/>
                </a:lnTo>
                <a:lnTo>
                  <a:pt x="190986" y="40652"/>
                </a:lnTo>
                <a:lnTo>
                  <a:pt x="193377" y="39881"/>
                </a:lnTo>
                <a:close/>
              </a:path>
              <a:path w="495935" h="123825">
                <a:moveTo>
                  <a:pt x="222615" y="39881"/>
                </a:moveTo>
                <a:lnTo>
                  <a:pt x="199411" y="39881"/>
                </a:lnTo>
                <a:lnTo>
                  <a:pt x="201997" y="41167"/>
                </a:lnTo>
                <a:lnTo>
                  <a:pt x="203678" y="43740"/>
                </a:lnTo>
                <a:lnTo>
                  <a:pt x="204928" y="45713"/>
                </a:lnTo>
                <a:lnTo>
                  <a:pt x="205553" y="50087"/>
                </a:lnTo>
                <a:lnTo>
                  <a:pt x="205553" y="95907"/>
                </a:lnTo>
                <a:lnTo>
                  <a:pt x="223718" y="95907"/>
                </a:lnTo>
                <a:lnTo>
                  <a:pt x="223718" y="45713"/>
                </a:lnTo>
                <a:lnTo>
                  <a:pt x="223093" y="40996"/>
                </a:lnTo>
                <a:lnTo>
                  <a:pt x="222615" y="39881"/>
                </a:lnTo>
                <a:close/>
              </a:path>
              <a:path w="495935" h="123825">
                <a:moveTo>
                  <a:pt x="165280" y="26051"/>
                </a:moveTo>
                <a:lnTo>
                  <a:pt x="152609" y="26051"/>
                </a:lnTo>
                <a:lnTo>
                  <a:pt x="145477" y="29674"/>
                </a:lnTo>
                <a:lnTo>
                  <a:pt x="139486" y="36922"/>
                </a:lnTo>
                <a:lnTo>
                  <a:pt x="180277" y="36922"/>
                </a:lnTo>
                <a:lnTo>
                  <a:pt x="178208" y="33277"/>
                </a:lnTo>
                <a:lnTo>
                  <a:pt x="175558" y="30554"/>
                </a:lnTo>
                <a:lnTo>
                  <a:pt x="169094" y="26951"/>
                </a:lnTo>
                <a:lnTo>
                  <a:pt x="165280" y="26051"/>
                </a:lnTo>
                <a:close/>
              </a:path>
              <a:path w="495935" h="123825">
                <a:moveTo>
                  <a:pt x="206264" y="26051"/>
                </a:moveTo>
                <a:lnTo>
                  <a:pt x="197257" y="26051"/>
                </a:lnTo>
                <a:lnTo>
                  <a:pt x="193528" y="26951"/>
                </a:lnTo>
                <a:lnTo>
                  <a:pt x="186547" y="30554"/>
                </a:lnTo>
                <a:lnTo>
                  <a:pt x="183294" y="33277"/>
                </a:lnTo>
                <a:lnTo>
                  <a:pt x="180277" y="36922"/>
                </a:lnTo>
                <a:lnTo>
                  <a:pt x="221337" y="36922"/>
                </a:lnTo>
                <a:lnTo>
                  <a:pt x="220118" y="34134"/>
                </a:lnTo>
                <a:lnTo>
                  <a:pt x="217511" y="31143"/>
                </a:lnTo>
                <a:lnTo>
                  <a:pt x="210530" y="27069"/>
                </a:lnTo>
                <a:lnTo>
                  <a:pt x="206264" y="26051"/>
                </a:lnTo>
                <a:close/>
              </a:path>
              <a:path w="495935" h="123825">
                <a:moveTo>
                  <a:pt x="271462" y="26051"/>
                </a:moveTo>
                <a:lnTo>
                  <a:pt x="262369" y="26051"/>
                </a:lnTo>
                <a:lnTo>
                  <a:pt x="254848" y="29256"/>
                </a:lnTo>
                <a:lnTo>
                  <a:pt x="239980" y="62265"/>
                </a:lnTo>
                <a:lnTo>
                  <a:pt x="239980" y="71743"/>
                </a:lnTo>
                <a:lnTo>
                  <a:pt x="273272" y="97451"/>
                </a:lnTo>
                <a:lnTo>
                  <a:pt x="280814" y="97451"/>
                </a:lnTo>
                <a:lnTo>
                  <a:pt x="287094" y="95725"/>
                </a:lnTo>
                <a:lnTo>
                  <a:pt x="297136" y="88821"/>
                </a:lnTo>
                <a:lnTo>
                  <a:pt x="300701" y="83943"/>
                </a:lnTo>
                <a:lnTo>
                  <a:pt x="269285" y="83943"/>
                </a:lnTo>
                <a:lnTo>
                  <a:pt x="265795" y="82453"/>
                </a:lnTo>
                <a:lnTo>
                  <a:pt x="260192" y="76492"/>
                </a:lnTo>
                <a:lnTo>
                  <a:pt x="258728" y="72322"/>
                </a:lnTo>
                <a:lnTo>
                  <a:pt x="258598" y="66961"/>
                </a:lnTo>
                <a:lnTo>
                  <a:pt x="304107" y="66961"/>
                </a:lnTo>
                <a:lnTo>
                  <a:pt x="303724" y="57242"/>
                </a:lnTo>
                <a:lnTo>
                  <a:pt x="303477" y="55897"/>
                </a:lnTo>
                <a:lnTo>
                  <a:pt x="258921" y="55897"/>
                </a:lnTo>
                <a:lnTo>
                  <a:pt x="258975" y="50666"/>
                </a:lnTo>
                <a:lnTo>
                  <a:pt x="260149" y="47064"/>
                </a:lnTo>
                <a:lnTo>
                  <a:pt x="265322" y="41317"/>
                </a:lnTo>
                <a:lnTo>
                  <a:pt x="268596" y="39881"/>
                </a:lnTo>
                <a:lnTo>
                  <a:pt x="298180" y="39881"/>
                </a:lnTo>
                <a:lnTo>
                  <a:pt x="295639" y="36118"/>
                </a:lnTo>
                <a:lnTo>
                  <a:pt x="290807" y="31713"/>
                </a:lnTo>
                <a:lnTo>
                  <a:pt x="285166" y="28567"/>
                </a:lnTo>
                <a:lnTo>
                  <a:pt x="278718" y="26680"/>
                </a:lnTo>
                <a:lnTo>
                  <a:pt x="271462" y="26051"/>
                </a:lnTo>
                <a:close/>
              </a:path>
              <a:path w="495935" h="123825">
                <a:moveTo>
                  <a:pt x="285037" y="74165"/>
                </a:moveTo>
                <a:lnTo>
                  <a:pt x="284046" y="77596"/>
                </a:lnTo>
                <a:lnTo>
                  <a:pt x="282581" y="80083"/>
                </a:lnTo>
                <a:lnTo>
                  <a:pt x="278702" y="83171"/>
                </a:lnTo>
                <a:lnTo>
                  <a:pt x="276311" y="83943"/>
                </a:lnTo>
                <a:lnTo>
                  <a:pt x="300701" y="83943"/>
                </a:lnTo>
                <a:lnTo>
                  <a:pt x="300810" y="83793"/>
                </a:lnTo>
                <a:lnTo>
                  <a:pt x="303137" y="77189"/>
                </a:lnTo>
                <a:lnTo>
                  <a:pt x="285037" y="74165"/>
                </a:lnTo>
                <a:close/>
              </a:path>
              <a:path w="495935" h="123825">
                <a:moveTo>
                  <a:pt x="298180" y="39881"/>
                </a:moveTo>
                <a:lnTo>
                  <a:pt x="276268" y="39881"/>
                </a:lnTo>
                <a:lnTo>
                  <a:pt x="279413" y="41242"/>
                </a:lnTo>
                <a:lnTo>
                  <a:pt x="284585" y="46688"/>
                </a:lnTo>
                <a:lnTo>
                  <a:pt x="285943" y="50666"/>
                </a:lnTo>
                <a:lnTo>
                  <a:pt x="286072" y="55897"/>
                </a:lnTo>
                <a:lnTo>
                  <a:pt x="303477" y="55897"/>
                </a:lnTo>
                <a:lnTo>
                  <a:pt x="302184" y="48862"/>
                </a:lnTo>
                <a:lnTo>
                  <a:pt x="299489" y="41820"/>
                </a:lnTo>
                <a:lnTo>
                  <a:pt x="298180" y="39881"/>
                </a:lnTo>
                <a:close/>
              </a:path>
              <a:path w="495935" h="123825">
                <a:moveTo>
                  <a:pt x="385036" y="0"/>
                </a:moveTo>
                <a:lnTo>
                  <a:pt x="372624" y="0"/>
                </a:lnTo>
                <a:lnTo>
                  <a:pt x="368543" y="6219"/>
                </a:lnTo>
                <a:lnTo>
                  <a:pt x="353731" y="43660"/>
                </a:lnTo>
                <a:lnTo>
                  <a:pt x="352131" y="61751"/>
                </a:lnTo>
                <a:lnTo>
                  <a:pt x="352454" y="69309"/>
                </a:lnTo>
                <a:lnTo>
                  <a:pt x="363654" y="108482"/>
                </a:lnTo>
                <a:lnTo>
                  <a:pt x="372365" y="123631"/>
                </a:lnTo>
                <a:lnTo>
                  <a:pt x="384841" y="123631"/>
                </a:lnTo>
                <a:lnTo>
                  <a:pt x="381049" y="115440"/>
                </a:lnTo>
                <a:lnTo>
                  <a:pt x="378399" y="109158"/>
                </a:lnTo>
                <a:lnTo>
                  <a:pt x="369533" y="69309"/>
                </a:lnTo>
                <a:lnTo>
                  <a:pt x="369531" y="61751"/>
                </a:lnTo>
                <a:lnTo>
                  <a:pt x="369728" y="54585"/>
                </a:lnTo>
                <a:lnTo>
                  <a:pt x="380953" y="9381"/>
                </a:lnTo>
                <a:lnTo>
                  <a:pt x="385036" y="0"/>
                </a:lnTo>
                <a:close/>
              </a:path>
              <a:path w="495935" h="123825">
                <a:moveTo>
                  <a:pt x="410321" y="73651"/>
                </a:moveTo>
                <a:lnTo>
                  <a:pt x="392092" y="76417"/>
                </a:lnTo>
                <a:lnTo>
                  <a:pt x="393772" y="82892"/>
                </a:lnTo>
                <a:lnTo>
                  <a:pt x="397338" y="88017"/>
                </a:lnTo>
                <a:lnTo>
                  <a:pt x="408242" y="95564"/>
                </a:lnTo>
                <a:lnTo>
                  <a:pt x="415644" y="97451"/>
                </a:lnTo>
                <a:lnTo>
                  <a:pt x="435296" y="97451"/>
                </a:lnTo>
                <a:lnTo>
                  <a:pt x="443075" y="95199"/>
                </a:lnTo>
                <a:lnTo>
                  <a:pt x="453590" y="86194"/>
                </a:lnTo>
                <a:lnTo>
                  <a:pt x="454470" y="84393"/>
                </a:lnTo>
                <a:lnTo>
                  <a:pt x="420729" y="84393"/>
                </a:lnTo>
                <a:lnTo>
                  <a:pt x="417410" y="83482"/>
                </a:lnTo>
                <a:lnTo>
                  <a:pt x="412669" y="79837"/>
                </a:lnTo>
                <a:lnTo>
                  <a:pt x="411097" y="77167"/>
                </a:lnTo>
                <a:lnTo>
                  <a:pt x="410321" y="73651"/>
                </a:lnTo>
                <a:close/>
              </a:path>
              <a:path w="495935" h="123825">
                <a:moveTo>
                  <a:pt x="432903" y="26051"/>
                </a:moveTo>
                <a:lnTo>
                  <a:pt x="413640" y="26051"/>
                </a:lnTo>
                <a:lnTo>
                  <a:pt x="406356" y="28066"/>
                </a:lnTo>
                <a:lnTo>
                  <a:pt x="396961" y="36128"/>
                </a:lnTo>
                <a:lnTo>
                  <a:pt x="394643" y="41038"/>
                </a:lnTo>
                <a:lnTo>
                  <a:pt x="394613" y="53582"/>
                </a:lnTo>
                <a:lnTo>
                  <a:pt x="397328" y="58706"/>
                </a:lnTo>
                <a:lnTo>
                  <a:pt x="433765" y="71936"/>
                </a:lnTo>
                <a:lnTo>
                  <a:pt x="435791" y="72729"/>
                </a:lnTo>
                <a:lnTo>
                  <a:pt x="436758" y="73651"/>
                </a:lnTo>
                <a:lnTo>
                  <a:pt x="437558" y="74487"/>
                </a:lnTo>
                <a:lnTo>
                  <a:pt x="437988" y="75624"/>
                </a:lnTo>
                <a:lnTo>
                  <a:pt x="437988" y="79011"/>
                </a:lnTo>
                <a:lnTo>
                  <a:pt x="437192" y="80619"/>
                </a:lnTo>
                <a:lnTo>
                  <a:pt x="435597" y="81820"/>
                </a:lnTo>
                <a:lnTo>
                  <a:pt x="433227" y="83535"/>
                </a:lnTo>
                <a:lnTo>
                  <a:pt x="429693" y="84393"/>
                </a:lnTo>
                <a:lnTo>
                  <a:pt x="454470" y="84393"/>
                </a:lnTo>
                <a:lnTo>
                  <a:pt x="456219" y="80812"/>
                </a:lnTo>
                <a:lnTo>
                  <a:pt x="456219" y="68805"/>
                </a:lnTo>
                <a:lnTo>
                  <a:pt x="420589" y="50880"/>
                </a:lnTo>
                <a:lnTo>
                  <a:pt x="414933" y="49186"/>
                </a:lnTo>
                <a:lnTo>
                  <a:pt x="412088" y="47085"/>
                </a:lnTo>
                <a:lnTo>
                  <a:pt x="411485" y="45991"/>
                </a:lnTo>
                <a:lnTo>
                  <a:pt x="411485" y="43204"/>
                </a:lnTo>
                <a:lnTo>
                  <a:pt x="412174" y="41982"/>
                </a:lnTo>
                <a:lnTo>
                  <a:pt x="413553" y="41038"/>
                </a:lnTo>
                <a:lnTo>
                  <a:pt x="415622" y="39709"/>
                </a:lnTo>
                <a:lnTo>
                  <a:pt x="419047" y="39044"/>
                </a:lnTo>
                <a:lnTo>
                  <a:pt x="452422" y="39044"/>
                </a:lnTo>
                <a:lnTo>
                  <a:pt x="452168" y="38165"/>
                </a:lnTo>
                <a:lnTo>
                  <a:pt x="449022" y="33663"/>
                </a:lnTo>
                <a:lnTo>
                  <a:pt x="439884" y="27573"/>
                </a:lnTo>
                <a:lnTo>
                  <a:pt x="432903" y="26051"/>
                </a:lnTo>
                <a:close/>
              </a:path>
              <a:path w="495935" h="123825">
                <a:moveTo>
                  <a:pt x="452422" y="39044"/>
                </a:moveTo>
                <a:lnTo>
                  <a:pt x="427624" y="39044"/>
                </a:lnTo>
                <a:lnTo>
                  <a:pt x="430543" y="39752"/>
                </a:lnTo>
                <a:lnTo>
                  <a:pt x="434638" y="42582"/>
                </a:lnTo>
                <a:lnTo>
                  <a:pt x="436029" y="44619"/>
                </a:lnTo>
                <a:lnTo>
                  <a:pt x="436760" y="47278"/>
                </a:lnTo>
                <a:lnTo>
                  <a:pt x="453891" y="44126"/>
                </a:lnTo>
                <a:lnTo>
                  <a:pt x="452422" y="39044"/>
                </a:lnTo>
                <a:close/>
              </a:path>
              <a:path w="495935" h="123825">
                <a:moveTo>
                  <a:pt x="475065" y="0"/>
                </a:moveTo>
                <a:lnTo>
                  <a:pt x="462718" y="0"/>
                </a:lnTo>
                <a:lnTo>
                  <a:pt x="466798" y="9381"/>
                </a:lnTo>
                <a:lnTo>
                  <a:pt x="470184" y="18035"/>
                </a:lnTo>
                <a:lnTo>
                  <a:pt x="478132" y="60786"/>
                </a:lnTo>
                <a:lnTo>
                  <a:pt x="478139" y="67628"/>
                </a:lnTo>
                <a:lnTo>
                  <a:pt x="477866" y="72054"/>
                </a:lnTo>
                <a:lnTo>
                  <a:pt x="468946" y="110144"/>
                </a:lnTo>
                <a:lnTo>
                  <a:pt x="462847" y="123631"/>
                </a:lnTo>
                <a:lnTo>
                  <a:pt x="475388" y="123631"/>
                </a:lnTo>
                <a:lnTo>
                  <a:pt x="493222" y="82037"/>
                </a:lnTo>
                <a:lnTo>
                  <a:pt x="495622" y="60786"/>
                </a:lnTo>
                <a:lnTo>
                  <a:pt x="495285" y="52838"/>
                </a:lnTo>
                <a:lnTo>
                  <a:pt x="483736" y="14247"/>
                </a:lnTo>
                <a:lnTo>
                  <a:pt x="479673" y="7019"/>
                </a:lnTo>
                <a:lnTo>
                  <a:pt x="4750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5" name="object 2305"/>
          <p:cNvSpPr/>
          <p:nvPr/>
        </p:nvSpPr>
        <p:spPr>
          <a:xfrm>
            <a:off x="1559747" y="3560169"/>
            <a:ext cx="2146300" cy="609600"/>
          </a:xfrm>
          <a:custGeom>
            <a:avLst/>
            <a:gdLst/>
            <a:ahLst/>
            <a:cxnLst/>
            <a:rect l="l" t="t" r="r" b="b"/>
            <a:pathLst>
              <a:path w="2146300" h="609600">
                <a:moveTo>
                  <a:pt x="0" y="0"/>
                </a:moveTo>
                <a:lnTo>
                  <a:pt x="2146300" y="0"/>
                </a:lnTo>
                <a:lnTo>
                  <a:pt x="21463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6" name="object 2306"/>
          <p:cNvSpPr txBox="1"/>
          <p:nvPr/>
        </p:nvSpPr>
        <p:spPr>
          <a:xfrm>
            <a:off x="1714500" y="3784600"/>
            <a:ext cx="2008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0" dirty="0">
                <a:latin typeface="Arial"/>
                <a:cs typeface="Arial"/>
              </a:rPr>
              <a:t>Dopamine </a:t>
            </a:r>
            <a:r>
              <a:rPr sz="1200" spc="40" dirty="0">
                <a:latin typeface="Arial"/>
                <a:cs typeface="Arial"/>
              </a:rPr>
              <a:t>Response</a:t>
            </a:r>
            <a:r>
              <a:rPr sz="1200" spc="-145" dirty="0">
                <a:latin typeface="Arial"/>
                <a:cs typeface="Arial"/>
              </a:rPr>
              <a:t> </a:t>
            </a:r>
            <a:r>
              <a:rPr sz="1200" spc="15" dirty="0">
                <a:latin typeface="Arial"/>
                <a:cs typeface="Arial"/>
              </a:rPr>
              <a:t>(RFU)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07" name="object 2307"/>
          <p:cNvSpPr/>
          <p:nvPr/>
        </p:nvSpPr>
        <p:spPr>
          <a:xfrm>
            <a:off x="1353372" y="4119452"/>
            <a:ext cx="609600" cy="136525"/>
          </a:xfrm>
          <a:custGeom>
            <a:avLst/>
            <a:gdLst/>
            <a:ahLst/>
            <a:cxnLst/>
            <a:rect l="l" t="t" r="r" b="b"/>
            <a:pathLst>
              <a:path w="609600" h="136525">
                <a:moveTo>
                  <a:pt x="0" y="0"/>
                </a:moveTo>
                <a:lnTo>
                  <a:pt x="609599" y="0"/>
                </a:lnTo>
                <a:lnTo>
                  <a:pt x="609599" y="136524"/>
                </a:lnTo>
                <a:lnTo>
                  <a:pt x="0" y="1365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8" name="object 2308"/>
          <p:cNvSpPr/>
          <p:nvPr/>
        </p:nvSpPr>
        <p:spPr>
          <a:xfrm>
            <a:off x="1353372" y="4119452"/>
            <a:ext cx="609600" cy="136525"/>
          </a:xfrm>
          <a:custGeom>
            <a:avLst/>
            <a:gdLst/>
            <a:ahLst/>
            <a:cxnLst/>
            <a:rect l="l" t="t" r="r" b="b"/>
            <a:pathLst>
              <a:path w="609600" h="136525">
                <a:moveTo>
                  <a:pt x="0" y="0"/>
                </a:moveTo>
                <a:lnTo>
                  <a:pt x="609600" y="0"/>
                </a:lnTo>
                <a:lnTo>
                  <a:pt x="609600" y="136525"/>
                </a:lnTo>
                <a:lnTo>
                  <a:pt x="0" y="13652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9" name="object 2309"/>
          <p:cNvSpPr/>
          <p:nvPr/>
        </p:nvSpPr>
        <p:spPr>
          <a:xfrm>
            <a:off x="1886773" y="4075002"/>
            <a:ext cx="111125" cy="165100"/>
          </a:xfrm>
          <a:custGeom>
            <a:avLst/>
            <a:gdLst/>
            <a:ahLst/>
            <a:cxnLst/>
            <a:rect l="l" t="t" r="r" b="b"/>
            <a:pathLst>
              <a:path w="111125" h="165100">
                <a:moveTo>
                  <a:pt x="0" y="0"/>
                </a:moveTo>
                <a:lnTo>
                  <a:pt x="111125" y="0"/>
                </a:lnTo>
                <a:lnTo>
                  <a:pt x="111125" y="165099"/>
                </a:lnTo>
                <a:lnTo>
                  <a:pt x="0" y="1650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0" name="object 2310"/>
          <p:cNvSpPr/>
          <p:nvPr/>
        </p:nvSpPr>
        <p:spPr>
          <a:xfrm>
            <a:off x="1886773" y="4075002"/>
            <a:ext cx="111125" cy="165100"/>
          </a:xfrm>
          <a:custGeom>
            <a:avLst/>
            <a:gdLst/>
            <a:ahLst/>
            <a:cxnLst/>
            <a:rect l="l" t="t" r="r" b="b"/>
            <a:pathLst>
              <a:path w="111125" h="165100">
                <a:moveTo>
                  <a:pt x="0" y="0"/>
                </a:moveTo>
                <a:lnTo>
                  <a:pt x="111125" y="0"/>
                </a:lnTo>
                <a:lnTo>
                  <a:pt x="111125" y="165100"/>
                </a:lnTo>
                <a:lnTo>
                  <a:pt x="0" y="16510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1" name="object 2311"/>
          <p:cNvSpPr/>
          <p:nvPr/>
        </p:nvSpPr>
        <p:spPr>
          <a:xfrm>
            <a:off x="4462889" y="567017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2" name="object 2312"/>
          <p:cNvSpPr/>
          <p:nvPr/>
        </p:nvSpPr>
        <p:spPr>
          <a:xfrm>
            <a:off x="4480243" y="562521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3" name="object 2313"/>
          <p:cNvSpPr/>
          <p:nvPr/>
        </p:nvSpPr>
        <p:spPr>
          <a:xfrm>
            <a:off x="4497596" y="563912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4" name="object 2314"/>
          <p:cNvSpPr/>
          <p:nvPr/>
        </p:nvSpPr>
        <p:spPr>
          <a:xfrm>
            <a:off x="4483135" y="5615580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5" name="object 2315"/>
          <p:cNvSpPr/>
          <p:nvPr/>
        </p:nvSpPr>
        <p:spPr>
          <a:xfrm>
            <a:off x="4483713" y="5615580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6" name="object 2316"/>
          <p:cNvSpPr/>
          <p:nvPr/>
        </p:nvSpPr>
        <p:spPr>
          <a:xfrm>
            <a:off x="4514372" y="5615580"/>
            <a:ext cx="0" cy="83185"/>
          </a:xfrm>
          <a:custGeom>
            <a:avLst/>
            <a:gdLst/>
            <a:ahLst/>
            <a:cxnLst/>
            <a:rect l="l" t="t" r="r" b="b"/>
            <a:pathLst>
              <a:path h="83185">
                <a:moveTo>
                  <a:pt x="0" y="0"/>
                </a:moveTo>
                <a:lnTo>
                  <a:pt x="0" y="82956"/>
                </a:lnTo>
              </a:path>
            </a:pathLst>
          </a:custGeom>
          <a:ln w="11569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7" name="object 2317"/>
          <p:cNvSpPr/>
          <p:nvPr/>
        </p:nvSpPr>
        <p:spPr>
          <a:xfrm>
            <a:off x="4483135" y="5699071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8" name="object 2318"/>
          <p:cNvSpPr/>
          <p:nvPr/>
        </p:nvSpPr>
        <p:spPr>
          <a:xfrm>
            <a:off x="4483713" y="5699071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9" name="object 2319"/>
          <p:cNvSpPr/>
          <p:nvPr/>
        </p:nvSpPr>
        <p:spPr>
          <a:xfrm>
            <a:off x="4531725" y="568462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0" name="object 2320"/>
          <p:cNvSpPr/>
          <p:nvPr/>
        </p:nvSpPr>
        <p:spPr>
          <a:xfrm>
            <a:off x="4549657" y="563056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1" name="object 2321"/>
          <p:cNvSpPr/>
          <p:nvPr/>
        </p:nvSpPr>
        <p:spPr>
          <a:xfrm>
            <a:off x="4566433" y="565464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2" name="object 2322"/>
          <p:cNvSpPr/>
          <p:nvPr/>
        </p:nvSpPr>
        <p:spPr>
          <a:xfrm>
            <a:off x="4583786" y="563324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3" name="object 2323"/>
          <p:cNvSpPr/>
          <p:nvPr/>
        </p:nvSpPr>
        <p:spPr>
          <a:xfrm>
            <a:off x="4601140" y="564876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4" name="object 2324"/>
          <p:cNvSpPr/>
          <p:nvPr/>
        </p:nvSpPr>
        <p:spPr>
          <a:xfrm>
            <a:off x="4587257" y="5622537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5" name="object 2325"/>
          <p:cNvSpPr/>
          <p:nvPr/>
        </p:nvSpPr>
        <p:spPr>
          <a:xfrm>
            <a:off x="4587836" y="5622537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6" name="object 2326"/>
          <p:cNvSpPr/>
          <p:nvPr/>
        </p:nvSpPr>
        <p:spPr>
          <a:xfrm>
            <a:off x="4618494" y="5622537"/>
            <a:ext cx="0" cy="73660"/>
          </a:xfrm>
          <a:custGeom>
            <a:avLst/>
            <a:gdLst/>
            <a:ahLst/>
            <a:cxnLst/>
            <a:rect l="l" t="t" r="r" b="b"/>
            <a:pathLst>
              <a:path h="73660">
                <a:moveTo>
                  <a:pt x="0" y="0"/>
                </a:moveTo>
                <a:lnTo>
                  <a:pt x="0" y="73322"/>
                </a:lnTo>
              </a:path>
            </a:pathLst>
          </a:custGeom>
          <a:ln w="11569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7" name="object 2327"/>
          <p:cNvSpPr/>
          <p:nvPr/>
        </p:nvSpPr>
        <p:spPr>
          <a:xfrm>
            <a:off x="4587257" y="5696395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8" name="object 2328"/>
          <p:cNvSpPr/>
          <p:nvPr/>
        </p:nvSpPr>
        <p:spPr>
          <a:xfrm>
            <a:off x="4587836" y="5696395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9" name="object 2329"/>
          <p:cNvSpPr/>
          <p:nvPr/>
        </p:nvSpPr>
        <p:spPr>
          <a:xfrm>
            <a:off x="4635848" y="561236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0" name="object 2330"/>
          <p:cNvSpPr/>
          <p:nvPr/>
        </p:nvSpPr>
        <p:spPr>
          <a:xfrm>
            <a:off x="4621386" y="5645016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1" name="object 2331"/>
          <p:cNvSpPr/>
          <p:nvPr/>
        </p:nvSpPr>
        <p:spPr>
          <a:xfrm>
            <a:off x="4621965" y="5645016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2" name="object 2332"/>
          <p:cNvSpPr/>
          <p:nvPr/>
        </p:nvSpPr>
        <p:spPr>
          <a:xfrm>
            <a:off x="4653202" y="5645016"/>
            <a:ext cx="0" cy="60960"/>
          </a:xfrm>
          <a:custGeom>
            <a:avLst/>
            <a:gdLst/>
            <a:ahLst/>
            <a:cxnLst/>
            <a:rect l="l" t="t" r="r" b="b"/>
            <a:pathLst>
              <a:path h="60960">
                <a:moveTo>
                  <a:pt x="0" y="0"/>
                </a:moveTo>
                <a:lnTo>
                  <a:pt x="0" y="60477"/>
                </a:lnTo>
              </a:path>
            </a:pathLst>
          </a:custGeom>
          <a:ln w="11569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3" name="object 2333"/>
          <p:cNvSpPr/>
          <p:nvPr/>
        </p:nvSpPr>
        <p:spPr>
          <a:xfrm>
            <a:off x="4621386" y="5706029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4" name="object 2334"/>
          <p:cNvSpPr/>
          <p:nvPr/>
        </p:nvSpPr>
        <p:spPr>
          <a:xfrm>
            <a:off x="4621965" y="5706029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5" name="object 2335"/>
          <p:cNvSpPr/>
          <p:nvPr/>
        </p:nvSpPr>
        <p:spPr>
          <a:xfrm>
            <a:off x="4670555" y="56268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6" name="object 2336"/>
          <p:cNvSpPr/>
          <p:nvPr/>
        </p:nvSpPr>
        <p:spPr>
          <a:xfrm>
            <a:off x="4687909" y="566267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7" name="object 2337"/>
          <p:cNvSpPr/>
          <p:nvPr/>
        </p:nvSpPr>
        <p:spPr>
          <a:xfrm>
            <a:off x="4705263" y="56648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8" name="object 2338"/>
          <p:cNvSpPr/>
          <p:nvPr/>
        </p:nvSpPr>
        <p:spPr>
          <a:xfrm>
            <a:off x="4722038" y="562574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9" name="object 2339"/>
          <p:cNvSpPr/>
          <p:nvPr/>
        </p:nvSpPr>
        <p:spPr>
          <a:xfrm>
            <a:off x="4739392" y="56139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0" name="object 2340"/>
          <p:cNvSpPr/>
          <p:nvPr/>
        </p:nvSpPr>
        <p:spPr>
          <a:xfrm>
            <a:off x="4757324" y="566910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1" name="object 2341"/>
          <p:cNvSpPr/>
          <p:nvPr/>
        </p:nvSpPr>
        <p:spPr>
          <a:xfrm>
            <a:off x="4774099" y="564769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2" name="object 2342"/>
          <p:cNvSpPr/>
          <p:nvPr/>
        </p:nvSpPr>
        <p:spPr>
          <a:xfrm>
            <a:off x="4791453" y="565946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3" name="object 2343"/>
          <p:cNvSpPr/>
          <p:nvPr/>
        </p:nvSpPr>
        <p:spPr>
          <a:xfrm>
            <a:off x="4777570" y="5586679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4" name="object 2344"/>
          <p:cNvSpPr/>
          <p:nvPr/>
        </p:nvSpPr>
        <p:spPr>
          <a:xfrm>
            <a:off x="4778148" y="5586679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5" name="object 2345"/>
          <p:cNvSpPr/>
          <p:nvPr/>
        </p:nvSpPr>
        <p:spPr>
          <a:xfrm>
            <a:off x="4809385" y="5586679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0"/>
                </a:moveTo>
                <a:lnTo>
                  <a:pt x="0" y="63689"/>
                </a:lnTo>
              </a:path>
            </a:pathLst>
          </a:custGeom>
          <a:ln w="11569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6" name="object 2346"/>
          <p:cNvSpPr/>
          <p:nvPr/>
        </p:nvSpPr>
        <p:spPr>
          <a:xfrm>
            <a:off x="4777570" y="5650903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7" name="object 2347"/>
          <p:cNvSpPr/>
          <p:nvPr/>
        </p:nvSpPr>
        <p:spPr>
          <a:xfrm>
            <a:off x="4778148" y="5650903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8" name="object 2348"/>
          <p:cNvSpPr/>
          <p:nvPr/>
        </p:nvSpPr>
        <p:spPr>
          <a:xfrm>
            <a:off x="4826160" y="563966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9" name="object 2349"/>
          <p:cNvSpPr/>
          <p:nvPr/>
        </p:nvSpPr>
        <p:spPr>
          <a:xfrm>
            <a:off x="4843514" y="566802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0" name="object 2350"/>
          <p:cNvSpPr/>
          <p:nvPr/>
        </p:nvSpPr>
        <p:spPr>
          <a:xfrm>
            <a:off x="4860868" y="563217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1" name="object 2351"/>
          <p:cNvSpPr/>
          <p:nvPr/>
        </p:nvSpPr>
        <p:spPr>
          <a:xfrm>
            <a:off x="4846985" y="5632171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2" name="object 2352"/>
          <p:cNvSpPr/>
          <p:nvPr/>
        </p:nvSpPr>
        <p:spPr>
          <a:xfrm>
            <a:off x="4847563" y="5632171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3" name="object 2353"/>
          <p:cNvSpPr/>
          <p:nvPr/>
        </p:nvSpPr>
        <p:spPr>
          <a:xfrm>
            <a:off x="4878222" y="5632171"/>
            <a:ext cx="0" cy="80645"/>
          </a:xfrm>
          <a:custGeom>
            <a:avLst/>
            <a:gdLst/>
            <a:ahLst/>
            <a:cxnLst/>
            <a:rect l="l" t="t" r="r" b="b"/>
            <a:pathLst>
              <a:path h="80645">
                <a:moveTo>
                  <a:pt x="0" y="0"/>
                </a:moveTo>
                <a:lnTo>
                  <a:pt x="0" y="80280"/>
                </a:lnTo>
              </a:path>
            </a:pathLst>
          </a:custGeom>
          <a:ln w="11569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4" name="object 2354"/>
          <p:cNvSpPr/>
          <p:nvPr/>
        </p:nvSpPr>
        <p:spPr>
          <a:xfrm>
            <a:off x="4846985" y="5712986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5" name="object 2355"/>
          <p:cNvSpPr/>
          <p:nvPr/>
        </p:nvSpPr>
        <p:spPr>
          <a:xfrm>
            <a:off x="4847563" y="5712986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6" name="object 2356"/>
          <p:cNvSpPr/>
          <p:nvPr/>
        </p:nvSpPr>
        <p:spPr>
          <a:xfrm>
            <a:off x="4895575" y="556901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7" name="object 2357"/>
          <p:cNvSpPr/>
          <p:nvPr/>
        </p:nvSpPr>
        <p:spPr>
          <a:xfrm>
            <a:off x="4912929" y="555456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8" name="object 2358"/>
          <p:cNvSpPr/>
          <p:nvPr/>
        </p:nvSpPr>
        <p:spPr>
          <a:xfrm>
            <a:off x="4929704" y="544485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9" name="object 2359"/>
          <p:cNvSpPr/>
          <p:nvPr/>
        </p:nvSpPr>
        <p:spPr>
          <a:xfrm>
            <a:off x="4947058" y="541006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0" name="object 2360"/>
          <p:cNvSpPr/>
          <p:nvPr/>
        </p:nvSpPr>
        <p:spPr>
          <a:xfrm>
            <a:off x="4964990" y="532068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1" name="object 2361"/>
          <p:cNvSpPr/>
          <p:nvPr/>
        </p:nvSpPr>
        <p:spPr>
          <a:xfrm>
            <a:off x="4981765" y="523719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2" name="object 2362"/>
          <p:cNvSpPr/>
          <p:nvPr/>
        </p:nvSpPr>
        <p:spPr>
          <a:xfrm>
            <a:off x="4999119" y="517189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3" name="object 2363"/>
          <p:cNvSpPr/>
          <p:nvPr/>
        </p:nvSpPr>
        <p:spPr>
          <a:xfrm>
            <a:off x="5016473" y="51049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4" name="object 2364"/>
          <p:cNvSpPr/>
          <p:nvPr/>
        </p:nvSpPr>
        <p:spPr>
          <a:xfrm>
            <a:off x="5033826" y="504987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5" name="object 2365"/>
          <p:cNvSpPr/>
          <p:nvPr/>
        </p:nvSpPr>
        <p:spPr>
          <a:xfrm>
            <a:off x="5019365" y="4927309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6" name="object 2366"/>
          <p:cNvSpPr/>
          <p:nvPr/>
        </p:nvSpPr>
        <p:spPr>
          <a:xfrm>
            <a:off x="5019943" y="4927309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7" name="object 2367"/>
          <p:cNvSpPr/>
          <p:nvPr/>
        </p:nvSpPr>
        <p:spPr>
          <a:xfrm>
            <a:off x="5051180" y="4927309"/>
            <a:ext cx="0" cy="73660"/>
          </a:xfrm>
          <a:custGeom>
            <a:avLst/>
            <a:gdLst/>
            <a:ahLst/>
            <a:cxnLst/>
            <a:rect l="l" t="t" r="r" b="b"/>
            <a:pathLst>
              <a:path h="73660">
                <a:moveTo>
                  <a:pt x="0" y="0"/>
                </a:moveTo>
                <a:lnTo>
                  <a:pt x="0" y="73322"/>
                </a:lnTo>
              </a:path>
            </a:pathLst>
          </a:custGeom>
          <a:ln w="11569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8" name="object 2368"/>
          <p:cNvSpPr/>
          <p:nvPr/>
        </p:nvSpPr>
        <p:spPr>
          <a:xfrm>
            <a:off x="5019365" y="5001167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9" name="object 2369"/>
          <p:cNvSpPr/>
          <p:nvPr/>
        </p:nvSpPr>
        <p:spPr>
          <a:xfrm>
            <a:off x="5019943" y="5001167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0" name="object 2370"/>
          <p:cNvSpPr/>
          <p:nvPr/>
        </p:nvSpPr>
        <p:spPr>
          <a:xfrm>
            <a:off x="5068534" y="494978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1" name="object 2371"/>
          <p:cNvSpPr/>
          <p:nvPr/>
        </p:nvSpPr>
        <p:spPr>
          <a:xfrm>
            <a:off x="5085309" y="49567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2" name="object 2372"/>
          <p:cNvSpPr/>
          <p:nvPr/>
        </p:nvSpPr>
        <p:spPr>
          <a:xfrm>
            <a:off x="5103241" y="492356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3" name="object 2373"/>
          <p:cNvSpPr/>
          <p:nvPr/>
        </p:nvSpPr>
        <p:spPr>
          <a:xfrm>
            <a:off x="5120595" y="490750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4" name="object 2374"/>
          <p:cNvSpPr/>
          <p:nvPr/>
        </p:nvSpPr>
        <p:spPr>
          <a:xfrm>
            <a:off x="5106134" y="4935873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5" name="object 2375"/>
          <p:cNvSpPr/>
          <p:nvPr/>
        </p:nvSpPr>
        <p:spPr>
          <a:xfrm>
            <a:off x="5106712" y="4935873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6" name="object 2376"/>
          <p:cNvSpPr/>
          <p:nvPr/>
        </p:nvSpPr>
        <p:spPr>
          <a:xfrm>
            <a:off x="5137370" y="4935873"/>
            <a:ext cx="0" cy="71755"/>
          </a:xfrm>
          <a:custGeom>
            <a:avLst/>
            <a:gdLst/>
            <a:ahLst/>
            <a:cxnLst/>
            <a:rect l="l" t="t" r="r" b="b"/>
            <a:pathLst>
              <a:path h="71754">
                <a:moveTo>
                  <a:pt x="0" y="0"/>
                </a:moveTo>
                <a:lnTo>
                  <a:pt x="0" y="71181"/>
                </a:lnTo>
              </a:path>
            </a:pathLst>
          </a:custGeom>
          <a:ln w="11569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7" name="object 2377"/>
          <p:cNvSpPr/>
          <p:nvPr/>
        </p:nvSpPr>
        <p:spPr>
          <a:xfrm>
            <a:off x="5106134" y="5007590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8" name="object 2378"/>
          <p:cNvSpPr/>
          <p:nvPr/>
        </p:nvSpPr>
        <p:spPr>
          <a:xfrm>
            <a:off x="5106712" y="5007590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9" name="object 2379"/>
          <p:cNvSpPr/>
          <p:nvPr/>
        </p:nvSpPr>
        <p:spPr>
          <a:xfrm>
            <a:off x="5155303" y="490857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0" name="object 2380"/>
          <p:cNvSpPr/>
          <p:nvPr/>
        </p:nvSpPr>
        <p:spPr>
          <a:xfrm>
            <a:off x="5172656" y="48898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1" name="object 2381"/>
          <p:cNvSpPr/>
          <p:nvPr/>
        </p:nvSpPr>
        <p:spPr>
          <a:xfrm>
            <a:off x="5189432" y="490643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2" name="object 2382"/>
          <p:cNvSpPr/>
          <p:nvPr/>
        </p:nvSpPr>
        <p:spPr>
          <a:xfrm>
            <a:off x="5174970" y="4840606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3" name="object 2383"/>
          <p:cNvSpPr/>
          <p:nvPr/>
        </p:nvSpPr>
        <p:spPr>
          <a:xfrm>
            <a:off x="5175549" y="4840606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4" name="object 2384"/>
          <p:cNvSpPr/>
          <p:nvPr/>
        </p:nvSpPr>
        <p:spPr>
          <a:xfrm>
            <a:off x="5206786" y="4840606"/>
            <a:ext cx="0" cy="74930"/>
          </a:xfrm>
          <a:custGeom>
            <a:avLst/>
            <a:gdLst/>
            <a:ahLst/>
            <a:cxnLst/>
            <a:rect l="l" t="t" r="r" b="b"/>
            <a:pathLst>
              <a:path h="74929">
                <a:moveTo>
                  <a:pt x="0" y="0"/>
                </a:moveTo>
                <a:lnTo>
                  <a:pt x="0" y="74393"/>
                </a:lnTo>
              </a:path>
            </a:pathLst>
          </a:custGeom>
          <a:ln w="11569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5" name="object 2385"/>
          <p:cNvSpPr/>
          <p:nvPr/>
        </p:nvSpPr>
        <p:spPr>
          <a:xfrm>
            <a:off x="5174970" y="4915535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6" name="object 2386"/>
          <p:cNvSpPr/>
          <p:nvPr/>
        </p:nvSpPr>
        <p:spPr>
          <a:xfrm>
            <a:off x="5175549" y="4915535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7" name="object 2387"/>
          <p:cNvSpPr/>
          <p:nvPr/>
        </p:nvSpPr>
        <p:spPr>
          <a:xfrm>
            <a:off x="5224717" y="491499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8" name="object 2388"/>
          <p:cNvSpPr/>
          <p:nvPr/>
        </p:nvSpPr>
        <p:spPr>
          <a:xfrm>
            <a:off x="5241493" y="490162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9" name="object 2389"/>
          <p:cNvSpPr/>
          <p:nvPr/>
        </p:nvSpPr>
        <p:spPr>
          <a:xfrm>
            <a:off x="5258847" y="492570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0" name="object 2390"/>
          <p:cNvSpPr/>
          <p:nvPr/>
        </p:nvSpPr>
        <p:spPr>
          <a:xfrm>
            <a:off x="5244385" y="4889310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1" name="object 2391"/>
          <p:cNvSpPr/>
          <p:nvPr/>
        </p:nvSpPr>
        <p:spPr>
          <a:xfrm>
            <a:off x="5244963" y="4889310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2" name="object 2392"/>
          <p:cNvSpPr/>
          <p:nvPr/>
        </p:nvSpPr>
        <p:spPr>
          <a:xfrm>
            <a:off x="5276200" y="4889310"/>
            <a:ext cx="0" cy="92710"/>
          </a:xfrm>
          <a:custGeom>
            <a:avLst/>
            <a:gdLst/>
            <a:ahLst/>
            <a:cxnLst/>
            <a:rect l="l" t="t" r="r" b="b"/>
            <a:pathLst>
              <a:path h="92710">
                <a:moveTo>
                  <a:pt x="0" y="0"/>
                </a:moveTo>
                <a:lnTo>
                  <a:pt x="0" y="92590"/>
                </a:lnTo>
              </a:path>
            </a:pathLst>
          </a:custGeom>
          <a:ln w="11569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3" name="object 2393"/>
          <p:cNvSpPr/>
          <p:nvPr/>
        </p:nvSpPr>
        <p:spPr>
          <a:xfrm>
            <a:off x="5244385" y="4982435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4" name="object 2394"/>
          <p:cNvSpPr/>
          <p:nvPr/>
        </p:nvSpPr>
        <p:spPr>
          <a:xfrm>
            <a:off x="5244963" y="4982435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5" name="object 2395"/>
          <p:cNvSpPr/>
          <p:nvPr/>
        </p:nvSpPr>
        <p:spPr>
          <a:xfrm>
            <a:off x="5293554" y="49776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6" name="object 2396"/>
          <p:cNvSpPr/>
          <p:nvPr/>
        </p:nvSpPr>
        <p:spPr>
          <a:xfrm>
            <a:off x="5279092" y="4977083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7" name="object 2397"/>
          <p:cNvSpPr/>
          <p:nvPr/>
        </p:nvSpPr>
        <p:spPr>
          <a:xfrm>
            <a:off x="5279671" y="4977083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8" name="object 2398"/>
          <p:cNvSpPr/>
          <p:nvPr/>
        </p:nvSpPr>
        <p:spPr>
          <a:xfrm>
            <a:off x="5310908" y="4977083"/>
            <a:ext cx="0" cy="60325"/>
          </a:xfrm>
          <a:custGeom>
            <a:avLst/>
            <a:gdLst/>
            <a:ahLst/>
            <a:cxnLst/>
            <a:rect l="l" t="t" r="r" b="b"/>
            <a:pathLst>
              <a:path h="60325">
                <a:moveTo>
                  <a:pt x="0" y="0"/>
                </a:moveTo>
                <a:lnTo>
                  <a:pt x="0" y="59942"/>
                </a:lnTo>
              </a:path>
            </a:pathLst>
          </a:custGeom>
          <a:ln w="11569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9" name="object 2399"/>
          <p:cNvSpPr/>
          <p:nvPr/>
        </p:nvSpPr>
        <p:spPr>
          <a:xfrm>
            <a:off x="5279092" y="5037561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0" name="object 2400"/>
          <p:cNvSpPr/>
          <p:nvPr/>
        </p:nvSpPr>
        <p:spPr>
          <a:xfrm>
            <a:off x="5279671" y="5037561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1" name="object 2401"/>
          <p:cNvSpPr/>
          <p:nvPr/>
        </p:nvSpPr>
        <p:spPr>
          <a:xfrm>
            <a:off x="5328261" y="496156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2" name="object 2402"/>
          <p:cNvSpPr/>
          <p:nvPr/>
        </p:nvSpPr>
        <p:spPr>
          <a:xfrm>
            <a:off x="5313800" y="4951393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3" name="object 2403"/>
          <p:cNvSpPr/>
          <p:nvPr/>
        </p:nvSpPr>
        <p:spPr>
          <a:xfrm>
            <a:off x="5314379" y="4951393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4" name="object 2404"/>
          <p:cNvSpPr/>
          <p:nvPr/>
        </p:nvSpPr>
        <p:spPr>
          <a:xfrm>
            <a:off x="5345037" y="4951393"/>
            <a:ext cx="0" cy="97790"/>
          </a:xfrm>
          <a:custGeom>
            <a:avLst/>
            <a:gdLst/>
            <a:ahLst/>
            <a:cxnLst/>
            <a:rect l="l" t="t" r="r" b="b"/>
            <a:pathLst>
              <a:path h="97789">
                <a:moveTo>
                  <a:pt x="0" y="0"/>
                </a:moveTo>
                <a:lnTo>
                  <a:pt x="0" y="97406"/>
                </a:lnTo>
              </a:path>
            </a:pathLst>
          </a:custGeom>
          <a:ln w="11569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5" name="object 2405"/>
          <p:cNvSpPr/>
          <p:nvPr/>
        </p:nvSpPr>
        <p:spPr>
          <a:xfrm>
            <a:off x="5313800" y="5049335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6" name="object 2406"/>
          <p:cNvSpPr/>
          <p:nvPr/>
        </p:nvSpPr>
        <p:spPr>
          <a:xfrm>
            <a:off x="5314379" y="5049335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7" name="object 2407"/>
          <p:cNvSpPr/>
          <p:nvPr/>
        </p:nvSpPr>
        <p:spPr>
          <a:xfrm>
            <a:off x="5362390" y="504077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8" name="object 2408"/>
          <p:cNvSpPr/>
          <p:nvPr/>
        </p:nvSpPr>
        <p:spPr>
          <a:xfrm>
            <a:off x="5380323" y="502578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9" name="object 2409"/>
          <p:cNvSpPr/>
          <p:nvPr/>
        </p:nvSpPr>
        <p:spPr>
          <a:xfrm>
            <a:off x="5397098" y="504398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0" name="object 2410"/>
          <p:cNvSpPr/>
          <p:nvPr/>
        </p:nvSpPr>
        <p:spPr>
          <a:xfrm>
            <a:off x="5382636" y="5026857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1" name="object 2411"/>
          <p:cNvSpPr/>
          <p:nvPr/>
        </p:nvSpPr>
        <p:spPr>
          <a:xfrm>
            <a:off x="5383215" y="5026857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2" name="object 2412"/>
          <p:cNvSpPr/>
          <p:nvPr/>
        </p:nvSpPr>
        <p:spPr>
          <a:xfrm>
            <a:off x="5414452" y="5026857"/>
            <a:ext cx="0" cy="74295"/>
          </a:xfrm>
          <a:custGeom>
            <a:avLst/>
            <a:gdLst/>
            <a:ahLst/>
            <a:cxnLst/>
            <a:rect l="l" t="t" r="r" b="b"/>
            <a:pathLst>
              <a:path h="74295">
                <a:moveTo>
                  <a:pt x="0" y="0"/>
                </a:moveTo>
                <a:lnTo>
                  <a:pt x="0" y="73857"/>
                </a:lnTo>
              </a:path>
            </a:pathLst>
          </a:custGeom>
          <a:ln w="11569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3" name="object 2413"/>
          <p:cNvSpPr/>
          <p:nvPr/>
        </p:nvSpPr>
        <p:spPr>
          <a:xfrm>
            <a:off x="5382636" y="5101250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4" name="object 2414"/>
          <p:cNvSpPr/>
          <p:nvPr/>
        </p:nvSpPr>
        <p:spPr>
          <a:xfrm>
            <a:off x="5383215" y="5101250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5" name="object 2415"/>
          <p:cNvSpPr/>
          <p:nvPr/>
        </p:nvSpPr>
        <p:spPr>
          <a:xfrm>
            <a:off x="5431806" y="508572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6" name="object 2416"/>
          <p:cNvSpPr/>
          <p:nvPr/>
        </p:nvSpPr>
        <p:spPr>
          <a:xfrm>
            <a:off x="5449159" y="507823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7" name="object 2417"/>
          <p:cNvSpPr/>
          <p:nvPr/>
        </p:nvSpPr>
        <p:spPr>
          <a:xfrm>
            <a:off x="5466513" y="510606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8" name="object 2418"/>
          <p:cNvSpPr/>
          <p:nvPr/>
        </p:nvSpPr>
        <p:spPr>
          <a:xfrm>
            <a:off x="5483867" y="507609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9" name="object 2419"/>
          <p:cNvSpPr/>
          <p:nvPr/>
        </p:nvSpPr>
        <p:spPr>
          <a:xfrm>
            <a:off x="5500642" y="514727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0" name="object 2420"/>
          <p:cNvSpPr/>
          <p:nvPr/>
        </p:nvSpPr>
        <p:spPr>
          <a:xfrm>
            <a:off x="5518574" y="516226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1" name="object 2421"/>
          <p:cNvSpPr/>
          <p:nvPr/>
        </p:nvSpPr>
        <p:spPr>
          <a:xfrm>
            <a:off x="5504113" y="5145137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2" name="object 2422"/>
          <p:cNvSpPr/>
          <p:nvPr/>
        </p:nvSpPr>
        <p:spPr>
          <a:xfrm>
            <a:off x="5504691" y="5145137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3" name="object 2423"/>
          <p:cNvSpPr/>
          <p:nvPr/>
        </p:nvSpPr>
        <p:spPr>
          <a:xfrm>
            <a:off x="5535928" y="5145137"/>
            <a:ext cx="0" cy="59055"/>
          </a:xfrm>
          <a:custGeom>
            <a:avLst/>
            <a:gdLst/>
            <a:ahLst/>
            <a:cxnLst/>
            <a:rect l="l" t="t" r="r" b="b"/>
            <a:pathLst>
              <a:path h="59054">
                <a:moveTo>
                  <a:pt x="0" y="0"/>
                </a:moveTo>
                <a:lnTo>
                  <a:pt x="0" y="58872"/>
                </a:lnTo>
              </a:path>
            </a:pathLst>
          </a:custGeom>
          <a:ln w="11569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4" name="object 2424"/>
          <p:cNvSpPr/>
          <p:nvPr/>
        </p:nvSpPr>
        <p:spPr>
          <a:xfrm>
            <a:off x="5504113" y="5204544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5" name="object 2425"/>
          <p:cNvSpPr/>
          <p:nvPr/>
        </p:nvSpPr>
        <p:spPr>
          <a:xfrm>
            <a:off x="5504691" y="5204544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6" name="object 2426"/>
          <p:cNvSpPr/>
          <p:nvPr/>
        </p:nvSpPr>
        <p:spPr>
          <a:xfrm>
            <a:off x="5521466" y="5103926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7" name="object 2427"/>
          <p:cNvSpPr/>
          <p:nvPr/>
        </p:nvSpPr>
        <p:spPr>
          <a:xfrm>
            <a:off x="5522045" y="5103926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8" name="object 2428"/>
          <p:cNvSpPr/>
          <p:nvPr/>
        </p:nvSpPr>
        <p:spPr>
          <a:xfrm>
            <a:off x="5552703" y="5103926"/>
            <a:ext cx="0" cy="58419"/>
          </a:xfrm>
          <a:custGeom>
            <a:avLst/>
            <a:gdLst/>
            <a:ahLst/>
            <a:cxnLst/>
            <a:rect l="l" t="t" r="r" b="b"/>
            <a:pathLst>
              <a:path h="58420">
                <a:moveTo>
                  <a:pt x="0" y="0"/>
                </a:moveTo>
                <a:lnTo>
                  <a:pt x="0" y="57801"/>
                </a:lnTo>
              </a:path>
            </a:pathLst>
          </a:custGeom>
          <a:ln w="11569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9" name="object 2429"/>
          <p:cNvSpPr/>
          <p:nvPr/>
        </p:nvSpPr>
        <p:spPr>
          <a:xfrm>
            <a:off x="5521466" y="5162263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0" name="object 2430"/>
          <p:cNvSpPr/>
          <p:nvPr/>
        </p:nvSpPr>
        <p:spPr>
          <a:xfrm>
            <a:off x="5522045" y="5162263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1" name="object 2431"/>
          <p:cNvSpPr/>
          <p:nvPr/>
        </p:nvSpPr>
        <p:spPr>
          <a:xfrm>
            <a:off x="5570057" y="521096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2" name="object 2432"/>
          <p:cNvSpPr/>
          <p:nvPr/>
        </p:nvSpPr>
        <p:spPr>
          <a:xfrm>
            <a:off x="5587989" y="519544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3" name="object 2433"/>
          <p:cNvSpPr/>
          <p:nvPr/>
        </p:nvSpPr>
        <p:spPr>
          <a:xfrm>
            <a:off x="5573528" y="5213643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4" name="object 2434"/>
          <p:cNvSpPr/>
          <p:nvPr/>
        </p:nvSpPr>
        <p:spPr>
          <a:xfrm>
            <a:off x="5574106" y="5213643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5" name="object 2435"/>
          <p:cNvSpPr/>
          <p:nvPr/>
        </p:nvSpPr>
        <p:spPr>
          <a:xfrm>
            <a:off x="5604764" y="5213643"/>
            <a:ext cx="0" cy="75565"/>
          </a:xfrm>
          <a:custGeom>
            <a:avLst/>
            <a:gdLst/>
            <a:ahLst/>
            <a:cxnLst/>
            <a:rect l="l" t="t" r="r" b="b"/>
            <a:pathLst>
              <a:path h="75564">
                <a:moveTo>
                  <a:pt x="0" y="0"/>
                </a:moveTo>
                <a:lnTo>
                  <a:pt x="0" y="75463"/>
                </a:lnTo>
              </a:path>
            </a:pathLst>
          </a:custGeom>
          <a:ln w="11569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6" name="object 2436"/>
          <p:cNvSpPr/>
          <p:nvPr/>
        </p:nvSpPr>
        <p:spPr>
          <a:xfrm>
            <a:off x="5573528" y="5289641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7" name="object 2437"/>
          <p:cNvSpPr/>
          <p:nvPr/>
        </p:nvSpPr>
        <p:spPr>
          <a:xfrm>
            <a:off x="5574106" y="5289641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8" name="object 2438"/>
          <p:cNvSpPr/>
          <p:nvPr/>
        </p:nvSpPr>
        <p:spPr>
          <a:xfrm>
            <a:off x="5622118" y="522381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9" name="object 2439"/>
          <p:cNvSpPr/>
          <p:nvPr/>
        </p:nvSpPr>
        <p:spPr>
          <a:xfrm>
            <a:off x="5639472" y="525217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0" name="object 2440"/>
          <p:cNvSpPr/>
          <p:nvPr/>
        </p:nvSpPr>
        <p:spPr>
          <a:xfrm>
            <a:off x="5656826" y="528910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1" name="object 2441"/>
          <p:cNvSpPr/>
          <p:nvPr/>
        </p:nvSpPr>
        <p:spPr>
          <a:xfrm>
            <a:off x="5674179" y="527037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2" name="object 2442"/>
          <p:cNvSpPr/>
          <p:nvPr/>
        </p:nvSpPr>
        <p:spPr>
          <a:xfrm>
            <a:off x="5659718" y="5255388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3" name="object 2443"/>
          <p:cNvSpPr/>
          <p:nvPr/>
        </p:nvSpPr>
        <p:spPr>
          <a:xfrm>
            <a:off x="5660296" y="5255388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4" name="object 2444"/>
          <p:cNvSpPr/>
          <p:nvPr/>
        </p:nvSpPr>
        <p:spPr>
          <a:xfrm>
            <a:off x="5691533" y="5255388"/>
            <a:ext cx="0" cy="71755"/>
          </a:xfrm>
          <a:custGeom>
            <a:avLst/>
            <a:gdLst/>
            <a:ahLst/>
            <a:cxnLst/>
            <a:rect l="l" t="t" r="r" b="b"/>
            <a:pathLst>
              <a:path h="71754">
                <a:moveTo>
                  <a:pt x="0" y="0"/>
                </a:moveTo>
                <a:lnTo>
                  <a:pt x="0" y="71717"/>
                </a:lnTo>
              </a:path>
            </a:pathLst>
          </a:custGeom>
          <a:ln w="11569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5" name="object 2445"/>
          <p:cNvSpPr/>
          <p:nvPr/>
        </p:nvSpPr>
        <p:spPr>
          <a:xfrm>
            <a:off x="5659718" y="5327641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6" name="object 2446"/>
          <p:cNvSpPr/>
          <p:nvPr/>
        </p:nvSpPr>
        <p:spPr>
          <a:xfrm>
            <a:off x="5660296" y="5327641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7" name="object 2447"/>
          <p:cNvSpPr/>
          <p:nvPr/>
        </p:nvSpPr>
        <p:spPr>
          <a:xfrm>
            <a:off x="5676493" y="5253247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8" name="object 2448"/>
          <p:cNvSpPr/>
          <p:nvPr/>
        </p:nvSpPr>
        <p:spPr>
          <a:xfrm>
            <a:off x="5677072" y="5253247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9" name="object 2449"/>
          <p:cNvSpPr/>
          <p:nvPr/>
        </p:nvSpPr>
        <p:spPr>
          <a:xfrm>
            <a:off x="5708308" y="5253247"/>
            <a:ext cx="0" cy="58419"/>
          </a:xfrm>
          <a:custGeom>
            <a:avLst/>
            <a:gdLst/>
            <a:ahLst/>
            <a:cxnLst/>
            <a:rect l="l" t="t" r="r" b="b"/>
            <a:pathLst>
              <a:path h="58420">
                <a:moveTo>
                  <a:pt x="0" y="0"/>
                </a:moveTo>
                <a:lnTo>
                  <a:pt x="0" y="58337"/>
                </a:lnTo>
              </a:path>
            </a:pathLst>
          </a:custGeom>
          <a:ln w="11569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0" name="object 2450"/>
          <p:cNvSpPr/>
          <p:nvPr/>
        </p:nvSpPr>
        <p:spPr>
          <a:xfrm>
            <a:off x="5676493" y="5312120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1" name="object 2451"/>
          <p:cNvSpPr/>
          <p:nvPr/>
        </p:nvSpPr>
        <p:spPr>
          <a:xfrm>
            <a:off x="5677072" y="5312120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2" name="object 2452"/>
          <p:cNvSpPr/>
          <p:nvPr/>
        </p:nvSpPr>
        <p:spPr>
          <a:xfrm>
            <a:off x="5726240" y="528321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3" name="object 2453"/>
          <p:cNvSpPr/>
          <p:nvPr/>
        </p:nvSpPr>
        <p:spPr>
          <a:xfrm>
            <a:off x="5711779" y="5327641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4" name="object 2454"/>
          <p:cNvSpPr/>
          <p:nvPr/>
        </p:nvSpPr>
        <p:spPr>
          <a:xfrm>
            <a:off x="5712357" y="5327641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5" name="object 2455"/>
          <p:cNvSpPr/>
          <p:nvPr/>
        </p:nvSpPr>
        <p:spPr>
          <a:xfrm>
            <a:off x="5743594" y="5327641"/>
            <a:ext cx="0" cy="60960"/>
          </a:xfrm>
          <a:custGeom>
            <a:avLst/>
            <a:gdLst/>
            <a:ahLst/>
            <a:cxnLst/>
            <a:rect l="l" t="t" r="r" b="b"/>
            <a:pathLst>
              <a:path h="60960">
                <a:moveTo>
                  <a:pt x="0" y="0"/>
                </a:moveTo>
                <a:lnTo>
                  <a:pt x="0" y="60477"/>
                </a:lnTo>
              </a:path>
            </a:pathLst>
          </a:custGeom>
          <a:ln w="11569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6" name="object 2456"/>
          <p:cNvSpPr/>
          <p:nvPr/>
        </p:nvSpPr>
        <p:spPr>
          <a:xfrm>
            <a:off x="5711779" y="5388654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7" name="object 2457"/>
          <p:cNvSpPr/>
          <p:nvPr/>
        </p:nvSpPr>
        <p:spPr>
          <a:xfrm>
            <a:off x="5712357" y="5388654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8" name="object 2458"/>
          <p:cNvSpPr/>
          <p:nvPr/>
        </p:nvSpPr>
        <p:spPr>
          <a:xfrm>
            <a:off x="5760369" y="53651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9" name="object 2459"/>
          <p:cNvSpPr/>
          <p:nvPr/>
        </p:nvSpPr>
        <p:spPr>
          <a:xfrm>
            <a:off x="5777723" y="532657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0" name="object 2460"/>
          <p:cNvSpPr/>
          <p:nvPr/>
        </p:nvSpPr>
        <p:spPr>
          <a:xfrm>
            <a:off x="5795655" y="533245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1" name="object 2461"/>
          <p:cNvSpPr/>
          <p:nvPr/>
        </p:nvSpPr>
        <p:spPr>
          <a:xfrm>
            <a:off x="5812431" y="537045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2" name="object 2462"/>
          <p:cNvSpPr/>
          <p:nvPr/>
        </p:nvSpPr>
        <p:spPr>
          <a:xfrm>
            <a:off x="5829784" y="539668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3" name="object 2463"/>
          <p:cNvSpPr/>
          <p:nvPr/>
        </p:nvSpPr>
        <p:spPr>
          <a:xfrm>
            <a:off x="5847717" y="54052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4" name="object 2464"/>
          <p:cNvSpPr/>
          <p:nvPr/>
        </p:nvSpPr>
        <p:spPr>
          <a:xfrm>
            <a:off x="5864492" y="543361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5" name="object 2465"/>
          <p:cNvSpPr/>
          <p:nvPr/>
        </p:nvSpPr>
        <p:spPr>
          <a:xfrm>
            <a:off x="5881846" y="543949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6" name="object 2466"/>
          <p:cNvSpPr/>
          <p:nvPr/>
        </p:nvSpPr>
        <p:spPr>
          <a:xfrm>
            <a:off x="5867384" y="5347443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7" name="object 2467"/>
          <p:cNvSpPr/>
          <p:nvPr/>
        </p:nvSpPr>
        <p:spPr>
          <a:xfrm>
            <a:off x="5867963" y="5347443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8" name="object 2468"/>
          <p:cNvSpPr/>
          <p:nvPr/>
        </p:nvSpPr>
        <p:spPr>
          <a:xfrm>
            <a:off x="5899199" y="5347443"/>
            <a:ext cx="0" cy="81915"/>
          </a:xfrm>
          <a:custGeom>
            <a:avLst/>
            <a:gdLst/>
            <a:ahLst/>
            <a:cxnLst/>
            <a:rect l="l" t="t" r="r" b="b"/>
            <a:pathLst>
              <a:path h="81914">
                <a:moveTo>
                  <a:pt x="0" y="0"/>
                </a:moveTo>
                <a:lnTo>
                  <a:pt x="0" y="81350"/>
                </a:lnTo>
              </a:path>
            </a:pathLst>
          </a:custGeom>
          <a:ln w="11569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9" name="object 2469"/>
          <p:cNvSpPr/>
          <p:nvPr/>
        </p:nvSpPr>
        <p:spPr>
          <a:xfrm>
            <a:off x="5867384" y="5429329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0" name="object 2470"/>
          <p:cNvSpPr/>
          <p:nvPr/>
        </p:nvSpPr>
        <p:spPr>
          <a:xfrm>
            <a:off x="5867963" y="5429329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1" name="object 2471"/>
          <p:cNvSpPr/>
          <p:nvPr/>
        </p:nvSpPr>
        <p:spPr>
          <a:xfrm>
            <a:off x="5916553" y="54453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2" name="object 2472"/>
          <p:cNvSpPr/>
          <p:nvPr/>
        </p:nvSpPr>
        <p:spPr>
          <a:xfrm>
            <a:off x="5933907" y="545341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3" name="object 2473"/>
          <p:cNvSpPr/>
          <p:nvPr/>
        </p:nvSpPr>
        <p:spPr>
          <a:xfrm>
            <a:off x="5951260" y="542076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4" name="object 2474"/>
          <p:cNvSpPr/>
          <p:nvPr/>
        </p:nvSpPr>
        <p:spPr>
          <a:xfrm>
            <a:off x="5936220" y="5438428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5" name="object 2475"/>
          <p:cNvSpPr/>
          <p:nvPr/>
        </p:nvSpPr>
        <p:spPr>
          <a:xfrm>
            <a:off x="5936799" y="5438428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6" name="object 2476"/>
          <p:cNvSpPr/>
          <p:nvPr/>
        </p:nvSpPr>
        <p:spPr>
          <a:xfrm>
            <a:off x="5968036" y="5438428"/>
            <a:ext cx="0" cy="66040"/>
          </a:xfrm>
          <a:custGeom>
            <a:avLst/>
            <a:gdLst/>
            <a:ahLst/>
            <a:cxnLst/>
            <a:rect l="l" t="t" r="r" b="b"/>
            <a:pathLst>
              <a:path h="66039">
                <a:moveTo>
                  <a:pt x="0" y="0"/>
                </a:moveTo>
                <a:lnTo>
                  <a:pt x="0" y="65829"/>
                </a:lnTo>
              </a:path>
            </a:pathLst>
          </a:custGeom>
          <a:ln w="11569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7" name="object 2477"/>
          <p:cNvSpPr/>
          <p:nvPr/>
        </p:nvSpPr>
        <p:spPr>
          <a:xfrm>
            <a:off x="5936220" y="5504793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8" name="object 2478"/>
          <p:cNvSpPr/>
          <p:nvPr/>
        </p:nvSpPr>
        <p:spPr>
          <a:xfrm>
            <a:off x="5936799" y="5504793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9" name="object 2479"/>
          <p:cNvSpPr/>
          <p:nvPr/>
        </p:nvSpPr>
        <p:spPr>
          <a:xfrm>
            <a:off x="5985968" y="544966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0" name="object 2480"/>
          <p:cNvSpPr/>
          <p:nvPr/>
        </p:nvSpPr>
        <p:spPr>
          <a:xfrm>
            <a:off x="6003321" y="548284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1" name="object 2481"/>
          <p:cNvSpPr/>
          <p:nvPr/>
        </p:nvSpPr>
        <p:spPr>
          <a:xfrm>
            <a:off x="6020097" y="547107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2" name="object 2482"/>
          <p:cNvSpPr/>
          <p:nvPr/>
        </p:nvSpPr>
        <p:spPr>
          <a:xfrm>
            <a:off x="6037451" y="547803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3" name="object 2483"/>
          <p:cNvSpPr/>
          <p:nvPr/>
        </p:nvSpPr>
        <p:spPr>
          <a:xfrm>
            <a:off x="6055383" y="551228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4" name="object 2484"/>
          <p:cNvSpPr/>
          <p:nvPr/>
        </p:nvSpPr>
        <p:spPr>
          <a:xfrm>
            <a:off x="6072158" y="551549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5" name="object 2485"/>
          <p:cNvSpPr/>
          <p:nvPr/>
        </p:nvSpPr>
        <p:spPr>
          <a:xfrm>
            <a:off x="6089512" y="54865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6" name="object 2486"/>
          <p:cNvSpPr/>
          <p:nvPr/>
        </p:nvSpPr>
        <p:spPr>
          <a:xfrm>
            <a:off x="6106287" y="552245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7" name="object 2487"/>
          <p:cNvSpPr/>
          <p:nvPr/>
        </p:nvSpPr>
        <p:spPr>
          <a:xfrm>
            <a:off x="6124219" y="553208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8" name="object 2488"/>
          <p:cNvSpPr/>
          <p:nvPr/>
        </p:nvSpPr>
        <p:spPr>
          <a:xfrm>
            <a:off x="6141573" y="551763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9" name="object 2489"/>
          <p:cNvSpPr/>
          <p:nvPr/>
        </p:nvSpPr>
        <p:spPr>
          <a:xfrm>
            <a:off x="6158927" y="547696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0" name="object 2490"/>
          <p:cNvSpPr/>
          <p:nvPr/>
        </p:nvSpPr>
        <p:spPr>
          <a:xfrm>
            <a:off x="6143887" y="5520849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1" name="object 2491"/>
          <p:cNvSpPr/>
          <p:nvPr/>
        </p:nvSpPr>
        <p:spPr>
          <a:xfrm>
            <a:off x="6144465" y="5520849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2" name="object 2492"/>
          <p:cNvSpPr/>
          <p:nvPr/>
        </p:nvSpPr>
        <p:spPr>
          <a:xfrm>
            <a:off x="6175702" y="5520849"/>
            <a:ext cx="0" cy="67310"/>
          </a:xfrm>
          <a:custGeom>
            <a:avLst/>
            <a:gdLst/>
            <a:ahLst/>
            <a:cxnLst/>
            <a:rect l="l" t="t" r="r" b="b"/>
            <a:pathLst>
              <a:path h="67310">
                <a:moveTo>
                  <a:pt x="0" y="0"/>
                </a:moveTo>
                <a:lnTo>
                  <a:pt x="0" y="66900"/>
                </a:lnTo>
              </a:path>
            </a:pathLst>
          </a:custGeom>
          <a:ln w="11569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3" name="object 2493"/>
          <p:cNvSpPr/>
          <p:nvPr/>
        </p:nvSpPr>
        <p:spPr>
          <a:xfrm>
            <a:off x="6143887" y="5588284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4" name="object 2494"/>
          <p:cNvSpPr/>
          <p:nvPr/>
        </p:nvSpPr>
        <p:spPr>
          <a:xfrm>
            <a:off x="6144465" y="5588284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5" name="object 2495"/>
          <p:cNvSpPr/>
          <p:nvPr/>
        </p:nvSpPr>
        <p:spPr>
          <a:xfrm>
            <a:off x="6193056" y="552834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6" name="object 2496"/>
          <p:cNvSpPr/>
          <p:nvPr/>
        </p:nvSpPr>
        <p:spPr>
          <a:xfrm>
            <a:off x="6210988" y="551924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7" name="object 2497"/>
          <p:cNvSpPr/>
          <p:nvPr/>
        </p:nvSpPr>
        <p:spPr>
          <a:xfrm>
            <a:off x="6227763" y="557276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8" name="object 2498"/>
          <p:cNvSpPr/>
          <p:nvPr/>
        </p:nvSpPr>
        <p:spPr>
          <a:xfrm>
            <a:off x="6245117" y="560701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9" name="object 2499"/>
          <p:cNvSpPr/>
          <p:nvPr/>
        </p:nvSpPr>
        <p:spPr>
          <a:xfrm>
            <a:off x="6261892" y="552459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0" name="object 2500"/>
          <p:cNvSpPr/>
          <p:nvPr/>
        </p:nvSpPr>
        <p:spPr>
          <a:xfrm>
            <a:off x="6248009" y="5562059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1" name="object 2501"/>
          <p:cNvSpPr/>
          <p:nvPr/>
        </p:nvSpPr>
        <p:spPr>
          <a:xfrm>
            <a:off x="6248588" y="5562059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2" name="object 2502"/>
          <p:cNvSpPr/>
          <p:nvPr/>
        </p:nvSpPr>
        <p:spPr>
          <a:xfrm>
            <a:off x="6279824" y="5562059"/>
            <a:ext cx="0" cy="62865"/>
          </a:xfrm>
          <a:custGeom>
            <a:avLst/>
            <a:gdLst/>
            <a:ahLst/>
            <a:cxnLst/>
            <a:rect l="l" t="t" r="r" b="b"/>
            <a:pathLst>
              <a:path h="62864">
                <a:moveTo>
                  <a:pt x="0" y="0"/>
                </a:moveTo>
                <a:lnTo>
                  <a:pt x="0" y="62618"/>
                </a:lnTo>
              </a:path>
            </a:pathLst>
          </a:custGeom>
          <a:ln w="11569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3" name="object 2503"/>
          <p:cNvSpPr/>
          <p:nvPr/>
        </p:nvSpPr>
        <p:spPr>
          <a:xfrm>
            <a:off x="6248009" y="5625213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4" name="object 2504"/>
          <p:cNvSpPr/>
          <p:nvPr/>
        </p:nvSpPr>
        <p:spPr>
          <a:xfrm>
            <a:off x="6248588" y="5625213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5" name="object 2505"/>
          <p:cNvSpPr/>
          <p:nvPr/>
        </p:nvSpPr>
        <p:spPr>
          <a:xfrm>
            <a:off x="6297178" y="55882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6" name="object 2506"/>
          <p:cNvSpPr/>
          <p:nvPr/>
        </p:nvSpPr>
        <p:spPr>
          <a:xfrm>
            <a:off x="6282717" y="5570623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7" name="object 2507"/>
          <p:cNvSpPr/>
          <p:nvPr/>
        </p:nvSpPr>
        <p:spPr>
          <a:xfrm>
            <a:off x="6283295" y="5570623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8" name="object 2508"/>
          <p:cNvSpPr/>
          <p:nvPr/>
        </p:nvSpPr>
        <p:spPr>
          <a:xfrm>
            <a:off x="6313953" y="5570623"/>
            <a:ext cx="0" cy="89535"/>
          </a:xfrm>
          <a:custGeom>
            <a:avLst/>
            <a:gdLst/>
            <a:ahLst/>
            <a:cxnLst/>
            <a:rect l="l" t="t" r="r" b="b"/>
            <a:pathLst>
              <a:path h="89535">
                <a:moveTo>
                  <a:pt x="0" y="0"/>
                </a:moveTo>
                <a:lnTo>
                  <a:pt x="0" y="89378"/>
                </a:lnTo>
              </a:path>
            </a:pathLst>
          </a:custGeom>
          <a:ln w="11569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9" name="object 2509"/>
          <p:cNvSpPr/>
          <p:nvPr/>
        </p:nvSpPr>
        <p:spPr>
          <a:xfrm>
            <a:off x="6282717" y="5660537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0" name="object 2510"/>
          <p:cNvSpPr/>
          <p:nvPr/>
        </p:nvSpPr>
        <p:spPr>
          <a:xfrm>
            <a:off x="6283295" y="5660537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1" name="object 2511"/>
          <p:cNvSpPr/>
          <p:nvPr/>
        </p:nvSpPr>
        <p:spPr>
          <a:xfrm>
            <a:off x="6331307" y="560059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2" name="object 2512"/>
          <p:cNvSpPr/>
          <p:nvPr/>
        </p:nvSpPr>
        <p:spPr>
          <a:xfrm>
            <a:off x="6317424" y="5562059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3" name="object 2513"/>
          <p:cNvSpPr/>
          <p:nvPr/>
        </p:nvSpPr>
        <p:spPr>
          <a:xfrm>
            <a:off x="6318003" y="5562059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4" name="object 2514"/>
          <p:cNvSpPr/>
          <p:nvPr/>
        </p:nvSpPr>
        <p:spPr>
          <a:xfrm>
            <a:off x="6349239" y="5562059"/>
            <a:ext cx="0" cy="59690"/>
          </a:xfrm>
          <a:custGeom>
            <a:avLst/>
            <a:gdLst/>
            <a:ahLst/>
            <a:cxnLst/>
            <a:rect l="l" t="t" r="r" b="b"/>
            <a:pathLst>
              <a:path h="59689">
                <a:moveTo>
                  <a:pt x="0" y="0"/>
                </a:moveTo>
                <a:lnTo>
                  <a:pt x="0" y="59407"/>
                </a:lnTo>
              </a:path>
            </a:pathLst>
          </a:custGeom>
          <a:ln w="11569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5" name="object 2515"/>
          <p:cNvSpPr/>
          <p:nvPr/>
        </p:nvSpPr>
        <p:spPr>
          <a:xfrm>
            <a:off x="6317424" y="5622002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6" name="object 2516"/>
          <p:cNvSpPr/>
          <p:nvPr/>
        </p:nvSpPr>
        <p:spPr>
          <a:xfrm>
            <a:off x="6318003" y="5622002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7" name="object 2517"/>
          <p:cNvSpPr/>
          <p:nvPr/>
        </p:nvSpPr>
        <p:spPr>
          <a:xfrm>
            <a:off x="6366014" y="556152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8" name="object 2518"/>
          <p:cNvSpPr/>
          <p:nvPr/>
        </p:nvSpPr>
        <p:spPr>
          <a:xfrm>
            <a:off x="6351553" y="5561524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9" name="object 2519"/>
          <p:cNvSpPr/>
          <p:nvPr/>
        </p:nvSpPr>
        <p:spPr>
          <a:xfrm>
            <a:off x="6352132" y="5561524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0" name="object 2520"/>
          <p:cNvSpPr/>
          <p:nvPr/>
        </p:nvSpPr>
        <p:spPr>
          <a:xfrm>
            <a:off x="6383368" y="5561524"/>
            <a:ext cx="0" cy="62230"/>
          </a:xfrm>
          <a:custGeom>
            <a:avLst/>
            <a:gdLst/>
            <a:ahLst/>
            <a:cxnLst/>
            <a:rect l="l" t="t" r="r" b="b"/>
            <a:pathLst>
              <a:path h="62229">
                <a:moveTo>
                  <a:pt x="0" y="0"/>
                </a:moveTo>
                <a:lnTo>
                  <a:pt x="0" y="62083"/>
                </a:lnTo>
              </a:path>
            </a:pathLst>
          </a:custGeom>
          <a:ln w="11569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1" name="object 2521"/>
          <p:cNvSpPr/>
          <p:nvPr/>
        </p:nvSpPr>
        <p:spPr>
          <a:xfrm>
            <a:off x="6351553" y="5624143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2" name="object 2522"/>
          <p:cNvSpPr/>
          <p:nvPr/>
        </p:nvSpPr>
        <p:spPr>
          <a:xfrm>
            <a:off x="6352132" y="5624143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3" name="object 2523"/>
          <p:cNvSpPr/>
          <p:nvPr/>
        </p:nvSpPr>
        <p:spPr>
          <a:xfrm>
            <a:off x="6400722" y="561183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4" name="object 2524"/>
          <p:cNvSpPr/>
          <p:nvPr/>
        </p:nvSpPr>
        <p:spPr>
          <a:xfrm>
            <a:off x="6418654" y="558186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5" name="object 2525"/>
          <p:cNvSpPr/>
          <p:nvPr/>
        </p:nvSpPr>
        <p:spPr>
          <a:xfrm>
            <a:off x="6435430" y="56171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6" name="object 2526"/>
          <p:cNvSpPr/>
          <p:nvPr/>
        </p:nvSpPr>
        <p:spPr>
          <a:xfrm>
            <a:off x="6420968" y="5579186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7" name="object 2527"/>
          <p:cNvSpPr/>
          <p:nvPr/>
        </p:nvSpPr>
        <p:spPr>
          <a:xfrm>
            <a:off x="6421547" y="5579186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8" name="object 2528"/>
          <p:cNvSpPr/>
          <p:nvPr/>
        </p:nvSpPr>
        <p:spPr>
          <a:xfrm>
            <a:off x="6452783" y="5579186"/>
            <a:ext cx="0" cy="64769"/>
          </a:xfrm>
          <a:custGeom>
            <a:avLst/>
            <a:gdLst/>
            <a:ahLst/>
            <a:cxnLst/>
            <a:rect l="l" t="t" r="r" b="b"/>
            <a:pathLst>
              <a:path h="64770">
                <a:moveTo>
                  <a:pt x="0" y="0"/>
                </a:moveTo>
                <a:lnTo>
                  <a:pt x="0" y="64224"/>
                </a:lnTo>
              </a:path>
            </a:pathLst>
          </a:custGeom>
          <a:ln w="11569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9" name="object 2529"/>
          <p:cNvSpPr/>
          <p:nvPr/>
        </p:nvSpPr>
        <p:spPr>
          <a:xfrm>
            <a:off x="6420968" y="5643945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0" name="object 2530"/>
          <p:cNvSpPr/>
          <p:nvPr/>
        </p:nvSpPr>
        <p:spPr>
          <a:xfrm>
            <a:off x="6421547" y="5643945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1" name="object 2531"/>
          <p:cNvSpPr/>
          <p:nvPr/>
        </p:nvSpPr>
        <p:spPr>
          <a:xfrm>
            <a:off x="6469558" y="55882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2" name="object 2532"/>
          <p:cNvSpPr/>
          <p:nvPr/>
        </p:nvSpPr>
        <p:spPr>
          <a:xfrm>
            <a:off x="6487491" y="559845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3" name="object 2533"/>
          <p:cNvSpPr/>
          <p:nvPr/>
        </p:nvSpPr>
        <p:spPr>
          <a:xfrm>
            <a:off x="6504844" y="562253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4" name="object 2534"/>
          <p:cNvSpPr/>
          <p:nvPr/>
        </p:nvSpPr>
        <p:spPr>
          <a:xfrm>
            <a:off x="6521620" y="56359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5" name="object 2535"/>
          <p:cNvSpPr/>
          <p:nvPr/>
        </p:nvSpPr>
        <p:spPr>
          <a:xfrm>
            <a:off x="6538973" y="561022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6" name="object 2536"/>
          <p:cNvSpPr/>
          <p:nvPr/>
        </p:nvSpPr>
        <p:spPr>
          <a:xfrm>
            <a:off x="6525090" y="5621467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7" name="object 2537"/>
          <p:cNvSpPr/>
          <p:nvPr/>
        </p:nvSpPr>
        <p:spPr>
          <a:xfrm>
            <a:off x="6525669" y="5621467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8" name="object 2538"/>
          <p:cNvSpPr/>
          <p:nvPr/>
        </p:nvSpPr>
        <p:spPr>
          <a:xfrm>
            <a:off x="6556905" y="5621467"/>
            <a:ext cx="0" cy="58419"/>
          </a:xfrm>
          <a:custGeom>
            <a:avLst/>
            <a:gdLst/>
            <a:ahLst/>
            <a:cxnLst/>
            <a:rect l="l" t="t" r="r" b="b"/>
            <a:pathLst>
              <a:path h="58420">
                <a:moveTo>
                  <a:pt x="0" y="0"/>
                </a:moveTo>
                <a:lnTo>
                  <a:pt x="0" y="57801"/>
                </a:lnTo>
              </a:path>
            </a:pathLst>
          </a:custGeom>
          <a:ln w="11569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9" name="object 2539"/>
          <p:cNvSpPr/>
          <p:nvPr/>
        </p:nvSpPr>
        <p:spPr>
          <a:xfrm>
            <a:off x="6525090" y="5679804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0" name="object 2540"/>
          <p:cNvSpPr/>
          <p:nvPr/>
        </p:nvSpPr>
        <p:spPr>
          <a:xfrm>
            <a:off x="6525669" y="5679804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1" name="object 2541"/>
          <p:cNvSpPr/>
          <p:nvPr/>
        </p:nvSpPr>
        <p:spPr>
          <a:xfrm>
            <a:off x="6573681" y="564341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2" name="object 2542"/>
          <p:cNvSpPr/>
          <p:nvPr/>
        </p:nvSpPr>
        <p:spPr>
          <a:xfrm>
            <a:off x="6591034" y="5654649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3" name="object 2543"/>
          <p:cNvSpPr/>
          <p:nvPr/>
        </p:nvSpPr>
        <p:spPr>
          <a:xfrm>
            <a:off x="6608388" y="565036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4" name="object 2544"/>
          <p:cNvSpPr/>
          <p:nvPr/>
        </p:nvSpPr>
        <p:spPr>
          <a:xfrm>
            <a:off x="6625742" y="564501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5" name="object 2545"/>
          <p:cNvSpPr/>
          <p:nvPr/>
        </p:nvSpPr>
        <p:spPr>
          <a:xfrm>
            <a:off x="6611280" y="5622002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6" name="object 2546"/>
          <p:cNvSpPr/>
          <p:nvPr/>
        </p:nvSpPr>
        <p:spPr>
          <a:xfrm>
            <a:off x="6611859" y="5622002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7" name="object 2547"/>
          <p:cNvSpPr/>
          <p:nvPr/>
        </p:nvSpPr>
        <p:spPr>
          <a:xfrm>
            <a:off x="6643096" y="5622002"/>
            <a:ext cx="0" cy="66675"/>
          </a:xfrm>
          <a:custGeom>
            <a:avLst/>
            <a:gdLst/>
            <a:ahLst/>
            <a:cxnLst/>
            <a:rect l="l" t="t" r="r" b="b"/>
            <a:pathLst>
              <a:path h="66675">
                <a:moveTo>
                  <a:pt x="0" y="0"/>
                </a:moveTo>
                <a:lnTo>
                  <a:pt x="0" y="66365"/>
                </a:lnTo>
              </a:path>
            </a:pathLst>
          </a:custGeom>
          <a:ln w="11569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8" name="object 2548"/>
          <p:cNvSpPr/>
          <p:nvPr/>
        </p:nvSpPr>
        <p:spPr>
          <a:xfrm>
            <a:off x="6611280" y="5688902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9" name="object 2549"/>
          <p:cNvSpPr/>
          <p:nvPr/>
        </p:nvSpPr>
        <p:spPr>
          <a:xfrm>
            <a:off x="6611859" y="5688902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0" name="object 2550"/>
          <p:cNvSpPr/>
          <p:nvPr/>
        </p:nvSpPr>
        <p:spPr>
          <a:xfrm>
            <a:off x="6660450" y="563217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1" name="object 2551"/>
          <p:cNvSpPr/>
          <p:nvPr/>
        </p:nvSpPr>
        <p:spPr>
          <a:xfrm>
            <a:off x="6677224" y="559149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2" name="object 2552"/>
          <p:cNvSpPr/>
          <p:nvPr/>
        </p:nvSpPr>
        <p:spPr>
          <a:xfrm>
            <a:off x="6663342" y="5596313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3" name="object 2553"/>
          <p:cNvSpPr/>
          <p:nvPr/>
        </p:nvSpPr>
        <p:spPr>
          <a:xfrm>
            <a:off x="6663921" y="5596313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4" name="object 2554"/>
          <p:cNvSpPr/>
          <p:nvPr/>
        </p:nvSpPr>
        <p:spPr>
          <a:xfrm>
            <a:off x="6695157" y="5596313"/>
            <a:ext cx="0" cy="74930"/>
          </a:xfrm>
          <a:custGeom>
            <a:avLst/>
            <a:gdLst/>
            <a:ahLst/>
            <a:cxnLst/>
            <a:rect l="l" t="t" r="r" b="b"/>
            <a:pathLst>
              <a:path h="74929">
                <a:moveTo>
                  <a:pt x="0" y="0"/>
                </a:moveTo>
                <a:lnTo>
                  <a:pt x="0" y="74393"/>
                </a:lnTo>
              </a:path>
            </a:pathLst>
          </a:custGeom>
          <a:ln w="11569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5" name="object 2555"/>
          <p:cNvSpPr/>
          <p:nvPr/>
        </p:nvSpPr>
        <p:spPr>
          <a:xfrm>
            <a:off x="6663342" y="5671241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6" name="object 2556"/>
          <p:cNvSpPr/>
          <p:nvPr/>
        </p:nvSpPr>
        <p:spPr>
          <a:xfrm>
            <a:off x="6663921" y="5671241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7" name="object 2557"/>
          <p:cNvSpPr/>
          <p:nvPr/>
        </p:nvSpPr>
        <p:spPr>
          <a:xfrm>
            <a:off x="6712511" y="566963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8" name="object 2558"/>
          <p:cNvSpPr/>
          <p:nvPr/>
        </p:nvSpPr>
        <p:spPr>
          <a:xfrm>
            <a:off x="6698050" y="5601129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9" name="object 2559"/>
          <p:cNvSpPr/>
          <p:nvPr/>
        </p:nvSpPr>
        <p:spPr>
          <a:xfrm>
            <a:off x="6698628" y="5601129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0" name="object 2560"/>
          <p:cNvSpPr/>
          <p:nvPr/>
        </p:nvSpPr>
        <p:spPr>
          <a:xfrm>
            <a:off x="6729286" y="5601129"/>
            <a:ext cx="0" cy="58419"/>
          </a:xfrm>
          <a:custGeom>
            <a:avLst/>
            <a:gdLst/>
            <a:ahLst/>
            <a:cxnLst/>
            <a:rect l="l" t="t" r="r" b="b"/>
            <a:pathLst>
              <a:path h="58420">
                <a:moveTo>
                  <a:pt x="0" y="0"/>
                </a:moveTo>
                <a:lnTo>
                  <a:pt x="0" y="58337"/>
                </a:lnTo>
              </a:path>
            </a:pathLst>
          </a:custGeom>
          <a:ln w="11569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1" name="object 2561"/>
          <p:cNvSpPr/>
          <p:nvPr/>
        </p:nvSpPr>
        <p:spPr>
          <a:xfrm>
            <a:off x="6698050" y="5660001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2" name="object 2562"/>
          <p:cNvSpPr/>
          <p:nvPr/>
        </p:nvSpPr>
        <p:spPr>
          <a:xfrm>
            <a:off x="6698628" y="5660001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3" name="object 2563"/>
          <p:cNvSpPr/>
          <p:nvPr/>
        </p:nvSpPr>
        <p:spPr>
          <a:xfrm>
            <a:off x="6714825" y="5604876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4" name="object 2564"/>
          <p:cNvSpPr/>
          <p:nvPr/>
        </p:nvSpPr>
        <p:spPr>
          <a:xfrm>
            <a:off x="6715403" y="5604876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5" name="object 2565"/>
          <p:cNvSpPr/>
          <p:nvPr/>
        </p:nvSpPr>
        <p:spPr>
          <a:xfrm>
            <a:off x="6746640" y="5604876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0"/>
                </a:moveTo>
                <a:lnTo>
                  <a:pt x="0" y="63689"/>
                </a:lnTo>
              </a:path>
            </a:pathLst>
          </a:custGeom>
          <a:ln w="11569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6" name="object 2566"/>
          <p:cNvSpPr/>
          <p:nvPr/>
        </p:nvSpPr>
        <p:spPr>
          <a:xfrm>
            <a:off x="6714825" y="5669100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7" name="object 2567"/>
          <p:cNvSpPr/>
          <p:nvPr/>
        </p:nvSpPr>
        <p:spPr>
          <a:xfrm>
            <a:off x="6715403" y="5669100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8" name="object 2568"/>
          <p:cNvSpPr/>
          <p:nvPr/>
        </p:nvSpPr>
        <p:spPr>
          <a:xfrm>
            <a:off x="6764572" y="567017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9" name="object 2569"/>
          <p:cNvSpPr/>
          <p:nvPr/>
        </p:nvSpPr>
        <p:spPr>
          <a:xfrm>
            <a:off x="6781348" y="565679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0" name="object 2570"/>
          <p:cNvSpPr/>
          <p:nvPr/>
        </p:nvSpPr>
        <p:spPr>
          <a:xfrm>
            <a:off x="6798701" y="568408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1" name="object 2571"/>
          <p:cNvSpPr/>
          <p:nvPr/>
        </p:nvSpPr>
        <p:spPr>
          <a:xfrm>
            <a:off x="6816055" y="563431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2" name="object 2572"/>
          <p:cNvSpPr/>
          <p:nvPr/>
        </p:nvSpPr>
        <p:spPr>
          <a:xfrm>
            <a:off x="6833409" y="567017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3" name="object 2573"/>
          <p:cNvSpPr/>
          <p:nvPr/>
        </p:nvSpPr>
        <p:spPr>
          <a:xfrm>
            <a:off x="6850762" y="566267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4" name="object 2574"/>
          <p:cNvSpPr/>
          <p:nvPr/>
        </p:nvSpPr>
        <p:spPr>
          <a:xfrm>
            <a:off x="6868116" y="566428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5" name="object 2575"/>
          <p:cNvSpPr/>
          <p:nvPr/>
        </p:nvSpPr>
        <p:spPr>
          <a:xfrm>
            <a:off x="6884891" y="566856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6" name="object 2576"/>
          <p:cNvSpPr/>
          <p:nvPr/>
        </p:nvSpPr>
        <p:spPr>
          <a:xfrm>
            <a:off x="4431652" y="5640735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31815" y="0"/>
                </a:moveTo>
                <a:lnTo>
                  <a:pt x="19843" y="2174"/>
                </a:lnTo>
                <a:lnTo>
                  <a:pt x="9319" y="8699"/>
                </a:lnTo>
                <a:lnTo>
                  <a:pt x="2329" y="18526"/>
                </a:lnTo>
                <a:lnTo>
                  <a:pt x="0" y="29703"/>
                </a:lnTo>
                <a:lnTo>
                  <a:pt x="2329" y="40881"/>
                </a:lnTo>
                <a:lnTo>
                  <a:pt x="9319" y="50707"/>
                </a:lnTo>
                <a:lnTo>
                  <a:pt x="19843" y="57232"/>
                </a:lnTo>
                <a:lnTo>
                  <a:pt x="31815" y="59407"/>
                </a:lnTo>
                <a:lnTo>
                  <a:pt x="43787" y="57232"/>
                </a:lnTo>
                <a:lnTo>
                  <a:pt x="54311" y="50707"/>
                </a:lnTo>
                <a:lnTo>
                  <a:pt x="61300" y="40881"/>
                </a:lnTo>
                <a:lnTo>
                  <a:pt x="63629" y="29703"/>
                </a:lnTo>
                <a:lnTo>
                  <a:pt x="61300" y="18526"/>
                </a:lnTo>
                <a:lnTo>
                  <a:pt x="54311" y="8699"/>
                </a:lnTo>
                <a:lnTo>
                  <a:pt x="43787" y="2174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7" name="object 2577"/>
          <p:cNvSpPr/>
          <p:nvPr/>
        </p:nvSpPr>
        <p:spPr>
          <a:xfrm>
            <a:off x="4431652" y="5640734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54311" y="8699"/>
                </a:moveTo>
                <a:lnTo>
                  <a:pt x="61300" y="18526"/>
                </a:lnTo>
                <a:lnTo>
                  <a:pt x="63630" y="29703"/>
                </a:lnTo>
                <a:lnTo>
                  <a:pt x="61300" y="40881"/>
                </a:lnTo>
                <a:lnTo>
                  <a:pt x="54311" y="50707"/>
                </a:lnTo>
                <a:lnTo>
                  <a:pt x="43787" y="57232"/>
                </a:lnTo>
                <a:lnTo>
                  <a:pt x="31815" y="59407"/>
                </a:lnTo>
                <a:lnTo>
                  <a:pt x="19843" y="57232"/>
                </a:lnTo>
                <a:lnTo>
                  <a:pt x="9318" y="50707"/>
                </a:lnTo>
                <a:lnTo>
                  <a:pt x="2329" y="40881"/>
                </a:lnTo>
                <a:lnTo>
                  <a:pt x="0" y="29703"/>
                </a:lnTo>
                <a:lnTo>
                  <a:pt x="2329" y="18526"/>
                </a:lnTo>
                <a:lnTo>
                  <a:pt x="9318" y="8699"/>
                </a:lnTo>
                <a:lnTo>
                  <a:pt x="19843" y="2174"/>
                </a:lnTo>
                <a:lnTo>
                  <a:pt x="31815" y="0"/>
                </a:lnTo>
                <a:lnTo>
                  <a:pt x="43787" y="2174"/>
                </a:lnTo>
                <a:lnTo>
                  <a:pt x="54311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8" name="object 2578"/>
          <p:cNvSpPr/>
          <p:nvPr/>
        </p:nvSpPr>
        <p:spPr>
          <a:xfrm>
            <a:off x="4448427" y="5595777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32104" y="0"/>
                </a:moveTo>
                <a:lnTo>
                  <a:pt x="20023" y="2175"/>
                </a:lnTo>
                <a:lnTo>
                  <a:pt x="9403" y="8700"/>
                </a:lnTo>
                <a:lnTo>
                  <a:pt x="2350" y="18526"/>
                </a:lnTo>
                <a:lnTo>
                  <a:pt x="0" y="29703"/>
                </a:lnTo>
                <a:lnTo>
                  <a:pt x="2350" y="40881"/>
                </a:lnTo>
                <a:lnTo>
                  <a:pt x="9403" y="50707"/>
                </a:lnTo>
                <a:lnTo>
                  <a:pt x="20023" y="57232"/>
                </a:lnTo>
                <a:lnTo>
                  <a:pt x="32104" y="59407"/>
                </a:lnTo>
                <a:lnTo>
                  <a:pt x="44185" y="57232"/>
                </a:lnTo>
                <a:lnTo>
                  <a:pt x="54805" y="50707"/>
                </a:lnTo>
                <a:lnTo>
                  <a:pt x="61857" y="40881"/>
                </a:lnTo>
                <a:lnTo>
                  <a:pt x="64208" y="29703"/>
                </a:lnTo>
                <a:lnTo>
                  <a:pt x="61857" y="18526"/>
                </a:lnTo>
                <a:lnTo>
                  <a:pt x="54805" y="8700"/>
                </a:lnTo>
                <a:lnTo>
                  <a:pt x="44185" y="217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9" name="object 2579"/>
          <p:cNvSpPr/>
          <p:nvPr/>
        </p:nvSpPr>
        <p:spPr>
          <a:xfrm>
            <a:off x="4448427" y="5595777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54805" y="8699"/>
                </a:moveTo>
                <a:lnTo>
                  <a:pt x="61857" y="18526"/>
                </a:lnTo>
                <a:lnTo>
                  <a:pt x="64208" y="29703"/>
                </a:lnTo>
                <a:lnTo>
                  <a:pt x="61857" y="40881"/>
                </a:lnTo>
                <a:lnTo>
                  <a:pt x="54805" y="50707"/>
                </a:lnTo>
                <a:lnTo>
                  <a:pt x="44185" y="57232"/>
                </a:lnTo>
                <a:lnTo>
                  <a:pt x="32104" y="59407"/>
                </a:lnTo>
                <a:lnTo>
                  <a:pt x="20023" y="57232"/>
                </a:lnTo>
                <a:lnTo>
                  <a:pt x="9403" y="50707"/>
                </a:lnTo>
                <a:lnTo>
                  <a:pt x="2350" y="40881"/>
                </a:lnTo>
                <a:lnTo>
                  <a:pt x="0" y="29703"/>
                </a:lnTo>
                <a:lnTo>
                  <a:pt x="2350" y="18526"/>
                </a:lnTo>
                <a:lnTo>
                  <a:pt x="9403" y="8699"/>
                </a:lnTo>
                <a:lnTo>
                  <a:pt x="20023" y="2174"/>
                </a:lnTo>
                <a:lnTo>
                  <a:pt x="32104" y="0"/>
                </a:lnTo>
                <a:lnTo>
                  <a:pt x="44185" y="2174"/>
                </a:lnTo>
                <a:lnTo>
                  <a:pt x="54805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0" name="object 2580"/>
          <p:cNvSpPr/>
          <p:nvPr/>
        </p:nvSpPr>
        <p:spPr>
          <a:xfrm>
            <a:off x="4465780" y="5609693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32104" y="0"/>
                </a:moveTo>
                <a:lnTo>
                  <a:pt x="20023" y="2175"/>
                </a:lnTo>
                <a:lnTo>
                  <a:pt x="9403" y="8700"/>
                </a:lnTo>
                <a:lnTo>
                  <a:pt x="2350" y="18526"/>
                </a:lnTo>
                <a:lnTo>
                  <a:pt x="0" y="29703"/>
                </a:lnTo>
                <a:lnTo>
                  <a:pt x="2350" y="40881"/>
                </a:lnTo>
                <a:lnTo>
                  <a:pt x="9403" y="50707"/>
                </a:lnTo>
                <a:lnTo>
                  <a:pt x="20023" y="57232"/>
                </a:lnTo>
                <a:lnTo>
                  <a:pt x="32104" y="59407"/>
                </a:lnTo>
                <a:lnTo>
                  <a:pt x="44185" y="57232"/>
                </a:lnTo>
                <a:lnTo>
                  <a:pt x="54805" y="50707"/>
                </a:lnTo>
                <a:lnTo>
                  <a:pt x="61857" y="40881"/>
                </a:lnTo>
                <a:lnTo>
                  <a:pt x="64208" y="29703"/>
                </a:lnTo>
                <a:lnTo>
                  <a:pt x="61857" y="18526"/>
                </a:lnTo>
                <a:lnTo>
                  <a:pt x="54805" y="8700"/>
                </a:lnTo>
                <a:lnTo>
                  <a:pt x="44185" y="217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1" name="object 2581"/>
          <p:cNvSpPr/>
          <p:nvPr/>
        </p:nvSpPr>
        <p:spPr>
          <a:xfrm>
            <a:off x="4465781" y="5609692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54805" y="8699"/>
                </a:moveTo>
                <a:lnTo>
                  <a:pt x="61858" y="18526"/>
                </a:lnTo>
                <a:lnTo>
                  <a:pt x="64208" y="29703"/>
                </a:lnTo>
                <a:lnTo>
                  <a:pt x="61858" y="40881"/>
                </a:lnTo>
                <a:lnTo>
                  <a:pt x="54805" y="50707"/>
                </a:lnTo>
                <a:lnTo>
                  <a:pt x="44185" y="57232"/>
                </a:lnTo>
                <a:lnTo>
                  <a:pt x="32104" y="59407"/>
                </a:lnTo>
                <a:lnTo>
                  <a:pt x="20023" y="57232"/>
                </a:lnTo>
                <a:lnTo>
                  <a:pt x="9403" y="50707"/>
                </a:lnTo>
                <a:lnTo>
                  <a:pt x="2350" y="40881"/>
                </a:lnTo>
                <a:lnTo>
                  <a:pt x="0" y="29703"/>
                </a:lnTo>
                <a:lnTo>
                  <a:pt x="2350" y="18526"/>
                </a:lnTo>
                <a:lnTo>
                  <a:pt x="9403" y="8699"/>
                </a:lnTo>
                <a:lnTo>
                  <a:pt x="20023" y="2174"/>
                </a:lnTo>
                <a:lnTo>
                  <a:pt x="32104" y="0"/>
                </a:lnTo>
                <a:lnTo>
                  <a:pt x="44185" y="2174"/>
                </a:lnTo>
                <a:lnTo>
                  <a:pt x="54805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2" name="object 2582"/>
          <p:cNvSpPr/>
          <p:nvPr/>
        </p:nvSpPr>
        <p:spPr>
          <a:xfrm>
            <a:off x="4483135" y="5628425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5" y="0"/>
                </a:moveTo>
                <a:lnTo>
                  <a:pt x="19842" y="2155"/>
                </a:lnTo>
                <a:lnTo>
                  <a:pt x="9318" y="8621"/>
                </a:lnTo>
                <a:lnTo>
                  <a:pt x="2329" y="18359"/>
                </a:lnTo>
                <a:lnTo>
                  <a:pt x="0" y="29436"/>
                </a:lnTo>
                <a:lnTo>
                  <a:pt x="2329" y="40513"/>
                </a:lnTo>
                <a:lnTo>
                  <a:pt x="9318" y="50250"/>
                </a:lnTo>
                <a:lnTo>
                  <a:pt x="19842" y="56717"/>
                </a:lnTo>
                <a:lnTo>
                  <a:pt x="31815" y="58872"/>
                </a:lnTo>
                <a:lnTo>
                  <a:pt x="43787" y="56717"/>
                </a:lnTo>
                <a:lnTo>
                  <a:pt x="54311" y="50250"/>
                </a:lnTo>
                <a:lnTo>
                  <a:pt x="61300" y="40513"/>
                </a:lnTo>
                <a:lnTo>
                  <a:pt x="63630" y="29436"/>
                </a:lnTo>
                <a:lnTo>
                  <a:pt x="61300" y="18359"/>
                </a:lnTo>
                <a:lnTo>
                  <a:pt x="54311" y="8621"/>
                </a:lnTo>
                <a:lnTo>
                  <a:pt x="43787" y="215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3" name="object 2583"/>
          <p:cNvSpPr/>
          <p:nvPr/>
        </p:nvSpPr>
        <p:spPr>
          <a:xfrm>
            <a:off x="4483135" y="5628425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54311" y="8621"/>
                </a:moveTo>
                <a:lnTo>
                  <a:pt x="61300" y="18359"/>
                </a:lnTo>
                <a:lnTo>
                  <a:pt x="63630" y="29436"/>
                </a:lnTo>
                <a:lnTo>
                  <a:pt x="61300" y="40513"/>
                </a:lnTo>
                <a:lnTo>
                  <a:pt x="54311" y="50250"/>
                </a:lnTo>
                <a:lnTo>
                  <a:pt x="43787" y="56716"/>
                </a:lnTo>
                <a:lnTo>
                  <a:pt x="31815" y="58872"/>
                </a:lnTo>
                <a:lnTo>
                  <a:pt x="19843" y="56716"/>
                </a:lnTo>
                <a:lnTo>
                  <a:pt x="9318" y="50250"/>
                </a:lnTo>
                <a:lnTo>
                  <a:pt x="2329" y="40513"/>
                </a:lnTo>
                <a:lnTo>
                  <a:pt x="0" y="29436"/>
                </a:lnTo>
                <a:lnTo>
                  <a:pt x="2329" y="18359"/>
                </a:lnTo>
                <a:lnTo>
                  <a:pt x="9318" y="8621"/>
                </a:lnTo>
                <a:lnTo>
                  <a:pt x="19843" y="2155"/>
                </a:lnTo>
                <a:lnTo>
                  <a:pt x="31815" y="0"/>
                </a:lnTo>
                <a:lnTo>
                  <a:pt x="43787" y="2155"/>
                </a:lnTo>
                <a:lnTo>
                  <a:pt x="54311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4" name="object 2584"/>
          <p:cNvSpPr/>
          <p:nvPr/>
        </p:nvSpPr>
        <p:spPr>
          <a:xfrm>
            <a:off x="4499910" y="5655720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4" y="2155"/>
                </a:lnTo>
                <a:lnTo>
                  <a:pt x="9404" y="8621"/>
                </a:lnTo>
                <a:lnTo>
                  <a:pt x="2351" y="18359"/>
                </a:lnTo>
                <a:lnTo>
                  <a:pt x="0" y="29436"/>
                </a:lnTo>
                <a:lnTo>
                  <a:pt x="2351" y="40512"/>
                </a:lnTo>
                <a:lnTo>
                  <a:pt x="9404" y="50250"/>
                </a:lnTo>
                <a:lnTo>
                  <a:pt x="20024" y="56716"/>
                </a:lnTo>
                <a:lnTo>
                  <a:pt x="32104" y="58872"/>
                </a:lnTo>
                <a:lnTo>
                  <a:pt x="44185" y="56716"/>
                </a:lnTo>
                <a:lnTo>
                  <a:pt x="54806" y="50250"/>
                </a:lnTo>
                <a:lnTo>
                  <a:pt x="61858" y="40512"/>
                </a:lnTo>
                <a:lnTo>
                  <a:pt x="64209" y="29436"/>
                </a:lnTo>
                <a:lnTo>
                  <a:pt x="61858" y="18359"/>
                </a:lnTo>
                <a:lnTo>
                  <a:pt x="54806" y="8621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5" name="object 2585"/>
          <p:cNvSpPr/>
          <p:nvPr/>
        </p:nvSpPr>
        <p:spPr>
          <a:xfrm>
            <a:off x="4499910" y="5655720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8" y="18359"/>
                </a:lnTo>
                <a:lnTo>
                  <a:pt x="64208" y="29436"/>
                </a:lnTo>
                <a:lnTo>
                  <a:pt x="61858" y="40513"/>
                </a:lnTo>
                <a:lnTo>
                  <a:pt x="54805" y="50250"/>
                </a:lnTo>
                <a:lnTo>
                  <a:pt x="44185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3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3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5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6" name="object 2586"/>
          <p:cNvSpPr/>
          <p:nvPr/>
        </p:nvSpPr>
        <p:spPr>
          <a:xfrm>
            <a:off x="4517842" y="5601129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32104" y="0"/>
                </a:moveTo>
                <a:lnTo>
                  <a:pt x="20023" y="2175"/>
                </a:lnTo>
                <a:lnTo>
                  <a:pt x="9403" y="8700"/>
                </a:lnTo>
                <a:lnTo>
                  <a:pt x="2350" y="18526"/>
                </a:lnTo>
                <a:lnTo>
                  <a:pt x="0" y="29703"/>
                </a:lnTo>
                <a:lnTo>
                  <a:pt x="2350" y="40881"/>
                </a:lnTo>
                <a:lnTo>
                  <a:pt x="9403" y="50707"/>
                </a:lnTo>
                <a:lnTo>
                  <a:pt x="20023" y="57232"/>
                </a:lnTo>
                <a:lnTo>
                  <a:pt x="32104" y="59407"/>
                </a:lnTo>
                <a:lnTo>
                  <a:pt x="44185" y="57232"/>
                </a:lnTo>
                <a:lnTo>
                  <a:pt x="54805" y="50707"/>
                </a:lnTo>
                <a:lnTo>
                  <a:pt x="61858" y="40881"/>
                </a:lnTo>
                <a:lnTo>
                  <a:pt x="64209" y="29703"/>
                </a:lnTo>
                <a:lnTo>
                  <a:pt x="61858" y="18526"/>
                </a:lnTo>
                <a:lnTo>
                  <a:pt x="54805" y="8700"/>
                </a:lnTo>
                <a:lnTo>
                  <a:pt x="44185" y="217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7" name="object 2587"/>
          <p:cNvSpPr/>
          <p:nvPr/>
        </p:nvSpPr>
        <p:spPr>
          <a:xfrm>
            <a:off x="4517842" y="5601129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54805" y="8699"/>
                </a:moveTo>
                <a:lnTo>
                  <a:pt x="61858" y="18526"/>
                </a:lnTo>
                <a:lnTo>
                  <a:pt x="64208" y="29703"/>
                </a:lnTo>
                <a:lnTo>
                  <a:pt x="61858" y="40881"/>
                </a:lnTo>
                <a:lnTo>
                  <a:pt x="54805" y="50707"/>
                </a:lnTo>
                <a:lnTo>
                  <a:pt x="44185" y="57232"/>
                </a:lnTo>
                <a:lnTo>
                  <a:pt x="32104" y="59407"/>
                </a:lnTo>
                <a:lnTo>
                  <a:pt x="20023" y="57232"/>
                </a:lnTo>
                <a:lnTo>
                  <a:pt x="9403" y="50707"/>
                </a:lnTo>
                <a:lnTo>
                  <a:pt x="2350" y="40881"/>
                </a:lnTo>
                <a:lnTo>
                  <a:pt x="0" y="29703"/>
                </a:lnTo>
                <a:lnTo>
                  <a:pt x="2350" y="18526"/>
                </a:lnTo>
                <a:lnTo>
                  <a:pt x="9403" y="8699"/>
                </a:lnTo>
                <a:lnTo>
                  <a:pt x="20023" y="2174"/>
                </a:lnTo>
                <a:lnTo>
                  <a:pt x="32104" y="0"/>
                </a:lnTo>
                <a:lnTo>
                  <a:pt x="44185" y="2174"/>
                </a:lnTo>
                <a:lnTo>
                  <a:pt x="54805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8" name="object 2588"/>
          <p:cNvSpPr/>
          <p:nvPr/>
        </p:nvSpPr>
        <p:spPr>
          <a:xfrm>
            <a:off x="4535196" y="5625214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5" y="0"/>
                </a:moveTo>
                <a:lnTo>
                  <a:pt x="19842" y="2155"/>
                </a:lnTo>
                <a:lnTo>
                  <a:pt x="9318" y="8621"/>
                </a:lnTo>
                <a:lnTo>
                  <a:pt x="2329" y="18359"/>
                </a:lnTo>
                <a:lnTo>
                  <a:pt x="0" y="29436"/>
                </a:lnTo>
                <a:lnTo>
                  <a:pt x="2329" y="40512"/>
                </a:lnTo>
                <a:lnTo>
                  <a:pt x="9318" y="50250"/>
                </a:lnTo>
                <a:lnTo>
                  <a:pt x="19842" y="56716"/>
                </a:lnTo>
                <a:lnTo>
                  <a:pt x="31815" y="58872"/>
                </a:lnTo>
                <a:lnTo>
                  <a:pt x="43787" y="56716"/>
                </a:lnTo>
                <a:lnTo>
                  <a:pt x="54311" y="50250"/>
                </a:lnTo>
                <a:lnTo>
                  <a:pt x="61300" y="40512"/>
                </a:lnTo>
                <a:lnTo>
                  <a:pt x="63630" y="29436"/>
                </a:lnTo>
                <a:lnTo>
                  <a:pt x="61300" y="18359"/>
                </a:lnTo>
                <a:lnTo>
                  <a:pt x="54311" y="8621"/>
                </a:lnTo>
                <a:lnTo>
                  <a:pt x="43787" y="215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9" name="object 2589"/>
          <p:cNvSpPr/>
          <p:nvPr/>
        </p:nvSpPr>
        <p:spPr>
          <a:xfrm>
            <a:off x="4535196" y="5625213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54311" y="8621"/>
                </a:moveTo>
                <a:lnTo>
                  <a:pt x="61300" y="18359"/>
                </a:lnTo>
                <a:lnTo>
                  <a:pt x="63630" y="29436"/>
                </a:lnTo>
                <a:lnTo>
                  <a:pt x="61300" y="40513"/>
                </a:lnTo>
                <a:lnTo>
                  <a:pt x="54311" y="50250"/>
                </a:lnTo>
                <a:lnTo>
                  <a:pt x="43787" y="56716"/>
                </a:lnTo>
                <a:lnTo>
                  <a:pt x="31815" y="58872"/>
                </a:lnTo>
                <a:lnTo>
                  <a:pt x="19843" y="56716"/>
                </a:lnTo>
                <a:lnTo>
                  <a:pt x="9318" y="50250"/>
                </a:lnTo>
                <a:lnTo>
                  <a:pt x="2329" y="40513"/>
                </a:lnTo>
                <a:lnTo>
                  <a:pt x="0" y="29436"/>
                </a:lnTo>
                <a:lnTo>
                  <a:pt x="2329" y="18359"/>
                </a:lnTo>
                <a:lnTo>
                  <a:pt x="9318" y="8621"/>
                </a:lnTo>
                <a:lnTo>
                  <a:pt x="19843" y="2155"/>
                </a:lnTo>
                <a:lnTo>
                  <a:pt x="31815" y="0"/>
                </a:lnTo>
                <a:lnTo>
                  <a:pt x="43787" y="2155"/>
                </a:lnTo>
                <a:lnTo>
                  <a:pt x="54311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0" name="object 2590"/>
          <p:cNvSpPr/>
          <p:nvPr/>
        </p:nvSpPr>
        <p:spPr>
          <a:xfrm>
            <a:off x="4551972" y="5603806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3" y="2155"/>
                </a:lnTo>
                <a:lnTo>
                  <a:pt x="9403" y="8621"/>
                </a:lnTo>
                <a:lnTo>
                  <a:pt x="2350" y="18359"/>
                </a:lnTo>
                <a:lnTo>
                  <a:pt x="0" y="29436"/>
                </a:lnTo>
                <a:lnTo>
                  <a:pt x="2350" y="40512"/>
                </a:lnTo>
                <a:lnTo>
                  <a:pt x="9403" y="50250"/>
                </a:lnTo>
                <a:lnTo>
                  <a:pt x="20023" y="56716"/>
                </a:lnTo>
                <a:lnTo>
                  <a:pt x="32104" y="58872"/>
                </a:lnTo>
                <a:lnTo>
                  <a:pt x="44185" y="56716"/>
                </a:lnTo>
                <a:lnTo>
                  <a:pt x="54805" y="50250"/>
                </a:lnTo>
                <a:lnTo>
                  <a:pt x="61857" y="40512"/>
                </a:lnTo>
                <a:lnTo>
                  <a:pt x="64208" y="29436"/>
                </a:lnTo>
                <a:lnTo>
                  <a:pt x="61857" y="18359"/>
                </a:lnTo>
                <a:lnTo>
                  <a:pt x="54805" y="8621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1" name="object 2591"/>
          <p:cNvSpPr/>
          <p:nvPr/>
        </p:nvSpPr>
        <p:spPr>
          <a:xfrm>
            <a:off x="4551971" y="5603805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8" y="18359"/>
                </a:lnTo>
                <a:lnTo>
                  <a:pt x="64209" y="29436"/>
                </a:lnTo>
                <a:lnTo>
                  <a:pt x="61858" y="40513"/>
                </a:lnTo>
                <a:lnTo>
                  <a:pt x="54805" y="50250"/>
                </a:lnTo>
                <a:lnTo>
                  <a:pt x="44185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3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3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5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2" name="object 2592"/>
          <p:cNvSpPr/>
          <p:nvPr/>
        </p:nvSpPr>
        <p:spPr>
          <a:xfrm>
            <a:off x="4569325" y="5619862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3" y="2155"/>
                </a:lnTo>
                <a:lnTo>
                  <a:pt x="9403" y="8621"/>
                </a:lnTo>
                <a:lnTo>
                  <a:pt x="2350" y="18359"/>
                </a:lnTo>
                <a:lnTo>
                  <a:pt x="0" y="29436"/>
                </a:lnTo>
                <a:lnTo>
                  <a:pt x="2350" y="40513"/>
                </a:lnTo>
                <a:lnTo>
                  <a:pt x="9403" y="50250"/>
                </a:lnTo>
                <a:lnTo>
                  <a:pt x="20023" y="56716"/>
                </a:lnTo>
                <a:lnTo>
                  <a:pt x="32104" y="58872"/>
                </a:lnTo>
                <a:lnTo>
                  <a:pt x="44185" y="56716"/>
                </a:lnTo>
                <a:lnTo>
                  <a:pt x="54805" y="50250"/>
                </a:lnTo>
                <a:lnTo>
                  <a:pt x="61857" y="40513"/>
                </a:lnTo>
                <a:lnTo>
                  <a:pt x="64208" y="29436"/>
                </a:lnTo>
                <a:lnTo>
                  <a:pt x="61857" y="18359"/>
                </a:lnTo>
                <a:lnTo>
                  <a:pt x="54805" y="8621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3" name="object 2593"/>
          <p:cNvSpPr/>
          <p:nvPr/>
        </p:nvSpPr>
        <p:spPr>
          <a:xfrm>
            <a:off x="4569325" y="5619861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8" y="18359"/>
                </a:lnTo>
                <a:lnTo>
                  <a:pt x="64209" y="29436"/>
                </a:lnTo>
                <a:lnTo>
                  <a:pt x="61858" y="40513"/>
                </a:lnTo>
                <a:lnTo>
                  <a:pt x="54805" y="50250"/>
                </a:lnTo>
                <a:lnTo>
                  <a:pt x="44185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3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3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5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4" name="object 2594"/>
          <p:cNvSpPr/>
          <p:nvPr/>
        </p:nvSpPr>
        <p:spPr>
          <a:xfrm>
            <a:off x="4587257" y="5630030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5" y="0"/>
                </a:moveTo>
                <a:lnTo>
                  <a:pt x="19842" y="2155"/>
                </a:lnTo>
                <a:lnTo>
                  <a:pt x="9318" y="8621"/>
                </a:lnTo>
                <a:lnTo>
                  <a:pt x="2329" y="18359"/>
                </a:lnTo>
                <a:lnTo>
                  <a:pt x="0" y="29436"/>
                </a:lnTo>
                <a:lnTo>
                  <a:pt x="2329" y="40512"/>
                </a:lnTo>
                <a:lnTo>
                  <a:pt x="9318" y="50250"/>
                </a:lnTo>
                <a:lnTo>
                  <a:pt x="19842" y="56716"/>
                </a:lnTo>
                <a:lnTo>
                  <a:pt x="31815" y="58872"/>
                </a:lnTo>
                <a:lnTo>
                  <a:pt x="43787" y="56716"/>
                </a:lnTo>
                <a:lnTo>
                  <a:pt x="54311" y="50250"/>
                </a:lnTo>
                <a:lnTo>
                  <a:pt x="61300" y="40512"/>
                </a:lnTo>
                <a:lnTo>
                  <a:pt x="63630" y="29436"/>
                </a:lnTo>
                <a:lnTo>
                  <a:pt x="61300" y="18359"/>
                </a:lnTo>
                <a:lnTo>
                  <a:pt x="54311" y="8621"/>
                </a:lnTo>
                <a:lnTo>
                  <a:pt x="43787" y="215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5" name="object 2595"/>
          <p:cNvSpPr/>
          <p:nvPr/>
        </p:nvSpPr>
        <p:spPr>
          <a:xfrm>
            <a:off x="4587257" y="5630030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54312" y="8621"/>
                </a:moveTo>
                <a:lnTo>
                  <a:pt x="61301" y="18359"/>
                </a:lnTo>
                <a:lnTo>
                  <a:pt x="63630" y="29436"/>
                </a:lnTo>
                <a:lnTo>
                  <a:pt x="61301" y="40513"/>
                </a:lnTo>
                <a:lnTo>
                  <a:pt x="54312" y="50250"/>
                </a:lnTo>
                <a:lnTo>
                  <a:pt x="43787" y="56716"/>
                </a:lnTo>
                <a:lnTo>
                  <a:pt x="31815" y="58872"/>
                </a:lnTo>
                <a:lnTo>
                  <a:pt x="19843" y="56716"/>
                </a:lnTo>
                <a:lnTo>
                  <a:pt x="9318" y="50250"/>
                </a:lnTo>
                <a:lnTo>
                  <a:pt x="2329" y="40513"/>
                </a:lnTo>
                <a:lnTo>
                  <a:pt x="0" y="29436"/>
                </a:lnTo>
                <a:lnTo>
                  <a:pt x="2329" y="18359"/>
                </a:lnTo>
                <a:lnTo>
                  <a:pt x="9318" y="8621"/>
                </a:lnTo>
                <a:lnTo>
                  <a:pt x="19843" y="2155"/>
                </a:lnTo>
                <a:lnTo>
                  <a:pt x="31815" y="0"/>
                </a:lnTo>
                <a:lnTo>
                  <a:pt x="43787" y="2155"/>
                </a:lnTo>
                <a:lnTo>
                  <a:pt x="54312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6" name="object 2596"/>
          <p:cNvSpPr/>
          <p:nvPr/>
        </p:nvSpPr>
        <p:spPr>
          <a:xfrm>
            <a:off x="4604033" y="5582933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32104" y="0"/>
                </a:moveTo>
                <a:lnTo>
                  <a:pt x="20023" y="2174"/>
                </a:lnTo>
                <a:lnTo>
                  <a:pt x="9403" y="8699"/>
                </a:lnTo>
                <a:lnTo>
                  <a:pt x="2350" y="18525"/>
                </a:lnTo>
                <a:lnTo>
                  <a:pt x="0" y="29703"/>
                </a:lnTo>
                <a:lnTo>
                  <a:pt x="2350" y="40881"/>
                </a:lnTo>
                <a:lnTo>
                  <a:pt x="9403" y="50707"/>
                </a:lnTo>
                <a:lnTo>
                  <a:pt x="20023" y="57232"/>
                </a:lnTo>
                <a:lnTo>
                  <a:pt x="32104" y="59407"/>
                </a:lnTo>
                <a:lnTo>
                  <a:pt x="44185" y="57232"/>
                </a:lnTo>
                <a:lnTo>
                  <a:pt x="54805" y="50707"/>
                </a:lnTo>
                <a:lnTo>
                  <a:pt x="61857" y="40881"/>
                </a:lnTo>
                <a:lnTo>
                  <a:pt x="64208" y="29703"/>
                </a:lnTo>
                <a:lnTo>
                  <a:pt x="61857" y="18525"/>
                </a:lnTo>
                <a:lnTo>
                  <a:pt x="54805" y="8699"/>
                </a:lnTo>
                <a:lnTo>
                  <a:pt x="44185" y="2174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7" name="object 2597"/>
          <p:cNvSpPr/>
          <p:nvPr/>
        </p:nvSpPr>
        <p:spPr>
          <a:xfrm>
            <a:off x="4604032" y="5582932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54805" y="8699"/>
                </a:moveTo>
                <a:lnTo>
                  <a:pt x="61858" y="18526"/>
                </a:lnTo>
                <a:lnTo>
                  <a:pt x="64209" y="29703"/>
                </a:lnTo>
                <a:lnTo>
                  <a:pt x="61858" y="40881"/>
                </a:lnTo>
                <a:lnTo>
                  <a:pt x="54805" y="50707"/>
                </a:lnTo>
                <a:lnTo>
                  <a:pt x="44185" y="57232"/>
                </a:lnTo>
                <a:lnTo>
                  <a:pt x="32104" y="59407"/>
                </a:lnTo>
                <a:lnTo>
                  <a:pt x="20023" y="57232"/>
                </a:lnTo>
                <a:lnTo>
                  <a:pt x="9403" y="50707"/>
                </a:lnTo>
                <a:lnTo>
                  <a:pt x="2350" y="40881"/>
                </a:lnTo>
                <a:lnTo>
                  <a:pt x="0" y="29703"/>
                </a:lnTo>
                <a:lnTo>
                  <a:pt x="2350" y="18526"/>
                </a:lnTo>
                <a:lnTo>
                  <a:pt x="9403" y="8699"/>
                </a:lnTo>
                <a:lnTo>
                  <a:pt x="20023" y="2174"/>
                </a:lnTo>
                <a:lnTo>
                  <a:pt x="32104" y="0"/>
                </a:lnTo>
                <a:lnTo>
                  <a:pt x="44185" y="2174"/>
                </a:lnTo>
                <a:lnTo>
                  <a:pt x="54805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8" name="object 2598"/>
          <p:cNvSpPr/>
          <p:nvPr/>
        </p:nvSpPr>
        <p:spPr>
          <a:xfrm>
            <a:off x="4621386" y="5646622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3" y="2155"/>
                </a:lnTo>
                <a:lnTo>
                  <a:pt x="9403" y="8621"/>
                </a:lnTo>
                <a:lnTo>
                  <a:pt x="2350" y="18359"/>
                </a:lnTo>
                <a:lnTo>
                  <a:pt x="0" y="29436"/>
                </a:lnTo>
                <a:lnTo>
                  <a:pt x="2350" y="40513"/>
                </a:lnTo>
                <a:lnTo>
                  <a:pt x="9403" y="50250"/>
                </a:lnTo>
                <a:lnTo>
                  <a:pt x="20023" y="56717"/>
                </a:lnTo>
                <a:lnTo>
                  <a:pt x="32104" y="58872"/>
                </a:lnTo>
                <a:lnTo>
                  <a:pt x="44185" y="56717"/>
                </a:lnTo>
                <a:lnTo>
                  <a:pt x="54805" y="50250"/>
                </a:lnTo>
                <a:lnTo>
                  <a:pt x="61857" y="40513"/>
                </a:lnTo>
                <a:lnTo>
                  <a:pt x="64208" y="29436"/>
                </a:lnTo>
                <a:lnTo>
                  <a:pt x="61857" y="18359"/>
                </a:lnTo>
                <a:lnTo>
                  <a:pt x="54805" y="8621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9" name="object 2599"/>
          <p:cNvSpPr/>
          <p:nvPr/>
        </p:nvSpPr>
        <p:spPr>
          <a:xfrm>
            <a:off x="4621386" y="5646621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8" y="18359"/>
                </a:lnTo>
                <a:lnTo>
                  <a:pt x="64209" y="29436"/>
                </a:lnTo>
                <a:lnTo>
                  <a:pt x="61858" y="40513"/>
                </a:lnTo>
                <a:lnTo>
                  <a:pt x="54805" y="50250"/>
                </a:lnTo>
                <a:lnTo>
                  <a:pt x="44185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3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3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5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0" name="object 2600"/>
          <p:cNvSpPr/>
          <p:nvPr/>
        </p:nvSpPr>
        <p:spPr>
          <a:xfrm>
            <a:off x="4639318" y="5597918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5" y="0"/>
                </a:moveTo>
                <a:lnTo>
                  <a:pt x="19843" y="2155"/>
                </a:lnTo>
                <a:lnTo>
                  <a:pt x="9318" y="8621"/>
                </a:lnTo>
                <a:lnTo>
                  <a:pt x="2329" y="18359"/>
                </a:lnTo>
                <a:lnTo>
                  <a:pt x="0" y="29436"/>
                </a:lnTo>
                <a:lnTo>
                  <a:pt x="2329" y="40512"/>
                </a:lnTo>
                <a:lnTo>
                  <a:pt x="9318" y="50250"/>
                </a:lnTo>
                <a:lnTo>
                  <a:pt x="19843" y="56716"/>
                </a:lnTo>
                <a:lnTo>
                  <a:pt x="31815" y="58872"/>
                </a:lnTo>
                <a:lnTo>
                  <a:pt x="43787" y="56716"/>
                </a:lnTo>
                <a:lnTo>
                  <a:pt x="54311" y="50250"/>
                </a:lnTo>
                <a:lnTo>
                  <a:pt x="61300" y="40512"/>
                </a:lnTo>
                <a:lnTo>
                  <a:pt x="63630" y="29436"/>
                </a:lnTo>
                <a:lnTo>
                  <a:pt x="61300" y="18359"/>
                </a:lnTo>
                <a:lnTo>
                  <a:pt x="54311" y="8621"/>
                </a:lnTo>
                <a:lnTo>
                  <a:pt x="43787" y="215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1" name="object 2601"/>
          <p:cNvSpPr/>
          <p:nvPr/>
        </p:nvSpPr>
        <p:spPr>
          <a:xfrm>
            <a:off x="4639318" y="5597918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54312" y="8621"/>
                </a:moveTo>
                <a:lnTo>
                  <a:pt x="61301" y="18359"/>
                </a:lnTo>
                <a:lnTo>
                  <a:pt x="63630" y="29436"/>
                </a:lnTo>
                <a:lnTo>
                  <a:pt x="61301" y="40513"/>
                </a:lnTo>
                <a:lnTo>
                  <a:pt x="54312" y="50250"/>
                </a:lnTo>
                <a:lnTo>
                  <a:pt x="43787" y="56716"/>
                </a:lnTo>
                <a:lnTo>
                  <a:pt x="31815" y="58872"/>
                </a:lnTo>
                <a:lnTo>
                  <a:pt x="19843" y="56716"/>
                </a:lnTo>
                <a:lnTo>
                  <a:pt x="9318" y="50250"/>
                </a:lnTo>
                <a:lnTo>
                  <a:pt x="2329" y="40513"/>
                </a:lnTo>
                <a:lnTo>
                  <a:pt x="0" y="29436"/>
                </a:lnTo>
                <a:lnTo>
                  <a:pt x="2329" y="18359"/>
                </a:lnTo>
                <a:lnTo>
                  <a:pt x="9318" y="8621"/>
                </a:lnTo>
                <a:lnTo>
                  <a:pt x="19843" y="2155"/>
                </a:lnTo>
                <a:lnTo>
                  <a:pt x="31815" y="0"/>
                </a:lnTo>
                <a:lnTo>
                  <a:pt x="43787" y="2155"/>
                </a:lnTo>
                <a:lnTo>
                  <a:pt x="54312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2" name="object 2602"/>
          <p:cNvSpPr/>
          <p:nvPr/>
        </p:nvSpPr>
        <p:spPr>
          <a:xfrm>
            <a:off x="4656094" y="5633777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3" y="2155"/>
                </a:lnTo>
                <a:lnTo>
                  <a:pt x="9403" y="8621"/>
                </a:lnTo>
                <a:lnTo>
                  <a:pt x="2350" y="18359"/>
                </a:lnTo>
                <a:lnTo>
                  <a:pt x="0" y="29435"/>
                </a:lnTo>
                <a:lnTo>
                  <a:pt x="2350" y="40512"/>
                </a:lnTo>
                <a:lnTo>
                  <a:pt x="9403" y="50250"/>
                </a:lnTo>
                <a:lnTo>
                  <a:pt x="20023" y="56716"/>
                </a:lnTo>
                <a:lnTo>
                  <a:pt x="32104" y="58872"/>
                </a:lnTo>
                <a:lnTo>
                  <a:pt x="44185" y="56716"/>
                </a:lnTo>
                <a:lnTo>
                  <a:pt x="54805" y="50250"/>
                </a:lnTo>
                <a:lnTo>
                  <a:pt x="61857" y="40512"/>
                </a:lnTo>
                <a:lnTo>
                  <a:pt x="64208" y="29435"/>
                </a:lnTo>
                <a:lnTo>
                  <a:pt x="61857" y="18359"/>
                </a:lnTo>
                <a:lnTo>
                  <a:pt x="54805" y="8621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3" name="object 2603"/>
          <p:cNvSpPr/>
          <p:nvPr/>
        </p:nvSpPr>
        <p:spPr>
          <a:xfrm>
            <a:off x="4656094" y="5633777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8" y="18359"/>
                </a:lnTo>
                <a:lnTo>
                  <a:pt x="64209" y="29436"/>
                </a:lnTo>
                <a:lnTo>
                  <a:pt x="61858" y="40513"/>
                </a:lnTo>
                <a:lnTo>
                  <a:pt x="54805" y="50250"/>
                </a:lnTo>
                <a:lnTo>
                  <a:pt x="44185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3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3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5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4" name="object 2604"/>
          <p:cNvSpPr/>
          <p:nvPr/>
        </p:nvSpPr>
        <p:spPr>
          <a:xfrm>
            <a:off x="4673447" y="5635382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32104" y="0"/>
                </a:moveTo>
                <a:lnTo>
                  <a:pt x="20023" y="2175"/>
                </a:lnTo>
                <a:lnTo>
                  <a:pt x="9403" y="8700"/>
                </a:lnTo>
                <a:lnTo>
                  <a:pt x="2350" y="18526"/>
                </a:lnTo>
                <a:lnTo>
                  <a:pt x="0" y="29703"/>
                </a:lnTo>
                <a:lnTo>
                  <a:pt x="2350" y="40881"/>
                </a:lnTo>
                <a:lnTo>
                  <a:pt x="9403" y="50707"/>
                </a:lnTo>
                <a:lnTo>
                  <a:pt x="20023" y="57232"/>
                </a:lnTo>
                <a:lnTo>
                  <a:pt x="32104" y="59407"/>
                </a:lnTo>
                <a:lnTo>
                  <a:pt x="44185" y="57232"/>
                </a:lnTo>
                <a:lnTo>
                  <a:pt x="54805" y="50707"/>
                </a:lnTo>
                <a:lnTo>
                  <a:pt x="61857" y="40881"/>
                </a:lnTo>
                <a:lnTo>
                  <a:pt x="64208" y="29703"/>
                </a:lnTo>
                <a:lnTo>
                  <a:pt x="61857" y="18526"/>
                </a:lnTo>
                <a:lnTo>
                  <a:pt x="54805" y="8700"/>
                </a:lnTo>
                <a:lnTo>
                  <a:pt x="44185" y="217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5" name="object 2605"/>
          <p:cNvSpPr/>
          <p:nvPr/>
        </p:nvSpPr>
        <p:spPr>
          <a:xfrm>
            <a:off x="4673447" y="5635382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54805" y="8699"/>
                </a:moveTo>
                <a:lnTo>
                  <a:pt x="61858" y="18526"/>
                </a:lnTo>
                <a:lnTo>
                  <a:pt x="64209" y="29703"/>
                </a:lnTo>
                <a:lnTo>
                  <a:pt x="61858" y="40881"/>
                </a:lnTo>
                <a:lnTo>
                  <a:pt x="54805" y="50707"/>
                </a:lnTo>
                <a:lnTo>
                  <a:pt x="44185" y="57232"/>
                </a:lnTo>
                <a:lnTo>
                  <a:pt x="32104" y="59407"/>
                </a:lnTo>
                <a:lnTo>
                  <a:pt x="20023" y="57232"/>
                </a:lnTo>
                <a:lnTo>
                  <a:pt x="9403" y="50707"/>
                </a:lnTo>
                <a:lnTo>
                  <a:pt x="2350" y="40881"/>
                </a:lnTo>
                <a:lnTo>
                  <a:pt x="0" y="29703"/>
                </a:lnTo>
                <a:lnTo>
                  <a:pt x="2350" y="18526"/>
                </a:lnTo>
                <a:lnTo>
                  <a:pt x="9403" y="8699"/>
                </a:lnTo>
                <a:lnTo>
                  <a:pt x="20023" y="2174"/>
                </a:lnTo>
                <a:lnTo>
                  <a:pt x="32104" y="0"/>
                </a:lnTo>
                <a:lnTo>
                  <a:pt x="44185" y="2174"/>
                </a:lnTo>
                <a:lnTo>
                  <a:pt x="54805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6" name="object 2606"/>
          <p:cNvSpPr/>
          <p:nvPr/>
        </p:nvSpPr>
        <p:spPr>
          <a:xfrm>
            <a:off x="4690801" y="5596313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31815" y="0"/>
                </a:moveTo>
                <a:lnTo>
                  <a:pt x="19842" y="2175"/>
                </a:lnTo>
                <a:lnTo>
                  <a:pt x="9318" y="8700"/>
                </a:lnTo>
                <a:lnTo>
                  <a:pt x="2329" y="18526"/>
                </a:lnTo>
                <a:lnTo>
                  <a:pt x="0" y="29703"/>
                </a:lnTo>
                <a:lnTo>
                  <a:pt x="2329" y="40881"/>
                </a:lnTo>
                <a:lnTo>
                  <a:pt x="9318" y="50707"/>
                </a:lnTo>
                <a:lnTo>
                  <a:pt x="19842" y="57232"/>
                </a:lnTo>
                <a:lnTo>
                  <a:pt x="31815" y="59407"/>
                </a:lnTo>
                <a:lnTo>
                  <a:pt x="43787" y="57232"/>
                </a:lnTo>
                <a:lnTo>
                  <a:pt x="54311" y="50707"/>
                </a:lnTo>
                <a:lnTo>
                  <a:pt x="61300" y="40881"/>
                </a:lnTo>
                <a:lnTo>
                  <a:pt x="63630" y="29703"/>
                </a:lnTo>
                <a:lnTo>
                  <a:pt x="61300" y="18526"/>
                </a:lnTo>
                <a:lnTo>
                  <a:pt x="54311" y="8700"/>
                </a:lnTo>
                <a:lnTo>
                  <a:pt x="43787" y="217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7" name="object 2607"/>
          <p:cNvSpPr/>
          <p:nvPr/>
        </p:nvSpPr>
        <p:spPr>
          <a:xfrm>
            <a:off x="4690801" y="5596312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54312" y="8699"/>
                </a:moveTo>
                <a:lnTo>
                  <a:pt x="61301" y="18526"/>
                </a:lnTo>
                <a:lnTo>
                  <a:pt x="63630" y="29703"/>
                </a:lnTo>
                <a:lnTo>
                  <a:pt x="61301" y="40881"/>
                </a:lnTo>
                <a:lnTo>
                  <a:pt x="54312" y="50707"/>
                </a:lnTo>
                <a:lnTo>
                  <a:pt x="43787" y="57232"/>
                </a:lnTo>
                <a:lnTo>
                  <a:pt x="31815" y="59407"/>
                </a:lnTo>
                <a:lnTo>
                  <a:pt x="19843" y="57232"/>
                </a:lnTo>
                <a:lnTo>
                  <a:pt x="9318" y="50707"/>
                </a:lnTo>
                <a:lnTo>
                  <a:pt x="2329" y="40881"/>
                </a:lnTo>
                <a:lnTo>
                  <a:pt x="0" y="29703"/>
                </a:lnTo>
                <a:lnTo>
                  <a:pt x="2329" y="18526"/>
                </a:lnTo>
                <a:lnTo>
                  <a:pt x="9318" y="8699"/>
                </a:lnTo>
                <a:lnTo>
                  <a:pt x="19843" y="2174"/>
                </a:lnTo>
                <a:lnTo>
                  <a:pt x="31815" y="0"/>
                </a:lnTo>
                <a:lnTo>
                  <a:pt x="43787" y="2174"/>
                </a:lnTo>
                <a:lnTo>
                  <a:pt x="54312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8" name="object 2608"/>
          <p:cNvSpPr/>
          <p:nvPr/>
        </p:nvSpPr>
        <p:spPr>
          <a:xfrm>
            <a:off x="4707576" y="5585073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4" y="2155"/>
                </a:lnTo>
                <a:lnTo>
                  <a:pt x="9404" y="8621"/>
                </a:lnTo>
                <a:lnTo>
                  <a:pt x="2351" y="18359"/>
                </a:lnTo>
                <a:lnTo>
                  <a:pt x="0" y="29436"/>
                </a:lnTo>
                <a:lnTo>
                  <a:pt x="2351" y="40513"/>
                </a:lnTo>
                <a:lnTo>
                  <a:pt x="9404" y="50250"/>
                </a:lnTo>
                <a:lnTo>
                  <a:pt x="20024" y="56716"/>
                </a:lnTo>
                <a:lnTo>
                  <a:pt x="32104" y="58872"/>
                </a:lnTo>
                <a:lnTo>
                  <a:pt x="44185" y="56716"/>
                </a:lnTo>
                <a:lnTo>
                  <a:pt x="54806" y="50250"/>
                </a:lnTo>
                <a:lnTo>
                  <a:pt x="61858" y="40513"/>
                </a:lnTo>
                <a:lnTo>
                  <a:pt x="64209" y="29436"/>
                </a:lnTo>
                <a:lnTo>
                  <a:pt x="61858" y="18359"/>
                </a:lnTo>
                <a:lnTo>
                  <a:pt x="54806" y="8621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9" name="object 2609"/>
          <p:cNvSpPr/>
          <p:nvPr/>
        </p:nvSpPr>
        <p:spPr>
          <a:xfrm>
            <a:off x="4707576" y="5585073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8" y="18359"/>
                </a:lnTo>
                <a:lnTo>
                  <a:pt x="64209" y="29436"/>
                </a:lnTo>
                <a:lnTo>
                  <a:pt x="61858" y="40513"/>
                </a:lnTo>
                <a:lnTo>
                  <a:pt x="54805" y="50250"/>
                </a:lnTo>
                <a:lnTo>
                  <a:pt x="44185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3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3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5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0" name="object 2610"/>
          <p:cNvSpPr/>
          <p:nvPr/>
        </p:nvSpPr>
        <p:spPr>
          <a:xfrm>
            <a:off x="4725508" y="5639664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32104" y="0"/>
                </a:moveTo>
                <a:lnTo>
                  <a:pt x="20023" y="2175"/>
                </a:lnTo>
                <a:lnTo>
                  <a:pt x="9403" y="8700"/>
                </a:lnTo>
                <a:lnTo>
                  <a:pt x="2350" y="18526"/>
                </a:lnTo>
                <a:lnTo>
                  <a:pt x="0" y="29703"/>
                </a:lnTo>
                <a:lnTo>
                  <a:pt x="2350" y="40881"/>
                </a:lnTo>
                <a:lnTo>
                  <a:pt x="9403" y="50707"/>
                </a:lnTo>
                <a:lnTo>
                  <a:pt x="20023" y="57232"/>
                </a:lnTo>
                <a:lnTo>
                  <a:pt x="32104" y="59407"/>
                </a:lnTo>
                <a:lnTo>
                  <a:pt x="44185" y="57232"/>
                </a:lnTo>
                <a:lnTo>
                  <a:pt x="54805" y="50707"/>
                </a:lnTo>
                <a:lnTo>
                  <a:pt x="61857" y="40881"/>
                </a:lnTo>
                <a:lnTo>
                  <a:pt x="64208" y="29703"/>
                </a:lnTo>
                <a:lnTo>
                  <a:pt x="61857" y="18526"/>
                </a:lnTo>
                <a:lnTo>
                  <a:pt x="54805" y="8700"/>
                </a:lnTo>
                <a:lnTo>
                  <a:pt x="44185" y="217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1" name="object 2611"/>
          <p:cNvSpPr/>
          <p:nvPr/>
        </p:nvSpPr>
        <p:spPr>
          <a:xfrm>
            <a:off x="4725508" y="5639663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54805" y="8699"/>
                </a:moveTo>
                <a:lnTo>
                  <a:pt x="61858" y="18526"/>
                </a:lnTo>
                <a:lnTo>
                  <a:pt x="64209" y="29703"/>
                </a:lnTo>
                <a:lnTo>
                  <a:pt x="61858" y="40881"/>
                </a:lnTo>
                <a:lnTo>
                  <a:pt x="54805" y="50707"/>
                </a:lnTo>
                <a:lnTo>
                  <a:pt x="44185" y="57232"/>
                </a:lnTo>
                <a:lnTo>
                  <a:pt x="32104" y="59407"/>
                </a:lnTo>
                <a:lnTo>
                  <a:pt x="20023" y="57232"/>
                </a:lnTo>
                <a:lnTo>
                  <a:pt x="9403" y="50707"/>
                </a:lnTo>
                <a:lnTo>
                  <a:pt x="2350" y="40881"/>
                </a:lnTo>
                <a:lnTo>
                  <a:pt x="0" y="29703"/>
                </a:lnTo>
                <a:lnTo>
                  <a:pt x="2350" y="18526"/>
                </a:lnTo>
                <a:lnTo>
                  <a:pt x="9403" y="8699"/>
                </a:lnTo>
                <a:lnTo>
                  <a:pt x="20023" y="2174"/>
                </a:lnTo>
                <a:lnTo>
                  <a:pt x="32104" y="0"/>
                </a:lnTo>
                <a:lnTo>
                  <a:pt x="44185" y="2174"/>
                </a:lnTo>
                <a:lnTo>
                  <a:pt x="54805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2" name="object 2612"/>
          <p:cNvSpPr/>
          <p:nvPr/>
        </p:nvSpPr>
        <p:spPr>
          <a:xfrm>
            <a:off x="4742862" y="5618256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31815" y="0"/>
                </a:moveTo>
                <a:lnTo>
                  <a:pt x="19842" y="2175"/>
                </a:lnTo>
                <a:lnTo>
                  <a:pt x="9318" y="8700"/>
                </a:lnTo>
                <a:lnTo>
                  <a:pt x="2329" y="18526"/>
                </a:lnTo>
                <a:lnTo>
                  <a:pt x="0" y="29703"/>
                </a:lnTo>
                <a:lnTo>
                  <a:pt x="2329" y="40881"/>
                </a:lnTo>
                <a:lnTo>
                  <a:pt x="9318" y="50707"/>
                </a:lnTo>
                <a:lnTo>
                  <a:pt x="19842" y="57232"/>
                </a:lnTo>
                <a:lnTo>
                  <a:pt x="31815" y="59407"/>
                </a:lnTo>
                <a:lnTo>
                  <a:pt x="43787" y="57232"/>
                </a:lnTo>
                <a:lnTo>
                  <a:pt x="54311" y="50707"/>
                </a:lnTo>
                <a:lnTo>
                  <a:pt x="61300" y="40881"/>
                </a:lnTo>
                <a:lnTo>
                  <a:pt x="63630" y="29703"/>
                </a:lnTo>
                <a:lnTo>
                  <a:pt x="61300" y="18526"/>
                </a:lnTo>
                <a:lnTo>
                  <a:pt x="54311" y="8700"/>
                </a:lnTo>
                <a:lnTo>
                  <a:pt x="43787" y="217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3" name="object 2613"/>
          <p:cNvSpPr/>
          <p:nvPr/>
        </p:nvSpPr>
        <p:spPr>
          <a:xfrm>
            <a:off x="4742862" y="5618255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54312" y="8699"/>
                </a:moveTo>
                <a:lnTo>
                  <a:pt x="61301" y="18526"/>
                </a:lnTo>
                <a:lnTo>
                  <a:pt x="63630" y="29703"/>
                </a:lnTo>
                <a:lnTo>
                  <a:pt x="61301" y="40881"/>
                </a:lnTo>
                <a:lnTo>
                  <a:pt x="54312" y="50707"/>
                </a:lnTo>
                <a:lnTo>
                  <a:pt x="43787" y="57232"/>
                </a:lnTo>
                <a:lnTo>
                  <a:pt x="31815" y="59407"/>
                </a:lnTo>
                <a:lnTo>
                  <a:pt x="19843" y="57232"/>
                </a:lnTo>
                <a:lnTo>
                  <a:pt x="9318" y="50707"/>
                </a:lnTo>
                <a:lnTo>
                  <a:pt x="2329" y="40881"/>
                </a:lnTo>
                <a:lnTo>
                  <a:pt x="0" y="29703"/>
                </a:lnTo>
                <a:lnTo>
                  <a:pt x="2329" y="18526"/>
                </a:lnTo>
                <a:lnTo>
                  <a:pt x="9318" y="8699"/>
                </a:lnTo>
                <a:lnTo>
                  <a:pt x="19843" y="2174"/>
                </a:lnTo>
                <a:lnTo>
                  <a:pt x="31815" y="0"/>
                </a:lnTo>
                <a:lnTo>
                  <a:pt x="43787" y="2174"/>
                </a:lnTo>
                <a:lnTo>
                  <a:pt x="54312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4" name="object 2614"/>
          <p:cNvSpPr/>
          <p:nvPr/>
        </p:nvSpPr>
        <p:spPr>
          <a:xfrm>
            <a:off x="4759637" y="5630030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4" y="2155"/>
                </a:lnTo>
                <a:lnTo>
                  <a:pt x="9404" y="8621"/>
                </a:lnTo>
                <a:lnTo>
                  <a:pt x="2351" y="18359"/>
                </a:lnTo>
                <a:lnTo>
                  <a:pt x="0" y="29436"/>
                </a:lnTo>
                <a:lnTo>
                  <a:pt x="2351" y="40512"/>
                </a:lnTo>
                <a:lnTo>
                  <a:pt x="9404" y="50250"/>
                </a:lnTo>
                <a:lnTo>
                  <a:pt x="20024" y="56716"/>
                </a:lnTo>
                <a:lnTo>
                  <a:pt x="32104" y="58872"/>
                </a:lnTo>
                <a:lnTo>
                  <a:pt x="44185" y="56716"/>
                </a:lnTo>
                <a:lnTo>
                  <a:pt x="54806" y="50250"/>
                </a:lnTo>
                <a:lnTo>
                  <a:pt x="61858" y="40512"/>
                </a:lnTo>
                <a:lnTo>
                  <a:pt x="64209" y="29436"/>
                </a:lnTo>
                <a:lnTo>
                  <a:pt x="61858" y="18359"/>
                </a:lnTo>
                <a:lnTo>
                  <a:pt x="54806" y="8621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5" name="object 2615"/>
          <p:cNvSpPr/>
          <p:nvPr/>
        </p:nvSpPr>
        <p:spPr>
          <a:xfrm>
            <a:off x="4759637" y="5630030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8" y="18359"/>
                </a:lnTo>
                <a:lnTo>
                  <a:pt x="64209" y="29436"/>
                </a:lnTo>
                <a:lnTo>
                  <a:pt x="61858" y="40513"/>
                </a:lnTo>
                <a:lnTo>
                  <a:pt x="54805" y="50250"/>
                </a:lnTo>
                <a:lnTo>
                  <a:pt x="44185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3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3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5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6" name="object 2616"/>
          <p:cNvSpPr/>
          <p:nvPr/>
        </p:nvSpPr>
        <p:spPr>
          <a:xfrm>
            <a:off x="4777570" y="5589354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3" y="2155"/>
                </a:lnTo>
                <a:lnTo>
                  <a:pt x="9403" y="8622"/>
                </a:lnTo>
                <a:lnTo>
                  <a:pt x="2350" y="18359"/>
                </a:lnTo>
                <a:lnTo>
                  <a:pt x="0" y="29436"/>
                </a:lnTo>
                <a:lnTo>
                  <a:pt x="2350" y="40513"/>
                </a:lnTo>
                <a:lnTo>
                  <a:pt x="9403" y="50250"/>
                </a:lnTo>
                <a:lnTo>
                  <a:pt x="20023" y="56717"/>
                </a:lnTo>
                <a:lnTo>
                  <a:pt x="32104" y="58872"/>
                </a:lnTo>
                <a:lnTo>
                  <a:pt x="44185" y="56717"/>
                </a:lnTo>
                <a:lnTo>
                  <a:pt x="54805" y="50250"/>
                </a:lnTo>
                <a:lnTo>
                  <a:pt x="61857" y="40513"/>
                </a:lnTo>
                <a:lnTo>
                  <a:pt x="64208" y="29436"/>
                </a:lnTo>
                <a:lnTo>
                  <a:pt x="61857" y="18359"/>
                </a:lnTo>
                <a:lnTo>
                  <a:pt x="54805" y="8622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7" name="object 2617"/>
          <p:cNvSpPr/>
          <p:nvPr/>
        </p:nvSpPr>
        <p:spPr>
          <a:xfrm>
            <a:off x="4777570" y="5589354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8" y="18359"/>
                </a:lnTo>
                <a:lnTo>
                  <a:pt x="64209" y="29436"/>
                </a:lnTo>
                <a:lnTo>
                  <a:pt x="61858" y="40513"/>
                </a:lnTo>
                <a:lnTo>
                  <a:pt x="54805" y="50250"/>
                </a:lnTo>
                <a:lnTo>
                  <a:pt x="44185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3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3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5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8" name="object 2618"/>
          <p:cNvSpPr/>
          <p:nvPr/>
        </p:nvSpPr>
        <p:spPr>
          <a:xfrm>
            <a:off x="4794923" y="5610228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31815" y="0"/>
                </a:moveTo>
                <a:lnTo>
                  <a:pt x="19842" y="2175"/>
                </a:lnTo>
                <a:lnTo>
                  <a:pt x="9318" y="8700"/>
                </a:lnTo>
                <a:lnTo>
                  <a:pt x="2329" y="18526"/>
                </a:lnTo>
                <a:lnTo>
                  <a:pt x="0" y="29703"/>
                </a:lnTo>
                <a:lnTo>
                  <a:pt x="2329" y="40881"/>
                </a:lnTo>
                <a:lnTo>
                  <a:pt x="9318" y="50707"/>
                </a:lnTo>
                <a:lnTo>
                  <a:pt x="19842" y="57232"/>
                </a:lnTo>
                <a:lnTo>
                  <a:pt x="31815" y="59407"/>
                </a:lnTo>
                <a:lnTo>
                  <a:pt x="43787" y="57232"/>
                </a:lnTo>
                <a:lnTo>
                  <a:pt x="54311" y="50707"/>
                </a:lnTo>
                <a:lnTo>
                  <a:pt x="61300" y="40881"/>
                </a:lnTo>
                <a:lnTo>
                  <a:pt x="63630" y="29703"/>
                </a:lnTo>
                <a:lnTo>
                  <a:pt x="61300" y="18526"/>
                </a:lnTo>
                <a:lnTo>
                  <a:pt x="54311" y="8700"/>
                </a:lnTo>
                <a:lnTo>
                  <a:pt x="43787" y="217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9" name="object 2619"/>
          <p:cNvSpPr/>
          <p:nvPr/>
        </p:nvSpPr>
        <p:spPr>
          <a:xfrm>
            <a:off x="4794923" y="5610227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54312" y="8699"/>
                </a:moveTo>
                <a:lnTo>
                  <a:pt x="61301" y="18526"/>
                </a:lnTo>
                <a:lnTo>
                  <a:pt x="63630" y="29703"/>
                </a:lnTo>
                <a:lnTo>
                  <a:pt x="61301" y="40881"/>
                </a:lnTo>
                <a:lnTo>
                  <a:pt x="54312" y="50707"/>
                </a:lnTo>
                <a:lnTo>
                  <a:pt x="43787" y="57232"/>
                </a:lnTo>
                <a:lnTo>
                  <a:pt x="31815" y="59407"/>
                </a:lnTo>
                <a:lnTo>
                  <a:pt x="19843" y="57232"/>
                </a:lnTo>
                <a:lnTo>
                  <a:pt x="9318" y="50707"/>
                </a:lnTo>
                <a:lnTo>
                  <a:pt x="2329" y="40881"/>
                </a:lnTo>
                <a:lnTo>
                  <a:pt x="0" y="29703"/>
                </a:lnTo>
                <a:lnTo>
                  <a:pt x="2329" y="18526"/>
                </a:lnTo>
                <a:lnTo>
                  <a:pt x="9318" y="8699"/>
                </a:lnTo>
                <a:lnTo>
                  <a:pt x="19843" y="2174"/>
                </a:lnTo>
                <a:lnTo>
                  <a:pt x="31815" y="0"/>
                </a:lnTo>
                <a:lnTo>
                  <a:pt x="43787" y="2174"/>
                </a:lnTo>
                <a:lnTo>
                  <a:pt x="54312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0" name="object 2620"/>
          <p:cNvSpPr/>
          <p:nvPr/>
        </p:nvSpPr>
        <p:spPr>
          <a:xfrm>
            <a:off x="4811698" y="5638594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5" y="0"/>
                </a:moveTo>
                <a:lnTo>
                  <a:pt x="20024" y="2155"/>
                </a:lnTo>
                <a:lnTo>
                  <a:pt x="9404" y="8621"/>
                </a:lnTo>
                <a:lnTo>
                  <a:pt x="2351" y="18359"/>
                </a:lnTo>
                <a:lnTo>
                  <a:pt x="0" y="29436"/>
                </a:lnTo>
                <a:lnTo>
                  <a:pt x="2351" y="40512"/>
                </a:lnTo>
                <a:lnTo>
                  <a:pt x="9404" y="50250"/>
                </a:lnTo>
                <a:lnTo>
                  <a:pt x="20024" y="56716"/>
                </a:lnTo>
                <a:lnTo>
                  <a:pt x="32105" y="58872"/>
                </a:lnTo>
                <a:lnTo>
                  <a:pt x="44186" y="56716"/>
                </a:lnTo>
                <a:lnTo>
                  <a:pt x="54806" y="50250"/>
                </a:lnTo>
                <a:lnTo>
                  <a:pt x="61858" y="40512"/>
                </a:lnTo>
                <a:lnTo>
                  <a:pt x="64209" y="29436"/>
                </a:lnTo>
                <a:lnTo>
                  <a:pt x="61858" y="18359"/>
                </a:lnTo>
                <a:lnTo>
                  <a:pt x="54806" y="8621"/>
                </a:lnTo>
                <a:lnTo>
                  <a:pt x="44186" y="2155"/>
                </a:lnTo>
                <a:lnTo>
                  <a:pt x="3210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1" name="object 2621"/>
          <p:cNvSpPr/>
          <p:nvPr/>
        </p:nvSpPr>
        <p:spPr>
          <a:xfrm>
            <a:off x="4811698" y="5638593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8" y="18359"/>
                </a:lnTo>
                <a:lnTo>
                  <a:pt x="64209" y="29436"/>
                </a:lnTo>
                <a:lnTo>
                  <a:pt x="61858" y="40513"/>
                </a:lnTo>
                <a:lnTo>
                  <a:pt x="54805" y="50250"/>
                </a:lnTo>
                <a:lnTo>
                  <a:pt x="44185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3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3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5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2" name="object 2622"/>
          <p:cNvSpPr/>
          <p:nvPr/>
        </p:nvSpPr>
        <p:spPr>
          <a:xfrm>
            <a:off x="4829052" y="5603270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5" y="0"/>
                </a:moveTo>
                <a:lnTo>
                  <a:pt x="19842" y="2155"/>
                </a:lnTo>
                <a:lnTo>
                  <a:pt x="9318" y="8621"/>
                </a:lnTo>
                <a:lnTo>
                  <a:pt x="2329" y="18359"/>
                </a:lnTo>
                <a:lnTo>
                  <a:pt x="0" y="29436"/>
                </a:lnTo>
                <a:lnTo>
                  <a:pt x="2329" y="40513"/>
                </a:lnTo>
                <a:lnTo>
                  <a:pt x="9318" y="50250"/>
                </a:lnTo>
                <a:lnTo>
                  <a:pt x="19842" y="56716"/>
                </a:lnTo>
                <a:lnTo>
                  <a:pt x="31815" y="58872"/>
                </a:lnTo>
                <a:lnTo>
                  <a:pt x="43787" y="56716"/>
                </a:lnTo>
                <a:lnTo>
                  <a:pt x="54311" y="50250"/>
                </a:lnTo>
                <a:lnTo>
                  <a:pt x="61300" y="40513"/>
                </a:lnTo>
                <a:lnTo>
                  <a:pt x="63630" y="29436"/>
                </a:lnTo>
                <a:lnTo>
                  <a:pt x="61300" y="18359"/>
                </a:lnTo>
                <a:lnTo>
                  <a:pt x="54311" y="8621"/>
                </a:lnTo>
                <a:lnTo>
                  <a:pt x="43787" y="215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3" name="object 2623"/>
          <p:cNvSpPr/>
          <p:nvPr/>
        </p:nvSpPr>
        <p:spPr>
          <a:xfrm>
            <a:off x="4829052" y="5603270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54312" y="8621"/>
                </a:moveTo>
                <a:lnTo>
                  <a:pt x="61301" y="18359"/>
                </a:lnTo>
                <a:lnTo>
                  <a:pt x="63630" y="29436"/>
                </a:lnTo>
                <a:lnTo>
                  <a:pt x="61301" y="40513"/>
                </a:lnTo>
                <a:lnTo>
                  <a:pt x="54312" y="50250"/>
                </a:lnTo>
                <a:lnTo>
                  <a:pt x="43787" y="56716"/>
                </a:lnTo>
                <a:lnTo>
                  <a:pt x="31815" y="58872"/>
                </a:lnTo>
                <a:lnTo>
                  <a:pt x="19843" y="56716"/>
                </a:lnTo>
                <a:lnTo>
                  <a:pt x="9318" y="50250"/>
                </a:lnTo>
                <a:lnTo>
                  <a:pt x="2329" y="40513"/>
                </a:lnTo>
                <a:lnTo>
                  <a:pt x="0" y="29436"/>
                </a:lnTo>
                <a:lnTo>
                  <a:pt x="2329" y="18359"/>
                </a:lnTo>
                <a:lnTo>
                  <a:pt x="9318" y="8621"/>
                </a:lnTo>
                <a:lnTo>
                  <a:pt x="19843" y="2155"/>
                </a:lnTo>
                <a:lnTo>
                  <a:pt x="31815" y="0"/>
                </a:lnTo>
                <a:lnTo>
                  <a:pt x="43787" y="2155"/>
                </a:lnTo>
                <a:lnTo>
                  <a:pt x="54312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4" name="object 2624"/>
          <p:cNvSpPr/>
          <p:nvPr/>
        </p:nvSpPr>
        <p:spPr>
          <a:xfrm>
            <a:off x="4846985" y="5643410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31815" y="0"/>
                </a:moveTo>
                <a:lnTo>
                  <a:pt x="19842" y="2175"/>
                </a:lnTo>
                <a:lnTo>
                  <a:pt x="9318" y="8700"/>
                </a:lnTo>
                <a:lnTo>
                  <a:pt x="2329" y="18526"/>
                </a:lnTo>
                <a:lnTo>
                  <a:pt x="0" y="29703"/>
                </a:lnTo>
                <a:lnTo>
                  <a:pt x="2329" y="40881"/>
                </a:lnTo>
                <a:lnTo>
                  <a:pt x="9318" y="50707"/>
                </a:lnTo>
                <a:lnTo>
                  <a:pt x="19842" y="57232"/>
                </a:lnTo>
                <a:lnTo>
                  <a:pt x="31815" y="59407"/>
                </a:lnTo>
                <a:lnTo>
                  <a:pt x="43787" y="57232"/>
                </a:lnTo>
                <a:lnTo>
                  <a:pt x="54311" y="50707"/>
                </a:lnTo>
                <a:lnTo>
                  <a:pt x="61300" y="40881"/>
                </a:lnTo>
                <a:lnTo>
                  <a:pt x="63630" y="29703"/>
                </a:lnTo>
                <a:lnTo>
                  <a:pt x="61300" y="18526"/>
                </a:lnTo>
                <a:lnTo>
                  <a:pt x="54311" y="8700"/>
                </a:lnTo>
                <a:lnTo>
                  <a:pt x="43787" y="217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5" name="object 2625"/>
          <p:cNvSpPr/>
          <p:nvPr/>
        </p:nvSpPr>
        <p:spPr>
          <a:xfrm>
            <a:off x="4846985" y="5643410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54312" y="8699"/>
                </a:moveTo>
                <a:lnTo>
                  <a:pt x="61301" y="18526"/>
                </a:lnTo>
                <a:lnTo>
                  <a:pt x="63630" y="29703"/>
                </a:lnTo>
                <a:lnTo>
                  <a:pt x="61301" y="40881"/>
                </a:lnTo>
                <a:lnTo>
                  <a:pt x="54312" y="50707"/>
                </a:lnTo>
                <a:lnTo>
                  <a:pt x="43787" y="57232"/>
                </a:lnTo>
                <a:lnTo>
                  <a:pt x="31815" y="59407"/>
                </a:lnTo>
                <a:lnTo>
                  <a:pt x="19843" y="57232"/>
                </a:lnTo>
                <a:lnTo>
                  <a:pt x="9318" y="50707"/>
                </a:lnTo>
                <a:lnTo>
                  <a:pt x="2329" y="40881"/>
                </a:lnTo>
                <a:lnTo>
                  <a:pt x="0" y="29703"/>
                </a:lnTo>
                <a:lnTo>
                  <a:pt x="2329" y="18526"/>
                </a:lnTo>
                <a:lnTo>
                  <a:pt x="9318" y="8699"/>
                </a:lnTo>
                <a:lnTo>
                  <a:pt x="19843" y="2174"/>
                </a:lnTo>
                <a:lnTo>
                  <a:pt x="31815" y="0"/>
                </a:lnTo>
                <a:lnTo>
                  <a:pt x="43787" y="2174"/>
                </a:lnTo>
                <a:lnTo>
                  <a:pt x="54312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6" name="object 2626"/>
          <p:cNvSpPr/>
          <p:nvPr/>
        </p:nvSpPr>
        <p:spPr>
          <a:xfrm>
            <a:off x="4863760" y="5539582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32104" y="0"/>
                </a:moveTo>
                <a:lnTo>
                  <a:pt x="20023" y="2175"/>
                </a:lnTo>
                <a:lnTo>
                  <a:pt x="9403" y="8700"/>
                </a:lnTo>
                <a:lnTo>
                  <a:pt x="2350" y="18526"/>
                </a:lnTo>
                <a:lnTo>
                  <a:pt x="0" y="29703"/>
                </a:lnTo>
                <a:lnTo>
                  <a:pt x="2350" y="40880"/>
                </a:lnTo>
                <a:lnTo>
                  <a:pt x="9403" y="50707"/>
                </a:lnTo>
                <a:lnTo>
                  <a:pt x="20023" y="57232"/>
                </a:lnTo>
                <a:lnTo>
                  <a:pt x="32104" y="59407"/>
                </a:lnTo>
                <a:lnTo>
                  <a:pt x="44185" y="57232"/>
                </a:lnTo>
                <a:lnTo>
                  <a:pt x="54805" y="50707"/>
                </a:lnTo>
                <a:lnTo>
                  <a:pt x="61857" y="40880"/>
                </a:lnTo>
                <a:lnTo>
                  <a:pt x="64208" y="29703"/>
                </a:lnTo>
                <a:lnTo>
                  <a:pt x="61857" y="18526"/>
                </a:lnTo>
                <a:lnTo>
                  <a:pt x="54805" y="8700"/>
                </a:lnTo>
                <a:lnTo>
                  <a:pt x="44185" y="217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7" name="object 2627"/>
          <p:cNvSpPr/>
          <p:nvPr/>
        </p:nvSpPr>
        <p:spPr>
          <a:xfrm>
            <a:off x="4863760" y="5539581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54805" y="8699"/>
                </a:moveTo>
                <a:lnTo>
                  <a:pt x="61858" y="18526"/>
                </a:lnTo>
                <a:lnTo>
                  <a:pt x="64209" y="29703"/>
                </a:lnTo>
                <a:lnTo>
                  <a:pt x="61858" y="40881"/>
                </a:lnTo>
                <a:lnTo>
                  <a:pt x="54805" y="50707"/>
                </a:lnTo>
                <a:lnTo>
                  <a:pt x="44185" y="57232"/>
                </a:lnTo>
                <a:lnTo>
                  <a:pt x="32104" y="59407"/>
                </a:lnTo>
                <a:lnTo>
                  <a:pt x="20023" y="57232"/>
                </a:lnTo>
                <a:lnTo>
                  <a:pt x="9403" y="50707"/>
                </a:lnTo>
                <a:lnTo>
                  <a:pt x="2350" y="40881"/>
                </a:lnTo>
                <a:lnTo>
                  <a:pt x="0" y="29703"/>
                </a:lnTo>
                <a:lnTo>
                  <a:pt x="2350" y="18526"/>
                </a:lnTo>
                <a:lnTo>
                  <a:pt x="9403" y="8699"/>
                </a:lnTo>
                <a:lnTo>
                  <a:pt x="20023" y="2174"/>
                </a:lnTo>
                <a:lnTo>
                  <a:pt x="32104" y="0"/>
                </a:lnTo>
                <a:lnTo>
                  <a:pt x="44185" y="2174"/>
                </a:lnTo>
                <a:lnTo>
                  <a:pt x="54805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8" name="object 2628"/>
          <p:cNvSpPr/>
          <p:nvPr/>
        </p:nvSpPr>
        <p:spPr>
          <a:xfrm>
            <a:off x="4881114" y="5525131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3" y="2155"/>
                </a:lnTo>
                <a:lnTo>
                  <a:pt x="9403" y="8622"/>
                </a:lnTo>
                <a:lnTo>
                  <a:pt x="2350" y="18359"/>
                </a:lnTo>
                <a:lnTo>
                  <a:pt x="0" y="29436"/>
                </a:lnTo>
                <a:lnTo>
                  <a:pt x="2350" y="40512"/>
                </a:lnTo>
                <a:lnTo>
                  <a:pt x="9403" y="50250"/>
                </a:lnTo>
                <a:lnTo>
                  <a:pt x="20023" y="56716"/>
                </a:lnTo>
                <a:lnTo>
                  <a:pt x="32104" y="58872"/>
                </a:lnTo>
                <a:lnTo>
                  <a:pt x="44185" y="56716"/>
                </a:lnTo>
                <a:lnTo>
                  <a:pt x="54805" y="50250"/>
                </a:lnTo>
                <a:lnTo>
                  <a:pt x="61857" y="40512"/>
                </a:lnTo>
                <a:lnTo>
                  <a:pt x="64208" y="29436"/>
                </a:lnTo>
                <a:lnTo>
                  <a:pt x="61857" y="18359"/>
                </a:lnTo>
                <a:lnTo>
                  <a:pt x="54805" y="8622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9" name="object 2629"/>
          <p:cNvSpPr/>
          <p:nvPr/>
        </p:nvSpPr>
        <p:spPr>
          <a:xfrm>
            <a:off x="4881114" y="5525130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8" y="18359"/>
                </a:lnTo>
                <a:lnTo>
                  <a:pt x="64209" y="29436"/>
                </a:lnTo>
                <a:lnTo>
                  <a:pt x="61858" y="40513"/>
                </a:lnTo>
                <a:lnTo>
                  <a:pt x="54805" y="50250"/>
                </a:lnTo>
                <a:lnTo>
                  <a:pt x="44185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3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3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5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0" name="object 2630"/>
          <p:cNvSpPr/>
          <p:nvPr/>
        </p:nvSpPr>
        <p:spPr>
          <a:xfrm>
            <a:off x="4898467" y="5415414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5" y="0"/>
                </a:moveTo>
                <a:lnTo>
                  <a:pt x="19843" y="2155"/>
                </a:lnTo>
                <a:lnTo>
                  <a:pt x="9319" y="8622"/>
                </a:lnTo>
                <a:lnTo>
                  <a:pt x="2329" y="18359"/>
                </a:lnTo>
                <a:lnTo>
                  <a:pt x="0" y="29436"/>
                </a:lnTo>
                <a:lnTo>
                  <a:pt x="2329" y="40512"/>
                </a:lnTo>
                <a:lnTo>
                  <a:pt x="9319" y="50250"/>
                </a:lnTo>
                <a:lnTo>
                  <a:pt x="19843" y="56716"/>
                </a:lnTo>
                <a:lnTo>
                  <a:pt x="31815" y="58872"/>
                </a:lnTo>
                <a:lnTo>
                  <a:pt x="43787" y="56716"/>
                </a:lnTo>
                <a:lnTo>
                  <a:pt x="54312" y="50250"/>
                </a:lnTo>
                <a:lnTo>
                  <a:pt x="61301" y="40512"/>
                </a:lnTo>
                <a:lnTo>
                  <a:pt x="63631" y="29436"/>
                </a:lnTo>
                <a:lnTo>
                  <a:pt x="61301" y="18359"/>
                </a:lnTo>
                <a:lnTo>
                  <a:pt x="54312" y="8622"/>
                </a:lnTo>
                <a:lnTo>
                  <a:pt x="43787" y="215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1" name="object 2631"/>
          <p:cNvSpPr/>
          <p:nvPr/>
        </p:nvSpPr>
        <p:spPr>
          <a:xfrm>
            <a:off x="4898467" y="5415414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54312" y="8621"/>
                </a:moveTo>
                <a:lnTo>
                  <a:pt x="61301" y="18359"/>
                </a:lnTo>
                <a:lnTo>
                  <a:pt x="63630" y="29436"/>
                </a:lnTo>
                <a:lnTo>
                  <a:pt x="61301" y="40513"/>
                </a:lnTo>
                <a:lnTo>
                  <a:pt x="54312" y="50250"/>
                </a:lnTo>
                <a:lnTo>
                  <a:pt x="43787" y="56716"/>
                </a:lnTo>
                <a:lnTo>
                  <a:pt x="31815" y="58872"/>
                </a:lnTo>
                <a:lnTo>
                  <a:pt x="19843" y="56716"/>
                </a:lnTo>
                <a:lnTo>
                  <a:pt x="9318" y="50250"/>
                </a:lnTo>
                <a:lnTo>
                  <a:pt x="2329" y="40513"/>
                </a:lnTo>
                <a:lnTo>
                  <a:pt x="0" y="29436"/>
                </a:lnTo>
                <a:lnTo>
                  <a:pt x="2329" y="18359"/>
                </a:lnTo>
                <a:lnTo>
                  <a:pt x="9318" y="8621"/>
                </a:lnTo>
                <a:lnTo>
                  <a:pt x="19843" y="2155"/>
                </a:lnTo>
                <a:lnTo>
                  <a:pt x="31815" y="0"/>
                </a:lnTo>
                <a:lnTo>
                  <a:pt x="43787" y="2155"/>
                </a:lnTo>
                <a:lnTo>
                  <a:pt x="54312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2" name="object 2632"/>
          <p:cNvSpPr/>
          <p:nvPr/>
        </p:nvSpPr>
        <p:spPr>
          <a:xfrm>
            <a:off x="4915243" y="5380626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3" y="2155"/>
                </a:lnTo>
                <a:lnTo>
                  <a:pt x="9403" y="8621"/>
                </a:lnTo>
                <a:lnTo>
                  <a:pt x="2350" y="18359"/>
                </a:lnTo>
                <a:lnTo>
                  <a:pt x="0" y="29436"/>
                </a:lnTo>
                <a:lnTo>
                  <a:pt x="2350" y="40513"/>
                </a:lnTo>
                <a:lnTo>
                  <a:pt x="9403" y="50250"/>
                </a:lnTo>
                <a:lnTo>
                  <a:pt x="20023" y="56716"/>
                </a:lnTo>
                <a:lnTo>
                  <a:pt x="32104" y="58872"/>
                </a:lnTo>
                <a:lnTo>
                  <a:pt x="44185" y="56716"/>
                </a:lnTo>
                <a:lnTo>
                  <a:pt x="54805" y="50250"/>
                </a:lnTo>
                <a:lnTo>
                  <a:pt x="61857" y="40513"/>
                </a:lnTo>
                <a:lnTo>
                  <a:pt x="64208" y="29436"/>
                </a:lnTo>
                <a:lnTo>
                  <a:pt x="61857" y="18359"/>
                </a:lnTo>
                <a:lnTo>
                  <a:pt x="54805" y="8621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3" name="object 2633"/>
          <p:cNvSpPr/>
          <p:nvPr/>
        </p:nvSpPr>
        <p:spPr>
          <a:xfrm>
            <a:off x="4915243" y="5380626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6" y="8621"/>
                </a:moveTo>
                <a:lnTo>
                  <a:pt x="61858" y="18359"/>
                </a:lnTo>
                <a:lnTo>
                  <a:pt x="64209" y="29436"/>
                </a:lnTo>
                <a:lnTo>
                  <a:pt x="61858" y="40513"/>
                </a:lnTo>
                <a:lnTo>
                  <a:pt x="54806" y="50250"/>
                </a:lnTo>
                <a:lnTo>
                  <a:pt x="44185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3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3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5" y="2155"/>
                </a:lnTo>
                <a:lnTo>
                  <a:pt x="54806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4" name="object 2634"/>
          <p:cNvSpPr/>
          <p:nvPr/>
        </p:nvSpPr>
        <p:spPr>
          <a:xfrm>
            <a:off x="4933175" y="5291782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3" y="2155"/>
                </a:lnTo>
                <a:lnTo>
                  <a:pt x="9403" y="8622"/>
                </a:lnTo>
                <a:lnTo>
                  <a:pt x="2350" y="18359"/>
                </a:lnTo>
                <a:lnTo>
                  <a:pt x="0" y="29436"/>
                </a:lnTo>
                <a:lnTo>
                  <a:pt x="2350" y="40513"/>
                </a:lnTo>
                <a:lnTo>
                  <a:pt x="9403" y="50251"/>
                </a:lnTo>
                <a:lnTo>
                  <a:pt x="20023" y="56717"/>
                </a:lnTo>
                <a:lnTo>
                  <a:pt x="32104" y="58872"/>
                </a:lnTo>
                <a:lnTo>
                  <a:pt x="44185" y="56717"/>
                </a:lnTo>
                <a:lnTo>
                  <a:pt x="54805" y="50251"/>
                </a:lnTo>
                <a:lnTo>
                  <a:pt x="61857" y="40513"/>
                </a:lnTo>
                <a:lnTo>
                  <a:pt x="64208" y="29436"/>
                </a:lnTo>
                <a:lnTo>
                  <a:pt x="61857" y="18359"/>
                </a:lnTo>
                <a:lnTo>
                  <a:pt x="54805" y="8622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5" name="object 2635"/>
          <p:cNvSpPr/>
          <p:nvPr/>
        </p:nvSpPr>
        <p:spPr>
          <a:xfrm>
            <a:off x="4933175" y="5291782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6" y="8621"/>
                </a:moveTo>
                <a:lnTo>
                  <a:pt x="61858" y="18359"/>
                </a:lnTo>
                <a:lnTo>
                  <a:pt x="64209" y="29436"/>
                </a:lnTo>
                <a:lnTo>
                  <a:pt x="61858" y="40513"/>
                </a:lnTo>
                <a:lnTo>
                  <a:pt x="54806" y="50250"/>
                </a:lnTo>
                <a:lnTo>
                  <a:pt x="44185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3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3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5" y="2155"/>
                </a:lnTo>
                <a:lnTo>
                  <a:pt x="54806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6" name="object 2636"/>
          <p:cNvSpPr/>
          <p:nvPr/>
        </p:nvSpPr>
        <p:spPr>
          <a:xfrm>
            <a:off x="4950529" y="5208291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4" y="0"/>
                </a:moveTo>
                <a:lnTo>
                  <a:pt x="19842" y="2155"/>
                </a:lnTo>
                <a:lnTo>
                  <a:pt x="9318" y="8621"/>
                </a:lnTo>
                <a:lnTo>
                  <a:pt x="2329" y="18359"/>
                </a:lnTo>
                <a:lnTo>
                  <a:pt x="0" y="29436"/>
                </a:lnTo>
                <a:lnTo>
                  <a:pt x="2329" y="40513"/>
                </a:lnTo>
                <a:lnTo>
                  <a:pt x="9318" y="50250"/>
                </a:lnTo>
                <a:lnTo>
                  <a:pt x="19842" y="56716"/>
                </a:lnTo>
                <a:lnTo>
                  <a:pt x="31814" y="58872"/>
                </a:lnTo>
                <a:lnTo>
                  <a:pt x="43786" y="56716"/>
                </a:lnTo>
                <a:lnTo>
                  <a:pt x="54311" y="50250"/>
                </a:lnTo>
                <a:lnTo>
                  <a:pt x="61300" y="40513"/>
                </a:lnTo>
                <a:lnTo>
                  <a:pt x="63630" y="29436"/>
                </a:lnTo>
                <a:lnTo>
                  <a:pt x="61300" y="18359"/>
                </a:lnTo>
                <a:lnTo>
                  <a:pt x="54311" y="8621"/>
                </a:lnTo>
                <a:lnTo>
                  <a:pt x="43786" y="2155"/>
                </a:lnTo>
                <a:lnTo>
                  <a:pt x="3181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7" name="object 2637"/>
          <p:cNvSpPr/>
          <p:nvPr/>
        </p:nvSpPr>
        <p:spPr>
          <a:xfrm>
            <a:off x="4950528" y="5208291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54312" y="8621"/>
                </a:moveTo>
                <a:lnTo>
                  <a:pt x="61301" y="18359"/>
                </a:lnTo>
                <a:lnTo>
                  <a:pt x="63630" y="29436"/>
                </a:lnTo>
                <a:lnTo>
                  <a:pt x="61301" y="40513"/>
                </a:lnTo>
                <a:lnTo>
                  <a:pt x="54312" y="50250"/>
                </a:lnTo>
                <a:lnTo>
                  <a:pt x="43787" y="56716"/>
                </a:lnTo>
                <a:lnTo>
                  <a:pt x="31815" y="58872"/>
                </a:lnTo>
                <a:lnTo>
                  <a:pt x="19843" y="56716"/>
                </a:lnTo>
                <a:lnTo>
                  <a:pt x="9318" y="50250"/>
                </a:lnTo>
                <a:lnTo>
                  <a:pt x="2329" y="40513"/>
                </a:lnTo>
                <a:lnTo>
                  <a:pt x="0" y="29436"/>
                </a:lnTo>
                <a:lnTo>
                  <a:pt x="2329" y="18359"/>
                </a:lnTo>
                <a:lnTo>
                  <a:pt x="9318" y="8621"/>
                </a:lnTo>
                <a:lnTo>
                  <a:pt x="19843" y="2155"/>
                </a:lnTo>
                <a:lnTo>
                  <a:pt x="31815" y="0"/>
                </a:lnTo>
                <a:lnTo>
                  <a:pt x="43787" y="2155"/>
                </a:lnTo>
                <a:lnTo>
                  <a:pt x="54312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8" name="object 2638"/>
          <p:cNvSpPr/>
          <p:nvPr/>
        </p:nvSpPr>
        <p:spPr>
          <a:xfrm>
            <a:off x="4967304" y="5142996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3" y="2155"/>
                </a:lnTo>
                <a:lnTo>
                  <a:pt x="9403" y="8621"/>
                </a:lnTo>
                <a:lnTo>
                  <a:pt x="2350" y="18358"/>
                </a:lnTo>
                <a:lnTo>
                  <a:pt x="0" y="29435"/>
                </a:lnTo>
                <a:lnTo>
                  <a:pt x="2350" y="40512"/>
                </a:lnTo>
                <a:lnTo>
                  <a:pt x="9403" y="50250"/>
                </a:lnTo>
                <a:lnTo>
                  <a:pt x="20023" y="56716"/>
                </a:lnTo>
                <a:lnTo>
                  <a:pt x="32104" y="58872"/>
                </a:lnTo>
                <a:lnTo>
                  <a:pt x="44185" y="56716"/>
                </a:lnTo>
                <a:lnTo>
                  <a:pt x="54805" y="50250"/>
                </a:lnTo>
                <a:lnTo>
                  <a:pt x="61857" y="40512"/>
                </a:lnTo>
                <a:lnTo>
                  <a:pt x="64208" y="29435"/>
                </a:lnTo>
                <a:lnTo>
                  <a:pt x="61857" y="18358"/>
                </a:lnTo>
                <a:lnTo>
                  <a:pt x="54805" y="8621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9" name="object 2639"/>
          <p:cNvSpPr/>
          <p:nvPr/>
        </p:nvSpPr>
        <p:spPr>
          <a:xfrm>
            <a:off x="4967304" y="5142996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6" y="8621"/>
                </a:moveTo>
                <a:lnTo>
                  <a:pt x="61858" y="18359"/>
                </a:lnTo>
                <a:lnTo>
                  <a:pt x="64209" y="29436"/>
                </a:lnTo>
                <a:lnTo>
                  <a:pt x="61858" y="40513"/>
                </a:lnTo>
                <a:lnTo>
                  <a:pt x="54806" y="50250"/>
                </a:lnTo>
                <a:lnTo>
                  <a:pt x="44185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3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3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5" y="2155"/>
                </a:lnTo>
                <a:lnTo>
                  <a:pt x="54806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0" name="object 2640"/>
          <p:cNvSpPr/>
          <p:nvPr/>
        </p:nvSpPr>
        <p:spPr>
          <a:xfrm>
            <a:off x="4984658" y="5075560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31815" y="0"/>
                </a:moveTo>
                <a:lnTo>
                  <a:pt x="19842" y="2175"/>
                </a:lnTo>
                <a:lnTo>
                  <a:pt x="9318" y="8700"/>
                </a:lnTo>
                <a:lnTo>
                  <a:pt x="2329" y="18526"/>
                </a:lnTo>
                <a:lnTo>
                  <a:pt x="0" y="29704"/>
                </a:lnTo>
                <a:lnTo>
                  <a:pt x="2329" y="40881"/>
                </a:lnTo>
                <a:lnTo>
                  <a:pt x="9318" y="50707"/>
                </a:lnTo>
                <a:lnTo>
                  <a:pt x="19842" y="57233"/>
                </a:lnTo>
                <a:lnTo>
                  <a:pt x="31815" y="59408"/>
                </a:lnTo>
                <a:lnTo>
                  <a:pt x="43787" y="57233"/>
                </a:lnTo>
                <a:lnTo>
                  <a:pt x="54311" y="50707"/>
                </a:lnTo>
                <a:lnTo>
                  <a:pt x="61300" y="40881"/>
                </a:lnTo>
                <a:lnTo>
                  <a:pt x="63630" y="29704"/>
                </a:lnTo>
                <a:lnTo>
                  <a:pt x="61300" y="18526"/>
                </a:lnTo>
                <a:lnTo>
                  <a:pt x="54311" y="8700"/>
                </a:lnTo>
                <a:lnTo>
                  <a:pt x="43787" y="217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1" name="object 2641"/>
          <p:cNvSpPr/>
          <p:nvPr/>
        </p:nvSpPr>
        <p:spPr>
          <a:xfrm>
            <a:off x="4984658" y="5075560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54312" y="8699"/>
                </a:moveTo>
                <a:lnTo>
                  <a:pt x="61301" y="18526"/>
                </a:lnTo>
                <a:lnTo>
                  <a:pt x="63630" y="29703"/>
                </a:lnTo>
                <a:lnTo>
                  <a:pt x="61301" y="40881"/>
                </a:lnTo>
                <a:lnTo>
                  <a:pt x="54312" y="50707"/>
                </a:lnTo>
                <a:lnTo>
                  <a:pt x="43787" y="57232"/>
                </a:lnTo>
                <a:lnTo>
                  <a:pt x="31815" y="59407"/>
                </a:lnTo>
                <a:lnTo>
                  <a:pt x="19843" y="57232"/>
                </a:lnTo>
                <a:lnTo>
                  <a:pt x="9318" y="50707"/>
                </a:lnTo>
                <a:lnTo>
                  <a:pt x="2329" y="40881"/>
                </a:lnTo>
                <a:lnTo>
                  <a:pt x="0" y="29703"/>
                </a:lnTo>
                <a:lnTo>
                  <a:pt x="2329" y="18526"/>
                </a:lnTo>
                <a:lnTo>
                  <a:pt x="9318" y="8699"/>
                </a:lnTo>
                <a:lnTo>
                  <a:pt x="19843" y="2174"/>
                </a:lnTo>
                <a:lnTo>
                  <a:pt x="31815" y="0"/>
                </a:lnTo>
                <a:lnTo>
                  <a:pt x="43787" y="2174"/>
                </a:lnTo>
                <a:lnTo>
                  <a:pt x="54312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2" name="object 2642"/>
          <p:cNvSpPr/>
          <p:nvPr/>
        </p:nvSpPr>
        <p:spPr>
          <a:xfrm>
            <a:off x="5002590" y="5020970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4" y="0"/>
                </a:moveTo>
                <a:lnTo>
                  <a:pt x="19842" y="2155"/>
                </a:lnTo>
                <a:lnTo>
                  <a:pt x="9318" y="8622"/>
                </a:lnTo>
                <a:lnTo>
                  <a:pt x="2329" y="18359"/>
                </a:lnTo>
                <a:lnTo>
                  <a:pt x="0" y="29436"/>
                </a:lnTo>
                <a:lnTo>
                  <a:pt x="2329" y="40512"/>
                </a:lnTo>
                <a:lnTo>
                  <a:pt x="9318" y="50250"/>
                </a:lnTo>
                <a:lnTo>
                  <a:pt x="19842" y="56716"/>
                </a:lnTo>
                <a:lnTo>
                  <a:pt x="31814" y="58872"/>
                </a:lnTo>
                <a:lnTo>
                  <a:pt x="43786" y="56716"/>
                </a:lnTo>
                <a:lnTo>
                  <a:pt x="54311" y="50250"/>
                </a:lnTo>
                <a:lnTo>
                  <a:pt x="61300" y="40512"/>
                </a:lnTo>
                <a:lnTo>
                  <a:pt x="63630" y="29436"/>
                </a:lnTo>
                <a:lnTo>
                  <a:pt x="61300" y="18359"/>
                </a:lnTo>
                <a:lnTo>
                  <a:pt x="54311" y="8622"/>
                </a:lnTo>
                <a:lnTo>
                  <a:pt x="43786" y="2155"/>
                </a:lnTo>
                <a:lnTo>
                  <a:pt x="3181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3" name="object 2643"/>
          <p:cNvSpPr/>
          <p:nvPr/>
        </p:nvSpPr>
        <p:spPr>
          <a:xfrm>
            <a:off x="5002589" y="5020969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54312" y="8621"/>
                </a:moveTo>
                <a:lnTo>
                  <a:pt x="61301" y="18359"/>
                </a:lnTo>
                <a:lnTo>
                  <a:pt x="63630" y="29436"/>
                </a:lnTo>
                <a:lnTo>
                  <a:pt x="61301" y="40513"/>
                </a:lnTo>
                <a:lnTo>
                  <a:pt x="54312" y="50250"/>
                </a:lnTo>
                <a:lnTo>
                  <a:pt x="43787" y="56716"/>
                </a:lnTo>
                <a:lnTo>
                  <a:pt x="31815" y="58872"/>
                </a:lnTo>
                <a:lnTo>
                  <a:pt x="19843" y="56716"/>
                </a:lnTo>
                <a:lnTo>
                  <a:pt x="9318" y="50250"/>
                </a:lnTo>
                <a:lnTo>
                  <a:pt x="2329" y="40513"/>
                </a:lnTo>
                <a:lnTo>
                  <a:pt x="0" y="29436"/>
                </a:lnTo>
                <a:lnTo>
                  <a:pt x="2329" y="18359"/>
                </a:lnTo>
                <a:lnTo>
                  <a:pt x="9318" y="8621"/>
                </a:lnTo>
                <a:lnTo>
                  <a:pt x="19843" y="2155"/>
                </a:lnTo>
                <a:lnTo>
                  <a:pt x="31815" y="0"/>
                </a:lnTo>
                <a:lnTo>
                  <a:pt x="43787" y="2155"/>
                </a:lnTo>
                <a:lnTo>
                  <a:pt x="54312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4" name="object 2644"/>
          <p:cNvSpPr/>
          <p:nvPr/>
        </p:nvSpPr>
        <p:spPr>
          <a:xfrm>
            <a:off x="5019365" y="4935337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32104" y="0"/>
                </a:moveTo>
                <a:lnTo>
                  <a:pt x="20023" y="2175"/>
                </a:lnTo>
                <a:lnTo>
                  <a:pt x="9404" y="8700"/>
                </a:lnTo>
                <a:lnTo>
                  <a:pt x="2351" y="18526"/>
                </a:lnTo>
                <a:lnTo>
                  <a:pt x="0" y="29704"/>
                </a:lnTo>
                <a:lnTo>
                  <a:pt x="2351" y="40881"/>
                </a:lnTo>
                <a:lnTo>
                  <a:pt x="9404" y="50707"/>
                </a:lnTo>
                <a:lnTo>
                  <a:pt x="20023" y="57233"/>
                </a:lnTo>
                <a:lnTo>
                  <a:pt x="32104" y="59408"/>
                </a:lnTo>
                <a:lnTo>
                  <a:pt x="44185" y="57233"/>
                </a:lnTo>
                <a:lnTo>
                  <a:pt x="54806" y="50707"/>
                </a:lnTo>
                <a:lnTo>
                  <a:pt x="61858" y="40881"/>
                </a:lnTo>
                <a:lnTo>
                  <a:pt x="64208" y="29704"/>
                </a:lnTo>
                <a:lnTo>
                  <a:pt x="61858" y="18526"/>
                </a:lnTo>
                <a:lnTo>
                  <a:pt x="54806" y="8700"/>
                </a:lnTo>
                <a:lnTo>
                  <a:pt x="44185" y="217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5" name="object 2645"/>
          <p:cNvSpPr/>
          <p:nvPr/>
        </p:nvSpPr>
        <p:spPr>
          <a:xfrm>
            <a:off x="5019365" y="4935337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54805" y="8699"/>
                </a:moveTo>
                <a:lnTo>
                  <a:pt x="61858" y="18526"/>
                </a:lnTo>
                <a:lnTo>
                  <a:pt x="64209" y="29703"/>
                </a:lnTo>
                <a:lnTo>
                  <a:pt x="61858" y="40881"/>
                </a:lnTo>
                <a:lnTo>
                  <a:pt x="54805" y="50707"/>
                </a:lnTo>
                <a:lnTo>
                  <a:pt x="44185" y="57232"/>
                </a:lnTo>
                <a:lnTo>
                  <a:pt x="32104" y="59407"/>
                </a:lnTo>
                <a:lnTo>
                  <a:pt x="20023" y="57232"/>
                </a:lnTo>
                <a:lnTo>
                  <a:pt x="9403" y="50707"/>
                </a:lnTo>
                <a:lnTo>
                  <a:pt x="2350" y="40881"/>
                </a:lnTo>
                <a:lnTo>
                  <a:pt x="0" y="29703"/>
                </a:lnTo>
                <a:lnTo>
                  <a:pt x="2350" y="18526"/>
                </a:lnTo>
                <a:lnTo>
                  <a:pt x="9403" y="8699"/>
                </a:lnTo>
                <a:lnTo>
                  <a:pt x="20023" y="2174"/>
                </a:lnTo>
                <a:lnTo>
                  <a:pt x="32104" y="0"/>
                </a:lnTo>
                <a:lnTo>
                  <a:pt x="44185" y="2174"/>
                </a:lnTo>
                <a:lnTo>
                  <a:pt x="54805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6" name="object 2646"/>
          <p:cNvSpPr/>
          <p:nvPr/>
        </p:nvSpPr>
        <p:spPr>
          <a:xfrm>
            <a:off x="5036719" y="4920351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5" y="0"/>
                </a:moveTo>
                <a:lnTo>
                  <a:pt x="19842" y="2155"/>
                </a:lnTo>
                <a:lnTo>
                  <a:pt x="9318" y="8622"/>
                </a:lnTo>
                <a:lnTo>
                  <a:pt x="2329" y="18359"/>
                </a:lnTo>
                <a:lnTo>
                  <a:pt x="0" y="29436"/>
                </a:lnTo>
                <a:lnTo>
                  <a:pt x="2329" y="40513"/>
                </a:lnTo>
                <a:lnTo>
                  <a:pt x="9318" y="50251"/>
                </a:lnTo>
                <a:lnTo>
                  <a:pt x="19842" y="56717"/>
                </a:lnTo>
                <a:lnTo>
                  <a:pt x="31815" y="58872"/>
                </a:lnTo>
                <a:lnTo>
                  <a:pt x="43787" y="56717"/>
                </a:lnTo>
                <a:lnTo>
                  <a:pt x="54311" y="50251"/>
                </a:lnTo>
                <a:lnTo>
                  <a:pt x="61300" y="40513"/>
                </a:lnTo>
                <a:lnTo>
                  <a:pt x="63630" y="29436"/>
                </a:lnTo>
                <a:lnTo>
                  <a:pt x="61300" y="18359"/>
                </a:lnTo>
                <a:lnTo>
                  <a:pt x="54311" y="8622"/>
                </a:lnTo>
                <a:lnTo>
                  <a:pt x="43787" y="215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7" name="object 2647"/>
          <p:cNvSpPr/>
          <p:nvPr/>
        </p:nvSpPr>
        <p:spPr>
          <a:xfrm>
            <a:off x="5036719" y="4920351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54312" y="8621"/>
                </a:moveTo>
                <a:lnTo>
                  <a:pt x="61301" y="18359"/>
                </a:lnTo>
                <a:lnTo>
                  <a:pt x="63630" y="29436"/>
                </a:lnTo>
                <a:lnTo>
                  <a:pt x="61301" y="40513"/>
                </a:lnTo>
                <a:lnTo>
                  <a:pt x="54312" y="50250"/>
                </a:lnTo>
                <a:lnTo>
                  <a:pt x="43787" y="56716"/>
                </a:lnTo>
                <a:lnTo>
                  <a:pt x="31815" y="58872"/>
                </a:lnTo>
                <a:lnTo>
                  <a:pt x="19843" y="56716"/>
                </a:lnTo>
                <a:lnTo>
                  <a:pt x="9318" y="50250"/>
                </a:lnTo>
                <a:lnTo>
                  <a:pt x="2329" y="40513"/>
                </a:lnTo>
                <a:lnTo>
                  <a:pt x="0" y="29436"/>
                </a:lnTo>
                <a:lnTo>
                  <a:pt x="2329" y="18359"/>
                </a:lnTo>
                <a:lnTo>
                  <a:pt x="9318" y="8621"/>
                </a:lnTo>
                <a:lnTo>
                  <a:pt x="19843" y="2155"/>
                </a:lnTo>
                <a:lnTo>
                  <a:pt x="31815" y="0"/>
                </a:lnTo>
                <a:lnTo>
                  <a:pt x="43787" y="2155"/>
                </a:lnTo>
                <a:lnTo>
                  <a:pt x="54312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8" name="object 2648"/>
          <p:cNvSpPr/>
          <p:nvPr/>
        </p:nvSpPr>
        <p:spPr>
          <a:xfrm>
            <a:off x="5054072" y="4927309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31815" y="0"/>
                </a:moveTo>
                <a:lnTo>
                  <a:pt x="19843" y="2175"/>
                </a:lnTo>
                <a:lnTo>
                  <a:pt x="9318" y="8700"/>
                </a:lnTo>
                <a:lnTo>
                  <a:pt x="2329" y="18526"/>
                </a:lnTo>
                <a:lnTo>
                  <a:pt x="0" y="29704"/>
                </a:lnTo>
                <a:lnTo>
                  <a:pt x="2329" y="40881"/>
                </a:lnTo>
                <a:lnTo>
                  <a:pt x="9318" y="50707"/>
                </a:lnTo>
                <a:lnTo>
                  <a:pt x="19843" y="57233"/>
                </a:lnTo>
                <a:lnTo>
                  <a:pt x="31815" y="59408"/>
                </a:lnTo>
                <a:lnTo>
                  <a:pt x="43787" y="57233"/>
                </a:lnTo>
                <a:lnTo>
                  <a:pt x="54311" y="50707"/>
                </a:lnTo>
                <a:lnTo>
                  <a:pt x="61301" y="40881"/>
                </a:lnTo>
                <a:lnTo>
                  <a:pt x="63631" y="29704"/>
                </a:lnTo>
                <a:lnTo>
                  <a:pt x="61301" y="18526"/>
                </a:lnTo>
                <a:lnTo>
                  <a:pt x="54311" y="8700"/>
                </a:lnTo>
                <a:lnTo>
                  <a:pt x="43787" y="217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9" name="object 2649"/>
          <p:cNvSpPr/>
          <p:nvPr/>
        </p:nvSpPr>
        <p:spPr>
          <a:xfrm>
            <a:off x="5054072" y="4927309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54312" y="8699"/>
                </a:moveTo>
                <a:lnTo>
                  <a:pt x="61301" y="18526"/>
                </a:lnTo>
                <a:lnTo>
                  <a:pt x="63630" y="29703"/>
                </a:lnTo>
                <a:lnTo>
                  <a:pt x="61301" y="40881"/>
                </a:lnTo>
                <a:lnTo>
                  <a:pt x="54312" y="50707"/>
                </a:lnTo>
                <a:lnTo>
                  <a:pt x="43787" y="57232"/>
                </a:lnTo>
                <a:lnTo>
                  <a:pt x="31815" y="59407"/>
                </a:lnTo>
                <a:lnTo>
                  <a:pt x="19843" y="57232"/>
                </a:lnTo>
                <a:lnTo>
                  <a:pt x="9318" y="50707"/>
                </a:lnTo>
                <a:lnTo>
                  <a:pt x="2329" y="40881"/>
                </a:lnTo>
                <a:lnTo>
                  <a:pt x="0" y="29703"/>
                </a:lnTo>
                <a:lnTo>
                  <a:pt x="2329" y="18526"/>
                </a:lnTo>
                <a:lnTo>
                  <a:pt x="9318" y="8699"/>
                </a:lnTo>
                <a:lnTo>
                  <a:pt x="19843" y="2174"/>
                </a:lnTo>
                <a:lnTo>
                  <a:pt x="31815" y="0"/>
                </a:lnTo>
                <a:lnTo>
                  <a:pt x="43787" y="2174"/>
                </a:lnTo>
                <a:lnTo>
                  <a:pt x="54312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0" name="object 2650"/>
          <p:cNvSpPr/>
          <p:nvPr/>
        </p:nvSpPr>
        <p:spPr>
          <a:xfrm>
            <a:off x="5071426" y="4894127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3" y="2155"/>
                </a:lnTo>
                <a:lnTo>
                  <a:pt x="9404" y="8621"/>
                </a:lnTo>
                <a:lnTo>
                  <a:pt x="2351" y="18358"/>
                </a:lnTo>
                <a:lnTo>
                  <a:pt x="0" y="29435"/>
                </a:lnTo>
                <a:lnTo>
                  <a:pt x="2351" y="40512"/>
                </a:lnTo>
                <a:lnTo>
                  <a:pt x="9404" y="50250"/>
                </a:lnTo>
                <a:lnTo>
                  <a:pt x="20023" y="56716"/>
                </a:lnTo>
                <a:lnTo>
                  <a:pt x="32104" y="58872"/>
                </a:lnTo>
                <a:lnTo>
                  <a:pt x="44185" y="56716"/>
                </a:lnTo>
                <a:lnTo>
                  <a:pt x="54806" y="50250"/>
                </a:lnTo>
                <a:lnTo>
                  <a:pt x="61858" y="40512"/>
                </a:lnTo>
                <a:lnTo>
                  <a:pt x="64208" y="29435"/>
                </a:lnTo>
                <a:lnTo>
                  <a:pt x="61858" y="18358"/>
                </a:lnTo>
                <a:lnTo>
                  <a:pt x="54806" y="8621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1" name="object 2651"/>
          <p:cNvSpPr/>
          <p:nvPr/>
        </p:nvSpPr>
        <p:spPr>
          <a:xfrm>
            <a:off x="5071426" y="4894127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7" y="18359"/>
                </a:lnTo>
                <a:lnTo>
                  <a:pt x="64208" y="29436"/>
                </a:lnTo>
                <a:lnTo>
                  <a:pt x="61857" y="40513"/>
                </a:lnTo>
                <a:lnTo>
                  <a:pt x="54805" y="50250"/>
                </a:lnTo>
                <a:lnTo>
                  <a:pt x="44185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3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3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5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2" name="object 2652"/>
          <p:cNvSpPr/>
          <p:nvPr/>
        </p:nvSpPr>
        <p:spPr>
          <a:xfrm>
            <a:off x="5088780" y="4878071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31815" y="0"/>
                </a:moveTo>
                <a:lnTo>
                  <a:pt x="19842" y="2174"/>
                </a:lnTo>
                <a:lnTo>
                  <a:pt x="9318" y="8699"/>
                </a:lnTo>
                <a:lnTo>
                  <a:pt x="2329" y="18525"/>
                </a:lnTo>
                <a:lnTo>
                  <a:pt x="0" y="29703"/>
                </a:lnTo>
                <a:lnTo>
                  <a:pt x="2329" y="40880"/>
                </a:lnTo>
                <a:lnTo>
                  <a:pt x="9318" y="50706"/>
                </a:lnTo>
                <a:lnTo>
                  <a:pt x="19842" y="57232"/>
                </a:lnTo>
                <a:lnTo>
                  <a:pt x="31815" y="59407"/>
                </a:lnTo>
                <a:lnTo>
                  <a:pt x="43787" y="57232"/>
                </a:lnTo>
                <a:lnTo>
                  <a:pt x="54311" y="50706"/>
                </a:lnTo>
                <a:lnTo>
                  <a:pt x="61300" y="40880"/>
                </a:lnTo>
                <a:lnTo>
                  <a:pt x="63630" y="29703"/>
                </a:lnTo>
                <a:lnTo>
                  <a:pt x="61300" y="18525"/>
                </a:lnTo>
                <a:lnTo>
                  <a:pt x="54311" y="8699"/>
                </a:lnTo>
                <a:lnTo>
                  <a:pt x="43787" y="2174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3" name="object 2653"/>
          <p:cNvSpPr/>
          <p:nvPr/>
        </p:nvSpPr>
        <p:spPr>
          <a:xfrm>
            <a:off x="5088780" y="4878070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54312" y="8699"/>
                </a:moveTo>
                <a:lnTo>
                  <a:pt x="61301" y="18526"/>
                </a:lnTo>
                <a:lnTo>
                  <a:pt x="63630" y="29703"/>
                </a:lnTo>
                <a:lnTo>
                  <a:pt x="61301" y="40881"/>
                </a:lnTo>
                <a:lnTo>
                  <a:pt x="54312" y="50707"/>
                </a:lnTo>
                <a:lnTo>
                  <a:pt x="43787" y="57232"/>
                </a:lnTo>
                <a:lnTo>
                  <a:pt x="31815" y="59407"/>
                </a:lnTo>
                <a:lnTo>
                  <a:pt x="19843" y="57232"/>
                </a:lnTo>
                <a:lnTo>
                  <a:pt x="9318" y="50707"/>
                </a:lnTo>
                <a:lnTo>
                  <a:pt x="2329" y="40881"/>
                </a:lnTo>
                <a:lnTo>
                  <a:pt x="0" y="29703"/>
                </a:lnTo>
                <a:lnTo>
                  <a:pt x="2329" y="18526"/>
                </a:lnTo>
                <a:lnTo>
                  <a:pt x="9318" y="8699"/>
                </a:lnTo>
                <a:lnTo>
                  <a:pt x="19843" y="2174"/>
                </a:lnTo>
                <a:lnTo>
                  <a:pt x="31815" y="0"/>
                </a:lnTo>
                <a:lnTo>
                  <a:pt x="43787" y="2174"/>
                </a:lnTo>
                <a:lnTo>
                  <a:pt x="54312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4" name="object 2654"/>
          <p:cNvSpPr/>
          <p:nvPr/>
        </p:nvSpPr>
        <p:spPr>
          <a:xfrm>
            <a:off x="5106133" y="4942295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5" y="0"/>
                </a:moveTo>
                <a:lnTo>
                  <a:pt x="19843" y="2155"/>
                </a:lnTo>
                <a:lnTo>
                  <a:pt x="9318" y="8622"/>
                </a:lnTo>
                <a:lnTo>
                  <a:pt x="2329" y="18359"/>
                </a:lnTo>
                <a:lnTo>
                  <a:pt x="0" y="29436"/>
                </a:lnTo>
                <a:lnTo>
                  <a:pt x="2329" y="40513"/>
                </a:lnTo>
                <a:lnTo>
                  <a:pt x="9318" y="50251"/>
                </a:lnTo>
                <a:lnTo>
                  <a:pt x="19843" y="56717"/>
                </a:lnTo>
                <a:lnTo>
                  <a:pt x="31815" y="58872"/>
                </a:lnTo>
                <a:lnTo>
                  <a:pt x="43787" y="56717"/>
                </a:lnTo>
                <a:lnTo>
                  <a:pt x="54311" y="50251"/>
                </a:lnTo>
                <a:lnTo>
                  <a:pt x="61300" y="40513"/>
                </a:lnTo>
                <a:lnTo>
                  <a:pt x="63630" y="29436"/>
                </a:lnTo>
                <a:lnTo>
                  <a:pt x="61300" y="18359"/>
                </a:lnTo>
                <a:lnTo>
                  <a:pt x="54311" y="8622"/>
                </a:lnTo>
                <a:lnTo>
                  <a:pt x="43787" y="215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5" name="object 2655"/>
          <p:cNvSpPr/>
          <p:nvPr/>
        </p:nvSpPr>
        <p:spPr>
          <a:xfrm>
            <a:off x="5106134" y="4942295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54312" y="8621"/>
                </a:moveTo>
                <a:lnTo>
                  <a:pt x="61301" y="18359"/>
                </a:lnTo>
                <a:lnTo>
                  <a:pt x="63630" y="29436"/>
                </a:lnTo>
                <a:lnTo>
                  <a:pt x="61301" y="40513"/>
                </a:lnTo>
                <a:lnTo>
                  <a:pt x="54312" y="50250"/>
                </a:lnTo>
                <a:lnTo>
                  <a:pt x="43787" y="56716"/>
                </a:lnTo>
                <a:lnTo>
                  <a:pt x="31815" y="58872"/>
                </a:lnTo>
                <a:lnTo>
                  <a:pt x="19843" y="56716"/>
                </a:lnTo>
                <a:lnTo>
                  <a:pt x="9318" y="50250"/>
                </a:lnTo>
                <a:lnTo>
                  <a:pt x="2329" y="40513"/>
                </a:lnTo>
                <a:lnTo>
                  <a:pt x="0" y="29436"/>
                </a:lnTo>
                <a:lnTo>
                  <a:pt x="2329" y="18359"/>
                </a:lnTo>
                <a:lnTo>
                  <a:pt x="9318" y="8621"/>
                </a:lnTo>
                <a:lnTo>
                  <a:pt x="19843" y="2155"/>
                </a:lnTo>
                <a:lnTo>
                  <a:pt x="31815" y="0"/>
                </a:lnTo>
                <a:lnTo>
                  <a:pt x="43787" y="2155"/>
                </a:lnTo>
                <a:lnTo>
                  <a:pt x="54312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6" name="object 2656"/>
          <p:cNvSpPr/>
          <p:nvPr/>
        </p:nvSpPr>
        <p:spPr>
          <a:xfrm>
            <a:off x="5123488" y="4879141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32104" y="0"/>
                </a:moveTo>
                <a:lnTo>
                  <a:pt x="20023" y="2175"/>
                </a:lnTo>
                <a:lnTo>
                  <a:pt x="9403" y="8700"/>
                </a:lnTo>
                <a:lnTo>
                  <a:pt x="2350" y="18526"/>
                </a:lnTo>
                <a:lnTo>
                  <a:pt x="0" y="29704"/>
                </a:lnTo>
                <a:lnTo>
                  <a:pt x="2350" y="40881"/>
                </a:lnTo>
                <a:lnTo>
                  <a:pt x="9403" y="50707"/>
                </a:lnTo>
                <a:lnTo>
                  <a:pt x="20023" y="57233"/>
                </a:lnTo>
                <a:lnTo>
                  <a:pt x="32104" y="59408"/>
                </a:lnTo>
                <a:lnTo>
                  <a:pt x="44185" y="57233"/>
                </a:lnTo>
                <a:lnTo>
                  <a:pt x="54805" y="50707"/>
                </a:lnTo>
                <a:lnTo>
                  <a:pt x="61857" y="40881"/>
                </a:lnTo>
                <a:lnTo>
                  <a:pt x="64207" y="29704"/>
                </a:lnTo>
                <a:lnTo>
                  <a:pt x="61857" y="18526"/>
                </a:lnTo>
                <a:lnTo>
                  <a:pt x="54805" y="8700"/>
                </a:lnTo>
                <a:lnTo>
                  <a:pt x="44185" y="217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7" name="object 2657"/>
          <p:cNvSpPr/>
          <p:nvPr/>
        </p:nvSpPr>
        <p:spPr>
          <a:xfrm>
            <a:off x="5123487" y="4879141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54805" y="8699"/>
                </a:moveTo>
                <a:lnTo>
                  <a:pt x="61857" y="18526"/>
                </a:lnTo>
                <a:lnTo>
                  <a:pt x="64208" y="29703"/>
                </a:lnTo>
                <a:lnTo>
                  <a:pt x="61857" y="40881"/>
                </a:lnTo>
                <a:lnTo>
                  <a:pt x="54805" y="50707"/>
                </a:lnTo>
                <a:lnTo>
                  <a:pt x="44185" y="57232"/>
                </a:lnTo>
                <a:lnTo>
                  <a:pt x="32104" y="59407"/>
                </a:lnTo>
                <a:lnTo>
                  <a:pt x="20023" y="57232"/>
                </a:lnTo>
                <a:lnTo>
                  <a:pt x="9403" y="50707"/>
                </a:lnTo>
                <a:lnTo>
                  <a:pt x="2350" y="40881"/>
                </a:lnTo>
                <a:lnTo>
                  <a:pt x="0" y="29703"/>
                </a:lnTo>
                <a:lnTo>
                  <a:pt x="2350" y="18526"/>
                </a:lnTo>
                <a:lnTo>
                  <a:pt x="9403" y="8699"/>
                </a:lnTo>
                <a:lnTo>
                  <a:pt x="20023" y="2174"/>
                </a:lnTo>
                <a:lnTo>
                  <a:pt x="32104" y="0"/>
                </a:lnTo>
                <a:lnTo>
                  <a:pt x="44185" y="2174"/>
                </a:lnTo>
                <a:lnTo>
                  <a:pt x="54805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8" name="object 2658"/>
          <p:cNvSpPr/>
          <p:nvPr/>
        </p:nvSpPr>
        <p:spPr>
          <a:xfrm>
            <a:off x="5140842" y="4860409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32104" y="0"/>
                </a:moveTo>
                <a:lnTo>
                  <a:pt x="20023" y="2174"/>
                </a:lnTo>
                <a:lnTo>
                  <a:pt x="9403" y="8699"/>
                </a:lnTo>
                <a:lnTo>
                  <a:pt x="2350" y="18525"/>
                </a:lnTo>
                <a:lnTo>
                  <a:pt x="0" y="29703"/>
                </a:lnTo>
                <a:lnTo>
                  <a:pt x="2350" y="40880"/>
                </a:lnTo>
                <a:lnTo>
                  <a:pt x="9403" y="50706"/>
                </a:lnTo>
                <a:lnTo>
                  <a:pt x="20023" y="57232"/>
                </a:lnTo>
                <a:lnTo>
                  <a:pt x="32104" y="59407"/>
                </a:lnTo>
                <a:lnTo>
                  <a:pt x="44185" y="57232"/>
                </a:lnTo>
                <a:lnTo>
                  <a:pt x="54805" y="50706"/>
                </a:lnTo>
                <a:lnTo>
                  <a:pt x="61857" y="40880"/>
                </a:lnTo>
                <a:lnTo>
                  <a:pt x="64208" y="29703"/>
                </a:lnTo>
                <a:lnTo>
                  <a:pt x="61857" y="18525"/>
                </a:lnTo>
                <a:lnTo>
                  <a:pt x="54805" y="8699"/>
                </a:lnTo>
                <a:lnTo>
                  <a:pt x="44185" y="2174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9" name="object 2659"/>
          <p:cNvSpPr/>
          <p:nvPr/>
        </p:nvSpPr>
        <p:spPr>
          <a:xfrm>
            <a:off x="5140841" y="4860409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54805" y="8699"/>
                </a:moveTo>
                <a:lnTo>
                  <a:pt x="61857" y="18526"/>
                </a:lnTo>
                <a:lnTo>
                  <a:pt x="64208" y="29703"/>
                </a:lnTo>
                <a:lnTo>
                  <a:pt x="61857" y="40881"/>
                </a:lnTo>
                <a:lnTo>
                  <a:pt x="54805" y="50707"/>
                </a:lnTo>
                <a:lnTo>
                  <a:pt x="44185" y="57232"/>
                </a:lnTo>
                <a:lnTo>
                  <a:pt x="32104" y="59407"/>
                </a:lnTo>
                <a:lnTo>
                  <a:pt x="20023" y="57232"/>
                </a:lnTo>
                <a:lnTo>
                  <a:pt x="9403" y="50707"/>
                </a:lnTo>
                <a:lnTo>
                  <a:pt x="2350" y="40881"/>
                </a:lnTo>
                <a:lnTo>
                  <a:pt x="0" y="29703"/>
                </a:lnTo>
                <a:lnTo>
                  <a:pt x="2350" y="18526"/>
                </a:lnTo>
                <a:lnTo>
                  <a:pt x="9403" y="8699"/>
                </a:lnTo>
                <a:lnTo>
                  <a:pt x="20023" y="2174"/>
                </a:lnTo>
                <a:lnTo>
                  <a:pt x="32104" y="0"/>
                </a:lnTo>
                <a:lnTo>
                  <a:pt x="44185" y="2174"/>
                </a:lnTo>
                <a:lnTo>
                  <a:pt x="54805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0" name="object 2660"/>
          <p:cNvSpPr/>
          <p:nvPr/>
        </p:nvSpPr>
        <p:spPr>
          <a:xfrm>
            <a:off x="5158195" y="4877000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5" y="0"/>
                </a:moveTo>
                <a:lnTo>
                  <a:pt x="19843" y="2155"/>
                </a:lnTo>
                <a:lnTo>
                  <a:pt x="9319" y="8622"/>
                </a:lnTo>
                <a:lnTo>
                  <a:pt x="2329" y="18359"/>
                </a:lnTo>
                <a:lnTo>
                  <a:pt x="0" y="29436"/>
                </a:lnTo>
                <a:lnTo>
                  <a:pt x="2329" y="40513"/>
                </a:lnTo>
                <a:lnTo>
                  <a:pt x="9319" y="50251"/>
                </a:lnTo>
                <a:lnTo>
                  <a:pt x="19843" y="56717"/>
                </a:lnTo>
                <a:lnTo>
                  <a:pt x="31815" y="58872"/>
                </a:lnTo>
                <a:lnTo>
                  <a:pt x="43787" y="56717"/>
                </a:lnTo>
                <a:lnTo>
                  <a:pt x="54311" y="50251"/>
                </a:lnTo>
                <a:lnTo>
                  <a:pt x="61300" y="40513"/>
                </a:lnTo>
                <a:lnTo>
                  <a:pt x="63630" y="29436"/>
                </a:lnTo>
                <a:lnTo>
                  <a:pt x="61300" y="18359"/>
                </a:lnTo>
                <a:lnTo>
                  <a:pt x="54311" y="8622"/>
                </a:lnTo>
                <a:lnTo>
                  <a:pt x="43787" y="215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1" name="object 2661"/>
          <p:cNvSpPr/>
          <p:nvPr/>
        </p:nvSpPr>
        <p:spPr>
          <a:xfrm>
            <a:off x="5158195" y="4877000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54312" y="8621"/>
                </a:moveTo>
                <a:lnTo>
                  <a:pt x="61301" y="18359"/>
                </a:lnTo>
                <a:lnTo>
                  <a:pt x="63630" y="29436"/>
                </a:lnTo>
                <a:lnTo>
                  <a:pt x="61301" y="40513"/>
                </a:lnTo>
                <a:lnTo>
                  <a:pt x="54312" y="50250"/>
                </a:lnTo>
                <a:lnTo>
                  <a:pt x="43787" y="56717"/>
                </a:lnTo>
                <a:lnTo>
                  <a:pt x="31815" y="58872"/>
                </a:lnTo>
                <a:lnTo>
                  <a:pt x="19843" y="56717"/>
                </a:lnTo>
                <a:lnTo>
                  <a:pt x="9318" y="50250"/>
                </a:lnTo>
                <a:lnTo>
                  <a:pt x="2329" y="40513"/>
                </a:lnTo>
                <a:lnTo>
                  <a:pt x="0" y="29436"/>
                </a:lnTo>
                <a:lnTo>
                  <a:pt x="2329" y="18359"/>
                </a:lnTo>
                <a:lnTo>
                  <a:pt x="9318" y="8621"/>
                </a:lnTo>
                <a:lnTo>
                  <a:pt x="19843" y="2155"/>
                </a:lnTo>
                <a:lnTo>
                  <a:pt x="31815" y="0"/>
                </a:lnTo>
                <a:lnTo>
                  <a:pt x="43787" y="2155"/>
                </a:lnTo>
                <a:lnTo>
                  <a:pt x="54312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2" name="object 2662"/>
          <p:cNvSpPr/>
          <p:nvPr/>
        </p:nvSpPr>
        <p:spPr>
          <a:xfrm>
            <a:off x="5174970" y="4849169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3" y="2155"/>
                </a:lnTo>
                <a:lnTo>
                  <a:pt x="9403" y="8622"/>
                </a:lnTo>
                <a:lnTo>
                  <a:pt x="2350" y="18359"/>
                </a:lnTo>
                <a:lnTo>
                  <a:pt x="0" y="29436"/>
                </a:lnTo>
                <a:lnTo>
                  <a:pt x="2350" y="40513"/>
                </a:lnTo>
                <a:lnTo>
                  <a:pt x="9403" y="50251"/>
                </a:lnTo>
                <a:lnTo>
                  <a:pt x="20023" y="56717"/>
                </a:lnTo>
                <a:lnTo>
                  <a:pt x="32104" y="58872"/>
                </a:lnTo>
                <a:lnTo>
                  <a:pt x="44185" y="56717"/>
                </a:lnTo>
                <a:lnTo>
                  <a:pt x="54805" y="50251"/>
                </a:lnTo>
                <a:lnTo>
                  <a:pt x="61857" y="40513"/>
                </a:lnTo>
                <a:lnTo>
                  <a:pt x="64208" y="29436"/>
                </a:lnTo>
                <a:lnTo>
                  <a:pt x="61857" y="18359"/>
                </a:lnTo>
                <a:lnTo>
                  <a:pt x="54805" y="8622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3" name="object 2663"/>
          <p:cNvSpPr/>
          <p:nvPr/>
        </p:nvSpPr>
        <p:spPr>
          <a:xfrm>
            <a:off x="5174970" y="4849169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7" y="18359"/>
                </a:lnTo>
                <a:lnTo>
                  <a:pt x="64208" y="29436"/>
                </a:lnTo>
                <a:lnTo>
                  <a:pt x="61857" y="40513"/>
                </a:lnTo>
                <a:lnTo>
                  <a:pt x="54805" y="50250"/>
                </a:lnTo>
                <a:lnTo>
                  <a:pt x="44184" y="56717"/>
                </a:lnTo>
                <a:lnTo>
                  <a:pt x="32104" y="58872"/>
                </a:lnTo>
                <a:lnTo>
                  <a:pt x="20023" y="56717"/>
                </a:lnTo>
                <a:lnTo>
                  <a:pt x="9403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3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4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4" name="object 2664"/>
          <p:cNvSpPr/>
          <p:nvPr/>
        </p:nvSpPr>
        <p:spPr>
          <a:xfrm>
            <a:off x="5192903" y="4885563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3" y="2155"/>
                </a:lnTo>
                <a:lnTo>
                  <a:pt x="9403" y="8621"/>
                </a:lnTo>
                <a:lnTo>
                  <a:pt x="2350" y="18359"/>
                </a:lnTo>
                <a:lnTo>
                  <a:pt x="0" y="29436"/>
                </a:lnTo>
                <a:lnTo>
                  <a:pt x="2350" y="40513"/>
                </a:lnTo>
                <a:lnTo>
                  <a:pt x="9403" y="50250"/>
                </a:lnTo>
                <a:lnTo>
                  <a:pt x="20023" y="56716"/>
                </a:lnTo>
                <a:lnTo>
                  <a:pt x="32104" y="58872"/>
                </a:lnTo>
                <a:lnTo>
                  <a:pt x="44185" y="56716"/>
                </a:lnTo>
                <a:lnTo>
                  <a:pt x="54805" y="50250"/>
                </a:lnTo>
                <a:lnTo>
                  <a:pt x="61857" y="40513"/>
                </a:lnTo>
                <a:lnTo>
                  <a:pt x="64208" y="29436"/>
                </a:lnTo>
                <a:lnTo>
                  <a:pt x="61857" y="18359"/>
                </a:lnTo>
                <a:lnTo>
                  <a:pt x="54805" y="8621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5" name="object 2665"/>
          <p:cNvSpPr/>
          <p:nvPr/>
        </p:nvSpPr>
        <p:spPr>
          <a:xfrm>
            <a:off x="5192903" y="4885563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7" y="18359"/>
                </a:lnTo>
                <a:lnTo>
                  <a:pt x="64208" y="29436"/>
                </a:lnTo>
                <a:lnTo>
                  <a:pt x="61857" y="40513"/>
                </a:lnTo>
                <a:lnTo>
                  <a:pt x="54805" y="50250"/>
                </a:lnTo>
                <a:lnTo>
                  <a:pt x="44184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3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3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4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6" name="object 2666"/>
          <p:cNvSpPr/>
          <p:nvPr/>
        </p:nvSpPr>
        <p:spPr>
          <a:xfrm>
            <a:off x="5210257" y="4872183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4" y="0"/>
                </a:moveTo>
                <a:lnTo>
                  <a:pt x="19842" y="2155"/>
                </a:lnTo>
                <a:lnTo>
                  <a:pt x="9318" y="8622"/>
                </a:lnTo>
                <a:lnTo>
                  <a:pt x="2329" y="18359"/>
                </a:lnTo>
                <a:lnTo>
                  <a:pt x="0" y="29436"/>
                </a:lnTo>
                <a:lnTo>
                  <a:pt x="2329" y="40513"/>
                </a:lnTo>
                <a:lnTo>
                  <a:pt x="9318" y="50251"/>
                </a:lnTo>
                <a:lnTo>
                  <a:pt x="19842" y="56717"/>
                </a:lnTo>
                <a:lnTo>
                  <a:pt x="31814" y="58872"/>
                </a:lnTo>
                <a:lnTo>
                  <a:pt x="43786" y="56717"/>
                </a:lnTo>
                <a:lnTo>
                  <a:pt x="54311" y="50251"/>
                </a:lnTo>
                <a:lnTo>
                  <a:pt x="61300" y="40513"/>
                </a:lnTo>
                <a:lnTo>
                  <a:pt x="63630" y="29436"/>
                </a:lnTo>
                <a:lnTo>
                  <a:pt x="61300" y="18359"/>
                </a:lnTo>
                <a:lnTo>
                  <a:pt x="54311" y="8622"/>
                </a:lnTo>
                <a:lnTo>
                  <a:pt x="43786" y="2155"/>
                </a:lnTo>
                <a:lnTo>
                  <a:pt x="3181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7" name="object 2667"/>
          <p:cNvSpPr/>
          <p:nvPr/>
        </p:nvSpPr>
        <p:spPr>
          <a:xfrm>
            <a:off x="5210256" y="4872183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54312" y="8621"/>
                </a:moveTo>
                <a:lnTo>
                  <a:pt x="61301" y="18359"/>
                </a:lnTo>
                <a:lnTo>
                  <a:pt x="63630" y="29436"/>
                </a:lnTo>
                <a:lnTo>
                  <a:pt x="61301" y="40513"/>
                </a:lnTo>
                <a:lnTo>
                  <a:pt x="54312" y="50250"/>
                </a:lnTo>
                <a:lnTo>
                  <a:pt x="43787" y="56717"/>
                </a:lnTo>
                <a:lnTo>
                  <a:pt x="31815" y="58872"/>
                </a:lnTo>
                <a:lnTo>
                  <a:pt x="19843" y="56717"/>
                </a:lnTo>
                <a:lnTo>
                  <a:pt x="9318" y="50250"/>
                </a:lnTo>
                <a:lnTo>
                  <a:pt x="2329" y="40513"/>
                </a:lnTo>
                <a:lnTo>
                  <a:pt x="0" y="29436"/>
                </a:lnTo>
                <a:lnTo>
                  <a:pt x="2329" y="18359"/>
                </a:lnTo>
                <a:lnTo>
                  <a:pt x="9318" y="8621"/>
                </a:lnTo>
                <a:lnTo>
                  <a:pt x="19843" y="2155"/>
                </a:lnTo>
                <a:lnTo>
                  <a:pt x="31815" y="0"/>
                </a:lnTo>
                <a:lnTo>
                  <a:pt x="43787" y="2155"/>
                </a:lnTo>
                <a:lnTo>
                  <a:pt x="54312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8" name="object 2668"/>
          <p:cNvSpPr/>
          <p:nvPr/>
        </p:nvSpPr>
        <p:spPr>
          <a:xfrm>
            <a:off x="5227031" y="4896268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32104" y="0"/>
                </a:moveTo>
                <a:lnTo>
                  <a:pt x="20023" y="2175"/>
                </a:lnTo>
                <a:lnTo>
                  <a:pt x="9403" y="8700"/>
                </a:lnTo>
                <a:lnTo>
                  <a:pt x="2350" y="18525"/>
                </a:lnTo>
                <a:lnTo>
                  <a:pt x="0" y="29703"/>
                </a:lnTo>
                <a:lnTo>
                  <a:pt x="2350" y="40880"/>
                </a:lnTo>
                <a:lnTo>
                  <a:pt x="9403" y="50706"/>
                </a:lnTo>
                <a:lnTo>
                  <a:pt x="20023" y="57231"/>
                </a:lnTo>
                <a:lnTo>
                  <a:pt x="32104" y="59406"/>
                </a:lnTo>
                <a:lnTo>
                  <a:pt x="44185" y="57231"/>
                </a:lnTo>
                <a:lnTo>
                  <a:pt x="54805" y="50706"/>
                </a:lnTo>
                <a:lnTo>
                  <a:pt x="61857" y="40880"/>
                </a:lnTo>
                <a:lnTo>
                  <a:pt x="64208" y="29703"/>
                </a:lnTo>
                <a:lnTo>
                  <a:pt x="61857" y="18525"/>
                </a:lnTo>
                <a:lnTo>
                  <a:pt x="54805" y="8700"/>
                </a:lnTo>
                <a:lnTo>
                  <a:pt x="44185" y="217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9" name="object 2669"/>
          <p:cNvSpPr/>
          <p:nvPr/>
        </p:nvSpPr>
        <p:spPr>
          <a:xfrm>
            <a:off x="5227032" y="4896267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54805" y="8699"/>
                </a:moveTo>
                <a:lnTo>
                  <a:pt x="61857" y="18526"/>
                </a:lnTo>
                <a:lnTo>
                  <a:pt x="64208" y="29703"/>
                </a:lnTo>
                <a:lnTo>
                  <a:pt x="61857" y="40881"/>
                </a:lnTo>
                <a:lnTo>
                  <a:pt x="54805" y="50707"/>
                </a:lnTo>
                <a:lnTo>
                  <a:pt x="44184" y="57232"/>
                </a:lnTo>
                <a:lnTo>
                  <a:pt x="32104" y="59407"/>
                </a:lnTo>
                <a:lnTo>
                  <a:pt x="20023" y="57232"/>
                </a:lnTo>
                <a:lnTo>
                  <a:pt x="9403" y="50707"/>
                </a:lnTo>
                <a:lnTo>
                  <a:pt x="2350" y="40881"/>
                </a:lnTo>
                <a:lnTo>
                  <a:pt x="0" y="29703"/>
                </a:lnTo>
                <a:lnTo>
                  <a:pt x="2350" y="18526"/>
                </a:lnTo>
                <a:lnTo>
                  <a:pt x="9403" y="8699"/>
                </a:lnTo>
                <a:lnTo>
                  <a:pt x="20023" y="2174"/>
                </a:lnTo>
                <a:lnTo>
                  <a:pt x="32104" y="0"/>
                </a:lnTo>
                <a:lnTo>
                  <a:pt x="44184" y="2174"/>
                </a:lnTo>
                <a:lnTo>
                  <a:pt x="54805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0" name="object 2670"/>
          <p:cNvSpPr/>
          <p:nvPr/>
        </p:nvSpPr>
        <p:spPr>
          <a:xfrm>
            <a:off x="5244386" y="4906436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5" y="0"/>
                </a:moveTo>
                <a:lnTo>
                  <a:pt x="19842" y="2155"/>
                </a:lnTo>
                <a:lnTo>
                  <a:pt x="9318" y="8622"/>
                </a:lnTo>
                <a:lnTo>
                  <a:pt x="2329" y="18359"/>
                </a:lnTo>
                <a:lnTo>
                  <a:pt x="0" y="29436"/>
                </a:lnTo>
                <a:lnTo>
                  <a:pt x="2329" y="40512"/>
                </a:lnTo>
                <a:lnTo>
                  <a:pt x="9318" y="50250"/>
                </a:lnTo>
                <a:lnTo>
                  <a:pt x="19842" y="56716"/>
                </a:lnTo>
                <a:lnTo>
                  <a:pt x="31815" y="58872"/>
                </a:lnTo>
                <a:lnTo>
                  <a:pt x="43787" y="56716"/>
                </a:lnTo>
                <a:lnTo>
                  <a:pt x="54311" y="50250"/>
                </a:lnTo>
                <a:lnTo>
                  <a:pt x="61300" y="40512"/>
                </a:lnTo>
                <a:lnTo>
                  <a:pt x="63630" y="29436"/>
                </a:lnTo>
                <a:lnTo>
                  <a:pt x="61300" y="18359"/>
                </a:lnTo>
                <a:lnTo>
                  <a:pt x="54311" y="8622"/>
                </a:lnTo>
                <a:lnTo>
                  <a:pt x="43787" y="215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1" name="object 2671"/>
          <p:cNvSpPr/>
          <p:nvPr/>
        </p:nvSpPr>
        <p:spPr>
          <a:xfrm>
            <a:off x="5244385" y="4906436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54312" y="8621"/>
                </a:moveTo>
                <a:lnTo>
                  <a:pt x="61301" y="18359"/>
                </a:lnTo>
                <a:lnTo>
                  <a:pt x="63630" y="29436"/>
                </a:lnTo>
                <a:lnTo>
                  <a:pt x="61301" y="40513"/>
                </a:lnTo>
                <a:lnTo>
                  <a:pt x="54312" y="50250"/>
                </a:lnTo>
                <a:lnTo>
                  <a:pt x="43787" y="56716"/>
                </a:lnTo>
                <a:lnTo>
                  <a:pt x="31815" y="58872"/>
                </a:lnTo>
                <a:lnTo>
                  <a:pt x="19843" y="56716"/>
                </a:lnTo>
                <a:lnTo>
                  <a:pt x="9318" y="50250"/>
                </a:lnTo>
                <a:lnTo>
                  <a:pt x="2329" y="40513"/>
                </a:lnTo>
                <a:lnTo>
                  <a:pt x="0" y="29436"/>
                </a:lnTo>
                <a:lnTo>
                  <a:pt x="2329" y="18359"/>
                </a:lnTo>
                <a:lnTo>
                  <a:pt x="9318" y="8621"/>
                </a:lnTo>
                <a:lnTo>
                  <a:pt x="19843" y="2155"/>
                </a:lnTo>
                <a:lnTo>
                  <a:pt x="31815" y="0"/>
                </a:lnTo>
                <a:lnTo>
                  <a:pt x="43787" y="2155"/>
                </a:lnTo>
                <a:lnTo>
                  <a:pt x="54312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2" name="object 2672"/>
          <p:cNvSpPr/>
          <p:nvPr/>
        </p:nvSpPr>
        <p:spPr>
          <a:xfrm>
            <a:off x="5262318" y="4948182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31814" y="0"/>
                </a:moveTo>
                <a:lnTo>
                  <a:pt x="19842" y="2175"/>
                </a:lnTo>
                <a:lnTo>
                  <a:pt x="9318" y="8700"/>
                </a:lnTo>
                <a:lnTo>
                  <a:pt x="2329" y="18526"/>
                </a:lnTo>
                <a:lnTo>
                  <a:pt x="0" y="29704"/>
                </a:lnTo>
                <a:lnTo>
                  <a:pt x="2329" y="40881"/>
                </a:lnTo>
                <a:lnTo>
                  <a:pt x="9318" y="50707"/>
                </a:lnTo>
                <a:lnTo>
                  <a:pt x="19842" y="57233"/>
                </a:lnTo>
                <a:lnTo>
                  <a:pt x="31814" y="59408"/>
                </a:lnTo>
                <a:lnTo>
                  <a:pt x="43786" y="57233"/>
                </a:lnTo>
                <a:lnTo>
                  <a:pt x="54311" y="50707"/>
                </a:lnTo>
                <a:lnTo>
                  <a:pt x="61300" y="40881"/>
                </a:lnTo>
                <a:lnTo>
                  <a:pt x="63630" y="29704"/>
                </a:lnTo>
                <a:lnTo>
                  <a:pt x="61300" y="18526"/>
                </a:lnTo>
                <a:lnTo>
                  <a:pt x="54311" y="8700"/>
                </a:lnTo>
                <a:lnTo>
                  <a:pt x="43786" y="2175"/>
                </a:lnTo>
                <a:lnTo>
                  <a:pt x="3181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3" name="object 2673"/>
          <p:cNvSpPr/>
          <p:nvPr/>
        </p:nvSpPr>
        <p:spPr>
          <a:xfrm>
            <a:off x="5262317" y="4948182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54312" y="8699"/>
                </a:moveTo>
                <a:lnTo>
                  <a:pt x="61301" y="18526"/>
                </a:lnTo>
                <a:lnTo>
                  <a:pt x="63630" y="29703"/>
                </a:lnTo>
                <a:lnTo>
                  <a:pt x="61301" y="40881"/>
                </a:lnTo>
                <a:lnTo>
                  <a:pt x="54312" y="50707"/>
                </a:lnTo>
                <a:lnTo>
                  <a:pt x="43787" y="57232"/>
                </a:lnTo>
                <a:lnTo>
                  <a:pt x="31815" y="59407"/>
                </a:lnTo>
                <a:lnTo>
                  <a:pt x="19843" y="57232"/>
                </a:lnTo>
                <a:lnTo>
                  <a:pt x="9318" y="50707"/>
                </a:lnTo>
                <a:lnTo>
                  <a:pt x="2329" y="40881"/>
                </a:lnTo>
                <a:lnTo>
                  <a:pt x="0" y="29703"/>
                </a:lnTo>
                <a:lnTo>
                  <a:pt x="2329" y="18526"/>
                </a:lnTo>
                <a:lnTo>
                  <a:pt x="9318" y="8699"/>
                </a:lnTo>
                <a:lnTo>
                  <a:pt x="19843" y="2174"/>
                </a:lnTo>
                <a:lnTo>
                  <a:pt x="31815" y="0"/>
                </a:lnTo>
                <a:lnTo>
                  <a:pt x="43787" y="2174"/>
                </a:lnTo>
                <a:lnTo>
                  <a:pt x="54312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4" name="object 2674"/>
          <p:cNvSpPr/>
          <p:nvPr/>
        </p:nvSpPr>
        <p:spPr>
          <a:xfrm>
            <a:off x="5279092" y="4978154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32104" y="0"/>
                </a:moveTo>
                <a:lnTo>
                  <a:pt x="20023" y="2175"/>
                </a:lnTo>
                <a:lnTo>
                  <a:pt x="9403" y="8700"/>
                </a:lnTo>
                <a:lnTo>
                  <a:pt x="2350" y="18526"/>
                </a:lnTo>
                <a:lnTo>
                  <a:pt x="0" y="29704"/>
                </a:lnTo>
                <a:lnTo>
                  <a:pt x="2350" y="40881"/>
                </a:lnTo>
                <a:lnTo>
                  <a:pt x="9403" y="50707"/>
                </a:lnTo>
                <a:lnTo>
                  <a:pt x="20023" y="57232"/>
                </a:lnTo>
                <a:lnTo>
                  <a:pt x="32104" y="59407"/>
                </a:lnTo>
                <a:lnTo>
                  <a:pt x="44185" y="57232"/>
                </a:lnTo>
                <a:lnTo>
                  <a:pt x="54805" y="50707"/>
                </a:lnTo>
                <a:lnTo>
                  <a:pt x="61857" y="40881"/>
                </a:lnTo>
                <a:lnTo>
                  <a:pt x="64208" y="29704"/>
                </a:lnTo>
                <a:lnTo>
                  <a:pt x="61857" y="18526"/>
                </a:lnTo>
                <a:lnTo>
                  <a:pt x="54805" y="8700"/>
                </a:lnTo>
                <a:lnTo>
                  <a:pt x="44185" y="217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5" name="object 2675"/>
          <p:cNvSpPr/>
          <p:nvPr/>
        </p:nvSpPr>
        <p:spPr>
          <a:xfrm>
            <a:off x="5279093" y="4978153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54805" y="8699"/>
                </a:moveTo>
                <a:lnTo>
                  <a:pt x="61857" y="18526"/>
                </a:lnTo>
                <a:lnTo>
                  <a:pt x="64208" y="29703"/>
                </a:lnTo>
                <a:lnTo>
                  <a:pt x="61857" y="40881"/>
                </a:lnTo>
                <a:lnTo>
                  <a:pt x="54805" y="50707"/>
                </a:lnTo>
                <a:lnTo>
                  <a:pt x="44184" y="57232"/>
                </a:lnTo>
                <a:lnTo>
                  <a:pt x="32104" y="59407"/>
                </a:lnTo>
                <a:lnTo>
                  <a:pt x="20023" y="57232"/>
                </a:lnTo>
                <a:lnTo>
                  <a:pt x="9403" y="50707"/>
                </a:lnTo>
                <a:lnTo>
                  <a:pt x="2350" y="40881"/>
                </a:lnTo>
                <a:lnTo>
                  <a:pt x="0" y="29703"/>
                </a:lnTo>
                <a:lnTo>
                  <a:pt x="2350" y="18526"/>
                </a:lnTo>
                <a:lnTo>
                  <a:pt x="9403" y="8699"/>
                </a:lnTo>
                <a:lnTo>
                  <a:pt x="20023" y="2174"/>
                </a:lnTo>
                <a:lnTo>
                  <a:pt x="32104" y="0"/>
                </a:lnTo>
                <a:lnTo>
                  <a:pt x="44184" y="2174"/>
                </a:lnTo>
                <a:lnTo>
                  <a:pt x="54805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6" name="object 2676"/>
          <p:cNvSpPr/>
          <p:nvPr/>
        </p:nvSpPr>
        <p:spPr>
          <a:xfrm>
            <a:off x="5296446" y="4932662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5" y="0"/>
                </a:moveTo>
                <a:lnTo>
                  <a:pt x="19842" y="2155"/>
                </a:lnTo>
                <a:lnTo>
                  <a:pt x="9318" y="8621"/>
                </a:lnTo>
                <a:lnTo>
                  <a:pt x="2329" y="18359"/>
                </a:lnTo>
                <a:lnTo>
                  <a:pt x="0" y="29436"/>
                </a:lnTo>
                <a:lnTo>
                  <a:pt x="2329" y="40513"/>
                </a:lnTo>
                <a:lnTo>
                  <a:pt x="9318" y="50250"/>
                </a:lnTo>
                <a:lnTo>
                  <a:pt x="19842" y="56716"/>
                </a:lnTo>
                <a:lnTo>
                  <a:pt x="31815" y="58872"/>
                </a:lnTo>
                <a:lnTo>
                  <a:pt x="43787" y="56716"/>
                </a:lnTo>
                <a:lnTo>
                  <a:pt x="54311" y="50250"/>
                </a:lnTo>
                <a:lnTo>
                  <a:pt x="61300" y="40513"/>
                </a:lnTo>
                <a:lnTo>
                  <a:pt x="63630" y="29436"/>
                </a:lnTo>
                <a:lnTo>
                  <a:pt x="61300" y="18359"/>
                </a:lnTo>
                <a:lnTo>
                  <a:pt x="54311" y="8621"/>
                </a:lnTo>
                <a:lnTo>
                  <a:pt x="43787" y="215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7" name="object 2677"/>
          <p:cNvSpPr/>
          <p:nvPr/>
        </p:nvSpPr>
        <p:spPr>
          <a:xfrm>
            <a:off x="5296446" y="4932661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54312" y="8621"/>
                </a:moveTo>
                <a:lnTo>
                  <a:pt x="61301" y="18359"/>
                </a:lnTo>
                <a:lnTo>
                  <a:pt x="63630" y="29436"/>
                </a:lnTo>
                <a:lnTo>
                  <a:pt x="61301" y="40513"/>
                </a:lnTo>
                <a:lnTo>
                  <a:pt x="54312" y="50250"/>
                </a:lnTo>
                <a:lnTo>
                  <a:pt x="43787" y="56716"/>
                </a:lnTo>
                <a:lnTo>
                  <a:pt x="31815" y="58872"/>
                </a:lnTo>
                <a:lnTo>
                  <a:pt x="19843" y="56716"/>
                </a:lnTo>
                <a:lnTo>
                  <a:pt x="9318" y="50250"/>
                </a:lnTo>
                <a:lnTo>
                  <a:pt x="2329" y="40513"/>
                </a:lnTo>
                <a:lnTo>
                  <a:pt x="0" y="29436"/>
                </a:lnTo>
                <a:lnTo>
                  <a:pt x="2329" y="18359"/>
                </a:lnTo>
                <a:lnTo>
                  <a:pt x="9318" y="8621"/>
                </a:lnTo>
                <a:lnTo>
                  <a:pt x="19843" y="2155"/>
                </a:lnTo>
                <a:lnTo>
                  <a:pt x="31815" y="0"/>
                </a:lnTo>
                <a:lnTo>
                  <a:pt x="43787" y="2155"/>
                </a:lnTo>
                <a:lnTo>
                  <a:pt x="54312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8" name="object 2678"/>
          <p:cNvSpPr/>
          <p:nvPr/>
        </p:nvSpPr>
        <p:spPr>
          <a:xfrm>
            <a:off x="5313800" y="4971731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5" y="0"/>
                </a:moveTo>
                <a:lnTo>
                  <a:pt x="19842" y="2155"/>
                </a:lnTo>
                <a:lnTo>
                  <a:pt x="9318" y="8622"/>
                </a:lnTo>
                <a:lnTo>
                  <a:pt x="2329" y="18359"/>
                </a:lnTo>
                <a:lnTo>
                  <a:pt x="0" y="29436"/>
                </a:lnTo>
                <a:lnTo>
                  <a:pt x="2329" y="40513"/>
                </a:lnTo>
                <a:lnTo>
                  <a:pt x="9318" y="50251"/>
                </a:lnTo>
                <a:lnTo>
                  <a:pt x="19842" y="56717"/>
                </a:lnTo>
                <a:lnTo>
                  <a:pt x="31815" y="58872"/>
                </a:lnTo>
                <a:lnTo>
                  <a:pt x="43787" y="56717"/>
                </a:lnTo>
                <a:lnTo>
                  <a:pt x="54311" y="50251"/>
                </a:lnTo>
                <a:lnTo>
                  <a:pt x="61300" y="40513"/>
                </a:lnTo>
                <a:lnTo>
                  <a:pt x="63630" y="29436"/>
                </a:lnTo>
                <a:lnTo>
                  <a:pt x="61300" y="18359"/>
                </a:lnTo>
                <a:lnTo>
                  <a:pt x="54311" y="8622"/>
                </a:lnTo>
                <a:lnTo>
                  <a:pt x="43787" y="215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9" name="object 2679"/>
          <p:cNvSpPr/>
          <p:nvPr/>
        </p:nvSpPr>
        <p:spPr>
          <a:xfrm>
            <a:off x="5313800" y="4971731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54312" y="8621"/>
                </a:moveTo>
                <a:lnTo>
                  <a:pt x="61301" y="18359"/>
                </a:lnTo>
                <a:lnTo>
                  <a:pt x="63630" y="29436"/>
                </a:lnTo>
                <a:lnTo>
                  <a:pt x="61301" y="40513"/>
                </a:lnTo>
                <a:lnTo>
                  <a:pt x="54312" y="50250"/>
                </a:lnTo>
                <a:lnTo>
                  <a:pt x="43787" y="56716"/>
                </a:lnTo>
                <a:lnTo>
                  <a:pt x="31815" y="58872"/>
                </a:lnTo>
                <a:lnTo>
                  <a:pt x="19843" y="56716"/>
                </a:lnTo>
                <a:lnTo>
                  <a:pt x="9318" y="50250"/>
                </a:lnTo>
                <a:lnTo>
                  <a:pt x="2329" y="40513"/>
                </a:lnTo>
                <a:lnTo>
                  <a:pt x="0" y="29436"/>
                </a:lnTo>
                <a:lnTo>
                  <a:pt x="2329" y="18359"/>
                </a:lnTo>
                <a:lnTo>
                  <a:pt x="9318" y="8621"/>
                </a:lnTo>
                <a:lnTo>
                  <a:pt x="19843" y="2155"/>
                </a:lnTo>
                <a:lnTo>
                  <a:pt x="31815" y="0"/>
                </a:lnTo>
                <a:lnTo>
                  <a:pt x="43787" y="2155"/>
                </a:lnTo>
                <a:lnTo>
                  <a:pt x="54312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0" name="object 2680"/>
          <p:cNvSpPr/>
          <p:nvPr/>
        </p:nvSpPr>
        <p:spPr>
          <a:xfrm>
            <a:off x="5330576" y="5011871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3" y="2155"/>
                </a:lnTo>
                <a:lnTo>
                  <a:pt x="9403" y="8622"/>
                </a:lnTo>
                <a:lnTo>
                  <a:pt x="2350" y="18359"/>
                </a:lnTo>
                <a:lnTo>
                  <a:pt x="0" y="29436"/>
                </a:lnTo>
                <a:lnTo>
                  <a:pt x="2350" y="40512"/>
                </a:lnTo>
                <a:lnTo>
                  <a:pt x="9403" y="50250"/>
                </a:lnTo>
                <a:lnTo>
                  <a:pt x="20023" y="56716"/>
                </a:lnTo>
                <a:lnTo>
                  <a:pt x="32104" y="58872"/>
                </a:lnTo>
                <a:lnTo>
                  <a:pt x="44185" y="56716"/>
                </a:lnTo>
                <a:lnTo>
                  <a:pt x="54805" y="50250"/>
                </a:lnTo>
                <a:lnTo>
                  <a:pt x="61857" y="40512"/>
                </a:lnTo>
                <a:lnTo>
                  <a:pt x="64208" y="29436"/>
                </a:lnTo>
                <a:lnTo>
                  <a:pt x="61857" y="18359"/>
                </a:lnTo>
                <a:lnTo>
                  <a:pt x="54805" y="8622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1" name="object 2681"/>
          <p:cNvSpPr/>
          <p:nvPr/>
        </p:nvSpPr>
        <p:spPr>
          <a:xfrm>
            <a:off x="5330576" y="5011871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7" y="18359"/>
                </a:lnTo>
                <a:lnTo>
                  <a:pt x="64208" y="29436"/>
                </a:lnTo>
                <a:lnTo>
                  <a:pt x="61857" y="40513"/>
                </a:lnTo>
                <a:lnTo>
                  <a:pt x="54805" y="50250"/>
                </a:lnTo>
                <a:lnTo>
                  <a:pt x="44184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3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3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4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2" name="object 2682"/>
          <p:cNvSpPr/>
          <p:nvPr/>
        </p:nvSpPr>
        <p:spPr>
          <a:xfrm>
            <a:off x="5348508" y="4996350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31815" y="0"/>
                </a:moveTo>
                <a:lnTo>
                  <a:pt x="19842" y="2175"/>
                </a:lnTo>
                <a:lnTo>
                  <a:pt x="9318" y="8700"/>
                </a:lnTo>
                <a:lnTo>
                  <a:pt x="2329" y="18526"/>
                </a:lnTo>
                <a:lnTo>
                  <a:pt x="0" y="29704"/>
                </a:lnTo>
                <a:lnTo>
                  <a:pt x="2329" y="40881"/>
                </a:lnTo>
                <a:lnTo>
                  <a:pt x="9318" y="50707"/>
                </a:lnTo>
                <a:lnTo>
                  <a:pt x="19842" y="57233"/>
                </a:lnTo>
                <a:lnTo>
                  <a:pt x="31815" y="59408"/>
                </a:lnTo>
                <a:lnTo>
                  <a:pt x="43787" y="57233"/>
                </a:lnTo>
                <a:lnTo>
                  <a:pt x="54311" y="50707"/>
                </a:lnTo>
                <a:lnTo>
                  <a:pt x="61300" y="40881"/>
                </a:lnTo>
                <a:lnTo>
                  <a:pt x="63630" y="29704"/>
                </a:lnTo>
                <a:lnTo>
                  <a:pt x="61300" y="18526"/>
                </a:lnTo>
                <a:lnTo>
                  <a:pt x="54311" y="8700"/>
                </a:lnTo>
                <a:lnTo>
                  <a:pt x="43787" y="217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3" name="object 2683"/>
          <p:cNvSpPr/>
          <p:nvPr/>
        </p:nvSpPr>
        <p:spPr>
          <a:xfrm>
            <a:off x="5348508" y="4996350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54312" y="8699"/>
                </a:moveTo>
                <a:lnTo>
                  <a:pt x="61301" y="18526"/>
                </a:lnTo>
                <a:lnTo>
                  <a:pt x="63630" y="29703"/>
                </a:lnTo>
                <a:lnTo>
                  <a:pt x="61301" y="40881"/>
                </a:lnTo>
                <a:lnTo>
                  <a:pt x="54312" y="50707"/>
                </a:lnTo>
                <a:lnTo>
                  <a:pt x="43787" y="57232"/>
                </a:lnTo>
                <a:lnTo>
                  <a:pt x="31815" y="59407"/>
                </a:lnTo>
                <a:lnTo>
                  <a:pt x="19843" y="57232"/>
                </a:lnTo>
                <a:lnTo>
                  <a:pt x="9318" y="50707"/>
                </a:lnTo>
                <a:lnTo>
                  <a:pt x="2329" y="40881"/>
                </a:lnTo>
                <a:lnTo>
                  <a:pt x="0" y="29703"/>
                </a:lnTo>
                <a:lnTo>
                  <a:pt x="2329" y="18526"/>
                </a:lnTo>
                <a:lnTo>
                  <a:pt x="9318" y="8699"/>
                </a:lnTo>
                <a:lnTo>
                  <a:pt x="19843" y="2174"/>
                </a:lnTo>
                <a:lnTo>
                  <a:pt x="31815" y="0"/>
                </a:lnTo>
                <a:lnTo>
                  <a:pt x="43787" y="2174"/>
                </a:lnTo>
                <a:lnTo>
                  <a:pt x="54312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4" name="object 2684"/>
          <p:cNvSpPr/>
          <p:nvPr/>
        </p:nvSpPr>
        <p:spPr>
          <a:xfrm>
            <a:off x="5365861" y="5014548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31815" y="0"/>
                </a:moveTo>
                <a:lnTo>
                  <a:pt x="19842" y="2174"/>
                </a:lnTo>
                <a:lnTo>
                  <a:pt x="9318" y="8699"/>
                </a:lnTo>
                <a:lnTo>
                  <a:pt x="2329" y="18525"/>
                </a:lnTo>
                <a:lnTo>
                  <a:pt x="0" y="29703"/>
                </a:lnTo>
                <a:lnTo>
                  <a:pt x="2329" y="40880"/>
                </a:lnTo>
                <a:lnTo>
                  <a:pt x="9318" y="50706"/>
                </a:lnTo>
                <a:lnTo>
                  <a:pt x="19842" y="57232"/>
                </a:lnTo>
                <a:lnTo>
                  <a:pt x="31815" y="59407"/>
                </a:lnTo>
                <a:lnTo>
                  <a:pt x="43787" y="57232"/>
                </a:lnTo>
                <a:lnTo>
                  <a:pt x="54311" y="50706"/>
                </a:lnTo>
                <a:lnTo>
                  <a:pt x="61300" y="40880"/>
                </a:lnTo>
                <a:lnTo>
                  <a:pt x="63630" y="29703"/>
                </a:lnTo>
                <a:lnTo>
                  <a:pt x="61300" y="18525"/>
                </a:lnTo>
                <a:lnTo>
                  <a:pt x="54311" y="8699"/>
                </a:lnTo>
                <a:lnTo>
                  <a:pt x="43787" y="2174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5" name="object 2685"/>
          <p:cNvSpPr/>
          <p:nvPr/>
        </p:nvSpPr>
        <p:spPr>
          <a:xfrm>
            <a:off x="5365861" y="5014547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54312" y="8699"/>
                </a:moveTo>
                <a:lnTo>
                  <a:pt x="61301" y="18526"/>
                </a:lnTo>
                <a:lnTo>
                  <a:pt x="63630" y="29703"/>
                </a:lnTo>
                <a:lnTo>
                  <a:pt x="61301" y="40881"/>
                </a:lnTo>
                <a:lnTo>
                  <a:pt x="54312" y="50707"/>
                </a:lnTo>
                <a:lnTo>
                  <a:pt x="43787" y="57232"/>
                </a:lnTo>
                <a:lnTo>
                  <a:pt x="31815" y="59407"/>
                </a:lnTo>
                <a:lnTo>
                  <a:pt x="19843" y="57232"/>
                </a:lnTo>
                <a:lnTo>
                  <a:pt x="9318" y="50707"/>
                </a:lnTo>
                <a:lnTo>
                  <a:pt x="2329" y="40881"/>
                </a:lnTo>
                <a:lnTo>
                  <a:pt x="0" y="29703"/>
                </a:lnTo>
                <a:lnTo>
                  <a:pt x="2329" y="18526"/>
                </a:lnTo>
                <a:lnTo>
                  <a:pt x="9318" y="8699"/>
                </a:lnTo>
                <a:lnTo>
                  <a:pt x="19843" y="2174"/>
                </a:lnTo>
                <a:lnTo>
                  <a:pt x="31815" y="0"/>
                </a:lnTo>
                <a:lnTo>
                  <a:pt x="43787" y="2174"/>
                </a:lnTo>
                <a:lnTo>
                  <a:pt x="54312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6" name="object 2686"/>
          <p:cNvSpPr/>
          <p:nvPr/>
        </p:nvSpPr>
        <p:spPr>
          <a:xfrm>
            <a:off x="5382637" y="5034885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32104" y="0"/>
                </a:moveTo>
                <a:lnTo>
                  <a:pt x="20023" y="2175"/>
                </a:lnTo>
                <a:lnTo>
                  <a:pt x="9403" y="8700"/>
                </a:lnTo>
                <a:lnTo>
                  <a:pt x="2350" y="18526"/>
                </a:lnTo>
                <a:lnTo>
                  <a:pt x="0" y="29704"/>
                </a:lnTo>
                <a:lnTo>
                  <a:pt x="2350" y="40881"/>
                </a:lnTo>
                <a:lnTo>
                  <a:pt x="9403" y="50707"/>
                </a:lnTo>
                <a:lnTo>
                  <a:pt x="20023" y="57233"/>
                </a:lnTo>
                <a:lnTo>
                  <a:pt x="32104" y="59408"/>
                </a:lnTo>
                <a:lnTo>
                  <a:pt x="44185" y="57233"/>
                </a:lnTo>
                <a:lnTo>
                  <a:pt x="54805" y="50707"/>
                </a:lnTo>
                <a:lnTo>
                  <a:pt x="61857" y="40881"/>
                </a:lnTo>
                <a:lnTo>
                  <a:pt x="64208" y="29704"/>
                </a:lnTo>
                <a:lnTo>
                  <a:pt x="61857" y="18526"/>
                </a:lnTo>
                <a:lnTo>
                  <a:pt x="54805" y="8700"/>
                </a:lnTo>
                <a:lnTo>
                  <a:pt x="44185" y="217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7" name="object 2687"/>
          <p:cNvSpPr/>
          <p:nvPr/>
        </p:nvSpPr>
        <p:spPr>
          <a:xfrm>
            <a:off x="5382637" y="5034885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54805" y="8699"/>
                </a:moveTo>
                <a:lnTo>
                  <a:pt x="61857" y="18526"/>
                </a:lnTo>
                <a:lnTo>
                  <a:pt x="64208" y="29703"/>
                </a:lnTo>
                <a:lnTo>
                  <a:pt x="61857" y="40881"/>
                </a:lnTo>
                <a:lnTo>
                  <a:pt x="54805" y="50707"/>
                </a:lnTo>
                <a:lnTo>
                  <a:pt x="44184" y="57232"/>
                </a:lnTo>
                <a:lnTo>
                  <a:pt x="32104" y="59407"/>
                </a:lnTo>
                <a:lnTo>
                  <a:pt x="20023" y="57232"/>
                </a:lnTo>
                <a:lnTo>
                  <a:pt x="9403" y="50707"/>
                </a:lnTo>
                <a:lnTo>
                  <a:pt x="2350" y="40881"/>
                </a:lnTo>
                <a:lnTo>
                  <a:pt x="0" y="29703"/>
                </a:lnTo>
                <a:lnTo>
                  <a:pt x="2350" y="18526"/>
                </a:lnTo>
                <a:lnTo>
                  <a:pt x="9403" y="8699"/>
                </a:lnTo>
                <a:lnTo>
                  <a:pt x="20023" y="2174"/>
                </a:lnTo>
                <a:lnTo>
                  <a:pt x="32104" y="0"/>
                </a:lnTo>
                <a:lnTo>
                  <a:pt x="44184" y="2174"/>
                </a:lnTo>
                <a:lnTo>
                  <a:pt x="54805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8" name="object 2688"/>
          <p:cNvSpPr/>
          <p:nvPr/>
        </p:nvSpPr>
        <p:spPr>
          <a:xfrm>
            <a:off x="5399990" y="5056293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6" y="0"/>
                </a:moveTo>
                <a:lnTo>
                  <a:pt x="19843" y="2155"/>
                </a:lnTo>
                <a:lnTo>
                  <a:pt x="9319" y="8621"/>
                </a:lnTo>
                <a:lnTo>
                  <a:pt x="2329" y="18358"/>
                </a:lnTo>
                <a:lnTo>
                  <a:pt x="0" y="29435"/>
                </a:lnTo>
                <a:lnTo>
                  <a:pt x="2329" y="40512"/>
                </a:lnTo>
                <a:lnTo>
                  <a:pt x="9319" y="50250"/>
                </a:lnTo>
                <a:lnTo>
                  <a:pt x="19843" y="56716"/>
                </a:lnTo>
                <a:lnTo>
                  <a:pt x="31816" y="58871"/>
                </a:lnTo>
                <a:lnTo>
                  <a:pt x="43788" y="56716"/>
                </a:lnTo>
                <a:lnTo>
                  <a:pt x="54312" y="50250"/>
                </a:lnTo>
                <a:lnTo>
                  <a:pt x="61301" y="40512"/>
                </a:lnTo>
                <a:lnTo>
                  <a:pt x="63631" y="29435"/>
                </a:lnTo>
                <a:lnTo>
                  <a:pt x="61301" y="18358"/>
                </a:lnTo>
                <a:lnTo>
                  <a:pt x="54312" y="8621"/>
                </a:lnTo>
                <a:lnTo>
                  <a:pt x="43788" y="2155"/>
                </a:lnTo>
                <a:lnTo>
                  <a:pt x="31816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9" name="object 2689"/>
          <p:cNvSpPr/>
          <p:nvPr/>
        </p:nvSpPr>
        <p:spPr>
          <a:xfrm>
            <a:off x="5399990" y="5056293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54312" y="8621"/>
                </a:moveTo>
                <a:lnTo>
                  <a:pt x="61301" y="18359"/>
                </a:lnTo>
                <a:lnTo>
                  <a:pt x="63630" y="29436"/>
                </a:lnTo>
                <a:lnTo>
                  <a:pt x="61301" y="40513"/>
                </a:lnTo>
                <a:lnTo>
                  <a:pt x="54312" y="50250"/>
                </a:lnTo>
                <a:lnTo>
                  <a:pt x="43787" y="56716"/>
                </a:lnTo>
                <a:lnTo>
                  <a:pt x="31815" y="58872"/>
                </a:lnTo>
                <a:lnTo>
                  <a:pt x="19843" y="56716"/>
                </a:lnTo>
                <a:lnTo>
                  <a:pt x="9318" y="50250"/>
                </a:lnTo>
                <a:lnTo>
                  <a:pt x="2329" y="40513"/>
                </a:lnTo>
                <a:lnTo>
                  <a:pt x="0" y="29436"/>
                </a:lnTo>
                <a:lnTo>
                  <a:pt x="2329" y="18359"/>
                </a:lnTo>
                <a:lnTo>
                  <a:pt x="9318" y="8621"/>
                </a:lnTo>
                <a:lnTo>
                  <a:pt x="19843" y="2155"/>
                </a:lnTo>
                <a:lnTo>
                  <a:pt x="31815" y="0"/>
                </a:lnTo>
                <a:lnTo>
                  <a:pt x="43787" y="2155"/>
                </a:lnTo>
                <a:lnTo>
                  <a:pt x="54312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0" name="object 2690"/>
          <p:cNvSpPr/>
          <p:nvPr/>
        </p:nvSpPr>
        <p:spPr>
          <a:xfrm>
            <a:off x="5417922" y="5048800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31815" y="0"/>
                </a:moveTo>
                <a:lnTo>
                  <a:pt x="19843" y="2175"/>
                </a:lnTo>
                <a:lnTo>
                  <a:pt x="9318" y="8700"/>
                </a:lnTo>
                <a:lnTo>
                  <a:pt x="2329" y="18526"/>
                </a:lnTo>
                <a:lnTo>
                  <a:pt x="0" y="29704"/>
                </a:lnTo>
                <a:lnTo>
                  <a:pt x="2329" y="40881"/>
                </a:lnTo>
                <a:lnTo>
                  <a:pt x="9318" y="50707"/>
                </a:lnTo>
                <a:lnTo>
                  <a:pt x="19843" y="57233"/>
                </a:lnTo>
                <a:lnTo>
                  <a:pt x="31815" y="59408"/>
                </a:lnTo>
                <a:lnTo>
                  <a:pt x="43787" y="57233"/>
                </a:lnTo>
                <a:lnTo>
                  <a:pt x="54311" y="50707"/>
                </a:lnTo>
                <a:lnTo>
                  <a:pt x="61300" y="40881"/>
                </a:lnTo>
                <a:lnTo>
                  <a:pt x="63630" y="29704"/>
                </a:lnTo>
                <a:lnTo>
                  <a:pt x="61300" y="18526"/>
                </a:lnTo>
                <a:lnTo>
                  <a:pt x="54311" y="8700"/>
                </a:lnTo>
                <a:lnTo>
                  <a:pt x="43787" y="217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1" name="object 2691"/>
          <p:cNvSpPr/>
          <p:nvPr/>
        </p:nvSpPr>
        <p:spPr>
          <a:xfrm>
            <a:off x="5417922" y="5048800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54312" y="8699"/>
                </a:moveTo>
                <a:lnTo>
                  <a:pt x="61301" y="18526"/>
                </a:lnTo>
                <a:lnTo>
                  <a:pt x="63630" y="29703"/>
                </a:lnTo>
                <a:lnTo>
                  <a:pt x="61301" y="40881"/>
                </a:lnTo>
                <a:lnTo>
                  <a:pt x="54312" y="50707"/>
                </a:lnTo>
                <a:lnTo>
                  <a:pt x="43787" y="57232"/>
                </a:lnTo>
                <a:lnTo>
                  <a:pt x="31815" y="59407"/>
                </a:lnTo>
                <a:lnTo>
                  <a:pt x="19843" y="57232"/>
                </a:lnTo>
                <a:lnTo>
                  <a:pt x="9318" y="50707"/>
                </a:lnTo>
                <a:lnTo>
                  <a:pt x="2329" y="40881"/>
                </a:lnTo>
                <a:lnTo>
                  <a:pt x="0" y="29703"/>
                </a:lnTo>
                <a:lnTo>
                  <a:pt x="2329" y="18526"/>
                </a:lnTo>
                <a:lnTo>
                  <a:pt x="9318" y="8699"/>
                </a:lnTo>
                <a:lnTo>
                  <a:pt x="19843" y="2174"/>
                </a:lnTo>
                <a:lnTo>
                  <a:pt x="31815" y="0"/>
                </a:lnTo>
                <a:lnTo>
                  <a:pt x="43787" y="2174"/>
                </a:lnTo>
                <a:lnTo>
                  <a:pt x="54312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2" name="object 2692"/>
          <p:cNvSpPr/>
          <p:nvPr/>
        </p:nvSpPr>
        <p:spPr>
          <a:xfrm>
            <a:off x="5434698" y="5077166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3" y="2155"/>
                </a:lnTo>
                <a:lnTo>
                  <a:pt x="9403" y="8622"/>
                </a:lnTo>
                <a:lnTo>
                  <a:pt x="2350" y="18359"/>
                </a:lnTo>
                <a:lnTo>
                  <a:pt x="0" y="29436"/>
                </a:lnTo>
                <a:lnTo>
                  <a:pt x="2350" y="40512"/>
                </a:lnTo>
                <a:lnTo>
                  <a:pt x="9403" y="50250"/>
                </a:lnTo>
                <a:lnTo>
                  <a:pt x="20023" y="56716"/>
                </a:lnTo>
                <a:lnTo>
                  <a:pt x="32104" y="58872"/>
                </a:lnTo>
                <a:lnTo>
                  <a:pt x="44185" y="56716"/>
                </a:lnTo>
                <a:lnTo>
                  <a:pt x="54805" y="50250"/>
                </a:lnTo>
                <a:lnTo>
                  <a:pt x="61857" y="40512"/>
                </a:lnTo>
                <a:lnTo>
                  <a:pt x="64208" y="29436"/>
                </a:lnTo>
                <a:lnTo>
                  <a:pt x="61857" y="18359"/>
                </a:lnTo>
                <a:lnTo>
                  <a:pt x="54805" y="8622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3" name="object 2693"/>
          <p:cNvSpPr/>
          <p:nvPr/>
        </p:nvSpPr>
        <p:spPr>
          <a:xfrm>
            <a:off x="5434698" y="5077166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7" y="18359"/>
                </a:lnTo>
                <a:lnTo>
                  <a:pt x="64208" y="29436"/>
                </a:lnTo>
                <a:lnTo>
                  <a:pt x="61857" y="40513"/>
                </a:lnTo>
                <a:lnTo>
                  <a:pt x="54805" y="50250"/>
                </a:lnTo>
                <a:lnTo>
                  <a:pt x="44184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3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3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4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4" name="object 2694"/>
          <p:cNvSpPr/>
          <p:nvPr/>
        </p:nvSpPr>
        <p:spPr>
          <a:xfrm>
            <a:off x="5452051" y="5047195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6" y="0"/>
                </a:moveTo>
                <a:lnTo>
                  <a:pt x="19843" y="2155"/>
                </a:lnTo>
                <a:lnTo>
                  <a:pt x="9319" y="8621"/>
                </a:lnTo>
                <a:lnTo>
                  <a:pt x="2329" y="18358"/>
                </a:lnTo>
                <a:lnTo>
                  <a:pt x="0" y="29435"/>
                </a:lnTo>
                <a:lnTo>
                  <a:pt x="2329" y="40512"/>
                </a:lnTo>
                <a:lnTo>
                  <a:pt x="9319" y="50250"/>
                </a:lnTo>
                <a:lnTo>
                  <a:pt x="19843" y="56716"/>
                </a:lnTo>
                <a:lnTo>
                  <a:pt x="31816" y="58871"/>
                </a:lnTo>
                <a:lnTo>
                  <a:pt x="43788" y="56716"/>
                </a:lnTo>
                <a:lnTo>
                  <a:pt x="54312" y="50250"/>
                </a:lnTo>
                <a:lnTo>
                  <a:pt x="61301" y="40512"/>
                </a:lnTo>
                <a:lnTo>
                  <a:pt x="63631" y="29435"/>
                </a:lnTo>
                <a:lnTo>
                  <a:pt x="61301" y="18358"/>
                </a:lnTo>
                <a:lnTo>
                  <a:pt x="54312" y="8621"/>
                </a:lnTo>
                <a:lnTo>
                  <a:pt x="43788" y="2155"/>
                </a:lnTo>
                <a:lnTo>
                  <a:pt x="31816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5" name="object 2695"/>
          <p:cNvSpPr/>
          <p:nvPr/>
        </p:nvSpPr>
        <p:spPr>
          <a:xfrm>
            <a:off x="5452051" y="5047195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54312" y="8621"/>
                </a:moveTo>
                <a:lnTo>
                  <a:pt x="61301" y="18359"/>
                </a:lnTo>
                <a:lnTo>
                  <a:pt x="63630" y="29436"/>
                </a:lnTo>
                <a:lnTo>
                  <a:pt x="61301" y="40513"/>
                </a:lnTo>
                <a:lnTo>
                  <a:pt x="54312" y="50250"/>
                </a:lnTo>
                <a:lnTo>
                  <a:pt x="43787" y="56716"/>
                </a:lnTo>
                <a:lnTo>
                  <a:pt x="31815" y="58872"/>
                </a:lnTo>
                <a:lnTo>
                  <a:pt x="19843" y="56716"/>
                </a:lnTo>
                <a:lnTo>
                  <a:pt x="9318" y="50250"/>
                </a:lnTo>
                <a:lnTo>
                  <a:pt x="2329" y="40513"/>
                </a:lnTo>
                <a:lnTo>
                  <a:pt x="0" y="29436"/>
                </a:lnTo>
                <a:lnTo>
                  <a:pt x="2329" y="18359"/>
                </a:lnTo>
                <a:lnTo>
                  <a:pt x="9318" y="8621"/>
                </a:lnTo>
                <a:lnTo>
                  <a:pt x="19843" y="2155"/>
                </a:lnTo>
                <a:lnTo>
                  <a:pt x="31815" y="0"/>
                </a:lnTo>
                <a:lnTo>
                  <a:pt x="43787" y="2155"/>
                </a:lnTo>
                <a:lnTo>
                  <a:pt x="54312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6" name="object 2696"/>
          <p:cNvSpPr/>
          <p:nvPr/>
        </p:nvSpPr>
        <p:spPr>
          <a:xfrm>
            <a:off x="5468827" y="5117842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3" y="2155"/>
                </a:lnTo>
                <a:lnTo>
                  <a:pt x="9403" y="8622"/>
                </a:lnTo>
                <a:lnTo>
                  <a:pt x="2350" y="18359"/>
                </a:lnTo>
                <a:lnTo>
                  <a:pt x="0" y="29436"/>
                </a:lnTo>
                <a:lnTo>
                  <a:pt x="2350" y="40512"/>
                </a:lnTo>
                <a:lnTo>
                  <a:pt x="9403" y="50250"/>
                </a:lnTo>
                <a:lnTo>
                  <a:pt x="20023" y="56716"/>
                </a:lnTo>
                <a:lnTo>
                  <a:pt x="32104" y="58872"/>
                </a:lnTo>
                <a:lnTo>
                  <a:pt x="44185" y="56716"/>
                </a:lnTo>
                <a:lnTo>
                  <a:pt x="54805" y="50250"/>
                </a:lnTo>
                <a:lnTo>
                  <a:pt x="61857" y="40512"/>
                </a:lnTo>
                <a:lnTo>
                  <a:pt x="64208" y="29436"/>
                </a:lnTo>
                <a:lnTo>
                  <a:pt x="61857" y="18359"/>
                </a:lnTo>
                <a:lnTo>
                  <a:pt x="54805" y="8622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7" name="object 2697"/>
          <p:cNvSpPr/>
          <p:nvPr/>
        </p:nvSpPr>
        <p:spPr>
          <a:xfrm>
            <a:off x="5468827" y="5117841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7" y="18359"/>
                </a:lnTo>
                <a:lnTo>
                  <a:pt x="64208" y="29436"/>
                </a:lnTo>
                <a:lnTo>
                  <a:pt x="61857" y="40513"/>
                </a:lnTo>
                <a:lnTo>
                  <a:pt x="54805" y="50250"/>
                </a:lnTo>
                <a:lnTo>
                  <a:pt x="44184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3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3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4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8" name="object 2698"/>
          <p:cNvSpPr/>
          <p:nvPr/>
        </p:nvSpPr>
        <p:spPr>
          <a:xfrm>
            <a:off x="5486759" y="5132827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32104" y="0"/>
                </a:moveTo>
                <a:lnTo>
                  <a:pt x="20023" y="2175"/>
                </a:lnTo>
                <a:lnTo>
                  <a:pt x="9403" y="8700"/>
                </a:lnTo>
                <a:lnTo>
                  <a:pt x="2350" y="18526"/>
                </a:lnTo>
                <a:lnTo>
                  <a:pt x="0" y="29704"/>
                </a:lnTo>
                <a:lnTo>
                  <a:pt x="2350" y="40881"/>
                </a:lnTo>
                <a:lnTo>
                  <a:pt x="9403" y="50707"/>
                </a:lnTo>
                <a:lnTo>
                  <a:pt x="20023" y="57233"/>
                </a:lnTo>
                <a:lnTo>
                  <a:pt x="32104" y="59408"/>
                </a:lnTo>
                <a:lnTo>
                  <a:pt x="44185" y="57233"/>
                </a:lnTo>
                <a:lnTo>
                  <a:pt x="54805" y="50707"/>
                </a:lnTo>
                <a:lnTo>
                  <a:pt x="61857" y="40881"/>
                </a:lnTo>
                <a:lnTo>
                  <a:pt x="64208" y="29704"/>
                </a:lnTo>
                <a:lnTo>
                  <a:pt x="61857" y="18526"/>
                </a:lnTo>
                <a:lnTo>
                  <a:pt x="54805" y="8700"/>
                </a:lnTo>
                <a:lnTo>
                  <a:pt x="44185" y="217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9" name="object 2699"/>
          <p:cNvSpPr/>
          <p:nvPr/>
        </p:nvSpPr>
        <p:spPr>
          <a:xfrm>
            <a:off x="5486759" y="5132827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54805" y="8699"/>
                </a:moveTo>
                <a:lnTo>
                  <a:pt x="61857" y="18526"/>
                </a:lnTo>
                <a:lnTo>
                  <a:pt x="64208" y="29703"/>
                </a:lnTo>
                <a:lnTo>
                  <a:pt x="61857" y="40881"/>
                </a:lnTo>
                <a:lnTo>
                  <a:pt x="54805" y="50707"/>
                </a:lnTo>
                <a:lnTo>
                  <a:pt x="44184" y="57232"/>
                </a:lnTo>
                <a:lnTo>
                  <a:pt x="32104" y="59407"/>
                </a:lnTo>
                <a:lnTo>
                  <a:pt x="20023" y="57232"/>
                </a:lnTo>
                <a:lnTo>
                  <a:pt x="9403" y="50707"/>
                </a:lnTo>
                <a:lnTo>
                  <a:pt x="2350" y="40881"/>
                </a:lnTo>
                <a:lnTo>
                  <a:pt x="0" y="29703"/>
                </a:lnTo>
                <a:lnTo>
                  <a:pt x="2350" y="18526"/>
                </a:lnTo>
                <a:lnTo>
                  <a:pt x="9403" y="8699"/>
                </a:lnTo>
                <a:lnTo>
                  <a:pt x="20023" y="2174"/>
                </a:lnTo>
                <a:lnTo>
                  <a:pt x="32104" y="0"/>
                </a:lnTo>
                <a:lnTo>
                  <a:pt x="44184" y="2174"/>
                </a:lnTo>
                <a:lnTo>
                  <a:pt x="54805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0" name="object 2700"/>
          <p:cNvSpPr/>
          <p:nvPr/>
        </p:nvSpPr>
        <p:spPr>
          <a:xfrm>
            <a:off x="5504113" y="5145137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31815" y="0"/>
                </a:moveTo>
                <a:lnTo>
                  <a:pt x="19842" y="2175"/>
                </a:lnTo>
                <a:lnTo>
                  <a:pt x="9318" y="8700"/>
                </a:lnTo>
                <a:lnTo>
                  <a:pt x="2329" y="18525"/>
                </a:lnTo>
                <a:lnTo>
                  <a:pt x="0" y="29702"/>
                </a:lnTo>
                <a:lnTo>
                  <a:pt x="2329" y="40880"/>
                </a:lnTo>
                <a:lnTo>
                  <a:pt x="9318" y="50706"/>
                </a:lnTo>
                <a:lnTo>
                  <a:pt x="19842" y="57231"/>
                </a:lnTo>
                <a:lnTo>
                  <a:pt x="31815" y="59406"/>
                </a:lnTo>
                <a:lnTo>
                  <a:pt x="43787" y="57231"/>
                </a:lnTo>
                <a:lnTo>
                  <a:pt x="54311" y="50706"/>
                </a:lnTo>
                <a:lnTo>
                  <a:pt x="61300" y="40880"/>
                </a:lnTo>
                <a:lnTo>
                  <a:pt x="63630" y="29702"/>
                </a:lnTo>
                <a:lnTo>
                  <a:pt x="61300" y="18525"/>
                </a:lnTo>
                <a:lnTo>
                  <a:pt x="54311" y="8700"/>
                </a:lnTo>
                <a:lnTo>
                  <a:pt x="43787" y="217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1" name="object 2701"/>
          <p:cNvSpPr/>
          <p:nvPr/>
        </p:nvSpPr>
        <p:spPr>
          <a:xfrm>
            <a:off x="5504112" y="5145136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54312" y="8699"/>
                </a:moveTo>
                <a:lnTo>
                  <a:pt x="61301" y="18526"/>
                </a:lnTo>
                <a:lnTo>
                  <a:pt x="63630" y="29703"/>
                </a:lnTo>
                <a:lnTo>
                  <a:pt x="61301" y="40881"/>
                </a:lnTo>
                <a:lnTo>
                  <a:pt x="54312" y="50707"/>
                </a:lnTo>
                <a:lnTo>
                  <a:pt x="43787" y="57232"/>
                </a:lnTo>
                <a:lnTo>
                  <a:pt x="31815" y="59407"/>
                </a:lnTo>
                <a:lnTo>
                  <a:pt x="19843" y="57232"/>
                </a:lnTo>
                <a:lnTo>
                  <a:pt x="9318" y="50707"/>
                </a:lnTo>
                <a:lnTo>
                  <a:pt x="2329" y="40881"/>
                </a:lnTo>
                <a:lnTo>
                  <a:pt x="0" y="29703"/>
                </a:lnTo>
                <a:lnTo>
                  <a:pt x="2329" y="18526"/>
                </a:lnTo>
                <a:lnTo>
                  <a:pt x="9318" y="8699"/>
                </a:lnTo>
                <a:lnTo>
                  <a:pt x="19843" y="2174"/>
                </a:lnTo>
                <a:lnTo>
                  <a:pt x="31815" y="0"/>
                </a:lnTo>
                <a:lnTo>
                  <a:pt x="43787" y="2174"/>
                </a:lnTo>
                <a:lnTo>
                  <a:pt x="54312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2" name="object 2702"/>
          <p:cNvSpPr/>
          <p:nvPr/>
        </p:nvSpPr>
        <p:spPr>
          <a:xfrm>
            <a:off x="5521466" y="5103926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5" y="0"/>
                </a:moveTo>
                <a:lnTo>
                  <a:pt x="19842" y="2155"/>
                </a:lnTo>
                <a:lnTo>
                  <a:pt x="9318" y="8621"/>
                </a:lnTo>
                <a:lnTo>
                  <a:pt x="2329" y="18359"/>
                </a:lnTo>
                <a:lnTo>
                  <a:pt x="0" y="29436"/>
                </a:lnTo>
                <a:lnTo>
                  <a:pt x="2329" y="40513"/>
                </a:lnTo>
                <a:lnTo>
                  <a:pt x="9318" y="50250"/>
                </a:lnTo>
                <a:lnTo>
                  <a:pt x="19842" y="56716"/>
                </a:lnTo>
                <a:lnTo>
                  <a:pt x="31815" y="58872"/>
                </a:lnTo>
                <a:lnTo>
                  <a:pt x="43787" y="56716"/>
                </a:lnTo>
                <a:lnTo>
                  <a:pt x="54311" y="50250"/>
                </a:lnTo>
                <a:lnTo>
                  <a:pt x="61300" y="40513"/>
                </a:lnTo>
                <a:lnTo>
                  <a:pt x="63630" y="29436"/>
                </a:lnTo>
                <a:lnTo>
                  <a:pt x="61300" y="18359"/>
                </a:lnTo>
                <a:lnTo>
                  <a:pt x="54311" y="8621"/>
                </a:lnTo>
                <a:lnTo>
                  <a:pt x="43787" y="215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3" name="object 2703"/>
          <p:cNvSpPr/>
          <p:nvPr/>
        </p:nvSpPr>
        <p:spPr>
          <a:xfrm>
            <a:off x="5521466" y="5103926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54312" y="8621"/>
                </a:moveTo>
                <a:lnTo>
                  <a:pt x="61301" y="18359"/>
                </a:lnTo>
                <a:lnTo>
                  <a:pt x="63630" y="29436"/>
                </a:lnTo>
                <a:lnTo>
                  <a:pt x="61301" y="40513"/>
                </a:lnTo>
                <a:lnTo>
                  <a:pt x="54312" y="50250"/>
                </a:lnTo>
                <a:lnTo>
                  <a:pt x="43787" y="56716"/>
                </a:lnTo>
                <a:lnTo>
                  <a:pt x="31815" y="58872"/>
                </a:lnTo>
                <a:lnTo>
                  <a:pt x="19843" y="56716"/>
                </a:lnTo>
                <a:lnTo>
                  <a:pt x="9318" y="50250"/>
                </a:lnTo>
                <a:lnTo>
                  <a:pt x="2329" y="40513"/>
                </a:lnTo>
                <a:lnTo>
                  <a:pt x="0" y="29436"/>
                </a:lnTo>
                <a:lnTo>
                  <a:pt x="2329" y="18359"/>
                </a:lnTo>
                <a:lnTo>
                  <a:pt x="9318" y="8621"/>
                </a:lnTo>
                <a:lnTo>
                  <a:pt x="19843" y="2155"/>
                </a:lnTo>
                <a:lnTo>
                  <a:pt x="31815" y="0"/>
                </a:lnTo>
                <a:lnTo>
                  <a:pt x="43787" y="2155"/>
                </a:lnTo>
                <a:lnTo>
                  <a:pt x="54312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4" name="object 2704"/>
          <p:cNvSpPr/>
          <p:nvPr/>
        </p:nvSpPr>
        <p:spPr>
          <a:xfrm>
            <a:off x="5538242" y="5182066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3" y="0"/>
                </a:moveTo>
                <a:lnTo>
                  <a:pt x="20023" y="2155"/>
                </a:lnTo>
                <a:lnTo>
                  <a:pt x="9403" y="8622"/>
                </a:lnTo>
                <a:lnTo>
                  <a:pt x="2350" y="18359"/>
                </a:lnTo>
                <a:lnTo>
                  <a:pt x="0" y="29436"/>
                </a:lnTo>
                <a:lnTo>
                  <a:pt x="2350" y="40513"/>
                </a:lnTo>
                <a:lnTo>
                  <a:pt x="9403" y="50251"/>
                </a:lnTo>
                <a:lnTo>
                  <a:pt x="20023" y="56717"/>
                </a:lnTo>
                <a:lnTo>
                  <a:pt x="32103" y="58872"/>
                </a:lnTo>
                <a:lnTo>
                  <a:pt x="44184" y="56717"/>
                </a:lnTo>
                <a:lnTo>
                  <a:pt x="54805" y="50251"/>
                </a:lnTo>
                <a:lnTo>
                  <a:pt x="61857" y="40513"/>
                </a:lnTo>
                <a:lnTo>
                  <a:pt x="64208" y="29436"/>
                </a:lnTo>
                <a:lnTo>
                  <a:pt x="61857" y="18359"/>
                </a:lnTo>
                <a:lnTo>
                  <a:pt x="54805" y="8622"/>
                </a:lnTo>
                <a:lnTo>
                  <a:pt x="44184" y="2155"/>
                </a:lnTo>
                <a:lnTo>
                  <a:pt x="32103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5" name="object 2705"/>
          <p:cNvSpPr/>
          <p:nvPr/>
        </p:nvSpPr>
        <p:spPr>
          <a:xfrm>
            <a:off x="5538242" y="5182065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7" y="18359"/>
                </a:lnTo>
                <a:lnTo>
                  <a:pt x="64208" y="29436"/>
                </a:lnTo>
                <a:lnTo>
                  <a:pt x="61857" y="40513"/>
                </a:lnTo>
                <a:lnTo>
                  <a:pt x="54805" y="50250"/>
                </a:lnTo>
                <a:lnTo>
                  <a:pt x="44184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3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3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4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6" name="object 2706"/>
          <p:cNvSpPr/>
          <p:nvPr/>
        </p:nvSpPr>
        <p:spPr>
          <a:xfrm>
            <a:off x="5556174" y="5166010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5" y="0"/>
                </a:moveTo>
                <a:lnTo>
                  <a:pt x="19842" y="2155"/>
                </a:lnTo>
                <a:lnTo>
                  <a:pt x="9318" y="8621"/>
                </a:lnTo>
                <a:lnTo>
                  <a:pt x="2329" y="18358"/>
                </a:lnTo>
                <a:lnTo>
                  <a:pt x="0" y="29435"/>
                </a:lnTo>
                <a:lnTo>
                  <a:pt x="2329" y="40512"/>
                </a:lnTo>
                <a:lnTo>
                  <a:pt x="9318" y="50250"/>
                </a:lnTo>
                <a:lnTo>
                  <a:pt x="19842" y="56716"/>
                </a:lnTo>
                <a:lnTo>
                  <a:pt x="31815" y="58871"/>
                </a:lnTo>
                <a:lnTo>
                  <a:pt x="43787" y="56716"/>
                </a:lnTo>
                <a:lnTo>
                  <a:pt x="54311" y="50250"/>
                </a:lnTo>
                <a:lnTo>
                  <a:pt x="61300" y="40512"/>
                </a:lnTo>
                <a:lnTo>
                  <a:pt x="63630" y="29435"/>
                </a:lnTo>
                <a:lnTo>
                  <a:pt x="61300" y="18358"/>
                </a:lnTo>
                <a:lnTo>
                  <a:pt x="54311" y="8621"/>
                </a:lnTo>
                <a:lnTo>
                  <a:pt x="43787" y="215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7" name="object 2707"/>
          <p:cNvSpPr/>
          <p:nvPr/>
        </p:nvSpPr>
        <p:spPr>
          <a:xfrm>
            <a:off x="5556174" y="5166009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54312" y="8621"/>
                </a:moveTo>
                <a:lnTo>
                  <a:pt x="61301" y="18359"/>
                </a:lnTo>
                <a:lnTo>
                  <a:pt x="63630" y="29436"/>
                </a:lnTo>
                <a:lnTo>
                  <a:pt x="61301" y="40513"/>
                </a:lnTo>
                <a:lnTo>
                  <a:pt x="54312" y="50250"/>
                </a:lnTo>
                <a:lnTo>
                  <a:pt x="43787" y="56716"/>
                </a:lnTo>
                <a:lnTo>
                  <a:pt x="31815" y="58872"/>
                </a:lnTo>
                <a:lnTo>
                  <a:pt x="19843" y="56716"/>
                </a:lnTo>
                <a:lnTo>
                  <a:pt x="9318" y="50250"/>
                </a:lnTo>
                <a:lnTo>
                  <a:pt x="2329" y="40513"/>
                </a:lnTo>
                <a:lnTo>
                  <a:pt x="0" y="29436"/>
                </a:lnTo>
                <a:lnTo>
                  <a:pt x="2329" y="18359"/>
                </a:lnTo>
                <a:lnTo>
                  <a:pt x="9318" y="8621"/>
                </a:lnTo>
                <a:lnTo>
                  <a:pt x="19843" y="2155"/>
                </a:lnTo>
                <a:lnTo>
                  <a:pt x="31815" y="0"/>
                </a:lnTo>
                <a:lnTo>
                  <a:pt x="43787" y="2155"/>
                </a:lnTo>
                <a:lnTo>
                  <a:pt x="54312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8" name="object 2708"/>
          <p:cNvSpPr/>
          <p:nvPr/>
        </p:nvSpPr>
        <p:spPr>
          <a:xfrm>
            <a:off x="5573528" y="5222741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5" y="0"/>
                </a:moveTo>
                <a:lnTo>
                  <a:pt x="19842" y="2155"/>
                </a:lnTo>
                <a:lnTo>
                  <a:pt x="9318" y="8622"/>
                </a:lnTo>
                <a:lnTo>
                  <a:pt x="2329" y="18359"/>
                </a:lnTo>
                <a:lnTo>
                  <a:pt x="0" y="29436"/>
                </a:lnTo>
                <a:lnTo>
                  <a:pt x="2329" y="40512"/>
                </a:lnTo>
                <a:lnTo>
                  <a:pt x="9318" y="50250"/>
                </a:lnTo>
                <a:lnTo>
                  <a:pt x="19842" y="56716"/>
                </a:lnTo>
                <a:lnTo>
                  <a:pt x="31815" y="58872"/>
                </a:lnTo>
                <a:lnTo>
                  <a:pt x="43787" y="56716"/>
                </a:lnTo>
                <a:lnTo>
                  <a:pt x="54311" y="50250"/>
                </a:lnTo>
                <a:lnTo>
                  <a:pt x="61300" y="40512"/>
                </a:lnTo>
                <a:lnTo>
                  <a:pt x="63630" y="29436"/>
                </a:lnTo>
                <a:lnTo>
                  <a:pt x="61300" y="18359"/>
                </a:lnTo>
                <a:lnTo>
                  <a:pt x="54311" y="8622"/>
                </a:lnTo>
                <a:lnTo>
                  <a:pt x="43787" y="215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9" name="object 2709"/>
          <p:cNvSpPr/>
          <p:nvPr/>
        </p:nvSpPr>
        <p:spPr>
          <a:xfrm>
            <a:off x="5573528" y="5222741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54312" y="8621"/>
                </a:moveTo>
                <a:lnTo>
                  <a:pt x="61301" y="18359"/>
                </a:lnTo>
                <a:lnTo>
                  <a:pt x="63630" y="29436"/>
                </a:lnTo>
                <a:lnTo>
                  <a:pt x="61301" y="40513"/>
                </a:lnTo>
                <a:lnTo>
                  <a:pt x="54312" y="50250"/>
                </a:lnTo>
                <a:lnTo>
                  <a:pt x="43787" y="56716"/>
                </a:lnTo>
                <a:lnTo>
                  <a:pt x="31815" y="58872"/>
                </a:lnTo>
                <a:lnTo>
                  <a:pt x="19843" y="56716"/>
                </a:lnTo>
                <a:lnTo>
                  <a:pt x="9318" y="50250"/>
                </a:lnTo>
                <a:lnTo>
                  <a:pt x="2329" y="40513"/>
                </a:lnTo>
                <a:lnTo>
                  <a:pt x="0" y="29436"/>
                </a:lnTo>
                <a:lnTo>
                  <a:pt x="2329" y="18359"/>
                </a:lnTo>
                <a:lnTo>
                  <a:pt x="9318" y="8621"/>
                </a:lnTo>
                <a:lnTo>
                  <a:pt x="19843" y="2155"/>
                </a:lnTo>
                <a:lnTo>
                  <a:pt x="31815" y="0"/>
                </a:lnTo>
                <a:lnTo>
                  <a:pt x="43787" y="2155"/>
                </a:lnTo>
                <a:lnTo>
                  <a:pt x="54312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0" name="object 2710"/>
          <p:cNvSpPr/>
          <p:nvPr/>
        </p:nvSpPr>
        <p:spPr>
          <a:xfrm>
            <a:off x="5590303" y="5194375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32103" y="0"/>
                </a:moveTo>
                <a:lnTo>
                  <a:pt x="20023" y="2175"/>
                </a:lnTo>
                <a:lnTo>
                  <a:pt x="9403" y="8700"/>
                </a:lnTo>
                <a:lnTo>
                  <a:pt x="2350" y="18526"/>
                </a:lnTo>
                <a:lnTo>
                  <a:pt x="0" y="29704"/>
                </a:lnTo>
                <a:lnTo>
                  <a:pt x="2350" y="40881"/>
                </a:lnTo>
                <a:lnTo>
                  <a:pt x="9403" y="50707"/>
                </a:lnTo>
                <a:lnTo>
                  <a:pt x="20023" y="57233"/>
                </a:lnTo>
                <a:lnTo>
                  <a:pt x="32103" y="59408"/>
                </a:lnTo>
                <a:lnTo>
                  <a:pt x="44184" y="57233"/>
                </a:lnTo>
                <a:lnTo>
                  <a:pt x="54805" y="50707"/>
                </a:lnTo>
                <a:lnTo>
                  <a:pt x="61857" y="40881"/>
                </a:lnTo>
                <a:lnTo>
                  <a:pt x="64208" y="29704"/>
                </a:lnTo>
                <a:lnTo>
                  <a:pt x="61857" y="18526"/>
                </a:lnTo>
                <a:lnTo>
                  <a:pt x="54805" y="8700"/>
                </a:lnTo>
                <a:lnTo>
                  <a:pt x="44184" y="2175"/>
                </a:lnTo>
                <a:lnTo>
                  <a:pt x="32103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1" name="object 2711"/>
          <p:cNvSpPr/>
          <p:nvPr/>
        </p:nvSpPr>
        <p:spPr>
          <a:xfrm>
            <a:off x="5590303" y="5194375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54805" y="8699"/>
                </a:moveTo>
                <a:lnTo>
                  <a:pt x="61857" y="18526"/>
                </a:lnTo>
                <a:lnTo>
                  <a:pt x="64208" y="29703"/>
                </a:lnTo>
                <a:lnTo>
                  <a:pt x="61857" y="40881"/>
                </a:lnTo>
                <a:lnTo>
                  <a:pt x="54805" y="50707"/>
                </a:lnTo>
                <a:lnTo>
                  <a:pt x="44184" y="57232"/>
                </a:lnTo>
                <a:lnTo>
                  <a:pt x="32104" y="59407"/>
                </a:lnTo>
                <a:lnTo>
                  <a:pt x="20023" y="57232"/>
                </a:lnTo>
                <a:lnTo>
                  <a:pt x="9403" y="50707"/>
                </a:lnTo>
                <a:lnTo>
                  <a:pt x="2350" y="40881"/>
                </a:lnTo>
                <a:lnTo>
                  <a:pt x="0" y="29703"/>
                </a:lnTo>
                <a:lnTo>
                  <a:pt x="2350" y="18526"/>
                </a:lnTo>
                <a:lnTo>
                  <a:pt x="9403" y="8699"/>
                </a:lnTo>
                <a:lnTo>
                  <a:pt x="20023" y="2174"/>
                </a:lnTo>
                <a:lnTo>
                  <a:pt x="32104" y="0"/>
                </a:lnTo>
                <a:lnTo>
                  <a:pt x="44184" y="2174"/>
                </a:lnTo>
                <a:lnTo>
                  <a:pt x="54805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2" name="object 2712"/>
          <p:cNvSpPr/>
          <p:nvPr/>
        </p:nvSpPr>
        <p:spPr>
          <a:xfrm>
            <a:off x="5607656" y="5222741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5" y="0"/>
                </a:moveTo>
                <a:lnTo>
                  <a:pt x="19842" y="2155"/>
                </a:lnTo>
                <a:lnTo>
                  <a:pt x="9318" y="8622"/>
                </a:lnTo>
                <a:lnTo>
                  <a:pt x="2329" y="18359"/>
                </a:lnTo>
                <a:lnTo>
                  <a:pt x="0" y="29436"/>
                </a:lnTo>
                <a:lnTo>
                  <a:pt x="2329" y="40512"/>
                </a:lnTo>
                <a:lnTo>
                  <a:pt x="9318" y="50250"/>
                </a:lnTo>
                <a:lnTo>
                  <a:pt x="19842" y="56716"/>
                </a:lnTo>
                <a:lnTo>
                  <a:pt x="31815" y="58872"/>
                </a:lnTo>
                <a:lnTo>
                  <a:pt x="43787" y="56716"/>
                </a:lnTo>
                <a:lnTo>
                  <a:pt x="54311" y="50250"/>
                </a:lnTo>
                <a:lnTo>
                  <a:pt x="61301" y="40512"/>
                </a:lnTo>
                <a:lnTo>
                  <a:pt x="63631" y="29436"/>
                </a:lnTo>
                <a:lnTo>
                  <a:pt x="61301" y="18359"/>
                </a:lnTo>
                <a:lnTo>
                  <a:pt x="54311" y="8622"/>
                </a:lnTo>
                <a:lnTo>
                  <a:pt x="43787" y="215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3" name="object 2713"/>
          <p:cNvSpPr/>
          <p:nvPr/>
        </p:nvSpPr>
        <p:spPr>
          <a:xfrm>
            <a:off x="5607656" y="5222741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54312" y="8621"/>
                </a:moveTo>
                <a:lnTo>
                  <a:pt x="61301" y="18359"/>
                </a:lnTo>
                <a:lnTo>
                  <a:pt x="63630" y="29436"/>
                </a:lnTo>
                <a:lnTo>
                  <a:pt x="61301" y="40513"/>
                </a:lnTo>
                <a:lnTo>
                  <a:pt x="54312" y="50250"/>
                </a:lnTo>
                <a:lnTo>
                  <a:pt x="43787" y="56716"/>
                </a:lnTo>
                <a:lnTo>
                  <a:pt x="31815" y="58872"/>
                </a:lnTo>
                <a:lnTo>
                  <a:pt x="19843" y="56716"/>
                </a:lnTo>
                <a:lnTo>
                  <a:pt x="9318" y="50250"/>
                </a:lnTo>
                <a:lnTo>
                  <a:pt x="2329" y="40513"/>
                </a:lnTo>
                <a:lnTo>
                  <a:pt x="0" y="29436"/>
                </a:lnTo>
                <a:lnTo>
                  <a:pt x="2329" y="18359"/>
                </a:lnTo>
                <a:lnTo>
                  <a:pt x="9318" y="8621"/>
                </a:lnTo>
                <a:lnTo>
                  <a:pt x="19843" y="2155"/>
                </a:lnTo>
                <a:lnTo>
                  <a:pt x="31815" y="0"/>
                </a:lnTo>
                <a:lnTo>
                  <a:pt x="43787" y="2155"/>
                </a:lnTo>
                <a:lnTo>
                  <a:pt x="54312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4" name="object 2714"/>
          <p:cNvSpPr/>
          <p:nvPr/>
        </p:nvSpPr>
        <p:spPr>
          <a:xfrm>
            <a:off x="5625589" y="5259670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31815" y="0"/>
                </a:moveTo>
                <a:lnTo>
                  <a:pt x="19842" y="2175"/>
                </a:lnTo>
                <a:lnTo>
                  <a:pt x="9318" y="8700"/>
                </a:lnTo>
                <a:lnTo>
                  <a:pt x="2329" y="18526"/>
                </a:lnTo>
                <a:lnTo>
                  <a:pt x="0" y="29704"/>
                </a:lnTo>
                <a:lnTo>
                  <a:pt x="2329" y="40881"/>
                </a:lnTo>
                <a:lnTo>
                  <a:pt x="9318" y="50707"/>
                </a:lnTo>
                <a:lnTo>
                  <a:pt x="19842" y="57233"/>
                </a:lnTo>
                <a:lnTo>
                  <a:pt x="31815" y="59408"/>
                </a:lnTo>
                <a:lnTo>
                  <a:pt x="43787" y="57233"/>
                </a:lnTo>
                <a:lnTo>
                  <a:pt x="54311" y="50707"/>
                </a:lnTo>
                <a:lnTo>
                  <a:pt x="61300" y="40881"/>
                </a:lnTo>
                <a:lnTo>
                  <a:pt x="63630" y="29704"/>
                </a:lnTo>
                <a:lnTo>
                  <a:pt x="61300" y="18526"/>
                </a:lnTo>
                <a:lnTo>
                  <a:pt x="54311" y="8700"/>
                </a:lnTo>
                <a:lnTo>
                  <a:pt x="43787" y="217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5" name="object 2715"/>
          <p:cNvSpPr/>
          <p:nvPr/>
        </p:nvSpPr>
        <p:spPr>
          <a:xfrm>
            <a:off x="5625589" y="5259670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54312" y="8699"/>
                </a:moveTo>
                <a:lnTo>
                  <a:pt x="61301" y="18526"/>
                </a:lnTo>
                <a:lnTo>
                  <a:pt x="63630" y="29703"/>
                </a:lnTo>
                <a:lnTo>
                  <a:pt x="61301" y="40881"/>
                </a:lnTo>
                <a:lnTo>
                  <a:pt x="54312" y="50707"/>
                </a:lnTo>
                <a:lnTo>
                  <a:pt x="43787" y="57232"/>
                </a:lnTo>
                <a:lnTo>
                  <a:pt x="31815" y="59407"/>
                </a:lnTo>
                <a:lnTo>
                  <a:pt x="19843" y="57232"/>
                </a:lnTo>
                <a:lnTo>
                  <a:pt x="9318" y="50707"/>
                </a:lnTo>
                <a:lnTo>
                  <a:pt x="2329" y="40881"/>
                </a:lnTo>
                <a:lnTo>
                  <a:pt x="0" y="29703"/>
                </a:lnTo>
                <a:lnTo>
                  <a:pt x="2329" y="18526"/>
                </a:lnTo>
                <a:lnTo>
                  <a:pt x="9318" y="8699"/>
                </a:lnTo>
                <a:lnTo>
                  <a:pt x="19843" y="2174"/>
                </a:lnTo>
                <a:lnTo>
                  <a:pt x="31815" y="0"/>
                </a:lnTo>
                <a:lnTo>
                  <a:pt x="43787" y="2174"/>
                </a:lnTo>
                <a:lnTo>
                  <a:pt x="54312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6" name="object 2716"/>
          <p:cNvSpPr/>
          <p:nvPr/>
        </p:nvSpPr>
        <p:spPr>
          <a:xfrm>
            <a:off x="5642364" y="5240939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32104" y="0"/>
                </a:moveTo>
                <a:lnTo>
                  <a:pt x="20023" y="2175"/>
                </a:lnTo>
                <a:lnTo>
                  <a:pt x="9403" y="8700"/>
                </a:lnTo>
                <a:lnTo>
                  <a:pt x="2350" y="18526"/>
                </a:lnTo>
                <a:lnTo>
                  <a:pt x="0" y="29703"/>
                </a:lnTo>
                <a:lnTo>
                  <a:pt x="2350" y="40881"/>
                </a:lnTo>
                <a:lnTo>
                  <a:pt x="9403" y="50706"/>
                </a:lnTo>
                <a:lnTo>
                  <a:pt x="20023" y="57231"/>
                </a:lnTo>
                <a:lnTo>
                  <a:pt x="32104" y="59406"/>
                </a:lnTo>
                <a:lnTo>
                  <a:pt x="44185" y="57231"/>
                </a:lnTo>
                <a:lnTo>
                  <a:pt x="54805" y="50706"/>
                </a:lnTo>
                <a:lnTo>
                  <a:pt x="61857" y="40881"/>
                </a:lnTo>
                <a:lnTo>
                  <a:pt x="64208" y="29703"/>
                </a:lnTo>
                <a:lnTo>
                  <a:pt x="61857" y="18526"/>
                </a:lnTo>
                <a:lnTo>
                  <a:pt x="54805" y="8700"/>
                </a:lnTo>
                <a:lnTo>
                  <a:pt x="44185" y="217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7" name="object 2717"/>
          <p:cNvSpPr/>
          <p:nvPr/>
        </p:nvSpPr>
        <p:spPr>
          <a:xfrm>
            <a:off x="5642364" y="5240938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54805" y="8699"/>
                </a:moveTo>
                <a:lnTo>
                  <a:pt x="61857" y="18526"/>
                </a:lnTo>
                <a:lnTo>
                  <a:pt x="64208" y="29703"/>
                </a:lnTo>
                <a:lnTo>
                  <a:pt x="61857" y="40881"/>
                </a:lnTo>
                <a:lnTo>
                  <a:pt x="54805" y="50707"/>
                </a:lnTo>
                <a:lnTo>
                  <a:pt x="44184" y="57232"/>
                </a:lnTo>
                <a:lnTo>
                  <a:pt x="32104" y="59407"/>
                </a:lnTo>
                <a:lnTo>
                  <a:pt x="20023" y="57232"/>
                </a:lnTo>
                <a:lnTo>
                  <a:pt x="9403" y="50707"/>
                </a:lnTo>
                <a:lnTo>
                  <a:pt x="2350" y="40881"/>
                </a:lnTo>
                <a:lnTo>
                  <a:pt x="0" y="29703"/>
                </a:lnTo>
                <a:lnTo>
                  <a:pt x="2350" y="18526"/>
                </a:lnTo>
                <a:lnTo>
                  <a:pt x="9403" y="8699"/>
                </a:lnTo>
                <a:lnTo>
                  <a:pt x="20023" y="2174"/>
                </a:lnTo>
                <a:lnTo>
                  <a:pt x="32104" y="0"/>
                </a:lnTo>
                <a:lnTo>
                  <a:pt x="44184" y="2174"/>
                </a:lnTo>
                <a:lnTo>
                  <a:pt x="54805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8" name="object 2718"/>
          <p:cNvSpPr/>
          <p:nvPr/>
        </p:nvSpPr>
        <p:spPr>
          <a:xfrm>
            <a:off x="5659718" y="5262346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5" y="0"/>
                </a:moveTo>
                <a:lnTo>
                  <a:pt x="19843" y="2155"/>
                </a:lnTo>
                <a:lnTo>
                  <a:pt x="9319" y="8622"/>
                </a:lnTo>
                <a:lnTo>
                  <a:pt x="2329" y="18359"/>
                </a:lnTo>
                <a:lnTo>
                  <a:pt x="0" y="29436"/>
                </a:lnTo>
                <a:lnTo>
                  <a:pt x="2329" y="40512"/>
                </a:lnTo>
                <a:lnTo>
                  <a:pt x="9319" y="50250"/>
                </a:lnTo>
                <a:lnTo>
                  <a:pt x="19843" y="56716"/>
                </a:lnTo>
                <a:lnTo>
                  <a:pt x="31815" y="58872"/>
                </a:lnTo>
                <a:lnTo>
                  <a:pt x="43787" y="56716"/>
                </a:lnTo>
                <a:lnTo>
                  <a:pt x="54312" y="50250"/>
                </a:lnTo>
                <a:lnTo>
                  <a:pt x="61301" y="40512"/>
                </a:lnTo>
                <a:lnTo>
                  <a:pt x="63631" y="29436"/>
                </a:lnTo>
                <a:lnTo>
                  <a:pt x="61301" y="18359"/>
                </a:lnTo>
                <a:lnTo>
                  <a:pt x="54312" y="8622"/>
                </a:lnTo>
                <a:lnTo>
                  <a:pt x="43787" y="215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9" name="object 2719"/>
          <p:cNvSpPr/>
          <p:nvPr/>
        </p:nvSpPr>
        <p:spPr>
          <a:xfrm>
            <a:off x="5659718" y="5262346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54312" y="8621"/>
                </a:moveTo>
                <a:lnTo>
                  <a:pt x="61301" y="18359"/>
                </a:lnTo>
                <a:lnTo>
                  <a:pt x="63630" y="29436"/>
                </a:lnTo>
                <a:lnTo>
                  <a:pt x="61301" y="40513"/>
                </a:lnTo>
                <a:lnTo>
                  <a:pt x="54312" y="50250"/>
                </a:lnTo>
                <a:lnTo>
                  <a:pt x="43787" y="56716"/>
                </a:lnTo>
                <a:lnTo>
                  <a:pt x="31815" y="58872"/>
                </a:lnTo>
                <a:lnTo>
                  <a:pt x="19843" y="56716"/>
                </a:lnTo>
                <a:lnTo>
                  <a:pt x="9318" y="50250"/>
                </a:lnTo>
                <a:lnTo>
                  <a:pt x="2329" y="40513"/>
                </a:lnTo>
                <a:lnTo>
                  <a:pt x="0" y="29436"/>
                </a:lnTo>
                <a:lnTo>
                  <a:pt x="2329" y="18359"/>
                </a:lnTo>
                <a:lnTo>
                  <a:pt x="9318" y="8621"/>
                </a:lnTo>
                <a:lnTo>
                  <a:pt x="19843" y="2155"/>
                </a:lnTo>
                <a:lnTo>
                  <a:pt x="31815" y="0"/>
                </a:lnTo>
                <a:lnTo>
                  <a:pt x="43787" y="2155"/>
                </a:lnTo>
                <a:lnTo>
                  <a:pt x="54312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0" name="object 2720"/>
          <p:cNvSpPr/>
          <p:nvPr/>
        </p:nvSpPr>
        <p:spPr>
          <a:xfrm>
            <a:off x="5676493" y="5253248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3" y="2155"/>
                </a:lnTo>
                <a:lnTo>
                  <a:pt x="9403" y="8622"/>
                </a:lnTo>
                <a:lnTo>
                  <a:pt x="2350" y="18359"/>
                </a:lnTo>
                <a:lnTo>
                  <a:pt x="0" y="29436"/>
                </a:lnTo>
                <a:lnTo>
                  <a:pt x="2350" y="40512"/>
                </a:lnTo>
                <a:lnTo>
                  <a:pt x="9403" y="50250"/>
                </a:lnTo>
                <a:lnTo>
                  <a:pt x="20023" y="56716"/>
                </a:lnTo>
                <a:lnTo>
                  <a:pt x="32104" y="58872"/>
                </a:lnTo>
                <a:lnTo>
                  <a:pt x="44185" y="56716"/>
                </a:lnTo>
                <a:lnTo>
                  <a:pt x="54805" y="50250"/>
                </a:lnTo>
                <a:lnTo>
                  <a:pt x="61857" y="40512"/>
                </a:lnTo>
                <a:lnTo>
                  <a:pt x="64208" y="29436"/>
                </a:lnTo>
                <a:lnTo>
                  <a:pt x="61857" y="18359"/>
                </a:lnTo>
                <a:lnTo>
                  <a:pt x="54805" y="8622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1" name="object 2721"/>
          <p:cNvSpPr/>
          <p:nvPr/>
        </p:nvSpPr>
        <p:spPr>
          <a:xfrm>
            <a:off x="5676493" y="5253247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7" y="18359"/>
                </a:lnTo>
                <a:lnTo>
                  <a:pt x="64208" y="29436"/>
                </a:lnTo>
                <a:lnTo>
                  <a:pt x="61857" y="40513"/>
                </a:lnTo>
                <a:lnTo>
                  <a:pt x="54805" y="50250"/>
                </a:lnTo>
                <a:lnTo>
                  <a:pt x="44184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3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3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4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2" name="object 2722"/>
          <p:cNvSpPr/>
          <p:nvPr/>
        </p:nvSpPr>
        <p:spPr>
          <a:xfrm>
            <a:off x="5694426" y="5253783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32104" y="0"/>
                </a:moveTo>
                <a:lnTo>
                  <a:pt x="20023" y="2175"/>
                </a:lnTo>
                <a:lnTo>
                  <a:pt x="9403" y="8700"/>
                </a:lnTo>
                <a:lnTo>
                  <a:pt x="2350" y="18526"/>
                </a:lnTo>
                <a:lnTo>
                  <a:pt x="0" y="29703"/>
                </a:lnTo>
                <a:lnTo>
                  <a:pt x="2350" y="40881"/>
                </a:lnTo>
                <a:lnTo>
                  <a:pt x="9403" y="50706"/>
                </a:lnTo>
                <a:lnTo>
                  <a:pt x="20023" y="57231"/>
                </a:lnTo>
                <a:lnTo>
                  <a:pt x="32104" y="59406"/>
                </a:lnTo>
                <a:lnTo>
                  <a:pt x="44185" y="57231"/>
                </a:lnTo>
                <a:lnTo>
                  <a:pt x="54805" y="50706"/>
                </a:lnTo>
                <a:lnTo>
                  <a:pt x="61857" y="40881"/>
                </a:lnTo>
                <a:lnTo>
                  <a:pt x="64208" y="29703"/>
                </a:lnTo>
                <a:lnTo>
                  <a:pt x="61857" y="18526"/>
                </a:lnTo>
                <a:lnTo>
                  <a:pt x="54805" y="8700"/>
                </a:lnTo>
                <a:lnTo>
                  <a:pt x="44185" y="217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3" name="object 2723"/>
          <p:cNvSpPr/>
          <p:nvPr/>
        </p:nvSpPr>
        <p:spPr>
          <a:xfrm>
            <a:off x="5694426" y="5253783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54805" y="8699"/>
                </a:moveTo>
                <a:lnTo>
                  <a:pt x="61857" y="18526"/>
                </a:lnTo>
                <a:lnTo>
                  <a:pt x="64208" y="29703"/>
                </a:lnTo>
                <a:lnTo>
                  <a:pt x="61857" y="40881"/>
                </a:lnTo>
                <a:lnTo>
                  <a:pt x="54805" y="50707"/>
                </a:lnTo>
                <a:lnTo>
                  <a:pt x="44184" y="57232"/>
                </a:lnTo>
                <a:lnTo>
                  <a:pt x="32104" y="59407"/>
                </a:lnTo>
                <a:lnTo>
                  <a:pt x="20023" y="57232"/>
                </a:lnTo>
                <a:lnTo>
                  <a:pt x="9403" y="50707"/>
                </a:lnTo>
                <a:lnTo>
                  <a:pt x="2350" y="40881"/>
                </a:lnTo>
                <a:lnTo>
                  <a:pt x="0" y="29703"/>
                </a:lnTo>
                <a:lnTo>
                  <a:pt x="2350" y="18526"/>
                </a:lnTo>
                <a:lnTo>
                  <a:pt x="9403" y="8699"/>
                </a:lnTo>
                <a:lnTo>
                  <a:pt x="20023" y="2174"/>
                </a:lnTo>
                <a:lnTo>
                  <a:pt x="32104" y="0"/>
                </a:lnTo>
                <a:lnTo>
                  <a:pt x="44184" y="2174"/>
                </a:lnTo>
                <a:lnTo>
                  <a:pt x="54805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4" name="object 2724"/>
          <p:cNvSpPr/>
          <p:nvPr/>
        </p:nvSpPr>
        <p:spPr>
          <a:xfrm>
            <a:off x="5711779" y="5328711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31815" y="0"/>
                </a:moveTo>
                <a:lnTo>
                  <a:pt x="19843" y="2174"/>
                </a:lnTo>
                <a:lnTo>
                  <a:pt x="9319" y="8699"/>
                </a:lnTo>
                <a:lnTo>
                  <a:pt x="2329" y="18525"/>
                </a:lnTo>
                <a:lnTo>
                  <a:pt x="0" y="29703"/>
                </a:lnTo>
                <a:lnTo>
                  <a:pt x="2329" y="40880"/>
                </a:lnTo>
                <a:lnTo>
                  <a:pt x="9319" y="50706"/>
                </a:lnTo>
                <a:lnTo>
                  <a:pt x="19843" y="57232"/>
                </a:lnTo>
                <a:lnTo>
                  <a:pt x="31815" y="59407"/>
                </a:lnTo>
                <a:lnTo>
                  <a:pt x="43787" y="57232"/>
                </a:lnTo>
                <a:lnTo>
                  <a:pt x="54312" y="50706"/>
                </a:lnTo>
                <a:lnTo>
                  <a:pt x="61301" y="40880"/>
                </a:lnTo>
                <a:lnTo>
                  <a:pt x="63631" y="29703"/>
                </a:lnTo>
                <a:lnTo>
                  <a:pt x="61301" y="18525"/>
                </a:lnTo>
                <a:lnTo>
                  <a:pt x="54312" y="8699"/>
                </a:lnTo>
                <a:lnTo>
                  <a:pt x="43787" y="2174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5" name="object 2725"/>
          <p:cNvSpPr/>
          <p:nvPr/>
        </p:nvSpPr>
        <p:spPr>
          <a:xfrm>
            <a:off x="5711779" y="5328711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54312" y="8699"/>
                </a:moveTo>
                <a:lnTo>
                  <a:pt x="61301" y="18526"/>
                </a:lnTo>
                <a:lnTo>
                  <a:pt x="63630" y="29703"/>
                </a:lnTo>
                <a:lnTo>
                  <a:pt x="61301" y="40881"/>
                </a:lnTo>
                <a:lnTo>
                  <a:pt x="54312" y="50707"/>
                </a:lnTo>
                <a:lnTo>
                  <a:pt x="43787" y="57232"/>
                </a:lnTo>
                <a:lnTo>
                  <a:pt x="31815" y="59407"/>
                </a:lnTo>
                <a:lnTo>
                  <a:pt x="19843" y="57232"/>
                </a:lnTo>
                <a:lnTo>
                  <a:pt x="9318" y="50707"/>
                </a:lnTo>
                <a:lnTo>
                  <a:pt x="2329" y="40881"/>
                </a:lnTo>
                <a:lnTo>
                  <a:pt x="0" y="29703"/>
                </a:lnTo>
                <a:lnTo>
                  <a:pt x="2329" y="18526"/>
                </a:lnTo>
                <a:lnTo>
                  <a:pt x="9318" y="8699"/>
                </a:lnTo>
                <a:lnTo>
                  <a:pt x="19843" y="2174"/>
                </a:lnTo>
                <a:lnTo>
                  <a:pt x="31815" y="0"/>
                </a:lnTo>
                <a:lnTo>
                  <a:pt x="43787" y="2174"/>
                </a:lnTo>
                <a:lnTo>
                  <a:pt x="54312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6" name="object 2726"/>
          <p:cNvSpPr/>
          <p:nvPr/>
        </p:nvSpPr>
        <p:spPr>
          <a:xfrm>
            <a:off x="5728554" y="5336204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3" y="2155"/>
                </a:lnTo>
                <a:lnTo>
                  <a:pt x="9403" y="8622"/>
                </a:lnTo>
                <a:lnTo>
                  <a:pt x="2350" y="18359"/>
                </a:lnTo>
                <a:lnTo>
                  <a:pt x="0" y="29436"/>
                </a:lnTo>
                <a:lnTo>
                  <a:pt x="2350" y="40512"/>
                </a:lnTo>
                <a:lnTo>
                  <a:pt x="9403" y="50250"/>
                </a:lnTo>
                <a:lnTo>
                  <a:pt x="20023" y="56716"/>
                </a:lnTo>
                <a:lnTo>
                  <a:pt x="32104" y="58872"/>
                </a:lnTo>
                <a:lnTo>
                  <a:pt x="44185" y="56716"/>
                </a:lnTo>
                <a:lnTo>
                  <a:pt x="54805" y="50250"/>
                </a:lnTo>
                <a:lnTo>
                  <a:pt x="61857" y="40512"/>
                </a:lnTo>
                <a:lnTo>
                  <a:pt x="64208" y="29436"/>
                </a:lnTo>
                <a:lnTo>
                  <a:pt x="61857" y="18359"/>
                </a:lnTo>
                <a:lnTo>
                  <a:pt x="54805" y="8622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7" name="object 2727"/>
          <p:cNvSpPr/>
          <p:nvPr/>
        </p:nvSpPr>
        <p:spPr>
          <a:xfrm>
            <a:off x="5728554" y="5336204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7" y="18359"/>
                </a:lnTo>
                <a:lnTo>
                  <a:pt x="64208" y="29436"/>
                </a:lnTo>
                <a:lnTo>
                  <a:pt x="61857" y="40513"/>
                </a:lnTo>
                <a:lnTo>
                  <a:pt x="54805" y="50250"/>
                </a:lnTo>
                <a:lnTo>
                  <a:pt x="44184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3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3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4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8" name="object 2728"/>
          <p:cNvSpPr/>
          <p:nvPr/>
        </p:nvSpPr>
        <p:spPr>
          <a:xfrm>
            <a:off x="5745907" y="5297134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3" y="2155"/>
                </a:lnTo>
                <a:lnTo>
                  <a:pt x="9403" y="8622"/>
                </a:lnTo>
                <a:lnTo>
                  <a:pt x="2350" y="18359"/>
                </a:lnTo>
                <a:lnTo>
                  <a:pt x="0" y="29436"/>
                </a:lnTo>
                <a:lnTo>
                  <a:pt x="2350" y="40513"/>
                </a:lnTo>
                <a:lnTo>
                  <a:pt x="9403" y="50251"/>
                </a:lnTo>
                <a:lnTo>
                  <a:pt x="20023" y="56717"/>
                </a:lnTo>
                <a:lnTo>
                  <a:pt x="32104" y="58872"/>
                </a:lnTo>
                <a:lnTo>
                  <a:pt x="44185" y="56717"/>
                </a:lnTo>
                <a:lnTo>
                  <a:pt x="54805" y="50251"/>
                </a:lnTo>
                <a:lnTo>
                  <a:pt x="61858" y="40513"/>
                </a:lnTo>
                <a:lnTo>
                  <a:pt x="64209" y="29436"/>
                </a:lnTo>
                <a:lnTo>
                  <a:pt x="61858" y="18359"/>
                </a:lnTo>
                <a:lnTo>
                  <a:pt x="54805" y="8622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9" name="object 2729"/>
          <p:cNvSpPr/>
          <p:nvPr/>
        </p:nvSpPr>
        <p:spPr>
          <a:xfrm>
            <a:off x="5745908" y="5297134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7" y="18359"/>
                </a:lnTo>
                <a:lnTo>
                  <a:pt x="64208" y="29436"/>
                </a:lnTo>
                <a:lnTo>
                  <a:pt x="61857" y="40513"/>
                </a:lnTo>
                <a:lnTo>
                  <a:pt x="54805" y="50250"/>
                </a:lnTo>
                <a:lnTo>
                  <a:pt x="44184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3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3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4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0" name="object 2730"/>
          <p:cNvSpPr/>
          <p:nvPr/>
        </p:nvSpPr>
        <p:spPr>
          <a:xfrm>
            <a:off x="5763840" y="5303022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31815" y="0"/>
                </a:moveTo>
                <a:lnTo>
                  <a:pt x="19843" y="2174"/>
                </a:lnTo>
                <a:lnTo>
                  <a:pt x="9319" y="8699"/>
                </a:lnTo>
                <a:lnTo>
                  <a:pt x="2329" y="18525"/>
                </a:lnTo>
                <a:lnTo>
                  <a:pt x="0" y="29703"/>
                </a:lnTo>
                <a:lnTo>
                  <a:pt x="2329" y="40880"/>
                </a:lnTo>
                <a:lnTo>
                  <a:pt x="9319" y="50706"/>
                </a:lnTo>
                <a:lnTo>
                  <a:pt x="19843" y="57232"/>
                </a:lnTo>
                <a:lnTo>
                  <a:pt x="31815" y="59407"/>
                </a:lnTo>
                <a:lnTo>
                  <a:pt x="43787" y="57232"/>
                </a:lnTo>
                <a:lnTo>
                  <a:pt x="54312" y="50706"/>
                </a:lnTo>
                <a:lnTo>
                  <a:pt x="61301" y="40880"/>
                </a:lnTo>
                <a:lnTo>
                  <a:pt x="63631" y="29703"/>
                </a:lnTo>
                <a:lnTo>
                  <a:pt x="61301" y="18525"/>
                </a:lnTo>
                <a:lnTo>
                  <a:pt x="54312" y="8699"/>
                </a:lnTo>
                <a:lnTo>
                  <a:pt x="43787" y="2174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1" name="object 2731"/>
          <p:cNvSpPr/>
          <p:nvPr/>
        </p:nvSpPr>
        <p:spPr>
          <a:xfrm>
            <a:off x="5763840" y="5303021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54312" y="8699"/>
                </a:moveTo>
                <a:lnTo>
                  <a:pt x="61301" y="18526"/>
                </a:lnTo>
                <a:lnTo>
                  <a:pt x="63630" y="29703"/>
                </a:lnTo>
                <a:lnTo>
                  <a:pt x="61301" y="40881"/>
                </a:lnTo>
                <a:lnTo>
                  <a:pt x="54312" y="50707"/>
                </a:lnTo>
                <a:lnTo>
                  <a:pt x="43787" y="57232"/>
                </a:lnTo>
                <a:lnTo>
                  <a:pt x="31815" y="59407"/>
                </a:lnTo>
                <a:lnTo>
                  <a:pt x="19843" y="57232"/>
                </a:lnTo>
                <a:lnTo>
                  <a:pt x="9318" y="50707"/>
                </a:lnTo>
                <a:lnTo>
                  <a:pt x="2329" y="40881"/>
                </a:lnTo>
                <a:lnTo>
                  <a:pt x="0" y="29703"/>
                </a:lnTo>
                <a:lnTo>
                  <a:pt x="2329" y="18526"/>
                </a:lnTo>
                <a:lnTo>
                  <a:pt x="9318" y="8699"/>
                </a:lnTo>
                <a:lnTo>
                  <a:pt x="19843" y="2174"/>
                </a:lnTo>
                <a:lnTo>
                  <a:pt x="31815" y="0"/>
                </a:lnTo>
                <a:lnTo>
                  <a:pt x="43787" y="2174"/>
                </a:lnTo>
                <a:lnTo>
                  <a:pt x="54312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2" name="object 2732"/>
          <p:cNvSpPr/>
          <p:nvPr/>
        </p:nvSpPr>
        <p:spPr>
          <a:xfrm>
            <a:off x="5781194" y="5341021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5" y="0"/>
                </a:moveTo>
                <a:lnTo>
                  <a:pt x="19842" y="2155"/>
                </a:lnTo>
                <a:lnTo>
                  <a:pt x="9318" y="8621"/>
                </a:lnTo>
                <a:lnTo>
                  <a:pt x="2329" y="18359"/>
                </a:lnTo>
                <a:lnTo>
                  <a:pt x="0" y="29436"/>
                </a:lnTo>
                <a:lnTo>
                  <a:pt x="2329" y="40513"/>
                </a:lnTo>
                <a:lnTo>
                  <a:pt x="9318" y="50250"/>
                </a:lnTo>
                <a:lnTo>
                  <a:pt x="19842" y="56716"/>
                </a:lnTo>
                <a:lnTo>
                  <a:pt x="31815" y="58872"/>
                </a:lnTo>
                <a:lnTo>
                  <a:pt x="43787" y="56716"/>
                </a:lnTo>
                <a:lnTo>
                  <a:pt x="54311" y="50250"/>
                </a:lnTo>
                <a:lnTo>
                  <a:pt x="61300" y="40513"/>
                </a:lnTo>
                <a:lnTo>
                  <a:pt x="63630" y="29436"/>
                </a:lnTo>
                <a:lnTo>
                  <a:pt x="61300" y="18359"/>
                </a:lnTo>
                <a:lnTo>
                  <a:pt x="54311" y="8621"/>
                </a:lnTo>
                <a:lnTo>
                  <a:pt x="43787" y="215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3" name="object 2733"/>
          <p:cNvSpPr/>
          <p:nvPr/>
        </p:nvSpPr>
        <p:spPr>
          <a:xfrm>
            <a:off x="5781194" y="5341021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54312" y="8621"/>
                </a:moveTo>
                <a:lnTo>
                  <a:pt x="61301" y="18359"/>
                </a:lnTo>
                <a:lnTo>
                  <a:pt x="63630" y="29436"/>
                </a:lnTo>
                <a:lnTo>
                  <a:pt x="61301" y="40513"/>
                </a:lnTo>
                <a:lnTo>
                  <a:pt x="54312" y="50250"/>
                </a:lnTo>
                <a:lnTo>
                  <a:pt x="43787" y="56716"/>
                </a:lnTo>
                <a:lnTo>
                  <a:pt x="31815" y="58872"/>
                </a:lnTo>
                <a:lnTo>
                  <a:pt x="19843" y="56716"/>
                </a:lnTo>
                <a:lnTo>
                  <a:pt x="9318" y="50250"/>
                </a:lnTo>
                <a:lnTo>
                  <a:pt x="2329" y="40513"/>
                </a:lnTo>
                <a:lnTo>
                  <a:pt x="0" y="29436"/>
                </a:lnTo>
                <a:lnTo>
                  <a:pt x="2329" y="18359"/>
                </a:lnTo>
                <a:lnTo>
                  <a:pt x="9318" y="8621"/>
                </a:lnTo>
                <a:lnTo>
                  <a:pt x="19843" y="2155"/>
                </a:lnTo>
                <a:lnTo>
                  <a:pt x="31815" y="0"/>
                </a:lnTo>
                <a:lnTo>
                  <a:pt x="43787" y="2155"/>
                </a:lnTo>
                <a:lnTo>
                  <a:pt x="54312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4" name="object 2734"/>
          <p:cNvSpPr/>
          <p:nvPr/>
        </p:nvSpPr>
        <p:spPr>
          <a:xfrm>
            <a:off x="5797970" y="5367246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3" y="0"/>
                </a:moveTo>
                <a:lnTo>
                  <a:pt x="20023" y="2155"/>
                </a:lnTo>
                <a:lnTo>
                  <a:pt x="9403" y="8622"/>
                </a:lnTo>
                <a:lnTo>
                  <a:pt x="2350" y="18359"/>
                </a:lnTo>
                <a:lnTo>
                  <a:pt x="0" y="29436"/>
                </a:lnTo>
                <a:lnTo>
                  <a:pt x="2350" y="40513"/>
                </a:lnTo>
                <a:lnTo>
                  <a:pt x="9403" y="50251"/>
                </a:lnTo>
                <a:lnTo>
                  <a:pt x="20023" y="56717"/>
                </a:lnTo>
                <a:lnTo>
                  <a:pt x="32103" y="58872"/>
                </a:lnTo>
                <a:lnTo>
                  <a:pt x="44184" y="56717"/>
                </a:lnTo>
                <a:lnTo>
                  <a:pt x="54805" y="50251"/>
                </a:lnTo>
                <a:lnTo>
                  <a:pt x="61857" y="40513"/>
                </a:lnTo>
                <a:lnTo>
                  <a:pt x="64208" y="29436"/>
                </a:lnTo>
                <a:lnTo>
                  <a:pt x="61857" y="18359"/>
                </a:lnTo>
                <a:lnTo>
                  <a:pt x="54805" y="8622"/>
                </a:lnTo>
                <a:lnTo>
                  <a:pt x="44184" y="2155"/>
                </a:lnTo>
                <a:lnTo>
                  <a:pt x="32103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5" name="object 2735"/>
          <p:cNvSpPr/>
          <p:nvPr/>
        </p:nvSpPr>
        <p:spPr>
          <a:xfrm>
            <a:off x="5797969" y="5367246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7" y="18359"/>
                </a:lnTo>
                <a:lnTo>
                  <a:pt x="64208" y="29436"/>
                </a:lnTo>
                <a:lnTo>
                  <a:pt x="61857" y="40513"/>
                </a:lnTo>
                <a:lnTo>
                  <a:pt x="54805" y="50250"/>
                </a:lnTo>
                <a:lnTo>
                  <a:pt x="44184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3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3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4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6" name="object 2736"/>
          <p:cNvSpPr/>
          <p:nvPr/>
        </p:nvSpPr>
        <p:spPr>
          <a:xfrm>
            <a:off x="5815901" y="5375809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6" y="0"/>
                </a:moveTo>
                <a:lnTo>
                  <a:pt x="19843" y="2155"/>
                </a:lnTo>
                <a:lnTo>
                  <a:pt x="9319" y="8622"/>
                </a:lnTo>
                <a:lnTo>
                  <a:pt x="2329" y="18359"/>
                </a:lnTo>
                <a:lnTo>
                  <a:pt x="0" y="29436"/>
                </a:lnTo>
                <a:lnTo>
                  <a:pt x="2329" y="40512"/>
                </a:lnTo>
                <a:lnTo>
                  <a:pt x="9319" y="50250"/>
                </a:lnTo>
                <a:lnTo>
                  <a:pt x="19843" y="56716"/>
                </a:lnTo>
                <a:lnTo>
                  <a:pt x="31816" y="58872"/>
                </a:lnTo>
                <a:lnTo>
                  <a:pt x="43788" y="56716"/>
                </a:lnTo>
                <a:lnTo>
                  <a:pt x="54312" y="50250"/>
                </a:lnTo>
                <a:lnTo>
                  <a:pt x="61301" y="40512"/>
                </a:lnTo>
                <a:lnTo>
                  <a:pt x="63631" y="29436"/>
                </a:lnTo>
                <a:lnTo>
                  <a:pt x="61301" y="18359"/>
                </a:lnTo>
                <a:lnTo>
                  <a:pt x="54312" y="8622"/>
                </a:lnTo>
                <a:lnTo>
                  <a:pt x="43788" y="2155"/>
                </a:lnTo>
                <a:lnTo>
                  <a:pt x="31816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7" name="object 2737"/>
          <p:cNvSpPr/>
          <p:nvPr/>
        </p:nvSpPr>
        <p:spPr>
          <a:xfrm>
            <a:off x="5815901" y="5375809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54312" y="8621"/>
                </a:moveTo>
                <a:lnTo>
                  <a:pt x="61301" y="18359"/>
                </a:lnTo>
                <a:lnTo>
                  <a:pt x="63630" y="29436"/>
                </a:lnTo>
                <a:lnTo>
                  <a:pt x="61301" y="40513"/>
                </a:lnTo>
                <a:lnTo>
                  <a:pt x="54312" y="50250"/>
                </a:lnTo>
                <a:lnTo>
                  <a:pt x="43787" y="56716"/>
                </a:lnTo>
                <a:lnTo>
                  <a:pt x="31815" y="58872"/>
                </a:lnTo>
                <a:lnTo>
                  <a:pt x="19843" y="56716"/>
                </a:lnTo>
                <a:lnTo>
                  <a:pt x="9318" y="50250"/>
                </a:lnTo>
                <a:lnTo>
                  <a:pt x="2329" y="40513"/>
                </a:lnTo>
                <a:lnTo>
                  <a:pt x="0" y="29436"/>
                </a:lnTo>
                <a:lnTo>
                  <a:pt x="2329" y="18359"/>
                </a:lnTo>
                <a:lnTo>
                  <a:pt x="9318" y="8621"/>
                </a:lnTo>
                <a:lnTo>
                  <a:pt x="19843" y="2155"/>
                </a:lnTo>
                <a:lnTo>
                  <a:pt x="31815" y="0"/>
                </a:lnTo>
                <a:lnTo>
                  <a:pt x="43787" y="2155"/>
                </a:lnTo>
                <a:lnTo>
                  <a:pt x="54312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8" name="object 2738"/>
          <p:cNvSpPr/>
          <p:nvPr/>
        </p:nvSpPr>
        <p:spPr>
          <a:xfrm>
            <a:off x="5833255" y="5404175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31815" y="0"/>
                </a:moveTo>
                <a:lnTo>
                  <a:pt x="19842" y="2174"/>
                </a:lnTo>
                <a:lnTo>
                  <a:pt x="9318" y="8699"/>
                </a:lnTo>
                <a:lnTo>
                  <a:pt x="2329" y="18525"/>
                </a:lnTo>
                <a:lnTo>
                  <a:pt x="0" y="29703"/>
                </a:lnTo>
                <a:lnTo>
                  <a:pt x="2329" y="40881"/>
                </a:lnTo>
                <a:lnTo>
                  <a:pt x="9318" y="50706"/>
                </a:lnTo>
                <a:lnTo>
                  <a:pt x="19842" y="57232"/>
                </a:lnTo>
                <a:lnTo>
                  <a:pt x="31815" y="59407"/>
                </a:lnTo>
                <a:lnTo>
                  <a:pt x="43787" y="57232"/>
                </a:lnTo>
                <a:lnTo>
                  <a:pt x="54311" y="50706"/>
                </a:lnTo>
                <a:lnTo>
                  <a:pt x="61300" y="40881"/>
                </a:lnTo>
                <a:lnTo>
                  <a:pt x="63630" y="29703"/>
                </a:lnTo>
                <a:lnTo>
                  <a:pt x="61300" y="18525"/>
                </a:lnTo>
                <a:lnTo>
                  <a:pt x="54311" y="8699"/>
                </a:lnTo>
                <a:lnTo>
                  <a:pt x="43787" y="2174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9" name="object 2739"/>
          <p:cNvSpPr/>
          <p:nvPr/>
        </p:nvSpPr>
        <p:spPr>
          <a:xfrm>
            <a:off x="5833255" y="5404174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54311" y="8699"/>
                </a:moveTo>
                <a:lnTo>
                  <a:pt x="61300" y="18526"/>
                </a:lnTo>
                <a:lnTo>
                  <a:pt x="63630" y="29703"/>
                </a:lnTo>
                <a:lnTo>
                  <a:pt x="61300" y="40881"/>
                </a:lnTo>
                <a:lnTo>
                  <a:pt x="54311" y="50707"/>
                </a:lnTo>
                <a:lnTo>
                  <a:pt x="43786" y="57232"/>
                </a:lnTo>
                <a:lnTo>
                  <a:pt x="31814" y="59407"/>
                </a:lnTo>
                <a:lnTo>
                  <a:pt x="19842" y="57232"/>
                </a:lnTo>
                <a:lnTo>
                  <a:pt x="9318" y="50707"/>
                </a:lnTo>
                <a:lnTo>
                  <a:pt x="2329" y="40881"/>
                </a:lnTo>
                <a:lnTo>
                  <a:pt x="0" y="29703"/>
                </a:lnTo>
                <a:lnTo>
                  <a:pt x="2329" y="18526"/>
                </a:lnTo>
                <a:lnTo>
                  <a:pt x="9318" y="8699"/>
                </a:lnTo>
                <a:lnTo>
                  <a:pt x="19842" y="2174"/>
                </a:lnTo>
                <a:lnTo>
                  <a:pt x="31814" y="0"/>
                </a:lnTo>
                <a:lnTo>
                  <a:pt x="43786" y="2174"/>
                </a:lnTo>
                <a:lnTo>
                  <a:pt x="54311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0" name="object 2740"/>
          <p:cNvSpPr/>
          <p:nvPr/>
        </p:nvSpPr>
        <p:spPr>
          <a:xfrm>
            <a:off x="5850030" y="5410597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5" y="0"/>
                </a:moveTo>
                <a:lnTo>
                  <a:pt x="20024" y="2155"/>
                </a:lnTo>
                <a:lnTo>
                  <a:pt x="9404" y="8622"/>
                </a:lnTo>
                <a:lnTo>
                  <a:pt x="2351" y="18359"/>
                </a:lnTo>
                <a:lnTo>
                  <a:pt x="0" y="29436"/>
                </a:lnTo>
                <a:lnTo>
                  <a:pt x="2351" y="40513"/>
                </a:lnTo>
                <a:lnTo>
                  <a:pt x="9404" y="50251"/>
                </a:lnTo>
                <a:lnTo>
                  <a:pt x="20024" y="56717"/>
                </a:lnTo>
                <a:lnTo>
                  <a:pt x="32105" y="58872"/>
                </a:lnTo>
                <a:lnTo>
                  <a:pt x="44186" y="56717"/>
                </a:lnTo>
                <a:lnTo>
                  <a:pt x="54806" y="50251"/>
                </a:lnTo>
                <a:lnTo>
                  <a:pt x="61858" y="40513"/>
                </a:lnTo>
                <a:lnTo>
                  <a:pt x="64209" y="29436"/>
                </a:lnTo>
                <a:lnTo>
                  <a:pt x="61858" y="18359"/>
                </a:lnTo>
                <a:lnTo>
                  <a:pt x="54806" y="8622"/>
                </a:lnTo>
                <a:lnTo>
                  <a:pt x="44186" y="2155"/>
                </a:lnTo>
                <a:lnTo>
                  <a:pt x="3210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1" name="object 2741"/>
          <p:cNvSpPr/>
          <p:nvPr/>
        </p:nvSpPr>
        <p:spPr>
          <a:xfrm>
            <a:off x="5850031" y="5410597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7" y="18359"/>
                </a:lnTo>
                <a:lnTo>
                  <a:pt x="64208" y="29436"/>
                </a:lnTo>
                <a:lnTo>
                  <a:pt x="61857" y="40513"/>
                </a:lnTo>
                <a:lnTo>
                  <a:pt x="54805" y="50250"/>
                </a:lnTo>
                <a:lnTo>
                  <a:pt x="44185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3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3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5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2" name="object 2742"/>
          <p:cNvSpPr/>
          <p:nvPr/>
        </p:nvSpPr>
        <p:spPr>
          <a:xfrm>
            <a:off x="5867384" y="5359218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31815" y="0"/>
                </a:moveTo>
                <a:lnTo>
                  <a:pt x="19842" y="2174"/>
                </a:lnTo>
                <a:lnTo>
                  <a:pt x="9318" y="8699"/>
                </a:lnTo>
                <a:lnTo>
                  <a:pt x="2329" y="18525"/>
                </a:lnTo>
                <a:lnTo>
                  <a:pt x="0" y="29703"/>
                </a:lnTo>
                <a:lnTo>
                  <a:pt x="2329" y="40880"/>
                </a:lnTo>
                <a:lnTo>
                  <a:pt x="9318" y="50706"/>
                </a:lnTo>
                <a:lnTo>
                  <a:pt x="19842" y="57232"/>
                </a:lnTo>
                <a:lnTo>
                  <a:pt x="31815" y="59407"/>
                </a:lnTo>
                <a:lnTo>
                  <a:pt x="43787" y="57232"/>
                </a:lnTo>
                <a:lnTo>
                  <a:pt x="54311" y="50706"/>
                </a:lnTo>
                <a:lnTo>
                  <a:pt x="61300" y="40880"/>
                </a:lnTo>
                <a:lnTo>
                  <a:pt x="63630" y="29703"/>
                </a:lnTo>
                <a:lnTo>
                  <a:pt x="61300" y="18525"/>
                </a:lnTo>
                <a:lnTo>
                  <a:pt x="54311" y="8699"/>
                </a:lnTo>
                <a:lnTo>
                  <a:pt x="43787" y="2174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3" name="object 2743"/>
          <p:cNvSpPr/>
          <p:nvPr/>
        </p:nvSpPr>
        <p:spPr>
          <a:xfrm>
            <a:off x="5867384" y="5359217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54311" y="8699"/>
                </a:moveTo>
                <a:lnTo>
                  <a:pt x="61300" y="18526"/>
                </a:lnTo>
                <a:lnTo>
                  <a:pt x="63630" y="29703"/>
                </a:lnTo>
                <a:lnTo>
                  <a:pt x="61300" y="40881"/>
                </a:lnTo>
                <a:lnTo>
                  <a:pt x="54311" y="50707"/>
                </a:lnTo>
                <a:lnTo>
                  <a:pt x="43786" y="57232"/>
                </a:lnTo>
                <a:lnTo>
                  <a:pt x="31814" y="59407"/>
                </a:lnTo>
                <a:lnTo>
                  <a:pt x="19842" y="57232"/>
                </a:lnTo>
                <a:lnTo>
                  <a:pt x="9318" y="50707"/>
                </a:lnTo>
                <a:lnTo>
                  <a:pt x="2329" y="40881"/>
                </a:lnTo>
                <a:lnTo>
                  <a:pt x="0" y="29703"/>
                </a:lnTo>
                <a:lnTo>
                  <a:pt x="2329" y="18526"/>
                </a:lnTo>
                <a:lnTo>
                  <a:pt x="9318" y="8699"/>
                </a:lnTo>
                <a:lnTo>
                  <a:pt x="19842" y="2174"/>
                </a:lnTo>
                <a:lnTo>
                  <a:pt x="31814" y="0"/>
                </a:lnTo>
                <a:lnTo>
                  <a:pt x="43786" y="2174"/>
                </a:lnTo>
                <a:lnTo>
                  <a:pt x="54311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4" name="object 2744"/>
          <p:cNvSpPr/>
          <p:nvPr/>
        </p:nvSpPr>
        <p:spPr>
          <a:xfrm>
            <a:off x="5885316" y="5415950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31815" y="0"/>
                </a:moveTo>
                <a:lnTo>
                  <a:pt x="19842" y="2175"/>
                </a:lnTo>
                <a:lnTo>
                  <a:pt x="9318" y="8700"/>
                </a:lnTo>
                <a:lnTo>
                  <a:pt x="2329" y="18526"/>
                </a:lnTo>
                <a:lnTo>
                  <a:pt x="0" y="29704"/>
                </a:lnTo>
                <a:lnTo>
                  <a:pt x="2329" y="40881"/>
                </a:lnTo>
                <a:lnTo>
                  <a:pt x="9318" y="50707"/>
                </a:lnTo>
                <a:lnTo>
                  <a:pt x="19842" y="57232"/>
                </a:lnTo>
                <a:lnTo>
                  <a:pt x="31815" y="59407"/>
                </a:lnTo>
                <a:lnTo>
                  <a:pt x="43787" y="57232"/>
                </a:lnTo>
                <a:lnTo>
                  <a:pt x="54311" y="50707"/>
                </a:lnTo>
                <a:lnTo>
                  <a:pt x="61300" y="40881"/>
                </a:lnTo>
                <a:lnTo>
                  <a:pt x="63630" y="29704"/>
                </a:lnTo>
                <a:lnTo>
                  <a:pt x="61300" y="18526"/>
                </a:lnTo>
                <a:lnTo>
                  <a:pt x="54311" y="8700"/>
                </a:lnTo>
                <a:lnTo>
                  <a:pt x="43787" y="217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5" name="object 2745"/>
          <p:cNvSpPr/>
          <p:nvPr/>
        </p:nvSpPr>
        <p:spPr>
          <a:xfrm>
            <a:off x="5885317" y="5415949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54311" y="8699"/>
                </a:moveTo>
                <a:lnTo>
                  <a:pt x="61300" y="18526"/>
                </a:lnTo>
                <a:lnTo>
                  <a:pt x="63630" y="29703"/>
                </a:lnTo>
                <a:lnTo>
                  <a:pt x="61300" y="40881"/>
                </a:lnTo>
                <a:lnTo>
                  <a:pt x="54311" y="50707"/>
                </a:lnTo>
                <a:lnTo>
                  <a:pt x="43786" y="57232"/>
                </a:lnTo>
                <a:lnTo>
                  <a:pt x="31814" y="59407"/>
                </a:lnTo>
                <a:lnTo>
                  <a:pt x="19842" y="57232"/>
                </a:lnTo>
                <a:lnTo>
                  <a:pt x="9318" y="50707"/>
                </a:lnTo>
                <a:lnTo>
                  <a:pt x="2329" y="40881"/>
                </a:lnTo>
                <a:lnTo>
                  <a:pt x="0" y="29703"/>
                </a:lnTo>
                <a:lnTo>
                  <a:pt x="2329" y="18526"/>
                </a:lnTo>
                <a:lnTo>
                  <a:pt x="9318" y="8699"/>
                </a:lnTo>
                <a:lnTo>
                  <a:pt x="19842" y="2174"/>
                </a:lnTo>
                <a:lnTo>
                  <a:pt x="31814" y="0"/>
                </a:lnTo>
                <a:lnTo>
                  <a:pt x="43786" y="2174"/>
                </a:lnTo>
                <a:lnTo>
                  <a:pt x="54311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6" name="object 2746"/>
          <p:cNvSpPr/>
          <p:nvPr/>
        </p:nvSpPr>
        <p:spPr>
          <a:xfrm>
            <a:off x="5902092" y="5423977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3" y="2155"/>
                </a:lnTo>
                <a:lnTo>
                  <a:pt x="9403" y="8621"/>
                </a:lnTo>
                <a:lnTo>
                  <a:pt x="2350" y="18359"/>
                </a:lnTo>
                <a:lnTo>
                  <a:pt x="0" y="29436"/>
                </a:lnTo>
                <a:lnTo>
                  <a:pt x="2350" y="40513"/>
                </a:lnTo>
                <a:lnTo>
                  <a:pt x="9403" y="50250"/>
                </a:lnTo>
                <a:lnTo>
                  <a:pt x="20023" y="56716"/>
                </a:lnTo>
                <a:lnTo>
                  <a:pt x="32104" y="58872"/>
                </a:lnTo>
                <a:lnTo>
                  <a:pt x="44185" y="56716"/>
                </a:lnTo>
                <a:lnTo>
                  <a:pt x="54805" y="50250"/>
                </a:lnTo>
                <a:lnTo>
                  <a:pt x="61857" y="40513"/>
                </a:lnTo>
                <a:lnTo>
                  <a:pt x="64208" y="29436"/>
                </a:lnTo>
                <a:lnTo>
                  <a:pt x="61857" y="18359"/>
                </a:lnTo>
                <a:lnTo>
                  <a:pt x="54805" y="8621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7" name="object 2747"/>
          <p:cNvSpPr/>
          <p:nvPr/>
        </p:nvSpPr>
        <p:spPr>
          <a:xfrm>
            <a:off x="5902092" y="5423977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7" y="18359"/>
                </a:lnTo>
                <a:lnTo>
                  <a:pt x="64208" y="29436"/>
                </a:lnTo>
                <a:lnTo>
                  <a:pt x="61857" y="40513"/>
                </a:lnTo>
                <a:lnTo>
                  <a:pt x="54805" y="50250"/>
                </a:lnTo>
                <a:lnTo>
                  <a:pt x="44185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3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3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5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8" name="object 2748"/>
          <p:cNvSpPr/>
          <p:nvPr/>
        </p:nvSpPr>
        <p:spPr>
          <a:xfrm>
            <a:off x="5919445" y="5391330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31815" y="0"/>
                </a:moveTo>
                <a:lnTo>
                  <a:pt x="19843" y="2175"/>
                </a:lnTo>
                <a:lnTo>
                  <a:pt x="9318" y="8700"/>
                </a:lnTo>
                <a:lnTo>
                  <a:pt x="2329" y="18525"/>
                </a:lnTo>
                <a:lnTo>
                  <a:pt x="0" y="29702"/>
                </a:lnTo>
                <a:lnTo>
                  <a:pt x="2329" y="40880"/>
                </a:lnTo>
                <a:lnTo>
                  <a:pt x="9318" y="50706"/>
                </a:lnTo>
                <a:lnTo>
                  <a:pt x="19843" y="57231"/>
                </a:lnTo>
                <a:lnTo>
                  <a:pt x="31815" y="59406"/>
                </a:lnTo>
                <a:lnTo>
                  <a:pt x="43787" y="57231"/>
                </a:lnTo>
                <a:lnTo>
                  <a:pt x="54311" y="50706"/>
                </a:lnTo>
                <a:lnTo>
                  <a:pt x="61300" y="40880"/>
                </a:lnTo>
                <a:lnTo>
                  <a:pt x="63630" y="29702"/>
                </a:lnTo>
                <a:lnTo>
                  <a:pt x="61300" y="18525"/>
                </a:lnTo>
                <a:lnTo>
                  <a:pt x="54311" y="8700"/>
                </a:lnTo>
                <a:lnTo>
                  <a:pt x="43787" y="217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9" name="object 2749"/>
          <p:cNvSpPr/>
          <p:nvPr/>
        </p:nvSpPr>
        <p:spPr>
          <a:xfrm>
            <a:off x="5919446" y="5391330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54311" y="8699"/>
                </a:moveTo>
                <a:lnTo>
                  <a:pt x="61300" y="18526"/>
                </a:lnTo>
                <a:lnTo>
                  <a:pt x="63630" y="29703"/>
                </a:lnTo>
                <a:lnTo>
                  <a:pt x="61300" y="40881"/>
                </a:lnTo>
                <a:lnTo>
                  <a:pt x="54311" y="50707"/>
                </a:lnTo>
                <a:lnTo>
                  <a:pt x="43786" y="57232"/>
                </a:lnTo>
                <a:lnTo>
                  <a:pt x="31814" y="59407"/>
                </a:lnTo>
                <a:lnTo>
                  <a:pt x="19842" y="57232"/>
                </a:lnTo>
                <a:lnTo>
                  <a:pt x="9318" y="50707"/>
                </a:lnTo>
                <a:lnTo>
                  <a:pt x="2329" y="40881"/>
                </a:lnTo>
                <a:lnTo>
                  <a:pt x="0" y="29703"/>
                </a:lnTo>
                <a:lnTo>
                  <a:pt x="2329" y="18526"/>
                </a:lnTo>
                <a:lnTo>
                  <a:pt x="9318" y="8699"/>
                </a:lnTo>
                <a:lnTo>
                  <a:pt x="19842" y="2174"/>
                </a:lnTo>
                <a:lnTo>
                  <a:pt x="31814" y="0"/>
                </a:lnTo>
                <a:lnTo>
                  <a:pt x="43786" y="2174"/>
                </a:lnTo>
                <a:lnTo>
                  <a:pt x="54311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0" name="object 2750"/>
          <p:cNvSpPr/>
          <p:nvPr/>
        </p:nvSpPr>
        <p:spPr>
          <a:xfrm>
            <a:off x="5936221" y="5442174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32104" y="0"/>
                </a:moveTo>
                <a:lnTo>
                  <a:pt x="20023" y="2175"/>
                </a:lnTo>
                <a:lnTo>
                  <a:pt x="9403" y="8700"/>
                </a:lnTo>
                <a:lnTo>
                  <a:pt x="2350" y="18526"/>
                </a:lnTo>
                <a:lnTo>
                  <a:pt x="0" y="29704"/>
                </a:lnTo>
                <a:lnTo>
                  <a:pt x="2350" y="40881"/>
                </a:lnTo>
                <a:lnTo>
                  <a:pt x="9403" y="50707"/>
                </a:lnTo>
                <a:lnTo>
                  <a:pt x="20023" y="57233"/>
                </a:lnTo>
                <a:lnTo>
                  <a:pt x="32104" y="59408"/>
                </a:lnTo>
                <a:lnTo>
                  <a:pt x="44185" y="57233"/>
                </a:lnTo>
                <a:lnTo>
                  <a:pt x="54805" y="50707"/>
                </a:lnTo>
                <a:lnTo>
                  <a:pt x="61857" y="40881"/>
                </a:lnTo>
                <a:lnTo>
                  <a:pt x="64208" y="29704"/>
                </a:lnTo>
                <a:lnTo>
                  <a:pt x="61857" y="18526"/>
                </a:lnTo>
                <a:lnTo>
                  <a:pt x="54805" y="8700"/>
                </a:lnTo>
                <a:lnTo>
                  <a:pt x="44185" y="217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1" name="object 2751"/>
          <p:cNvSpPr/>
          <p:nvPr/>
        </p:nvSpPr>
        <p:spPr>
          <a:xfrm>
            <a:off x="5936220" y="5442174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54806" y="8699"/>
                </a:moveTo>
                <a:lnTo>
                  <a:pt x="61858" y="18526"/>
                </a:lnTo>
                <a:lnTo>
                  <a:pt x="64208" y="29703"/>
                </a:lnTo>
                <a:lnTo>
                  <a:pt x="61858" y="40881"/>
                </a:lnTo>
                <a:lnTo>
                  <a:pt x="54806" y="50707"/>
                </a:lnTo>
                <a:lnTo>
                  <a:pt x="44185" y="57232"/>
                </a:lnTo>
                <a:lnTo>
                  <a:pt x="32104" y="59407"/>
                </a:lnTo>
                <a:lnTo>
                  <a:pt x="20023" y="57232"/>
                </a:lnTo>
                <a:lnTo>
                  <a:pt x="9403" y="50707"/>
                </a:lnTo>
                <a:lnTo>
                  <a:pt x="2350" y="40881"/>
                </a:lnTo>
                <a:lnTo>
                  <a:pt x="0" y="29703"/>
                </a:lnTo>
                <a:lnTo>
                  <a:pt x="2350" y="18526"/>
                </a:lnTo>
                <a:lnTo>
                  <a:pt x="9403" y="8699"/>
                </a:lnTo>
                <a:lnTo>
                  <a:pt x="20023" y="2174"/>
                </a:lnTo>
                <a:lnTo>
                  <a:pt x="32104" y="0"/>
                </a:lnTo>
                <a:lnTo>
                  <a:pt x="44185" y="2174"/>
                </a:lnTo>
                <a:lnTo>
                  <a:pt x="54806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2" name="object 2752"/>
          <p:cNvSpPr/>
          <p:nvPr/>
        </p:nvSpPr>
        <p:spPr>
          <a:xfrm>
            <a:off x="5954153" y="5420231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32104" y="0"/>
                </a:moveTo>
                <a:lnTo>
                  <a:pt x="20023" y="2175"/>
                </a:lnTo>
                <a:lnTo>
                  <a:pt x="9403" y="8700"/>
                </a:lnTo>
                <a:lnTo>
                  <a:pt x="2350" y="18526"/>
                </a:lnTo>
                <a:lnTo>
                  <a:pt x="0" y="29704"/>
                </a:lnTo>
                <a:lnTo>
                  <a:pt x="2350" y="40881"/>
                </a:lnTo>
                <a:lnTo>
                  <a:pt x="9403" y="50707"/>
                </a:lnTo>
                <a:lnTo>
                  <a:pt x="20023" y="57233"/>
                </a:lnTo>
                <a:lnTo>
                  <a:pt x="32104" y="59408"/>
                </a:lnTo>
                <a:lnTo>
                  <a:pt x="44185" y="57233"/>
                </a:lnTo>
                <a:lnTo>
                  <a:pt x="54805" y="50707"/>
                </a:lnTo>
                <a:lnTo>
                  <a:pt x="61857" y="40881"/>
                </a:lnTo>
                <a:lnTo>
                  <a:pt x="64208" y="29704"/>
                </a:lnTo>
                <a:lnTo>
                  <a:pt x="61857" y="18526"/>
                </a:lnTo>
                <a:lnTo>
                  <a:pt x="54805" y="8700"/>
                </a:lnTo>
                <a:lnTo>
                  <a:pt x="44185" y="217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3" name="object 2753"/>
          <p:cNvSpPr/>
          <p:nvPr/>
        </p:nvSpPr>
        <p:spPr>
          <a:xfrm>
            <a:off x="5954152" y="5420231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54806" y="8699"/>
                </a:moveTo>
                <a:lnTo>
                  <a:pt x="61858" y="18526"/>
                </a:lnTo>
                <a:lnTo>
                  <a:pt x="64208" y="29703"/>
                </a:lnTo>
                <a:lnTo>
                  <a:pt x="61858" y="40881"/>
                </a:lnTo>
                <a:lnTo>
                  <a:pt x="54806" y="50707"/>
                </a:lnTo>
                <a:lnTo>
                  <a:pt x="44185" y="57232"/>
                </a:lnTo>
                <a:lnTo>
                  <a:pt x="32104" y="59407"/>
                </a:lnTo>
                <a:lnTo>
                  <a:pt x="20023" y="57232"/>
                </a:lnTo>
                <a:lnTo>
                  <a:pt x="9403" y="50707"/>
                </a:lnTo>
                <a:lnTo>
                  <a:pt x="2350" y="40881"/>
                </a:lnTo>
                <a:lnTo>
                  <a:pt x="0" y="29703"/>
                </a:lnTo>
                <a:lnTo>
                  <a:pt x="2350" y="18526"/>
                </a:lnTo>
                <a:lnTo>
                  <a:pt x="9403" y="8699"/>
                </a:lnTo>
                <a:lnTo>
                  <a:pt x="20023" y="2174"/>
                </a:lnTo>
                <a:lnTo>
                  <a:pt x="32104" y="0"/>
                </a:lnTo>
                <a:lnTo>
                  <a:pt x="44185" y="2174"/>
                </a:lnTo>
                <a:lnTo>
                  <a:pt x="54806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4" name="object 2754"/>
          <p:cNvSpPr/>
          <p:nvPr/>
        </p:nvSpPr>
        <p:spPr>
          <a:xfrm>
            <a:off x="5971506" y="5453948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5" y="0"/>
                </a:moveTo>
                <a:lnTo>
                  <a:pt x="19843" y="2155"/>
                </a:lnTo>
                <a:lnTo>
                  <a:pt x="9318" y="8622"/>
                </a:lnTo>
                <a:lnTo>
                  <a:pt x="2329" y="18359"/>
                </a:lnTo>
                <a:lnTo>
                  <a:pt x="0" y="29436"/>
                </a:lnTo>
                <a:lnTo>
                  <a:pt x="2329" y="40513"/>
                </a:lnTo>
                <a:lnTo>
                  <a:pt x="9318" y="50251"/>
                </a:lnTo>
                <a:lnTo>
                  <a:pt x="19843" y="56717"/>
                </a:lnTo>
                <a:lnTo>
                  <a:pt x="31815" y="58872"/>
                </a:lnTo>
                <a:lnTo>
                  <a:pt x="43787" y="56717"/>
                </a:lnTo>
                <a:lnTo>
                  <a:pt x="54311" y="50251"/>
                </a:lnTo>
                <a:lnTo>
                  <a:pt x="61300" y="40513"/>
                </a:lnTo>
                <a:lnTo>
                  <a:pt x="63630" y="29436"/>
                </a:lnTo>
                <a:lnTo>
                  <a:pt x="61300" y="18359"/>
                </a:lnTo>
                <a:lnTo>
                  <a:pt x="54311" y="8622"/>
                </a:lnTo>
                <a:lnTo>
                  <a:pt x="43787" y="215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5" name="object 2755"/>
          <p:cNvSpPr/>
          <p:nvPr/>
        </p:nvSpPr>
        <p:spPr>
          <a:xfrm>
            <a:off x="5971507" y="5453948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54311" y="8621"/>
                </a:moveTo>
                <a:lnTo>
                  <a:pt x="61300" y="18359"/>
                </a:lnTo>
                <a:lnTo>
                  <a:pt x="63630" y="29436"/>
                </a:lnTo>
                <a:lnTo>
                  <a:pt x="61300" y="40513"/>
                </a:lnTo>
                <a:lnTo>
                  <a:pt x="54311" y="50250"/>
                </a:lnTo>
                <a:lnTo>
                  <a:pt x="43786" y="56716"/>
                </a:lnTo>
                <a:lnTo>
                  <a:pt x="31814" y="58872"/>
                </a:lnTo>
                <a:lnTo>
                  <a:pt x="19842" y="56716"/>
                </a:lnTo>
                <a:lnTo>
                  <a:pt x="9318" y="50250"/>
                </a:lnTo>
                <a:lnTo>
                  <a:pt x="2329" y="40513"/>
                </a:lnTo>
                <a:lnTo>
                  <a:pt x="0" y="29436"/>
                </a:lnTo>
                <a:lnTo>
                  <a:pt x="2329" y="18359"/>
                </a:lnTo>
                <a:lnTo>
                  <a:pt x="9318" y="8621"/>
                </a:lnTo>
                <a:lnTo>
                  <a:pt x="19842" y="2155"/>
                </a:lnTo>
                <a:lnTo>
                  <a:pt x="31814" y="0"/>
                </a:lnTo>
                <a:lnTo>
                  <a:pt x="43786" y="2155"/>
                </a:lnTo>
                <a:lnTo>
                  <a:pt x="54311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6" name="object 2756"/>
          <p:cNvSpPr/>
          <p:nvPr/>
        </p:nvSpPr>
        <p:spPr>
          <a:xfrm>
            <a:off x="5988282" y="5441639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3" y="2155"/>
                </a:lnTo>
                <a:lnTo>
                  <a:pt x="9403" y="8621"/>
                </a:lnTo>
                <a:lnTo>
                  <a:pt x="2350" y="18358"/>
                </a:lnTo>
                <a:lnTo>
                  <a:pt x="0" y="29435"/>
                </a:lnTo>
                <a:lnTo>
                  <a:pt x="2350" y="40512"/>
                </a:lnTo>
                <a:lnTo>
                  <a:pt x="9403" y="50250"/>
                </a:lnTo>
                <a:lnTo>
                  <a:pt x="20023" y="56716"/>
                </a:lnTo>
                <a:lnTo>
                  <a:pt x="32104" y="58872"/>
                </a:lnTo>
                <a:lnTo>
                  <a:pt x="44185" y="56716"/>
                </a:lnTo>
                <a:lnTo>
                  <a:pt x="54805" y="50250"/>
                </a:lnTo>
                <a:lnTo>
                  <a:pt x="61857" y="40512"/>
                </a:lnTo>
                <a:lnTo>
                  <a:pt x="64208" y="29435"/>
                </a:lnTo>
                <a:lnTo>
                  <a:pt x="61857" y="18358"/>
                </a:lnTo>
                <a:lnTo>
                  <a:pt x="54805" y="8621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7" name="object 2757"/>
          <p:cNvSpPr/>
          <p:nvPr/>
        </p:nvSpPr>
        <p:spPr>
          <a:xfrm>
            <a:off x="5988282" y="5441639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8" y="18359"/>
                </a:lnTo>
                <a:lnTo>
                  <a:pt x="64208" y="29436"/>
                </a:lnTo>
                <a:lnTo>
                  <a:pt x="61858" y="40513"/>
                </a:lnTo>
                <a:lnTo>
                  <a:pt x="54805" y="50250"/>
                </a:lnTo>
                <a:lnTo>
                  <a:pt x="44185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2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2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5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8" name="object 2758"/>
          <p:cNvSpPr/>
          <p:nvPr/>
        </p:nvSpPr>
        <p:spPr>
          <a:xfrm>
            <a:off x="6005635" y="5449132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3" y="2155"/>
                </a:lnTo>
                <a:lnTo>
                  <a:pt x="9403" y="8621"/>
                </a:lnTo>
                <a:lnTo>
                  <a:pt x="2350" y="18358"/>
                </a:lnTo>
                <a:lnTo>
                  <a:pt x="0" y="29435"/>
                </a:lnTo>
                <a:lnTo>
                  <a:pt x="2350" y="40512"/>
                </a:lnTo>
                <a:lnTo>
                  <a:pt x="9403" y="50250"/>
                </a:lnTo>
                <a:lnTo>
                  <a:pt x="20023" y="56716"/>
                </a:lnTo>
                <a:lnTo>
                  <a:pt x="32104" y="58872"/>
                </a:lnTo>
                <a:lnTo>
                  <a:pt x="44185" y="56716"/>
                </a:lnTo>
                <a:lnTo>
                  <a:pt x="54805" y="50250"/>
                </a:lnTo>
                <a:lnTo>
                  <a:pt x="61858" y="40512"/>
                </a:lnTo>
                <a:lnTo>
                  <a:pt x="64209" y="29435"/>
                </a:lnTo>
                <a:lnTo>
                  <a:pt x="61858" y="18358"/>
                </a:lnTo>
                <a:lnTo>
                  <a:pt x="54805" y="8621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9" name="object 2759"/>
          <p:cNvSpPr/>
          <p:nvPr/>
        </p:nvSpPr>
        <p:spPr>
          <a:xfrm>
            <a:off x="6005636" y="5449132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8" y="18359"/>
                </a:lnTo>
                <a:lnTo>
                  <a:pt x="64208" y="29436"/>
                </a:lnTo>
                <a:lnTo>
                  <a:pt x="61858" y="40513"/>
                </a:lnTo>
                <a:lnTo>
                  <a:pt x="54805" y="50250"/>
                </a:lnTo>
                <a:lnTo>
                  <a:pt x="44185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2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2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5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0" name="object 2760"/>
          <p:cNvSpPr/>
          <p:nvPr/>
        </p:nvSpPr>
        <p:spPr>
          <a:xfrm>
            <a:off x="6023567" y="5482849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31815" y="0"/>
                </a:moveTo>
                <a:lnTo>
                  <a:pt x="19843" y="2175"/>
                </a:lnTo>
                <a:lnTo>
                  <a:pt x="9318" y="8700"/>
                </a:lnTo>
                <a:lnTo>
                  <a:pt x="2329" y="18526"/>
                </a:lnTo>
                <a:lnTo>
                  <a:pt x="0" y="29704"/>
                </a:lnTo>
                <a:lnTo>
                  <a:pt x="2329" y="40881"/>
                </a:lnTo>
                <a:lnTo>
                  <a:pt x="9318" y="50707"/>
                </a:lnTo>
                <a:lnTo>
                  <a:pt x="19843" y="57233"/>
                </a:lnTo>
                <a:lnTo>
                  <a:pt x="31815" y="59408"/>
                </a:lnTo>
                <a:lnTo>
                  <a:pt x="43787" y="57233"/>
                </a:lnTo>
                <a:lnTo>
                  <a:pt x="54311" y="50707"/>
                </a:lnTo>
                <a:lnTo>
                  <a:pt x="61300" y="40881"/>
                </a:lnTo>
                <a:lnTo>
                  <a:pt x="63630" y="29704"/>
                </a:lnTo>
                <a:lnTo>
                  <a:pt x="61300" y="18526"/>
                </a:lnTo>
                <a:lnTo>
                  <a:pt x="54311" y="8700"/>
                </a:lnTo>
                <a:lnTo>
                  <a:pt x="43787" y="217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1" name="object 2761"/>
          <p:cNvSpPr/>
          <p:nvPr/>
        </p:nvSpPr>
        <p:spPr>
          <a:xfrm>
            <a:off x="6023567" y="5482849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54312" y="8699"/>
                </a:moveTo>
                <a:lnTo>
                  <a:pt x="61301" y="18526"/>
                </a:lnTo>
                <a:lnTo>
                  <a:pt x="63630" y="29703"/>
                </a:lnTo>
                <a:lnTo>
                  <a:pt x="61301" y="40881"/>
                </a:lnTo>
                <a:lnTo>
                  <a:pt x="54312" y="50707"/>
                </a:lnTo>
                <a:lnTo>
                  <a:pt x="43787" y="57232"/>
                </a:lnTo>
                <a:lnTo>
                  <a:pt x="31815" y="59407"/>
                </a:lnTo>
                <a:lnTo>
                  <a:pt x="19843" y="57232"/>
                </a:lnTo>
                <a:lnTo>
                  <a:pt x="9318" y="50707"/>
                </a:lnTo>
                <a:lnTo>
                  <a:pt x="2329" y="40881"/>
                </a:lnTo>
                <a:lnTo>
                  <a:pt x="0" y="29703"/>
                </a:lnTo>
                <a:lnTo>
                  <a:pt x="2329" y="18526"/>
                </a:lnTo>
                <a:lnTo>
                  <a:pt x="9318" y="8699"/>
                </a:lnTo>
                <a:lnTo>
                  <a:pt x="19843" y="2174"/>
                </a:lnTo>
                <a:lnTo>
                  <a:pt x="31815" y="0"/>
                </a:lnTo>
                <a:lnTo>
                  <a:pt x="43787" y="2174"/>
                </a:lnTo>
                <a:lnTo>
                  <a:pt x="54312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2" name="object 2762"/>
          <p:cNvSpPr/>
          <p:nvPr/>
        </p:nvSpPr>
        <p:spPr>
          <a:xfrm>
            <a:off x="6040922" y="5486061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31815" y="0"/>
                </a:moveTo>
                <a:lnTo>
                  <a:pt x="19842" y="2175"/>
                </a:lnTo>
                <a:lnTo>
                  <a:pt x="9318" y="8700"/>
                </a:lnTo>
                <a:lnTo>
                  <a:pt x="2329" y="18526"/>
                </a:lnTo>
                <a:lnTo>
                  <a:pt x="0" y="29703"/>
                </a:lnTo>
                <a:lnTo>
                  <a:pt x="2329" y="40881"/>
                </a:lnTo>
                <a:lnTo>
                  <a:pt x="9318" y="50706"/>
                </a:lnTo>
                <a:lnTo>
                  <a:pt x="19842" y="57231"/>
                </a:lnTo>
                <a:lnTo>
                  <a:pt x="31815" y="59406"/>
                </a:lnTo>
                <a:lnTo>
                  <a:pt x="43787" y="57231"/>
                </a:lnTo>
                <a:lnTo>
                  <a:pt x="54311" y="50706"/>
                </a:lnTo>
                <a:lnTo>
                  <a:pt x="61300" y="40881"/>
                </a:lnTo>
                <a:lnTo>
                  <a:pt x="63630" y="29703"/>
                </a:lnTo>
                <a:lnTo>
                  <a:pt x="61300" y="18526"/>
                </a:lnTo>
                <a:lnTo>
                  <a:pt x="54311" y="8700"/>
                </a:lnTo>
                <a:lnTo>
                  <a:pt x="43787" y="217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3" name="object 2763"/>
          <p:cNvSpPr/>
          <p:nvPr/>
        </p:nvSpPr>
        <p:spPr>
          <a:xfrm>
            <a:off x="6040921" y="5486060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54312" y="8699"/>
                </a:moveTo>
                <a:lnTo>
                  <a:pt x="61301" y="18526"/>
                </a:lnTo>
                <a:lnTo>
                  <a:pt x="63630" y="29703"/>
                </a:lnTo>
                <a:lnTo>
                  <a:pt x="61301" y="40881"/>
                </a:lnTo>
                <a:lnTo>
                  <a:pt x="54312" y="50707"/>
                </a:lnTo>
                <a:lnTo>
                  <a:pt x="43787" y="57232"/>
                </a:lnTo>
                <a:lnTo>
                  <a:pt x="31815" y="59407"/>
                </a:lnTo>
                <a:lnTo>
                  <a:pt x="19843" y="57232"/>
                </a:lnTo>
                <a:lnTo>
                  <a:pt x="9318" y="50707"/>
                </a:lnTo>
                <a:lnTo>
                  <a:pt x="2329" y="40881"/>
                </a:lnTo>
                <a:lnTo>
                  <a:pt x="0" y="29703"/>
                </a:lnTo>
                <a:lnTo>
                  <a:pt x="2329" y="18526"/>
                </a:lnTo>
                <a:lnTo>
                  <a:pt x="9318" y="8699"/>
                </a:lnTo>
                <a:lnTo>
                  <a:pt x="19843" y="2174"/>
                </a:lnTo>
                <a:lnTo>
                  <a:pt x="31815" y="0"/>
                </a:lnTo>
                <a:lnTo>
                  <a:pt x="43787" y="2174"/>
                </a:lnTo>
                <a:lnTo>
                  <a:pt x="54312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4" name="object 2764"/>
          <p:cNvSpPr/>
          <p:nvPr/>
        </p:nvSpPr>
        <p:spPr>
          <a:xfrm>
            <a:off x="6057696" y="5457695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3" y="2155"/>
                </a:lnTo>
                <a:lnTo>
                  <a:pt x="9403" y="8622"/>
                </a:lnTo>
                <a:lnTo>
                  <a:pt x="2350" y="18359"/>
                </a:lnTo>
                <a:lnTo>
                  <a:pt x="0" y="29436"/>
                </a:lnTo>
                <a:lnTo>
                  <a:pt x="2350" y="40512"/>
                </a:lnTo>
                <a:lnTo>
                  <a:pt x="9403" y="50250"/>
                </a:lnTo>
                <a:lnTo>
                  <a:pt x="20023" y="56716"/>
                </a:lnTo>
                <a:lnTo>
                  <a:pt x="32104" y="58872"/>
                </a:lnTo>
                <a:lnTo>
                  <a:pt x="44185" y="56716"/>
                </a:lnTo>
                <a:lnTo>
                  <a:pt x="54805" y="50250"/>
                </a:lnTo>
                <a:lnTo>
                  <a:pt x="61858" y="40512"/>
                </a:lnTo>
                <a:lnTo>
                  <a:pt x="64209" y="29436"/>
                </a:lnTo>
                <a:lnTo>
                  <a:pt x="61858" y="18359"/>
                </a:lnTo>
                <a:lnTo>
                  <a:pt x="54805" y="8622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5" name="object 2765"/>
          <p:cNvSpPr/>
          <p:nvPr/>
        </p:nvSpPr>
        <p:spPr>
          <a:xfrm>
            <a:off x="6057697" y="5457695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8" y="18359"/>
                </a:lnTo>
                <a:lnTo>
                  <a:pt x="64208" y="29436"/>
                </a:lnTo>
                <a:lnTo>
                  <a:pt x="61858" y="40513"/>
                </a:lnTo>
                <a:lnTo>
                  <a:pt x="54805" y="50250"/>
                </a:lnTo>
                <a:lnTo>
                  <a:pt x="44185" y="56716"/>
                </a:lnTo>
                <a:lnTo>
                  <a:pt x="32103" y="58872"/>
                </a:lnTo>
                <a:lnTo>
                  <a:pt x="20023" y="56716"/>
                </a:lnTo>
                <a:lnTo>
                  <a:pt x="9403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3" y="8621"/>
                </a:lnTo>
                <a:lnTo>
                  <a:pt x="20023" y="2155"/>
                </a:lnTo>
                <a:lnTo>
                  <a:pt x="32103" y="0"/>
                </a:lnTo>
                <a:lnTo>
                  <a:pt x="44185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6" name="object 2766"/>
          <p:cNvSpPr/>
          <p:nvPr/>
        </p:nvSpPr>
        <p:spPr>
          <a:xfrm>
            <a:off x="6075050" y="5493553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5" y="0"/>
                </a:moveTo>
                <a:lnTo>
                  <a:pt x="19842" y="2155"/>
                </a:lnTo>
                <a:lnTo>
                  <a:pt x="9318" y="8622"/>
                </a:lnTo>
                <a:lnTo>
                  <a:pt x="2329" y="18359"/>
                </a:lnTo>
                <a:lnTo>
                  <a:pt x="0" y="29436"/>
                </a:lnTo>
                <a:lnTo>
                  <a:pt x="2329" y="40513"/>
                </a:lnTo>
                <a:lnTo>
                  <a:pt x="9318" y="50251"/>
                </a:lnTo>
                <a:lnTo>
                  <a:pt x="19842" y="56717"/>
                </a:lnTo>
                <a:lnTo>
                  <a:pt x="31815" y="58872"/>
                </a:lnTo>
                <a:lnTo>
                  <a:pt x="43787" y="56717"/>
                </a:lnTo>
                <a:lnTo>
                  <a:pt x="54311" y="50251"/>
                </a:lnTo>
                <a:lnTo>
                  <a:pt x="61300" y="40513"/>
                </a:lnTo>
                <a:lnTo>
                  <a:pt x="63630" y="29436"/>
                </a:lnTo>
                <a:lnTo>
                  <a:pt x="61300" y="18359"/>
                </a:lnTo>
                <a:lnTo>
                  <a:pt x="54311" y="8622"/>
                </a:lnTo>
                <a:lnTo>
                  <a:pt x="43787" y="215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7" name="object 2767"/>
          <p:cNvSpPr/>
          <p:nvPr/>
        </p:nvSpPr>
        <p:spPr>
          <a:xfrm>
            <a:off x="6075050" y="5493553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54312" y="8621"/>
                </a:moveTo>
                <a:lnTo>
                  <a:pt x="61300" y="18359"/>
                </a:lnTo>
                <a:lnTo>
                  <a:pt x="63630" y="29436"/>
                </a:lnTo>
                <a:lnTo>
                  <a:pt x="61300" y="40513"/>
                </a:lnTo>
                <a:lnTo>
                  <a:pt x="54312" y="50250"/>
                </a:lnTo>
                <a:lnTo>
                  <a:pt x="43787" y="56716"/>
                </a:lnTo>
                <a:lnTo>
                  <a:pt x="31815" y="58872"/>
                </a:lnTo>
                <a:lnTo>
                  <a:pt x="19843" y="56716"/>
                </a:lnTo>
                <a:lnTo>
                  <a:pt x="9318" y="50250"/>
                </a:lnTo>
                <a:lnTo>
                  <a:pt x="2329" y="40513"/>
                </a:lnTo>
                <a:lnTo>
                  <a:pt x="0" y="29436"/>
                </a:lnTo>
                <a:lnTo>
                  <a:pt x="2329" y="18359"/>
                </a:lnTo>
                <a:lnTo>
                  <a:pt x="9318" y="8621"/>
                </a:lnTo>
                <a:lnTo>
                  <a:pt x="19843" y="2155"/>
                </a:lnTo>
                <a:lnTo>
                  <a:pt x="31815" y="0"/>
                </a:lnTo>
                <a:lnTo>
                  <a:pt x="43787" y="2155"/>
                </a:lnTo>
                <a:lnTo>
                  <a:pt x="54312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8" name="object 2768"/>
          <p:cNvSpPr/>
          <p:nvPr/>
        </p:nvSpPr>
        <p:spPr>
          <a:xfrm>
            <a:off x="6092983" y="5502653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5" y="0"/>
                </a:moveTo>
                <a:lnTo>
                  <a:pt x="19842" y="2155"/>
                </a:lnTo>
                <a:lnTo>
                  <a:pt x="9318" y="8621"/>
                </a:lnTo>
                <a:lnTo>
                  <a:pt x="2329" y="18358"/>
                </a:lnTo>
                <a:lnTo>
                  <a:pt x="0" y="29435"/>
                </a:lnTo>
                <a:lnTo>
                  <a:pt x="2329" y="40512"/>
                </a:lnTo>
                <a:lnTo>
                  <a:pt x="9318" y="50250"/>
                </a:lnTo>
                <a:lnTo>
                  <a:pt x="19842" y="56716"/>
                </a:lnTo>
                <a:lnTo>
                  <a:pt x="31815" y="58871"/>
                </a:lnTo>
                <a:lnTo>
                  <a:pt x="43787" y="56716"/>
                </a:lnTo>
                <a:lnTo>
                  <a:pt x="54311" y="50250"/>
                </a:lnTo>
                <a:lnTo>
                  <a:pt x="61300" y="40512"/>
                </a:lnTo>
                <a:lnTo>
                  <a:pt x="63630" y="29435"/>
                </a:lnTo>
                <a:lnTo>
                  <a:pt x="61300" y="18358"/>
                </a:lnTo>
                <a:lnTo>
                  <a:pt x="54311" y="8621"/>
                </a:lnTo>
                <a:lnTo>
                  <a:pt x="43787" y="215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9" name="object 2769"/>
          <p:cNvSpPr/>
          <p:nvPr/>
        </p:nvSpPr>
        <p:spPr>
          <a:xfrm>
            <a:off x="6092982" y="5502652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54312" y="8621"/>
                </a:moveTo>
                <a:lnTo>
                  <a:pt x="61300" y="18359"/>
                </a:lnTo>
                <a:lnTo>
                  <a:pt x="63630" y="29436"/>
                </a:lnTo>
                <a:lnTo>
                  <a:pt x="61300" y="40513"/>
                </a:lnTo>
                <a:lnTo>
                  <a:pt x="54312" y="50250"/>
                </a:lnTo>
                <a:lnTo>
                  <a:pt x="43787" y="56716"/>
                </a:lnTo>
                <a:lnTo>
                  <a:pt x="31815" y="58872"/>
                </a:lnTo>
                <a:lnTo>
                  <a:pt x="19843" y="56716"/>
                </a:lnTo>
                <a:lnTo>
                  <a:pt x="9318" y="50250"/>
                </a:lnTo>
                <a:lnTo>
                  <a:pt x="2329" y="40513"/>
                </a:lnTo>
                <a:lnTo>
                  <a:pt x="0" y="29436"/>
                </a:lnTo>
                <a:lnTo>
                  <a:pt x="2329" y="18359"/>
                </a:lnTo>
                <a:lnTo>
                  <a:pt x="9318" y="8621"/>
                </a:lnTo>
                <a:lnTo>
                  <a:pt x="19843" y="2155"/>
                </a:lnTo>
                <a:lnTo>
                  <a:pt x="31815" y="0"/>
                </a:lnTo>
                <a:lnTo>
                  <a:pt x="43787" y="2155"/>
                </a:lnTo>
                <a:lnTo>
                  <a:pt x="54312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0" name="object 2770"/>
          <p:cNvSpPr/>
          <p:nvPr/>
        </p:nvSpPr>
        <p:spPr>
          <a:xfrm>
            <a:off x="6109758" y="5488737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4" y="2155"/>
                </a:lnTo>
                <a:lnTo>
                  <a:pt x="9404" y="8621"/>
                </a:lnTo>
                <a:lnTo>
                  <a:pt x="2351" y="18358"/>
                </a:lnTo>
                <a:lnTo>
                  <a:pt x="0" y="29435"/>
                </a:lnTo>
                <a:lnTo>
                  <a:pt x="2351" y="40512"/>
                </a:lnTo>
                <a:lnTo>
                  <a:pt x="9404" y="50250"/>
                </a:lnTo>
                <a:lnTo>
                  <a:pt x="20024" y="56716"/>
                </a:lnTo>
                <a:lnTo>
                  <a:pt x="32104" y="58872"/>
                </a:lnTo>
                <a:lnTo>
                  <a:pt x="44185" y="56716"/>
                </a:lnTo>
                <a:lnTo>
                  <a:pt x="54806" y="50250"/>
                </a:lnTo>
                <a:lnTo>
                  <a:pt x="61858" y="40512"/>
                </a:lnTo>
                <a:lnTo>
                  <a:pt x="64209" y="29435"/>
                </a:lnTo>
                <a:lnTo>
                  <a:pt x="61858" y="18358"/>
                </a:lnTo>
                <a:lnTo>
                  <a:pt x="54806" y="8621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1" name="object 2771"/>
          <p:cNvSpPr/>
          <p:nvPr/>
        </p:nvSpPr>
        <p:spPr>
          <a:xfrm>
            <a:off x="6109758" y="5488737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8" y="18359"/>
                </a:lnTo>
                <a:lnTo>
                  <a:pt x="64208" y="29436"/>
                </a:lnTo>
                <a:lnTo>
                  <a:pt x="61858" y="40513"/>
                </a:lnTo>
                <a:lnTo>
                  <a:pt x="54805" y="50250"/>
                </a:lnTo>
                <a:lnTo>
                  <a:pt x="44185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3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3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5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2" name="object 2772"/>
          <p:cNvSpPr/>
          <p:nvPr/>
        </p:nvSpPr>
        <p:spPr>
          <a:xfrm>
            <a:off x="6127112" y="5447527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31815" y="0"/>
                </a:moveTo>
                <a:lnTo>
                  <a:pt x="19842" y="2175"/>
                </a:lnTo>
                <a:lnTo>
                  <a:pt x="9318" y="8700"/>
                </a:lnTo>
                <a:lnTo>
                  <a:pt x="2329" y="18525"/>
                </a:lnTo>
                <a:lnTo>
                  <a:pt x="0" y="29703"/>
                </a:lnTo>
                <a:lnTo>
                  <a:pt x="2329" y="40880"/>
                </a:lnTo>
                <a:lnTo>
                  <a:pt x="9318" y="50706"/>
                </a:lnTo>
                <a:lnTo>
                  <a:pt x="19842" y="57231"/>
                </a:lnTo>
                <a:lnTo>
                  <a:pt x="31815" y="59406"/>
                </a:lnTo>
                <a:lnTo>
                  <a:pt x="43787" y="57231"/>
                </a:lnTo>
                <a:lnTo>
                  <a:pt x="54311" y="50706"/>
                </a:lnTo>
                <a:lnTo>
                  <a:pt x="61300" y="40880"/>
                </a:lnTo>
                <a:lnTo>
                  <a:pt x="63630" y="29703"/>
                </a:lnTo>
                <a:lnTo>
                  <a:pt x="61300" y="18525"/>
                </a:lnTo>
                <a:lnTo>
                  <a:pt x="54311" y="8700"/>
                </a:lnTo>
                <a:lnTo>
                  <a:pt x="43787" y="217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3" name="object 2773"/>
          <p:cNvSpPr/>
          <p:nvPr/>
        </p:nvSpPr>
        <p:spPr>
          <a:xfrm>
            <a:off x="6127112" y="5447526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54312" y="8699"/>
                </a:moveTo>
                <a:lnTo>
                  <a:pt x="61300" y="18526"/>
                </a:lnTo>
                <a:lnTo>
                  <a:pt x="63630" y="29703"/>
                </a:lnTo>
                <a:lnTo>
                  <a:pt x="61300" y="40881"/>
                </a:lnTo>
                <a:lnTo>
                  <a:pt x="54312" y="50707"/>
                </a:lnTo>
                <a:lnTo>
                  <a:pt x="43787" y="57232"/>
                </a:lnTo>
                <a:lnTo>
                  <a:pt x="31815" y="59407"/>
                </a:lnTo>
                <a:lnTo>
                  <a:pt x="19843" y="57232"/>
                </a:lnTo>
                <a:lnTo>
                  <a:pt x="9318" y="50707"/>
                </a:lnTo>
                <a:lnTo>
                  <a:pt x="2329" y="40881"/>
                </a:lnTo>
                <a:lnTo>
                  <a:pt x="0" y="29703"/>
                </a:lnTo>
                <a:lnTo>
                  <a:pt x="2329" y="18526"/>
                </a:lnTo>
                <a:lnTo>
                  <a:pt x="9318" y="8699"/>
                </a:lnTo>
                <a:lnTo>
                  <a:pt x="19843" y="2174"/>
                </a:lnTo>
                <a:lnTo>
                  <a:pt x="31815" y="0"/>
                </a:lnTo>
                <a:lnTo>
                  <a:pt x="43787" y="2174"/>
                </a:lnTo>
                <a:lnTo>
                  <a:pt x="54312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4" name="object 2774"/>
          <p:cNvSpPr/>
          <p:nvPr/>
        </p:nvSpPr>
        <p:spPr>
          <a:xfrm>
            <a:off x="6143887" y="5525666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32104" y="0"/>
                </a:moveTo>
                <a:lnTo>
                  <a:pt x="20023" y="2175"/>
                </a:lnTo>
                <a:lnTo>
                  <a:pt x="9403" y="8700"/>
                </a:lnTo>
                <a:lnTo>
                  <a:pt x="2350" y="18526"/>
                </a:lnTo>
                <a:lnTo>
                  <a:pt x="0" y="29703"/>
                </a:lnTo>
                <a:lnTo>
                  <a:pt x="2350" y="40881"/>
                </a:lnTo>
                <a:lnTo>
                  <a:pt x="9403" y="50706"/>
                </a:lnTo>
                <a:lnTo>
                  <a:pt x="20023" y="57231"/>
                </a:lnTo>
                <a:lnTo>
                  <a:pt x="32104" y="59406"/>
                </a:lnTo>
                <a:lnTo>
                  <a:pt x="44185" y="57231"/>
                </a:lnTo>
                <a:lnTo>
                  <a:pt x="54805" y="50706"/>
                </a:lnTo>
                <a:lnTo>
                  <a:pt x="61857" y="40881"/>
                </a:lnTo>
                <a:lnTo>
                  <a:pt x="64208" y="29703"/>
                </a:lnTo>
                <a:lnTo>
                  <a:pt x="61857" y="18526"/>
                </a:lnTo>
                <a:lnTo>
                  <a:pt x="54805" y="8700"/>
                </a:lnTo>
                <a:lnTo>
                  <a:pt x="44185" y="217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5" name="object 2775"/>
          <p:cNvSpPr/>
          <p:nvPr/>
        </p:nvSpPr>
        <p:spPr>
          <a:xfrm>
            <a:off x="6143887" y="5525665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54805" y="8699"/>
                </a:moveTo>
                <a:lnTo>
                  <a:pt x="61857" y="18526"/>
                </a:lnTo>
                <a:lnTo>
                  <a:pt x="64208" y="29703"/>
                </a:lnTo>
                <a:lnTo>
                  <a:pt x="61857" y="40881"/>
                </a:lnTo>
                <a:lnTo>
                  <a:pt x="54805" y="50707"/>
                </a:lnTo>
                <a:lnTo>
                  <a:pt x="44184" y="57232"/>
                </a:lnTo>
                <a:lnTo>
                  <a:pt x="32104" y="59407"/>
                </a:lnTo>
                <a:lnTo>
                  <a:pt x="20023" y="57232"/>
                </a:lnTo>
                <a:lnTo>
                  <a:pt x="9403" y="50707"/>
                </a:lnTo>
                <a:lnTo>
                  <a:pt x="2350" y="40881"/>
                </a:lnTo>
                <a:lnTo>
                  <a:pt x="0" y="29703"/>
                </a:lnTo>
                <a:lnTo>
                  <a:pt x="2350" y="18526"/>
                </a:lnTo>
                <a:lnTo>
                  <a:pt x="9403" y="8699"/>
                </a:lnTo>
                <a:lnTo>
                  <a:pt x="20023" y="2174"/>
                </a:lnTo>
                <a:lnTo>
                  <a:pt x="32104" y="0"/>
                </a:lnTo>
                <a:lnTo>
                  <a:pt x="44184" y="2174"/>
                </a:lnTo>
                <a:lnTo>
                  <a:pt x="54805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6" name="object 2776"/>
          <p:cNvSpPr/>
          <p:nvPr/>
        </p:nvSpPr>
        <p:spPr>
          <a:xfrm>
            <a:off x="6161240" y="5498906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32104" y="0"/>
                </a:moveTo>
                <a:lnTo>
                  <a:pt x="20023" y="2175"/>
                </a:lnTo>
                <a:lnTo>
                  <a:pt x="9403" y="8700"/>
                </a:lnTo>
                <a:lnTo>
                  <a:pt x="2350" y="18526"/>
                </a:lnTo>
                <a:lnTo>
                  <a:pt x="0" y="29704"/>
                </a:lnTo>
                <a:lnTo>
                  <a:pt x="2350" y="40881"/>
                </a:lnTo>
                <a:lnTo>
                  <a:pt x="9403" y="50707"/>
                </a:lnTo>
                <a:lnTo>
                  <a:pt x="20023" y="57232"/>
                </a:lnTo>
                <a:lnTo>
                  <a:pt x="32104" y="59407"/>
                </a:lnTo>
                <a:lnTo>
                  <a:pt x="44185" y="57232"/>
                </a:lnTo>
                <a:lnTo>
                  <a:pt x="54805" y="50707"/>
                </a:lnTo>
                <a:lnTo>
                  <a:pt x="61857" y="40881"/>
                </a:lnTo>
                <a:lnTo>
                  <a:pt x="64208" y="29704"/>
                </a:lnTo>
                <a:lnTo>
                  <a:pt x="61857" y="18526"/>
                </a:lnTo>
                <a:lnTo>
                  <a:pt x="54805" y="8700"/>
                </a:lnTo>
                <a:lnTo>
                  <a:pt x="44185" y="217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7" name="object 2777"/>
          <p:cNvSpPr/>
          <p:nvPr/>
        </p:nvSpPr>
        <p:spPr>
          <a:xfrm>
            <a:off x="6161241" y="5498905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54805" y="8699"/>
                </a:moveTo>
                <a:lnTo>
                  <a:pt x="61857" y="18526"/>
                </a:lnTo>
                <a:lnTo>
                  <a:pt x="64208" y="29703"/>
                </a:lnTo>
                <a:lnTo>
                  <a:pt x="61857" y="40881"/>
                </a:lnTo>
                <a:lnTo>
                  <a:pt x="54805" y="50707"/>
                </a:lnTo>
                <a:lnTo>
                  <a:pt x="44184" y="57232"/>
                </a:lnTo>
                <a:lnTo>
                  <a:pt x="32104" y="59407"/>
                </a:lnTo>
                <a:lnTo>
                  <a:pt x="20023" y="57232"/>
                </a:lnTo>
                <a:lnTo>
                  <a:pt x="9403" y="50707"/>
                </a:lnTo>
                <a:lnTo>
                  <a:pt x="2350" y="40881"/>
                </a:lnTo>
                <a:lnTo>
                  <a:pt x="0" y="29703"/>
                </a:lnTo>
                <a:lnTo>
                  <a:pt x="2350" y="18526"/>
                </a:lnTo>
                <a:lnTo>
                  <a:pt x="9403" y="8699"/>
                </a:lnTo>
                <a:lnTo>
                  <a:pt x="20023" y="2174"/>
                </a:lnTo>
                <a:lnTo>
                  <a:pt x="32104" y="0"/>
                </a:lnTo>
                <a:lnTo>
                  <a:pt x="44184" y="2174"/>
                </a:lnTo>
                <a:lnTo>
                  <a:pt x="54805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8" name="object 2778"/>
          <p:cNvSpPr/>
          <p:nvPr/>
        </p:nvSpPr>
        <p:spPr>
          <a:xfrm>
            <a:off x="6179173" y="5489807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5" y="0"/>
                </a:moveTo>
                <a:lnTo>
                  <a:pt x="19842" y="2155"/>
                </a:lnTo>
                <a:lnTo>
                  <a:pt x="9318" y="8622"/>
                </a:lnTo>
                <a:lnTo>
                  <a:pt x="2329" y="18359"/>
                </a:lnTo>
                <a:lnTo>
                  <a:pt x="0" y="29436"/>
                </a:lnTo>
                <a:lnTo>
                  <a:pt x="2329" y="40513"/>
                </a:lnTo>
                <a:lnTo>
                  <a:pt x="9318" y="50251"/>
                </a:lnTo>
                <a:lnTo>
                  <a:pt x="19842" y="56717"/>
                </a:lnTo>
                <a:lnTo>
                  <a:pt x="31815" y="58872"/>
                </a:lnTo>
                <a:lnTo>
                  <a:pt x="43787" y="56717"/>
                </a:lnTo>
                <a:lnTo>
                  <a:pt x="54311" y="50251"/>
                </a:lnTo>
                <a:lnTo>
                  <a:pt x="61301" y="40513"/>
                </a:lnTo>
                <a:lnTo>
                  <a:pt x="63631" y="29436"/>
                </a:lnTo>
                <a:lnTo>
                  <a:pt x="61301" y="18359"/>
                </a:lnTo>
                <a:lnTo>
                  <a:pt x="54311" y="8622"/>
                </a:lnTo>
                <a:lnTo>
                  <a:pt x="43787" y="215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9" name="object 2779"/>
          <p:cNvSpPr/>
          <p:nvPr/>
        </p:nvSpPr>
        <p:spPr>
          <a:xfrm>
            <a:off x="6179173" y="5489807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54312" y="8621"/>
                </a:moveTo>
                <a:lnTo>
                  <a:pt x="61301" y="18359"/>
                </a:lnTo>
                <a:lnTo>
                  <a:pt x="63630" y="29436"/>
                </a:lnTo>
                <a:lnTo>
                  <a:pt x="61301" y="40513"/>
                </a:lnTo>
                <a:lnTo>
                  <a:pt x="54312" y="50250"/>
                </a:lnTo>
                <a:lnTo>
                  <a:pt x="43787" y="56716"/>
                </a:lnTo>
                <a:lnTo>
                  <a:pt x="31815" y="58872"/>
                </a:lnTo>
                <a:lnTo>
                  <a:pt x="19843" y="56716"/>
                </a:lnTo>
                <a:lnTo>
                  <a:pt x="9318" y="50250"/>
                </a:lnTo>
                <a:lnTo>
                  <a:pt x="2329" y="40513"/>
                </a:lnTo>
                <a:lnTo>
                  <a:pt x="0" y="29436"/>
                </a:lnTo>
                <a:lnTo>
                  <a:pt x="2329" y="18359"/>
                </a:lnTo>
                <a:lnTo>
                  <a:pt x="9318" y="8621"/>
                </a:lnTo>
                <a:lnTo>
                  <a:pt x="19843" y="2155"/>
                </a:lnTo>
                <a:lnTo>
                  <a:pt x="31815" y="0"/>
                </a:lnTo>
                <a:lnTo>
                  <a:pt x="43787" y="2155"/>
                </a:lnTo>
                <a:lnTo>
                  <a:pt x="54312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0" name="object 2780"/>
          <p:cNvSpPr/>
          <p:nvPr/>
        </p:nvSpPr>
        <p:spPr>
          <a:xfrm>
            <a:off x="6195948" y="5543328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32104" y="0"/>
                </a:moveTo>
                <a:lnTo>
                  <a:pt x="20023" y="2175"/>
                </a:lnTo>
                <a:lnTo>
                  <a:pt x="9403" y="8700"/>
                </a:lnTo>
                <a:lnTo>
                  <a:pt x="2350" y="18526"/>
                </a:lnTo>
                <a:lnTo>
                  <a:pt x="0" y="29703"/>
                </a:lnTo>
                <a:lnTo>
                  <a:pt x="2350" y="40880"/>
                </a:lnTo>
                <a:lnTo>
                  <a:pt x="9403" y="50707"/>
                </a:lnTo>
                <a:lnTo>
                  <a:pt x="20023" y="57232"/>
                </a:lnTo>
                <a:lnTo>
                  <a:pt x="32104" y="59407"/>
                </a:lnTo>
                <a:lnTo>
                  <a:pt x="44185" y="57232"/>
                </a:lnTo>
                <a:lnTo>
                  <a:pt x="54805" y="50707"/>
                </a:lnTo>
                <a:lnTo>
                  <a:pt x="61857" y="40880"/>
                </a:lnTo>
                <a:lnTo>
                  <a:pt x="64208" y="29703"/>
                </a:lnTo>
                <a:lnTo>
                  <a:pt x="61857" y="18526"/>
                </a:lnTo>
                <a:lnTo>
                  <a:pt x="54805" y="8700"/>
                </a:lnTo>
                <a:lnTo>
                  <a:pt x="44185" y="217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1" name="object 2781"/>
          <p:cNvSpPr/>
          <p:nvPr/>
        </p:nvSpPr>
        <p:spPr>
          <a:xfrm>
            <a:off x="6195948" y="5543327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54805" y="8699"/>
                </a:moveTo>
                <a:lnTo>
                  <a:pt x="61857" y="18526"/>
                </a:lnTo>
                <a:lnTo>
                  <a:pt x="64208" y="29703"/>
                </a:lnTo>
                <a:lnTo>
                  <a:pt x="61857" y="40881"/>
                </a:lnTo>
                <a:lnTo>
                  <a:pt x="54805" y="50707"/>
                </a:lnTo>
                <a:lnTo>
                  <a:pt x="44184" y="57232"/>
                </a:lnTo>
                <a:lnTo>
                  <a:pt x="32104" y="59407"/>
                </a:lnTo>
                <a:lnTo>
                  <a:pt x="20023" y="57232"/>
                </a:lnTo>
                <a:lnTo>
                  <a:pt x="9403" y="50707"/>
                </a:lnTo>
                <a:lnTo>
                  <a:pt x="2350" y="40881"/>
                </a:lnTo>
                <a:lnTo>
                  <a:pt x="0" y="29703"/>
                </a:lnTo>
                <a:lnTo>
                  <a:pt x="2350" y="18526"/>
                </a:lnTo>
                <a:lnTo>
                  <a:pt x="9403" y="8699"/>
                </a:lnTo>
                <a:lnTo>
                  <a:pt x="20023" y="2174"/>
                </a:lnTo>
                <a:lnTo>
                  <a:pt x="32104" y="0"/>
                </a:lnTo>
                <a:lnTo>
                  <a:pt x="44184" y="2174"/>
                </a:lnTo>
                <a:lnTo>
                  <a:pt x="54805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2" name="object 2782"/>
          <p:cNvSpPr/>
          <p:nvPr/>
        </p:nvSpPr>
        <p:spPr>
          <a:xfrm>
            <a:off x="6213302" y="5577580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3" y="2155"/>
                </a:lnTo>
                <a:lnTo>
                  <a:pt x="9403" y="8622"/>
                </a:lnTo>
                <a:lnTo>
                  <a:pt x="2350" y="18359"/>
                </a:lnTo>
                <a:lnTo>
                  <a:pt x="0" y="29436"/>
                </a:lnTo>
                <a:lnTo>
                  <a:pt x="2350" y="40513"/>
                </a:lnTo>
                <a:lnTo>
                  <a:pt x="9403" y="50250"/>
                </a:lnTo>
                <a:lnTo>
                  <a:pt x="20023" y="56716"/>
                </a:lnTo>
                <a:lnTo>
                  <a:pt x="32104" y="58872"/>
                </a:lnTo>
                <a:lnTo>
                  <a:pt x="44185" y="56716"/>
                </a:lnTo>
                <a:lnTo>
                  <a:pt x="54805" y="50250"/>
                </a:lnTo>
                <a:lnTo>
                  <a:pt x="61857" y="40513"/>
                </a:lnTo>
                <a:lnTo>
                  <a:pt x="64208" y="29436"/>
                </a:lnTo>
                <a:lnTo>
                  <a:pt x="61857" y="18359"/>
                </a:lnTo>
                <a:lnTo>
                  <a:pt x="54805" y="8622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3" name="object 2783"/>
          <p:cNvSpPr/>
          <p:nvPr/>
        </p:nvSpPr>
        <p:spPr>
          <a:xfrm>
            <a:off x="6213302" y="5577580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7" y="18359"/>
                </a:lnTo>
                <a:lnTo>
                  <a:pt x="64208" y="29436"/>
                </a:lnTo>
                <a:lnTo>
                  <a:pt x="61857" y="40513"/>
                </a:lnTo>
                <a:lnTo>
                  <a:pt x="54805" y="50250"/>
                </a:lnTo>
                <a:lnTo>
                  <a:pt x="44184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3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3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4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4" name="object 2784"/>
          <p:cNvSpPr/>
          <p:nvPr/>
        </p:nvSpPr>
        <p:spPr>
          <a:xfrm>
            <a:off x="6230656" y="5495159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31815" y="0"/>
                </a:moveTo>
                <a:lnTo>
                  <a:pt x="19842" y="2175"/>
                </a:lnTo>
                <a:lnTo>
                  <a:pt x="9318" y="8700"/>
                </a:lnTo>
                <a:lnTo>
                  <a:pt x="2329" y="18526"/>
                </a:lnTo>
                <a:lnTo>
                  <a:pt x="0" y="29704"/>
                </a:lnTo>
                <a:lnTo>
                  <a:pt x="2329" y="40881"/>
                </a:lnTo>
                <a:lnTo>
                  <a:pt x="9318" y="50707"/>
                </a:lnTo>
                <a:lnTo>
                  <a:pt x="19842" y="57233"/>
                </a:lnTo>
                <a:lnTo>
                  <a:pt x="31815" y="59408"/>
                </a:lnTo>
                <a:lnTo>
                  <a:pt x="43787" y="57233"/>
                </a:lnTo>
                <a:lnTo>
                  <a:pt x="54311" y="50707"/>
                </a:lnTo>
                <a:lnTo>
                  <a:pt x="61300" y="40881"/>
                </a:lnTo>
                <a:lnTo>
                  <a:pt x="63630" y="29704"/>
                </a:lnTo>
                <a:lnTo>
                  <a:pt x="61300" y="18526"/>
                </a:lnTo>
                <a:lnTo>
                  <a:pt x="54311" y="8700"/>
                </a:lnTo>
                <a:lnTo>
                  <a:pt x="43787" y="217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5" name="object 2785"/>
          <p:cNvSpPr/>
          <p:nvPr/>
        </p:nvSpPr>
        <p:spPr>
          <a:xfrm>
            <a:off x="6230655" y="5495159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54312" y="8699"/>
                </a:moveTo>
                <a:lnTo>
                  <a:pt x="61301" y="18526"/>
                </a:lnTo>
                <a:lnTo>
                  <a:pt x="63630" y="29703"/>
                </a:lnTo>
                <a:lnTo>
                  <a:pt x="61301" y="40881"/>
                </a:lnTo>
                <a:lnTo>
                  <a:pt x="54312" y="50707"/>
                </a:lnTo>
                <a:lnTo>
                  <a:pt x="43787" y="57232"/>
                </a:lnTo>
                <a:lnTo>
                  <a:pt x="31815" y="59407"/>
                </a:lnTo>
                <a:lnTo>
                  <a:pt x="19843" y="57232"/>
                </a:lnTo>
                <a:lnTo>
                  <a:pt x="9318" y="50707"/>
                </a:lnTo>
                <a:lnTo>
                  <a:pt x="2329" y="40881"/>
                </a:lnTo>
                <a:lnTo>
                  <a:pt x="0" y="29703"/>
                </a:lnTo>
                <a:lnTo>
                  <a:pt x="2329" y="18526"/>
                </a:lnTo>
                <a:lnTo>
                  <a:pt x="9318" y="8699"/>
                </a:lnTo>
                <a:lnTo>
                  <a:pt x="19843" y="2174"/>
                </a:lnTo>
                <a:lnTo>
                  <a:pt x="31815" y="0"/>
                </a:lnTo>
                <a:lnTo>
                  <a:pt x="43787" y="2174"/>
                </a:lnTo>
                <a:lnTo>
                  <a:pt x="54312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6" name="object 2786"/>
          <p:cNvSpPr/>
          <p:nvPr/>
        </p:nvSpPr>
        <p:spPr>
          <a:xfrm>
            <a:off x="6248010" y="5564201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3" y="2155"/>
                </a:lnTo>
                <a:lnTo>
                  <a:pt x="9403" y="8621"/>
                </a:lnTo>
                <a:lnTo>
                  <a:pt x="2350" y="18359"/>
                </a:lnTo>
                <a:lnTo>
                  <a:pt x="0" y="29435"/>
                </a:lnTo>
                <a:lnTo>
                  <a:pt x="2350" y="40512"/>
                </a:lnTo>
                <a:lnTo>
                  <a:pt x="9403" y="50250"/>
                </a:lnTo>
                <a:lnTo>
                  <a:pt x="20023" y="56716"/>
                </a:lnTo>
                <a:lnTo>
                  <a:pt x="32104" y="58871"/>
                </a:lnTo>
                <a:lnTo>
                  <a:pt x="44185" y="56716"/>
                </a:lnTo>
                <a:lnTo>
                  <a:pt x="54805" y="50250"/>
                </a:lnTo>
                <a:lnTo>
                  <a:pt x="61857" y="40512"/>
                </a:lnTo>
                <a:lnTo>
                  <a:pt x="64208" y="29435"/>
                </a:lnTo>
                <a:lnTo>
                  <a:pt x="61857" y="18359"/>
                </a:lnTo>
                <a:lnTo>
                  <a:pt x="54805" y="8621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7" name="object 2787"/>
          <p:cNvSpPr/>
          <p:nvPr/>
        </p:nvSpPr>
        <p:spPr>
          <a:xfrm>
            <a:off x="6248010" y="5564200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7" y="18359"/>
                </a:lnTo>
                <a:lnTo>
                  <a:pt x="64208" y="29436"/>
                </a:lnTo>
                <a:lnTo>
                  <a:pt x="61857" y="40513"/>
                </a:lnTo>
                <a:lnTo>
                  <a:pt x="54805" y="50250"/>
                </a:lnTo>
                <a:lnTo>
                  <a:pt x="44184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3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3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4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8" name="object 2788"/>
          <p:cNvSpPr/>
          <p:nvPr/>
        </p:nvSpPr>
        <p:spPr>
          <a:xfrm>
            <a:off x="6265363" y="5559384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3" y="2155"/>
                </a:lnTo>
                <a:lnTo>
                  <a:pt x="9403" y="8622"/>
                </a:lnTo>
                <a:lnTo>
                  <a:pt x="2350" y="18359"/>
                </a:lnTo>
                <a:lnTo>
                  <a:pt x="0" y="29435"/>
                </a:lnTo>
                <a:lnTo>
                  <a:pt x="2350" y="40512"/>
                </a:lnTo>
                <a:lnTo>
                  <a:pt x="9403" y="50250"/>
                </a:lnTo>
                <a:lnTo>
                  <a:pt x="20023" y="56716"/>
                </a:lnTo>
                <a:lnTo>
                  <a:pt x="32104" y="58871"/>
                </a:lnTo>
                <a:lnTo>
                  <a:pt x="44185" y="56716"/>
                </a:lnTo>
                <a:lnTo>
                  <a:pt x="54805" y="50250"/>
                </a:lnTo>
                <a:lnTo>
                  <a:pt x="61857" y="40512"/>
                </a:lnTo>
                <a:lnTo>
                  <a:pt x="64208" y="29435"/>
                </a:lnTo>
                <a:lnTo>
                  <a:pt x="61857" y="18359"/>
                </a:lnTo>
                <a:lnTo>
                  <a:pt x="54805" y="8622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9" name="object 2789"/>
          <p:cNvSpPr/>
          <p:nvPr/>
        </p:nvSpPr>
        <p:spPr>
          <a:xfrm>
            <a:off x="6265363" y="5559383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7" y="18359"/>
                </a:lnTo>
                <a:lnTo>
                  <a:pt x="64208" y="29436"/>
                </a:lnTo>
                <a:lnTo>
                  <a:pt x="61857" y="40513"/>
                </a:lnTo>
                <a:lnTo>
                  <a:pt x="54805" y="50250"/>
                </a:lnTo>
                <a:lnTo>
                  <a:pt x="44184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3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3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4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0" name="object 2790"/>
          <p:cNvSpPr/>
          <p:nvPr/>
        </p:nvSpPr>
        <p:spPr>
          <a:xfrm>
            <a:off x="6282717" y="5586679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31815" y="0"/>
                </a:moveTo>
                <a:lnTo>
                  <a:pt x="19842" y="2174"/>
                </a:lnTo>
                <a:lnTo>
                  <a:pt x="9318" y="8699"/>
                </a:lnTo>
                <a:lnTo>
                  <a:pt x="2329" y="18525"/>
                </a:lnTo>
                <a:lnTo>
                  <a:pt x="0" y="29703"/>
                </a:lnTo>
                <a:lnTo>
                  <a:pt x="2329" y="40880"/>
                </a:lnTo>
                <a:lnTo>
                  <a:pt x="9318" y="50707"/>
                </a:lnTo>
                <a:lnTo>
                  <a:pt x="19842" y="57232"/>
                </a:lnTo>
                <a:lnTo>
                  <a:pt x="31815" y="59407"/>
                </a:lnTo>
                <a:lnTo>
                  <a:pt x="43787" y="57232"/>
                </a:lnTo>
                <a:lnTo>
                  <a:pt x="54311" y="50707"/>
                </a:lnTo>
                <a:lnTo>
                  <a:pt x="61300" y="40880"/>
                </a:lnTo>
                <a:lnTo>
                  <a:pt x="63630" y="29703"/>
                </a:lnTo>
                <a:lnTo>
                  <a:pt x="61300" y="18525"/>
                </a:lnTo>
                <a:lnTo>
                  <a:pt x="54311" y="8699"/>
                </a:lnTo>
                <a:lnTo>
                  <a:pt x="43787" y="2174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1" name="object 2791"/>
          <p:cNvSpPr/>
          <p:nvPr/>
        </p:nvSpPr>
        <p:spPr>
          <a:xfrm>
            <a:off x="6282716" y="5586679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54312" y="8699"/>
                </a:moveTo>
                <a:lnTo>
                  <a:pt x="61301" y="18526"/>
                </a:lnTo>
                <a:lnTo>
                  <a:pt x="63630" y="29703"/>
                </a:lnTo>
                <a:lnTo>
                  <a:pt x="61301" y="40881"/>
                </a:lnTo>
                <a:lnTo>
                  <a:pt x="54312" y="50707"/>
                </a:lnTo>
                <a:lnTo>
                  <a:pt x="43787" y="57232"/>
                </a:lnTo>
                <a:lnTo>
                  <a:pt x="31815" y="59407"/>
                </a:lnTo>
                <a:lnTo>
                  <a:pt x="19843" y="57232"/>
                </a:lnTo>
                <a:lnTo>
                  <a:pt x="9318" y="50707"/>
                </a:lnTo>
                <a:lnTo>
                  <a:pt x="2329" y="40881"/>
                </a:lnTo>
                <a:lnTo>
                  <a:pt x="0" y="29703"/>
                </a:lnTo>
                <a:lnTo>
                  <a:pt x="2329" y="18526"/>
                </a:lnTo>
                <a:lnTo>
                  <a:pt x="9318" y="8699"/>
                </a:lnTo>
                <a:lnTo>
                  <a:pt x="19843" y="2174"/>
                </a:lnTo>
                <a:lnTo>
                  <a:pt x="31815" y="0"/>
                </a:lnTo>
                <a:lnTo>
                  <a:pt x="43787" y="2174"/>
                </a:lnTo>
                <a:lnTo>
                  <a:pt x="54312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2" name="object 2792"/>
          <p:cNvSpPr/>
          <p:nvPr/>
        </p:nvSpPr>
        <p:spPr>
          <a:xfrm>
            <a:off x="6299493" y="5571693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3" y="0"/>
                </a:moveTo>
                <a:lnTo>
                  <a:pt x="20023" y="2155"/>
                </a:lnTo>
                <a:lnTo>
                  <a:pt x="9403" y="8622"/>
                </a:lnTo>
                <a:lnTo>
                  <a:pt x="2350" y="18359"/>
                </a:lnTo>
                <a:lnTo>
                  <a:pt x="0" y="29436"/>
                </a:lnTo>
                <a:lnTo>
                  <a:pt x="2350" y="40513"/>
                </a:lnTo>
                <a:lnTo>
                  <a:pt x="9403" y="50251"/>
                </a:lnTo>
                <a:lnTo>
                  <a:pt x="20023" y="56717"/>
                </a:lnTo>
                <a:lnTo>
                  <a:pt x="32103" y="58872"/>
                </a:lnTo>
                <a:lnTo>
                  <a:pt x="44184" y="56717"/>
                </a:lnTo>
                <a:lnTo>
                  <a:pt x="54805" y="50251"/>
                </a:lnTo>
                <a:lnTo>
                  <a:pt x="61857" y="40513"/>
                </a:lnTo>
                <a:lnTo>
                  <a:pt x="64208" y="29436"/>
                </a:lnTo>
                <a:lnTo>
                  <a:pt x="61857" y="18359"/>
                </a:lnTo>
                <a:lnTo>
                  <a:pt x="54805" y="8622"/>
                </a:lnTo>
                <a:lnTo>
                  <a:pt x="44184" y="2155"/>
                </a:lnTo>
                <a:lnTo>
                  <a:pt x="32103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3" name="object 2793"/>
          <p:cNvSpPr/>
          <p:nvPr/>
        </p:nvSpPr>
        <p:spPr>
          <a:xfrm>
            <a:off x="6299492" y="5571693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7" y="18359"/>
                </a:lnTo>
                <a:lnTo>
                  <a:pt x="64208" y="29436"/>
                </a:lnTo>
                <a:lnTo>
                  <a:pt x="61857" y="40513"/>
                </a:lnTo>
                <a:lnTo>
                  <a:pt x="54805" y="50250"/>
                </a:lnTo>
                <a:lnTo>
                  <a:pt x="44185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3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3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5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4" name="object 2794"/>
          <p:cNvSpPr/>
          <p:nvPr/>
        </p:nvSpPr>
        <p:spPr>
          <a:xfrm>
            <a:off x="6317424" y="5563130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3" y="2155"/>
                </a:lnTo>
                <a:lnTo>
                  <a:pt x="9403" y="8622"/>
                </a:lnTo>
                <a:lnTo>
                  <a:pt x="2350" y="18359"/>
                </a:lnTo>
                <a:lnTo>
                  <a:pt x="0" y="29435"/>
                </a:lnTo>
                <a:lnTo>
                  <a:pt x="2350" y="40512"/>
                </a:lnTo>
                <a:lnTo>
                  <a:pt x="9403" y="50250"/>
                </a:lnTo>
                <a:lnTo>
                  <a:pt x="20023" y="56716"/>
                </a:lnTo>
                <a:lnTo>
                  <a:pt x="32104" y="58871"/>
                </a:lnTo>
                <a:lnTo>
                  <a:pt x="44185" y="56716"/>
                </a:lnTo>
                <a:lnTo>
                  <a:pt x="54805" y="50250"/>
                </a:lnTo>
                <a:lnTo>
                  <a:pt x="61857" y="40512"/>
                </a:lnTo>
                <a:lnTo>
                  <a:pt x="64208" y="29435"/>
                </a:lnTo>
                <a:lnTo>
                  <a:pt x="61857" y="18359"/>
                </a:lnTo>
                <a:lnTo>
                  <a:pt x="54805" y="8622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5" name="object 2795"/>
          <p:cNvSpPr/>
          <p:nvPr/>
        </p:nvSpPr>
        <p:spPr>
          <a:xfrm>
            <a:off x="6317424" y="5563130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7" y="18359"/>
                </a:lnTo>
                <a:lnTo>
                  <a:pt x="64208" y="29436"/>
                </a:lnTo>
                <a:lnTo>
                  <a:pt x="61857" y="40513"/>
                </a:lnTo>
                <a:lnTo>
                  <a:pt x="54805" y="50250"/>
                </a:lnTo>
                <a:lnTo>
                  <a:pt x="44185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3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3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5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6" name="object 2796"/>
          <p:cNvSpPr/>
          <p:nvPr/>
        </p:nvSpPr>
        <p:spPr>
          <a:xfrm>
            <a:off x="6334778" y="5532624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5" y="0"/>
                </a:moveTo>
                <a:lnTo>
                  <a:pt x="19842" y="2155"/>
                </a:lnTo>
                <a:lnTo>
                  <a:pt x="9318" y="8622"/>
                </a:lnTo>
                <a:lnTo>
                  <a:pt x="2329" y="18359"/>
                </a:lnTo>
                <a:lnTo>
                  <a:pt x="0" y="29436"/>
                </a:lnTo>
                <a:lnTo>
                  <a:pt x="2329" y="40512"/>
                </a:lnTo>
                <a:lnTo>
                  <a:pt x="9318" y="50250"/>
                </a:lnTo>
                <a:lnTo>
                  <a:pt x="19842" y="56716"/>
                </a:lnTo>
                <a:lnTo>
                  <a:pt x="31815" y="58871"/>
                </a:lnTo>
                <a:lnTo>
                  <a:pt x="43787" y="56716"/>
                </a:lnTo>
                <a:lnTo>
                  <a:pt x="54311" y="50250"/>
                </a:lnTo>
                <a:lnTo>
                  <a:pt x="61300" y="40512"/>
                </a:lnTo>
                <a:lnTo>
                  <a:pt x="63630" y="29436"/>
                </a:lnTo>
                <a:lnTo>
                  <a:pt x="61300" y="18359"/>
                </a:lnTo>
                <a:lnTo>
                  <a:pt x="54311" y="8622"/>
                </a:lnTo>
                <a:lnTo>
                  <a:pt x="43787" y="215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7" name="object 2797"/>
          <p:cNvSpPr/>
          <p:nvPr/>
        </p:nvSpPr>
        <p:spPr>
          <a:xfrm>
            <a:off x="6334778" y="5532623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54312" y="8621"/>
                </a:moveTo>
                <a:lnTo>
                  <a:pt x="61301" y="18359"/>
                </a:lnTo>
                <a:lnTo>
                  <a:pt x="63630" y="29436"/>
                </a:lnTo>
                <a:lnTo>
                  <a:pt x="61301" y="40513"/>
                </a:lnTo>
                <a:lnTo>
                  <a:pt x="54312" y="50250"/>
                </a:lnTo>
                <a:lnTo>
                  <a:pt x="43787" y="56716"/>
                </a:lnTo>
                <a:lnTo>
                  <a:pt x="31815" y="58872"/>
                </a:lnTo>
                <a:lnTo>
                  <a:pt x="19843" y="56716"/>
                </a:lnTo>
                <a:lnTo>
                  <a:pt x="9318" y="50250"/>
                </a:lnTo>
                <a:lnTo>
                  <a:pt x="2329" y="40513"/>
                </a:lnTo>
                <a:lnTo>
                  <a:pt x="0" y="29436"/>
                </a:lnTo>
                <a:lnTo>
                  <a:pt x="2329" y="18359"/>
                </a:lnTo>
                <a:lnTo>
                  <a:pt x="9318" y="8621"/>
                </a:lnTo>
                <a:lnTo>
                  <a:pt x="19843" y="2155"/>
                </a:lnTo>
                <a:lnTo>
                  <a:pt x="31815" y="0"/>
                </a:lnTo>
                <a:lnTo>
                  <a:pt x="43787" y="2155"/>
                </a:lnTo>
                <a:lnTo>
                  <a:pt x="54312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8" name="object 2798"/>
          <p:cNvSpPr/>
          <p:nvPr/>
        </p:nvSpPr>
        <p:spPr>
          <a:xfrm>
            <a:off x="6351554" y="5563665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2" y="2155"/>
                </a:lnTo>
                <a:lnTo>
                  <a:pt x="9402" y="8622"/>
                </a:lnTo>
                <a:lnTo>
                  <a:pt x="2350" y="18359"/>
                </a:lnTo>
                <a:lnTo>
                  <a:pt x="0" y="29436"/>
                </a:lnTo>
                <a:lnTo>
                  <a:pt x="2350" y="40513"/>
                </a:lnTo>
                <a:lnTo>
                  <a:pt x="9402" y="50250"/>
                </a:lnTo>
                <a:lnTo>
                  <a:pt x="20022" y="56717"/>
                </a:lnTo>
                <a:lnTo>
                  <a:pt x="32104" y="58872"/>
                </a:lnTo>
                <a:lnTo>
                  <a:pt x="44185" y="56717"/>
                </a:lnTo>
                <a:lnTo>
                  <a:pt x="54805" y="50250"/>
                </a:lnTo>
                <a:lnTo>
                  <a:pt x="61858" y="40513"/>
                </a:lnTo>
                <a:lnTo>
                  <a:pt x="64208" y="29436"/>
                </a:lnTo>
                <a:lnTo>
                  <a:pt x="61858" y="18359"/>
                </a:lnTo>
                <a:lnTo>
                  <a:pt x="54805" y="8622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9" name="object 2799"/>
          <p:cNvSpPr/>
          <p:nvPr/>
        </p:nvSpPr>
        <p:spPr>
          <a:xfrm>
            <a:off x="6351553" y="5563665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7" y="18359"/>
                </a:lnTo>
                <a:lnTo>
                  <a:pt x="64208" y="29436"/>
                </a:lnTo>
                <a:lnTo>
                  <a:pt x="61857" y="40513"/>
                </a:lnTo>
                <a:lnTo>
                  <a:pt x="54805" y="50250"/>
                </a:lnTo>
                <a:lnTo>
                  <a:pt x="44185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2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2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5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0" name="object 2800"/>
          <p:cNvSpPr/>
          <p:nvPr/>
        </p:nvSpPr>
        <p:spPr>
          <a:xfrm>
            <a:off x="6368907" y="5582397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32104" y="0"/>
                </a:moveTo>
                <a:lnTo>
                  <a:pt x="20023" y="2175"/>
                </a:lnTo>
                <a:lnTo>
                  <a:pt x="9403" y="8700"/>
                </a:lnTo>
                <a:lnTo>
                  <a:pt x="2350" y="18526"/>
                </a:lnTo>
                <a:lnTo>
                  <a:pt x="0" y="29704"/>
                </a:lnTo>
                <a:lnTo>
                  <a:pt x="2350" y="40881"/>
                </a:lnTo>
                <a:lnTo>
                  <a:pt x="9403" y="50707"/>
                </a:lnTo>
                <a:lnTo>
                  <a:pt x="20023" y="57232"/>
                </a:lnTo>
                <a:lnTo>
                  <a:pt x="32104" y="59407"/>
                </a:lnTo>
                <a:lnTo>
                  <a:pt x="44185" y="57232"/>
                </a:lnTo>
                <a:lnTo>
                  <a:pt x="54805" y="50707"/>
                </a:lnTo>
                <a:lnTo>
                  <a:pt x="61857" y="40881"/>
                </a:lnTo>
                <a:lnTo>
                  <a:pt x="64208" y="29704"/>
                </a:lnTo>
                <a:lnTo>
                  <a:pt x="61857" y="18526"/>
                </a:lnTo>
                <a:lnTo>
                  <a:pt x="54805" y="8700"/>
                </a:lnTo>
                <a:lnTo>
                  <a:pt x="44185" y="217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1" name="object 2801"/>
          <p:cNvSpPr/>
          <p:nvPr/>
        </p:nvSpPr>
        <p:spPr>
          <a:xfrm>
            <a:off x="6368907" y="5582397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54805" y="8699"/>
                </a:moveTo>
                <a:lnTo>
                  <a:pt x="61857" y="18526"/>
                </a:lnTo>
                <a:lnTo>
                  <a:pt x="64208" y="29703"/>
                </a:lnTo>
                <a:lnTo>
                  <a:pt x="61857" y="40881"/>
                </a:lnTo>
                <a:lnTo>
                  <a:pt x="54805" y="50707"/>
                </a:lnTo>
                <a:lnTo>
                  <a:pt x="44185" y="57232"/>
                </a:lnTo>
                <a:lnTo>
                  <a:pt x="32104" y="59407"/>
                </a:lnTo>
                <a:lnTo>
                  <a:pt x="20023" y="57232"/>
                </a:lnTo>
                <a:lnTo>
                  <a:pt x="9402" y="50707"/>
                </a:lnTo>
                <a:lnTo>
                  <a:pt x="2350" y="40881"/>
                </a:lnTo>
                <a:lnTo>
                  <a:pt x="0" y="29703"/>
                </a:lnTo>
                <a:lnTo>
                  <a:pt x="2350" y="18526"/>
                </a:lnTo>
                <a:lnTo>
                  <a:pt x="9402" y="8699"/>
                </a:lnTo>
                <a:lnTo>
                  <a:pt x="20023" y="2174"/>
                </a:lnTo>
                <a:lnTo>
                  <a:pt x="32104" y="0"/>
                </a:lnTo>
                <a:lnTo>
                  <a:pt x="44185" y="2174"/>
                </a:lnTo>
                <a:lnTo>
                  <a:pt x="54805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2" name="object 2802"/>
          <p:cNvSpPr/>
          <p:nvPr/>
        </p:nvSpPr>
        <p:spPr>
          <a:xfrm>
            <a:off x="6386839" y="5552426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31815" y="0"/>
                </a:moveTo>
                <a:lnTo>
                  <a:pt x="19842" y="2175"/>
                </a:lnTo>
                <a:lnTo>
                  <a:pt x="9318" y="8700"/>
                </a:lnTo>
                <a:lnTo>
                  <a:pt x="2329" y="18526"/>
                </a:lnTo>
                <a:lnTo>
                  <a:pt x="0" y="29703"/>
                </a:lnTo>
                <a:lnTo>
                  <a:pt x="2329" y="40881"/>
                </a:lnTo>
                <a:lnTo>
                  <a:pt x="9318" y="50707"/>
                </a:lnTo>
                <a:lnTo>
                  <a:pt x="19842" y="57232"/>
                </a:lnTo>
                <a:lnTo>
                  <a:pt x="31815" y="59407"/>
                </a:lnTo>
                <a:lnTo>
                  <a:pt x="43787" y="57232"/>
                </a:lnTo>
                <a:lnTo>
                  <a:pt x="54311" y="50707"/>
                </a:lnTo>
                <a:lnTo>
                  <a:pt x="61300" y="40881"/>
                </a:lnTo>
                <a:lnTo>
                  <a:pt x="63630" y="29703"/>
                </a:lnTo>
                <a:lnTo>
                  <a:pt x="61300" y="18526"/>
                </a:lnTo>
                <a:lnTo>
                  <a:pt x="54311" y="8700"/>
                </a:lnTo>
                <a:lnTo>
                  <a:pt x="43787" y="217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3" name="object 2803"/>
          <p:cNvSpPr/>
          <p:nvPr/>
        </p:nvSpPr>
        <p:spPr>
          <a:xfrm>
            <a:off x="6386839" y="5552425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54312" y="8699"/>
                </a:moveTo>
                <a:lnTo>
                  <a:pt x="61301" y="18526"/>
                </a:lnTo>
                <a:lnTo>
                  <a:pt x="63630" y="29703"/>
                </a:lnTo>
                <a:lnTo>
                  <a:pt x="61301" y="40881"/>
                </a:lnTo>
                <a:lnTo>
                  <a:pt x="54312" y="50707"/>
                </a:lnTo>
                <a:lnTo>
                  <a:pt x="43787" y="57232"/>
                </a:lnTo>
                <a:lnTo>
                  <a:pt x="31815" y="59407"/>
                </a:lnTo>
                <a:lnTo>
                  <a:pt x="19843" y="57232"/>
                </a:lnTo>
                <a:lnTo>
                  <a:pt x="9318" y="50707"/>
                </a:lnTo>
                <a:lnTo>
                  <a:pt x="2329" y="40881"/>
                </a:lnTo>
                <a:lnTo>
                  <a:pt x="0" y="29703"/>
                </a:lnTo>
                <a:lnTo>
                  <a:pt x="2329" y="18526"/>
                </a:lnTo>
                <a:lnTo>
                  <a:pt x="9318" y="8699"/>
                </a:lnTo>
                <a:lnTo>
                  <a:pt x="19843" y="2174"/>
                </a:lnTo>
                <a:lnTo>
                  <a:pt x="31815" y="0"/>
                </a:lnTo>
                <a:lnTo>
                  <a:pt x="43787" y="2174"/>
                </a:lnTo>
                <a:lnTo>
                  <a:pt x="54312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4" name="object 2804"/>
          <p:cNvSpPr/>
          <p:nvPr/>
        </p:nvSpPr>
        <p:spPr>
          <a:xfrm>
            <a:off x="6403615" y="5587749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32104" y="0"/>
                </a:moveTo>
                <a:lnTo>
                  <a:pt x="20023" y="2175"/>
                </a:lnTo>
                <a:lnTo>
                  <a:pt x="9402" y="8700"/>
                </a:lnTo>
                <a:lnTo>
                  <a:pt x="2350" y="18526"/>
                </a:lnTo>
                <a:lnTo>
                  <a:pt x="0" y="29704"/>
                </a:lnTo>
                <a:lnTo>
                  <a:pt x="2350" y="40881"/>
                </a:lnTo>
                <a:lnTo>
                  <a:pt x="9402" y="50707"/>
                </a:lnTo>
                <a:lnTo>
                  <a:pt x="20023" y="57233"/>
                </a:lnTo>
                <a:lnTo>
                  <a:pt x="32104" y="59408"/>
                </a:lnTo>
                <a:lnTo>
                  <a:pt x="44185" y="57233"/>
                </a:lnTo>
                <a:lnTo>
                  <a:pt x="54805" y="50707"/>
                </a:lnTo>
                <a:lnTo>
                  <a:pt x="61858" y="40881"/>
                </a:lnTo>
                <a:lnTo>
                  <a:pt x="64208" y="29704"/>
                </a:lnTo>
                <a:lnTo>
                  <a:pt x="61858" y="18526"/>
                </a:lnTo>
                <a:lnTo>
                  <a:pt x="54805" y="8700"/>
                </a:lnTo>
                <a:lnTo>
                  <a:pt x="44185" y="217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5" name="object 2805"/>
          <p:cNvSpPr/>
          <p:nvPr/>
        </p:nvSpPr>
        <p:spPr>
          <a:xfrm>
            <a:off x="6403614" y="5587749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54805" y="8699"/>
                </a:moveTo>
                <a:lnTo>
                  <a:pt x="61857" y="18526"/>
                </a:lnTo>
                <a:lnTo>
                  <a:pt x="64208" y="29703"/>
                </a:lnTo>
                <a:lnTo>
                  <a:pt x="61857" y="40881"/>
                </a:lnTo>
                <a:lnTo>
                  <a:pt x="54805" y="50707"/>
                </a:lnTo>
                <a:lnTo>
                  <a:pt x="44185" y="57232"/>
                </a:lnTo>
                <a:lnTo>
                  <a:pt x="32104" y="59407"/>
                </a:lnTo>
                <a:lnTo>
                  <a:pt x="20023" y="57232"/>
                </a:lnTo>
                <a:lnTo>
                  <a:pt x="9402" y="50707"/>
                </a:lnTo>
                <a:lnTo>
                  <a:pt x="2350" y="40881"/>
                </a:lnTo>
                <a:lnTo>
                  <a:pt x="0" y="29703"/>
                </a:lnTo>
                <a:lnTo>
                  <a:pt x="2350" y="18526"/>
                </a:lnTo>
                <a:lnTo>
                  <a:pt x="9402" y="8699"/>
                </a:lnTo>
                <a:lnTo>
                  <a:pt x="20023" y="2174"/>
                </a:lnTo>
                <a:lnTo>
                  <a:pt x="32104" y="0"/>
                </a:lnTo>
                <a:lnTo>
                  <a:pt x="44185" y="2174"/>
                </a:lnTo>
                <a:lnTo>
                  <a:pt x="54805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6" name="object 2806"/>
          <p:cNvSpPr/>
          <p:nvPr/>
        </p:nvSpPr>
        <p:spPr>
          <a:xfrm>
            <a:off x="6420968" y="5582397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32104" y="0"/>
                </a:moveTo>
                <a:lnTo>
                  <a:pt x="20023" y="2175"/>
                </a:lnTo>
                <a:lnTo>
                  <a:pt x="9403" y="8700"/>
                </a:lnTo>
                <a:lnTo>
                  <a:pt x="2350" y="18526"/>
                </a:lnTo>
                <a:lnTo>
                  <a:pt x="0" y="29704"/>
                </a:lnTo>
                <a:lnTo>
                  <a:pt x="2350" y="40881"/>
                </a:lnTo>
                <a:lnTo>
                  <a:pt x="9403" y="50707"/>
                </a:lnTo>
                <a:lnTo>
                  <a:pt x="20023" y="57232"/>
                </a:lnTo>
                <a:lnTo>
                  <a:pt x="32104" y="59407"/>
                </a:lnTo>
                <a:lnTo>
                  <a:pt x="44185" y="57232"/>
                </a:lnTo>
                <a:lnTo>
                  <a:pt x="54805" y="50707"/>
                </a:lnTo>
                <a:lnTo>
                  <a:pt x="61857" y="40881"/>
                </a:lnTo>
                <a:lnTo>
                  <a:pt x="64208" y="29704"/>
                </a:lnTo>
                <a:lnTo>
                  <a:pt x="61857" y="18526"/>
                </a:lnTo>
                <a:lnTo>
                  <a:pt x="54805" y="8700"/>
                </a:lnTo>
                <a:lnTo>
                  <a:pt x="44185" y="217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7" name="object 2807"/>
          <p:cNvSpPr/>
          <p:nvPr/>
        </p:nvSpPr>
        <p:spPr>
          <a:xfrm>
            <a:off x="6420968" y="5582397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54805" y="8699"/>
                </a:moveTo>
                <a:lnTo>
                  <a:pt x="61857" y="18526"/>
                </a:lnTo>
                <a:lnTo>
                  <a:pt x="64208" y="29703"/>
                </a:lnTo>
                <a:lnTo>
                  <a:pt x="61857" y="40881"/>
                </a:lnTo>
                <a:lnTo>
                  <a:pt x="54805" y="50707"/>
                </a:lnTo>
                <a:lnTo>
                  <a:pt x="44185" y="57232"/>
                </a:lnTo>
                <a:lnTo>
                  <a:pt x="32104" y="59407"/>
                </a:lnTo>
                <a:lnTo>
                  <a:pt x="20023" y="57232"/>
                </a:lnTo>
                <a:lnTo>
                  <a:pt x="9402" y="50707"/>
                </a:lnTo>
                <a:lnTo>
                  <a:pt x="2350" y="40881"/>
                </a:lnTo>
                <a:lnTo>
                  <a:pt x="0" y="29703"/>
                </a:lnTo>
                <a:lnTo>
                  <a:pt x="2350" y="18526"/>
                </a:lnTo>
                <a:lnTo>
                  <a:pt x="9402" y="8699"/>
                </a:lnTo>
                <a:lnTo>
                  <a:pt x="20023" y="2174"/>
                </a:lnTo>
                <a:lnTo>
                  <a:pt x="32104" y="0"/>
                </a:lnTo>
                <a:lnTo>
                  <a:pt x="44185" y="2174"/>
                </a:lnTo>
                <a:lnTo>
                  <a:pt x="54805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8" name="object 2808"/>
          <p:cNvSpPr/>
          <p:nvPr/>
        </p:nvSpPr>
        <p:spPr>
          <a:xfrm>
            <a:off x="6438323" y="5559384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4" h="59054">
                <a:moveTo>
                  <a:pt x="31814" y="0"/>
                </a:moveTo>
                <a:lnTo>
                  <a:pt x="19842" y="2155"/>
                </a:lnTo>
                <a:lnTo>
                  <a:pt x="9318" y="8622"/>
                </a:lnTo>
                <a:lnTo>
                  <a:pt x="2329" y="18359"/>
                </a:lnTo>
                <a:lnTo>
                  <a:pt x="0" y="29435"/>
                </a:lnTo>
                <a:lnTo>
                  <a:pt x="2329" y="40512"/>
                </a:lnTo>
                <a:lnTo>
                  <a:pt x="9318" y="50250"/>
                </a:lnTo>
                <a:lnTo>
                  <a:pt x="19842" y="56716"/>
                </a:lnTo>
                <a:lnTo>
                  <a:pt x="31814" y="58871"/>
                </a:lnTo>
                <a:lnTo>
                  <a:pt x="43786" y="56716"/>
                </a:lnTo>
                <a:lnTo>
                  <a:pt x="54311" y="50250"/>
                </a:lnTo>
                <a:lnTo>
                  <a:pt x="61300" y="40512"/>
                </a:lnTo>
                <a:lnTo>
                  <a:pt x="63630" y="29435"/>
                </a:lnTo>
                <a:lnTo>
                  <a:pt x="61300" y="18359"/>
                </a:lnTo>
                <a:lnTo>
                  <a:pt x="54311" y="8622"/>
                </a:lnTo>
                <a:lnTo>
                  <a:pt x="43786" y="2155"/>
                </a:lnTo>
                <a:lnTo>
                  <a:pt x="3181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9" name="object 2809"/>
          <p:cNvSpPr/>
          <p:nvPr/>
        </p:nvSpPr>
        <p:spPr>
          <a:xfrm>
            <a:off x="6438322" y="5559383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4" h="59054">
                <a:moveTo>
                  <a:pt x="54312" y="8621"/>
                </a:moveTo>
                <a:lnTo>
                  <a:pt x="61301" y="18359"/>
                </a:lnTo>
                <a:lnTo>
                  <a:pt x="63630" y="29436"/>
                </a:lnTo>
                <a:lnTo>
                  <a:pt x="61301" y="40513"/>
                </a:lnTo>
                <a:lnTo>
                  <a:pt x="54312" y="50250"/>
                </a:lnTo>
                <a:lnTo>
                  <a:pt x="43787" y="56716"/>
                </a:lnTo>
                <a:lnTo>
                  <a:pt x="31815" y="58872"/>
                </a:lnTo>
                <a:lnTo>
                  <a:pt x="19843" y="56716"/>
                </a:lnTo>
                <a:lnTo>
                  <a:pt x="9318" y="50250"/>
                </a:lnTo>
                <a:lnTo>
                  <a:pt x="2329" y="40513"/>
                </a:lnTo>
                <a:lnTo>
                  <a:pt x="0" y="29436"/>
                </a:lnTo>
                <a:lnTo>
                  <a:pt x="2329" y="18359"/>
                </a:lnTo>
                <a:lnTo>
                  <a:pt x="9318" y="8621"/>
                </a:lnTo>
                <a:lnTo>
                  <a:pt x="19843" y="2155"/>
                </a:lnTo>
                <a:lnTo>
                  <a:pt x="31815" y="0"/>
                </a:lnTo>
                <a:lnTo>
                  <a:pt x="43787" y="2155"/>
                </a:lnTo>
                <a:lnTo>
                  <a:pt x="54312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0" name="object 2810"/>
          <p:cNvSpPr/>
          <p:nvPr/>
        </p:nvSpPr>
        <p:spPr>
          <a:xfrm>
            <a:off x="6455676" y="5569017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32104" y="0"/>
                </a:moveTo>
                <a:lnTo>
                  <a:pt x="20023" y="2175"/>
                </a:lnTo>
                <a:lnTo>
                  <a:pt x="9403" y="8700"/>
                </a:lnTo>
                <a:lnTo>
                  <a:pt x="2350" y="18526"/>
                </a:lnTo>
                <a:lnTo>
                  <a:pt x="0" y="29703"/>
                </a:lnTo>
                <a:lnTo>
                  <a:pt x="2350" y="40881"/>
                </a:lnTo>
                <a:lnTo>
                  <a:pt x="9403" y="50707"/>
                </a:lnTo>
                <a:lnTo>
                  <a:pt x="20023" y="57232"/>
                </a:lnTo>
                <a:lnTo>
                  <a:pt x="32104" y="59407"/>
                </a:lnTo>
                <a:lnTo>
                  <a:pt x="44185" y="57232"/>
                </a:lnTo>
                <a:lnTo>
                  <a:pt x="54805" y="50707"/>
                </a:lnTo>
                <a:lnTo>
                  <a:pt x="61857" y="40881"/>
                </a:lnTo>
                <a:lnTo>
                  <a:pt x="64208" y="29703"/>
                </a:lnTo>
                <a:lnTo>
                  <a:pt x="61857" y="18526"/>
                </a:lnTo>
                <a:lnTo>
                  <a:pt x="54805" y="8700"/>
                </a:lnTo>
                <a:lnTo>
                  <a:pt x="44185" y="217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1" name="object 2811"/>
          <p:cNvSpPr/>
          <p:nvPr/>
        </p:nvSpPr>
        <p:spPr>
          <a:xfrm>
            <a:off x="6455676" y="5569017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54805" y="8699"/>
                </a:moveTo>
                <a:lnTo>
                  <a:pt x="61857" y="18526"/>
                </a:lnTo>
                <a:lnTo>
                  <a:pt x="64208" y="29703"/>
                </a:lnTo>
                <a:lnTo>
                  <a:pt x="61857" y="40881"/>
                </a:lnTo>
                <a:lnTo>
                  <a:pt x="54805" y="50707"/>
                </a:lnTo>
                <a:lnTo>
                  <a:pt x="44185" y="57232"/>
                </a:lnTo>
                <a:lnTo>
                  <a:pt x="32104" y="59407"/>
                </a:lnTo>
                <a:lnTo>
                  <a:pt x="20023" y="57232"/>
                </a:lnTo>
                <a:lnTo>
                  <a:pt x="9402" y="50707"/>
                </a:lnTo>
                <a:lnTo>
                  <a:pt x="2350" y="40881"/>
                </a:lnTo>
                <a:lnTo>
                  <a:pt x="0" y="29703"/>
                </a:lnTo>
                <a:lnTo>
                  <a:pt x="2350" y="18526"/>
                </a:lnTo>
                <a:lnTo>
                  <a:pt x="9402" y="8699"/>
                </a:lnTo>
                <a:lnTo>
                  <a:pt x="20023" y="2174"/>
                </a:lnTo>
                <a:lnTo>
                  <a:pt x="32104" y="0"/>
                </a:lnTo>
                <a:lnTo>
                  <a:pt x="44185" y="2174"/>
                </a:lnTo>
                <a:lnTo>
                  <a:pt x="54805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2" name="object 2812"/>
          <p:cNvSpPr/>
          <p:nvPr/>
        </p:nvSpPr>
        <p:spPr>
          <a:xfrm>
            <a:off x="6473030" y="5593636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3" y="2155"/>
                </a:lnTo>
                <a:lnTo>
                  <a:pt x="9403" y="8621"/>
                </a:lnTo>
                <a:lnTo>
                  <a:pt x="2350" y="18359"/>
                </a:lnTo>
                <a:lnTo>
                  <a:pt x="0" y="29436"/>
                </a:lnTo>
                <a:lnTo>
                  <a:pt x="2350" y="40513"/>
                </a:lnTo>
                <a:lnTo>
                  <a:pt x="9403" y="50250"/>
                </a:lnTo>
                <a:lnTo>
                  <a:pt x="20023" y="56717"/>
                </a:lnTo>
                <a:lnTo>
                  <a:pt x="32104" y="58872"/>
                </a:lnTo>
                <a:lnTo>
                  <a:pt x="44185" y="56717"/>
                </a:lnTo>
                <a:lnTo>
                  <a:pt x="54805" y="50250"/>
                </a:lnTo>
                <a:lnTo>
                  <a:pt x="61857" y="40513"/>
                </a:lnTo>
                <a:lnTo>
                  <a:pt x="64208" y="29436"/>
                </a:lnTo>
                <a:lnTo>
                  <a:pt x="61857" y="18359"/>
                </a:lnTo>
                <a:lnTo>
                  <a:pt x="54805" y="8621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3" name="object 2813"/>
          <p:cNvSpPr/>
          <p:nvPr/>
        </p:nvSpPr>
        <p:spPr>
          <a:xfrm>
            <a:off x="6473030" y="5593636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7" y="18359"/>
                </a:lnTo>
                <a:lnTo>
                  <a:pt x="64208" y="29436"/>
                </a:lnTo>
                <a:lnTo>
                  <a:pt x="61857" y="40513"/>
                </a:lnTo>
                <a:lnTo>
                  <a:pt x="54805" y="50250"/>
                </a:lnTo>
                <a:lnTo>
                  <a:pt x="44185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2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2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5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4" name="object 2814"/>
          <p:cNvSpPr/>
          <p:nvPr/>
        </p:nvSpPr>
        <p:spPr>
          <a:xfrm>
            <a:off x="6490384" y="5607017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4" h="59054">
                <a:moveTo>
                  <a:pt x="31815" y="0"/>
                </a:moveTo>
                <a:lnTo>
                  <a:pt x="19842" y="2155"/>
                </a:lnTo>
                <a:lnTo>
                  <a:pt x="9318" y="8621"/>
                </a:lnTo>
                <a:lnTo>
                  <a:pt x="2329" y="18359"/>
                </a:lnTo>
                <a:lnTo>
                  <a:pt x="0" y="29436"/>
                </a:lnTo>
                <a:lnTo>
                  <a:pt x="2329" y="40512"/>
                </a:lnTo>
                <a:lnTo>
                  <a:pt x="9318" y="50250"/>
                </a:lnTo>
                <a:lnTo>
                  <a:pt x="19842" y="56716"/>
                </a:lnTo>
                <a:lnTo>
                  <a:pt x="31815" y="58872"/>
                </a:lnTo>
                <a:lnTo>
                  <a:pt x="43787" y="56716"/>
                </a:lnTo>
                <a:lnTo>
                  <a:pt x="54311" y="50250"/>
                </a:lnTo>
                <a:lnTo>
                  <a:pt x="61300" y="40512"/>
                </a:lnTo>
                <a:lnTo>
                  <a:pt x="63630" y="29436"/>
                </a:lnTo>
                <a:lnTo>
                  <a:pt x="61300" y="18359"/>
                </a:lnTo>
                <a:lnTo>
                  <a:pt x="54311" y="8621"/>
                </a:lnTo>
                <a:lnTo>
                  <a:pt x="43787" y="215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5" name="object 2815"/>
          <p:cNvSpPr/>
          <p:nvPr/>
        </p:nvSpPr>
        <p:spPr>
          <a:xfrm>
            <a:off x="6490383" y="5607016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4" h="59054">
                <a:moveTo>
                  <a:pt x="54312" y="8621"/>
                </a:moveTo>
                <a:lnTo>
                  <a:pt x="61301" y="18359"/>
                </a:lnTo>
                <a:lnTo>
                  <a:pt x="63630" y="29436"/>
                </a:lnTo>
                <a:lnTo>
                  <a:pt x="61301" y="40513"/>
                </a:lnTo>
                <a:lnTo>
                  <a:pt x="54312" y="50250"/>
                </a:lnTo>
                <a:lnTo>
                  <a:pt x="43787" y="56716"/>
                </a:lnTo>
                <a:lnTo>
                  <a:pt x="31815" y="58872"/>
                </a:lnTo>
                <a:lnTo>
                  <a:pt x="19843" y="56716"/>
                </a:lnTo>
                <a:lnTo>
                  <a:pt x="9318" y="50250"/>
                </a:lnTo>
                <a:lnTo>
                  <a:pt x="2329" y="40513"/>
                </a:lnTo>
                <a:lnTo>
                  <a:pt x="0" y="29436"/>
                </a:lnTo>
                <a:lnTo>
                  <a:pt x="2329" y="18359"/>
                </a:lnTo>
                <a:lnTo>
                  <a:pt x="9318" y="8621"/>
                </a:lnTo>
                <a:lnTo>
                  <a:pt x="19843" y="2155"/>
                </a:lnTo>
                <a:lnTo>
                  <a:pt x="31815" y="0"/>
                </a:lnTo>
                <a:lnTo>
                  <a:pt x="43787" y="2155"/>
                </a:lnTo>
                <a:lnTo>
                  <a:pt x="54312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6" name="object 2816"/>
          <p:cNvSpPr/>
          <p:nvPr/>
        </p:nvSpPr>
        <p:spPr>
          <a:xfrm>
            <a:off x="6507158" y="5581327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3" y="2155"/>
                </a:lnTo>
                <a:lnTo>
                  <a:pt x="9403" y="8621"/>
                </a:lnTo>
                <a:lnTo>
                  <a:pt x="2350" y="18359"/>
                </a:lnTo>
                <a:lnTo>
                  <a:pt x="0" y="29436"/>
                </a:lnTo>
                <a:lnTo>
                  <a:pt x="2350" y="40513"/>
                </a:lnTo>
                <a:lnTo>
                  <a:pt x="9403" y="50250"/>
                </a:lnTo>
                <a:lnTo>
                  <a:pt x="20023" y="56716"/>
                </a:lnTo>
                <a:lnTo>
                  <a:pt x="32104" y="58872"/>
                </a:lnTo>
                <a:lnTo>
                  <a:pt x="44185" y="56716"/>
                </a:lnTo>
                <a:lnTo>
                  <a:pt x="54805" y="50250"/>
                </a:lnTo>
                <a:lnTo>
                  <a:pt x="61857" y="40513"/>
                </a:lnTo>
                <a:lnTo>
                  <a:pt x="64208" y="29436"/>
                </a:lnTo>
                <a:lnTo>
                  <a:pt x="61857" y="18359"/>
                </a:lnTo>
                <a:lnTo>
                  <a:pt x="54805" y="8621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7" name="object 2817"/>
          <p:cNvSpPr/>
          <p:nvPr/>
        </p:nvSpPr>
        <p:spPr>
          <a:xfrm>
            <a:off x="6507158" y="5581327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7" y="18359"/>
                </a:lnTo>
                <a:lnTo>
                  <a:pt x="64208" y="29436"/>
                </a:lnTo>
                <a:lnTo>
                  <a:pt x="61857" y="40513"/>
                </a:lnTo>
                <a:lnTo>
                  <a:pt x="54805" y="50250"/>
                </a:lnTo>
                <a:lnTo>
                  <a:pt x="44185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2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2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5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8" name="object 2818"/>
          <p:cNvSpPr/>
          <p:nvPr/>
        </p:nvSpPr>
        <p:spPr>
          <a:xfrm>
            <a:off x="6525090" y="5621467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3" y="2155"/>
                </a:lnTo>
                <a:lnTo>
                  <a:pt x="9403" y="8621"/>
                </a:lnTo>
                <a:lnTo>
                  <a:pt x="2350" y="18359"/>
                </a:lnTo>
                <a:lnTo>
                  <a:pt x="0" y="29436"/>
                </a:lnTo>
                <a:lnTo>
                  <a:pt x="2350" y="40512"/>
                </a:lnTo>
                <a:lnTo>
                  <a:pt x="9403" y="50250"/>
                </a:lnTo>
                <a:lnTo>
                  <a:pt x="20023" y="56716"/>
                </a:lnTo>
                <a:lnTo>
                  <a:pt x="32104" y="58872"/>
                </a:lnTo>
                <a:lnTo>
                  <a:pt x="44185" y="56716"/>
                </a:lnTo>
                <a:lnTo>
                  <a:pt x="54805" y="50250"/>
                </a:lnTo>
                <a:lnTo>
                  <a:pt x="61857" y="40512"/>
                </a:lnTo>
                <a:lnTo>
                  <a:pt x="64208" y="29436"/>
                </a:lnTo>
                <a:lnTo>
                  <a:pt x="61857" y="18359"/>
                </a:lnTo>
                <a:lnTo>
                  <a:pt x="54805" y="8621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9" name="object 2819"/>
          <p:cNvSpPr/>
          <p:nvPr/>
        </p:nvSpPr>
        <p:spPr>
          <a:xfrm>
            <a:off x="6525090" y="5621467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7" y="18359"/>
                </a:lnTo>
                <a:lnTo>
                  <a:pt x="64208" y="29436"/>
                </a:lnTo>
                <a:lnTo>
                  <a:pt x="61857" y="40513"/>
                </a:lnTo>
                <a:lnTo>
                  <a:pt x="54805" y="50250"/>
                </a:lnTo>
                <a:lnTo>
                  <a:pt x="44185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2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2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5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0" name="object 2820"/>
          <p:cNvSpPr/>
          <p:nvPr/>
        </p:nvSpPr>
        <p:spPr>
          <a:xfrm>
            <a:off x="6542445" y="5613974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4" h="59689">
                <a:moveTo>
                  <a:pt x="31815" y="0"/>
                </a:moveTo>
                <a:lnTo>
                  <a:pt x="19842" y="2175"/>
                </a:lnTo>
                <a:lnTo>
                  <a:pt x="9318" y="8700"/>
                </a:lnTo>
                <a:lnTo>
                  <a:pt x="2329" y="18526"/>
                </a:lnTo>
                <a:lnTo>
                  <a:pt x="0" y="29703"/>
                </a:lnTo>
                <a:lnTo>
                  <a:pt x="2329" y="40881"/>
                </a:lnTo>
                <a:lnTo>
                  <a:pt x="9318" y="50707"/>
                </a:lnTo>
                <a:lnTo>
                  <a:pt x="19842" y="57232"/>
                </a:lnTo>
                <a:lnTo>
                  <a:pt x="31815" y="59407"/>
                </a:lnTo>
                <a:lnTo>
                  <a:pt x="43787" y="57232"/>
                </a:lnTo>
                <a:lnTo>
                  <a:pt x="54311" y="50707"/>
                </a:lnTo>
                <a:lnTo>
                  <a:pt x="61300" y="40881"/>
                </a:lnTo>
                <a:lnTo>
                  <a:pt x="63630" y="29703"/>
                </a:lnTo>
                <a:lnTo>
                  <a:pt x="61300" y="18526"/>
                </a:lnTo>
                <a:lnTo>
                  <a:pt x="54311" y="8700"/>
                </a:lnTo>
                <a:lnTo>
                  <a:pt x="43787" y="217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1" name="object 2821"/>
          <p:cNvSpPr/>
          <p:nvPr/>
        </p:nvSpPr>
        <p:spPr>
          <a:xfrm>
            <a:off x="6542444" y="5613974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4" h="59689">
                <a:moveTo>
                  <a:pt x="54312" y="8699"/>
                </a:moveTo>
                <a:lnTo>
                  <a:pt x="61301" y="18526"/>
                </a:lnTo>
                <a:lnTo>
                  <a:pt x="63630" y="29703"/>
                </a:lnTo>
                <a:lnTo>
                  <a:pt x="61301" y="40881"/>
                </a:lnTo>
                <a:lnTo>
                  <a:pt x="54312" y="50707"/>
                </a:lnTo>
                <a:lnTo>
                  <a:pt x="43787" y="57232"/>
                </a:lnTo>
                <a:lnTo>
                  <a:pt x="31815" y="59407"/>
                </a:lnTo>
                <a:lnTo>
                  <a:pt x="19843" y="57232"/>
                </a:lnTo>
                <a:lnTo>
                  <a:pt x="9318" y="50707"/>
                </a:lnTo>
                <a:lnTo>
                  <a:pt x="2329" y="40881"/>
                </a:lnTo>
                <a:lnTo>
                  <a:pt x="0" y="29703"/>
                </a:lnTo>
                <a:lnTo>
                  <a:pt x="2329" y="18526"/>
                </a:lnTo>
                <a:lnTo>
                  <a:pt x="9318" y="8699"/>
                </a:lnTo>
                <a:lnTo>
                  <a:pt x="19843" y="2174"/>
                </a:lnTo>
                <a:lnTo>
                  <a:pt x="31815" y="0"/>
                </a:lnTo>
                <a:lnTo>
                  <a:pt x="43787" y="2174"/>
                </a:lnTo>
                <a:lnTo>
                  <a:pt x="54312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2" name="object 2822"/>
          <p:cNvSpPr/>
          <p:nvPr/>
        </p:nvSpPr>
        <p:spPr>
          <a:xfrm>
            <a:off x="6559219" y="5625214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3" y="2155"/>
                </a:lnTo>
                <a:lnTo>
                  <a:pt x="9403" y="8621"/>
                </a:lnTo>
                <a:lnTo>
                  <a:pt x="2350" y="18359"/>
                </a:lnTo>
                <a:lnTo>
                  <a:pt x="0" y="29436"/>
                </a:lnTo>
                <a:lnTo>
                  <a:pt x="2350" y="40512"/>
                </a:lnTo>
                <a:lnTo>
                  <a:pt x="9403" y="50250"/>
                </a:lnTo>
                <a:lnTo>
                  <a:pt x="20023" y="56716"/>
                </a:lnTo>
                <a:lnTo>
                  <a:pt x="32104" y="58872"/>
                </a:lnTo>
                <a:lnTo>
                  <a:pt x="44185" y="56716"/>
                </a:lnTo>
                <a:lnTo>
                  <a:pt x="54805" y="50250"/>
                </a:lnTo>
                <a:lnTo>
                  <a:pt x="61857" y="40512"/>
                </a:lnTo>
                <a:lnTo>
                  <a:pt x="64208" y="29436"/>
                </a:lnTo>
                <a:lnTo>
                  <a:pt x="61857" y="18359"/>
                </a:lnTo>
                <a:lnTo>
                  <a:pt x="54805" y="8621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3" name="object 2823"/>
          <p:cNvSpPr/>
          <p:nvPr/>
        </p:nvSpPr>
        <p:spPr>
          <a:xfrm>
            <a:off x="6559219" y="5625213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7" y="18359"/>
                </a:lnTo>
                <a:lnTo>
                  <a:pt x="64208" y="29436"/>
                </a:lnTo>
                <a:lnTo>
                  <a:pt x="61857" y="40513"/>
                </a:lnTo>
                <a:lnTo>
                  <a:pt x="54805" y="50250"/>
                </a:lnTo>
                <a:lnTo>
                  <a:pt x="44185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2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2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5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4" name="object 2824"/>
          <p:cNvSpPr/>
          <p:nvPr/>
        </p:nvSpPr>
        <p:spPr>
          <a:xfrm>
            <a:off x="6576574" y="5620932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3" y="2155"/>
                </a:lnTo>
                <a:lnTo>
                  <a:pt x="9403" y="8621"/>
                </a:lnTo>
                <a:lnTo>
                  <a:pt x="2350" y="18359"/>
                </a:lnTo>
                <a:lnTo>
                  <a:pt x="0" y="29435"/>
                </a:lnTo>
                <a:lnTo>
                  <a:pt x="2350" y="40512"/>
                </a:lnTo>
                <a:lnTo>
                  <a:pt x="9403" y="50250"/>
                </a:lnTo>
                <a:lnTo>
                  <a:pt x="20023" y="56716"/>
                </a:lnTo>
                <a:lnTo>
                  <a:pt x="32104" y="58872"/>
                </a:lnTo>
                <a:lnTo>
                  <a:pt x="44185" y="56716"/>
                </a:lnTo>
                <a:lnTo>
                  <a:pt x="54805" y="50250"/>
                </a:lnTo>
                <a:lnTo>
                  <a:pt x="61857" y="40512"/>
                </a:lnTo>
                <a:lnTo>
                  <a:pt x="64208" y="29435"/>
                </a:lnTo>
                <a:lnTo>
                  <a:pt x="61857" y="18359"/>
                </a:lnTo>
                <a:lnTo>
                  <a:pt x="54805" y="8621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5" name="object 2825"/>
          <p:cNvSpPr/>
          <p:nvPr/>
        </p:nvSpPr>
        <p:spPr>
          <a:xfrm>
            <a:off x="6576573" y="5620932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7" y="18359"/>
                </a:lnTo>
                <a:lnTo>
                  <a:pt x="64208" y="29436"/>
                </a:lnTo>
                <a:lnTo>
                  <a:pt x="61857" y="40513"/>
                </a:lnTo>
                <a:lnTo>
                  <a:pt x="54805" y="50250"/>
                </a:lnTo>
                <a:lnTo>
                  <a:pt x="44185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2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2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5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6" name="object 2826"/>
          <p:cNvSpPr/>
          <p:nvPr/>
        </p:nvSpPr>
        <p:spPr>
          <a:xfrm>
            <a:off x="6594506" y="5616115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4" h="59054">
                <a:moveTo>
                  <a:pt x="31815" y="0"/>
                </a:moveTo>
                <a:lnTo>
                  <a:pt x="19842" y="2155"/>
                </a:lnTo>
                <a:lnTo>
                  <a:pt x="9318" y="8621"/>
                </a:lnTo>
                <a:lnTo>
                  <a:pt x="2329" y="18359"/>
                </a:lnTo>
                <a:lnTo>
                  <a:pt x="0" y="29436"/>
                </a:lnTo>
                <a:lnTo>
                  <a:pt x="2329" y="40512"/>
                </a:lnTo>
                <a:lnTo>
                  <a:pt x="9318" y="50250"/>
                </a:lnTo>
                <a:lnTo>
                  <a:pt x="19842" y="56716"/>
                </a:lnTo>
                <a:lnTo>
                  <a:pt x="31815" y="58872"/>
                </a:lnTo>
                <a:lnTo>
                  <a:pt x="43787" y="56716"/>
                </a:lnTo>
                <a:lnTo>
                  <a:pt x="54311" y="50250"/>
                </a:lnTo>
                <a:lnTo>
                  <a:pt x="61300" y="40512"/>
                </a:lnTo>
                <a:lnTo>
                  <a:pt x="63630" y="29436"/>
                </a:lnTo>
                <a:lnTo>
                  <a:pt x="61300" y="18359"/>
                </a:lnTo>
                <a:lnTo>
                  <a:pt x="54311" y="8621"/>
                </a:lnTo>
                <a:lnTo>
                  <a:pt x="43787" y="215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7" name="object 2827"/>
          <p:cNvSpPr/>
          <p:nvPr/>
        </p:nvSpPr>
        <p:spPr>
          <a:xfrm>
            <a:off x="6594506" y="5616115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4" h="59054">
                <a:moveTo>
                  <a:pt x="54312" y="8621"/>
                </a:moveTo>
                <a:lnTo>
                  <a:pt x="61301" y="18359"/>
                </a:lnTo>
                <a:lnTo>
                  <a:pt x="63630" y="29436"/>
                </a:lnTo>
                <a:lnTo>
                  <a:pt x="61301" y="40513"/>
                </a:lnTo>
                <a:lnTo>
                  <a:pt x="54312" y="50250"/>
                </a:lnTo>
                <a:lnTo>
                  <a:pt x="43787" y="56716"/>
                </a:lnTo>
                <a:lnTo>
                  <a:pt x="31815" y="58872"/>
                </a:lnTo>
                <a:lnTo>
                  <a:pt x="19843" y="56716"/>
                </a:lnTo>
                <a:lnTo>
                  <a:pt x="9318" y="50250"/>
                </a:lnTo>
                <a:lnTo>
                  <a:pt x="2329" y="40513"/>
                </a:lnTo>
                <a:lnTo>
                  <a:pt x="0" y="29436"/>
                </a:lnTo>
                <a:lnTo>
                  <a:pt x="2329" y="18359"/>
                </a:lnTo>
                <a:lnTo>
                  <a:pt x="9318" y="8621"/>
                </a:lnTo>
                <a:lnTo>
                  <a:pt x="19843" y="2155"/>
                </a:lnTo>
                <a:lnTo>
                  <a:pt x="31815" y="0"/>
                </a:lnTo>
                <a:lnTo>
                  <a:pt x="43787" y="2155"/>
                </a:lnTo>
                <a:lnTo>
                  <a:pt x="54312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8" name="object 2828"/>
          <p:cNvSpPr/>
          <p:nvPr/>
        </p:nvSpPr>
        <p:spPr>
          <a:xfrm>
            <a:off x="6611280" y="5626284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32104" y="0"/>
                </a:moveTo>
                <a:lnTo>
                  <a:pt x="20023" y="2175"/>
                </a:lnTo>
                <a:lnTo>
                  <a:pt x="9403" y="8700"/>
                </a:lnTo>
                <a:lnTo>
                  <a:pt x="2350" y="18526"/>
                </a:lnTo>
                <a:lnTo>
                  <a:pt x="0" y="29703"/>
                </a:lnTo>
                <a:lnTo>
                  <a:pt x="2350" y="40881"/>
                </a:lnTo>
                <a:lnTo>
                  <a:pt x="9403" y="50707"/>
                </a:lnTo>
                <a:lnTo>
                  <a:pt x="20023" y="57232"/>
                </a:lnTo>
                <a:lnTo>
                  <a:pt x="32104" y="59407"/>
                </a:lnTo>
                <a:lnTo>
                  <a:pt x="44185" y="57232"/>
                </a:lnTo>
                <a:lnTo>
                  <a:pt x="54806" y="50707"/>
                </a:lnTo>
                <a:lnTo>
                  <a:pt x="61859" y="40881"/>
                </a:lnTo>
                <a:lnTo>
                  <a:pt x="64209" y="29703"/>
                </a:lnTo>
                <a:lnTo>
                  <a:pt x="61859" y="18526"/>
                </a:lnTo>
                <a:lnTo>
                  <a:pt x="54806" y="8700"/>
                </a:lnTo>
                <a:lnTo>
                  <a:pt x="44185" y="217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9" name="object 2829"/>
          <p:cNvSpPr/>
          <p:nvPr/>
        </p:nvSpPr>
        <p:spPr>
          <a:xfrm>
            <a:off x="6611280" y="5626284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54805" y="8699"/>
                </a:moveTo>
                <a:lnTo>
                  <a:pt x="61857" y="18526"/>
                </a:lnTo>
                <a:lnTo>
                  <a:pt x="64208" y="29703"/>
                </a:lnTo>
                <a:lnTo>
                  <a:pt x="61857" y="40881"/>
                </a:lnTo>
                <a:lnTo>
                  <a:pt x="54805" y="50707"/>
                </a:lnTo>
                <a:lnTo>
                  <a:pt x="44185" y="57232"/>
                </a:lnTo>
                <a:lnTo>
                  <a:pt x="32104" y="59407"/>
                </a:lnTo>
                <a:lnTo>
                  <a:pt x="20023" y="57232"/>
                </a:lnTo>
                <a:lnTo>
                  <a:pt x="9402" y="50707"/>
                </a:lnTo>
                <a:lnTo>
                  <a:pt x="2350" y="40881"/>
                </a:lnTo>
                <a:lnTo>
                  <a:pt x="0" y="29703"/>
                </a:lnTo>
                <a:lnTo>
                  <a:pt x="2350" y="18526"/>
                </a:lnTo>
                <a:lnTo>
                  <a:pt x="9402" y="8699"/>
                </a:lnTo>
                <a:lnTo>
                  <a:pt x="20023" y="2174"/>
                </a:lnTo>
                <a:lnTo>
                  <a:pt x="32104" y="0"/>
                </a:lnTo>
                <a:lnTo>
                  <a:pt x="44185" y="2174"/>
                </a:lnTo>
                <a:lnTo>
                  <a:pt x="54805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0" name="object 2830"/>
          <p:cNvSpPr/>
          <p:nvPr/>
        </p:nvSpPr>
        <p:spPr>
          <a:xfrm>
            <a:off x="6628635" y="5603270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3" y="2155"/>
                </a:lnTo>
                <a:lnTo>
                  <a:pt x="9403" y="8621"/>
                </a:lnTo>
                <a:lnTo>
                  <a:pt x="2350" y="18359"/>
                </a:lnTo>
                <a:lnTo>
                  <a:pt x="0" y="29436"/>
                </a:lnTo>
                <a:lnTo>
                  <a:pt x="2350" y="40513"/>
                </a:lnTo>
                <a:lnTo>
                  <a:pt x="9403" y="50250"/>
                </a:lnTo>
                <a:lnTo>
                  <a:pt x="20023" y="56716"/>
                </a:lnTo>
                <a:lnTo>
                  <a:pt x="32104" y="58872"/>
                </a:lnTo>
                <a:lnTo>
                  <a:pt x="44185" y="56716"/>
                </a:lnTo>
                <a:lnTo>
                  <a:pt x="54805" y="50250"/>
                </a:lnTo>
                <a:lnTo>
                  <a:pt x="61857" y="40513"/>
                </a:lnTo>
                <a:lnTo>
                  <a:pt x="64208" y="29436"/>
                </a:lnTo>
                <a:lnTo>
                  <a:pt x="61857" y="18359"/>
                </a:lnTo>
                <a:lnTo>
                  <a:pt x="54805" y="8621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1" name="object 2831"/>
          <p:cNvSpPr/>
          <p:nvPr/>
        </p:nvSpPr>
        <p:spPr>
          <a:xfrm>
            <a:off x="6628634" y="5603270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7" y="18359"/>
                </a:lnTo>
                <a:lnTo>
                  <a:pt x="64208" y="29436"/>
                </a:lnTo>
                <a:lnTo>
                  <a:pt x="61857" y="40513"/>
                </a:lnTo>
                <a:lnTo>
                  <a:pt x="54805" y="50250"/>
                </a:lnTo>
                <a:lnTo>
                  <a:pt x="44185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2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2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5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2" name="object 2832"/>
          <p:cNvSpPr/>
          <p:nvPr/>
        </p:nvSpPr>
        <p:spPr>
          <a:xfrm>
            <a:off x="6645989" y="5562060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4" h="59689">
                <a:moveTo>
                  <a:pt x="31814" y="0"/>
                </a:moveTo>
                <a:lnTo>
                  <a:pt x="19842" y="2174"/>
                </a:lnTo>
                <a:lnTo>
                  <a:pt x="9317" y="8699"/>
                </a:lnTo>
                <a:lnTo>
                  <a:pt x="2329" y="18525"/>
                </a:lnTo>
                <a:lnTo>
                  <a:pt x="0" y="29703"/>
                </a:lnTo>
                <a:lnTo>
                  <a:pt x="2329" y="40880"/>
                </a:lnTo>
                <a:lnTo>
                  <a:pt x="9317" y="50706"/>
                </a:lnTo>
                <a:lnTo>
                  <a:pt x="19842" y="57231"/>
                </a:lnTo>
                <a:lnTo>
                  <a:pt x="31814" y="59406"/>
                </a:lnTo>
                <a:lnTo>
                  <a:pt x="43786" y="57231"/>
                </a:lnTo>
                <a:lnTo>
                  <a:pt x="54310" y="50706"/>
                </a:lnTo>
                <a:lnTo>
                  <a:pt x="61299" y="40880"/>
                </a:lnTo>
                <a:lnTo>
                  <a:pt x="63629" y="29703"/>
                </a:lnTo>
                <a:lnTo>
                  <a:pt x="61299" y="18525"/>
                </a:lnTo>
                <a:lnTo>
                  <a:pt x="54310" y="8699"/>
                </a:lnTo>
                <a:lnTo>
                  <a:pt x="43786" y="2174"/>
                </a:lnTo>
                <a:lnTo>
                  <a:pt x="3181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3" name="object 2833"/>
          <p:cNvSpPr/>
          <p:nvPr/>
        </p:nvSpPr>
        <p:spPr>
          <a:xfrm>
            <a:off x="6645988" y="5562059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4" h="59689">
                <a:moveTo>
                  <a:pt x="54312" y="8699"/>
                </a:moveTo>
                <a:lnTo>
                  <a:pt x="61301" y="18526"/>
                </a:lnTo>
                <a:lnTo>
                  <a:pt x="63630" y="29703"/>
                </a:lnTo>
                <a:lnTo>
                  <a:pt x="61301" y="40881"/>
                </a:lnTo>
                <a:lnTo>
                  <a:pt x="54312" y="50707"/>
                </a:lnTo>
                <a:lnTo>
                  <a:pt x="43787" y="57232"/>
                </a:lnTo>
                <a:lnTo>
                  <a:pt x="31815" y="59407"/>
                </a:lnTo>
                <a:lnTo>
                  <a:pt x="19843" y="57232"/>
                </a:lnTo>
                <a:lnTo>
                  <a:pt x="9318" y="50707"/>
                </a:lnTo>
                <a:lnTo>
                  <a:pt x="2329" y="40881"/>
                </a:lnTo>
                <a:lnTo>
                  <a:pt x="0" y="29703"/>
                </a:lnTo>
                <a:lnTo>
                  <a:pt x="2329" y="18526"/>
                </a:lnTo>
                <a:lnTo>
                  <a:pt x="9318" y="8699"/>
                </a:lnTo>
                <a:lnTo>
                  <a:pt x="19843" y="2174"/>
                </a:lnTo>
                <a:lnTo>
                  <a:pt x="31815" y="0"/>
                </a:lnTo>
                <a:lnTo>
                  <a:pt x="43787" y="2174"/>
                </a:lnTo>
                <a:lnTo>
                  <a:pt x="54312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4" name="object 2834"/>
          <p:cNvSpPr/>
          <p:nvPr/>
        </p:nvSpPr>
        <p:spPr>
          <a:xfrm>
            <a:off x="6663342" y="5604876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32105" y="0"/>
                </a:moveTo>
                <a:lnTo>
                  <a:pt x="20024" y="2175"/>
                </a:lnTo>
                <a:lnTo>
                  <a:pt x="9403" y="8700"/>
                </a:lnTo>
                <a:lnTo>
                  <a:pt x="2350" y="18526"/>
                </a:lnTo>
                <a:lnTo>
                  <a:pt x="0" y="29703"/>
                </a:lnTo>
                <a:lnTo>
                  <a:pt x="2350" y="40881"/>
                </a:lnTo>
                <a:lnTo>
                  <a:pt x="9403" y="50707"/>
                </a:lnTo>
                <a:lnTo>
                  <a:pt x="20024" y="57232"/>
                </a:lnTo>
                <a:lnTo>
                  <a:pt x="32105" y="59407"/>
                </a:lnTo>
                <a:lnTo>
                  <a:pt x="44186" y="57232"/>
                </a:lnTo>
                <a:lnTo>
                  <a:pt x="54806" y="50707"/>
                </a:lnTo>
                <a:lnTo>
                  <a:pt x="61859" y="40881"/>
                </a:lnTo>
                <a:lnTo>
                  <a:pt x="64209" y="29703"/>
                </a:lnTo>
                <a:lnTo>
                  <a:pt x="61859" y="18526"/>
                </a:lnTo>
                <a:lnTo>
                  <a:pt x="54806" y="8700"/>
                </a:lnTo>
                <a:lnTo>
                  <a:pt x="44186" y="2175"/>
                </a:lnTo>
                <a:lnTo>
                  <a:pt x="3210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5" name="object 2835"/>
          <p:cNvSpPr/>
          <p:nvPr/>
        </p:nvSpPr>
        <p:spPr>
          <a:xfrm>
            <a:off x="6663342" y="5604875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54805" y="8699"/>
                </a:moveTo>
                <a:lnTo>
                  <a:pt x="61857" y="18526"/>
                </a:lnTo>
                <a:lnTo>
                  <a:pt x="64208" y="29703"/>
                </a:lnTo>
                <a:lnTo>
                  <a:pt x="61857" y="40881"/>
                </a:lnTo>
                <a:lnTo>
                  <a:pt x="54805" y="50707"/>
                </a:lnTo>
                <a:lnTo>
                  <a:pt x="44185" y="57232"/>
                </a:lnTo>
                <a:lnTo>
                  <a:pt x="32104" y="59407"/>
                </a:lnTo>
                <a:lnTo>
                  <a:pt x="20023" y="57232"/>
                </a:lnTo>
                <a:lnTo>
                  <a:pt x="9402" y="50707"/>
                </a:lnTo>
                <a:lnTo>
                  <a:pt x="2350" y="40881"/>
                </a:lnTo>
                <a:lnTo>
                  <a:pt x="0" y="29703"/>
                </a:lnTo>
                <a:lnTo>
                  <a:pt x="2350" y="18526"/>
                </a:lnTo>
                <a:lnTo>
                  <a:pt x="9402" y="8699"/>
                </a:lnTo>
                <a:lnTo>
                  <a:pt x="20023" y="2174"/>
                </a:lnTo>
                <a:lnTo>
                  <a:pt x="32104" y="0"/>
                </a:lnTo>
                <a:lnTo>
                  <a:pt x="44185" y="2174"/>
                </a:lnTo>
                <a:lnTo>
                  <a:pt x="54805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6" name="object 2836"/>
          <p:cNvSpPr/>
          <p:nvPr/>
        </p:nvSpPr>
        <p:spPr>
          <a:xfrm>
            <a:off x="6680696" y="5640199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32104" y="0"/>
                </a:moveTo>
                <a:lnTo>
                  <a:pt x="20023" y="2175"/>
                </a:lnTo>
                <a:lnTo>
                  <a:pt x="9403" y="8700"/>
                </a:lnTo>
                <a:lnTo>
                  <a:pt x="2350" y="18526"/>
                </a:lnTo>
                <a:lnTo>
                  <a:pt x="0" y="29703"/>
                </a:lnTo>
                <a:lnTo>
                  <a:pt x="2350" y="40881"/>
                </a:lnTo>
                <a:lnTo>
                  <a:pt x="9403" y="50707"/>
                </a:lnTo>
                <a:lnTo>
                  <a:pt x="20023" y="57232"/>
                </a:lnTo>
                <a:lnTo>
                  <a:pt x="32104" y="59407"/>
                </a:lnTo>
                <a:lnTo>
                  <a:pt x="44185" y="57232"/>
                </a:lnTo>
                <a:lnTo>
                  <a:pt x="54805" y="50707"/>
                </a:lnTo>
                <a:lnTo>
                  <a:pt x="61857" y="40881"/>
                </a:lnTo>
                <a:lnTo>
                  <a:pt x="64208" y="29703"/>
                </a:lnTo>
                <a:lnTo>
                  <a:pt x="61857" y="18526"/>
                </a:lnTo>
                <a:lnTo>
                  <a:pt x="54805" y="8700"/>
                </a:lnTo>
                <a:lnTo>
                  <a:pt x="44185" y="217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7" name="object 2837"/>
          <p:cNvSpPr/>
          <p:nvPr/>
        </p:nvSpPr>
        <p:spPr>
          <a:xfrm>
            <a:off x="6680696" y="5640199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54805" y="8699"/>
                </a:moveTo>
                <a:lnTo>
                  <a:pt x="61857" y="18526"/>
                </a:lnTo>
                <a:lnTo>
                  <a:pt x="64208" y="29703"/>
                </a:lnTo>
                <a:lnTo>
                  <a:pt x="61857" y="40881"/>
                </a:lnTo>
                <a:lnTo>
                  <a:pt x="54805" y="50707"/>
                </a:lnTo>
                <a:lnTo>
                  <a:pt x="44185" y="57232"/>
                </a:lnTo>
                <a:lnTo>
                  <a:pt x="32104" y="59407"/>
                </a:lnTo>
                <a:lnTo>
                  <a:pt x="20023" y="57232"/>
                </a:lnTo>
                <a:lnTo>
                  <a:pt x="9402" y="50707"/>
                </a:lnTo>
                <a:lnTo>
                  <a:pt x="2350" y="40881"/>
                </a:lnTo>
                <a:lnTo>
                  <a:pt x="0" y="29703"/>
                </a:lnTo>
                <a:lnTo>
                  <a:pt x="2350" y="18526"/>
                </a:lnTo>
                <a:lnTo>
                  <a:pt x="9402" y="8699"/>
                </a:lnTo>
                <a:lnTo>
                  <a:pt x="20023" y="2174"/>
                </a:lnTo>
                <a:lnTo>
                  <a:pt x="32104" y="0"/>
                </a:lnTo>
                <a:lnTo>
                  <a:pt x="44185" y="2174"/>
                </a:lnTo>
                <a:lnTo>
                  <a:pt x="54805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8" name="object 2838"/>
          <p:cNvSpPr/>
          <p:nvPr/>
        </p:nvSpPr>
        <p:spPr>
          <a:xfrm>
            <a:off x="6698050" y="5601129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4" h="59689">
                <a:moveTo>
                  <a:pt x="31814" y="0"/>
                </a:moveTo>
                <a:lnTo>
                  <a:pt x="19842" y="2175"/>
                </a:lnTo>
                <a:lnTo>
                  <a:pt x="9317" y="8700"/>
                </a:lnTo>
                <a:lnTo>
                  <a:pt x="2329" y="18526"/>
                </a:lnTo>
                <a:lnTo>
                  <a:pt x="0" y="29703"/>
                </a:lnTo>
                <a:lnTo>
                  <a:pt x="2329" y="40881"/>
                </a:lnTo>
                <a:lnTo>
                  <a:pt x="9317" y="50707"/>
                </a:lnTo>
                <a:lnTo>
                  <a:pt x="19842" y="57232"/>
                </a:lnTo>
                <a:lnTo>
                  <a:pt x="31814" y="59407"/>
                </a:lnTo>
                <a:lnTo>
                  <a:pt x="43786" y="57232"/>
                </a:lnTo>
                <a:lnTo>
                  <a:pt x="54310" y="50707"/>
                </a:lnTo>
                <a:lnTo>
                  <a:pt x="61300" y="40881"/>
                </a:lnTo>
                <a:lnTo>
                  <a:pt x="63630" y="29703"/>
                </a:lnTo>
                <a:lnTo>
                  <a:pt x="61300" y="18526"/>
                </a:lnTo>
                <a:lnTo>
                  <a:pt x="54310" y="8700"/>
                </a:lnTo>
                <a:lnTo>
                  <a:pt x="43786" y="2175"/>
                </a:lnTo>
                <a:lnTo>
                  <a:pt x="3181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9" name="object 2839"/>
          <p:cNvSpPr/>
          <p:nvPr/>
        </p:nvSpPr>
        <p:spPr>
          <a:xfrm>
            <a:off x="6698049" y="5601129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4" h="59689">
                <a:moveTo>
                  <a:pt x="54312" y="8699"/>
                </a:moveTo>
                <a:lnTo>
                  <a:pt x="61301" y="18526"/>
                </a:lnTo>
                <a:lnTo>
                  <a:pt x="63630" y="29703"/>
                </a:lnTo>
                <a:lnTo>
                  <a:pt x="61301" y="40881"/>
                </a:lnTo>
                <a:lnTo>
                  <a:pt x="54312" y="50707"/>
                </a:lnTo>
                <a:lnTo>
                  <a:pt x="43787" y="57232"/>
                </a:lnTo>
                <a:lnTo>
                  <a:pt x="31815" y="59407"/>
                </a:lnTo>
                <a:lnTo>
                  <a:pt x="19843" y="57232"/>
                </a:lnTo>
                <a:lnTo>
                  <a:pt x="9318" y="50707"/>
                </a:lnTo>
                <a:lnTo>
                  <a:pt x="2329" y="40881"/>
                </a:lnTo>
                <a:lnTo>
                  <a:pt x="0" y="29703"/>
                </a:lnTo>
                <a:lnTo>
                  <a:pt x="2329" y="18526"/>
                </a:lnTo>
                <a:lnTo>
                  <a:pt x="9318" y="8699"/>
                </a:lnTo>
                <a:lnTo>
                  <a:pt x="19843" y="2174"/>
                </a:lnTo>
                <a:lnTo>
                  <a:pt x="31815" y="0"/>
                </a:lnTo>
                <a:lnTo>
                  <a:pt x="43787" y="2174"/>
                </a:lnTo>
                <a:lnTo>
                  <a:pt x="54312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0" name="object 2840"/>
          <p:cNvSpPr/>
          <p:nvPr/>
        </p:nvSpPr>
        <p:spPr>
          <a:xfrm>
            <a:off x="6714825" y="5607552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3" y="2155"/>
                </a:lnTo>
                <a:lnTo>
                  <a:pt x="9403" y="8621"/>
                </a:lnTo>
                <a:lnTo>
                  <a:pt x="2350" y="18359"/>
                </a:lnTo>
                <a:lnTo>
                  <a:pt x="0" y="29435"/>
                </a:lnTo>
                <a:lnTo>
                  <a:pt x="2350" y="40512"/>
                </a:lnTo>
                <a:lnTo>
                  <a:pt x="9403" y="50250"/>
                </a:lnTo>
                <a:lnTo>
                  <a:pt x="20023" y="56716"/>
                </a:lnTo>
                <a:lnTo>
                  <a:pt x="32104" y="58872"/>
                </a:lnTo>
                <a:lnTo>
                  <a:pt x="44185" y="56716"/>
                </a:lnTo>
                <a:lnTo>
                  <a:pt x="54805" y="50250"/>
                </a:lnTo>
                <a:lnTo>
                  <a:pt x="61857" y="40512"/>
                </a:lnTo>
                <a:lnTo>
                  <a:pt x="64208" y="29435"/>
                </a:lnTo>
                <a:lnTo>
                  <a:pt x="61857" y="18359"/>
                </a:lnTo>
                <a:lnTo>
                  <a:pt x="54805" y="8621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1" name="object 2841"/>
          <p:cNvSpPr/>
          <p:nvPr/>
        </p:nvSpPr>
        <p:spPr>
          <a:xfrm>
            <a:off x="6714825" y="5607551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7" y="18359"/>
                </a:lnTo>
                <a:lnTo>
                  <a:pt x="64208" y="29436"/>
                </a:lnTo>
                <a:lnTo>
                  <a:pt x="61857" y="40513"/>
                </a:lnTo>
                <a:lnTo>
                  <a:pt x="54805" y="50250"/>
                </a:lnTo>
                <a:lnTo>
                  <a:pt x="44185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2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2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5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2" name="object 2842"/>
          <p:cNvSpPr/>
          <p:nvPr/>
        </p:nvSpPr>
        <p:spPr>
          <a:xfrm>
            <a:off x="6732758" y="5640735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32104" y="0"/>
                </a:moveTo>
                <a:lnTo>
                  <a:pt x="20023" y="2174"/>
                </a:lnTo>
                <a:lnTo>
                  <a:pt x="9403" y="8699"/>
                </a:lnTo>
                <a:lnTo>
                  <a:pt x="2350" y="18526"/>
                </a:lnTo>
                <a:lnTo>
                  <a:pt x="0" y="29703"/>
                </a:lnTo>
                <a:lnTo>
                  <a:pt x="2350" y="40881"/>
                </a:lnTo>
                <a:lnTo>
                  <a:pt x="9403" y="50707"/>
                </a:lnTo>
                <a:lnTo>
                  <a:pt x="20023" y="57232"/>
                </a:lnTo>
                <a:lnTo>
                  <a:pt x="32104" y="59407"/>
                </a:lnTo>
                <a:lnTo>
                  <a:pt x="44185" y="57232"/>
                </a:lnTo>
                <a:lnTo>
                  <a:pt x="54805" y="50707"/>
                </a:lnTo>
                <a:lnTo>
                  <a:pt x="61857" y="40881"/>
                </a:lnTo>
                <a:lnTo>
                  <a:pt x="64208" y="29703"/>
                </a:lnTo>
                <a:lnTo>
                  <a:pt x="61857" y="18526"/>
                </a:lnTo>
                <a:lnTo>
                  <a:pt x="54805" y="8699"/>
                </a:lnTo>
                <a:lnTo>
                  <a:pt x="44185" y="2174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3" name="object 2843"/>
          <p:cNvSpPr/>
          <p:nvPr/>
        </p:nvSpPr>
        <p:spPr>
          <a:xfrm>
            <a:off x="6732757" y="5640734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54805" y="8699"/>
                </a:moveTo>
                <a:lnTo>
                  <a:pt x="61857" y="18526"/>
                </a:lnTo>
                <a:lnTo>
                  <a:pt x="64208" y="29703"/>
                </a:lnTo>
                <a:lnTo>
                  <a:pt x="61857" y="40881"/>
                </a:lnTo>
                <a:lnTo>
                  <a:pt x="54805" y="50707"/>
                </a:lnTo>
                <a:lnTo>
                  <a:pt x="44185" y="57232"/>
                </a:lnTo>
                <a:lnTo>
                  <a:pt x="32104" y="59407"/>
                </a:lnTo>
                <a:lnTo>
                  <a:pt x="20023" y="57232"/>
                </a:lnTo>
                <a:lnTo>
                  <a:pt x="9402" y="50707"/>
                </a:lnTo>
                <a:lnTo>
                  <a:pt x="2350" y="40881"/>
                </a:lnTo>
                <a:lnTo>
                  <a:pt x="0" y="29703"/>
                </a:lnTo>
                <a:lnTo>
                  <a:pt x="2350" y="18526"/>
                </a:lnTo>
                <a:lnTo>
                  <a:pt x="9402" y="8699"/>
                </a:lnTo>
                <a:lnTo>
                  <a:pt x="20023" y="2174"/>
                </a:lnTo>
                <a:lnTo>
                  <a:pt x="32104" y="0"/>
                </a:lnTo>
                <a:lnTo>
                  <a:pt x="44185" y="2174"/>
                </a:lnTo>
                <a:lnTo>
                  <a:pt x="54805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4" name="object 2844"/>
          <p:cNvSpPr/>
          <p:nvPr/>
        </p:nvSpPr>
        <p:spPr>
          <a:xfrm>
            <a:off x="6750111" y="5627354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4" h="59689">
                <a:moveTo>
                  <a:pt x="31814" y="0"/>
                </a:moveTo>
                <a:lnTo>
                  <a:pt x="19842" y="2174"/>
                </a:lnTo>
                <a:lnTo>
                  <a:pt x="9317" y="8699"/>
                </a:lnTo>
                <a:lnTo>
                  <a:pt x="2329" y="18526"/>
                </a:lnTo>
                <a:lnTo>
                  <a:pt x="0" y="29703"/>
                </a:lnTo>
                <a:lnTo>
                  <a:pt x="2329" y="40881"/>
                </a:lnTo>
                <a:lnTo>
                  <a:pt x="9317" y="50707"/>
                </a:lnTo>
                <a:lnTo>
                  <a:pt x="19842" y="57232"/>
                </a:lnTo>
                <a:lnTo>
                  <a:pt x="31814" y="59407"/>
                </a:lnTo>
                <a:lnTo>
                  <a:pt x="43787" y="57232"/>
                </a:lnTo>
                <a:lnTo>
                  <a:pt x="54312" y="50707"/>
                </a:lnTo>
                <a:lnTo>
                  <a:pt x="61300" y="40881"/>
                </a:lnTo>
                <a:lnTo>
                  <a:pt x="63630" y="29703"/>
                </a:lnTo>
                <a:lnTo>
                  <a:pt x="61300" y="18526"/>
                </a:lnTo>
                <a:lnTo>
                  <a:pt x="54312" y="8699"/>
                </a:lnTo>
                <a:lnTo>
                  <a:pt x="43787" y="2174"/>
                </a:lnTo>
                <a:lnTo>
                  <a:pt x="3181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5" name="object 2845"/>
          <p:cNvSpPr/>
          <p:nvPr/>
        </p:nvSpPr>
        <p:spPr>
          <a:xfrm>
            <a:off x="6750111" y="5627354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4" h="59689">
                <a:moveTo>
                  <a:pt x="54312" y="8699"/>
                </a:moveTo>
                <a:lnTo>
                  <a:pt x="61301" y="18526"/>
                </a:lnTo>
                <a:lnTo>
                  <a:pt x="63630" y="29703"/>
                </a:lnTo>
                <a:lnTo>
                  <a:pt x="61301" y="40881"/>
                </a:lnTo>
                <a:lnTo>
                  <a:pt x="54312" y="50707"/>
                </a:lnTo>
                <a:lnTo>
                  <a:pt x="43787" y="57232"/>
                </a:lnTo>
                <a:lnTo>
                  <a:pt x="31815" y="59407"/>
                </a:lnTo>
                <a:lnTo>
                  <a:pt x="19843" y="57232"/>
                </a:lnTo>
                <a:lnTo>
                  <a:pt x="9318" y="50707"/>
                </a:lnTo>
                <a:lnTo>
                  <a:pt x="2329" y="40881"/>
                </a:lnTo>
                <a:lnTo>
                  <a:pt x="0" y="29703"/>
                </a:lnTo>
                <a:lnTo>
                  <a:pt x="2329" y="18526"/>
                </a:lnTo>
                <a:lnTo>
                  <a:pt x="9318" y="8699"/>
                </a:lnTo>
                <a:lnTo>
                  <a:pt x="19843" y="2174"/>
                </a:lnTo>
                <a:lnTo>
                  <a:pt x="31815" y="0"/>
                </a:lnTo>
                <a:lnTo>
                  <a:pt x="43787" y="2174"/>
                </a:lnTo>
                <a:lnTo>
                  <a:pt x="54312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6" name="object 2846"/>
          <p:cNvSpPr/>
          <p:nvPr/>
        </p:nvSpPr>
        <p:spPr>
          <a:xfrm>
            <a:off x="6766886" y="5655185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3" y="2155"/>
                </a:lnTo>
                <a:lnTo>
                  <a:pt x="9403" y="8621"/>
                </a:lnTo>
                <a:lnTo>
                  <a:pt x="2350" y="18359"/>
                </a:lnTo>
                <a:lnTo>
                  <a:pt x="0" y="29436"/>
                </a:lnTo>
                <a:lnTo>
                  <a:pt x="2350" y="40513"/>
                </a:lnTo>
                <a:lnTo>
                  <a:pt x="9403" y="50250"/>
                </a:lnTo>
                <a:lnTo>
                  <a:pt x="20023" y="56716"/>
                </a:lnTo>
                <a:lnTo>
                  <a:pt x="32104" y="58872"/>
                </a:lnTo>
                <a:lnTo>
                  <a:pt x="44185" y="56716"/>
                </a:lnTo>
                <a:lnTo>
                  <a:pt x="54805" y="50250"/>
                </a:lnTo>
                <a:lnTo>
                  <a:pt x="61857" y="40513"/>
                </a:lnTo>
                <a:lnTo>
                  <a:pt x="64208" y="29436"/>
                </a:lnTo>
                <a:lnTo>
                  <a:pt x="61857" y="18359"/>
                </a:lnTo>
                <a:lnTo>
                  <a:pt x="54805" y="8621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7" name="object 2847"/>
          <p:cNvSpPr/>
          <p:nvPr/>
        </p:nvSpPr>
        <p:spPr>
          <a:xfrm>
            <a:off x="6766886" y="5655185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7" y="18359"/>
                </a:lnTo>
                <a:lnTo>
                  <a:pt x="64208" y="29436"/>
                </a:lnTo>
                <a:lnTo>
                  <a:pt x="61857" y="40513"/>
                </a:lnTo>
                <a:lnTo>
                  <a:pt x="54805" y="50250"/>
                </a:lnTo>
                <a:lnTo>
                  <a:pt x="44185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2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2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5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8" name="object 2848"/>
          <p:cNvSpPr/>
          <p:nvPr/>
        </p:nvSpPr>
        <p:spPr>
          <a:xfrm>
            <a:off x="6784240" y="5604876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32104" y="0"/>
                </a:moveTo>
                <a:lnTo>
                  <a:pt x="20023" y="2175"/>
                </a:lnTo>
                <a:lnTo>
                  <a:pt x="9402" y="8700"/>
                </a:lnTo>
                <a:lnTo>
                  <a:pt x="2350" y="18526"/>
                </a:lnTo>
                <a:lnTo>
                  <a:pt x="0" y="29703"/>
                </a:lnTo>
                <a:lnTo>
                  <a:pt x="2350" y="40881"/>
                </a:lnTo>
                <a:lnTo>
                  <a:pt x="9402" y="50707"/>
                </a:lnTo>
                <a:lnTo>
                  <a:pt x="20023" y="57232"/>
                </a:lnTo>
                <a:lnTo>
                  <a:pt x="32104" y="59407"/>
                </a:lnTo>
                <a:lnTo>
                  <a:pt x="44185" y="57232"/>
                </a:lnTo>
                <a:lnTo>
                  <a:pt x="54805" y="50707"/>
                </a:lnTo>
                <a:lnTo>
                  <a:pt x="61858" y="40881"/>
                </a:lnTo>
                <a:lnTo>
                  <a:pt x="64208" y="29703"/>
                </a:lnTo>
                <a:lnTo>
                  <a:pt x="61858" y="18526"/>
                </a:lnTo>
                <a:lnTo>
                  <a:pt x="54805" y="8700"/>
                </a:lnTo>
                <a:lnTo>
                  <a:pt x="44185" y="217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9" name="object 2849"/>
          <p:cNvSpPr/>
          <p:nvPr/>
        </p:nvSpPr>
        <p:spPr>
          <a:xfrm>
            <a:off x="6784240" y="5604875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54805" y="8699"/>
                </a:moveTo>
                <a:lnTo>
                  <a:pt x="61857" y="18526"/>
                </a:lnTo>
                <a:lnTo>
                  <a:pt x="64208" y="29703"/>
                </a:lnTo>
                <a:lnTo>
                  <a:pt x="61857" y="40881"/>
                </a:lnTo>
                <a:lnTo>
                  <a:pt x="54805" y="50707"/>
                </a:lnTo>
                <a:lnTo>
                  <a:pt x="44185" y="57232"/>
                </a:lnTo>
                <a:lnTo>
                  <a:pt x="32104" y="59407"/>
                </a:lnTo>
                <a:lnTo>
                  <a:pt x="20023" y="57232"/>
                </a:lnTo>
                <a:lnTo>
                  <a:pt x="9402" y="50707"/>
                </a:lnTo>
                <a:lnTo>
                  <a:pt x="2350" y="40881"/>
                </a:lnTo>
                <a:lnTo>
                  <a:pt x="0" y="29703"/>
                </a:lnTo>
                <a:lnTo>
                  <a:pt x="2350" y="18526"/>
                </a:lnTo>
                <a:lnTo>
                  <a:pt x="9402" y="8699"/>
                </a:lnTo>
                <a:lnTo>
                  <a:pt x="20023" y="2174"/>
                </a:lnTo>
                <a:lnTo>
                  <a:pt x="32104" y="0"/>
                </a:lnTo>
                <a:lnTo>
                  <a:pt x="44185" y="2174"/>
                </a:lnTo>
                <a:lnTo>
                  <a:pt x="54805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0" name="object 2850"/>
          <p:cNvSpPr/>
          <p:nvPr/>
        </p:nvSpPr>
        <p:spPr>
          <a:xfrm>
            <a:off x="6802172" y="5640735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4" h="59689">
                <a:moveTo>
                  <a:pt x="31815" y="0"/>
                </a:moveTo>
                <a:lnTo>
                  <a:pt x="19842" y="2174"/>
                </a:lnTo>
                <a:lnTo>
                  <a:pt x="9317" y="8699"/>
                </a:lnTo>
                <a:lnTo>
                  <a:pt x="2329" y="18526"/>
                </a:lnTo>
                <a:lnTo>
                  <a:pt x="0" y="29703"/>
                </a:lnTo>
                <a:lnTo>
                  <a:pt x="2329" y="40881"/>
                </a:lnTo>
                <a:lnTo>
                  <a:pt x="9317" y="50707"/>
                </a:lnTo>
                <a:lnTo>
                  <a:pt x="19842" y="57232"/>
                </a:lnTo>
                <a:lnTo>
                  <a:pt x="31815" y="59407"/>
                </a:lnTo>
                <a:lnTo>
                  <a:pt x="43787" y="57232"/>
                </a:lnTo>
                <a:lnTo>
                  <a:pt x="54312" y="50707"/>
                </a:lnTo>
                <a:lnTo>
                  <a:pt x="61300" y="40881"/>
                </a:lnTo>
                <a:lnTo>
                  <a:pt x="63630" y="29703"/>
                </a:lnTo>
                <a:lnTo>
                  <a:pt x="61300" y="18526"/>
                </a:lnTo>
                <a:lnTo>
                  <a:pt x="54312" y="8699"/>
                </a:lnTo>
                <a:lnTo>
                  <a:pt x="43787" y="2174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1" name="object 2851"/>
          <p:cNvSpPr/>
          <p:nvPr/>
        </p:nvSpPr>
        <p:spPr>
          <a:xfrm>
            <a:off x="6802172" y="5640734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4" h="59689">
                <a:moveTo>
                  <a:pt x="54312" y="8699"/>
                </a:moveTo>
                <a:lnTo>
                  <a:pt x="61301" y="18526"/>
                </a:lnTo>
                <a:lnTo>
                  <a:pt x="63630" y="29703"/>
                </a:lnTo>
                <a:lnTo>
                  <a:pt x="61301" y="40881"/>
                </a:lnTo>
                <a:lnTo>
                  <a:pt x="54312" y="50707"/>
                </a:lnTo>
                <a:lnTo>
                  <a:pt x="43787" y="57232"/>
                </a:lnTo>
                <a:lnTo>
                  <a:pt x="31815" y="59407"/>
                </a:lnTo>
                <a:lnTo>
                  <a:pt x="19843" y="57232"/>
                </a:lnTo>
                <a:lnTo>
                  <a:pt x="9318" y="50707"/>
                </a:lnTo>
                <a:lnTo>
                  <a:pt x="2329" y="40881"/>
                </a:lnTo>
                <a:lnTo>
                  <a:pt x="0" y="29703"/>
                </a:lnTo>
                <a:lnTo>
                  <a:pt x="2329" y="18526"/>
                </a:lnTo>
                <a:lnTo>
                  <a:pt x="9318" y="8699"/>
                </a:lnTo>
                <a:lnTo>
                  <a:pt x="19843" y="2174"/>
                </a:lnTo>
                <a:lnTo>
                  <a:pt x="31815" y="0"/>
                </a:lnTo>
                <a:lnTo>
                  <a:pt x="43787" y="2174"/>
                </a:lnTo>
                <a:lnTo>
                  <a:pt x="54312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2" name="object 2852"/>
          <p:cNvSpPr/>
          <p:nvPr/>
        </p:nvSpPr>
        <p:spPr>
          <a:xfrm>
            <a:off x="6818947" y="5633777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32104" y="0"/>
                </a:moveTo>
                <a:lnTo>
                  <a:pt x="20023" y="2155"/>
                </a:lnTo>
                <a:lnTo>
                  <a:pt x="9403" y="8621"/>
                </a:lnTo>
                <a:lnTo>
                  <a:pt x="2350" y="18359"/>
                </a:lnTo>
                <a:lnTo>
                  <a:pt x="0" y="29435"/>
                </a:lnTo>
                <a:lnTo>
                  <a:pt x="2350" y="40512"/>
                </a:lnTo>
                <a:lnTo>
                  <a:pt x="9403" y="50250"/>
                </a:lnTo>
                <a:lnTo>
                  <a:pt x="20023" y="56716"/>
                </a:lnTo>
                <a:lnTo>
                  <a:pt x="32104" y="58872"/>
                </a:lnTo>
                <a:lnTo>
                  <a:pt x="44185" y="56716"/>
                </a:lnTo>
                <a:lnTo>
                  <a:pt x="54805" y="50250"/>
                </a:lnTo>
                <a:lnTo>
                  <a:pt x="61857" y="40512"/>
                </a:lnTo>
                <a:lnTo>
                  <a:pt x="64208" y="29435"/>
                </a:lnTo>
                <a:lnTo>
                  <a:pt x="61857" y="18359"/>
                </a:lnTo>
                <a:lnTo>
                  <a:pt x="54805" y="8621"/>
                </a:lnTo>
                <a:lnTo>
                  <a:pt x="44185" y="215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3" name="object 2853"/>
          <p:cNvSpPr/>
          <p:nvPr/>
        </p:nvSpPr>
        <p:spPr>
          <a:xfrm>
            <a:off x="6818947" y="5633777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54805" y="8621"/>
                </a:moveTo>
                <a:lnTo>
                  <a:pt x="61857" y="18359"/>
                </a:lnTo>
                <a:lnTo>
                  <a:pt x="64208" y="29436"/>
                </a:lnTo>
                <a:lnTo>
                  <a:pt x="61857" y="40513"/>
                </a:lnTo>
                <a:lnTo>
                  <a:pt x="54805" y="50250"/>
                </a:lnTo>
                <a:lnTo>
                  <a:pt x="44185" y="56716"/>
                </a:lnTo>
                <a:lnTo>
                  <a:pt x="32104" y="58872"/>
                </a:lnTo>
                <a:lnTo>
                  <a:pt x="20023" y="56716"/>
                </a:lnTo>
                <a:lnTo>
                  <a:pt x="9402" y="50250"/>
                </a:lnTo>
                <a:lnTo>
                  <a:pt x="2350" y="40513"/>
                </a:lnTo>
                <a:lnTo>
                  <a:pt x="0" y="29436"/>
                </a:lnTo>
                <a:lnTo>
                  <a:pt x="2350" y="18359"/>
                </a:lnTo>
                <a:lnTo>
                  <a:pt x="9402" y="8621"/>
                </a:lnTo>
                <a:lnTo>
                  <a:pt x="20023" y="2155"/>
                </a:lnTo>
                <a:lnTo>
                  <a:pt x="32104" y="0"/>
                </a:lnTo>
                <a:lnTo>
                  <a:pt x="44185" y="2155"/>
                </a:lnTo>
                <a:lnTo>
                  <a:pt x="54805" y="8621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4" name="object 2854"/>
          <p:cNvSpPr/>
          <p:nvPr/>
        </p:nvSpPr>
        <p:spPr>
          <a:xfrm>
            <a:off x="6836302" y="5634847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32104" y="0"/>
                </a:moveTo>
                <a:lnTo>
                  <a:pt x="20023" y="2175"/>
                </a:lnTo>
                <a:lnTo>
                  <a:pt x="9402" y="8700"/>
                </a:lnTo>
                <a:lnTo>
                  <a:pt x="2350" y="18526"/>
                </a:lnTo>
                <a:lnTo>
                  <a:pt x="0" y="29703"/>
                </a:lnTo>
                <a:lnTo>
                  <a:pt x="2350" y="40881"/>
                </a:lnTo>
                <a:lnTo>
                  <a:pt x="9402" y="50707"/>
                </a:lnTo>
                <a:lnTo>
                  <a:pt x="20023" y="57232"/>
                </a:lnTo>
                <a:lnTo>
                  <a:pt x="32104" y="59407"/>
                </a:lnTo>
                <a:lnTo>
                  <a:pt x="44185" y="57232"/>
                </a:lnTo>
                <a:lnTo>
                  <a:pt x="54805" y="50707"/>
                </a:lnTo>
                <a:lnTo>
                  <a:pt x="61858" y="40881"/>
                </a:lnTo>
                <a:lnTo>
                  <a:pt x="64208" y="29703"/>
                </a:lnTo>
                <a:lnTo>
                  <a:pt x="61858" y="18526"/>
                </a:lnTo>
                <a:lnTo>
                  <a:pt x="54805" y="8700"/>
                </a:lnTo>
                <a:lnTo>
                  <a:pt x="44185" y="217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5" name="object 2855"/>
          <p:cNvSpPr/>
          <p:nvPr/>
        </p:nvSpPr>
        <p:spPr>
          <a:xfrm>
            <a:off x="6836301" y="5634847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54805" y="8699"/>
                </a:moveTo>
                <a:lnTo>
                  <a:pt x="61857" y="18526"/>
                </a:lnTo>
                <a:lnTo>
                  <a:pt x="64208" y="29703"/>
                </a:lnTo>
                <a:lnTo>
                  <a:pt x="61857" y="40881"/>
                </a:lnTo>
                <a:lnTo>
                  <a:pt x="54805" y="50707"/>
                </a:lnTo>
                <a:lnTo>
                  <a:pt x="44185" y="57232"/>
                </a:lnTo>
                <a:lnTo>
                  <a:pt x="32104" y="59407"/>
                </a:lnTo>
                <a:lnTo>
                  <a:pt x="20023" y="57232"/>
                </a:lnTo>
                <a:lnTo>
                  <a:pt x="9402" y="50707"/>
                </a:lnTo>
                <a:lnTo>
                  <a:pt x="2350" y="40881"/>
                </a:lnTo>
                <a:lnTo>
                  <a:pt x="0" y="29703"/>
                </a:lnTo>
                <a:lnTo>
                  <a:pt x="2350" y="18526"/>
                </a:lnTo>
                <a:lnTo>
                  <a:pt x="9402" y="8699"/>
                </a:lnTo>
                <a:lnTo>
                  <a:pt x="20023" y="2174"/>
                </a:lnTo>
                <a:lnTo>
                  <a:pt x="32104" y="0"/>
                </a:lnTo>
                <a:lnTo>
                  <a:pt x="44185" y="2174"/>
                </a:lnTo>
                <a:lnTo>
                  <a:pt x="54805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6" name="object 2856"/>
          <p:cNvSpPr/>
          <p:nvPr/>
        </p:nvSpPr>
        <p:spPr>
          <a:xfrm>
            <a:off x="6853655" y="5639129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4" h="59689">
                <a:moveTo>
                  <a:pt x="31815" y="0"/>
                </a:moveTo>
                <a:lnTo>
                  <a:pt x="19843" y="2175"/>
                </a:lnTo>
                <a:lnTo>
                  <a:pt x="9318" y="8700"/>
                </a:lnTo>
                <a:lnTo>
                  <a:pt x="2329" y="18526"/>
                </a:lnTo>
                <a:lnTo>
                  <a:pt x="0" y="29703"/>
                </a:lnTo>
                <a:lnTo>
                  <a:pt x="2329" y="40881"/>
                </a:lnTo>
                <a:lnTo>
                  <a:pt x="9318" y="50707"/>
                </a:lnTo>
                <a:lnTo>
                  <a:pt x="19843" y="57232"/>
                </a:lnTo>
                <a:lnTo>
                  <a:pt x="31815" y="59407"/>
                </a:lnTo>
                <a:lnTo>
                  <a:pt x="43787" y="57232"/>
                </a:lnTo>
                <a:lnTo>
                  <a:pt x="54311" y="50707"/>
                </a:lnTo>
                <a:lnTo>
                  <a:pt x="61300" y="40881"/>
                </a:lnTo>
                <a:lnTo>
                  <a:pt x="63630" y="29703"/>
                </a:lnTo>
                <a:lnTo>
                  <a:pt x="61300" y="18526"/>
                </a:lnTo>
                <a:lnTo>
                  <a:pt x="54311" y="8700"/>
                </a:lnTo>
                <a:lnTo>
                  <a:pt x="43787" y="2175"/>
                </a:lnTo>
                <a:lnTo>
                  <a:pt x="31815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7" name="object 2857"/>
          <p:cNvSpPr/>
          <p:nvPr/>
        </p:nvSpPr>
        <p:spPr>
          <a:xfrm>
            <a:off x="6853654" y="5639128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4" h="59689">
                <a:moveTo>
                  <a:pt x="54312" y="8699"/>
                </a:moveTo>
                <a:lnTo>
                  <a:pt x="61301" y="18526"/>
                </a:lnTo>
                <a:lnTo>
                  <a:pt x="63630" y="29703"/>
                </a:lnTo>
                <a:lnTo>
                  <a:pt x="61301" y="40881"/>
                </a:lnTo>
                <a:lnTo>
                  <a:pt x="54312" y="50707"/>
                </a:lnTo>
                <a:lnTo>
                  <a:pt x="43787" y="57232"/>
                </a:lnTo>
                <a:lnTo>
                  <a:pt x="31815" y="59407"/>
                </a:lnTo>
                <a:lnTo>
                  <a:pt x="19843" y="57232"/>
                </a:lnTo>
                <a:lnTo>
                  <a:pt x="9318" y="50707"/>
                </a:lnTo>
                <a:lnTo>
                  <a:pt x="2329" y="40881"/>
                </a:lnTo>
                <a:lnTo>
                  <a:pt x="0" y="29703"/>
                </a:lnTo>
                <a:lnTo>
                  <a:pt x="2329" y="18526"/>
                </a:lnTo>
                <a:lnTo>
                  <a:pt x="9318" y="8699"/>
                </a:lnTo>
                <a:lnTo>
                  <a:pt x="19843" y="2174"/>
                </a:lnTo>
                <a:lnTo>
                  <a:pt x="31815" y="0"/>
                </a:lnTo>
                <a:lnTo>
                  <a:pt x="43787" y="2174"/>
                </a:lnTo>
                <a:lnTo>
                  <a:pt x="54312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8" name="object 2858"/>
          <p:cNvSpPr/>
          <p:nvPr/>
        </p:nvSpPr>
        <p:spPr>
          <a:xfrm>
            <a:off x="4431652" y="5600594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9" name="object 2859"/>
          <p:cNvSpPr/>
          <p:nvPr/>
        </p:nvSpPr>
        <p:spPr>
          <a:xfrm>
            <a:off x="4432231" y="5600594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0" name="object 2860"/>
          <p:cNvSpPr/>
          <p:nvPr/>
        </p:nvSpPr>
        <p:spPr>
          <a:xfrm>
            <a:off x="4462889" y="5600594"/>
            <a:ext cx="0" cy="58419"/>
          </a:xfrm>
          <a:custGeom>
            <a:avLst/>
            <a:gdLst/>
            <a:ahLst/>
            <a:cxnLst/>
            <a:rect l="l" t="t" r="r" b="b"/>
            <a:pathLst>
              <a:path h="58420">
                <a:moveTo>
                  <a:pt x="0" y="0"/>
                </a:moveTo>
                <a:lnTo>
                  <a:pt x="0" y="58337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1" name="object 2861"/>
          <p:cNvSpPr/>
          <p:nvPr/>
        </p:nvSpPr>
        <p:spPr>
          <a:xfrm>
            <a:off x="4431652" y="5659466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2" name="object 2862"/>
          <p:cNvSpPr/>
          <p:nvPr/>
        </p:nvSpPr>
        <p:spPr>
          <a:xfrm>
            <a:off x="4432231" y="5659466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3" name="object 2863"/>
          <p:cNvSpPr/>
          <p:nvPr/>
        </p:nvSpPr>
        <p:spPr>
          <a:xfrm>
            <a:off x="4480243" y="562467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4" name="object 2864"/>
          <p:cNvSpPr/>
          <p:nvPr/>
        </p:nvSpPr>
        <p:spPr>
          <a:xfrm>
            <a:off x="4497596" y="567445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5" name="object 2865"/>
          <p:cNvSpPr/>
          <p:nvPr/>
        </p:nvSpPr>
        <p:spPr>
          <a:xfrm>
            <a:off x="4483135" y="5646622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6" name="object 2866"/>
          <p:cNvSpPr/>
          <p:nvPr/>
        </p:nvSpPr>
        <p:spPr>
          <a:xfrm>
            <a:off x="4483713" y="5646622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7" name="object 2867"/>
          <p:cNvSpPr/>
          <p:nvPr/>
        </p:nvSpPr>
        <p:spPr>
          <a:xfrm>
            <a:off x="4514372" y="5646622"/>
            <a:ext cx="0" cy="79375"/>
          </a:xfrm>
          <a:custGeom>
            <a:avLst/>
            <a:gdLst/>
            <a:ahLst/>
            <a:cxnLst/>
            <a:rect l="l" t="t" r="r" b="b"/>
            <a:pathLst>
              <a:path h="79375">
                <a:moveTo>
                  <a:pt x="0" y="0"/>
                </a:moveTo>
                <a:lnTo>
                  <a:pt x="0" y="79209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8" name="object 2868"/>
          <p:cNvSpPr/>
          <p:nvPr/>
        </p:nvSpPr>
        <p:spPr>
          <a:xfrm>
            <a:off x="4483135" y="5726367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9" name="object 2869"/>
          <p:cNvSpPr/>
          <p:nvPr/>
        </p:nvSpPr>
        <p:spPr>
          <a:xfrm>
            <a:off x="4483713" y="5726367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0" name="object 2870"/>
          <p:cNvSpPr/>
          <p:nvPr/>
        </p:nvSpPr>
        <p:spPr>
          <a:xfrm>
            <a:off x="4531725" y="565518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1" name="object 2871"/>
          <p:cNvSpPr/>
          <p:nvPr/>
        </p:nvSpPr>
        <p:spPr>
          <a:xfrm>
            <a:off x="4549657" y="564822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2" name="object 2872"/>
          <p:cNvSpPr/>
          <p:nvPr/>
        </p:nvSpPr>
        <p:spPr>
          <a:xfrm>
            <a:off x="4566433" y="565036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3" name="object 2873"/>
          <p:cNvSpPr/>
          <p:nvPr/>
        </p:nvSpPr>
        <p:spPr>
          <a:xfrm>
            <a:off x="4551971" y="5631636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4" name="object 2874"/>
          <p:cNvSpPr/>
          <p:nvPr/>
        </p:nvSpPr>
        <p:spPr>
          <a:xfrm>
            <a:off x="4552550" y="5631636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5" name="object 2875"/>
          <p:cNvSpPr/>
          <p:nvPr/>
        </p:nvSpPr>
        <p:spPr>
          <a:xfrm>
            <a:off x="4583786" y="5631636"/>
            <a:ext cx="0" cy="99060"/>
          </a:xfrm>
          <a:custGeom>
            <a:avLst/>
            <a:gdLst/>
            <a:ahLst/>
            <a:cxnLst/>
            <a:rect l="l" t="t" r="r" b="b"/>
            <a:pathLst>
              <a:path h="99060">
                <a:moveTo>
                  <a:pt x="0" y="0"/>
                </a:moveTo>
                <a:lnTo>
                  <a:pt x="0" y="98477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6" name="object 2876"/>
          <p:cNvSpPr/>
          <p:nvPr/>
        </p:nvSpPr>
        <p:spPr>
          <a:xfrm>
            <a:off x="4551971" y="5730648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7" name="object 2877"/>
          <p:cNvSpPr/>
          <p:nvPr/>
        </p:nvSpPr>
        <p:spPr>
          <a:xfrm>
            <a:off x="4552550" y="5730648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8" name="object 2878"/>
          <p:cNvSpPr/>
          <p:nvPr/>
        </p:nvSpPr>
        <p:spPr>
          <a:xfrm>
            <a:off x="4601140" y="564876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9" name="object 2879"/>
          <p:cNvSpPr/>
          <p:nvPr/>
        </p:nvSpPr>
        <p:spPr>
          <a:xfrm>
            <a:off x="4618494" y="561183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0" name="object 2880"/>
          <p:cNvSpPr/>
          <p:nvPr/>
        </p:nvSpPr>
        <p:spPr>
          <a:xfrm>
            <a:off x="4635848" y="562253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1" name="object 2881"/>
          <p:cNvSpPr/>
          <p:nvPr/>
        </p:nvSpPr>
        <p:spPr>
          <a:xfrm>
            <a:off x="4653202" y="564234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2" name="object 2882"/>
          <p:cNvSpPr/>
          <p:nvPr/>
        </p:nvSpPr>
        <p:spPr>
          <a:xfrm>
            <a:off x="4670555" y="563377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3" name="object 2883"/>
          <p:cNvSpPr/>
          <p:nvPr/>
        </p:nvSpPr>
        <p:spPr>
          <a:xfrm>
            <a:off x="4687909" y="566642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4" name="object 2884"/>
          <p:cNvSpPr/>
          <p:nvPr/>
        </p:nvSpPr>
        <p:spPr>
          <a:xfrm>
            <a:off x="4705263" y="56434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5" name="object 2885"/>
          <p:cNvSpPr/>
          <p:nvPr/>
        </p:nvSpPr>
        <p:spPr>
          <a:xfrm>
            <a:off x="4722038" y="567552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6" name="object 2886"/>
          <p:cNvSpPr/>
          <p:nvPr/>
        </p:nvSpPr>
        <p:spPr>
          <a:xfrm>
            <a:off x="4739392" y="562093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7" name="object 2887"/>
          <p:cNvSpPr/>
          <p:nvPr/>
        </p:nvSpPr>
        <p:spPr>
          <a:xfrm>
            <a:off x="4725509" y="5644481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8" name="object 2888"/>
          <p:cNvSpPr/>
          <p:nvPr/>
        </p:nvSpPr>
        <p:spPr>
          <a:xfrm>
            <a:off x="4726087" y="5644481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9" name="object 2889"/>
          <p:cNvSpPr/>
          <p:nvPr/>
        </p:nvSpPr>
        <p:spPr>
          <a:xfrm>
            <a:off x="4757324" y="5644481"/>
            <a:ext cx="0" cy="69215"/>
          </a:xfrm>
          <a:custGeom>
            <a:avLst/>
            <a:gdLst/>
            <a:ahLst/>
            <a:cxnLst/>
            <a:rect l="l" t="t" r="r" b="b"/>
            <a:pathLst>
              <a:path h="69214">
                <a:moveTo>
                  <a:pt x="0" y="0"/>
                </a:moveTo>
                <a:lnTo>
                  <a:pt x="0" y="69041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0" name="object 2890"/>
          <p:cNvSpPr/>
          <p:nvPr/>
        </p:nvSpPr>
        <p:spPr>
          <a:xfrm>
            <a:off x="4725509" y="5714057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1" name="object 2891"/>
          <p:cNvSpPr/>
          <p:nvPr/>
        </p:nvSpPr>
        <p:spPr>
          <a:xfrm>
            <a:off x="4726087" y="5714057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2" name="object 2892"/>
          <p:cNvSpPr/>
          <p:nvPr/>
        </p:nvSpPr>
        <p:spPr>
          <a:xfrm>
            <a:off x="4774099" y="565464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3" name="object 2893"/>
          <p:cNvSpPr/>
          <p:nvPr/>
        </p:nvSpPr>
        <p:spPr>
          <a:xfrm>
            <a:off x="4791453" y="563912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4" name="object 2894"/>
          <p:cNvSpPr/>
          <p:nvPr/>
        </p:nvSpPr>
        <p:spPr>
          <a:xfrm>
            <a:off x="4809385" y="559149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5" name="object 2895"/>
          <p:cNvSpPr/>
          <p:nvPr/>
        </p:nvSpPr>
        <p:spPr>
          <a:xfrm>
            <a:off x="4794923" y="5604876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6" name="object 2896"/>
          <p:cNvSpPr/>
          <p:nvPr/>
        </p:nvSpPr>
        <p:spPr>
          <a:xfrm>
            <a:off x="4795502" y="5604876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7" name="object 2897"/>
          <p:cNvSpPr/>
          <p:nvPr/>
        </p:nvSpPr>
        <p:spPr>
          <a:xfrm>
            <a:off x="4826160" y="5604876"/>
            <a:ext cx="0" cy="60960"/>
          </a:xfrm>
          <a:custGeom>
            <a:avLst/>
            <a:gdLst/>
            <a:ahLst/>
            <a:cxnLst/>
            <a:rect l="l" t="t" r="r" b="b"/>
            <a:pathLst>
              <a:path h="60960">
                <a:moveTo>
                  <a:pt x="0" y="0"/>
                </a:moveTo>
                <a:lnTo>
                  <a:pt x="0" y="60477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8" name="object 2898"/>
          <p:cNvSpPr/>
          <p:nvPr/>
        </p:nvSpPr>
        <p:spPr>
          <a:xfrm>
            <a:off x="4794923" y="5665889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9" name="object 2899"/>
          <p:cNvSpPr/>
          <p:nvPr/>
        </p:nvSpPr>
        <p:spPr>
          <a:xfrm>
            <a:off x="4795502" y="5665889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0" name="object 2900"/>
          <p:cNvSpPr/>
          <p:nvPr/>
        </p:nvSpPr>
        <p:spPr>
          <a:xfrm>
            <a:off x="4843514" y="566481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1" name="object 2901"/>
          <p:cNvSpPr/>
          <p:nvPr/>
        </p:nvSpPr>
        <p:spPr>
          <a:xfrm>
            <a:off x="4860868" y="563966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2" name="object 2902"/>
          <p:cNvSpPr/>
          <p:nvPr/>
        </p:nvSpPr>
        <p:spPr>
          <a:xfrm>
            <a:off x="4878222" y="561022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3" name="object 2903"/>
          <p:cNvSpPr/>
          <p:nvPr/>
        </p:nvSpPr>
        <p:spPr>
          <a:xfrm>
            <a:off x="4863760" y="5626284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4" name="object 2904"/>
          <p:cNvSpPr/>
          <p:nvPr/>
        </p:nvSpPr>
        <p:spPr>
          <a:xfrm>
            <a:off x="4864338" y="5626284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5" name="object 2905"/>
          <p:cNvSpPr/>
          <p:nvPr/>
        </p:nvSpPr>
        <p:spPr>
          <a:xfrm>
            <a:off x="4895575" y="5626284"/>
            <a:ext cx="0" cy="85725"/>
          </a:xfrm>
          <a:custGeom>
            <a:avLst/>
            <a:gdLst/>
            <a:ahLst/>
            <a:cxnLst/>
            <a:rect l="l" t="t" r="r" b="b"/>
            <a:pathLst>
              <a:path h="85725">
                <a:moveTo>
                  <a:pt x="0" y="0"/>
                </a:moveTo>
                <a:lnTo>
                  <a:pt x="0" y="85097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6" name="object 2906"/>
          <p:cNvSpPr/>
          <p:nvPr/>
        </p:nvSpPr>
        <p:spPr>
          <a:xfrm>
            <a:off x="4863760" y="5711916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7" name="object 2907"/>
          <p:cNvSpPr/>
          <p:nvPr/>
        </p:nvSpPr>
        <p:spPr>
          <a:xfrm>
            <a:off x="4864338" y="5711916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8" name="object 2908"/>
          <p:cNvSpPr/>
          <p:nvPr/>
        </p:nvSpPr>
        <p:spPr>
          <a:xfrm>
            <a:off x="4912929" y="560808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9" name="object 2909"/>
          <p:cNvSpPr/>
          <p:nvPr/>
        </p:nvSpPr>
        <p:spPr>
          <a:xfrm>
            <a:off x="4929704" y="562039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0" name="object 2910"/>
          <p:cNvSpPr/>
          <p:nvPr/>
        </p:nvSpPr>
        <p:spPr>
          <a:xfrm>
            <a:off x="4947058" y="563484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1" name="object 2911"/>
          <p:cNvSpPr/>
          <p:nvPr/>
        </p:nvSpPr>
        <p:spPr>
          <a:xfrm>
            <a:off x="4964990" y="563056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2" name="object 2912"/>
          <p:cNvSpPr/>
          <p:nvPr/>
        </p:nvSpPr>
        <p:spPr>
          <a:xfrm>
            <a:off x="4981765" y="562093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3" name="object 2913"/>
          <p:cNvSpPr/>
          <p:nvPr/>
        </p:nvSpPr>
        <p:spPr>
          <a:xfrm>
            <a:off x="4967304" y="5565806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4" name="object 2914"/>
          <p:cNvSpPr/>
          <p:nvPr/>
        </p:nvSpPr>
        <p:spPr>
          <a:xfrm>
            <a:off x="4967882" y="5565806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5" name="object 2915"/>
          <p:cNvSpPr/>
          <p:nvPr/>
        </p:nvSpPr>
        <p:spPr>
          <a:xfrm>
            <a:off x="4999119" y="5565806"/>
            <a:ext cx="0" cy="73025"/>
          </a:xfrm>
          <a:custGeom>
            <a:avLst/>
            <a:gdLst/>
            <a:ahLst/>
            <a:cxnLst/>
            <a:rect l="l" t="t" r="r" b="b"/>
            <a:pathLst>
              <a:path h="73025">
                <a:moveTo>
                  <a:pt x="0" y="0"/>
                </a:moveTo>
                <a:lnTo>
                  <a:pt x="0" y="72787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6" name="object 2916"/>
          <p:cNvSpPr/>
          <p:nvPr/>
        </p:nvSpPr>
        <p:spPr>
          <a:xfrm>
            <a:off x="4967304" y="5639129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7" name="object 2917"/>
          <p:cNvSpPr/>
          <p:nvPr/>
        </p:nvSpPr>
        <p:spPr>
          <a:xfrm>
            <a:off x="4967882" y="5639129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8" name="object 2918"/>
          <p:cNvSpPr/>
          <p:nvPr/>
        </p:nvSpPr>
        <p:spPr>
          <a:xfrm>
            <a:off x="5016473" y="55369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9" name="object 2919"/>
          <p:cNvSpPr/>
          <p:nvPr/>
        </p:nvSpPr>
        <p:spPr>
          <a:xfrm>
            <a:off x="5033826" y="551710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0" name="object 2920"/>
          <p:cNvSpPr/>
          <p:nvPr/>
        </p:nvSpPr>
        <p:spPr>
          <a:xfrm>
            <a:off x="5019365" y="5468399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1" name="object 2921"/>
          <p:cNvSpPr/>
          <p:nvPr/>
        </p:nvSpPr>
        <p:spPr>
          <a:xfrm>
            <a:off x="5019943" y="5468399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2" name="object 2922"/>
          <p:cNvSpPr/>
          <p:nvPr/>
        </p:nvSpPr>
        <p:spPr>
          <a:xfrm>
            <a:off x="5051180" y="5468399"/>
            <a:ext cx="0" cy="59690"/>
          </a:xfrm>
          <a:custGeom>
            <a:avLst/>
            <a:gdLst/>
            <a:ahLst/>
            <a:cxnLst/>
            <a:rect l="l" t="t" r="r" b="b"/>
            <a:pathLst>
              <a:path h="59689">
                <a:moveTo>
                  <a:pt x="0" y="0"/>
                </a:moveTo>
                <a:lnTo>
                  <a:pt x="0" y="59407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3" name="object 2923"/>
          <p:cNvSpPr/>
          <p:nvPr/>
        </p:nvSpPr>
        <p:spPr>
          <a:xfrm>
            <a:off x="5019365" y="5528342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4" name="object 2924"/>
          <p:cNvSpPr/>
          <p:nvPr/>
        </p:nvSpPr>
        <p:spPr>
          <a:xfrm>
            <a:off x="5019943" y="5528342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5" name="object 2925"/>
          <p:cNvSpPr/>
          <p:nvPr/>
        </p:nvSpPr>
        <p:spPr>
          <a:xfrm>
            <a:off x="5036719" y="5428794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6" name="object 2926"/>
          <p:cNvSpPr/>
          <p:nvPr/>
        </p:nvSpPr>
        <p:spPr>
          <a:xfrm>
            <a:off x="5037297" y="5428794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7" name="object 2927"/>
          <p:cNvSpPr/>
          <p:nvPr/>
        </p:nvSpPr>
        <p:spPr>
          <a:xfrm>
            <a:off x="5068534" y="5428794"/>
            <a:ext cx="0" cy="80010"/>
          </a:xfrm>
          <a:custGeom>
            <a:avLst/>
            <a:gdLst/>
            <a:ahLst/>
            <a:cxnLst/>
            <a:rect l="l" t="t" r="r" b="b"/>
            <a:pathLst>
              <a:path h="80010">
                <a:moveTo>
                  <a:pt x="0" y="0"/>
                </a:moveTo>
                <a:lnTo>
                  <a:pt x="0" y="79745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8" name="object 2928"/>
          <p:cNvSpPr/>
          <p:nvPr/>
        </p:nvSpPr>
        <p:spPr>
          <a:xfrm>
            <a:off x="5036719" y="5509074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9" name="object 2929"/>
          <p:cNvSpPr/>
          <p:nvPr/>
        </p:nvSpPr>
        <p:spPr>
          <a:xfrm>
            <a:off x="5037297" y="5509074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0" name="object 2930"/>
          <p:cNvSpPr/>
          <p:nvPr/>
        </p:nvSpPr>
        <p:spPr>
          <a:xfrm>
            <a:off x="5085309" y="544324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1" name="object 2931"/>
          <p:cNvSpPr/>
          <p:nvPr/>
        </p:nvSpPr>
        <p:spPr>
          <a:xfrm>
            <a:off x="5103241" y="541755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2" name="object 2932"/>
          <p:cNvSpPr/>
          <p:nvPr/>
        </p:nvSpPr>
        <p:spPr>
          <a:xfrm>
            <a:off x="5120595" y="541916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3" name="object 2933"/>
          <p:cNvSpPr/>
          <p:nvPr/>
        </p:nvSpPr>
        <p:spPr>
          <a:xfrm>
            <a:off x="5137370" y="539989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4" name="object 2934"/>
          <p:cNvSpPr/>
          <p:nvPr/>
        </p:nvSpPr>
        <p:spPr>
          <a:xfrm>
            <a:off x="5155303" y="539882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5" name="object 2935"/>
          <p:cNvSpPr/>
          <p:nvPr/>
        </p:nvSpPr>
        <p:spPr>
          <a:xfrm>
            <a:off x="5172656" y="53677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6" name="object 2936"/>
          <p:cNvSpPr/>
          <p:nvPr/>
        </p:nvSpPr>
        <p:spPr>
          <a:xfrm>
            <a:off x="5189432" y="535868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7" name="object 2937"/>
          <p:cNvSpPr/>
          <p:nvPr/>
        </p:nvSpPr>
        <p:spPr>
          <a:xfrm>
            <a:off x="5206786" y="535868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8" name="object 2938"/>
          <p:cNvSpPr/>
          <p:nvPr/>
        </p:nvSpPr>
        <p:spPr>
          <a:xfrm>
            <a:off x="5224717" y="537045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9" name="object 2939"/>
          <p:cNvSpPr/>
          <p:nvPr/>
        </p:nvSpPr>
        <p:spPr>
          <a:xfrm>
            <a:off x="5241493" y="537366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0" name="object 2940"/>
          <p:cNvSpPr/>
          <p:nvPr/>
        </p:nvSpPr>
        <p:spPr>
          <a:xfrm>
            <a:off x="5258847" y="536724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1" name="object 2941"/>
          <p:cNvSpPr/>
          <p:nvPr/>
        </p:nvSpPr>
        <p:spPr>
          <a:xfrm>
            <a:off x="5276200" y="537795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2" name="object 2942"/>
          <p:cNvSpPr/>
          <p:nvPr/>
        </p:nvSpPr>
        <p:spPr>
          <a:xfrm>
            <a:off x="5262317" y="5370992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3" name="object 2943"/>
          <p:cNvSpPr/>
          <p:nvPr/>
        </p:nvSpPr>
        <p:spPr>
          <a:xfrm>
            <a:off x="5262896" y="5370992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4" name="object 2944"/>
          <p:cNvSpPr/>
          <p:nvPr/>
        </p:nvSpPr>
        <p:spPr>
          <a:xfrm>
            <a:off x="5293554" y="5370992"/>
            <a:ext cx="0" cy="78740"/>
          </a:xfrm>
          <a:custGeom>
            <a:avLst/>
            <a:gdLst/>
            <a:ahLst/>
            <a:cxnLst/>
            <a:rect l="l" t="t" r="r" b="b"/>
            <a:pathLst>
              <a:path h="78739">
                <a:moveTo>
                  <a:pt x="0" y="0"/>
                </a:moveTo>
                <a:lnTo>
                  <a:pt x="0" y="78139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5" name="object 2945"/>
          <p:cNvSpPr/>
          <p:nvPr/>
        </p:nvSpPr>
        <p:spPr>
          <a:xfrm>
            <a:off x="5262317" y="5449667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6" name="object 2946"/>
          <p:cNvSpPr/>
          <p:nvPr/>
        </p:nvSpPr>
        <p:spPr>
          <a:xfrm>
            <a:off x="5262896" y="5449667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7" name="object 2947"/>
          <p:cNvSpPr/>
          <p:nvPr/>
        </p:nvSpPr>
        <p:spPr>
          <a:xfrm>
            <a:off x="5310908" y="538597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8" name="object 2948"/>
          <p:cNvSpPr/>
          <p:nvPr/>
        </p:nvSpPr>
        <p:spPr>
          <a:xfrm>
            <a:off x="5328261" y="53495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9" name="object 2949"/>
          <p:cNvSpPr/>
          <p:nvPr/>
        </p:nvSpPr>
        <p:spPr>
          <a:xfrm>
            <a:off x="5345037" y="53902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0" name="object 2950"/>
          <p:cNvSpPr/>
          <p:nvPr/>
        </p:nvSpPr>
        <p:spPr>
          <a:xfrm>
            <a:off x="5362390" y="541916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1" name="object 2951"/>
          <p:cNvSpPr/>
          <p:nvPr/>
        </p:nvSpPr>
        <p:spPr>
          <a:xfrm>
            <a:off x="5380323" y="538918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2" name="object 2952"/>
          <p:cNvSpPr/>
          <p:nvPr/>
        </p:nvSpPr>
        <p:spPr>
          <a:xfrm>
            <a:off x="5397098" y="544966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3" name="object 2953"/>
          <p:cNvSpPr/>
          <p:nvPr/>
        </p:nvSpPr>
        <p:spPr>
          <a:xfrm>
            <a:off x="5414452" y="542718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4" name="object 2954"/>
          <p:cNvSpPr/>
          <p:nvPr/>
        </p:nvSpPr>
        <p:spPr>
          <a:xfrm>
            <a:off x="5431806" y="539775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5" name="object 2955"/>
          <p:cNvSpPr/>
          <p:nvPr/>
        </p:nvSpPr>
        <p:spPr>
          <a:xfrm>
            <a:off x="5449159" y="536724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6" name="object 2956"/>
          <p:cNvSpPr/>
          <p:nvPr/>
        </p:nvSpPr>
        <p:spPr>
          <a:xfrm>
            <a:off x="5434698" y="5373133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7" name="object 2957"/>
          <p:cNvSpPr/>
          <p:nvPr/>
        </p:nvSpPr>
        <p:spPr>
          <a:xfrm>
            <a:off x="5435276" y="5373133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8" name="object 2958"/>
          <p:cNvSpPr/>
          <p:nvPr/>
        </p:nvSpPr>
        <p:spPr>
          <a:xfrm>
            <a:off x="5466513" y="5373133"/>
            <a:ext cx="0" cy="72390"/>
          </a:xfrm>
          <a:custGeom>
            <a:avLst/>
            <a:gdLst/>
            <a:ahLst/>
            <a:cxnLst/>
            <a:rect l="l" t="t" r="r" b="b"/>
            <a:pathLst>
              <a:path h="72389">
                <a:moveTo>
                  <a:pt x="0" y="0"/>
                </a:moveTo>
                <a:lnTo>
                  <a:pt x="0" y="72252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9" name="object 2959"/>
          <p:cNvSpPr/>
          <p:nvPr/>
        </p:nvSpPr>
        <p:spPr>
          <a:xfrm>
            <a:off x="5434698" y="5445921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0" name="object 2960"/>
          <p:cNvSpPr/>
          <p:nvPr/>
        </p:nvSpPr>
        <p:spPr>
          <a:xfrm>
            <a:off x="5435276" y="5445921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1" name="object 2961"/>
          <p:cNvSpPr/>
          <p:nvPr/>
        </p:nvSpPr>
        <p:spPr>
          <a:xfrm>
            <a:off x="5483867" y="5451273"/>
            <a:ext cx="0" cy="29209"/>
          </a:xfrm>
          <a:custGeom>
            <a:avLst/>
            <a:gdLst/>
            <a:ahLst/>
            <a:cxnLst/>
            <a:rect l="l" t="t" r="r" b="b"/>
            <a:pathLst>
              <a:path h="29210">
                <a:moveTo>
                  <a:pt x="0" y="0"/>
                </a:moveTo>
                <a:lnTo>
                  <a:pt x="0" y="28900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2" name="object 2962"/>
          <p:cNvSpPr/>
          <p:nvPr/>
        </p:nvSpPr>
        <p:spPr>
          <a:xfrm>
            <a:off x="5452052" y="5480709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3" name="object 2963"/>
          <p:cNvSpPr/>
          <p:nvPr/>
        </p:nvSpPr>
        <p:spPr>
          <a:xfrm>
            <a:off x="5452630" y="5480709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4" name="object 2964"/>
          <p:cNvSpPr/>
          <p:nvPr/>
        </p:nvSpPr>
        <p:spPr>
          <a:xfrm>
            <a:off x="5500642" y="54689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5" name="object 2965"/>
          <p:cNvSpPr/>
          <p:nvPr/>
        </p:nvSpPr>
        <p:spPr>
          <a:xfrm>
            <a:off x="5486759" y="5420231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6" name="object 2966"/>
          <p:cNvSpPr/>
          <p:nvPr/>
        </p:nvSpPr>
        <p:spPr>
          <a:xfrm>
            <a:off x="5487337" y="5420231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7" name="object 2967"/>
          <p:cNvSpPr/>
          <p:nvPr/>
        </p:nvSpPr>
        <p:spPr>
          <a:xfrm>
            <a:off x="5518574" y="5420231"/>
            <a:ext cx="0" cy="29209"/>
          </a:xfrm>
          <a:custGeom>
            <a:avLst/>
            <a:gdLst/>
            <a:ahLst/>
            <a:cxnLst/>
            <a:rect l="l" t="t" r="r" b="b"/>
            <a:pathLst>
              <a:path h="29210">
                <a:moveTo>
                  <a:pt x="0" y="0"/>
                </a:moveTo>
                <a:lnTo>
                  <a:pt x="0" y="28900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8" name="object 2968"/>
          <p:cNvSpPr/>
          <p:nvPr/>
        </p:nvSpPr>
        <p:spPr>
          <a:xfrm>
            <a:off x="5535928" y="545234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9" name="object 2969"/>
          <p:cNvSpPr/>
          <p:nvPr/>
        </p:nvSpPr>
        <p:spPr>
          <a:xfrm>
            <a:off x="5552703" y="545662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0" name="object 2970"/>
          <p:cNvSpPr/>
          <p:nvPr/>
        </p:nvSpPr>
        <p:spPr>
          <a:xfrm>
            <a:off x="5570057" y="547321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1" name="object 2971"/>
          <p:cNvSpPr/>
          <p:nvPr/>
        </p:nvSpPr>
        <p:spPr>
          <a:xfrm>
            <a:off x="5556174" y="5461441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2" name="object 2972"/>
          <p:cNvSpPr/>
          <p:nvPr/>
        </p:nvSpPr>
        <p:spPr>
          <a:xfrm>
            <a:off x="5556752" y="5461441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3" name="object 2973"/>
          <p:cNvSpPr/>
          <p:nvPr/>
        </p:nvSpPr>
        <p:spPr>
          <a:xfrm>
            <a:off x="5587989" y="5461441"/>
            <a:ext cx="0" cy="64769"/>
          </a:xfrm>
          <a:custGeom>
            <a:avLst/>
            <a:gdLst/>
            <a:ahLst/>
            <a:cxnLst/>
            <a:rect l="l" t="t" r="r" b="b"/>
            <a:pathLst>
              <a:path h="64770">
                <a:moveTo>
                  <a:pt x="0" y="0"/>
                </a:moveTo>
                <a:lnTo>
                  <a:pt x="0" y="64759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4" name="object 2974"/>
          <p:cNvSpPr/>
          <p:nvPr/>
        </p:nvSpPr>
        <p:spPr>
          <a:xfrm>
            <a:off x="5556174" y="5526736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5" name="object 2975"/>
          <p:cNvSpPr/>
          <p:nvPr/>
        </p:nvSpPr>
        <p:spPr>
          <a:xfrm>
            <a:off x="5556752" y="5526736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6" name="object 2976"/>
          <p:cNvSpPr/>
          <p:nvPr/>
        </p:nvSpPr>
        <p:spPr>
          <a:xfrm>
            <a:off x="5604764" y="547161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7" name="object 2977"/>
          <p:cNvSpPr/>
          <p:nvPr/>
        </p:nvSpPr>
        <p:spPr>
          <a:xfrm>
            <a:off x="5622118" y="549141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8" name="object 2978"/>
          <p:cNvSpPr/>
          <p:nvPr/>
        </p:nvSpPr>
        <p:spPr>
          <a:xfrm>
            <a:off x="5607656" y="5463047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9" name="object 2979"/>
          <p:cNvSpPr/>
          <p:nvPr/>
        </p:nvSpPr>
        <p:spPr>
          <a:xfrm>
            <a:off x="5608235" y="5463047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0" name="object 2980"/>
          <p:cNvSpPr/>
          <p:nvPr/>
        </p:nvSpPr>
        <p:spPr>
          <a:xfrm>
            <a:off x="5639472" y="5463047"/>
            <a:ext cx="0" cy="62230"/>
          </a:xfrm>
          <a:custGeom>
            <a:avLst/>
            <a:gdLst/>
            <a:ahLst/>
            <a:cxnLst/>
            <a:rect l="l" t="t" r="r" b="b"/>
            <a:pathLst>
              <a:path h="62229">
                <a:moveTo>
                  <a:pt x="0" y="0"/>
                </a:moveTo>
                <a:lnTo>
                  <a:pt x="0" y="62083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1" name="object 2981"/>
          <p:cNvSpPr/>
          <p:nvPr/>
        </p:nvSpPr>
        <p:spPr>
          <a:xfrm>
            <a:off x="5607656" y="5525666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2" name="object 2982"/>
          <p:cNvSpPr/>
          <p:nvPr/>
        </p:nvSpPr>
        <p:spPr>
          <a:xfrm>
            <a:off x="5608235" y="5525666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3" name="object 2983"/>
          <p:cNvSpPr/>
          <p:nvPr/>
        </p:nvSpPr>
        <p:spPr>
          <a:xfrm>
            <a:off x="5656826" y="551335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4" name="object 2984"/>
          <p:cNvSpPr/>
          <p:nvPr/>
        </p:nvSpPr>
        <p:spPr>
          <a:xfrm>
            <a:off x="5674179" y="550853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5" name="object 2985"/>
          <p:cNvSpPr/>
          <p:nvPr/>
        </p:nvSpPr>
        <p:spPr>
          <a:xfrm>
            <a:off x="5659718" y="5475357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6" name="object 2986"/>
          <p:cNvSpPr/>
          <p:nvPr/>
        </p:nvSpPr>
        <p:spPr>
          <a:xfrm>
            <a:off x="5660296" y="5475357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7" name="object 2987"/>
          <p:cNvSpPr/>
          <p:nvPr/>
        </p:nvSpPr>
        <p:spPr>
          <a:xfrm>
            <a:off x="5691533" y="5475357"/>
            <a:ext cx="0" cy="59055"/>
          </a:xfrm>
          <a:custGeom>
            <a:avLst/>
            <a:gdLst/>
            <a:ahLst/>
            <a:cxnLst/>
            <a:rect l="l" t="t" r="r" b="b"/>
            <a:pathLst>
              <a:path h="59054">
                <a:moveTo>
                  <a:pt x="0" y="0"/>
                </a:moveTo>
                <a:lnTo>
                  <a:pt x="0" y="58872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8" name="object 2988"/>
          <p:cNvSpPr/>
          <p:nvPr/>
        </p:nvSpPr>
        <p:spPr>
          <a:xfrm>
            <a:off x="5659718" y="5534764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9" name="object 2989"/>
          <p:cNvSpPr/>
          <p:nvPr/>
        </p:nvSpPr>
        <p:spPr>
          <a:xfrm>
            <a:off x="5660296" y="5534764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0" name="object 2990"/>
          <p:cNvSpPr/>
          <p:nvPr/>
        </p:nvSpPr>
        <p:spPr>
          <a:xfrm>
            <a:off x="5676493" y="5499976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1" name="object 2991"/>
          <p:cNvSpPr/>
          <p:nvPr/>
        </p:nvSpPr>
        <p:spPr>
          <a:xfrm>
            <a:off x="5677072" y="5499976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2" name="object 2992"/>
          <p:cNvSpPr/>
          <p:nvPr/>
        </p:nvSpPr>
        <p:spPr>
          <a:xfrm>
            <a:off x="5708308" y="5499976"/>
            <a:ext cx="0" cy="75565"/>
          </a:xfrm>
          <a:custGeom>
            <a:avLst/>
            <a:gdLst/>
            <a:ahLst/>
            <a:cxnLst/>
            <a:rect l="l" t="t" r="r" b="b"/>
            <a:pathLst>
              <a:path h="75564">
                <a:moveTo>
                  <a:pt x="0" y="0"/>
                </a:moveTo>
                <a:lnTo>
                  <a:pt x="0" y="75463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3" name="object 2993"/>
          <p:cNvSpPr/>
          <p:nvPr/>
        </p:nvSpPr>
        <p:spPr>
          <a:xfrm>
            <a:off x="5676493" y="5575975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4" name="object 2994"/>
          <p:cNvSpPr/>
          <p:nvPr/>
        </p:nvSpPr>
        <p:spPr>
          <a:xfrm>
            <a:off x="5677072" y="5575975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5" name="object 2995"/>
          <p:cNvSpPr/>
          <p:nvPr/>
        </p:nvSpPr>
        <p:spPr>
          <a:xfrm>
            <a:off x="5694425" y="5483920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6" name="object 2996"/>
          <p:cNvSpPr/>
          <p:nvPr/>
        </p:nvSpPr>
        <p:spPr>
          <a:xfrm>
            <a:off x="5695004" y="5483920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7" name="object 2997"/>
          <p:cNvSpPr/>
          <p:nvPr/>
        </p:nvSpPr>
        <p:spPr>
          <a:xfrm>
            <a:off x="5726240" y="5483920"/>
            <a:ext cx="0" cy="72390"/>
          </a:xfrm>
          <a:custGeom>
            <a:avLst/>
            <a:gdLst/>
            <a:ahLst/>
            <a:cxnLst/>
            <a:rect l="l" t="t" r="r" b="b"/>
            <a:pathLst>
              <a:path h="72389">
                <a:moveTo>
                  <a:pt x="0" y="0"/>
                </a:moveTo>
                <a:lnTo>
                  <a:pt x="0" y="72252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8" name="object 2998"/>
          <p:cNvSpPr/>
          <p:nvPr/>
        </p:nvSpPr>
        <p:spPr>
          <a:xfrm>
            <a:off x="5694425" y="5556707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9" name="object 2999"/>
          <p:cNvSpPr/>
          <p:nvPr/>
        </p:nvSpPr>
        <p:spPr>
          <a:xfrm>
            <a:off x="5695004" y="5556707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0" name="object 3000"/>
          <p:cNvSpPr/>
          <p:nvPr/>
        </p:nvSpPr>
        <p:spPr>
          <a:xfrm>
            <a:off x="5743594" y="557704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1" name="object 3001"/>
          <p:cNvSpPr/>
          <p:nvPr/>
        </p:nvSpPr>
        <p:spPr>
          <a:xfrm>
            <a:off x="5760369" y="556366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2" name="object 3002"/>
          <p:cNvSpPr/>
          <p:nvPr/>
        </p:nvSpPr>
        <p:spPr>
          <a:xfrm>
            <a:off x="5777723" y="553583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3" name="object 3003"/>
          <p:cNvSpPr/>
          <p:nvPr/>
        </p:nvSpPr>
        <p:spPr>
          <a:xfrm>
            <a:off x="5795655" y="553851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4" name="object 3004"/>
          <p:cNvSpPr/>
          <p:nvPr/>
        </p:nvSpPr>
        <p:spPr>
          <a:xfrm>
            <a:off x="5781194" y="5486061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5" name="object 3005"/>
          <p:cNvSpPr/>
          <p:nvPr/>
        </p:nvSpPr>
        <p:spPr>
          <a:xfrm>
            <a:off x="5781772" y="5486061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6" name="object 3006"/>
          <p:cNvSpPr/>
          <p:nvPr/>
        </p:nvSpPr>
        <p:spPr>
          <a:xfrm>
            <a:off x="5812431" y="5486061"/>
            <a:ext cx="0" cy="64769"/>
          </a:xfrm>
          <a:custGeom>
            <a:avLst/>
            <a:gdLst/>
            <a:ahLst/>
            <a:cxnLst/>
            <a:rect l="l" t="t" r="r" b="b"/>
            <a:pathLst>
              <a:path h="64770">
                <a:moveTo>
                  <a:pt x="0" y="0"/>
                </a:moveTo>
                <a:lnTo>
                  <a:pt x="0" y="64224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7" name="object 3007"/>
          <p:cNvSpPr/>
          <p:nvPr/>
        </p:nvSpPr>
        <p:spPr>
          <a:xfrm>
            <a:off x="5781194" y="5550820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8" name="object 3008"/>
          <p:cNvSpPr/>
          <p:nvPr/>
        </p:nvSpPr>
        <p:spPr>
          <a:xfrm>
            <a:off x="5781772" y="5550820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9" name="object 3009"/>
          <p:cNvSpPr/>
          <p:nvPr/>
        </p:nvSpPr>
        <p:spPr>
          <a:xfrm>
            <a:off x="5829784" y="554653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0" name="object 3010"/>
          <p:cNvSpPr/>
          <p:nvPr/>
        </p:nvSpPr>
        <p:spPr>
          <a:xfrm>
            <a:off x="5847717" y="556205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1" name="object 3011"/>
          <p:cNvSpPr/>
          <p:nvPr/>
        </p:nvSpPr>
        <p:spPr>
          <a:xfrm>
            <a:off x="5833255" y="5529947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2" name="object 3012"/>
          <p:cNvSpPr/>
          <p:nvPr/>
        </p:nvSpPr>
        <p:spPr>
          <a:xfrm>
            <a:off x="5833833" y="5529947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3" name="object 3013"/>
          <p:cNvSpPr/>
          <p:nvPr/>
        </p:nvSpPr>
        <p:spPr>
          <a:xfrm>
            <a:off x="5864492" y="5529947"/>
            <a:ext cx="0" cy="60960"/>
          </a:xfrm>
          <a:custGeom>
            <a:avLst/>
            <a:gdLst/>
            <a:ahLst/>
            <a:cxnLst/>
            <a:rect l="l" t="t" r="r" b="b"/>
            <a:pathLst>
              <a:path h="60960">
                <a:moveTo>
                  <a:pt x="0" y="0"/>
                </a:moveTo>
                <a:lnTo>
                  <a:pt x="0" y="60477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4" name="object 3014"/>
          <p:cNvSpPr/>
          <p:nvPr/>
        </p:nvSpPr>
        <p:spPr>
          <a:xfrm>
            <a:off x="5833255" y="5590960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5" name="object 3015"/>
          <p:cNvSpPr/>
          <p:nvPr/>
        </p:nvSpPr>
        <p:spPr>
          <a:xfrm>
            <a:off x="5833833" y="5590960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6" name="object 3016"/>
          <p:cNvSpPr/>
          <p:nvPr/>
        </p:nvSpPr>
        <p:spPr>
          <a:xfrm>
            <a:off x="5881846" y="556152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7" name="object 3017"/>
          <p:cNvSpPr/>
          <p:nvPr/>
        </p:nvSpPr>
        <p:spPr>
          <a:xfrm>
            <a:off x="5867384" y="5556707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8" name="object 3018"/>
          <p:cNvSpPr/>
          <p:nvPr/>
        </p:nvSpPr>
        <p:spPr>
          <a:xfrm>
            <a:off x="5867963" y="5556707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9" name="object 3019"/>
          <p:cNvSpPr/>
          <p:nvPr/>
        </p:nvSpPr>
        <p:spPr>
          <a:xfrm>
            <a:off x="5899199" y="5556707"/>
            <a:ext cx="0" cy="57150"/>
          </a:xfrm>
          <a:custGeom>
            <a:avLst/>
            <a:gdLst/>
            <a:ahLst/>
            <a:cxnLst/>
            <a:rect l="l" t="t" r="r" b="b"/>
            <a:pathLst>
              <a:path h="57150">
                <a:moveTo>
                  <a:pt x="0" y="0"/>
                </a:moveTo>
                <a:lnTo>
                  <a:pt x="0" y="56731"/>
                </a:lnTo>
              </a:path>
            </a:pathLst>
          </a:custGeom>
          <a:ln w="101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0" name="object 3020"/>
          <p:cNvSpPr/>
          <p:nvPr/>
        </p:nvSpPr>
        <p:spPr>
          <a:xfrm>
            <a:off x="5916553" y="555724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1" name="object 3021"/>
          <p:cNvSpPr/>
          <p:nvPr/>
        </p:nvSpPr>
        <p:spPr>
          <a:xfrm>
            <a:off x="5933907" y="558560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2" name="object 3022"/>
          <p:cNvSpPr/>
          <p:nvPr/>
        </p:nvSpPr>
        <p:spPr>
          <a:xfrm>
            <a:off x="5951260" y="561450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3" name="object 3023"/>
          <p:cNvSpPr/>
          <p:nvPr/>
        </p:nvSpPr>
        <p:spPr>
          <a:xfrm>
            <a:off x="5936220" y="5559383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4" name="object 3024"/>
          <p:cNvSpPr/>
          <p:nvPr/>
        </p:nvSpPr>
        <p:spPr>
          <a:xfrm>
            <a:off x="5936799" y="5559383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5" name="object 3025"/>
          <p:cNvSpPr/>
          <p:nvPr/>
        </p:nvSpPr>
        <p:spPr>
          <a:xfrm>
            <a:off x="5968036" y="5559383"/>
            <a:ext cx="0" cy="74295"/>
          </a:xfrm>
          <a:custGeom>
            <a:avLst/>
            <a:gdLst/>
            <a:ahLst/>
            <a:cxnLst/>
            <a:rect l="l" t="t" r="r" b="b"/>
            <a:pathLst>
              <a:path h="74295">
                <a:moveTo>
                  <a:pt x="0" y="0"/>
                </a:moveTo>
                <a:lnTo>
                  <a:pt x="0" y="73858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6" name="object 3026"/>
          <p:cNvSpPr/>
          <p:nvPr/>
        </p:nvSpPr>
        <p:spPr>
          <a:xfrm>
            <a:off x="5936220" y="5632171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7" name="object 3027"/>
          <p:cNvSpPr/>
          <p:nvPr/>
        </p:nvSpPr>
        <p:spPr>
          <a:xfrm>
            <a:off x="5936799" y="5632171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8" name="object 3028"/>
          <p:cNvSpPr/>
          <p:nvPr/>
        </p:nvSpPr>
        <p:spPr>
          <a:xfrm>
            <a:off x="5985968" y="556420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9" name="object 3029"/>
          <p:cNvSpPr/>
          <p:nvPr/>
        </p:nvSpPr>
        <p:spPr>
          <a:xfrm>
            <a:off x="6003321" y="559256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0" name="object 3030"/>
          <p:cNvSpPr/>
          <p:nvPr/>
        </p:nvSpPr>
        <p:spPr>
          <a:xfrm>
            <a:off x="6020097" y="562146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1" name="object 3031"/>
          <p:cNvSpPr/>
          <p:nvPr/>
        </p:nvSpPr>
        <p:spPr>
          <a:xfrm>
            <a:off x="6005636" y="5534229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2" name="object 3032"/>
          <p:cNvSpPr/>
          <p:nvPr/>
        </p:nvSpPr>
        <p:spPr>
          <a:xfrm>
            <a:off x="6006214" y="5534229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3" name="object 3033"/>
          <p:cNvSpPr/>
          <p:nvPr/>
        </p:nvSpPr>
        <p:spPr>
          <a:xfrm>
            <a:off x="6037451" y="5534229"/>
            <a:ext cx="0" cy="69850"/>
          </a:xfrm>
          <a:custGeom>
            <a:avLst/>
            <a:gdLst/>
            <a:ahLst/>
            <a:cxnLst/>
            <a:rect l="l" t="t" r="r" b="b"/>
            <a:pathLst>
              <a:path h="69850">
                <a:moveTo>
                  <a:pt x="0" y="0"/>
                </a:moveTo>
                <a:lnTo>
                  <a:pt x="0" y="69576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4" name="object 3034"/>
          <p:cNvSpPr/>
          <p:nvPr/>
        </p:nvSpPr>
        <p:spPr>
          <a:xfrm>
            <a:off x="6005636" y="5604340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5" name="object 3035"/>
          <p:cNvSpPr/>
          <p:nvPr/>
        </p:nvSpPr>
        <p:spPr>
          <a:xfrm>
            <a:off x="6006214" y="5604340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6" name="object 3036"/>
          <p:cNvSpPr/>
          <p:nvPr/>
        </p:nvSpPr>
        <p:spPr>
          <a:xfrm>
            <a:off x="6055383" y="560273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7" name="object 3037"/>
          <p:cNvSpPr/>
          <p:nvPr/>
        </p:nvSpPr>
        <p:spPr>
          <a:xfrm>
            <a:off x="6072158" y="564448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8" name="object 3038"/>
          <p:cNvSpPr/>
          <p:nvPr/>
        </p:nvSpPr>
        <p:spPr>
          <a:xfrm>
            <a:off x="6089512" y="558721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9" name="object 3039"/>
          <p:cNvSpPr/>
          <p:nvPr/>
        </p:nvSpPr>
        <p:spPr>
          <a:xfrm>
            <a:off x="6106287" y="559952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0" name="object 3040"/>
          <p:cNvSpPr/>
          <p:nvPr/>
        </p:nvSpPr>
        <p:spPr>
          <a:xfrm>
            <a:off x="6092983" y="5605411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1" name="object 3041"/>
          <p:cNvSpPr/>
          <p:nvPr/>
        </p:nvSpPr>
        <p:spPr>
          <a:xfrm>
            <a:off x="6093561" y="5605411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2" name="object 3042"/>
          <p:cNvSpPr/>
          <p:nvPr/>
        </p:nvSpPr>
        <p:spPr>
          <a:xfrm>
            <a:off x="6124219" y="5651438"/>
            <a:ext cx="0" cy="14604"/>
          </a:xfrm>
          <a:custGeom>
            <a:avLst/>
            <a:gdLst/>
            <a:ahLst/>
            <a:cxnLst/>
            <a:rect l="l" t="t" r="r" b="b"/>
            <a:pathLst>
              <a:path h="14604">
                <a:moveTo>
                  <a:pt x="0" y="0"/>
                </a:moveTo>
                <a:lnTo>
                  <a:pt x="0" y="14450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3" name="object 3043"/>
          <p:cNvSpPr/>
          <p:nvPr/>
        </p:nvSpPr>
        <p:spPr>
          <a:xfrm>
            <a:off x="6124219" y="5605411"/>
            <a:ext cx="0" cy="46355"/>
          </a:xfrm>
          <a:custGeom>
            <a:avLst/>
            <a:gdLst/>
            <a:ahLst/>
            <a:cxnLst/>
            <a:rect l="l" t="t" r="r" b="b"/>
            <a:pathLst>
              <a:path h="46354">
                <a:moveTo>
                  <a:pt x="0" y="0"/>
                </a:moveTo>
                <a:lnTo>
                  <a:pt x="0" y="46027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4" name="object 3044"/>
          <p:cNvSpPr/>
          <p:nvPr/>
        </p:nvSpPr>
        <p:spPr>
          <a:xfrm>
            <a:off x="6092983" y="5666424"/>
            <a:ext cx="34290" cy="0"/>
          </a:xfrm>
          <a:custGeom>
            <a:avLst/>
            <a:gdLst/>
            <a:ahLst/>
            <a:cxnLst/>
            <a:rect l="l" t="t" r="r" b="b"/>
            <a:pathLst>
              <a:path w="34289">
                <a:moveTo>
                  <a:pt x="0" y="0"/>
                </a:moveTo>
                <a:lnTo>
                  <a:pt x="34129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5" name="object 3045"/>
          <p:cNvSpPr/>
          <p:nvPr/>
        </p:nvSpPr>
        <p:spPr>
          <a:xfrm>
            <a:off x="6093561" y="5666424"/>
            <a:ext cx="33655" cy="0"/>
          </a:xfrm>
          <a:custGeom>
            <a:avLst/>
            <a:gdLst/>
            <a:ahLst/>
            <a:cxnLst/>
            <a:rect l="l" t="t" r="r" b="b"/>
            <a:pathLst>
              <a:path w="33654">
                <a:moveTo>
                  <a:pt x="0" y="0"/>
                </a:moveTo>
                <a:lnTo>
                  <a:pt x="3355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6" name="object 3046"/>
          <p:cNvSpPr/>
          <p:nvPr/>
        </p:nvSpPr>
        <p:spPr>
          <a:xfrm>
            <a:off x="6141573" y="561022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7" name="object 3047"/>
          <p:cNvSpPr/>
          <p:nvPr/>
        </p:nvSpPr>
        <p:spPr>
          <a:xfrm>
            <a:off x="6158927" y="5622537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8" name="object 3048"/>
          <p:cNvSpPr/>
          <p:nvPr/>
        </p:nvSpPr>
        <p:spPr>
          <a:xfrm>
            <a:off x="6175702" y="563431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9" name="object 3049"/>
          <p:cNvSpPr/>
          <p:nvPr/>
        </p:nvSpPr>
        <p:spPr>
          <a:xfrm>
            <a:off x="6161240" y="5586143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0" name="object 3050"/>
          <p:cNvSpPr/>
          <p:nvPr/>
        </p:nvSpPr>
        <p:spPr>
          <a:xfrm>
            <a:off x="6161819" y="5586143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1" name="object 3051"/>
          <p:cNvSpPr/>
          <p:nvPr/>
        </p:nvSpPr>
        <p:spPr>
          <a:xfrm>
            <a:off x="6193056" y="5651438"/>
            <a:ext cx="0" cy="12700"/>
          </a:xfrm>
          <a:custGeom>
            <a:avLst/>
            <a:gdLst/>
            <a:ahLst/>
            <a:cxnLst/>
            <a:rect l="l" t="t" r="r" b="b"/>
            <a:pathLst>
              <a:path h="12700">
                <a:moveTo>
                  <a:pt x="0" y="0"/>
                </a:moveTo>
                <a:lnTo>
                  <a:pt x="0" y="12309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2" name="object 3052"/>
          <p:cNvSpPr/>
          <p:nvPr/>
        </p:nvSpPr>
        <p:spPr>
          <a:xfrm>
            <a:off x="6193056" y="5586143"/>
            <a:ext cx="0" cy="65405"/>
          </a:xfrm>
          <a:custGeom>
            <a:avLst/>
            <a:gdLst/>
            <a:ahLst/>
            <a:cxnLst/>
            <a:rect l="l" t="t" r="r" b="b"/>
            <a:pathLst>
              <a:path h="65404">
                <a:moveTo>
                  <a:pt x="0" y="0"/>
                </a:moveTo>
                <a:lnTo>
                  <a:pt x="0" y="65294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3" name="object 3053"/>
          <p:cNvSpPr/>
          <p:nvPr/>
        </p:nvSpPr>
        <p:spPr>
          <a:xfrm>
            <a:off x="6190742" y="5664283"/>
            <a:ext cx="34290" cy="0"/>
          </a:xfrm>
          <a:custGeom>
            <a:avLst/>
            <a:gdLst/>
            <a:ahLst/>
            <a:cxnLst/>
            <a:rect l="l" t="t" r="r" b="b"/>
            <a:pathLst>
              <a:path w="34289">
                <a:moveTo>
                  <a:pt x="0" y="0"/>
                </a:moveTo>
                <a:lnTo>
                  <a:pt x="3412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4" name="object 3054"/>
          <p:cNvSpPr/>
          <p:nvPr/>
        </p:nvSpPr>
        <p:spPr>
          <a:xfrm>
            <a:off x="6190742" y="5664283"/>
            <a:ext cx="34925" cy="0"/>
          </a:xfrm>
          <a:custGeom>
            <a:avLst/>
            <a:gdLst/>
            <a:ahLst/>
            <a:cxnLst/>
            <a:rect l="l" t="t" r="r" b="b"/>
            <a:pathLst>
              <a:path w="34925">
                <a:moveTo>
                  <a:pt x="0" y="0"/>
                </a:moveTo>
                <a:lnTo>
                  <a:pt x="34707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5" name="object 3055"/>
          <p:cNvSpPr/>
          <p:nvPr/>
        </p:nvSpPr>
        <p:spPr>
          <a:xfrm>
            <a:off x="6210988" y="558507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6" name="object 3056"/>
          <p:cNvSpPr/>
          <p:nvPr/>
        </p:nvSpPr>
        <p:spPr>
          <a:xfrm>
            <a:off x="6195948" y="5600594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7" name="object 3057"/>
          <p:cNvSpPr/>
          <p:nvPr/>
        </p:nvSpPr>
        <p:spPr>
          <a:xfrm>
            <a:off x="6196526" y="5600594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8" name="object 3058"/>
          <p:cNvSpPr/>
          <p:nvPr/>
        </p:nvSpPr>
        <p:spPr>
          <a:xfrm>
            <a:off x="6227763" y="5600594"/>
            <a:ext cx="0" cy="76835"/>
          </a:xfrm>
          <a:custGeom>
            <a:avLst/>
            <a:gdLst/>
            <a:ahLst/>
            <a:cxnLst/>
            <a:rect l="l" t="t" r="r" b="b"/>
            <a:pathLst>
              <a:path h="76835">
                <a:moveTo>
                  <a:pt x="0" y="0"/>
                </a:moveTo>
                <a:lnTo>
                  <a:pt x="0" y="76533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9" name="object 3059"/>
          <p:cNvSpPr/>
          <p:nvPr/>
        </p:nvSpPr>
        <p:spPr>
          <a:xfrm>
            <a:off x="6195948" y="5677663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0" name="object 3060"/>
          <p:cNvSpPr/>
          <p:nvPr/>
        </p:nvSpPr>
        <p:spPr>
          <a:xfrm>
            <a:off x="6196526" y="5677663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1" name="object 3061"/>
          <p:cNvSpPr/>
          <p:nvPr/>
        </p:nvSpPr>
        <p:spPr>
          <a:xfrm>
            <a:off x="6245117" y="559256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2" name="object 3062"/>
          <p:cNvSpPr/>
          <p:nvPr/>
        </p:nvSpPr>
        <p:spPr>
          <a:xfrm>
            <a:off x="6261892" y="5684621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3" name="object 3063"/>
          <p:cNvSpPr/>
          <p:nvPr/>
        </p:nvSpPr>
        <p:spPr>
          <a:xfrm>
            <a:off x="6248009" y="5638058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4" name="object 3064"/>
          <p:cNvSpPr/>
          <p:nvPr/>
        </p:nvSpPr>
        <p:spPr>
          <a:xfrm>
            <a:off x="6248588" y="5638058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5" name="object 3065"/>
          <p:cNvSpPr/>
          <p:nvPr/>
        </p:nvSpPr>
        <p:spPr>
          <a:xfrm>
            <a:off x="6279824" y="5638058"/>
            <a:ext cx="0" cy="72390"/>
          </a:xfrm>
          <a:custGeom>
            <a:avLst/>
            <a:gdLst/>
            <a:ahLst/>
            <a:cxnLst/>
            <a:rect l="l" t="t" r="r" b="b"/>
            <a:pathLst>
              <a:path h="72389">
                <a:moveTo>
                  <a:pt x="0" y="0"/>
                </a:moveTo>
                <a:lnTo>
                  <a:pt x="0" y="72252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6" name="object 3066"/>
          <p:cNvSpPr/>
          <p:nvPr/>
        </p:nvSpPr>
        <p:spPr>
          <a:xfrm>
            <a:off x="6248009" y="5710846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7" name="object 3067"/>
          <p:cNvSpPr/>
          <p:nvPr/>
        </p:nvSpPr>
        <p:spPr>
          <a:xfrm>
            <a:off x="6248588" y="5710846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8" name="object 3068"/>
          <p:cNvSpPr/>
          <p:nvPr/>
        </p:nvSpPr>
        <p:spPr>
          <a:xfrm>
            <a:off x="6297178" y="5650368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9" name="object 3069"/>
          <p:cNvSpPr/>
          <p:nvPr/>
        </p:nvSpPr>
        <p:spPr>
          <a:xfrm>
            <a:off x="6282717" y="5616650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0" name="object 3070"/>
          <p:cNvSpPr/>
          <p:nvPr/>
        </p:nvSpPr>
        <p:spPr>
          <a:xfrm>
            <a:off x="6283295" y="5616650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1" name="object 3071"/>
          <p:cNvSpPr/>
          <p:nvPr/>
        </p:nvSpPr>
        <p:spPr>
          <a:xfrm>
            <a:off x="6313953" y="5616650"/>
            <a:ext cx="0" cy="81915"/>
          </a:xfrm>
          <a:custGeom>
            <a:avLst/>
            <a:gdLst/>
            <a:ahLst/>
            <a:cxnLst/>
            <a:rect l="l" t="t" r="r" b="b"/>
            <a:pathLst>
              <a:path h="81914">
                <a:moveTo>
                  <a:pt x="0" y="0"/>
                </a:moveTo>
                <a:lnTo>
                  <a:pt x="0" y="81350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2" name="object 3072"/>
          <p:cNvSpPr/>
          <p:nvPr/>
        </p:nvSpPr>
        <p:spPr>
          <a:xfrm>
            <a:off x="6282717" y="5698536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3" name="object 3073"/>
          <p:cNvSpPr/>
          <p:nvPr/>
        </p:nvSpPr>
        <p:spPr>
          <a:xfrm>
            <a:off x="6283295" y="5698536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4" name="object 3074"/>
          <p:cNvSpPr/>
          <p:nvPr/>
        </p:nvSpPr>
        <p:spPr>
          <a:xfrm>
            <a:off x="6331307" y="5641805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5" name="object 3075"/>
          <p:cNvSpPr/>
          <p:nvPr/>
        </p:nvSpPr>
        <p:spPr>
          <a:xfrm>
            <a:off x="6349239" y="5668029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6" name="object 3076"/>
          <p:cNvSpPr/>
          <p:nvPr/>
        </p:nvSpPr>
        <p:spPr>
          <a:xfrm>
            <a:off x="6366014" y="565304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7" name="object 3077"/>
          <p:cNvSpPr/>
          <p:nvPr/>
        </p:nvSpPr>
        <p:spPr>
          <a:xfrm>
            <a:off x="6383368" y="5636453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8" name="object 3078"/>
          <p:cNvSpPr/>
          <p:nvPr/>
        </p:nvSpPr>
        <p:spPr>
          <a:xfrm>
            <a:off x="6400722" y="5626284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9" name="object 3079"/>
          <p:cNvSpPr/>
          <p:nvPr/>
        </p:nvSpPr>
        <p:spPr>
          <a:xfrm>
            <a:off x="6386839" y="5632171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0" name="object 3080"/>
          <p:cNvSpPr/>
          <p:nvPr/>
        </p:nvSpPr>
        <p:spPr>
          <a:xfrm>
            <a:off x="6387417" y="5632171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1" name="object 3081"/>
          <p:cNvSpPr/>
          <p:nvPr/>
        </p:nvSpPr>
        <p:spPr>
          <a:xfrm>
            <a:off x="6418654" y="5632171"/>
            <a:ext cx="0" cy="74295"/>
          </a:xfrm>
          <a:custGeom>
            <a:avLst/>
            <a:gdLst/>
            <a:ahLst/>
            <a:cxnLst/>
            <a:rect l="l" t="t" r="r" b="b"/>
            <a:pathLst>
              <a:path h="74295">
                <a:moveTo>
                  <a:pt x="0" y="0"/>
                </a:moveTo>
                <a:lnTo>
                  <a:pt x="0" y="73857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2" name="object 3082"/>
          <p:cNvSpPr/>
          <p:nvPr/>
        </p:nvSpPr>
        <p:spPr>
          <a:xfrm>
            <a:off x="6386839" y="5706564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3" name="object 3083"/>
          <p:cNvSpPr/>
          <p:nvPr/>
        </p:nvSpPr>
        <p:spPr>
          <a:xfrm>
            <a:off x="6387417" y="5706564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4" name="object 3084"/>
          <p:cNvSpPr/>
          <p:nvPr/>
        </p:nvSpPr>
        <p:spPr>
          <a:xfrm>
            <a:off x="6435430" y="5616650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5" name="object 3085"/>
          <p:cNvSpPr/>
          <p:nvPr/>
        </p:nvSpPr>
        <p:spPr>
          <a:xfrm>
            <a:off x="6452783" y="5710846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6" name="object 3086"/>
          <p:cNvSpPr/>
          <p:nvPr/>
        </p:nvSpPr>
        <p:spPr>
          <a:xfrm>
            <a:off x="6438322" y="5605411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7" name="object 3087"/>
          <p:cNvSpPr/>
          <p:nvPr/>
        </p:nvSpPr>
        <p:spPr>
          <a:xfrm>
            <a:off x="6438900" y="5605411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8" name="object 3088"/>
          <p:cNvSpPr/>
          <p:nvPr/>
        </p:nvSpPr>
        <p:spPr>
          <a:xfrm>
            <a:off x="6469558" y="5605411"/>
            <a:ext cx="0" cy="59690"/>
          </a:xfrm>
          <a:custGeom>
            <a:avLst/>
            <a:gdLst/>
            <a:ahLst/>
            <a:cxnLst/>
            <a:rect l="l" t="t" r="r" b="b"/>
            <a:pathLst>
              <a:path h="59689">
                <a:moveTo>
                  <a:pt x="0" y="0"/>
                </a:moveTo>
                <a:lnTo>
                  <a:pt x="0" y="59407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9" name="object 3089"/>
          <p:cNvSpPr/>
          <p:nvPr/>
        </p:nvSpPr>
        <p:spPr>
          <a:xfrm>
            <a:off x="6438322" y="5665353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0" name="object 3090"/>
          <p:cNvSpPr/>
          <p:nvPr/>
        </p:nvSpPr>
        <p:spPr>
          <a:xfrm>
            <a:off x="6438900" y="5665353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1" name="object 3091"/>
          <p:cNvSpPr/>
          <p:nvPr/>
        </p:nvSpPr>
        <p:spPr>
          <a:xfrm>
            <a:off x="6487491" y="5714592"/>
            <a:ext cx="635" cy="0"/>
          </a:xfrm>
          <a:custGeom>
            <a:avLst/>
            <a:gdLst/>
            <a:ahLst/>
            <a:cxnLst/>
            <a:rect l="l" t="t" r="r" b="b"/>
            <a:pathLst>
              <a:path w="635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2" name="object 3092"/>
          <p:cNvSpPr/>
          <p:nvPr/>
        </p:nvSpPr>
        <p:spPr>
          <a:xfrm>
            <a:off x="6473029" y="5622002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3" name="object 3093"/>
          <p:cNvSpPr/>
          <p:nvPr/>
        </p:nvSpPr>
        <p:spPr>
          <a:xfrm>
            <a:off x="6473608" y="5622002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4" name="object 3094"/>
          <p:cNvSpPr/>
          <p:nvPr/>
        </p:nvSpPr>
        <p:spPr>
          <a:xfrm>
            <a:off x="6504844" y="5622002"/>
            <a:ext cx="0" cy="81915"/>
          </a:xfrm>
          <a:custGeom>
            <a:avLst/>
            <a:gdLst/>
            <a:ahLst/>
            <a:cxnLst/>
            <a:rect l="l" t="t" r="r" b="b"/>
            <a:pathLst>
              <a:path h="81914">
                <a:moveTo>
                  <a:pt x="0" y="0"/>
                </a:moveTo>
                <a:lnTo>
                  <a:pt x="0" y="81350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5" name="object 3095"/>
          <p:cNvSpPr/>
          <p:nvPr/>
        </p:nvSpPr>
        <p:spPr>
          <a:xfrm>
            <a:off x="6473029" y="5703888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6" name="object 3096"/>
          <p:cNvSpPr/>
          <p:nvPr/>
        </p:nvSpPr>
        <p:spPr>
          <a:xfrm>
            <a:off x="6473608" y="5703888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7" name="object 3097"/>
          <p:cNvSpPr/>
          <p:nvPr/>
        </p:nvSpPr>
        <p:spPr>
          <a:xfrm>
            <a:off x="6490383" y="5613974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8" name="object 3098"/>
          <p:cNvSpPr/>
          <p:nvPr/>
        </p:nvSpPr>
        <p:spPr>
          <a:xfrm>
            <a:off x="6490961" y="5613974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9" name="object 3099"/>
          <p:cNvSpPr/>
          <p:nvPr/>
        </p:nvSpPr>
        <p:spPr>
          <a:xfrm>
            <a:off x="6521620" y="5613974"/>
            <a:ext cx="0" cy="61594"/>
          </a:xfrm>
          <a:custGeom>
            <a:avLst/>
            <a:gdLst/>
            <a:ahLst/>
            <a:cxnLst/>
            <a:rect l="l" t="t" r="r" b="b"/>
            <a:pathLst>
              <a:path h="61595">
                <a:moveTo>
                  <a:pt x="0" y="0"/>
                </a:moveTo>
                <a:lnTo>
                  <a:pt x="0" y="61013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0" name="object 3100"/>
          <p:cNvSpPr/>
          <p:nvPr/>
        </p:nvSpPr>
        <p:spPr>
          <a:xfrm>
            <a:off x="6490383" y="5675522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1" name="object 3101"/>
          <p:cNvSpPr/>
          <p:nvPr/>
        </p:nvSpPr>
        <p:spPr>
          <a:xfrm>
            <a:off x="6490961" y="5675522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2" name="object 3102"/>
          <p:cNvSpPr/>
          <p:nvPr/>
        </p:nvSpPr>
        <p:spPr>
          <a:xfrm>
            <a:off x="6538973" y="564769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3" name="object 3103"/>
          <p:cNvSpPr/>
          <p:nvPr/>
        </p:nvSpPr>
        <p:spPr>
          <a:xfrm>
            <a:off x="6525090" y="5628960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4" name="object 3104"/>
          <p:cNvSpPr/>
          <p:nvPr/>
        </p:nvSpPr>
        <p:spPr>
          <a:xfrm>
            <a:off x="6525669" y="5628960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5" name="object 3105"/>
          <p:cNvSpPr/>
          <p:nvPr/>
        </p:nvSpPr>
        <p:spPr>
          <a:xfrm>
            <a:off x="6556905" y="5628960"/>
            <a:ext cx="0" cy="109220"/>
          </a:xfrm>
          <a:custGeom>
            <a:avLst/>
            <a:gdLst/>
            <a:ahLst/>
            <a:cxnLst/>
            <a:rect l="l" t="t" r="r" b="b"/>
            <a:pathLst>
              <a:path h="109220">
                <a:moveTo>
                  <a:pt x="0" y="0"/>
                </a:moveTo>
                <a:lnTo>
                  <a:pt x="0" y="108646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6" name="object 3106"/>
          <p:cNvSpPr/>
          <p:nvPr/>
        </p:nvSpPr>
        <p:spPr>
          <a:xfrm>
            <a:off x="6525090" y="5738141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7" name="object 3107"/>
          <p:cNvSpPr/>
          <p:nvPr/>
        </p:nvSpPr>
        <p:spPr>
          <a:xfrm>
            <a:off x="6525669" y="5738141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8" name="object 3108"/>
          <p:cNvSpPr/>
          <p:nvPr/>
        </p:nvSpPr>
        <p:spPr>
          <a:xfrm>
            <a:off x="6542444" y="5620932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9" name="object 3109"/>
          <p:cNvSpPr/>
          <p:nvPr/>
        </p:nvSpPr>
        <p:spPr>
          <a:xfrm>
            <a:off x="6543023" y="5620932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0" name="object 3110"/>
          <p:cNvSpPr/>
          <p:nvPr/>
        </p:nvSpPr>
        <p:spPr>
          <a:xfrm>
            <a:off x="6573681" y="5620932"/>
            <a:ext cx="0" cy="58419"/>
          </a:xfrm>
          <a:custGeom>
            <a:avLst/>
            <a:gdLst/>
            <a:ahLst/>
            <a:cxnLst/>
            <a:rect l="l" t="t" r="r" b="b"/>
            <a:pathLst>
              <a:path h="58420">
                <a:moveTo>
                  <a:pt x="0" y="0"/>
                </a:moveTo>
                <a:lnTo>
                  <a:pt x="0" y="57801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1" name="object 3111"/>
          <p:cNvSpPr/>
          <p:nvPr/>
        </p:nvSpPr>
        <p:spPr>
          <a:xfrm>
            <a:off x="6542444" y="5679269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2" name="object 3112"/>
          <p:cNvSpPr/>
          <p:nvPr/>
        </p:nvSpPr>
        <p:spPr>
          <a:xfrm>
            <a:off x="6543023" y="5679269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3" name="object 3113"/>
          <p:cNvSpPr/>
          <p:nvPr/>
        </p:nvSpPr>
        <p:spPr>
          <a:xfrm>
            <a:off x="6559219" y="5622537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4" name="object 3114"/>
          <p:cNvSpPr/>
          <p:nvPr/>
        </p:nvSpPr>
        <p:spPr>
          <a:xfrm>
            <a:off x="6559798" y="5622537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5" name="object 3115"/>
          <p:cNvSpPr/>
          <p:nvPr/>
        </p:nvSpPr>
        <p:spPr>
          <a:xfrm>
            <a:off x="6591034" y="5622537"/>
            <a:ext cx="0" cy="67310"/>
          </a:xfrm>
          <a:custGeom>
            <a:avLst/>
            <a:gdLst/>
            <a:ahLst/>
            <a:cxnLst/>
            <a:rect l="l" t="t" r="r" b="b"/>
            <a:pathLst>
              <a:path h="67310">
                <a:moveTo>
                  <a:pt x="0" y="0"/>
                </a:moveTo>
                <a:lnTo>
                  <a:pt x="0" y="66900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6" name="object 3116"/>
          <p:cNvSpPr/>
          <p:nvPr/>
        </p:nvSpPr>
        <p:spPr>
          <a:xfrm>
            <a:off x="6559219" y="5689973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7" name="object 3117"/>
          <p:cNvSpPr/>
          <p:nvPr/>
        </p:nvSpPr>
        <p:spPr>
          <a:xfrm>
            <a:off x="6559798" y="5689973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8" name="object 3118"/>
          <p:cNvSpPr/>
          <p:nvPr/>
        </p:nvSpPr>
        <p:spPr>
          <a:xfrm>
            <a:off x="6608388" y="564448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9" name="object 3119"/>
          <p:cNvSpPr/>
          <p:nvPr/>
        </p:nvSpPr>
        <p:spPr>
          <a:xfrm>
            <a:off x="6625742" y="564287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0" name="object 3120"/>
          <p:cNvSpPr/>
          <p:nvPr/>
        </p:nvSpPr>
        <p:spPr>
          <a:xfrm>
            <a:off x="6643096" y="5671241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1" name="object 3121"/>
          <p:cNvSpPr/>
          <p:nvPr/>
        </p:nvSpPr>
        <p:spPr>
          <a:xfrm>
            <a:off x="6628634" y="5598988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2" name="object 3122"/>
          <p:cNvSpPr/>
          <p:nvPr/>
        </p:nvSpPr>
        <p:spPr>
          <a:xfrm>
            <a:off x="6629213" y="5598988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3" name="object 3123"/>
          <p:cNvSpPr/>
          <p:nvPr/>
        </p:nvSpPr>
        <p:spPr>
          <a:xfrm>
            <a:off x="6660450" y="5598988"/>
            <a:ext cx="0" cy="67945"/>
          </a:xfrm>
          <a:custGeom>
            <a:avLst/>
            <a:gdLst/>
            <a:ahLst/>
            <a:cxnLst/>
            <a:rect l="l" t="t" r="r" b="b"/>
            <a:pathLst>
              <a:path h="67945">
                <a:moveTo>
                  <a:pt x="0" y="0"/>
                </a:moveTo>
                <a:lnTo>
                  <a:pt x="0" y="67435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4" name="object 3124"/>
          <p:cNvSpPr/>
          <p:nvPr/>
        </p:nvSpPr>
        <p:spPr>
          <a:xfrm>
            <a:off x="6628634" y="5666959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5" name="object 3125"/>
          <p:cNvSpPr/>
          <p:nvPr/>
        </p:nvSpPr>
        <p:spPr>
          <a:xfrm>
            <a:off x="6629213" y="5666959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6" name="object 3126"/>
          <p:cNvSpPr/>
          <p:nvPr/>
        </p:nvSpPr>
        <p:spPr>
          <a:xfrm>
            <a:off x="6645988" y="5635918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7" name="object 3127"/>
          <p:cNvSpPr/>
          <p:nvPr/>
        </p:nvSpPr>
        <p:spPr>
          <a:xfrm>
            <a:off x="6646567" y="5635918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8" name="object 3128"/>
          <p:cNvSpPr/>
          <p:nvPr/>
        </p:nvSpPr>
        <p:spPr>
          <a:xfrm>
            <a:off x="6677224" y="5635918"/>
            <a:ext cx="0" cy="78740"/>
          </a:xfrm>
          <a:custGeom>
            <a:avLst/>
            <a:gdLst/>
            <a:ahLst/>
            <a:cxnLst/>
            <a:rect l="l" t="t" r="r" b="b"/>
            <a:pathLst>
              <a:path h="78739">
                <a:moveTo>
                  <a:pt x="0" y="0"/>
                </a:moveTo>
                <a:lnTo>
                  <a:pt x="0" y="78139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9" name="object 3129"/>
          <p:cNvSpPr/>
          <p:nvPr/>
        </p:nvSpPr>
        <p:spPr>
          <a:xfrm>
            <a:off x="6645988" y="5714592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0" name="object 3130"/>
          <p:cNvSpPr/>
          <p:nvPr/>
        </p:nvSpPr>
        <p:spPr>
          <a:xfrm>
            <a:off x="6646567" y="5714592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1" name="object 3131"/>
          <p:cNvSpPr/>
          <p:nvPr/>
        </p:nvSpPr>
        <p:spPr>
          <a:xfrm>
            <a:off x="6663342" y="5626284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2" name="object 3132"/>
          <p:cNvSpPr/>
          <p:nvPr/>
        </p:nvSpPr>
        <p:spPr>
          <a:xfrm>
            <a:off x="6663921" y="5626284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3" name="object 3133"/>
          <p:cNvSpPr/>
          <p:nvPr/>
        </p:nvSpPr>
        <p:spPr>
          <a:xfrm>
            <a:off x="6695157" y="5626284"/>
            <a:ext cx="0" cy="88265"/>
          </a:xfrm>
          <a:custGeom>
            <a:avLst/>
            <a:gdLst/>
            <a:ahLst/>
            <a:cxnLst/>
            <a:rect l="l" t="t" r="r" b="b"/>
            <a:pathLst>
              <a:path h="88264">
                <a:moveTo>
                  <a:pt x="0" y="0"/>
                </a:moveTo>
                <a:lnTo>
                  <a:pt x="0" y="87773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4" name="object 3134"/>
          <p:cNvSpPr/>
          <p:nvPr/>
        </p:nvSpPr>
        <p:spPr>
          <a:xfrm>
            <a:off x="6663342" y="5714592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5" name="object 3135"/>
          <p:cNvSpPr/>
          <p:nvPr/>
        </p:nvSpPr>
        <p:spPr>
          <a:xfrm>
            <a:off x="6663921" y="5714592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6" name="object 3136"/>
          <p:cNvSpPr/>
          <p:nvPr/>
        </p:nvSpPr>
        <p:spPr>
          <a:xfrm>
            <a:off x="6712511" y="5656255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7" name="object 3137"/>
          <p:cNvSpPr/>
          <p:nvPr/>
        </p:nvSpPr>
        <p:spPr>
          <a:xfrm>
            <a:off x="6729286" y="5635918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8" name="object 3138"/>
          <p:cNvSpPr/>
          <p:nvPr/>
        </p:nvSpPr>
        <p:spPr>
          <a:xfrm>
            <a:off x="6746640" y="5665353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9" name="object 3139"/>
          <p:cNvSpPr/>
          <p:nvPr/>
        </p:nvSpPr>
        <p:spPr>
          <a:xfrm>
            <a:off x="6764572" y="5701212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0" name="object 3140"/>
          <p:cNvSpPr/>
          <p:nvPr/>
        </p:nvSpPr>
        <p:spPr>
          <a:xfrm>
            <a:off x="6750111" y="5665889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1" name="object 3141"/>
          <p:cNvSpPr/>
          <p:nvPr/>
        </p:nvSpPr>
        <p:spPr>
          <a:xfrm>
            <a:off x="6750689" y="5665889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2" name="object 3142"/>
          <p:cNvSpPr/>
          <p:nvPr/>
        </p:nvSpPr>
        <p:spPr>
          <a:xfrm>
            <a:off x="6781348" y="5665889"/>
            <a:ext cx="0" cy="82550"/>
          </a:xfrm>
          <a:custGeom>
            <a:avLst/>
            <a:gdLst/>
            <a:ahLst/>
            <a:cxnLst/>
            <a:rect l="l" t="t" r="r" b="b"/>
            <a:pathLst>
              <a:path h="82550">
                <a:moveTo>
                  <a:pt x="0" y="0"/>
                </a:moveTo>
                <a:lnTo>
                  <a:pt x="0" y="82421"/>
                </a:lnTo>
              </a:path>
            </a:pathLst>
          </a:custGeom>
          <a:ln w="115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3" name="object 3143"/>
          <p:cNvSpPr/>
          <p:nvPr/>
        </p:nvSpPr>
        <p:spPr>
          <a:xfrm>
            <a:off x="6750111" y="5748845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4" name="object 3144"/>
          <p:cNvSpPr/>
          <p:nvPr/>
        </p:nvSpPr>
        <p:spPr>
          <a:xfrm>
            <a:off x="6750689" y="5748845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5" name="object 3145"/>
          <p:cNvSpPr/>
          <p:nvPr/>
        </p:nvSpPr>
        <p:spPr>
          <a:xfrm>
            <a:off x="6798701" y="568836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6" name="object 3146"/>
          <p:cNvSpPr/>
          <p:nvPr/>
        </p:nvSpPr>
        <p:spPr>
          <a:xfrm>
            <a:off x="6816055" y="5679804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7" name="object 3147"/>
          <p:cNvSpPr/>
          <p:nvPr/>
        </p:nvSpPr>
        <p:spPr>
          <a:xfrm>
            <a:off x="6833409" y="565946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8" name="object 3148"/>
          <p:cNvSpPr/>
          <p:nvPr/>
        </p:nvSpPr>
        <p:spPr>
          <a:xfrm>
            <a:off x="6850762" y="5683550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9" name="object 3149"/>
          <p:cNvSpPr/>
          <p:nvPr/>
        </p:nvSpPr>
        <p:spPr>
          <a:xfrm>
            <a:off x="6868116" y="5670706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0" name="object 3150"/>
          <p:cNvSpPr/>
          <p:nvPr/>
        </p:nvSpPr>
        <p:spPr>
          <a:xfrm>
            <a:off x="6884891" y="5661607"/>
            <a:ext cx="635" cy="0"/>
          </a:xfrm>
          <a:custGeom>
            <a:avLst/>
            <a:gdLst/>
            <a:ahLst/>
            <a:cxnLst/>
            <a:rect l="l" t="t" r="r" b="b"/>
            <a:pathLst>
              <a:path w="634">
                <a:moveTo>
                  <a:pt x="0" y="0"/>
                </a:moveTo>
                <a:lnTo>
                  <a:pt x="578" y="0"/>
                </a:lnTo>
              </a:path>
            </a:pathLst>
          </a:custGeom>
          <a:ln w="107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1" name="object 3151"/>
          <p:cNvSpPr/>
          <p:nvPr/>
        </p:nvSpPr>
        <p:spPr>
          <a:xfrm>
            <a:off x="4431652" y="5600594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31236" y="0"/>
                </a:moveTo>
                <a:lnTo>
                  <a:pt x="0" y="58872"/>
                </a:lnTo>
                <a:lnTo>
                  <a:pt x="63051" y="58872"/>
                </a:lnTo>
                <a:lnTo>
                  <a:pt x="312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2" name="object 3152"/>
          <p:cNvSpPr/>
          <p:nvPr/>
        </p:nvSpPr>
        <p:spPr>
          <a:xfrm>
            <a:off x="4431652" y="5600594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0" y="58872"/>
                </a:moveTo>
                <a:lnTo>
                  <a:pt x="63051" y="58872"/>
                </a:lnTo>
                <a:lnTo>
                  <a:pt x="31236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3" name="object 3153"/>
          <p:cNvSpPr/>
          <p:nvPr/>
        </p:nvSpPr>
        <p:spPr>
          <a:xfrm>
            <a:off x="4448427" y="5595242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31814" y="0"/>
                </a:moveTo>
                <a:lnTo>
                  <a:pt x="0" y="58336"/>
                </a:lnTo>
                <a:lnTo>
                  <a:pt x="63630" y="58336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4" name="object 3154"/>
          <p:cNvSpPr/>
          <p:nvPr/>
        </p:nvSpPr>
        <p:spPr>
          <a:xfrm>
            <a:off x="4448427" y="5595242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0" y="58337"/>
                </a:moveTo>
                <a:lnTo>
                  <a:pt x="63630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5" name="object 3155"/>
          <p:cNvSpPr/>
          <p:nvPr/>
        </p:nvSpPr>
        <p:spPr>
          <a:xfrm>
            <a:off x="4465780" y="5645016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31816" y="0"/>
                </a:moveTo>
                <a:lnTo>
                  <a:pt x="0" y="58872"/>
                </a:lnTo>
                <a:lnTo>
                  <a:pt x="63052" y="58872"/>
                </a:lnTo>
                <a:lnTo>
                  <a:pt x="3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6" name="object 3156"/>
          <p:cNvSpPr/>
          <p:nvPr/>
        </p:nvSpPr>
        <p:spPr>
          <a:xfrm>
            <a:off x="4465781" y="5645016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0" y="58872"/>
                </a:moveTo>
                <a:lnTo>
                  <a:pt x="63051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7" name="object 3157"/>
          <p:cNvSpPr/>
          <p:nvPr/>
        </p:nvSpPr>
        <p:spPr>
          <a:xfrm>
            <a:off x="4483135" y="5657326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31236" y="0"/>
                </a:moveTo>
                <a:lnTo>
                  <a:pt x="0" y="58872"/>
                </a:lnTo>
                <a:lnTo>
                  <a:pt x="63051" y="58872"/>
                </a:lnTo>
                <a:lnTo>
                  <a:pt x="312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8" name="object 3158"/>
          <p:cNvSpPr/>
          <p:nvPr/>
        </p:nvSpPr>
        <p:spPr>
          <a:xfrm>
            <a:off x="4483135" y="5657326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0" y="58872"/>
                </a:moveTo>
                <a:lnTo>
                  <a:pt x="63051" y="58872"/>
                </a:lnTo>
                <a:lnTo>
                  <a:pt x="31236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9" name="object 3159"/>
          <p:cNvSpPr/>
          <p:nvPr/>
        </p:nvSpPr>
        <p:spPr>
          <a:xfrm>
            <a:off x="4499910" y="5625749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31814" y="0"/>
                </a:moveTo>
                <a:lnTo>
                  <a:pt x="0" y="58337"/>
                </a:lnTo>
                <a:lnTo>
                  <a:pt x="63629" y="58337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0" name="object 3160"/>
          <p:cNvSpPr/>
          <p:nvPr/>
        </p:nvSpPr>
        <p:spPr>
          <a:xfrm>
            <a:off x="4499910" y="5625748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0" y="58337"/>
                </a:moveTo>
                <a:lnTo>
                  <a:pt x="63630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1" name="object 3161"/>
          <p:cNvSpPr/>
          <p:nvPr/>
        </p:nvSpPr>
        <p:spPr>
          <a:xfrm>
            <a:off x="4517842" y="5618791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31816" y="0"/>
                </a:moveTo>
                <a:lnTo>
                  <a:pt x="0" y="58872"/>
                </a:lnTo>
                <a:lnTo>
                  <a:pt x="63052" y="58872"/>
                </a:lnTo>
                <a:lnTo>
                  <a:pt x="3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2" name="object 3162"/>
          <p:cNvSpPr/>
          <p:nvPr/>
        </p:nvSpPr>
        <p:spPr>
          <a:xfrm>
            <a:off x="4517842" y="5618791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0" y="58872"/>
                </a:moveTo>
                <a:lnTo>
                  <a:pt x="63051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3" name="object 3163"/>
          <p:cNvSpPr/>
          <p:nvPr/>
        </p:nvSpPr>
        <p:spPr>
          <a:xfrm>
            <a:off x="4535196" y="5620932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236" y="0"/>
                </a:moveTo>
                <a:lnTo>
                  <a:pt x="0" y="58337"/>
                </a:lnTo>
                <a:lnTo>
                  <a:pt x="63051" y="58337"/>
                </a:lnTo>
                <a:lnTo>
                  <a:pt x="312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4" name="object 3164"/>
          <p:cNvSpPr/>
          <p:nvPr/>
        </p:nvSpPr>
        <p:spPr>
          <a:xfrm>
            <a:off x="4535196" y="5620932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236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5" name="object 3165"/>
          <p:cNvSpPr/>
          <p:nvPr/>
        </p:nvSpPr>
        <p:spPr>
          <a:xfrm>
            <a:off x="4551972" y="5651974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31814" y="0"/>
                </a:moveTo>
                <a:lnTo>
                  <a:pt x="0" y="58337"/>
                </a:lnTo>
                <a:lnTo>
                  <a:pt x="63629" y="58337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6" name="object 3166"/>
          <p:cNvSpPr/>
          <p:nvPr/>
        </p:nvSpPr>
        <p:spPr>
          <a:xfrm>
            <a:off x="4551971" y="5651974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0" y="58337"/>
                </a:moveTo>
                <a:lnTo>
                  <a:pt x="63630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7" name="object 3167"/>
          <p:cNvSpPr/>
          <p:nvPr/>
        </p:nvSpPr>
        <p:spPr>
          <a:xfrm>
            <a:off x="4569325" y="5619862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814" y="0"/>
                </a:moveTo>
                <a:lnTo>
                  <a:pt x="0" y="58337"/>
                </a:lnTo>
                <a:lnTo>
                  <a:pt x="63051" y="58337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8" name="object 3168"/>
          <p:cNvSpPr/>
          <p:nvPr/>
        </p:nvSpPr>
        <p:spPr>
          <a:xfrm>
            <a:off x="4569325" y="5619861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9" name="object 3169"/>
          <p:cNvSpPr/>
          <p:nvPr/>
        </p:nvSpPr>
        <p:spPr>
          <a:xfrm>
            <a:off x="4587257" y="5582398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236" y="0"/>
                </a:moveTo>
                <a:lnTo>
                  <a:pt x="0" y="58336"/>
                </a:lnTo>
                <a:lnTo>
                  <a:pt x="63051" y="58336"/>
                </a:lnTo>
                <a:lnTo>
                  <a:pt x="312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0" name="object 3170"/>
          <p:cNvSpPr/>
          <p:nvPr/>
        </p:nvSpPr>
        <p:spPr>
          <a:xfrm>
            <a:off x="4587257" y="5582397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236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1" name="object 3171"/>
          <p:cNvSpPr/>
          <p:nvPr/>
        </p:nvSpPr>
        <p:spPr>
          <a:xfrm>
            <a:off x="4604033" y="5593637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31814" y="0"/>
                </a:moveTo>
                <a:lnTo>
                  <a:pt x="0" y="58336"/>
                </a:lnTo>
                <a:lnTo>
                  <a:pt x="63629" y="58336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2" name="object 3172"/>
          <p:cNvSpPr/>
          <p:nvPr/>
        </p:nvSpPr>
        <p:spPr>
          <a:xfrm>
            <a:off x="4604032" y="5593636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0" y="58337"/>
                </a:moveTo>
                <a:lnTo>
                  <a:pt x="63630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3" name="object 3173"/>
          <p:cNvSpPr/>
          <p:nvPr/>
        </p:nvSpPr>
        <p:spPr>
          <a:xfrm>
            <a:off x="4621386" y="5612904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814" y="0"/>
                </a:moveTo>
                <a:lnTo>
                  <a:pt x="0" y="58337"/>
                </a:lnTo>
                <a:lnTo>
                  <a:pt x="63051" y="58337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4" name="object 3174"/>
          <p:cNvSpPr/>
          <p:nvPr/>
        </p:nvSpPr>
        <p:spPr>
          <a:xfrm>
            <a:off x="4621386" y="5612904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5" name="object 3175"/>
          <p:cNvSpPr/>
          <p:nvPr/>
        </p:nvSpPr>
        <p:spPr>
          <a:xfrm>
            <a:off x="4639318" y="5604341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236" y="0"/>
                </a:moveTo>
                <a:lnTo>
                  <a:pt x="0" y="58337"/>
                </a:lnTo>
                <a:lnTo>
                  <a:pt x="63051" y="58337"/>
                </a:lnTo>
                <a:lnTo>
                  <a:pt x="312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6" name="object 3176"/>
          <p:cNvSpPr/>
          <p:nvPr/>
        </p:nvSpPr>
        <p:spPr>
          <a:xfrm>
            <a:off x="4639318" y="5604340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236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7" name="object 3177"/>
          <p:cNvSpPr/>
          <p:nvPr/>
        </p:nvSpPr>
        <p:spPr>
          <a:xfrm>
            <a:off x="4656094" y="5637523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31814" y="0"/>
                </a:moveTo>
                <a:lnTo>
                  <a:pt x="0" y="58336"/>
                </a:lnTo>
                <a:lnTo>
                  <a:pt x="63629" y="58336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8" name="object 3178"/>
          <p:cNvSpPr/>
          <p:nvPr/>
        </p:nvSpPr>
        <p:spPr>
          <a:xfrm>
            <a:off x="4656094" y="5637523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0" y="58337"/>
                </a:moveTo>
                <a:lnTo>
                  <a:pt x="63630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9" name="object 3179"/>
          <p:cNvSpPr/>
          <p:nvPr/>
        </p:nvSpPr>
        <p:spPr>
          <a:xfrm>
            <a:off x="4673447" y="5613974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31814" y="0"/>
                </a:moveTo>
                <a:lnTo>
                  <a:pt x="0" y="58872"/>
                </a:lnTo>
                <a:lnTo>
                  <a:pt x="63051" y="58872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0" name="object 3180"/>
          <p:cNvSpPr/>
          <p:nvPr/>
        </p:nvSpPr>
        <p:spPr>
          <a:xfrm>
            <a:off x="4673447" y="5613974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0" y="58872"/>
                </a:moveTo>
                <a:lnTo>
                  <a:pt x="63051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1" name="object 3181"/>
          <p:cNvSpPr/>
          <p:nvPr/>
        </p:nvSpPr>
        <p:spPr>
          <a:xfrm>
            <a:off x="4690800" y="5646622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236" y="0"/>
                </a:moveTo>
                <a:lnTo>
                  <a:pt x="0" y="58337"/>
                </a:lnTo>
                <a:lnTo>
                  <a:pt x="63052" y="58337"/>
                </a:lnTo>
                <a:lnTo>
                  <a:pt x="312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2" name="object 3182"/>
          <p:cNvSpPr/>
          <p:nvPr/>
        </p:nvSpPr>
        <p:spPr>
          <a:xfrm>
            <a:off x="4690801" y="5646622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236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3" name="object 3183"/>
          <p:cNvSpPr/>
          <p:nvPr/>
        </p:nvSpPr>
        <p:spPr>
          <a:xfrm>
            <a:off x="4707576" y="5591496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6" y="0"/>
                </a:moveTo>
                <a:lnTo>
                  <a:pt x="0" y="58872"/>
                </a:lnTo>
                <a:lnTo>
                  <a:pt x="63630" y="58872"/>
                </a:lnTo>
                <a:lnTo>
                  <a:pt x="3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4" name="object 3184"/>
          <p:cNvSpPr/>
          <p:nvPr/>
        </p:nvSpPr>
        <p:spPr>
          <a:xfrm>
            <a:off x="4707576" y="5591495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58872"/>
                </a:moveTo>
                <a:lnTo>
                  <a:pt x="63630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5" name="object 3185"/>
          <p:cNvSpPr/>
          <p:nvPr/>
        </p:nvSpPr>
        <p:spPr>
          <a:xfrm>
            <a:off x="4725508" y="5650368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814" y="0"/>
                </a:moveTo>
                <a:lnTo>
                  <a:pt x="0" y="58336"/>
                </a:lnTo>
                <a:lnTo>
                  <a:pt x="63051" y="58336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6" name="object 3186"/>
          <p:cNvSpPr/>
          <p:nvPr/>
        </p:nvSpPr>
        <p:spPr>
          <a:xfrm>
            <a:off x="4725509" y="5650368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7" name="object 3187"/>
          <p:cNvSpPr/>
          <p:nvPr/>
        </p:nvSpPr>
        <p:spPr>
          <a:xfrm>
            <a:off x="4742862" y="5625214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236" y="0"/>
                </a:moveTo>
                <a:lnTo>
                  <a:pt x="0" y="58336"/>
                </a:lnTo>
                <a:lnTo>
                  <a:pt x="63052" y="58336"/>
                </a:lnTo>
                <a:lnTo>
                  <a:pt x="312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8" name="object 3188"/>
          <p:cNvSpPr/>
          <p:nvPr/>
        </p:nvSpPr>
        <p:spPr>
          <a:xfrm>
            <a:off x="4742862" y="5625213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236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9" name="object 3189"/>
          <p:cNvSpPr/>
          <p:nvPr/>
        </p:nvSpPr>
        <p:spPr>
          <a:xfrm>
            <a:off x="4759637" y="5609693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6" y="0"/>
                </a:moveTo>
                <a:lnTo>
                  <a:pt x="0" y="58872"/>
                </a:lnTo>
                <a:lnTo>
                  <a:pt x="63630" y="58872"/>
                </a:lnTo>
                <a:lnTo>
                  <a:pt x="3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0" name="object 3190"/>
          <p:cNvSpPr/>
          <p:nvPr/>
        </p:nvSpPr>
        <p:spPr>
          <a:xfrm>
            <a:off x="4759638" y="5609692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58872"/>
                </a:moveTo>
                <a:lnTo>
                  <a:pt x="63630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1" name="object 3191"/>
          <p:cNvSpPr/>
          <p:nvPr/>
        </p:nvSpPr>
        <p:spPr>
          <a:xfrm>
            <a:off x="4777570" y="5562060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31816" y="0"/>
                </a:moveTo>
                <a:lnTo>
                  <a:pt x="0" y="58872"/>
                </a:lnTo>
                <a:lnTo>
                  <a:pt x="63051" y="58872"/>
                </a:lnTo>
                <a:lnTo>
                  <a:pt x="3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2" name="object 3192"/>
          <p:cNvSpPr/>
          <p:nvPr/>
        </p:nvSpPr>
        <p:spPr>
          <a:xfrm>
            <a:off x="4777570" y="5562059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0" y="58872"/>
                </a:moveTo>
                <a:lnTo>
                  <a:pt x="63051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3" name="object 3193"/>
          <p:cNvSpPr/>
          <p:nvPr/>
        </p:nvSpPr>
        <p:spPr>
          <a:xfrm>
            <a:off x="4794924" y="5606481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235" y="0"/>
                </a:moveTo>
                <a:lnTo>
                  <a:pt x="0" y="58337"/>
                </a:lnTo>
                <a:lnTo>
                  <a:pt x="63051" y="58337"/>
                </a:lnTo>
                <a:lnTo>
                  <a:pt x="312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4" name="object 3194"/>
          <p:cNvSpPr/>
          <p:nvPr/>
        </p:nvSpPr>
        <p:spPr>
          <a:xfrm>
            <a:off x="4794923" y="5606481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236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5" name="object 3195"/>
          <p:cNvSpPr/>
          <p:nvPr/>
        </p:nvSpPr>
        <p:spPr>
          <a:xfrm>
            <a:off x="4811699" y="5635382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4" y="0"/>
                </a:moveTo>
                <a:lnTo>
                  <a:pt x="0" y="58872"/>
                </a:lnTo>
                <a:lnTo>
                  <a:pt x="63629" y="58872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6" name="object 3196"/>
          <p:cNvSpPr/>
          <p:nvPr/>
        </p:nvSpPr>
        <p:spPr>
          <a:xfrm>
            <a:off x="4811699" y="5635382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58872"/>
                </a:moveTo>
                <a:lnTo>
                  <a:pt x="63630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7" name="object 3197"/>
          <p:cNvSpPr/>
          <p:nvPr/>
        </p:nvSpPr>
        <p:spPr>
          <a:xfrm>
            <a:off x="4829052" y="5610228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31814" y="0"/>
                </a:moveTo>
                <a:lnTo>
                  <a:pt x="0" y="58872"/>
                </a:lnTo>
                <a:lnTo>
                  <a:pt x="63051" y="58872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8" name="object 3198"/>
          <p:cNvSpPr/>
          <p:nvPr/>
        </p:nvSpPr>
        <p:spPr>
          <a:xfrm>
            <a:off x="4829052" y="5610228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0" y="58872"/>
                </a:moveTo>
                <a:lnTo>
                  <a:pt x="63051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9" name="object 3199"/>
          <p:cNvSpPr/>
          <p:nvPr/>
        </p:nvSpPr>
        <p:spPr>
          <a:xfrm>
            <a:off x="4846985" y="5581327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236" y="0"/>
                </a:moveTo>
                <a:lnTo>
                  <a:pt x="0" y="58337"/>
                </a:lnTo>
                <a:lnTo>
                  <a:pt x="63051" y="58337"/>
                </a:lnTo>
                <a:lnTo>
                  <a:pt x="312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0" name="object 3200"/>
          <p:cNvSpPr/>
          <p:nvPr/>
        </p:nvSpPr>
        <p:spPr>
          <a:xfrm>
            <a:off x="4846985" y="5581327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236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1" name="object 3201"/>
          <p:cNvSpPr/>
          <p:nvPr/>
        </p:nvSpPr>
        <p:spPr>
          <a:xfrm>
            <a:off x="4863760" y="5639664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4" y="0"/>
                </a:moveTo>
                <a:lnTo>
                  <a:pt x="0" y="58872"/>
                </a:lnTo>
                <a:lnTo>
                  <a:pt x="63629" y="58872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2" name="object 3202"/>
          <p:cNvSpPr/>
          <p:nvPr/>
        </p:nvSpPr>
        <p:spPr>
          <a:xfrm>
            <a:off x="4863760" y="5639664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58872"/>
                </a:moveTo>
                <a:lnTo>
                  <a:pt x="63630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3" name="object 3203"/>
          <p:cNvSpPr/>
          <p:nvPr/>
        </p:nvSpPr>
        <p:spPr>
          <a:xfrm>
            <a:off x="4881114" y="5578651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31814" y="0"/>
                </a:moveTo>
                <a:lnTo>
                  <a:pt x="0" y="58872"/>
                </a:lnTo>
                <a:lnTo>
                  <a:pt x="63051" y="58872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4" name="object 3204"/>
          <p:cNvSpPr/>
          <p:nvPr/>
        </p:nvSpPr>
        <p:spPr>
          <a:xfrm>
            <a:off x="4881114" y="5578651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0" y="58872"/>
                </a:moveTo>
                <a:lnTo>
                  <a:pt x="63051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5" name="object 3205"/>
          <p:cNvSpPr/>
          <p:nvPr/>
        </p:nvSpPr>
        <p:spPr>
          <a:xfrm>
            <a:off x="4898467" y="5590961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236" y="0"/>
                </a:moveTo>
                <a:lnTo>
                  <a:pt x="0" y="58337"/>
                </a:lnTo>
                <a:lnTo>
                  <a:pt x="63052" y="58337"/>
                </a:lnTo>
                <a:lnTo>
                  <a:pt x="312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6" name="object 3206"/>
          <p:cNvSpPr/>
          <p:nvPr/>
        </p:nvSpPr>
        <p:spPr>
          <a:xfrm>
            <a:off x="4898468" y="5590960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236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7" name="object 3207"/>
          <p:cNvSpPr/>
          <p:nvPr/>
        </p:nvSpPr>
        <p:spPr>
          <a:xfrm>
            <a:off x="4915243" y="5605411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6" y="0"/>
                </a:moveTo>
                <a:lnTo>
                  <a:pt x="0" y="58872"/>
                </a:lnTo>
                <a:lnTo>
                  <a:pt x="63630" y="58872"/>
                </a:lnTo>
                <a:lnTo>
                  <a:pt x="3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8" name="object 3208"/>
          <p:cNvSpPr/>
          <p:nvPr/>
        </p:nvSpPr>
        <p:spPr>
          <a:xfrm>
            <a:off x="4915243" y="5605411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58872"/>
                </a:moveTo>
                <a:lnTo>
                  <a:pt x="63630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9" name="object 3209"/>
          <p:cNvSpPr/>
          <p:nvPr/>
        </p:nvSpPr>
        <p:spPr>
          <a:xfrm>
            <a:off x="4933175" y="5601130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31814" y="0"/>
                </a:moveTo>
                <a:lnTo>
                  <a:pt x="0" y="58872"/>
                </a:lnTo>
                <a:lnTo>
                  <a:pt x="63051" y="58872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0" name="object 3210"/>
          <p:cNvSpPr/>
          <p:nvPr/>
        </p:nvSpPr>
        <p:spPr>
          <a:xfrm>
            <a:off x="4933175" y="5601129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0" y="58872"/>
                </a:moveTo>
                <a:lnTo>
                  <a:pt x="63051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1" name="object 3211"/>
          <p:cNvSpPr/>
          <p:nvPr/>
        </p:nvSpPr>
        <p:spPr>
          <a:xfrm>
            <a:off x="4950528" y="5591496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31236" y="0"/>
                </a:moveTo>
                <a:lnTo>
                  <a:pt x="0" y="58872"/>
                </a:lnTo>
                <a:lnTo>
                  <a:pt x="63052" y="58872"/>
                </a:lnTo>
                <a:lnTo>
                  <a:pt x="312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2" name="object 3212"/>
          <p:cNvSpPr/>
          <p:nvPr/>
        </p:nvSpPr>
        <p:spPr>
          <a:xfrm>
            <a:off x="4950529" y="5591495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0" y="58872"/>
                </a:moveTo>
                <a:lnTo>
                  <a:pt x="63051" y="58872"/>
                </a:lnTo>
                <a:lnTo>
                  <a:pt x="31236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3" name="object 3213"/>
          <p:cNvSpPr/>
          <p:nvPr/>
        </p:nvSpPr>
        <p:spPr>
          <a:xfrm>
            <a:off x="4967304" y="5573299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31816" y="0"/>
                </a:moveTo>
                <a:lnTo>
                  <a:pt x="0" y="58336"/>
                </a:lnTo>
                <a:lnTo>
                  <a:pt x="63630" y="58336"/>
                </a:lnTo>
                <a:lnTo>
                  <a:pt x="3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4" name="object 3214"/>
          <p:cNvSpPr/>
          <p:nvPr/>
        </p:nvSpPr>
        <p:spPr>
          <a:xfrm>
            <a:off x="4967304" y="5573299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0" y="58337"/>
                </a:moveTo>
                <a:lnTo>
                  <a:pt x="63630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5" name="object 3215"/>
          <p:cNvSpPr/>
          <p:nvPr/>
        </p:nvSpPr>
        <p:spPr>
          <a:xfrm>
            <a:off x="4984658" y="5507469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814" y="0"/>
                </a:moveTo>
                <a:lnTo>
                  <a:pt x="0" y="58337"/>
                </a:lnTo>
                <a:lnTo>
                  <a:pt x="63051" y="58337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6" name="object 3216"/>
          <p:cNvSpPr/>
          <p:nvPr/>
        </p:nvSpPr>
        <p:spPr>
          <a:xfrm>
            <a:off x="4984658" y="5507469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7" name="object 3217"/>
          <p:cNvSpPr/>
          <p:nvPr/>
        </p:nvSpPr>
        <p:spPr>
          <a:xfrm>
            <a:off x="5002589" y="5487667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31236" y="0"/>
                </a:moveTo>
                <a:lnTo>
                  <a:pt x="0" y="58872"/>
                </a:lnTo>
                <a:lnTo>
                  <a:pt x="63052" y="58872"/>
                </a:lnTo>
                <a:lnTo>
                  <a:pt x="312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8" name="object 3218"/>
          <p:cNvSpPr/>
          <p:nvPr/>
        </p:nvSpPr>
        <p:spPr>
          <a:xfrm>
            <a:off x="5002590" y="5487666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0" y="58872"/>
                </a:moveTo>
                <a:lnTo>
                  <a:pt x="63051" y="58872"/>
                </a:lnTo>
                <a:lnTo>
                  <a:pt x="31236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9" name="object 3219"/>
          <p:cNvSpPr/>
          <p:nvPr/>
        </p:nvSpPr>
        <p:spPr>
          <a:xfrm>
            <a:off x="5019364" y="5468934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6" y="0"/>
                </a:moveTo>
                <a:lnTo>
                  <a:pt x="0" y="58872"/>
                </a:lnTo>
                <a:lnTo>
                  <a:pt x="63630" y="58872"/>
                </a:lnTo>
                <a:lnTo>
                  <a:pt x="3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0" name="object 3220"/>
          <p:cNvSpPr/>
          <p:nvPr/>
        </p:nvSpPr>
        <p:spPr>
          <a:xfrm>
            <a:off x="5019365" y="5468934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58872"/>
                </a:moveTo>
                <a:lnTo>
                  <a:pt x="63630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1" name="object 3221"/>
          <p:cNvSpPr/>
          <p:nvPr/>
        </p:nvSpPr>
        <p:spPr>
          <a:xfrm>
            <a:off x="5036719" y="5439498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31814" y="0"/>
                </a:moveTo>
                <a:lnTo>
                  <a:pt x="0" y="58872"/>
                </a:lnTo>
                <a:lnTo>
                  <a:pt x="63051" y="58872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2" name="object 3222"/>
          <p:cNvSpPr/>
          <p:nvPr/>
        </p:nvSpPr>
        <p:spPr>
          <a:xfrm>
            <a:off x="5036719" y="5439498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0" y="58872"/>
                </a:moveTo>
                <a:lnTo>
                  <a:pt x="63051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3" name="object 3223"/>
          <p:cNvSpPr/>
          <p:nvPr/>
        </p:nvSpPr>
        <p:spPr>
          <a:xfrm>
            <a:off x="5054072" y="5414343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236" y="0"/>
                </a:moveTo>
                <a:lnTo>
                  <a:pt x="0" y="58337"/>
                </a:lnTo>
                <a:lnTo>
                  <a:pt x="63051" y="58337"/>
                </a:lnTo>
                <a:lnTo>
                  <a:pt x="312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4" name="object 3224"/>
          <p:cNvSpPr/>
          <p:nvPr/>
        </p:nvSpPr>
        <p:spPr>
          <a:xfrm>
            <a:off x="5054072" y="5414343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236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5" name="object 3225"/>
          <p:cNvSpPr/>
          <p:nvPr/>
        </p:nvSpPr>
        <p:spPr>
          <a:xfrm>
            <a:off x="5071426" y="5388654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31816" y="0"/>
                </a:moveTo>
                <a:lnTo>
                  <a:pt x="0" y="58337"/>
                </a:lnTo>
                <a:lnTo>
                  <a:pt x="63630" y="58337"/>
                </a:lnTo>
                <a:lnTo>
                  <a:pt x="3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6" name="object 3226"/>
          <p:cNvSpPr/>
          <p:nvPr/>
        </p:nvSpPr>
        <p:spPr>
          <a:xfrm>
            <a:off x="5071426" y="5388654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0" y="58337"/>
                </a:moveTo>
                <a:lnTo>
                  <a:pt x="63630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7" name="object 3227"/>
          <p:cNvSpPr/>
          <p:nvPr/>
        </p:nvSpPr>
        <p:spPr>
          <a:xfrm>
            <a:off x="5088780" y="5389724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814" y="0"/>
                </a:moveTo>
                <a:lnTo>
                  <a:pt x="0" y="58337"/>
                </a:lnTo>
                <a:lnTo>
                  <a:pt x="63051" y="58337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8" name="object 3228"/>
          <p:cNvSpPr/>
          <p:nvPr/>
        </p:nvSpPr>
        <p:spPr>
          <a:xfrm>
            <a:off x="5088780" y="5389724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9" name="object 3229"/>
          <p:cNvSpPr/>
          <p:nvPr/>
        </p:nvSpPr>
        <p:spPr>
          <a:xfrm>
            <a:off x="5106134" y="5370992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236" y="0"/>
                </a:moveTo>
                <a:lnTo>
                  <a:pt x="0" y="58337"/>
                </a:lnTo>
                <a:lnTo>
                  <a:pt x="63051" y="58337"/>
                </a:lnTo>
                <a:lnTo>
                  <a:pt x="312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0" name="object 3230"/>
          <p:cNvSpPr/>
          <p:nvPr/>
        </p:nvSpPr>
        <p:spPr>
          <a:xfrm>
            <a:off x="5106134" y="5370992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236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1" name="object 3231"/>
          <p:cNvSpPr/>
          <p:nvPr/>
        </p:nvSpPr>
        <p:spPr>
          <a:xfrm>
            <a:off x="5123487" y="5369387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6" y="0"/>
                </a:moveTo>
                <a:lnTo>
                  <a:pt x="0" y="58872"/>
                </a:lnTo>
                <a:lnTo>
                  <a:pt x="63630" y="58872"/>
                </a:lnTo>
                <a:lnTo>
                  <a:pt x="3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2" name="object 3232"/>
          <p:cNvSpPr/>
          <p:nvPr/>
        </p:nvSpPr>
        <p:spPr>
          <a:xfrm>
            <a:off x="5123488" y="5369386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58872"/>
                </a:moveTo>
                <a:lnTo>
                  <a:pt x="63630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3" name="object 3233"/>
          <p:cNvSpPr/>
          <p:nvPr/>
        </p:nvSpPr>
        <p:spPr>
          <a:xfrm>
            <a:off x="5140842" y="5338345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31814" y="0"/>
                </a:moveTo>
                <a:lnTo>
                  <a:pt x="0" y="58872"/>
                </a:lnTo>
                <a:lnTo>
                  <a:pt x="63051" y="58872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4" name="object 3234"/>
          <p:cNvSpPr/>
          <p:nvPr/>
        </p:nvSpPr>
        <p:spPr>
          <a:xfrm>
            <a:off x="5140841" y="5338345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0" y="58872"/>
                </a:moveTo>
                <a:lnTo>
                  <a:pt x="63051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5" name="object 3235"/>
          <p:cNvSpPr/>
          <p:nvPr/>
        </p:nvSpPr>
        <p:spPr>
          <a:xfrm>
            <a:off x="5158195" y="5329246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31236" y="0"/>
                </a:moveTo>
                <a:lnTo>
                  <a:pt x="0" y="58873"/>
                </a:lnTo>
                <a:lnTo>
                  <a:pt x="63051" y="58873"/>
                </a:lnTo>
                <a:lnTo>
                  <a:pt x="312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6" name="object 3236"/>
          <p:cNvSpPr/>
          <p:nvPr/>
        </p:nvSpPr>
        <p:spPr>
          <a:xfrm>
            <a:off x="5158195" y="5329246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0" y="58872"/>
                </a:moveTo>
                <a:lnTo>
                  <a:pt x="63051" y="58872"/>
                </a:lnTo>
                <a:lnTo>
                  <a:pt x="31236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7" name="object 3237"/>
          <p:cNvSpPr/>
          <p:nvPr/>
        </p:nvSpPr>
        <p:spPr>
          <a:xfrm>
            <a:off x="5174970" y="5329246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4" y="0"/>
                </a:moveTo>
                <a:lnTo>
                  <a:pt x="0" y="58873"/>
                </a:lnTo>
                <a:lnTo>
                  <a:pt x="63630" y="58873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8" name="object 3238"/>
          <p:cNvSpPr/>
          <p:nvPr/>
        </p:nvSpPr>
        <p:spPr>
          <a:xfrm>
            <a:off x="5174970" y="5329246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58872"/>
                </a:moveTo>
                <a:lnTo>
                  <a:pt x="63630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9" name="object 3239"/>
          <p:cNvSpPr/>
          <p:nvPr/>
        </p:nvSpPr>
        <p:spPr>
          <a:xfrm>
            <a:off x="5192903" y="5341021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814" y="0"/>
                </a:moveTo>
                <a:lnTo>
                  <a:pt x="0" y="58336"/>
                </a:lnTo>
                <a:lnTo>
                  <a:pt x="63051" y="58336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0" name="object 3240"/>
          <p:cNvSpPr/>
          <p:nvPr/>
        </p:nvSpPr>
        <p:spPr>
          <a:xfrm>
            <a:off x="5192902" y="5341021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1" name="object 3241"/>
          <p:cNvSpPr/>
          <p:nvPr/>
        </p:nvSpPr>
        <p:spPr>
          <a:xfrm>
            <a:off x="5210256" y="5344768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236" y="0"/>
                </a:moveTo>
                <a:lnTo>
                  <a:pt x="0" y="58336"/>
                </a:lnTo>
                <a:lnTo>
                  <a:pt x="63052" y="58336"/>
                </a:lnTo>
                <a:lnTo>
                  <a:pt x="312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2" name="object 3242"/>
          <p:cNvSpPr/>
          <p:nvPr/>
        </p:nvSpPr>
        <p:spPr>
          <a:xfrm>
            <a:off x="5210256" y="5344767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236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3" name="object 3243"/>
          <p:cNvSpPr/>
          <p:nvPr/>
        </p:nvSpPr>
        <p:spPr>
          <a:xfrm>
            <a:off x="5227031" y="5337809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4" y="0"/>
                </a:moveTo>
                <a:lnTo>
                  <a:pt x="0" y="58872"/>
                </a:lnTo>
                <a:lnTo>
                  <a:pt x="63630" y="58872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4" name="object 3244"/>
          <p:cNvSpPr/>
          <p:nvPr/>
        </p:nvSpPr>
        <p:spPr>
          <a:xfrm>
            <a:off x="5227031" y="5337810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58872"/>
                </a:moveTo>
                <a:lnTo>
                  <a:pt x="63630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5" name="object 3245"/>
          <p:cNvSpPr/>
          <p:nvPr/>
        </p:nvSpPr>
        <p:spPr>
          <a:xfrm>
            <a:off x="5244386" y="5349049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814" y="0"/>
                </a:moveTo>
                <a:lnTo>
                  <a:pt x="0" y="58337"/>
                </a:lnTo>
                <a:lnTo>
                  <a:pt x="63051" y="58337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6" name="object 3246"/>
          <p:cNvSpPr/>
          <p:nvPr/>
        </p:nvSpPr>
        <p:spPr>
          <a:xfrm>
            <a:off x="5244385" y="5349049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7" name="object 3247"/>
          <p:cNvSpPr/>
          <p:nvPr/>
        </p:nvSpPr>
        <p:spPr>
          <a:xfrm>
            <a:off x="5262317" y="5381161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236" y="0"/>
                </a:moveTo>
                <a:lnTo>
                  <a:pt x="0" y="58337"/>
                </a:lnTo>
                <a:lnTo>
                  <a:pt x="63052" y="58337"/>
                </a:lnTo>
                <a:lnTo>
                  <a:pt x="312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8" name="object 3248"/>
          <p:cNvSpPr/>
          <p:nvPr/>
        </p:nvSpPr>
        <p:spPr>
          <a:xfrm>
            <a:off x="5262317" y="5381161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236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9" name="object 3249"/>
          <p:cNvSpPr/>
          <p:nvPr/>
        </p:nvSpPr>
        <p:spPr>
          <a:xfrm>
            <a:off x="5279092" y="5357077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31814" y="0"/>
                </a:moveTo>
                <a:lnTo>
                  <a:pt x="0" y="58337"/>
                </a:lnTo>
                <a:lnTo>
                  <a:pt x="63630" y="58337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0" name="object 3250"/>
          <p:cNvSpPr/>
          <p:nvPr/>
        </p:nvSpPr>
        <p:spPr>
          <a:xfrm>
            <a:off x="5279092" y="5357077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0" y="58337"/>
                </a:moveTo>
                <a:lnTo>
                  <a:pt x="63630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1" name="object 3251"/>
          <p:cNvSpPr/>
          <p:nvPr/>
        </p:nvSpPr>
        <p:spPr>
          <a:xfrm>
            <a:off x="5296447" y="5320148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31814" y="0"/>
                </a:moveTo>
                <a:lnTo>
                  <a:pt x="0" y="58873"/>
                </a:lnTo>
                <a:lnTo>
                  <a:pt x="63051" y="58873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2" name="object 3252"/>
          <p:cNvSpPr/>
          <p:nvPr/>
        </p:nvSpPr>
        <p:spPr>
          <a:xfrm>
            <a:off x="5296446" y="5320148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0" y="58872"/>
                </a:moveTo>
                <a:lnTo>
                  <a:pt x="63051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3" name="object 3253"/>
          <p:cNvSpPr/>
          <p:nvPr/>
        </p:nvSpPr>
        <p:spPr>
          <a:xfrm>
            <a:off x="5313800" y="5361359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236" y="0"/>
                </a:moveTo>
                <a:lnTo>
                  <a:pt x="0" y="58336"/>
                </a:lnTo>
                <a:lnTo>
                  <a:pt x="63051" y="58336"/>
                </a:lnTo>
                <a:lnTo>
                  <a:pt x="312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4" name="object 3254"/>
          <p:cNvSpPr/>
          <p:nvPr/>
        </p:nvSpPr>
        <p:spPr>
          <a:xfrm>
            <a:off x="5313800" y="5361358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236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5" name="object 3255"/>
          <p:cNvSpPr/>
          <p:nvPr/>
        </p:nvSpPr>
        <p:spPr>
          <a:xfrm>
            <a:off x="5330576" y="5389724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31814" y="0"/>
                </a:moveTo>
                <a:lnTo>
                  <a:pt x="0" y="58337"/>
                </a:lnTo>
                <a:lnTo>
                  <a:pt x="63630" y="58337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6" name="object 3256"/>
          <p:cNvSpPr/>
          <p:nvPr/>
        </p:nvSpPr>
        <p:spPr>
          <a:xfrm>
            <a:off x="5330575" y="5389724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0" y="58337"/>
                </a:moveTo>
                <a:lnTo>
                  <a:pt x="63630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7" name="object 3257"/>
          <p:cNvSpPr/>
          <p:nvPr/>
        </p:nvSpPr>
        <p:spPr>
          <a:xfrm>
            <a:off x="5348508" y="5359753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31814" y="0"/>
                </a:moveTo>
                <a:lnTo>
                  <a:pt x="0" y="58873"/>
                </a:lnTo>
                <a:lnTo>
                  <a:pt x="63051" y="58873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8" name="object 3258"/>
          <p:cNvSpPr/>
          <p:nvPr/>
        </p:nvSpPr>
        <p:spPr>
          <a:xfrm>
            <a:off x="5348508" y="5359753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0" y="58872"/>
                </a:moveTo>
                <a:lnTo>
                  <a:pt x="63051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9" name="object 3259"/>
          <p:cNvSpPr/>
          <p:nvPr/>
        </p:nvSpPr>
        <p:spPr>
          <a:xfrm>
            <a:off x="5365861" y="5420231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236" y="0"/>
                </a:moveTo>
                <a:lnTo>
                  <a:pt x="0" y="58336"/>
                </a:lnTo>
                <a:lnTo>
                  <a:pt x="63051" y="58336"/>
                </a:lnTo>
                <a:lnTo>
                  <a:pt x="312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0" name="object 3260"/>
          <p:cNvSpPr/>
          <p:nvPr/>
        </p:nvSpPr>
        <p:spPr>
          <a:xfrm>
            <a:off x="5365861" y="5420231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236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1" name="object 3261"/>
          <p:cNvSpPr/>
          <p:nvPr/>
        </p:nvSpPr>
        <p:spPr>
          <a:xfrm>
            <a:off x="5382637" y="5397752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31814" y="0"/>
                </a:moveTo>
                <a:lnTo>
                  <a:pt x="0" y="58337"/>
                </a:lnTo>
                <a:lnTo>
                  <a:pt x="63630" y="58337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2" name="object 3262"/>
          <p:cNvSpPr/>
          <p:nvPr/>
        </p:nvSpPr>
        <p:spPr>
          <a:xfrm>
            <a:off x="5382636" y="5397752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0" y="58337"/>
                </a:moveTo>
                <a:lnTo>
                  <a:pt x="63630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3" name="object 3263"/>
          <p:cNvSpPr/>
          <p:nvPr/>
        </p:nvSpPr>
        <p:spPr>
          <a:xfrm>
            <a:off x="5399990" y="5368316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31816" y="0"/>
                </a:moveTo>
                <a:lnTo>
                  <a:pt x="0" y="58872"/>
                </a:lnTo>
                <a:lnTo>
                  <a:pt x="63051" y="58872"/>
                </a:lnTo>
                <a:lnTo>
                  <a:pt x="3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4" name="object 3264"/>
          <p:cNvSpPr/>
          <p:nvPr/>
        </p:nvSpPr>
        <p:spPr>
          <a:xfrm>
            <a:off x="5399990" y="5368316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0" y="58872"/>
                </a:moveTo>
                <a:lnTo>
                  <a:pt x="63051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5" name="object 3265"/>
          <p:cNvSpPr/>
          <p:nvPr/>
        </p:nvSpPr>
        <p:spPr>
          <a:xfrm>
            <a:off x="5417922" y="5337809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31236" y="0"/>
                </a:moveTo>
                <a:lnTo>
                  <a:pt x="0" y="58872"/>
                </a:lnTo>
                <a:lnTo>
                  <a:pt x="63051" y="58872"/>
                </a:lnTo>
                <a:lnTo>
                  <a:pt x="312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6" name="object 3266"/>
          <p:cNvSpPr/>
          <p:nvPr/>
        </p:nvSpPr>
        <p:spPr>
          <a:xfrm>
            <a:off x="5417922" y="5337810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0" y="58872"/>
                </a:moveTo>
                <a:lnTo>
                  <a:pt x="63051" y="58872"/>
                </a:lnTo>
                <a:lnTo>
                  <a:pt x="31236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7" name="object 3267"/>
          <p:cNvSpPr/>
          <p:nvPr/>
        </p:nvSpPr>
        <p:spPr>
          <a:xfrm>
            <a:off x="5434698" y="5380626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31814" y="0"/>
                </a:moveTo>
                <a:lnTo>
                  <a:pt x="0" y="58336"/>
                </a:lnTo>
                <a:lnTo>
                  <a:pt x="63630" y="58336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8" name="object 3268"/>
          <p:cNvSpPr/>
          <p:nvPr/>
        </p:nvSpPr>
        <p:spPr>
          <a:xfrm>
            <a:off x="5434698" y="5380626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0" y="58337"/>
                </a:moveTo>
                <a:lnTo>
                  <a:pt x="63630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9" name="object 3269"/>
          <p:cNvSpPr/>
          <p:nvPr/>
        </p:nvSpPr>
        <p:spPr>
          <a:xfrm>
            <a:off x="5452051" y="5421836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31816" y="0"/>
                </a:moveTo>
                <a:lnTo>
                  <a:pt x="0" y="58872"/>
                </a:lnTo>
                <a:lnTo>
                  <a:pt x="63052" y="58872"/>
                </a:lnTo>
                <a:lnTo>
                  <a:pt x="3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0" name="object 3270"/>
          <p:cNvSpPr/>
          <p:nvPr/>
        </p:nvSpPr>
        <p:spPr>
          <a:xfrm>
            <a:off x="5452052" y="5421836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0" y="58872"/>
                </a:moveTo>
                <a:lnTo>
                  <a:pt x="63051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1" name="object 3271"/>
          <p:cNvSpPr/>
          <p:nvPr/>
        </p:nvSpPr>
        <p:spPr>
          <a:xfrm>
            <a:off x="5468827" y="5439498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6" y="0"/>
                </a:moveTo>
                <a:lnTo>
                  <a:pt x="0" y="58872"/>
                </a:lnTo>
                <a:lnTo>
                  <a:pt x="63630" y="58872"/>
                </a:lnTo>
                <a:lnTo>
                  <a:pt x="3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2" name="object 3272"/>
          <p:cNvSpPr/>
          <p:nvPr/>
        </p:nvSpPr>
        <p:spPr>
          <a:xfrm>
            <a:off x="5468827" y="5439498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58872"/>
                </a:moveTo>
                <a:lnTo>
                  <a:pt x="63630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3" name="object 3273"/>
          <p:cNvSpPr/>
          <p:nvPr/>
        </p:nvSpPr>
        <p:spPr>
          <a:xfrm>
            <a:off x="5486759" y="5420231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31814" y="0"/>
                </a:moveTo>
                <a:lnTo>
                  <a:pt x="0" y="58336"/>
                </a:lnTo>
                <a:lnTo>
                  <a:pt x="63630" y="58336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4" name="object 3274"/>
          <p:cNvSpPr/>
          <p:nvPr/>
        </p:nvSpPr>
        <p:spPr>
          <a:xfrm>
            <a:off x="5486759" y="5420231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0" y="58337"/>
                </a:moveTo>
                <a:lnTo>
                  <a:pt x="63630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5" name="object 3275"/>
          <p:cNvSpPr/>
          <p:nvPr/>
        </p:nvSpPr>
        <p:spPr>
          <a:xfrm>
            <a:off x="5504112" y="5423442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816" y="0"/>
                </a:moveTo>
                <a:lnTo>
                  <a:pt x="0" y="58337"/>
                </a:lnTo>
                <a:lnTo>
                  <a:pt x="63052" y="58337"/>
                </a:lnTo>
                <a:lnTo>
                  <a:pt x="3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6" name="object 3276"/>
          <p:cNvSpPr/>
          <p:nvPr/>
        </p:nvSpPr>
        <p:spPr>
          <a:xfrm>
            <a:off x="5504113" y="5423442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7" name="object 3277"/>
          <p:cNvSpPr/>
          <p:nvPr/>
        </p:nvSpPr>
        <p:spPr>
          <a:xfrm>
            <a:off x="5521467" y="5427724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236" y="0"/>
                </a:moveTo>
                <a:lnTo>
                  <a:pt x="0" y="58336"/>
                </a:lnTo>
                <a:lnTo>
                  <a:pt x="63051" y="58336"/>
                </a:lnTo>
                <a:lnTo>
                  <a:pt x="312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8" name="object 3278"/>
          <p:cNvSpPr/>
          <p:nvPr/>
        </p:nvSpPr>
        <p:spPr>
          <a:xfrm>
            <a:off x="5521466" y="5427724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236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9" name="object 3279"/>
          <p:cNvSpPr/>
          <p:nvPr/>
        </p:nvSpPr>
        <p:spPr>
          <a:xfrm>
            <a:off x="5538242" y="5443780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4" y="0"/>
                </a:moveTo>
                <a:lnTo>
                  <a:pt x="0" y="58872"/>
                </a:lnTo>
                <a:lnTo>
                  <a:pt x="63629" y="58872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0" name="object 3280"/>
          <p:cNvSpPr/>
          <p:nvPr/>
        </p:nvSpPr>
        <p:spPr>
          <a:xfrm>
            <a:off x="5538242" y="5443780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58872"/>
                </a:moveTo>
                <a:lnTo>
                  <a:pt x="63630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1" name="object 3281"/>
          <p:cNvSpPr/>
          <p:nvPr/>
        </p:nvSpPr>
        <p:spPr>
          <a:xfrm>
            <a:off x="5556173" y="5464653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31816" y="0"/>
                </a:moveTo>
                <a:lnTo>
                  <a:pt x="0" y="58872"/>
                </a:lnTo>
                <a:lnTo>
                  <a:pt x="63052" y="58872"/>
                </a:lnTo>
                <a:lnTo>
                  <a:pt x="3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2" name="object 3282"/>
          <p:cNvSpPr/>
          <p:nvPr/>
        </p:nvSpPr>
        <p:spPr>
          <a:xfrm>
            <a:off x="5556174" y="5464652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0" y="58872"/>
                </a:moveTo>
                <a:lnTo>
                  <a:pt x="63051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3" name="object 3283"/>
          <p:cNvSpPr/>
          <p:nvPr/>
        </p:nvSpPr>
        <p:spPr>
          <a:xfrm>
            <a:off x="5573528" y="5442174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236" y="0"/>
                </a:moveTo>
                <a:lnTo>
                  <a:pt x="0" y="58337"/>
                </a:lnTo>
                <a:lnTo>
                  <a:pt x="63051" y="58337"/>
                </a:lnTo>
                <a:lnTo>
                  <a:pt x="312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4" name="object 3284"/>
          <p:cNvSpPr/>
          <p:nvPr/>
        </p:nvSpPr>
        <p:spPr>
          <a:xfrm>
            <a:off x="5573528" y="5442174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236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5" name="object 3285"/>
          <p:cNvSpPr/>
          <p:nvPr/>
        </p:nvSpPr>
        <p:spPr>
          <a:xfrm>
            <a:off x="5590303" y="5462512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31814" y="0"/>
                </a:moveTo>
                <a:lnTo>
                  <a:pt x="0" y="58337"/>
                </a:lnTo>
                <a:lnTo>
                  <a:pt x="63630" y="58337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6" name="object 3286"/>
          <p:cNvSpPr/>
          <p:nvPr/>
        </p:nvSpPr>
        <p:spPr>
          <a:xfrm>
            <a:off x="5590303" y="5462512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0" y="58337"/>
                </a:moveTo>
                <a:lnTo>
                  <a:pt x="63630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7" name="object 3287"/>
          <p:cNvSpPr/>
          <p:nvPr/>
        </p:nvSpPr>
        <p:spPr>
          <a:xfrm>
            <a:off x="5607656" y="5464653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31814" y="0"/>
                </a:moveTo>
                <a:lnTo>
                  <a:pt x="0" y="58872"/>
                </a:lnTo>
                <a:lnTo>
                  <a:pt x="63051" y="58872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8" name="object 3288"/>
          <p:cNvSpPr/>
          <p:nvPr/>
        </p:nvSpPr>
        <p:spPr>
          <a:xfrm>
            <a:off x="5607656" y="5464652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0" y="58872"/>
                </a:moveTo>
                <a:lnTo>
                  <a:pt x="63051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9" name="object 3289"/>
          <p:cNvSpPr/>
          <p:nvPr/>
        </p:nvSpPr>
        <p:spPr>
          <a:xfrm>
            <a:off x="5625589" y="5484455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236" y="0"/>
                </a:moveTo>
                <a:lnTo>
                  <a:pt x="0" y="58337"/>
                </a:lnTo>
                <a:lnTo>
                  <a:pt x="63051" y="58337"/>
                </a:lnTo>
                <a:lnTo>
                  <a:pt x="312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0" name="object 3290"/>
          <p:cNvSpPr/>
          <p:nvPr/>
        </p:nvSpPr>
        <p:spPr>
          <a:xfrm>
            <a:off x="5625589" y="5484455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236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1" name="object 3291"/>
          <p:cNvSpPr/>
          <p:nvPr/>
        </p:nvSpPr>
        <p:spPr>
          <a:xfrm>
            <a:off x="5642364" y="5479638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31814" y="0"/>
                </a:moveTo>
                <a:lnTo>
                  <a:pt x="0" y="58337"/>
                </a:lnTo>
                <a:lnTo>
                  <a:pt x="63630" y="58337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2" name="object 3292"/>
          <p:cNvSpPr/>
          <p:nvPr/>
        </p:nvSpPr>
        <p:spPr>
          <a:xfrm>
            <a:off x="5642364" y="5479638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0" y="58337"/>
                </a:moveTo>
                <a:lnTo>
                  <a:pt x="63630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3" name="object 3293"/>
          <p:cNvSpPr/>
          <p:nvPr/>
        </p:nvSpPr>
        <p:spPr>
          <a:xfrm>
            <a:off x="5659718" y="5475892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814" y="0"/>
                </a:moveTo>
                <a:lnTo>
                  <a:pt x="0" y="58337"/>
                </a:lnTo>
                <a:lnTo>
                  <a:pt x="63051" y="58337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4" name="object 3294"/>
          <p:cNvSpPr/>
          <p:nvPr/>
        </p:nvSpPr>
        <p:spPr>
          <a:xfrm>
            <a:off x="5659718" y="5475892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5" name="object 3295"/>
          <p:cNvSpPr/>
          <p:nvPr/>
        </p:nvSpPr>
        <p:spPr>
          <a:xfrm>
            <a:off x="5676493" y="5508539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4" y="0"/>
                </a:moveTo>
                <a:lnTo>
                  <a:pt x="0" y="58872"/>
                </a:lnTo>
                <a:lnTo>
                  <a:pt x="63630" y="58872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6" name="object 3296"/>
          <p:cNvSpPr/>
          <p:nvPr/>
        </p:nvSpPr>
        <p:spPr>
          <a:xfrm>
            <a:off x="5676493" y="5508539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58872"/>
                </a:moveTo>
                <a:lnTo>
                  <a:pt x="63630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7" name="object 3297"/>
          <p:cNvSpPr/>
          <p:nvPr/>
        </p:nvSpPr>
        <p:spPr>
          <a:xfrm>
            <a:off x="5694426" y="5490878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4" y="0"/>
                </a:moveTo>
                <a:lnTo>
                  <a:pt x="0" y="58872"/>
                </a:lnTo>
                <a:lnTo>
                  <a:pt x="63630" y="58872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8" name="object 3298"/>
          <p:cNvSpPr/>
          <p:nvPr/>
        </p:nvSpPr>
        <p:spPr>
          <a:xfrm>
            <a:off x="5694425" y="5490878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58872"/>
                </a:moveTo>
                <a:lnTo>
                  <a:pt x="63630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9" name="object 3299"/>
          <p:cNvSpPr/>
          <p:nvPr/>
        </p:nvSpPr>
        <p:spPr>
          <a:xfrm>
            <a:off x="5711779" y="5547610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31814" y="0"/>
                </a:moveTo>
                <a:lnTo>
                  <a:pt x="0" y="58871"/>
                </a:lnTo>
                <a:lnTo>
                  <a:pt x="63051" y="58871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0" name="object 3300"/>
          <p:cNvSpPr/>
          <p:nvPr/>
        </p:nvSpPr>
        <p:spPr>
          <a:xfrm>
            <a:off x="5711779" y="5547609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0" y="58872"/>
                </a:moveTo>
                <a:lnTo>
                  <a:pt x="63051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1" name="object 3301"/>
          <p:cNvSpPr/>
          <p:nvPr/>
        </p:nvSpPr>
        <p:spPr>
          <a:xfrm>
            <a:off x="5728554" y="5534229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31816" y="0"/>
                </a:moveTo>
                <a:lnTo>
                  <a:pt x="0" y="58337"/>
                </a:lnTo>
                <a:lnTo>
                  <a:pt x="63630" y="58337"/>
                </a:lnTo>
                <a:lnTo>
                  <a:pt x="3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2" name="object 3302"/>
          <p:cNvSpPr/>
          <p:nvPr/>
        </p:nvSpPr>
        <p:spPr>
          <a:xfrm>
            <a:off x="5728554" y="5534229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0" y="58337"/>
                </a:moveTo>
                <a:lnTo>
                  <a:pt x="63630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3" name="object 3303"/>
          <p:cNvSpPr/>
          <p:nvPr/>
        </p:nvSpPr>
        <p:spPr>
          <a:xfrm>
            <a:off x="5745909" y="5506934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31814" y="0"/>
                </a:moveTo>
                <a:lnTo>
                  <a:pt x="0" y="58336"/>
                </a:lnTo>
                <a:lnTo>
                  <a:pt x="63629" y="58336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4" name="object 3304"/>
          <p:cNvSpPr/>
          <p:nvPr/>
        </p:nvSpPr>
        <p:spPr>
          <a:xfrm>
            <a:off x="5745908" y="5506934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0" y="58337"/>
                </a:moveTo>
                <a:lnTo>
                  <a:pt x="63630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5" name="object 3305"/>
          <p:cNvSpPr/>
          <p:nvPr/>
        </p:nvSpPr>
        <p:spPr>
          <a:xfrm>
            <a:off x="5763840" y="5509074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31814" y="0"/>
                </a:moveTo>
                <a:lnTo>
                  <a:pt x="0" y="58872"/>
                </a:lnTo>
                <a:lnTo>
                  <a:pt x="63052" y="58872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6" name="object 3306"/>
          <p:cNvSpPr/>
          <p:nvPr/>
        </p:nvSpPr>
        <p:spPr>
          <a:xfrm>
            <a:off x="5763840" y="5509074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0" y="58872"/>
                </a:moveTo>
                <a:lnTo>
                  <a:pt x="63051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7" name="object 3307"/>
          <p:cNvSpPr/>
          <p:nvPr/>
        </p:nvSpPr>
        <p:spPr>
          <a:xfrm>
            <a:off x="5781194" y="5489272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236" y="0"/>
                </a:moveTo>
                <a:lnTo>
                  <a:pt x="0" y="58337"/>
                </a:lnTo>
                <a:lnTo>
                  <a:pt x="63051" y="58337"/>
                </a:lnTo>
                <a:lnTo>
                  <a:pt x="312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8" name="object 3308"/>
          <p:cNvSpPr/>
          <p:nvPr/>
        </p:nvSpPr>
        <p:spPr>
          <a:xfrm>
            <a:off x="5781194" y="5489272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236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9" name="object 3309"/>
          <p:cNvSpPr/>
          <p:nvPr/>
        </p:nvSpPr>
        <p:spPr>
          <a:xfrm>
            <a:off x="5797970" y="5517103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4" y="0"/>
                </a:moveTo>
                <a:lnTo>
                  <a:pt x="0" y="58872"/>
                </a:lnTo>
                <a:lnTo>
                  <a:pt x="63629" y="58872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0" name="object 3310"/>
          <p:cNvSpPr/>
          <p:nvPr/>
        </p:nvSpPr>
        <p:spPr>
          <a:xfrm>
            <a:off x="5797969" y="5517102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58872"/>
                </a:moveTo>
                <a:lnTo>
                  <a:pt x="63630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1" name="object 3311"/>
          <p:cNvSpPr/>
          <p:nvPr/>
        </p:nvSpPr>
        <p:spPr>
          <a:xfrm>
            <a:off x="5815901" y="5533158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816" y="0"/>
                </a:moveTo>
                <a:lnTo>
                  <a:pt x="0" y="58337"/>
                </a:lnTo>
                <a:lnTo>
                  <a:pt x="63052" y="58337"/>
                </a:lnTo>
                <a:lnTo>
                  <a:pt x="3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2" name="object 3312"/>
          <p:cNvSpPr/>
          <p:nvPr/>
        </p:nvSpPr>
        <p:spPr>
          <a:xfrm>
            <a:off x="5815901" y="5533159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3" name="object 3313"/>
          <p:cNvSpPr/>
          <p:nvPr/>
        </p:nvSpPr>
        <p:spPr>
          <a:xfrm>
            <a:off x="5833255" y="5531018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31236" y="0"/>
                </a:moveTo>
                <a:lnTo>
                  <a:pt x="0" y="58871"/>
                </a:lnTo>
                <a:lnTo>
                  <a:pt x="63051" y="58871"/>
                </a:lnTo>
                <a:lnTo>
                  <a:pt x="312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4" name="object 3314"/>
          <p:cNvSpPr/>
          <p:nvPr/>
        </p:nvSpPr>
        <p:spPr>
          <a:xfrm>
            <a:off x="5833255" y="5531018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0" y="58872"/>
                </a:moveTo>
                <a:lnTo>
                  <a:pt x="63051" y="58872"/>
                </a:lnTo>
                <a:lnTo>
                  <a:pt x="31236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5" name="object 3315"/>
          <p:cNvSpPr/>
          <p:nvPr/>
        </p:nvSpPr>
        <p:spPr>
          <a:xfrm>
            <a:off x="5850031" y="5532624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31814" y="0"/>
                </a:moveTo>
                <a:lnTo>
                  <a:pt x="0" y="58336"/>
                </a:lnTo>
                <a:lnTo>
                  <a:pt x="63629" y="58336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6" name="object 3316"/>
          <p:cNvSpPr/>
          <p:nvPr/>
        </p:nvSpPr>
        <p:spPr>
          <a:xfrm>
            <a:off x="5850030" y="5532623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0" y="58337"/>
                </a:moveTo>
                <a:lnTo>
                  <a:pt x="63630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7" name="object 3317"/>
          <p:cNvSpPr/>
          <p:nvPr/>
        </p:nvSpPr>
        <p:spPr>
          <a:xfrm>
            <a:off x="5867384" y="5564736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814" y="0"/>
                </a:moveTo>
                <a:lnTo>
                  <a:pt x="0" y="58336"/>
                </a:lnTo>
                <a:lnTo>
                  <a:pt x="63051" y="58336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8" name="object 3318"/>
          <p:cNvSpPr/>
          <p:nvPr/>
        </p:nvSpPr>
        <p:spPr>
          <a:xfrm>
            <a:off x="5867384" y="5564735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9" name="object 3319"/>
          <p:cNvSpPr/>
          <p:nvPr/>
        </p:nvSpPr>
        <p:spPr>
          <a:xfrm>
            <a:off x="5885317" y="5528341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236" y="0"/>
                </a:moveTo>
                <a:lnTo>
                  <a:pt x="0" y="58337"/>
                </a:lnTo>
                <a:lnTo>
                  <a:pt x="63051" y="58337"/>
                </a:lnTo>
                <a:lnTo>
                  <a:pt x="312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0" name="object 3320"/>
          <p:cNvSpPr/>
          <p:nvPr/>
        </p:nvSpPr>
        <p:spPr>
          <a:xfrm>
            <a:off x="5885316" y="5528342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236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1" name="object 3321"/>
          <p:cNvSpPr/>
          <p:nvPr/>
        </p:nvSpPr>
        <p:spPr>
          <a:xfrm>
            <a:off x="5902092" y="5556172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31814" y="0"/>
                </a:moveTo>
                <a:lnTo>
                  <a:pt x="0" y="58337"/>
                </a:lnTo>
                <a:lnTo>
                  <a:pt x="63629" y="58337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2" name="object 3322"/>
          <p:cNvSpPr/>
          <p:nvPr/>
        </p:nvSpPr>
        <p:spPr>
          <a:xfrm>
            <a:off x="5902092" y="5556172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0" y="58337"/>
                </a:moveTo>
                <a:lnTo>
                  <a:pt x="63630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3" name="object 3323"/>
          <p:cNvSpPr/>
          <p:nvPr/>
        </p:nvSpPr>
        <p:spPr>
          <a:xfrm>
            <a:off x="5919446" y="5585608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814" y="0"/>
                </a:moveTo>
                <a:lnTo>
                  <a:pt x="0" y="58337"/>
                </a:lnTo>
                <a:lnTo>
                  <a:pt x="63051" y="58337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4" name="object 3324"/>
          <p:cNvSpPr/>
          <p:nvPr/>
        </p:nvSpPr>
        <p:spPr>
          <a:xfrm>
            <a:off x="5919445" y="5585608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5" name="object 3325"/>
          <p:cNvSpPr/>
          <p:nvPr/>
        </p:nvSpPr>
        <p:spPr>
          <a:xfrm>
            <a:off x="5936221" y="5569017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31814" y="0"/>
                </a:moveTo>
                <a:lnTo>
                  <a:pt x="0" y="58337"/>
                </a:lnTo>
                <a:lnTo>
                  <a:pt x="63630" y="58337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6" name="object 3326"/>
          <p:cNvSpPr/>
          <p:nvPr/>
        </p:nvSpPr>
        <p:spPr>
          <a:xfrm>
            <a:off x="5936220" y="5569017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0" y="58337"/>
                </a:moveTo>
                <a:lnTo>
                  <a:pt x="63630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7" name="object 3327"/>
          <p:cNvSpPr/>
          <p:nvPr/>
        </p:nvSpPr>
        <p:spPr>
          <a:xfrm>
            <a:off x="5954153" y="5534765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4" y="0"/>
                </a:moveTo>
                <a:lnTo>
                  <a:pt x="0" y="58871"/>
                </a:lnTo>
                <a:lnTo>
                  <a:pt x="63629" y="58871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8" name="object 3328"/>
          <p:cNvSpPr/>
          <p:nvPr/>
        </p:nvSpPr>
        <p:spPr>
          <a:xfrm>
            <a:off x="5954153" y="5534764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58872"/>
                </a:moveTo>
                <a:lnTo>
                  <a:pt x="63630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9" name="object 3329"/>
          <p:cNvSpPr/>
          <p:nvPr/>
        </p:nvSpPr>
        <p:spPr>
          <a:xfrm>
            <a:off x="5971506" y="5563665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814" y="0"/>
                </a:moveTo>
                <a:lnTo>
                  <a:pt x="0" y="58337"/>
                </a:lnTo>
                <a:lnTo>
                  <a:pt x="63051" y="58337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0" name="object 3330"/>
          <p:cNvSpPr/>
          <p:nvPr/>
        </p:nvSpPr>
        <p:spPr>
          <a:xfrm>
            <a:off x="5971506" y="5563665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1" name="object 3331"/>
          <p:cNvSpPr/>
          <p:nvPr/>
        </p:nvSpPr>
        <p:spPr>
          <a:xfrm>
            <a:off x="5988282" y="5592031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4" y="0"/>
                </a:moveTo>
                <a:lnTo>
                  <a:pt x="0" y="58872"/>
                </a:lnTo>
                <a:lnTo>
                  <a:pt x="63630" y="58872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2" name="object 3332"/>
          <p:cNvSpPr/>
          <p:nvPr/>
        </p:nvSpPr>
        <p:spPr>
          <a:xfrm>
            <a:off x="5988282" y="5592031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58872"/>
                </a:moveTo>
                <a:lnTo>
                  <a:pt x="63630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3" name="object 3333"/>
          <p:cNvSpPr/>
          <p:nvPr/>
        </p:nvSpPr>
        <p:spPr>
          <a:xfrm>
            <a:off x="6005635" y="5540117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6" y="0"/>
                </a:moveTo>
                <a:lnTo>
                  <a:pt x="0" y="58871"/>
                </a:lnTo>
                <a:lnTo>
                  <a:pt x="63630" y="58871"/>
                </a:lnTo>
                <a:lnTo>
                  <a:pt x="3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4" name="object 3334"/>
          <p:cNvSpPr/>
          <p:nvPr/>
        </p:nvSpPr>
        <p:spPr>
          <a:xfrm>
            <a:off x="6005636" y="5540116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58872"/>
                </a:moveTo>
                <a:lnTo>
                  <a:pt x="63630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5" name="object 3335"/>
          <p:cNvSpPr/>
          <p:nvPr/>
        </p:nvSpPr>
        <p:spPr>
          <a:xfrm>
            <a:off x="6023567" y="5573299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814" y="0"/>
                </a:moveTo>
                <a:lnTo>
                  <a:pt x="0" y="58336"/>
                </a:lnTo>
                <a:lnTo>
                  <a:pt x="63051" y="58336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6" name="object 3336"/>
          <p:cNvSpPr/>
          <p:nvPr/>
        </p:nvSpPr>
        <p:spPr>
          <a:xfrm>
            <a:off x="6023567" y="5573299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7" name="object 3337"/>
          <p:cNvSpPr/>
          <p:nvPr/>
        </p:nvSpPr>
        <p:spPr>
          <a:xfrm>
            <a:off x="6040922" y="5615580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235" y="0"/>
                </a:moveTo>
                <a:lnTo>
                  <a:pt x="0" y="58336"/>
                </a:lnTo>
                <a:lnTo>
                  <a:pt x="63051" y="58336"/>
                </a:lnTo>
                <a:lnTo>
                  <a:pt x="312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8" name="object 3338"/>
          <p:cNvSpPr/>
          <p:nvPr/>
        </p:nvSpPr>
        <p:spPr>
          <a:xfrm>
            <a:off x="6040921" y="5615580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236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9" name="object 3339"/>
          <p:cNvSpPr/>
          <p:nvPr/>
        </p:nvSpPr>
        <p:spPr>
          <a:xfrm>
            <a:off x="6057698" y="5558313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31814" y="0"/>
                </a:moveTo>
                <a:lnTo>
                  <a:pt x="0" y="58337"/>
                </a:lnTo>
                <a:lnTo>
                  <a:pt x="63629" y="58337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0" name="object 3340"/>
          <p:cNvSpPr/>
          <p:nvPr/>
        </p:nvSpPr>
        <p:spPr>
          <a:xfrm>
            <a:off x="6057697" y="5558313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0" y="58337"/>
                </a:moveTo>
                <a:lnTo>
                  <a:pt x="63630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1" name="object 3341"/>
          <p:cNvSpPr/>
          <p:nvPr/>
        </p:nvSpPr>
        <p:spPr>
          <a:xfrm>
            <a:off x="6075051" y="5570087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31236" y="0"/>
                </a:moveTo>
                <a:lnTo>
                  <a:pt x="0" y="58872"/>
                </a:lnTo>
                <a:lnTo>
                  <a:pt x="63051" y="58872"/>
                </a:lnTo>
                <a:lnTo>
                  <a:pt x="312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2" name="object 3342"/>
          <p:cNvSpPr/>
          <p:nvPr/>
        </p:nvSpPr>
        <p:spPr>
          <a:xfrm>
            <a:off x="6075050" y="5570087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0" y="58872"/>
                </a:moveTo>
                <a:lnTo>
                  <a:pt x="63051" y="58872"/>
                </a:lnTo>
                <a:lnTo>
                  <a:pt x="31236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3" name="object 3343"/>
          <p:cNvSpPr/>
          <p:nvPr/>
        </p:nvSpPr>
        <p:spPr>
          <a:xfrm>
            <a:off x="6092983" y="5607017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235" y="0"/>
                </a:moveTo>
                <a:lnTo>
                  <a:pt x="0" y="58336"/>
                </a:lnTo>
                <a:lnTo>
                  <a:pt x="63051" y="58336"/>
                </a:lnTo>
                <a:lnTo>
                  <a:pt x="312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4" name="object 3344"/>
          <p:cNvSpPr/>
          <p:nvPr/>
        </p:nvSpPr>
        <p:spPr>
          <a:xfrm>
            <a:off x="6092983" y="5607017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236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5" name="object 3345"/>
          <p:cNvSpPr/>
          <p:nvPr/>
        </p:nvSpPr>
        <p:spPr>
          <a:xfrm>
            <a:off x="6109759" y="5581327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31814" y="0"/>
                </a:moveTo>
                <a:lnTo>
                  <a:pt x="0" y="58337"/>
                </a:lnTo>
                <a:lnTo>
                  <a:pt x="63629" y="58337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6" name="object 3346"/>
          <p:cNvSpPr/>
          <p:nvPr/>
        </p:nvSpPr>
        <p:spPr>
          <a:xfrm>
            <a:off x="6109758" y="5581327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0" y="58337"/>
                </a:moveTo>
                <a:lnTo>
                  <a:pt x="63630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7" name="object 3347"/>
          <p:cNvSpPr/>
          <p:nvPr/>
        </p:nvSpPr>
        <p:spPr>
          <a:xfrm>
            <a:off x="6127112" y="5593637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814" y="0"/>
                </a:moveTo>
                <a:lnTo>
                  <a:pt x="0" y="58336"/>
                </a:lnTo>
                <a:lnTo>
                  <a:pt x="63051" y="58336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8" name="object 3348"/>
          <p:cNvSpPr/>
          <p:nvPr/>
        </p:nvSpPr>
        <p:spPr>
          <a:xfrm>
            <a:off x="6127112" y="5593636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9" name="object 3349"/>
          <p:cNvSpPr/>
          <p:nvPr/>
        </p:nvSpPr>
        <p:spPr>
          <a:xfrm>
            <a:off x="6143887" y="5604876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4" y="0"/>
                </a:moveTo>
                <a:lnTo>
                  <a:pt x="0" y="58872"/>
                </a:lnTo>
                <a:lnTo>
                  <a:pt x="63629" y="58872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0" name="object 3350"/>
          <p:cNvSpPr/>
          <p:nvPr/>
        </p:nvSpPr>
        <p:spPr>
          <a:xfrm>
            <a:off x="6143887" y="5604876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58872"/>
                </a:moveTo>
                <a:lnTo>
                  <a:pt x="63630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1" name="object 3351"/>
          <p:cNvSpPr/>
          <p:nvPr/>
        </p:nvSpPr>
        <p:spPr>
          <a:xfrm>
            <a:off x="6161240" y="5595777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31814" y="0"/>
                </a:moveTo>
                <a:lnTo>
                  <a:pt x="0" y="58872"/>
                </a:lnTo>
                <a:lnTo>
                  <a:pt x="63051" y="58872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2" name="object 3352"/>
          <p:cNvSpPr/>
          <p:nvPr/>
        </p:nvSpPr>
        <p:spPr>
          <a:xfrm>
            <a:off x="6161240" y="5595777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0" y="58872"/>
                </a:moveTo>
                <a:lnTo>
                  <a:pt x="63051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3" name="object 3353"/>
          <p:cNvSpPr/>
          <p:nvPr/>
        </p:nvSpPr>
        <p:spPr>
          <a:xfrm>
            <a:off x="6179173" y="5555638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814" y="0"/>
                </a:moveTo>
                <a:lnTo>
                  <a:pt x="0" y="58336"/>
                </a:lnTo>
                <a:lnTo>
                  <a:pt x="63051" y="58336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4" name="object 3354"/>
          <p:cNvSpPr/>
          <p:nvPr/>
        </p:nvSpPr>
        <p:spPr>
          <a:xfrm>
            <a:off x="6179173" y="5555637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5" name="object 3355"/>
          <p:cNvSpPr/>
          <p:nvPr/>
        </p:nvSpPr>
        <p:spPr>
          <a:xfrm>
            <a:off x="6195948" y="5609693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4" y="0"/>
                </a:moveTo>
                <a:lnTo>
                  <a:pt x="0" y="58872"/>
                </a:lnTo>
                <a:lnTo>
                  <a:pt x="63630" y="58872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6" name="object 3356"/>
          <p:cNvSpPr/>
          <p:nvPr/>
        </p:nvSpPr>
        <p:spPr>
          <a:xfrm>
            <a:off x="6195948" y="5609692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58872"/>
                </a:moveTo>
                <a:lnTo>
                  <a:pt x="63630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7" name="object 3357"/>
          <p:cNvSpPr/>
          <p:nvPr/>
        </p:nvSpPr>
        <p:spPr>
          <a:xfrm>
            <a:off x="6213302" y="5563665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816" y="0"/>
                </a:moveTo>
                <a:lnTo>
                  <a:pt x="0" y="58337"/>
                </a:lnTo>
                <a:lnTo>
                  <a:pt x="63051" y="58337"/>
                </a:lnTo>
                <a:lnTo>
                  <a:pt x="3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8" name="object 3358"/>
          <p:cNvSpPr/>
          <p:nvPr/>
        </p:nvSpPr>
        <p:spPr>
          <a:xfrm>
            <a:off x="6213302" y="5563665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9" name="object 3359"/>
          <p:cNvSpPr/>
          <p:nvPr/>
        </p:nvSpPr>
        <p:spPr>
          <a:xfrm>
            <a:off x="6230656" y="5655720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235" y="0"/>
                </a:moveTo>
                <a:lnTo>
                  <a:pt x="0" y="58337"/>
                </a:lnTo>
                <a:lnTo>
                  <a:pt x="63051" y="58337"/>
                </a:lnTo>
                <a:lnTo>
                  <a:pt x="312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0" name="object 3360"/>
          <p:cNvSpPr/>
          <p:nvPr/>
        </p:nvSpPr>
        <p:spPr>
          <a:xfrm>
            <a:off x="6230656" y="5655720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236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1" name="object 3361"/>
          <p:cNvSpPr/>
          <p:nvPr/>
        </p:nvSpPr>
        <p:spPr>
          <a:xfrm>
            <a:off x="6248010" y="5645016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4" y="0"/>
                </a:moveTo>
                <a:lnTo>
                  <a:pt x="0" y="58872"/>
                </a:lnTo>
                <a:lnTo>
                  <a:pt x="63630" y="58872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2" name="object 3362"/>
          <p:cNvSpPr/>
          <p:nvPr/>
        </p:nvSpPr>
        <p:spPr>
          <a:xfrm>
            <a:off x="6248009" y="5645016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58872"/>
                </a:moveTo>
                <a:lnTo>
                  <a:pt x="63630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3" name="object 3363"/>
          <p:cNvSpPr/>
          <p:nvPr/>
        </p:nvSpPr>
        <p:spPr>
          <a:xfrm>
            <a:off x="6265363" y="5620932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31816" y="0"/>
                </a:moveTo>
                <a:lnTo>
                  <a:pt x="0" y="58337"/>
                </a:lnTo>
                <a:lnTo>
                  <a:pt x="63630" y="58337"/>
                </a:lnTo>
                <a:lnTo>
                  <a:pt x="3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4" name="object 3364"/>
          <p:cNvSpPr/>
          <p:nvPr/>
        </p:nvSpPr>
        <p:spPr>
          <a:xfrm>
            <a:off x="6265363" y="5620932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0" y="58337"/>
                </a:moveTo>
                <a:lnTo>
                  <a:pt x="63630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5" name="object 3365"/>
          <p:cNvSpPr/>
          <p:nvPr/>
        </p:nvSpPr>
        <p:spPr>
          <a:xfrm>
            <a:off x="6282718" y="5628425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235" y="0"/>
                </a:moveTo>
                <a:lnTo>
                  <a:pt x="0" y="58337"/>
                </a:lnTo>
                <a:lnTo>
                  <a:pt x="63051" y="58337"/>
                </a:lnTo>
                <a:lnTo>
                  <a:pt x="312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6" name="object 3366"/>
          <p:cNvSpPr/>
          <p:nvPr/>
        </p:nvSpPr>
        <p:spPr>
          <a:xfrm>
            <a:off x="6282717" y="5628425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236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7" name="object 3367"/>
          <p:cNvSpPr/>
          <p:nvPr/>
        </p:nvSpPr>
        <p:spPr>
          <a:xfrm>
            <a:off x="6299492" y="5612369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31816" y="0"/>
                </a:moveTo>
                <a:lnTo>
                  <a:pt x="0" y="58337"/>
                </a:lnTo>
                <a:lnTo>
                  <a:pt x="63630" y="58337"/>
                </a:lnTo>
                <a:lnTo>
                  <a:pt x="3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8" name="object 3368"/>
          <p:cNvSpPr/>
          <p:nvPr/>
        </p:nvSpPr>
        <p:spPr>
          <a:xfrm>
            <a:off x="6299492" y="5612369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0" y="58337"/>
                </a:moveTo>
                <a:lnTo>
                  <a:pt x="63630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9" name="object 3369"/>
          <p:cNvSpPr/>
          <p:nvPr/>
        </p:nvSpPr>
        <p:spPr>
          <a:xfrm>
            <a:off x="6317424" y="5638594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31816" y="0"/>
                </a:moveTo>
                <a:lnTo>
                  <a:pt x="0" y="58336"/>
                </a:lnTo>
                <a:lnTo>
                  <a:pt x="63630" y="58336"/>
                </a:lnTo>
                <a:lnTo>
                  <a:pt x="3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0" name="object 3370"/>
          <p:cNvSpPr/>
          <p:nvPr/>
        </p:nvSpPr>
        <p:spPr>
          <a:xfrm>
            <a:off x="6317424" y="5638593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0" y="58337"/>
                </a:moveTo>
                <a:lnTo>
                  <a:pt x="63630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1" name="object 3371"/>
          <p:cNvSpPr/>
          <p:nvPr/>
        </p:nvSpPr>
        <p:spPr>
          <a:xfrm>
            <a:off x="6334779" y="5624143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235" y="0"/>
                </a:moveTo>
                <a:lnTo>
                  <a:pt x="0" y="58336"/>
                </a:lnTo>
                <a:lnTo>
                  <a:pt x="63051" y="58336"/>
                </a:lnTo>
                <a:lnTo>
                  <a:pt x="312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2" name="object 3372"/>
          <p:cNvSpPr/>
          <p:nvPr/>
        </p:nvSpPr>
        <p:spPr>
          <a:xfrm>
            <a:off x="6334778" y="5624143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236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3" name="object 3373"/>
          <p:cNvSpPr/>
          <p:nvPr/>
        </p:nvSpPr>
        <p:spPr>
          <a:xfrm>
            <a:off x="6351553" y="5607552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31816" y="0"/>
                </a:moveTo>
                <a:lnTo>
                  <a:pt x="0" y="58337"/>
                </a:lnTo>
                <a:lnTo>
                  <a:pt x="63630" y="58337"/>
                </a:lnTo>
                <a:lnTo>
                  <a:pt x="3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4" name="object 3374"/>
          <p:cNvSpPr/>
          <p:nvPr/>
        </p:nvSpPr>
        <p:spPr>
          <a:xfrm>
            <a:off x="6351553" y="5607552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0" y="58337"/>
                </a:moveTo>
                <a:lnTo>
                  <a:pt x="63630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5" name="object 3375"/>
          <p:cNvSpPr/>
          <p:nvPr/>
        </p:nvSpPr>
        <p:spPr>
          <a:xfrm>
            <a:off x="6368907" y="5596848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31814" y="0"/>
                </a:moveTo>
                <a:lnTo>
                  <a:pt x="0" y="58872"/>
                </a:lnTo>
                <a:lnTo>
                  <a:pt x="63051" y="58872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6" name="object 3376"/>
          <p:cNvSpPr/>
          <p:nvPr/>
        </p:nvSpPr>
        <p:spPr>
          <a:xfrm>
            <a:off x="6368907" y="5596847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0" y="58872"/>
                </a:moveTo>
                <a:lnTo>
                  <a:pt x="63051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7" name="object 3377"/>
          <p:cNvSpPr/>
          <p:nvPr/>
        </p:nvSpPr>
        <p:spPr>
          <a:xfrm>
            <a:off x="6386839" y="5640199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31814" y="0"/>
                </a:moveTo>
                <a:lnTo>
                  <a:pt x="0" y="58872"/>
                </a:lnTo>
                <a:lnTo>
                  <a:pt x="63051" y="58872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8" name="object 3378"/>
          <p:cNvSpPr/>
          <p:nvPr/>
        </p:nvSpPr>
        <p:spPr>
          <a:xfrm>
            <a:off x="6386839" y="5640199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0" y="58872"/>
                </a:moveTo>
                <a:lnTo>
                  <a:pt x="63051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9" name="object 3379"/>
          <p:cNvSpPr/>
          <p:nvPr/>
        </p:nvSpPr>
        <p:spPr>
          <a:xfrm>
            <a:off x="6403615" y="5587215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31814" y="0"/>
                </a:moveTo>
                <a:lnTo>
                  <a:pt x="0" y="58871"/>
                </a:lnTo>
                <a:lnTo>
                  <a:pt x="63629" y="58871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0" name="object 3380"/>
          <p:cNvSpPr/>
          <p:nvPr/>
        </p:nvSpPr>
        <p:spPr>
          <a:xfrm>
            <a:off x="6403614" y="5587214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58872"/>
                </a:moveTo>
                <a:lnTo>
                  <a:pt x="63630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1" name="object 3381"/>
          <p:cNvSpPr/>
          <p:nvPr/>
        </p:nvSpPr>
        <p:spPr>
          <a:xfrm>
            <a:off x="6420968" y="5681945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814" y="0"/>
                </a:moveTo>
                <a:lnTo>
                  <a:pt x="0" y="58336"/>
                </a:lnTo>
                <a:lnTo>
                  <a:pt x="63051" y="58336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2" name="object 3382"/>
          <p:cNvSpPr/>
          <p:nvPr/>
        </p:nvSpPr>
        <p:spPr>
          <a:xfrm>
            <a:off x="6420968" y="5681945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3" name="object 3383"/>
          <p:cNvSpPr/>
          <p:nvPr/>
        </p:nvSpPr>
        <p:spPr>
          <a:xfrm>
            <a:off x="6438322" y="5606481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236" y="0"/>
                </a:moveTo>
                <a:lnTo>
                  <a:pt x="0" y="58337"/>
                </a:lnTo>
                <a:lnTo>
                  <a:pt x="63051" y="58337"/>
                </a:lnTo>
                <a:lnTo>
                  <a:pt x="312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4" name="object 3384"/>
          <p:cNvSpPr/>
          <p:nvPr/>
        </p:nvSpPr>
        <p:spPr>
          <a:xfrm>
            <a:off x="6438322" y="5606481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236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5" name="object 3385"/>
          <p:cNvSpPr/>
          <p:nvPr/>
        </p:nvSpPr>
        <p:spPr>
          <a:xfrm>
            <a:off x="6455676" y="5685692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4" h="58420">
                <a:moveTo>
                  <a:pt x="31814" y="0"/>
                </a:moveTo>
                <a:lnTo>
                  <a:pt x="0" y="58336"/>
                </a:lnTo>
                <a:lnTo>
                  <a:pt x="63629" y="58336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6" name="object 3386"/>
          <p:cNvSpPr/>
          <p:nvPr/>
        </p:nvSpPr>
        <p:spPr>
          <a:xfrm>
            <a:off x="6455676" y="5685691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4" h="58420">
                <a:moveTo>
                  <a:pt x="0" y="58337"/>
                </a:moveTo>
                <a:lnTo>
                  <a:pt x="63630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7" name="object 3387"/>
          <p:cNvSpPr/>
          <p:nvPr/>
        </p:nvSpPr>
        <p:spPr>
          <a:xfrm>
            <a:off x="6473030" y="5633777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814" y="0"/>
                </a:moveTo>
                <a:lnTo>
                  <a:pt x="0" y="58336"/>
                </a:lnTo>
                <a:lnTo>
                  <a:pt x="63051" y="58336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8" name="object 3388"/>
          <p:cNvSpPr/>
          <p:nvPr/>
        </p:nvSpPr>
        <p:spPr>
          <a:xfrm>
            <a:off x="6473029" y="5633777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9" name="object 3389"/>
          <p:cNvSpPr/>
          <p:nvPr/>
        </p:nvSpPr>
        <p:spPr>
          <a:xfrm>
            <a:off x="6490383" y="5615580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236" y="0"/>
                </a:moveTo>
                <a:lnTo>
                  <a:pt x="0" y="58336"/>
                </a:lnTo>
                <a:lnTo>
                  <a:pt x="63051" y="58336"/>
                </a:lnTo>
                <a:lnTo>
                  <a:pt x="312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0" name="object 3390"/>
          <p:cNvSpPr/>
          <p:nvPr/>
        </p:nvSpPr>
        <p:spPr>
          <a:xfrm>
            <a:off x="6490383" y="5615580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236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1" name="object 3391"/>
          <p:cNvSpPr/>
          <p:nvPr/>
        </p:nvSpPr>
        <p:spPr>
          <a:xfrm>
            <a:off x="6507158" y="5618256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4" h="59054">
                <a:moveTo>
                  <a:pt x="31816" y="0"/>
                </a:moveTo>
                <a:lnTo>
                  <a:pt x="0" y="58872"/>
                </a:lnTo>
                <a:lnTo>
                  <a:pt x="63630" y="58872"/>
                </a:lnTo>
                <a:lnTo>
                  <a:pt x="3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2" name="object 3392"/>
          <p:cNvSpPr/>
          <p:nvPr/>
        </p:nvSpPr>
        <p:spPr>
          <a:xfrm>
            <a:off x="6507158" y="5618256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4" h="59054">
                <a:moveTo>
                  <a:pt x="0" y="58872"/>
                </a:moveTo>
                <a:lnTo>
                  <a:pt x="63630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3" name="object 3393"/>
          <p:cNvSpPr/>
          <p:nvPr/>
        </p:nvSpPr>
        <p:spPr>
          <a:xfrm>
            <a:off x="6525090" y="5654650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4" h="58420">
                <a:moveTo>
                  <a:pt x="31816" y="0"/>
                </a:moveTo>
                <a:lnTo>
                  <a:pt x="0" y="58337"/>
                </a:lnTo>
                <a:lnTo>
                  <a:pt x="63630" y="58337"/>
                </a:lnTo>
                <a:lnTo>
                  <a:pt x="3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4" name="object 3394"/>
          <p:cNvSpPr/>
          <p:nvPr/>
        </p:nvSpPr>
        <p:spPr>
          <a:xfrm>
            <a:off x="6525090" y="5654649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4" h="58420">
                <a:moveTo>
                  <a:pt x="0" y="58337"/>
                </a:moveTo>
                <a:lnTo>
                  <a:pt x="63630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5" name="object 3395"/>
          <p:cNvSpPr/>
          <p:nvPr/>
        </p:nvSpPr>
        <p:spPr>
          <a:xfrm>
            <a:off x="6542445" y="5620932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235" y="0"/>
                </a:moveTo>
                <a:lnTo>
                  <a:pt x="0" y="58337"/>
                </a:lnTo>
                <a:lnTo>
                  <a:pt x="63051" y="58337"/>
                </a:lnTo>
                <a:lnTo>
                  <a:pt x="312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6" name="object 3396"/>
          <p:cNvSpPr/>
          <p:nvPr/>
        </p:nvSpPr>
        <p:spPr>
          <a:xfrm>
            <a:off x="6542444" y="5620932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236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7" name="object 3397"/>
          <p:cNvSpPr/>
          <p:nvPr/>
        </p:nvSpPr>
        <p:spPr>
          <a:xfrm>
            <a:off x="6559219" y="5626819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4" h="59054">
                <a:moveTo>
                  <a:pt x="31816" y="0"/>
                </a:moveTo>
                <a:lnTo>
                  <a:pt x="0" y="58872"/>
                </a:lnTo>
                <a:lnTo>
                  <a:pt x="63630" y="58872"/>
                </a:lnTo>
                <a:lnTo>
                  <a:pt x="3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8" name="object 3398"/>
          <p:cNvSpPr/>
          <p:nvPr/>
        </p:nvSpPr>
        <p:spPr>
          <a:xfrm>
            <a:off x="6559219" y="5626819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4" h="59054">
                <a:moveTo>
                  <a:pt x="0" y="58872"/>
                </a:moveTo>
                <a:lnTo>
                  <a:pt x="63630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9" name="object 3399"/>
          <p:cNvSpPr/>
          <p:nvPr/>
        </p:nvSpPr>
        <p:spPr>
          <a:xfrm>
            <a:off x="6576574" y="5615580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814" y="0"/>
                </a:moveTo>
                <a:lnTo>
                  <a:pt x="0" y="58336"/>
                </a:lnTo>
                <a:lnTo>
                  <a:pt x="63051" y="58336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0" name="object 3400"/>
          <p:cNvSpPr/>
          <p:nvPr/>
        </p:nvSpPr>
        <p:spPr>
          <a:xfrm>
            <a:off x="6576573" y="5615580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1" name="object 3401"/>
          <p:cNvSpPr/>
          <p:nvPr/>
        </p:nvSpPr>
        <p:spPr>
          <a:xfrm>
            <a:off x="6594506" y="5613439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31235" y="0"/>
                </a:moveTo>
                <a:lnTo>
                  <a:pt x="0" y="58872"/>
                </a:lnTo>
                <a:lnTo>
                  <a:pt x="63051" y="58872"/>
                </a:lnTo>
                <a:lnTo>
                  <a:pt x="312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2" name="object 3402"/>
          <p:cNvSpPr/>
          <p:nvPr/>
        </p:nvSpPr>
        <p:spPr>
          <a:xfrm>
            <a:off x="6594506" y="5613439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0" y="58872"/>
                </a:moveTo>
                <a:lnTo>
                  <a:pt x="63051" y="58872"/>
                </a:lnTo>
                <a:lnTo>
                  <a:pt x="31236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3" name="object 3403"/>
          <p:cNvSpPr/>
          <p:nvPr/>
        </p:nvSpPr>
        <p:spPr>
          <a:xfrm>
            <a:off x="6611280" y="5642340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4" h="58420">
                <a:moveTo>
                  <a:pt x="31816" y="0"/>
                </a:moveTo>
                <a:lnTo>
                  <a:pt x="0" y="58336"/>
                </a:lnTo>
                <a:lnTo>
                  <a:pt x="63630" y="58336"/>
                </a:lnTo>
                <a:lnTo>
                  <a:pt x="3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4" name="object 3404"/>
          <p:cNvSpPr/>
          <p:nvPr/>
        </p:nvSpPr>
        <p:spPr>
          <a:xfrm>
            <a:off x="6611280" y="5642340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4" h="58420">
                <a:moveTo>
                  <a:pt x="0" y="58337"/>
                </a:moveTo>
                <a:lnTo>
                  <a:pt x="63630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5" name="object 3405"/>
          <p:cNvSpPr/>
          <p:nvPr/>
        </p:nvSpPr>
        <p:spPr>
          <a:xfrm>
            <a:off x="6628635" y="5603805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814" y="0"/>
                </a:moveTo>
                <a:lnTo>
                  <a:pt x="0" y="58337"/>
                </a:lnTo>
                <a:lnTo>
                  <a:pt x="63051" y="58337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6" name="object 3406"/>
          <p:cNvSpPr/>
          <p:nvPr/>
        </p:nvSpPr>
        <p:spPr>
          <a:xfrm>
            <a:off x="6628634" y="5603805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7" name="object 3407"/>
          <p:cNvSpPr/>
          <p:nvPr/>
        </p:nvSpPr>
        <p:spPr>
          <a:xfrm>
            <a:off x="6645988" y="5646622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236" y="0"/>
                </a:moveTo>
                <a:lnTo>
                  <a:pt x="0" y="58337"/>
                </a:lnTo>
                <a:lnTo>
                  <a:pt x="63051" y="58337"/>
                </a:lnTo>
                <a:lnTo>
                  <a:pt x="312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8" name="object 3408"/>
          <p:cNvSpPr/>
          <p:nvPr/>
        </p:nvSpPr>
        <p:spPr>
          <a:xfrm>
            <a:off x="6645988" y="5646622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236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9" name="object 3409"/>
          <p:cNvSpPr/>
          <p:nvPr/>
        </p:nvSpPr>
        <p:spPr>
          <a:xfrm>
            <a:off x="6663343" y="5640735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4" h="59054">
                <a:moveTo>
                  <a:pt x="31814" y="0"/>
                </a:moveTo>
                <a:lnTo>
                  <a:pt x="0" y="58872"/>
                </a:lnTo>
                <a:lnTo>
                  <a:pt x="63629" y="58872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0" name="object 3410"/>
          <p:cNvSpPr/>
          <p:nvPr/>
        </p:nvSpPr>
        <p:spPr>
          <a:xfrm>
            <a:off x="6663342" y="5640734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4" h="59054">
                <a:moveTo>
                  <a:pt x="0" y="58872"/>
                </a:moveTo>
                <a:lnTo>
                  <a:pt x="63630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1" name="object 3411"/>
          <p:cNvSpPr/>
          <p:nvPr/>
        </p:nvSpPr>
        <p:spPr>
          <a:xfrm>
            <a:off x="6680696" y="5626819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31814" y="0"/>
                </a:moveTo>
                <a:lnTo>
                  <a:pt x="0" y="58872"/>
                </a:lnTo>
                <a:lnTo>
                  <a:pt x="63051" y="58872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2" name="object 3412"/>
          <p:cNvSpPr/>
          <p:nvPr/>
        </p:nvSpPr>
        <p:spPr>
          <a:xfrm>
            <a:off x="6680696" y="5626819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0" y="58872"/>
                </a:moveTo>
                <a:lnTo>
                  <a:pt x="63051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3" name="object 3413"/>
          <p:cNvSpPr/>
          <p:nvPr/>
        </p:nvSpPr>
        <p:spPr>
          <a:xfrm>
            <a:off x="6698050" y="5607017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236" y="0"/>
                </a:moveTo>
                <a:lnTo>
                  <a:pt x="0" y="58336"/>
                </a:lnTo>
                <a:lnTo>
                  <a:pt x="63051" y="58336"/>
                </a:lnTo>
                <a:lnTo>
                  <a:pt x="312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4" name="object 3414"/>
          <p:cNvSpPr/>
          <p:nvPr/>
        </p:nvSpPr>
        <p:spPr>
          <a:xfrm>
            <a:off x="6698050" y="5607017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236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5" name="object 3415"/>
          <p:cNvSpPr/>
          <p:nvPr/>
        </p:nvSpPr>
        <p:spPr>
          <a:xfrm>
            <a:off x="6714825" y="5635918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4" h="59054">
                <a:moveTo>
                  <a:pt x="31814" y="0"/>
                </a:moveTo>
                <a:lnTo>
                  <a:pt x="0" y="58872"/>
                </a:lnTo>
                <a:lnTo>
                  <a:pt x="63630" y="58872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6" name="object 3416"/>
          <p:cNvSpPr/>
          <p:nvPr/>
        </p:nvSpPr>
        <p:spPr>
          <a:xfrm>
            <a:off x="6714825" y="5635918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4" h="59054">
                <a:moveTo>
                  <a:pt x="0" y="58872"/>
                </a:moveTo>
                <a:lnTo>
                  <a:pt x="63630" y="58872"/>
                </a:lnTo>
                <a:lnTo>
                  <a:pt x="31815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7" name="object 3417"/>
          <p:cNvSpPr/>
          <p:nvPr/>
        </p:nvSpPr>
        <p:spPr>
          <a:xfrm>
            <a:off x="6732758" y="5672311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814" y="0"/>
                </a:moveTo>
                <a:lnTo>
                  <a:pt x="0" y="58336"/>
                </a:lnTo>
                <a:lnTo>
                  <a:pt x="63051" y="58336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8" name="object 3418"/>
          <p:cNvSpPr/>
          <p:nvPr/>
        </p:nvSpPr>
        <p:spPr>
          <a:xfrm>
            <a:off x="6732757" y="5672311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9" name="object 3419"/>
          <p:cNvSpPr/>
          <p:nvPr/>
        </p:nvSpPr>
        <p:spPr>
          <a:xfrm>
            <a:off x="6750111" y="5678199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236" y="0"/>
                </a:moveTo>
                <a:lnTo>
                  <a:pt x="0" y="58336"/>
                </a:lnTo>
                <a:lnTo>
                  <a:pt x="63051" y="58336"/>
                </a:lnTo>
                <a:lnTo>
                  <a:pt x="312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0" name="object 3420"/>
          <p:cNvSpPr/>
          <p:nvPr/>
        </p:nvSpPr>
        <p:spPr>
          <a:xfrm>
            <a:off x="6750111" y="5678198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236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1" name="object 3421"/>
          <p:cNvSpPr/>
          <p:nvPr/>
        </p:nvSpPr>
        <p:spPr>
          <a:xfrm>
            <a:off x="6766886" y="5659466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4" h="58420">
                <a:moveTo>
                  <a:pt x="31814" y="0"/>
                </a:moveTo>
                <a:lnTo>
                  <a:pt x="0" y="58337"/>
                </a:lnTo>
                <a:lnTo>
                  <a:pt x="63630" y="58337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2" name="object 3422"/>
          <p:cNvSpPr/>
          <p:nvPr/>
        </p:nvSpPr>
        <p:spPr>
          <a:xfrm>
            <a:off x="6766886" y="5659466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4" h="58420">
                <a:moveTo>
                  <a:pt x="0" y="58337"/>
                </a:moveTo>
                <a:lnTo>
                  <a:pt x="63630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3" name="object 3423"/>
          <p:cNvSpPr/>
          <p:nvPr/>
        </p:nvSpPr>
        <p:spPr>
          <a:xfrm>
            <a:off x="6784239" y="5650903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816" y="0"/>
                </a:moveTo>
                <a:lnTo>
                  <a:pt x="0" y="58337"/>
                </a:lnTo>
                <a:lnTo>
                  <a:pt x="63052" y="58337"/>
                </a:lnTo>
                <a:lnTo>
                  <a:pt x="3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4" name="object 3424"/>
          <p:cNvSpPr/>
          <p:nvPr/>
        </p:nvSpPr>
        <p:spPr>
          <a:xfrm>
            <a:off x="6784240" y="5650903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5" name="object 3425"/>
          <p:cNvSpPr/>
          <p:nvPr/>
        </p:nvSpPr>
        <p:spPr>
          <a:xfrm>
            <a:off x="6802173" y="5630030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235" y="0"/>
                </a:moveTo>
                <a:lnTo>
                  <a:pt x="0" y="58336"/>
                </a:lnTo>
                <a:lnTo>
                  <a:pt x="63051" y="58336"/>
                </a:lnTo>
                <a:lnTo>
                  <a:pt x="312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6" name="object 3426"/>
          <p:cNvSpPr/>
          <p:nvPr/>
        </p:nvSpPr>
        <p:spPr>
          <a:xfrm>
            <a:off x="6802172" y="5630030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236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7" name="object 3427"/>
          <p:cNvSpPr/>
          <p:nvPr/>
        </p:nvSpPr>
        <p:spPr>
          <a:xfrm>
            <a:off x="6818947" y="5654650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4" h="58420">
                <a:moveTo>
                  <a:pt x="31816" y="0"/>
                </a:moveTo>
                <a:lnTo>
                  <a:pt x="0" y="58337"/>
                </a:lnTo>
                <a:lnTo>
                  <a:pt x="63630" y="58337"/>
                </a:lnTo>
                <a:lnTo>
                  <a:pt x="31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8" name="object 3428"/>
          <p:cNvSpPr/>
          <p:nvPr/>
        </p:nvSpPr>
        <p:spPr>
          <a:xfrm>
            <a:off x="6818947" y="5654649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4" h="58420">
                <a:moveTo>
                  <a:pt x="0" y="58337"/>
                </a:moveTo>
                <a:lnTo>
                  <a:pt x="63630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9" name="object 3429"/>
          <p:cNvSpPr/>
          <p:nvPr/>
        </p:nvSpPr>
        <p:spPr>
          <a:xfrm>
            <a:off x="6836302" y="5641805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31814" y="0"/>
                </a:moveTo>
                <a:lnTo>
                  <a:pt x="0" y="58337"/>
                </a:lnTo>
                <a:lnTo>
                  <a:pt x="63051" y="58337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0" name="object 3430"/>
          <p:cNvSpPr/>
          <p:nvPr/>
        </p:nvSpPr>
        <p:spPr>
          <a:xfrm>
            <a:off x="6836301" y="5641805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0" y="58337"/>
                </a:moveTo>
                <a:lnTo>
                  <a:pt x="63051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1" name="object 3431"/>
          <p:cNvSpPr/>
          <p:nvPr/>
        </p:nvSpPr>
        <p:spPr>
          <a:xfrm>
            <a:off x="6853655" y="5632171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31236" y="0"/>
                </a:moveTo>
                <a:lnTo>
                  <a:pt x="0" y="58872"/>
                </a:lnTo>
                <a:lnTo>
                  <a:pt x="63051" y="58872"/>
                </a:lnTo>
                <a:lnTo>
                  <a:pt x="312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2" name="object 3432"/>
          <p:cNvSpPr/>
          <p:nvPr/>
        </p:nvSpPr>
        <p:spPr>
          <a:xfrm>
            <a:off x="6853655" y="5632171"/>
            <a:ext cx="63500" cy="59055"/>
          </a:xfrm>
          <a:custGeom>
            <a:avLst/>
            <a:gdLst/>
            <a:ahLst/>
            <a:cxnLst/>
            <a:rect l="l" t="t" r="r" b="b"/>
            <a:pathLst>
              <a:path w="63500" h="59054">
                <a:moveTo>
                  <a:pt x="0" y="58872"/>
                </a:moveTo>
                <a:lnTo>
                  <a:pt x="63051" y="58872"/>
                </a:lnTo>
                <a:lnTo>
                  <a:pt x="31236" y="0"/>
                </a:lnTo>
                <a:lnTo>
                  <a:pt x="0" y="5887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3" name="object 3433"/>
          <p:cNvSpPr/>
          <p:nvPr/>
        </p:nvSpPr>
        <p:spPr>
          <a:xfrm>
            <a:off x="4546765" y="5687297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775" y="0"/>
                </a:lnTo>
              </a:path>
            </a:pathLst>
          </a:custGeom>
          <a:ln w="749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4" name="object 3434"/>
          <p:cNvSpPr/>
          <p:nvPr/>
        </p:nvSpPr>
        <p:spPr>
          <a:xfrm>
            <a:off x="4546765" y="5687297"/>
            <a:ext cx="17780" cy="0"/>
          </a:xfrm>
          <a:custGeom>
            <a:avLst/>
            <a:gdLst/>
            <a:ahLst/>
            <a:cxnLst/>
            <a:rect l="l" t="t" r="r" b="b"/>
            <a:pathLst>
              <a:path w="17779">
                <a:moveTo>
                  <a:pt x="0" y="0"/>
                </a:moveTo>
                <a:lnTo>
                  <a:pt x="17353" y="0"/>
                </a:lnTo>
              </a:path>
            </a:pathLst>
          </a:custGeom>
          <a:ln w="749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5" name="object 3435"/>
          <p:cNvSpPr/>
          <p:nvPr/>
        </p:nvSpPr>
        <p:spPr>
          <a:xfrm>
            <a:off x="4668242" y="5613974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775" y="0"/>
                </a:lnTo>
              </a:path>
            </a:pathLst>
          </a:custGeom>
          <a:ln w="749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6" name="object 3436"/>
          <p:cNvSpPr/>
          <p:nvPr/>
        </p:nvSpPr>
        <p:spPr>
          <a:xfrm>
            <a:off x="4668242" y="5613974"/>
            <a:ext cx="17780" cy="0"/>
          </a:xfrm>
          <a:custGeom>
            <a:avLst/>
            <a:gdLst/>
            <a:ahLst/>
            <a:cxnLst/>
            <a:rect l="l" t="t" r="r" b="b"/>
            <a:pathLst>
              <a:path w="17779">
                <a:moveTo>
                  <a:pt x="0" y="0"/>
                </a:moveTo>
                <a:lnTo>
                  <a:pt x="17353" y="0"/>
                </a:lnTo>
              </a:path>
            </a:pathLst>
          </a:custGeom>
          <a:ln w="749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7" name="object 3437"/>
          <p:cNvSpPr/>
          <p:nvPr/>
        </p:nvSpPr>
        <p:spPr>
          <a:xfrm>
            <a:off x="4621386" y="5680340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0" y="0"/>
                </a:moveTo>
                <a:lnTo>
                  <a:pt x="17932" y="0"/>
                </a:lnTo>
              </a:path>
            </a:pathLst>
          </a:custGeom>
          <a:ln w="642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8" name="object 3438"/>
          <p:cNvSpPr/>
          <p:nvPr/>
        </p:nvSpPr>
        <p:spPr>
          <a:xfrm>
            <a:off x="4621386" y="5683551"/>
            <a:ext cx="34925" cy="0"/>
          </a:xfrm>
          <a:custGeom>
            <a:avLst/>
            <a:gdLst/>
            <a:ahLst/>
            <a:cxnLst/>
            <a:rect l="l" t="t" r="r" b="b"/>
            <a:pathLst>
              <a:path w="34925">
                <a:moveTo>
                  <a:pt x="0" y="0"/>
                </a:moveTo>
                <a:lnTo>
                  <a:pt x="34707" y="0"/>
                </a:lnTo>
              </a:path>
            </a:pathLst>
          </a:custGeom>
          <a:ln w="963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9" name="object 3439"/>
          <p:cNvSpPr/>
          <p:nvPr/>
        </p:nvSpPr>
        <p:spPr>
          <a:xfrm>
            <a:off x="4621386" y="5688635"/>
            <a:ext cx="34925" cy="0"/>
          </a:xfrm>
          <a:custGeom>
            <a:avLst/>
            <a:gdLst/>
            <a:ahLst/>
            <a:cxnLst/>
            <a:rect l="l" t="t" r="r" b="b"/>
            <a:pathLst>
              <a:path w="34925">
                <a:moveTo>
                  <a:pt x="0" y="0"/>
                </a:moveTo>
                <a:lnTo>
                  <a:pt x="34707" y="0"/>
                </a:lnTo>
              </a:path>
            </a:pathLst>
          </a:custGeom>
          <a:ln w="963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0" name="object 3440"/>
          <p:cNvSpPr/>
          <p:nvPr/>
        </p:nvSpPr>
        <p:spPr>
          <a:xfrm>
            <a:off x="4621965" y="5680340"/>
            <a:ext cx="17780" cy="0"/>
          </a:xfrm>
          <a:custGeom>
            <a:avLst/>
            <a:gdLst/>
            <a:ahLst/>
            <a:cxnLst/>
            <a:rect l="l" t="t" r="r" b="b"/>
            <a:pathLst>
              <a:path w="17779">
                <a:moveTo>
                  <a:pt x="0" y="0"/>
                </a:moveTo>
                <a:lnTo>
                  <a:pt x="17353" y="0"/>
                </a:lnTo>
              </a:path>
            </a:pathLst>
          </a:custGeom>
          <a:ln w="642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1" name="object 3441"/>
          <p:cNvSpPr/>
          <p:nvPr/>
        </p:nvSpPr>
        <p:spPr>
          <a:xfrm>
            <a:off x="4621965" y="5683551"/>
            <a:ext cx="34290" cy="0"/>
          </a:xfrm>
          <a:custGeom>
            <a:avLst/>
            <a:gdLst/>
            <a:ahLst/>
            <a:cxnLst/>
            <a:rect l="l" t="t" r="r" b="b"/>
            <a:pathLst>
              <a:path w="34289">
                <a:moveTo>
                  <a:pt x="0" y="0"/>
                </a:moveTo>
                <a:lnTo>
                  <a:pt x="34129" y="0"/>
                </a:lnTo>
              </a:path>
            </a:pathLst>
          </a:custGeom>
          <a:ln w="963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2" name="object 3442"/>
          <p:cNvSpPr/>
          <p:nvPr/>
        </p:nvSpPr>
        <p:spPr>
          <a:xfrm>
            <a:off x="4621965" y="5688635"/>
            <a:ext cx="34290" cy="0"/>
          </a:xfrm>
          <a:custGeom>
            <a:avLst/>
            <a:gdLst/>
            <a:ahLst/>
            <a:cxnLst/>
            <a:rect l="l" t="t" r="r" b="b"/>
            <a:pathLst>
              <a:path w="34289">
                <a:moveTo>
                  <a:pt x="0" y="0"/>
                </a:moveTo>
                <a:lnTo>
                  <a:pt x="34129" y="0"/>
                </a:lnTo>
              </a:path>
            </a:pathLst>
          </a:custGeom>
          <a:ln w="963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3" name="object 3443"/>
          <p:cNvSpPr/>
          <p:nvPr/>
        </p:nvSpPr>
        <p:spPr>
          <a:xfrm>
            <a:off x="4785668" y="5613356"/>
            <a:ext cx="12065" cy="0"/>
          </a:xfrm>
          <a:custGeom>
            <a:avLst/>
            <a:gdLst/>
            <a:ahLst/>
            <a:cxnLst/>
            <a:rect l="l" t="t" r="r" b="b"/>
            <a:pathLst>
              <a:path w="12064">
                <a:moveTo>
                  <a:pt x="0" y="0"/>
                </a:moveTo>
                <a:lnTo>
                  <a:pt x="11569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4" name="object 3444"/>
          <p:cNvSpPr/>
          <p:nvPr/>
        </p:nvSpPr>
        <p:spPr>
          <a:xfrm>
            <a:off x="4945322" y="5622537"/>
            <a:ext cx="22225" cy="0"/>
          </a:xfrm>
          <a:custGeom>
            <a:avLst/>
            <a:gdLst/>
            <a:ahLst/>
            <a:cxnLst/>
            <a:rect l="l" t="t" r="r" b="b"/>
            <a:pathLst>
              <a:path w="22225">
                <a:moveTo>
                  <a:pt x="0" y="0"/>
                </a:moveTo>
                <a:lnTo>
                  <a:pt x="21980" y="0"/>
                </a:lnTo>
              </a:path>
            </a:pathLst>
          </a:custGeom>
          <a:ln w="1070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5" name="object 3445"/>
          <p:cNvSpPr/>
          <p:nvPr/>
        </p:nvSpPr>
        <p:spPr>
          <a:xfrm>
            <a:off x="4945322" y="5622537"/>
            <a:ext cx="22225" cy="0"/>
          </a:xfrm>
          <a:custGeom>
            <a:avLst/>
            <a:gdLst/>
            <a:ahLst/>
            <a:cxnLst/>
            <a:rect l="l" t="t" r="r" b="b"/>
            <a:pathLst>
              <a:path w="22225">
                <a:moveTo>
                  <a:pt x="0" y="0"/>
                </a:moveTo>
                <a:lnTo>
                  <a:pt x="21980" y="0"/>
                </a:lnTo>
              </a:path>
            </a:pathLst>
          </a:custGeom>
          <a:ln w="1070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6" name="object 3446"/>
          <p:cNvSpPr/>
          <p:nvPr/>
        </p:nvSpPr>
        <p:spPr>
          <a:xfrm>
            <a:off x="4963254" y="5622537"/>
            <a:ext cx="0" cy="9525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0"/>
                </a:moveTo>
                <a:lnTo>
                  <a:pt x="0" y="9098"/>
                </a:lnTo>
              </a:path>
            </a:pathLst>
          </a:custGeom>
          <a:ln w="8098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7" name="object 3447"/>
          <p:cNvSpPr/>
          <p:nvPr/>
        </p:nvSpPr>
        <p:spPr>
          <a:xfrm>
            <a:off x="5083573" y="5700945"/>
            <a:ext cx="5715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0" y="0"/>
                </a:moveTo>
                <a:lnTo>
                  <a:pt x="5206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8" name="object 3448"/>
          <p:cNvSpPr/>
          <p:nvPr/>
        </p:nvSpPr>
        <p:spPr>
          <a:xfrm>
            <a:off x="5083573" y="5701212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560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9" name="object 3449"/>
          <p:cNvSpPr/>
          <p:nvPr/>
        </p:nvSpPr>
        <p:spPr>
          <a:xfrm>
            <a:off x="5083573" y="5704156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560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0" name="object 3450"/>
          <p:cNvSpPr/>
          <p:nvPr/>
        </p:nvSpPr>
        <p:spPr>
          <a:xfrm>
            <a:off x="5083573" y="5701212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560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1" name="object 3451"/>
          <p:cNvSpPr/>
          <p:nvPr/>
        </p:nvSpPr>
        <p:spPr>
          <a:xfrm>
            <a:off x="5083573" y="5704156"/>
            <a:ext cx="22860" cy="0"/>
          </a:xfrm>
          <a:custGeom>
            <a:avLst/>
            <a:gdLst/>
            <a:ahLst/>
            <a:cxnLst/>
            <a:rect l="l" t="t" r="r" b="b"/>
            <a:pathLst>
              <a:path w="22860">
                <a:moveTo>
                  <a:pt x="0" y="0"/>
                </a:moveTo>
                <a:lnTo>
                  <a:pt x="22560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2" name="object 3452"/>
          <p:cNvSpPr/>
          <p:nvPr/>
        </p:nvSpPr>
        <p:spPr>
          <a:xfrm>
            <a:off x="5206786" y="5697466"/>
            <a:ext cx="0" cy="3175"/>
          </a:xfrm>
          <a:custGeom>
            <a:avLst/>
            <a:gdLst/>
            <a:ahLst/>
            <a:cxnLst/>
            <a:rect l="l" t="t" r="r" b="b"/>
            <a:pathLst>
              <a:path h="3175">
                <a:moveTo>
                  <a:pt x="-5784" y="1338"/>
                </a:moveTo>
                <a:lnTo>
                  <a:pt x="5784" y="1338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3" name="object 3453"/>
          <p:cNvSpPr/>
          <p:nvPr/>
        </p:nvSpPr>
        <p:spPr>
          <a:xfrm>
            <a:off x="5174970" y="5701480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802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4" name="object 3454"/>
          <p:cNvSpPr/>
          <p:nvPr/>
        </p:nvSpPr>
        <p:spPr>
          <a:xfrm>
            <a:off x="5175549" y="5701480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802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5" name="object 3455"/>
          <p:cNvSpPr/>
          <p:nvPr/>
        </p:nvSpPr>
        <p:spPr>
          <a:xfrm>
            <a:off x="5227031" y="5607819"/>
            <a:ext cx="35560" cy="0"/>
          </a:xfrm>
          <a:custGeom>
            <a:avLst/>
            <a:gdLst/>
            <a:ahLst/>
            <a:cxnLst/>
            <a:rect l="l" t="t" r="r" b="b"/>
            <a:pathLst>
              <a:path w="35560">
                <a:moveTo>
                  <a:pt x="0" y="0"/>
                </a:moveTo>
                <a:lnTo>
                  <a:pt x="35285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6" name="object 3456"/>
          <p:cNvSpPr/>
          <p:nvPr/>
        </p:nvSpPr>
        <p:spPr>
          <a:xfrm>
            <a:off x="5227031" y="5602467"/>
            <a:ext cx="35560" cy="0"/>
          </a:xfrm>
          <a:custGeom>
            <a:avLst/>
            <a:gdLst/>
            <a:ahLst/>
            <a:cxnLst/>
            <a:rect l="l" t="t" r="r" b="b"/>
            <a:pathLst>
              <a:path w="35560">
                <a:moveTo>
                  <a:pt x="0" y="0"/>
                </a:moveTo>
                <a:lnTo>
                  <a:pt x="35285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7" name="object 3457"/>
          <p:cNvSpPr/>
          <p:nvPr/>
        </p:nvSpPr>
        <p:spPr>
          <a:xfrm>
            <a:off x="5227610" y="5607819"/>
            <a:ext cx="34925" cy="0"/>
          </a:xfrm>
          <a:custGeom>
            <a:avLst/>
            <a:gdLst/>
            <a:ahLst/>
            <a:cxnLst/>
            <a:rect l="l" t="t" r="r" b="b"/>
            <a:pathLst>
              <a:path w="34925">
                <a:moveTo>
                  <a:pt x="0" y="0"/>
                </a:moveTo>
                <a:lnTo>
                  <a:pt x="34707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8" name="object 3458"/>
          <p:cNvSpPr/>
          <p:nvPr/>
        </p:nvSpPr>
        <p:spPr>
          <a:xfrm>
            <a:off x="5227610" y="5602467"/>
            <a:ext cx="34925" cy="0"/>
          </a:xfrm>
          <a:custGeom>
            <a:avLst/>
            <a:gdLst/>
            <a:ahLst/>
            <a:cxnLst/>
            <a:rect l="l" t="t" r="r" b="b"/>
            <a:pathLst>
              <a:path w="34925">
                <a:moveTo>
                  <a:pt x="0" y="0"/>
                </a:moveTo>
                <a:lnTo>
                  <a:pt x="34707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9" name="object 3459"/>
          <p:cNvSpPr/>
          <p:nvPr/>
        </p:nvSpPr>
        <p:spPr>
          <a:xfrm>
            <a:off x="5253062" y="5609961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254" y="0"/>
                </a:lnTo>
              </a:path>
            </a:pathLst>
          </a:custGeom>
          <a:ln w="481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0" name="object 3460"/>
          <p:cNvSpPr/>
          <p:nvPr/>
        </p:nvSpPr>
        <p:spPr>
          <a:xfrm>
            <a:off x="5253062" y="560514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254" y="0"/>
                </a:lnTo>
              </a:path>
            </a:pathLst>
          </a:custGeom>
          <a:ln w="802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1" name="object 3461"/>
          <p:cNvSpPr/>
          <p:nvPr/>
        </p:nvSpPr>
        <p:spPr>
          <a:xfrm>
            <a:off x="5273886" y="5687297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775" y="0"/>
                </a:lnTo>
              </a:path>
            </a:pathLst>
          </a:custGeom>
          <a:ln w="1070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2" name="object 3462"/>
          <p:cNvSpPr/>
          <p:nvPr/>
        </p:nvSpPr>
        <p:spPr>
          <a:xfrm>
            <a:off x="5273886" y="5687297"/>
            <a:ext cx="17780" cy="0"/>
          </a:xfrm>
          <a:custGeom>
            <a:avLst/>
            <a:gdLst/>
            <a:ahLst/>
            <a:cxnLst/>
            <a:rect l="l" t="t" r="r" b="b"/>
            <a:pathLst>
              <a:path w="17779">
                <a:moveTo>
                  <a:pt x="0" y="0"/>
                </a:moveTo>
                <a:lnTo>
                  <a:pt x="17354" y="0"/>
                </a:lnTo>
              </a:path>
            </a:pathLst>
          </a:custGeom>
          <a:ln w="1070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3" name="object 3463"/>
          <p:cNvSpPr/>
          <p:nvPr/>
        </p:nvSpPr>
        <p:spPr>
          <a:xfrm>
            <a:off x="5374538" y="5693987"/>
            <a:ext cx="12065" cy="0"/>
          </a:xfrm>
          <a:custGeom>
            <a:avLst/>
            <a:gdLst/>
            <a:ahLst/>
            <a:cxnLst/>
            <a:rect l="l" t="t" r="r" b="b"/>
            <a:pathLst>
              <a:path w="12064">
                <a:moveTo>
                  <a:pt x="0" y="0"/>
                </a:moveTo>
                <a:lnTo>
                  <a:pt x="11569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4" name="object 3464"/>
          <p:cNvSpPr/>
          <p:nvPr/>
        </p:nvSpPr>
        <p:spPr>
          <a:xfrm>
            <a:off x="5348508" y="5691311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5" name="object 3465"/>
          <p:cNvSpPr/>
          <p:nvPr/>
        </p:nvSpPr>
        <p:spPr>
          <a:xfrm>
            <a:off x="5348508" y="5696663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6" name="object 3466"/>
          <p:cNvSpPr/>
          <p:nvPr/>
        </p:nvSpPr>
        <p:spPr>
          <a:xfrm>
            <a:off x="5349086" y="5691311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7" name="object 3467"/>
          <p:cNvSpPr/>
          <p:nvPr/>
        </p:nvSpPr>
        <p:spPr>
          <a:xfrm>
            <a:off x="5349086" y="5696663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8" name="object 3468"/>
          <p:cNvSpPr/>
          <p:nvPr/>
        </p:nvSpPr>
        <p:spPr>
          <a:xfrm>
            <a:off x="5397098" y="5692649"/>
            <a:ext cx="0" cy="1905"/>
          </a:xfrm>
          <a:custGeom>
            <a:avLst/>
            <a:gdLst/>
            <a:ahLst/>
            <a:cxnLst/>
            <a:rect l="l" t="t" r="r" b="b"/>
            <a:pathLst>
              <a:path h="1904">
                <a:moveTo>
                  <a:pt x="-5784" y="802"/>
                </a:moveTo>
                <a:lnTo>
                  <a:pt x="5784" y="802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9" name="object 3469"/>
          <p:cNvSpPr/>
          <p:nvPr/>
        </p:nvSpPr>
        <p:spPr>
          <a:xfrm>
            <a:off x="5365861" y="5696128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695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0" name="object 3470"/>
          <p:cNvSpPr/>
          <p:nvPr/>
        </p:nvSpPr>
        <p:spPr>
          <a:xfrm>
            <a:off x="5366440" y="5696128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695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1" name="object 3471"/>
          <p:cNvSpPr/>
          <p:nvPr/>
        </p:nvSpPr>
        <p:spPr>
          <a:xfrm>
            <a:off x="5429492" y="5672044"/>
            <a:ext cx="5715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0" y="0"/>
                </a:moveTo>
                <a:lnTo>
                  <a:pt x="5206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2" name="object 3472"/>
          <p:cNvSpPr/>
          <p:nvPr/>
        </p:nvSpPr>
        <p:spPr>
          <a:xfrm>
            <a:off x="5429492" y="5672044"/>
            <a:ext cx="5715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0" y="0"/>
                </a:moveTo>
                <a:lnTo>
                  <a:pt x="5206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3" name="object 3473"/>
          <p:cNvSpPr/>
          <p:nvPr/>
        </p:nvSpPr>
        <p:spPr>
          <a:xfrm>
            <a:off x="5452052" y="5594707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775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4" name="object 3474"/>
          <p:cNvSpPr/>
          <p:nvPr/>
        </p:nvSpPr>
        <p:spPr>
          <a:xfrm>
            <a:off x="5452052" y="5589623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5" name="object 3475"/>
          <p:cNvSpPr/>
          <p:nvPr/>
        </p:nvSpPr>
        <p:spPr>
          <a:xfrm>
            <a:off x="5452630" y="5594707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96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6" name="object 3476"/>
          <p:cNvSpPr/>
          <p:nvPr/>
        </p:nvSpPr>
        <p:spPr>
          <a:xfrm>
            <a:off x="5452630" y="5589623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7" name="object 3477"/>
          <p:cNvSpPr/>
          <p:nvPr/>
        </p:nvSpPr>
        <p:spPr>
          <a:xfrm>
            <a:off x="5478082" y="5590693"/>
            <a:ext cx="12065" cy="0"/>
          </a:xfrm>
          <a:custGeom>
            <a:avLst/>
            <a:gdLst/>
            <a:ahLst/>
            <a:cxnLst/>
            <a:rect l="l" t="t" r="r" b="b"/>
            <a:pathLst>
              <a:path w="12064">
                <a:moveTo>
                  <a:pt x="0" y="0"/>
                </a:moveTo>
                <a:lnTo>
                  <a:pt x="11569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8" name="object 3478"/>
          <p:cNvSpPr/>
          <p:nvPr/>
        </p:nvSpPr>
        <p:spPr>
          <a:xfrm>
            <a:off x="5512789" y="5662091"/>
            <a:ext cx="12065" cy="0"/>
          </a:xfrm>
          <a:custGeom>
            <a:avLst/>
            <a:gdLst/>
            <a:ahLst/>
            <a:cxnLst/>
            <a:rect l="l" t="t" r="r" b="b"/>
            <a:pathLst>
              <a:path w="12064">
                <a:moveTo>
                  <a:pt x="0" y="0"/>
                </a:moveTo>
                <a:lnTo>
                  <a:pt x="11569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9" name="object 3479"/>
          <p:cNvSpPr/>
          <p:nvPr/>
        </p:nvSpPr>
        <p:spPr>
          <a:xfrm>
            <a:off x="5587700" y="5602200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0" y="0"/>
                </a:moveTo>
                <a:lnTo>
                  <a:pt x="0" y="6957"/>
                </a:lnTo>
              </a:path>
            </a:pathLst>
          </a:custGeom>
          <a:ln w="520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0" name="object 3480"/>
          <p:cNvSpPr/>
          <p:nvPr/>
        </p:nvSpPr>
        <p:spPr>
          <a:xfrm>
            <a:off x="5587700" y="5602200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0" y="0"/>
                </a:moveTo>
                <a:lnTo>
                  <a:pt x="0" y="6957"/>
                </a:lnTo>
              </a:path>
            </a:pathLst>
          </a:custGeom>
          <a:ln w="520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1" name="object 3481"/>
          <p:cNvSpPr/>
          <p:nvPr/>
        </p:nvSpPr>
        <p:spPr>
          <a:xfrm>
            <a:off x="5585097" y="5608354"/>
            <a:ext cx="5715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0" y="0"/>
                </a:moveTo>
                <a:lnTo>
                  <a:pt x="5206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2" name="object 3482"/>
          <p:cNvSpPr/>
          <p:nvPr/>
        </p:nvSpPr>
        <p:spPr>
          <a:xfrm>
            <a:off x="5602451" y="5681945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774" y="0"/>
                </a:lnTo>
              </a:path>
            </a:pathLst>
          </a:custGeom>
          <a:ln w="1070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3" name="object 3483"/>
          <p:cNvSpPr/>
          <p:nvPr/>
        </p:nvSpPr>
        <p:spPr>
          <a:xfrm>
            <a:off x="5602451" y="5681945"/>
            <a:ext cx="17780" cy="0"/>
          </a:xfrm>
          <a:custGeom>
            <a:avLst/>
            <a:gdLst/>
            <a:ahLst/>
            <a:cxnLst/>
            <a:rect l="l" t="t" r="r" b="b"/>
            <a:pathLst>
              <a:path w="17779">
                <a:moveTo>
                  <a:pt x="0" y="0"/>
                </a:moveTo>
                <a:lnTo>
                  <a:pt x="17353" y="0"/>
                </a:lnTo>
              </a:path>
            </a:pathLst>
          </a:custGeom>
          <a:ln w="1070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4" name="object 3484"/>
          <p:cNvSpPr/>
          <p:nvPr/>
        </p:nvSpPr>
        <p:spPr>
          <a:xfrm>
            <a:off x="5585097" y="5592298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482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5" name="object 3485"/>
          <p:cNvSpPr/>
          <p:nvPr/>
        </p:nvSpPr>
        <p:spPr>
          <a:xfrm>
            <a:off x="5585097" y="5589623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482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6" name="object 3486"/>
          <p:cNvSpPr/>
          <p:nvPr/>
        </p:nvSpPr>
        <p:spPr>
          <a:xfrm>
            <a:off x="5585097" y="5585609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482" y="0"/>
                </a:lnTo>
              </a:path>
            </a:pathLst>
          </a:custGeom>
          <a:ln w="535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7" name="object 3487"/>
          <p:cNvSpPr/>
          <p:nvPr/>
        </p:nvSpPr>
        <p:spPr>
          <a:xfrm>
            <a:off x="5585097" y="5592298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60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8" name="object 3488"/>
          <p:cNvSpPr/>
          <p:nvPr/>
        </p:nvSpPr>
        <p:spPr>
          <a:xfrm>
            <a:off x="5585097" y="5589623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60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9" name="object 3489"/>
          <p:cNvSpPr/>
          <p:nvPr/>
        </p:nvSpPr>
        <p:spPr>
          <a:xfrm>
            <a:off x="5585097" y="5585609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60" y="0"/>
                </a:lnTo>
              </a:path>
            </a:pathLst>
          </a:custGeom>
          <a:ln w="535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0" name="object 3490"/>
          <p:cNvSpPr/>
          <p:nvPr/>
        </p:nvSpPr>
        <p:spPr>
          <a:xfrm>
            <a:off x="5606500" y="5674452"/>
            <a:ext cx="0" cy="13970"/>
          </a:xfrm>
          <a:custGeom>
            <a:avLst/>
            <a:gdLst/>
            <a:ahLst/>
            <a:cxnLst/>
            <a:rect l="l" t="t" r="r" b="b"/>
            <a:pathLst>
              <a:path h="13970">
                <a:moveTo>
                  <a:pt x="0" y="0"/>
                </a:moveTo>
                <a:lnTo>
                  <a:pt x="0" y="13379"/>
                </a:lnTo>
              </a:path>
            </a:pathLst>
          </a:custGeom>
          <a:ln w="809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1" name="object 3491"/>
          <p:cNvSpPr/>
          <p:nvPr/>
        </p:nvSpPr>
        <p:spPr>
          <a:xfrm>
            <a:off x="5602451" y="5687832"/>
            <a:ext cx="34290" cy="0"/>
          </a:xfrm>
          <a:custGeom>
            <a:avLst/>
            <a:gdLst/>
            <a:ahLst/>
            <a:cxnLst/>
            <a:rect l="l" t="t" r="r" b="b"/>
            <a:pathLst>
              <a:path w="34289">
                <a:moveTo>
                  <a:pt x="0" y="0"/>
                </a:moveTo>
                <a:lnTo>
                  <a:pt x="34128" y="0"/>
                </a:lnTo>
              </a:path>
            </a:pathLst>
          </a:custGeom>
          <a:ln w="1070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2" name="object 3492"/>
          <p:cNvSpPr/>
          <p:nvPr/>
        </p:nvSpPr>
        <p:spPr>
          <a:xfrm>
            <a:off x="5602451" y="5687832"/>
            <a:ext cx="34925" cy="0"/>
          </a:xfrm>
          <a:custGeom>
            <a:avLst/>
            <a:gdLst/>
            <a:ahLst/>
            <a:cxnLst/>
            <a:rect l="l" t="t" r="r" b="b"/>
            <a:pathLst>
              <a:path w="34925">
                <a:moveTo>
                  <a:pt x="0" y="0"/>
                </a:moveTo>
                <a:lnTo>
                  <a:pt x="34707" y="0"/>
                </a:lnTo>
              </a:path>
            </a:pathLst>
          </a:custGeom>
          <a:ln w="1070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3" name="object 3493"/>
          <p:cNvSpPr/>
          <p:nvPr/>
        </p:nvSpPr>
        <p:spPr>
          <a:xfrm>
            <a:off x="5590303" y="5585609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535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4" name="object 3494"/>
          <p:cNvSpPr/>
          <p:nvPr/>
        </p:nvSpPr>
        <p:spPr>
          <a:xfrm>
            <a:off x="5590881" y="5585609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535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5" name="object 3495"/>
          <p:cNvSpPr/>
          <p:nvPr/>
        </p:nvSpPr>
        <p:spPr>
          <a:xfrm>
            <a:off x="5622407" y="5582932"/>
            <a:ext cx="0" cy="5715"/>
          </a:xfrm>
          <a:custGeom>
            <a:avLst/>
            <a:gdLst/>
            <a:ahLst/>
            <a:cxnLst/>
            <a:rect l="l" t="t" r="r" b="b"/>
            <a:pathLst>
              <a:path h="5714">
                <a:moveTo>
                  <a:pt x="0" y="0"/>
                </a:moveTo>
                <a:lnTo>
                  <a:pt x="0" y="5352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6" name="object 3496"/>
          <p:cNvSpPr/>
          <p:nvPr/>
        </p:nvSpPr>
        <p:spPr>
          <a:xfrm>
            <a:off x="5810118" y="5593636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481" y="0"/>
                </a:lnTo>
              </a:path>
            </a:pathLst>
          </a:custGeom>
          <a:ln w="1070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7" name="object 3497"/>
          <p:cNvSpPr/>
          <p:nvPr/>
        </p:nvSpPr>
        <p:spPr>
          <a:xfrm>
            <a:off x="5810118" y="5593636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60" y="0"/>
                </a:lnTo>
              </a:path>
            </a:pathLst>
          </a:custGeom>
          <a:ln w="1070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8" name="object 3498"/>
          <p:cNvSpPr/>
          <p:nvPr/>
        </p:nvSpPr>
        <p:spPr>
          <a:xfrm>
            <a:off x="5824000" y="5598186"/>
            <a:ext cx="12065" cy="0"/>
          </a:xfrm>
          <a:custGeom>
            <a:avLst/>
            <a:gdLst/>
            <a:ahLst/>
            <a:cxnLst/>
            <a:rect l="l" t="t" r="r" b="b"/>
            <a:pathLst>
              <a:path w="12064">
                <a:moveTo>
                  <a:pt x="0" y="0"/>
                </a:moveTo>
                <a:lnTo>
                  <a:pt x="11569" y="0"/>
                </a:lnTo>
              </a:path>
            </a:pathLst>
          </a:custGeom>
          <a:ln w="9098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9" name="object 3499"/>
          <p:cNvSpPr/>
          <p:nvPr/>
        </p:nvSpPr>
        <p:spPr>
          <a:xfrm>
            <a:off x="5824000" y="5689973"/>
            <a:ext cx="12065" cy="0"/>
          </a:xfrm>
          <a:custGeom>
            <a:avLst/>
            <a:gdLst/>
            <a:ahLst/>
            <a:cxnLst/>
            <a:rect l="l" t="t" r="r" b="b"/>
            <a:pathLst>
              <a:path w="12064">
                <a:moveTo>
                  <a:pt x="0" y="0"/>
                </a:moveTo>
                <a:lnTo>
                  <a:pt x="11569" y="0"/>
                </a:lnTo>
              </a:path>
            </a:pathLst>
          </a:custGeom>
          <a:ln w="535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0" name="object 3500"/>
          <p:cNvSpPr/>
          <p:nvPr/>
        </p:nvSpPr>
        <p:spPr>
          <a:xfrm>
            <a:off x="5824000" y="5695057"/>
            <a:ext cx="12065" cy="0"/>
          </a:xfrm>
          <a:custGeom>
            <a:avLst/>
            <a:gdLst/>
            <a:ahLst/>
            <a:cxnLst/>
            <a:rect l="l" t="t" r="r" b="b"/>
            <a:pathLst>
              <a:path w="12064">
                <a:moveTo>
                  <a:pt x="0" y="0"/>
                </a:moveTo>
                <a:lnTo>
                  <a:pt x="11569" y="0"/>
                </a:lnTo>
              </a:path>
            </a:pathLst>
          </a:custGeom>
          <a:ln w="1156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1" name="object 3501"/>
          <p:cNvSpPr/>
          <p:nvPr/>
        </p:nvSpPr>
        <p:spPr>
          <a:xfrm>
            <a:off x="5797969" y="5692382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2" name="object 3502"/>
          <p:cNvSpPr/>
          <p:nvPr/>
        </p:nvSpPr>
        <p:spPr>
          <a:xfrm>
            <a:off x="5797969" y="5697733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3" name="object 3503"/>
          <p:cNvSpPr/>
          <p:nvPr/>
        </p:nvSpPr>
        <p:spPr>
          <a:xfrm>
            <a:off x="5798548" y="5692382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4" name="object 3504"/>
          <p:cNvSpPr/>
          <p:nvPr/>
        </p:nvSpPr>
        <p:spPr>
          <a:xfrm>
            <a:off x="5798548" y="5697733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5" name="object 3505"/>
          <p:cNvSpPr/>
          <p:nvPr/>
        </p:nvSpPr>
        <p:spPr>
          <a:xfrm>
            <a:off x="5815901" y="5591495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1070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6" name="object 3506"/>
          <p:cNvSpPr/>
          <p:nvPr/>
        </p:nvSpPr>
        <p:spPr>
          <a:xfrm>
            <a:off x="5816480" y="5591495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63051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7" name="object 3507"/>
          <p:cNvSpPr/>
          <p:nvPr/>
        </p:nvSpPr>
        <p:spPr>
          <a:xfrm>
            <a:off x="5847717" y="5591495"/>
            <a:ext cx="0" cy="10795"/>
          </a:xfrm>
          <a:custGeom>
            <a:avLst/>
            <a:gdLst/>
            <a:ahLst/>
            <a:cxnLst/>
            <a:rect l="l" t="t" r="r" b="b"/>
            <a:pathLst>
              <a:path h="10795">
                <a:moveTo>
                  <a:pt x="-5784" y="5352"/>
                </a:moveTo>
                <a:lnTo>
                  <a:pt x="5784" y="5352"/>
                </a:lnTo>
              </a:path>
            </a:pathLst>
          </a:custGeom>
          <a:ln w="1070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8" name="object 3508"/>
          <p:cNvSpPr/>
          <p:nvPr/>
        </p:nvSpPr>
        <p:spPr>
          <a:xfrm>
            <a:off x="5844825" y="5679804"/>
            <a:ext cx="34290" cy="0"/>
          </a:xfrm>
          <a:custGeom>
            <a:avLst/>
            <a:gdLst/>
            <a:ahLst/>
            <a:cxnLst/>
            <a:rect l="l" t="t" r="r" b="b"/>
            <a:pathLst>
              <a:path w="34289">
                <a:moveTo>
                  <a:pt x="0" y="0"/>
                </a:moveTo>
                <a:lnTo>
                  <a:pt x="34128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9" name="object 3509"/>
          <p:cNvSpPr/>
          <p:nvPr/>
        </p:nvSpPr>
        <p:spPr>
          <a:xfrm>
            <a:off x="5844825" y="5679804"/>
            <a:ext cx="34925" cy="0"/>
          </a:xfrm>
          <a:custGeom>
            <a:avLst/>
            <a:gdLst/>
            <a:ahLst/>
            <a:cxnLst/>
            <a:rect l="l" t="t" r="r" b="b"/>
            <a:pathLst>
              <a:path w="34925">
                <a:moveTo>
                  <a:pt x="0" y="0"/>
                </a:moveTo>
                <a:lnTo>
                  <a:pt x="34706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0" name="object 3510"/>
          <p:cNvSpPr/>
          <p:nvPr/>
        </p:nvSpPr>
        <p:spPr>
          <a:xfrm>
            <a:off x="5879531" y="5612369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5785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1" name="object 3511"/>
          <p:cNvSpPr/>
          <p:nvPr/>
        </p:nvSpPr>
        <p:spPr>
          <a:xfrm>
            <a:off x="5879531" y="5612369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5785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2" name="object 3512"/>
          <p:cNvSpPr/>
          <p:nvPr/>
        </p:nvSpPr>
        <p:spPr>
          <a:xfrm>
            <a:off x="5858707" y="5680555"/>
            <a:ext cx="12065" cy="0"/>
          </a:xfrm>
          <a:custGeom>
            <a:avLst/>
            <a:gdLst/>
            <a:ahLst/>
            <a:cxnLst/>
            <a:rect l="l" t="t" r="r" b="b"/>
            <a:pathLst>
              <a:path w="12064">
                <a:moveTo>
                  <a:pt x="0" y="0"/>
                </a:moveTo>
                <a:lnTo>
                  <a:pt x="11569" y="0"/>
                </a:lnTo>
              </a:path>
            </a:pathLst>
          </a:custGeom>
          <a:ln w="364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3" name="object 3513"/>
          <p:cNvSpPr/>
          <p:nvPr/>
        </p:nvSpPr>
        <p:spPr>
          <a:xfrm>
            <a:off x="5954153" y="5585608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4" name="object 3514"/>
          <p:cNvSpPr/>
          <p:nvPr/>
        </p:nvSpPr>
        <p:spPr>
          <a:xfrm>
            <a:off x="5954731" y="5585608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5" name="object 3515"/>
          <p:cNvSpPr/>
          <p:nvPr/>
        </p:nvSpPr>
        <p:spPr>
          <a:xfrm>
            <a:off x="5985968" y="5585608"/>
            <a:ext cx="0" cy="12700"/>
          </a:xfrm>
          <a:custGeom>
            <a:avLst/>
            <a:gdLst/>
            <a:ahLst/>
            <a:cxnLst/>
            <a:rect l="l" t="t" r="r" b="b"/>
            <a:pathLst>
              <a:path h="12700">
                <a:moveTo>
                  <a:pt x="-5784" y="6154"/>
                </a:moveTo>
                <a:lnTo>
                  <a:pt x="5784" y="6154"/>
                </a:lnTo>
              </a:path>
            </a:pathLst>
          </a:custGeom>
          <a:ln w="1230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6" name="object 3516"/>
          <p:cNvSpPr/>
          <p:nvPr/>
        </p:nvSpPr>
        <p:spPr>
          <a:xfrm>
            <a:off x="6040921" y="5591763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776" y="0"/>
                </a:lnTo>
              </a:path>
            </a:pathLst>
          </a:custGeom>
          <a:ln w="374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7" name="object 3517"/>
          <p:cNvSpPr/>
          <p:nvPr/>
        </p:nvSpPr>
        <p:spPr>
          <a:xfrm>
            <a:off x="6040921" y="5587749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374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8" name="object 3518"/>
          <p:cNvSpPr/>
          <p:nvPr/>
        </p:nvSpPr>
        <p:spPr>
          <a:xfrm>
            <a:off x="6041500" y="5592298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97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9" name="object 3519"/>
          <p:cNvSpPr/>
          <p:nvPr/>
        </p:nvSpPr>
        <p:spPr>
          <a:xfrm>
            <a:off x="6041500" y="5591763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374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0" name="object 3520"/>
          <p:cNvSpPr/>
          <p:nvPr/>
        </p:nvSpPr>
        <p:spPr>
          <a:xfrm>
            <a:off x="6041500" y="5587749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374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1" name="object 3521"/>
          <p:cNvSpPr/>
          <p:nvPr/>
        </p:nvSpPr>
        <p:spPr>
          <a:xfrm>
            <a:off x="6072447" y="5588284"/>
            <a:ext cx="0" cy="1905"/>
          </a:xfrm>
          <a:custGeom>
            <a:avLst/>
            <a:gdLst/>
            <a:ahLst/>
            <a:cxnLst/>
            <a:rect l="l" t="t" r="r" b="b"/>
            <a:pathLst>
              <a:path h="1904">
                <a:moveTo>
                  <a:pt x="0" y="0"/>
                </a:moveTo>
                <a:lnTo>
                  <a:pt x="0" y="1605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2" name="object 3522"/>
          <p:cNvSpPr/>
          <p:nvPr/>
        </p:nvSpPr>
        <p:spPr>
          <a:xfrm>
            <a:off x="6083727" y="5587399"/>
            <a:ext cx="12065" cy="0"/>
          </a:xfrm>
          <a:custGeom>
            <a:avLst/>
            <a:gdLst/>
            <a:ahLst/>
            <a:cxnLst/>
            <a:rect l="l" t="t" r="r" b="b"/>
            <a:pathLst>
              <a:path w="12064">
                <a:moveTo>
                  <a:pt x="0" y="0"/>
                </a:moveTo>
                <a:lnTo>
                  <a:pt x="11569" y="0"/>
                </a:lnTo>
              </a:path>
            </a:pathLst>
          </a:custGeom>
          <a:ln w="498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3" name="object 3523"/>
          <p:cNvSpPr/>
          <p:nvPr/>
        </p:nvSpPr>
        <p:spPr>
          <a:xfrm>
            <a:off x="6106287" y="5709240"/>
            <a:ext cx="0" cy="5715"/>
          </a:xfrm>
          <a:custGeom>
            <a:avLst/>
            <a:gdLst/>
            <a:ahLst/>
            <a:cxnLst/>
            <a:rect l="l" t="t" r="r" b="b"/>
            <a:pathLst>
              <a:path h="5714">
                <a:moveTo>
                  <a:pt x="-5784" y="2676"/>
                </a:moveTo>
                <a:lnTo>
                  <a:pt x="5784" y="2676"/>
                </a:lnTo>
              </a:path>
            </a:pathLst>
          </a:custGeom>
          <a:ln w="535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4" name="object 3524"/>
          <p:cNvSpPr/>
          <p:nvPr/>
        </p:nvSpPr>
        <p:spPr>
          <a:xfrm>
            <a:off x="6075050" y="5709775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5" name="object 3525"/>
          <p:cNvSpPr/>
          <p:nvPr/>
        </p:nvSpPr>
        <p:spPr>
          <a:xfrm>
            <a:off x="6075050" y="5715127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6" name="object 3526"/>
          <p:cNvSpPr/>
          <p:nvPr/>
        </p:nvSpPr>
        <p:spPr>
          <a:xfrm>
            <a:off x="6075629" y="5709775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7" name="object 3527"/>
          <p:cNvSpPr/>
          <p:nvPr/>
        </p:nvSpPr>
        <p:spPr>
          <a:xfrm>
            <a:off x="6075629" y="5715127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8" name="object 3528"/>
          <p:cNvSpPr/>
          <p:nvPr/>
        </p:nvSpPr>
        <p:spPr>
          <a:xfrm>
            <a:off x="6121906" y="5601932"/>
            <a:ext cx="22225" cy="0"/>
          </a:xfrm>
          <a:custGeom>
            <a:avLst/>
            <a:gdLst/>
            <a:ahLst/>
            <a:cxnLst/>
            <a:rect l="l" t="t" r="r" b="b"/>
            <a:pathLst>
              <a:path w="22225">
                <a:moveTo>
                  <a:pt x="0" y="0"/>
                </a:moveTo>
                <a:lnTo>
                  <a:pt x="21981" y="0"/>
                </a:lnTo>
              </a:path>
            </a:pathLst>
          </a:custGeom>
          <a:ln w="588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9" name="object 3529"/>
          <p:cNvSpPr/>
          <p:nvPr/>
        </p:nvSpPr>
        <p:spPr>
          <a:xfrm>
            <a:off x="6121906" y="5601932"/>
            <a:ext cx="22225" cy="0"/>
          </a:xfrm>
          <a:custGeom>
            <a:avLst/>
            <a:gdLst/>
            <a:ahLst/>
            <a:cxnLst/>
            <a:rect l="l" t="t" r="r" b="b"/>
            <a:pathLst>
              <a:path w="22225">
                <a:moveTo>
                  <a:pt x="0" y="0"/>
                </a:moveTo>
                <a:lnTo>
                  <a:pt x="21981" y="0"/>
                </a:lnTo>
              </a:path>
            </a:pathLst>
          </a:custGeom>
          <a:ln w="588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0" name="object 3530"/>
          <p:cNvSpPr/>
          <p:nvPr/>
        </p:nvSpPr>
        <p:spPr>
          <a:xfrm>
            <a:off x="6124219" y="5598988"/>
            <a:ext cx="0" cy="6350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0"/>
                </a:moveTo>
                <a:lnTo>
                  <a:pt x="0" y="5887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1" name="object 3531"/>
          <p:cNvSpPr/>
          <p:nvPr/>
        </p:nvSpPr>
        <p:spPr>
          <a:xfrm>
            <a:off x="6135789" y="5713337"/>
            <a:ext cx="12065" cy="0"/>
          </a:xfrm>
          <a:custGeom>
            <a:avLst/>
            <a:gdLst/>
            <a:ahLst/>
            <a:cxnLst/>
            <a:rect l="l" t="t" r="r" b="b"/>
            <a:pathLst>
              <a:path w="12064">
                <a:moveTo>
                  <a:pt x="0" y="0"/>
                </a:moveTo>
                <a:lnTo>
                  <a:pt x="11569" y="0"/>
                </a:lnTo>
              </a:path>
            </a:pathLst>
          </a:custGeom>
          <a:ln w="605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2" name="object 3532"/>
          <p:cNvSpPr/>
          <p:nvPr/>
        </p:nvSpPr>
        <p:spPr>
          <a:xfrm>
            <a:off x="6109758" y="5707902"/>
            <a:ext cx="17780" cy="0"/>
          </a:xfrm>
          <a:custGeom>
            <a:avLst/>
            <a:gdLst/>
            <a:ahLst/>
            <a:cxnLst/>
            <a:rect l="l" t="t" r="r" b="b"/>
            <a:pathLst>
              <a:path w="17779">
                <a:moveTo>
                  <a:pt x="0" y="0"/>
                </a:moveTo>
                <a:lnTo>
                  <a:pt x="17354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3" name="object 3533"/>
          <p:cNvSpPr/>
          <p:nvPr/>
        </p:nvSpPr>
        <p:spPr>
          <a:xfrm>
            <a:off x="6109758" y="5713254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4" name="object 3534"/>
          <p:cNvSpPr/>
          <p:nvPr/>
        </p:nvSpPr>
        <p:spPr>
          <a:xfrm>
            <a:off x="6110336" y="5707902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775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5" name="object 3535"/>
          <p:cNvSpPr/>
          <p:nvPr/>
        </p:nvSpPr>
        <p:spPr>
          <a:xfrm>
            <a:off x="6110336" y="5713254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6" name="object 3536"/>
          <p:cNvSpPr/>
          <p:nvPr/>
        </p:nvSpPr>
        <p:spPr>
          <a:xfrm>
            <a:off x="6143887" y="5578116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7" name="object 3537"/>
          <p:cNvSpPr/>
          <p:nvPr/>
        </p:nvSpPr>
        <p:spPr>
          <a:xfrm>
            <a:off x="6144465" y="5578116"/>
            <a:ext cx="64135" cy="0"/>
          </a:xfrm>
          <a:custGeom>
            <a:avLst/>
            <a:gdLst/>
            <a:ahLst/>
            <a:cxnLst/>
            <a:rect l="l" t="t" r="r" b="b"/>
            <a:pathLst>
              <a:path w="64135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8" name="object 3538"/>
          <p:cNvSpPr/>
          <p:nvPr/>
        </p:nvSpPr>
        <p:spPr>
          <a:xfrm>
            <a:off x="6175702" y="5578116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-5784" y="3211"/>
                </a:moveTo>
                <a:lnTo>
                  <a:pt x="5784" y="3211"/>
                </a:lnTo>
              </a:path>
            </a:pathLst>
          </a:custGeom>
          <a:ln w="642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9" name="object 3539"/>
          <p:cNvSpPr/>
          <p:nvPr/>
        </p:nvSpPr>
        <p:spPr>
          <a:xfrm>
            <a:off x="6280114" y="5624143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0" y="0"/>
                </a:moveTo>
                <a:lnTo>
                  <a:pt x="0" y="8027"/>
                </a:lnTo>
              </a:path>
            </a:pathLst>
          </a:custGeom>
          <a:ln w="520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0" name="object 3540"/>
          <p:cNvSpPr/>
          <p:nvPr/>
        </p:nvSpPr>
        <p:spPr>
          <a:xfrm>
            <a:off x="6277511" y="5631636"/>
            <a:ext cx="5715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0" y="0"/>
                </a:moveTo>
                <a:lnTo>
                  <a:pt x="5206" y="0"/>
                </a:lnTo>
              </a:path>
            </a:pathLst>
          </a:custGeom>
          <a:ln w="428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1" name="object 3541"/>
          <p:cNvSpPr/>
          <p:nvPr/>
        </p:nvSpPr>
        <p:spPr>
          <a:xfrm>
            <a:off x="6280114" y="5624143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0" y="0"/>
                </a:moveTo>
                <a:lnTo>
                  <a:pt x="0" y="8027"/>
                </a:lnTo>
              </a:path>
            </a:pathLst>
          </a:custGeom>
          <a:ln w="520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2" name="object 3542"/>
          <p:cNvSpPr/>
          <p:nvPr/>
        </p:nvSpPr>
        <p:spPr>
          <a:xfrm>
            <a:off x="6294287" y="5692916"/>
            <a:ext cx="8890" cy="0"/>
          </a:xfrm>
          <a:custGeom>
            <a:avLst/>
            <a:gdLst/>
            <a:ahLst/>
            <a:cxnLst/>
            <a:rect l="l" t="t" r="r" b="b"/>
            <a:pathLst>
              <a:path w="8889">
                <a:moveTo>
                  <a:pt x="0" y="0"/>
                </a:moveTo>
                <a:lnTo>
                  <a:pt x="8675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3" name="object 3543"/>
          <p:cNvSpPr/>
          <p:nvPr/>
        </p:nvSpPr>
        <p:spPr>
          <a:xfrm>
            <a:off x="6294287" y="5693452"/>
            <a:ext cx="34925" cy="0"/>
          </a:xfrm>
          <a:custGeom>
            <a:avLst/>
            <a:gdLst/>
            <a:ahLst/>
            <a:cxnLst/>
            <a:rect l="l" t="t" r="r" b="b"/>
            <a:pathLst>
              <a:path w="34925">
                <a:moveTo>
                  <a:pt x="0" y="0"/>
                </a:moveTo>
                <a:lnTo>
                  <a:pt x="34706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4" name="object 3544"/>
          <p:cNvSpPr/>
          <p:nvPr/>
        </p:nvSpPr>
        <p:spPr>
          <a:xfrm>
            <a:off x="6294287" y="5693452"/>
            <a:ext cx="35560" cy="0"/>
          </a:xfrm>
          <a:custGeom>
            <a:avLst/>
            <a:gdLst/>
            <a:ahLst/>
            <a:cxnLst/>
            <a:rect l="l" t="t" r="r" b="b"/>
            <a:pathLst>
              <a:path w="35560">
                <a:moveTo>
                  <a:pt x="0" y="0"/>
                </a:moveTo>
                <a:lnTo>
                  <a:pt x="35284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5" name="object 3545"/>
          <p:cNvSpPr/>
          <p:nvPr/>
        </p:nvSpPr>
        <p:spPr>
          <a:xfrm>
            <a:off x="6282717" y="5593101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749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6" name="object 3546"/>
          <p:cNvSpPr/>
          <p:nvPr/>
        </p:nvSpPr>
        <p:spPr>
          <a:xfrm>
            <a:off x="6283295" y="5593101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>
                <a:moveTo>
                  <a:pt x="0" y="0"/>
                </a:moveTo>
                <a:lnTo>
                  <a:pt x="63051" y="0"/>
                </a:lnTo>
              </a:path>
            </a:pathLst>
          </a:custGeom>
          <a:ln w="749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7" name="object 3547"/>
          <p:cNvSpPr/>
          <p:nvPr/>
        </p:nvSpPr>
        <p:spPr>
          <a:xfrm>
            <a:off x="6313953" y="5594707"/>
            <a:ext cx="0" cy="1905"/>
          </a:xfrm>
          <a:custGeom>
            <a:avLst/>
            <a:gdLst/>
            <a:ahLst/>
            <a:cxnLst/>
            <a:rect l="l" t="t" r="r" b="b"/>
            <a:pathLst>
              <a:path h="1904">
                <a:moveTo>
                  <a:pt x="-5784" y="802"/>
                </a:moveTo>
                <a:lnTo>
                  <a:pt x="5784" y="802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8" name="object 3548"/>
          <p:cNvSpPr/>
          <p:nvPr/>
        </p:nvSpPr>
        <p:spPr>
          <a:xfrm>
            <a:off x="6386839" y="5691311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776" y="0"/>
                </a:lnTo>
              </a:path>
            </a:pathLst>
          </a:custGeom>
          <a:ln w="802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9" name="object 3549"/>
          <p:cNvSpPr/>
          <p:nvPr/>
        </p:nvSpPr>
        <p:spPr>
          <a:xfrm>
            <a:off x="6387417" y="5691311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>
                <a:moveTo>
                  <a:pt x="0" y="0"/>
                </a:moveTo>
                <a:lnTo>
                  <a:pt x="16197" y="0"/>
                </a:lnTo>
              </a:path>
            </a:pathLst>
          </a:custGeom>
          <a:ln w="802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0" name="object 3550"/>
          <p:cNvSpPr/>
          <p:nvPr/>
        </p:nvSpPr>
        <p:spPr>
          <a:xfrm>
            <a:off x="6433116" y="5600327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482" y="0"/>
                </a:lnTo>
              </a:path>
            </a:pathLst>
          </a:custGeom>
          <a:ln w="1016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1" name="object 3551"/>
          <p:cNvSpPr/>
          <p:nvPr/>
        </p:nvSpPr>
        <p:spPr>
          <a:xfrm>
            <a:off x="6433116" y="5600327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60" y="0"/>
                </a:lnTo>
              </a:path>
            </a:pathLst>
          </a:custGeom>
          <a:ln w="1016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2" name="object 3552"/>
          <p:cNvSpPr/>
          <p:nvPr/>
        </p:nvSpPr>
        <p:spPr>
          <a:xfrm>
            <a:off x="6452783" y="5600594"/>
            <a:ext cx="0" cy="4445"/>
          </a:xfrm>
          <a:custGeom>
            <a:avLst/>
            <a:gdLst/>
            <a:ahLst/>
            <a:cxnLst/>
            <a:rect l="l" t="t" r="r" b="b"/>
            <a:pathLst>
              <a:path h="4445">
                <a:moveTo>
                  <a:pt x="-5784" y="2140"/>
                </a:moveTo>
                <a:lnTo>
                  <a:pt x="5784" y="2140"/>
                </a:lnTo>
              </a:path>
            </a:pathLst>
          </a:custGeom>
          <a:ln w="4281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3" name="object 3553"/>
          <p:cNvSpPr/>
          <p:nvPr/>
        </p:nvSpPr>
        <p:spPr>
          <a:xfrm>
            <a:off x="6485177" y="5620129"/>
            <a:ext cx="5715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0" y="0"/>
                </a:moveTo>
                <a:lnTo>
                  <a:pt x="5205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4" name="object 3554"/>
          <p:cNvSpPr/>
          <p:nvPr/>
        </p:nvSpPr>
        <p:spPr>
          <a:xfrm>
            <a:off x="6485177" y="5625481"/>
            <a:ext cx="5715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0" y="0"/>
                </a:moveTo>
                <a:lnTo>
                  <a:pt x="5205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5" name="object 3555"/>
          <p:cNvSpPr/>
          <p:nvPr/>
        </p:nvSpPr>
        <p:spPr>
          <a:xfrm>
            <a:off x="6485177" y="5620129"/>
            <a:ext cx="5715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0" y="0"/>
                </a:moveTo>
                <a:lnTo>
                  <a:pt x="5205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6" name="object 3556"/>
          <p:cNvSpPr/>
          <p:nvPr/>
        </p:nvSpPr>
        <p:spPr>
          <a:xfrm>
            <a:off x="6485177" y="5622805"/>
            <a:ext cx="5715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0" y="0"/>
                </a:moveTo>
                <a:lnTo>
                  <a:pt x="5205" y="0"/>
                </a:lnTo>
              </a:path>
            </a:pathLst>
          </a:custGeom>
          <a:ln w="374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7" name="object 3557"/>
          <p:cNvSpPr/>
          <p:nvPr/>
        </p:nvSpPr>
        <p:spPr>
          <a:xfrm>
            <a:off x="6481706" y="5701480"/>
            <a:ext cx="12065" cy="0"/>
          </a:xfrm>
          <a:custGeom>
            <a:avLst/>
            <a:gdLst/>
            <a:ahLst/>
            <a:cxnLst/>
            <a:rect l="l" t="t" r="r" b="b"/>
            <a:pathLst>
              <a:path w="12064">
                <a:moveTo>
                  <a:pt x="0" y="0"/>
                </a:moveTo>
                <a:lnTo>
                  <a:pt x="11569" y="0"/>
                </a:lnTo>
              </a:path>
            </a:pathLst>
          </a:custGeom>
          <a:ln w="10168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8" name="object 3558"/>
          <p:cNvSpPr/>
          <p:nvPr/>
        </p:nvSpPr>
        <p:spPr>
          <a:xfrm>
            <a:off x="6455676" y="5703621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481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9" name="object 3559"/>
          <p:cNvSpPr/>
          <p:nvPr/>
        </p:nvSpPr>
        <p:spPr>
          <a:xfrm>
            <a:off x="6455676" y="5708973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481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0" name="object 3560"/>
          <p:cNvSpPr/>
          <p:nvPr/>
        </p:nvSpPr>
        <p:spPr>
          <a:xfrm>
            <a:off x="6456254" y="5703621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481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1" name="object 3561"/>
          <p:cNvSpPr/>
          <p:nvPr/>
        </p:nvSpPr>
        <p:spPr>
          <a:xfrm>
            <a:off x="6456254" y="5708973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481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2" name="object 3562"/>
          <p:cNvSpPr/>
          <p:nvPr/>
        </p:nvSpPr>
        <p:spPr>
          <a:xfrm>
            <a:off x="6525090" y="5592566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1070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3" name="object 3563"/>
          <p:cNvSpPr/>
          <p:nvPr/>
        </p:nvSpPr>
        <p:spPr>
          <a:xfrm>
            <a:off x="6525669" y="5592566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63630" y="0"/>
                </a:moveTo>
                <a:lnTo>
                  <a:pt x="0" y="0"/>
                </a:lnTo>
              </a:path>
            </a:pathLst>
          </a:custGeom>
          <a:ln w="1070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4" name="object 3564"/>
          <p:cNvSpPr/>
          <p:nvPr/>
        </p:nvSpPr>
        <p:spPr>
          <a:xfrm>
            <a:off x="6556905" y="5592566"/>
            <a:ext cx="0" cy="6350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-5784" y="2943"/>
                </a:moveTo>
                <a:lnTo>
                  <a:pt x="5784" y="2943"/>
                </a:lnTo>
              </a:path>
            </a:pathLst>
          </a:custGeom>
          <a:ln w="588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5" name="object 3565"/>
          <p:cNvSpPr/>
          <p:nvPr/>
        </p:nvSpPr>
        <p:spPr>
          <a:xfrm>
            <a:off x="6611280" y="5593636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963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6" name="object 3566"/>
          <p:cNvSpPr/>
          <p:nvPr/>
        </p:nvSpPr>
        <p:spPr>
          <a:xfrm>
            <a:off x="6611859" y="5593636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963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7" name="object 3567"/>
          <p:cNvSpPr/>
          <p:nvPr/>
        </p:nvSpPr>
        <p:spPr>
          <a:xfrm>
            <a:off x="6643096" y="5594172"/>
            <a:ext cx="0" cy="3810"/>
          </a:xfrm>
          <a:custGeom>
            <a:avLst/>
            <a:gdLst/>
            <a:ahLst/>
            <a:cxnLst/>
            <a:rect l="l" t="t" r="r" b="b"/>
            <a:pathLst>
              <a:path h="3810">
                <a:moveTo>
                  <a:pt x="-5784" y="1873"/>
                </a:moveTo>
                <a:lnTo>
                  <a:pt x="5784" y="1873"/>
                </a:lnTo>
              </a:path>
            </a:pathLst>
          </a:custGeom>
          <a:ln w="374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8" name="object 3568"/>
          <p:cNvSpPr/>
          <p:nvPr/>
        </p:nvSpPr>
        <p:spPr>
          <a:xfrm>
            <a:off x="6695157" y="5710311"/>
            <a:ext cx="0" cy="3810"/>
          </a:xfrm>
          <a:custGeom>
            <a:avLst/>
            <a:gdLst/>
            <a:ahLst/>
            <a:cxnLst/>
            <a:rect l="l" t="t" r="r" b="b"/>
            <a:pathLst>
              <a:path h="3810">
                <a:moveTo>
                  <a:pt x="-5784" y="1873"/>
                </a:moveTo>
                <a:lnTo>
                  <a:pt x="5784" y="1873"/>
                </a:lnTo>
              </a:path>
            </a:pathLst>
          </a:custGeom>
          <a:ln w="374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9" name="object 3569"/>
          <p:cNvSpPr/>
          <p:nvPr/>
        </p:nvSpPr>
        <p:spPr>
          <a:xfrm>
            <a:off x="6663342" y="5714860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9098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0" name="object 3570"/>
          <p:cNvSpPr/>
          <p:nvPr/>
        </p:nvSpPr>
        <p:spPr>
          <a:xfrm>
            <a:off x="6663921" y="5714860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9098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1" name="object 3571"/>
          <p:cNvSpPr/>
          <p:nvPr/>
        </p:nvSpPr>
        <p:spPr>
          <a:xfrm>
            <a:off x="6727552" y="5689973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774" y="0"/>
                </a:lnTo>
              </a:path>
            </a:pathLst>
          </a:custGeom>
          <a:ln w="642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2" name="object 3572"/>
          <p:cNvSpPr/>
          <p:nvPr/>
        </p:nvSpPr>
        <p:spPr>
          <a:xfrm>
            <a:off x="6727552" y="5689973"/>
            <a:ext cx="17780" cy="0"/>
          </a:xfrm>
          <a:custGeom>
            <a:avLst/>
            <a:gdLst/>
            <a:ahLst/>
            <a:cxnLst/>
            <a:rect l="l" t="t" r="r" b="b"/>
            <a:pathLst>
              <a:path w="17779">
                <a:moveTo>
                  <a:pt x="0" y="0"/>
                </a:moveTo>
                <a:lnTo>
                  <a:pt x="17352" y="0"/>
                </a:lnTo>
              </a:path>
            </a:pathLst>
          </a:custGeom>
          <a:ln w="6422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3" name="object 3573"/>
          <p:cNvSpPr/>
          <p:nvPr/>
        </p:nvSpPr>
        <p:spPr>
          <a:xfrm>
            <a:off x="6761680" y="5613706"/>
            <a:ext cx="17145" cy="0"/>
          </a:xfrm>
          <a:custGeom>
            <a:avLst/>
            <a:gdLst/>
            <a:ahLst/>
            <a:cxnLst/>
            <a:rect l="l" t="t" r="r" b="b"/>
            <a:pathLst>
              <a:path w="17145">
                <a:moveTo>
                  <a:pt x="0" y="0"/>
                </a:moveTo>
                <a:lnTo>
                  <a:pt x="16775" y="0"/>
                </a:lnTo>
              </a:path>
            </a:pathLst>
          </a:custGeom>
          <a:ln w="588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4" name="object 3574"/>
          <p:cNvSpPr/>
          <p:nvPr/>
        </p:nvSpPr>
        <p:spPr>
          <a:xfrm>
            <a:off x="6761680" y="5613706"/>
            <a:ext cx="17780" cy="0"/>
          </a:xfrm>
          <a:custGeom>
            <a:avLst/>
            <a:gdLst/>
            <a:ahLst/>
            <a:cxnLst/>
            <a:rect l="l" t="t" r="r" b="b"/>
            <a:pathLst>
              <a:path w="17779">
                <a:moveTo>
                  <a:pt x="0" y="0"/>
                </a:moveTo>
                <a:lnTo>
                  <a:pt x="17353" y="0"/>
                </a:lnTo>
              </a:path>
            </a:pathLst>
          </a:custGeom>
          <a:ln w="5887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5" name="object 3575"/>
          <p:cNvSpPr/>
          <p:nvPr/>
        </p:nvSpPr>
        <p:spPr>
          <a:xfrm>
            <a:off x="6810270" y="5693267"/>
            <a:ext cx="12065" cy="0"/>
          </a:xfrm>
          <a:custGeom>
            <a:avLst/>
            <a:gdLst/>
            <a:ahLst/>
            <a:cxnLst/>
            <a:rect l="l" t="t" r="r" b="b"/>
            <a:pathLst>
              <a:path w="12065">
                <a:moveTo>
                  <a:pt x="0" y="0"/>
                </a:moveTo>
                <a:lnTo>
                  <a:pt x="11569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6" name="object 3576"/>
          <p:cNvSpPr/>
          <p:nvPr/>
        </p:nvSpPr>
        <p:spPr>
          <a:xfrm>
            <a:off x="6818947" y="5621199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7" name="object 3577"/>
          <p:cNvSpPr/>
          <p:nvPr/>
        </p:nvSpPr>
        <p:spPr>
          <a:xfrm>
            <a:off x="6818947" y="5616650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8" name="object 3578"/>
          <p:cNvSpPr/>
          <p:nvPr/>
        </p:nvSpPr>
        <p:spPr>
          <a:xfrm>
            <a:off x="6819525" y="5621199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9" name="object 3579"/>
          <p:cNvSpPr/>
          <p:nvPr/>
        </p:nvSpPr>
        <p:spPr>
          <a:xfrm>
            <a:off x="6819525" y="5616650"/>
            <a:ext cx="64135" cy="0"/>
          </a:xfrm>
          <a:custGeom>
            <a:avLst/>
            <a:gdLst/>
            <a:ahLst/>
            <a:cxnLst/>
            <a:rect l="l" t="t" r="r" b="b"/>
            <a:pathLst>
              <a:path w="64134">
                <a:moveTo>
                  <a:pt x="0" y="0"/>
                </a:moveTo>
                <a:lnTo>
                  <a:pt x="63630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0" name="object 3580"/>
          <p:cNvSpPr/>
          <p:nvPr/>
        </p:nvSpPr>
        <p:spPr>
          <a:xfrm>
            <a:off x="6844978" y="5620932"/>
            <a:ext cx="12065" cy="0"/>
          </a:xfrm>
          <a:custGeom>
            <a:avLst/>
            <a:gdLst/>
            <a:ahLst/>
            <a:cxnLst/>
            <a:rect l="l" t="t" r="r" b="b"/>
            <a:pathLst>
              <a:path w="12065">
                <a:moveTo>
                  <a:pt x="0" y="0"/>
                </a:moveTo>
                <a:lnTo>
                  <a:pt x="11569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1" name="object 3581"/>
          <p:cNvSpPr/>
          <p:nvPr/>
        </p:nvSpPr>
        <p:spPr>
          <a:xfrm>
            <a:off x="6844978" y="5619326"/>
            <a:ext cx="12065" cy="0"/>
          </a:xfrm>
          <a:custGeom>
            <a:avLst/>
            <a:gdLst/>
            <a:ahLst/>
            <a:cxnLst/>
            <a:rect l="l" t="t" r="r" b="b"/>
            <a:pathLst>
              <a:path w="12065">
                <a:moveTo>
                  <a:pt x="0" y="0"/>
                </a:moveTo>
                <a:lnTo>
                  <a:pt x="11569" y="0"/>
                </a:lnTo>
              </a:path>
            </a:pathLst>
          </a:custGeom>
          <a:ln w="3175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2" name="object 3582"/>
          <p:cNvSpPr/>
          <p:nvPr/>
        </p:nvSpPr>
        <p:spPr>
          <a:xfrm>
            <a:off x="6833698" y="5684085"/>
            <a:ext cx="0" cy="8890"/>
          </a:xfrm>
          <a:custGeom>
            <a:avLst/>
            <a:gdLst/>
            <a:ahLst/>
            <a:cxnLst/>
            <a:rect l="l" t="t" r="r" b="b"/>
            <a:pathLst>
              <a:path h="8889">
                <a:moveTo>
                  <a:pt x="0" y="0"/>
                </a:moveTo>
                <a:lnTo>
                  <a:pt x="0" y="8563"/>
                </a:lnTo>
              </a:path>
            </a:pathLst>
          </a:custGeom>
          <a:ln w="520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3" name="object 3583"/>
          <p:cNvSpPr/>
          <p:nvPr/>
        </p:nvSpPr>
        <p:spPr>
          <a:xfrm>
            <a:off x="6831095" y="5692917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482" y="0"/>
                </a:lnTo>
              </a:path>
            </a:pathLst>
          </a:custGeom>
          <a:ln w="856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4" name="object 3584"/>
          <p:cNvSpPr/>
          <p:nvPr/>
        </p:nvSpPr>
        <p:spPr>
          <a:xfrm>
            <a:off x="6831095" y="5690909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482" y="0"/>
                </a:lnTo>
              </a:path>
            </a:pathLst>
          </a:custGeom>
          <a:ln w="347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5" name="object 3585"/>
          <p:cNvSpPr/>
          <p:nvPr/>
        </p:nvSpPr>
        <p:spPr>
          <a:xfrm>
            <a:off x="6831095" y="5695459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1482" y="0"/>
                </a:lnTo>
              </a:path>
            </a:pathLst>
          </a:custGeom>
          <a:ln w="347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6" name="object 3586"/>
          <p:cNvSpPr/>
          <p:nvPr/>
        </p:nvSpPr>
        <p:spPr>
          <a:xfrm>
            <a:off x="6833698" y="5684085"/>
            <a:ext cx="0" cy="8890"/>
          </a:xfrm>
          <a:custGeom>
            <a:avLst/>
            <a:gdLst/>
            <a:ahLst/>
            <a:cxnLst/>
            <a:rect l="l" t="t" r="r" b="b"/>
            <a:pathLst>
              <a:path h="8889">
                <a:moveTo>
                  <a:pt x="0" y="0"/>
                </a:moveTo>
                <a:lnTo>
                  <a:pt x="0" y="8563"/>
                </a:lnTo>
              </a:path>
            </a:pathLst>
          </a:custGeom>
          <a:ln w="520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7" name="object 3587"/>
          <p:cNvSpPr/>
          <p:nvPr/>
        </p:nvSpPr>
        <p:spPr>
          <a:xfrm>
            <a:off x="6831095" y="5692917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61" y="0"/>
                </a:lnTo>
              </a:path>
            </a:pathLst>
          </a:custGeom>
          <a:ln w="856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8" name="object 3588"/>
          <p:cNvSpPr/>
          <p:nvPr/>
        </p:nvSpPr>
        <p:spPr>
          <a:xfrm>
            <a:off x="6831095" y="5690909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61" y="0"/>
                </a:lnTo>
              </a:path>
            </a:pathLst>
          </a:custGeom>
          <a:ln w="347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9" name="object 3589"/>
          <p:cNvSpPr/>
          <p:nvPr/>
        </p:nvSpPr>
        <p:spPr>
          <a:xfrm>
            <a:off x="6831095" y="5695459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61" y="0"/>
                </a:lnTo>
              </a:path>
            </a:pathLst>
          </a:custGeom>
          <a:ln w="347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0" name="object 3590"/>
          <p:cNvSpPr/>
          <p:nvPr/>
        </p:nvSpPr>
        <p:spPr>
          <a:xfrm>
            <a:off x="6879107" y="5618040"/>
            <a:ext cx="12065" cy="0"/>
          </a:xfrm>
          <a:custGeom>
            <a:avLst/>
            <a:gdLst/>
            <a:ahLst/>
            <a:cxnLst/>
            <a:rect l="l" t="t" r="r" b="b"/>
            <a:pathLst>
              <a:path w="12065">
                <a:moveTo>
                  <a:pt x="0" y="0"/>
                </a:moveTo>
                <a:lnTo>
                  <a:pt x="11569" y="0"/>
                </a:lnTo>
              </a:path>
            </a:pathLst>
          </a:custGeom>
          <a:ln w="4714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1" name="object 3591"/>
          <p:cNvSpPr/>
          <p:nvPr/>
        </p:nvSpPr>
        <p:spPr>
          <a:xfrm>
            <a:off x="4431652" y="5607017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2" name="object 3592"/>
          <p:cNvSpPr/>
          <p:nvPr/>
        </p:nvSpPr>
        <p:spPr>
          <a:xfrm>
            <a:off x="4431652" y="5607017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3" name="object 3593"/>
          <p:cNvSpPr/>
          <p:nvPr/>
        </p:nvSpPr>
        <p:spPr>
          <a:xfrm>
            <a:off x="4448427" y="5578116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64208" y="0"/>
                </a:moveTo>
                <a:lnTo>
                  <a:pt x="0" y="0"/>
                </a:lnTo>
                <a:lnTo>
                  <a:pt x="0" y="59407"/>
                </a:lnTo>
                <a:lnTo>
                  <a:pt x="64208" y="59407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4" name="object 3594"/>
          <p:cNvSpPr/>
          <p:nvPr/>
        </p:nvSpPr>
        <p:spPr>
          <a:xfrm>
            <a:off x="4448427" y="5578116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5" name="object 3595"/>
          <p:cNvSpPr/>
          <p:nvPr/>
        </p:nvSpPr>
        <p:spPr>
          <a:xfrm>
            <a:off x="4465780" y="5607552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6" name="object 3596"/>
          <p:cNvSpPr/>
          <p:nvPr/>
        </p:nvSpPr>
        <p:spPr>
          <a:xfrm>
            <a:off x="4465781" y="5607552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7" name="object 3597"/>
          <p:cNvSpPr/>
          <p:nvPr/>
        </p:nvSpPr>
        <p:spPr>
          <a:xfrm>
            <a:off x="4483135" y="5649298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63630" y="0"/>
                </a:moveTo>
                <a:lnTo>
                  <a:pt x="0" y="0"/>
                </a:lnTo>
                <a:lnTo>
                  <a:pt x="0" y="59407"/>
                </a:lnTo>
                <a:lnTo>
                  <a:pt x="63630" y="59407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8" name="object 3598"/>
          <p:cNvSpPr/>
          <p:nvPr/>
        </p:nvSpPr>
        <p:spPr>
          <a:xfrm>
            <a:off x="4483135" y="5649297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0" y="0"/>
                </a:moveTo>
                <a:lnTo>
                  <a:pt x="63630" y="0"/>
                </a:lnTo>
                <a:lnTo>
                  <a:pt x="63630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9" name="object 3599"/>
          <p:cNvSpPr/>
          <p:nvPr/>
        </p:nvSpPr>
        <p:spPr>
          <a:xfrm>
            <a:off x="4499910" y="5623073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64208" y="0"/>
                </a:moveTo>
                <a:lnTo>
                  <a:pt x="0" y="0"/>
                </a:lnTo>
                <a:lnTo>
                  <a:pt x="0" y="59407"/>
                </a:lnTo>
                <a:lnTo>
                  <a:pt x="64208" y="59407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0" name="object 3600"/>
          <p:cNvSpPr/>
          <p:nvPr/>
        </p:nvSpPr>
        <p:spPr>
          <a:xfrm>
            <a:off x="4499910" y="5623073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1" name="object 3601"/>
          <p:cNvSpPr/>
          <p:nvPr/>
        </p:nvSpPr>
        <p:spPr>
          <a:xfrm>
            <a:off x="4517842" y="5612369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2" name="object 3602"/>
          <p:cNvSpPr/>
          <p:nvPr/>
        </p:nvSpPr>
        <p:spPr>
          <a:xfrm>
            <a:off x="4517842" y="5612369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3" name="object 3603"/>
          <p:cNvSpPr/>
          <p:nvPr/>
        </p:nvSpPr>
        <p:spPr>
          <a:xfrm>
            <a:off x="4535196" y="5624678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4" name="object 3604"/>
          <p:cNvSpPr/>
          <p:nvPr/>
        </p:nvSpPr>
        <p:spPr>
          <a:xfrm>
            <a:off x="4535196" y="5624678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5" name="object 3605"/>
          <p:cNvSpPr/>
          <p:nvPr/>
        </p:nvSpPr>
        <p:spPr>
          <a:xfrm>
            <a:off x="4551972" y="5611833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6" name="object 3606"/>
          <p:cNvSpPr/>
          <p:nvPr/>
        </p:nvSpPr>
        <p:spPr>
          <a:xfrm>
            <a:off x="4551971" y="5611833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7" name="object 3607"/>
          <p:cNvSpPr/>
          <p:nvPr/>
        </p:nvSpPr>
        <p:spPr>
          <a:xfrm>
            <a:off x="4569325" y="5593637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8" name="object 3608"/>
          <p:cNvSpPr/>
          <p:nvPr/>
        </p:nvSpPr>
        <p:spPr>
          <a:xfrm>
            <a:off x="4569325" y="5593636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9" name="object 3609"/>
          <p:cNvSpPr/>
          <p:nvPr/>
        </p:nvSpPr>
        <p:spPr>
          <a:xfrm>
            <a:off x="4587257" y="5624678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0" name="object 3610"/>
          <p:cNvSpPr/>
          <p:nvPr/>
        </p:nvSpPr>
        <p:spPr>
          <a:xfrm>
            <a:off x="4587257" y="5624678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1" name="object 3611"/>
          <p:cNvSpPr/>
          <p:nvPr/>
        </p:nvSpPr>
        <p:spPr>
          <a:xfrm>
            <a:off x="4604033" y="5596848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64208" y="0"/>
                </a:moveTo>
                <a:lnTo>
                  <a:pt x="0" y="0"/>
                </a:lnTo>
                <a:lnTo>
                  <a:pt x="0" y="59407"/>
                </a:lnTo>
                <a:lnTo>
                  <a:pt x="64208" y="59407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2" name="object 3612"/>
          <p:cNvSpPr/>
          <p:nvPr/>
        </p:nvSpPr>
        <p:spPr>
          <a:xfrm>
            <a:off x="4604032" y="5596847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3" name="object 3613"/>
          <p:cNvSpPr/>
          <p:nvPr/>
        </p:nvSpPr>
        <p:spPr>
          <a:xfrm>
            <a:off x="4621386" y="5617721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64208" y="0"/>
                </a:moveTo>
                <a:lnTo>
                  <a:pt x="0" y="0"/>
                </a:lnTo>
                <a:lnTo>
                  <a:pt x="0" y="59407"/>
                </a:lnTo>
                <a:lnTo>
                  <a:pt x="64208" y="59407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4" name="object 3614"/>
          <p:cNvSpPr/>
          <p:nvPr/>
        </p:nvSpPr>
        <p:spPr>
          <a:xfrm>
            <a:off x="4621386" y="5617721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5" name="object 3615"/>
          <p:cNvSpPr/>
          <p:nvPr/>
        </p:nvSpPr>
        <p:spPr>
          <a:xfrm>
            <a:off x="4639318" y="5629495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6" name="object 3616"/>
          <p:cNvSpPr/>
          <p:nvPr/>
        </p:nvSpPr>
        <p:spPr>
          <a:xfrm>
            <a:off x="4639318" y="5629495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7" name="object 3617"/>
          <p:cNvSpPr/>
          <p:nvPr/>
        </p:nvSpPr>
        <p:spPr>
          <a:xfrm>
            <a:off x="4656094" y="5635918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64208" y="0"/>
                </a:moveTo>
                <a:lnTo>
                  <a:pt x="0" y="0"/>
                </a:lnTo>
                <a:lnTo>
                  <a:pt x="0" y="59407"/>
                </a:lnTo>
                <a:lnTo>
                  <a:pt x="64208" y="59407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8" name="object 3618"/>
          <p:cNvSpPr/>
          <p:nvPr/>
        </p:nvSpPr>
        <p:spPr>
          <a:xfrm>
            <a:off x="4656094" y="5635918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9" name="object 3619"/>
          <p:cNvSpPr/>
          <p:nvPr/>
        </p:nvSpPr>
        <p:spPr>
          <a:xfrm>
            <a:off x="4673447" y="5644481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64208" y="0"/>
                </a:moveTo>
                <a:lnTo>
                  <a:pt x="0" y="0"/>
                </a:lnTo>
                <a:lnTo>
                  <a:pt x="0" y="59407"/>
                </a:lnTo>
                <a:lnTo>
                  <a:pt x="64208" y="59407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0" name="object 3620"/>
          <p:cNvSpPr/>
          <p:nvPr/>
        </p:nvSpPr>
        <p:spPr>
          <a:xfrm>
            <a:off x="4673447" y="5644481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1" name="object 3621"/>
          <p:cNvSpPr/>
          <p:nvPr/>
        </p:nvSpPr>
        <p:spPr>
          <a:xfrm>
            <a:off x="4690800" y="5581327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2" name="object 3622"/>
          <p:cNvSpPr/>
          <p:nvPr/>
        </p:nvSpPr>
        <p:spPr>
          <a:xfrm>
            <a:off x="4690801" y="5581327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3" name="object 3623"/>
          <p:cNvSpPr/>
          <p:nvPr/>
        </p:nvSpPr>
        <p:spPr>
          <a:xfrm>
            <a:off x="4707576" y="5625214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4" name="object 3624"/>
          <p:cNvSpPr/>
          <p:nvPr/>
        </p:nvSpPr>
        <p:spPr>
          <a:xfrm>
            <a:off x="4707576" y="5625213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5" name="object 3625"/>
          <p:cNvSpPr/>
          <p:nvPr/>
        </p:nvSpPr>
        <p:spPr>
          <a:xfrm>
            <a:off x="4725508" y="5622538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64208" y="0"/>
                </a:moveTo>
                <a:lnTo>
                  <a:pt x="0" y="0"/>
                </a:lnTo>
                <a:lnTo>
                  <a:pt x="0" y="59407"/>
                </a:lnTo>
                <a:lnTo>
                  <a:pt x="64208" y="59407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6" name="object 3626"/>
          <p:cNvSpPr/>
          <p:nvPr/>
        </p:nvSpPr>
        <p:spPr>
          <a:xfrm>
            <a:off x="4725509" y="5622537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7" name="object 3627"/>
          <p:cNvSpPr/>
          <p:nvPr/>
        </p:nvSpPr>
        <p:spPr>
          <a:xfrm>
            <a:off x="4742862" y="5616650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8" name="object 3628"/>
          <p:cNvSpPr/>
          <p:nvPr/>
        </p:nvSpPr>
        <p:spPr>
          <a:xfrm>
            <a:off x="4742862" y="5616650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9" name="object 3629"/>
          <p:cNvSpPr/>
          <p:nvPr/>
        </p:nvSpPr>
        <p:spPr>
          <a:xfrm>
            <a:off x="4759637" y="5613974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64208" y="0"/>
                </a:moveTo>
                <a:lnTo>
                  <a:pt x="0" y="0"/>
                </a:lnTo>
                <a:lnTo>
                  <a:pt x="0" y="59407"/>
                </a:lnTo>
                <a:lnTo>
                  <a:pt x="64208" y="59407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0" name="object 3630"/>
          <p:cNvSpPr/>
          <p:nvPr/>
        </p:nvSpPr>
        <p:spPr>
          <a:xfrm>
            <a:off x="4759638" y="5613974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1" name="object 3631"/>
          <p:cNvSpPr/>
          <p:nvPr/>
        </p:nvSpPr>
        <p:spPr>
          <a:xfrm>
            <a:off x="4777570" y="5649298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64208" y="0"/>
                </a:moveTo>
                <a:lnTo>
                  <a:pt x="0" y="0"/>
                </a:lnTo>
                <a:lnTo>
                  <a:pt x="0" y="59407"/>
                </a:lnTo>
                <a:lnTo>
                  <a:pt x="64208" y="59407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2" name="object 3632"/>
          <p:cNvSpPr/>
          <p:nvPr/>
        </p:nvSpPr>
        <p:spPr>
          <a:xfrm>
            <a:off x="4777570" y="5649297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3" name="object 3633"/>
          <p:cNvSpPr/>
          <p:nvPr/>
        </p:nvSpPr>
        <p:spPr>
          <a:xfrm>
            <a:off x="4794924" y="5633241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4" name="object 3634"/>
          <p:cNvSpPr/>
          <p:nvPr/>
        </p:nvSpPr>
        <p:spPr>
          <a:xfrm>
            <a:off x="4794923" y="5633241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5" name="object 3635"/>
          <p:cNvSpPr/>
          <p:nvPr/>
        </p:nvSpPr>
        <p:spPr>
          <a:xfrm>
            <a:off x="4811699" y="5592566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64208" y="0"/>
                </a:moveTo>
                <a:lnTo>
                  <a:pt x="0" y="0"/>
                </a:lnTo>
                <a:lnTo>
                  <a:pt x="0" y="59407"/>
                </a:lnTo>
                <a:lnTo>
                  <a:pt x="64208" y="59407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6" name="object 3636"/>
          <p:cNvSpPr/>
          <p:nvPr/>
        </p:nvSpPr>
        <p:spPr>
          <a:xfrm>
            <a:off x="4811699" y="5592566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7" name="object 3637"/>
          <p:cNvSpPr/>
          <p:nvPr/>
        </p:nvSpPr>
        <p:spPr>
          <a:xfrm>
            <a:off x="4829052" y="5626284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63630" y="0"/>
                </a:moveTo>
                <a:lnTo>
                  <a:pt x="0" y="0"/>
                </a:lnTo>
                <a:lnTo>
                  <a:pt x="0" y="59407"/>
                </a:lnTo>
                <a:lnTo>
                  <a:pt x="63630" y="59407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8" name="object 3638"/>
          <p:cNvSpPr/>
          <p:nvPr/>
        </p:nvSpPr>
        <p:spPr>
          <a:xfrm>
            <a:off x="4829052" y="5626284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0" y="0"/>
                </a:moveTo>
                <a:lnTo>
                  <a:pt x="63630" y="0"/>
                </a:lnTo>
                <a:lnTo>
                  <a:pt x="63630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9" name="object 3639"/>
          <p:cNvSpPr/>
          <p:nvPr/>
        </p:nvSpPr>
        <p:spPr>
          <a:xfrm>
            <a:off x="4846985" y="5605411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63630" y="0"/>
                </a:moveTo>
                <a:lnTo>
                  <a:pt x="0" y="0"/>
                </a:lnTo>
                <a:lnTo>
                  <a:pt x="0" y="59407"/>
                </a:lnTo>
                <a:lnTo>
                  <a:pt x="63630" y="59407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0" name="object 3640"/>
          <p:cNvSpPr/>
          <p:nvPr/>
        </p:nvSpPr>
        <p:spPr>
          <a:xfrm>
            <a:off x="4846985" y="5605411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0" y="0"/>
                </a:moveTo>
                <a:lnTo>
                  <a:pt x="63630" y="0"/>
                </a:lnTo>
                <a:lnTo>
                  <a:pt x="63630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1" name="object 3641"/>
          <p:cNvSpPr/>
          <p:nvPr/>
        </p:nvSpPr>
        <p:spPr>
          <a:xfrm>
            <a:off x="4863760" y="5579186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64208" y="0"/>
                </a:moveTo>
                <a:lnTo>
                  <a:pt x="0" y="0"/>
                </a:lnTo>
                <a:lnTo>
                  <a:pt x="0" y="59407"/>
                </a:lnTo>
                <a:lnTo>
                  <a:pt x="64208" y="59407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2" name="object 3642"/>
          <p:cNvSpPr/>
          <p:nvPr/>
        </p:nvSpPr>
        <p:spPr>
          <a:xfrm>
            <a:off x="4863760" y="5579186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3" name="object 3643"/>
          <p:cNvSpPr/>
          <p:nvPr/>
        </p:nvSpPr>
        <p:spPr>
          <a:xfrm>
            <a:off x="4881114" y="5587749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64208" y="0"/>
                </a:moveTo>
                <a:lnTo>
                  <a:pt x="0" y="0"/>
                </a:lnTo>
                <a:lnTo>
                  <a:pt x="0" y="59407"/>
                </a:lnTo>
                <a:lnTo>
                  <a:pt x="64208" y="59407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4" name="object 3644"/>
          <p:cNvSpPr/>
          <p:nvPr/>
        </p:nvSpPr>
        <p:spPr>
          <a:xfrm>
            <a:off x="4881114" y="5587749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5" name="object 3645"/>
          <p:cNvSpPr/>
          <p:nvPr/>
        </p:nvSpPr>
        <p:spPr>
          <a:xfrm>
            <a:off x="4898467" y="5647692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6" name="object 3646"/>
          <p:cNvSpPr/>
          <p:nvPr/>
        </p:nvSpPr>
        <p:spPr>
          <a:xfrm>
            <a:off x="4898468" y="5647692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7" name="object 3647"/>
          <p:cNvSpPr/>
          <p:nvPr/>
        </p:nvSpPr>
        <p:spPr>
          <a:xfrm>
            <a:off x="4915243" y="5645016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64208" y="0"/>
                </a:moveTo>
                <a:lnTo>
                  <a:pt x="0" y="0"/>
                </a:lnTo>
                <a:lnTo>
                  <a:pt x="0" y="59407"/>
                </a:lnTo>
                <a:lnTo>
                  <a:pt x="64208" y="59407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8" name="object 3648"/>
          <p:cNvSpPr/>
          <p:nvPr/>
        </p:nvSpPr>
        <p:spPr>
          <a:xfrm>
            <a:off x="4915243" y="5645016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9" name="object 3649"/>
          <p:cNvSpPr/>
          <p:nvPr/>
        </p:nvSpPr>
        <p:spPr>
          <a:xfrm>
            <a:off x="4933175" y="5632171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64208" y="0"/>
                </a:moveTo>
                <a:lnTo>
                  <a:pt x="0" y="0"/>
                </a:lnTo>
                <a:lnTo>
                  <a:pt x="0" y="59407"/>
                </a:lnTo>
                <a:lnTo>
                  <a:pt x="64208" y="59407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0" name="object 3650"/>
          <p:cNvSpPr/>
          <p:nvPr/>
        </p:nvSpPr>
        <p:spPr>
          <a:xfrm>
            <a:off x="4933175" y="5632171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1" name="object 3651"/>
          <p:cNvSpPr/>
          <p:nvPr/>
        </p:nvSpPr>
        <p:spPr>
          <a:xfrm>
            <a:off x="4950528" y="5662677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63630" y="0"/>
                </a:moveTo>
                <a:lnTo>
                  <a:pt x="0" y="0"/>
                </a:lnTo>
                <a:lnTo>
                  <a:pt x="0" y="59407"/>
                </a:lnTo>
                <a:lnTo>
                  <a:pt x="63630" y="59407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2" name="object 3652"/>
          <p:cNvSpPr/>
          <p:nvPr/>
        </p:nvSpPr>
        <p:spPr>
          <a:xfrm>
            <a:off x="4950529" y="5662677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0" y="0"/>
                </a:moveTo>
                <a:lnTo>
                  <a:pt x="63630" y="0"/>
                </a:lnTo>
                <a:lnTo>
                  <a:pt x="63630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3" name="object 3653"/>
          <p:cNvSpPr/>
          <p:nvPr/>
        </p:nvSpPr>
        <p:spPr>
          <a:xfrm>
            <a:off x="4967304" y="5582933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64208" y="0"/>
                </a:moveTo>
                <a:lnTo>
                  <a:pt x="0" y="0"/>
                </a:lnTo>
                <a:lnTo>
                  <a:pt x="0" y="59407"/>
                </a:lnTo>
                <a:lnTo>
                  <a:pt x="64208" y="59407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4" name="object 3654"/>
          <p:cNvSpPr/>
          <p:nvPr/>
        </p:nvSpPr>
        <p:spPr>
          <a:xfrm>
            <a:off x="4967304" y="5582932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5" name="object 3655"/>
          <p:cNvSpPr/>
          <p:nvPr/>
        </p:nvSpPr>
        <p:spPr>
          <a:xfrm>
            <a:off x="4984658" y="5586679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63630" y="0"/>
                </a:moveTo>
                <a:lnTo>
                  <a:pt x="0" y="0"/>
                </a:lnTo>
                <a:lnTo>
                  <a:pt x="0" y="59407"/>
                </a:lnTo>
                <a:lnTo>
                  <a:pt x="63630" y="59407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6" name="object 3656"/>
          <p:cNvSpPr/>
          <p:nvPr/>
        </p:nvSpPr>
        <p:spPr>
          <a:xfrm>
            <a:off x="4984658" y="5586679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0" y="0"/>
                </a:moveTo>
                <a:lnTo>
                  <a:pt x="63630" y="0"/>
                </a:lnTo>
                <a:lnTo>
                  <a:pt x="63630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7" name="object 3657"/>
          <p:cNvSpPr/>
          <p:nvPr/>
        </p:nvSpPr>
        <p:spPr>
          <a:xfrm>
            <a:off x="5002589" y="5603806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8" name="object 3658"/>
          <p:cNvSpPr/>
          <p:nvPr/>
        </p:nvSpPr>
        <p:spPr>
          <a:xfrm>
            <a:off x="5002590" y="5603805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9" name="object 3659"/>
          <p:cNvSpPr/>
          <p:nvPr/>
        </p:nvSpPr>
        <p:spPr>
          <a:xfrm>
            <a:off x="5019365" y="5661607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0" name="object 3660"/>
          <p:cNvSpPr/>
          <p:nvPr/>
        </p:nvSpPr>
        <p:spPr>
          <a:xfrm>
            <a:off x="5036719" y="5623073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63630" y="0"/>
                </a:moveTo>
                <a:lnTo>
                  <a:pt x="0" y="0"/>
                </a:lnTo>
                <a:lnTo>
                  <a:pt x="0" y="59407"/>
                </a:lnTo>
                <a:lnTo>
                  <a:pt x="63630" y="59407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1" name="object 3661"/>
          <p:cNvSpPr/>
          <p:nvPr/>
        </p:nvSpPr>
        <p:spPr>
          <a:xfrm>
            <a:off x="5036719" y="5623073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0" y="0"/>
                </a:moveTo>
                <a:lnTo>
                  <a:pt x="63630" y="0"/>
                </a:lnTo>
                <a:lnTo>
                  <a:pt x="63630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2" name="object 3662"/>
          <p:cNvSpPr/>
          <p:nvPr/>
        </p:nvSpPr>
        <p:spPr>
          <a:xfrm>
            <a:off x="5054072" y="5641805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3" name="object 3663"/>
          <p:cNvSpPr/>
          <p:nvPr/>
        </p:nvSpPr>
        <p:spPr>
          <a:xfrm>
            <a:off x="5054072" y="5641805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4" name="object 3664"/>
          <p:cNvSpPr/>
          <p:nvPr/>
        </p:nvSpPr>
        <p:spPr>
          <a:xfrm>
            <a:off x="5071426" y="5626284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64208" y="0"/>
                </a:moveTo>
                <a:lnTo>
                  <a:pt x="0" y="0"/>
                </a:lnTo>
                <a:lnTo>
                  <a:pt x="0" y="59407"/>
                </a:lnTo>
                <a:lnTo>
                  <a:pt x="64208" y="59407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5" name="object 3665"/>
          <p:cNvSpPr/>
          <p:nvPr/>
        </p:nvSpPr>
        <p:spPr>
          <a:xfrm>
            <a:off x="5071426" y="5626284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6" name="object 3666"/>
          <p:cNvSpPr/>
          <p:nvPr/>
        </p:nvSpPr>
        <p:spPr>
          <a:xfrm>
            <a:off x="5088780" y="5642875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7" name="object 3667"/>
          <p:cNvSpPr/>
          <p:nvPr/>
        </p:nvSpPr>
        <p:spPr>
          <a:xfrm>
            <a:off x="5088780" y="5642875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8" name="object 3668"/>
          <p:cNvSpPr/>
          <p:nvPr/>
        </p:nvSpPr>
        <p:spPr>
          <a:xfrm>
            <a:off x="5106134" y="5647157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9" name="object 3669"/>
          <p:cNvSpPr/>
          <p:nvPr/>
        </p:nvSpPr>
        <p:spPr>
          <a:xfrm>
            <a:off x="5106134" y="5647157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0" name="object 3670"/>
          <p:cNvSpPr/>
          <p:nvPr/>
        </p:nvSpPr>
        <p:spPr>
          <a:xfrm>
            <a:off x="5123487" y="5624678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1" name="object 3671"/>
          <p:cNvSpPr/>
          <p:nvPr/>
        </p:nvSpPr>
        <p:spPr>
          <a:xfrm>
            <a:off x="5123488" y="5624678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2" name="object 3672"/>
          <p:cNvSpPr/>
          <p:nvPr/>
        </p:nvSpPr>
        <p:spPr>
          <a:xfrm>
            <a:off x="5140842" y="5630566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64208" y="0"/>
                </a:moveTo>
                <a:lnTo>
                  <a:pt x="0" y="0"/>
                </a:lnTo>
                <a:lnTo>
                  <a:pt x="0" y="59407"/>
                </a:lnTo>
                <a:lnTo>
                  <a:pt x="64208" y="59407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3" name="object 3673"/>
          <p:cNvSpPr/>
          <p:nvPr/>
        </p:nvSpPr>
        <p:spPr>
          <a:xfrm>
            <a:off x="5140841" y="5630566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4" name="object 3674"/>
          <p:cNvSpPr/>
          <p:nvPr/>
        </p:nvSpPr>
        <p:spPr>
          <a:xfrm>
            <a:off x="5158195" y="5624143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5" name="object 3675"/>
          <p:cNvSpPr/>
          <p:nvPr/>
        </p:nvSpPr>
        <p:spPr>
          <a:xfrm>
            <a:off x="5158195" y="5624143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6" name="object 3676"/>
          <p:cNvSpPr/>
          <p:nvPr/>
        </p:nvSpPr>
        <p:spPr>
          <a:xfrm>
            <a:off x="5174970" y="5638594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7" name="object 3677"/>
          <p:cNvSpPr/>
          <p:nvPr/>
        </p:nvSpPr>
        <p:spPr>
          <a:xfrm>
            <a:off x="5174970" y="5638593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8" name="object 3678"/>
          <p:cNvSpPr/>
          <p:nvPr/>
        </p:nvSpPr>
        <p:spPr>
          <a:xfrm>
            <a:off x="5192903" y="5607552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9" name="object 3679"/>
          <p:cNvSpPr/>
          <p:nvPr/>
        </p:nvSpPr>
        <p:spPr>
          <a:xfrm>
            <a:off x="5192902" y="5607552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0" name="object 3680"/>
          <p:cNvSpPr/>
          <p:nvPr/>
        </p:nvSpPr>
        <p:spPr>
          <a:xfrm>
            <a:off x="5210256" y="5635382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63630" y="0"/>
                </a:moveTo>
                <a:lnTo>
                  <a:pt x="0" y="0"/>
                </a:lnTo>
                <a:lnTo>
                  <a:pt x="0" y="59407"/>
                </a:lnTo>
                <a:lnTo>
                  <a:pt x="63630" y="59407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1" name="object 3681"/>
          <p:cNvSpPr/>
          <p:nvPr/>
        </p:nvSpPr>
        <p:spPr>
          <a:xfrm>
            <a:off x="5210256" y="5635382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0" y="0"/>
                </a:moveTo>
                <a:lnTo>
                  <a:pt x="63630" y="0"/>
                </a:lnTo>
                <a:lnTo>
                  <a:pt x="63630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2" name="object 3682"/>
          <p:cNvSpPr/>
          <p:nvPr/>
        </p:nvSpPr>
        <p:spPr>
          <a:xfrm>
            <a:off x="5227031" y="5616115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3" name="object 3683"/>
          <p:cNvSpPr/>
          <p:nvPr/>
        </p:nvSpPr>
        <p:spPr>
          <a:xfrm>
            <a:off x="5227031" y="5616115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4" name="object 3684"/>
          <p:cNvSpPr/>
          <p:nvPr/>
        </p:nvSpPr>
        <p:spPr>
          <a:xfrm>
            <a:off x="5244386" y="5612369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5" name="object 3685"/>
          <p:cNvSpPr/>
          <p:nvPr/>
        </p:nvSpPr>
        <p:spPr>
          <a:xfrm>
            <a:off x="5244385" y="5612369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6" name="object 3686"/>
          <p:cNvSpPr/>
          <p:nvPr/>
        </p:nvSpPr>
        <p:spPr>
          <a:xfrm>
            <a:off x="5262317" y="5596313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63630" y="0"/>
                </a:moveTo>
                <a:lnTo>
                  <a:pt x="0" y="0"/>
                </a:lnTo>
                <a:lnTo>
                  <a:pt x="0" y="59407"/>
                </a:lnTo>
                <a:lnTo>
                  <a:pt x="63630" y="59407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7" name="object 3687"/>
          <p:cNvSpPr/>
          <p:nvPr/>
        </p:nvSpPr>
        <p:spPr>
          <a:xfrm>
            <a:off x="5262317" y="5596313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0" y="0"/>
                </a:moveTo>
                <a:lnTo>
                  <a:pt x="63630" y="0"/>
                </a:lnTo>
                <a:lnTo>
                  <a:pt x="63630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8" name="object 3688"/>
          <p:cNvSpPr/>
          <p:nvPr/>
        </p:nvSpPr>
        <p:spPr>
          <a:xfrm>
            <a:off x="5279092" y="5594172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9" name="object 3689"/>
          <p:cNvSpPr/>
          <p:nvPr/>
        </p:nvSpPr>
        <p:spPr>
          <a:xfrm>
            <a:off x="5279092" y="5594172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0" name="object 3690"/>
          <p:cNvSpPr/>
          <p:nvPr/>
        </p:nvSpPr>
        <p:spPr>
          <a:xfrm>
            <a:off x="5296447" y="5615580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1" name="object 3691"/>
          <p:cNvSpPr/>
          <p:nvPr/>
        </p:nvSpPr>
        <p:spPr>
          <a:xfrm>
            <a:off x="5296446" y="5615580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2" name="object 3692"/>
          <p:cNvSpPr/>
          <p:nvPr/>
        </p:nvSpPr>
        <p:spPr>
          <a:xfrm>
            <a:off x="5313800" y="5598989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3" name="object 3693"/>
          <p:cNvSpPr/>
          <p:nvPr/>
        </p:nvSpPr>
        <p:spPr>
          <a:xfrm>
            <a:off x="5313800" y="5598988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4" name="object 3694"/>
          <p:cNvSpPr/>
          <p:nvPr/>
        </p:nvSpPr>
        <p:spPr>
          <a:xfrm>
            <a:off x="5330576" y="5594172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5" name="object 3695"/>
          <p:cNvSpPr/>
          <p:nvPr/>
        </p:nvSpPr>
        <p:spPr>
          <a:xfrm>
            <a:off x="5330575" y="5594172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6" name="object 3696"/>
          <p:cNvSpPr/>
          <p:nvPr/>
        </p:nvSpPr>
        <p:spPr>
          <a:xfrm>
            <a:off x="5348508" y="5625214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7" name="object 3697"/>
          <p:cNvSpPr/>
          <p:nvPr/>
        </p:nvSpPr>
        <p:spPr>
          <a:xfrm>
            <a:off x="5348508" y="5625213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8" name="object 3698"/>
          <p:cNvSpPr/>
          <p:nvPr/>
        </p:nvSpPr>
        <p:spPr>
          <a:xfrm>
            <a:off x="5365861" y="5633777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9" name="object 3699"/>
          <p:cNvSpPr/>
          <p:nvPr/>
        </p:nvSpPr>
        <p:spPr>
          <a:xfrm>
            <a:off x="5365861" y="5633777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0" name="object 3700"/>
          <p:cNvSpPr/>
          <p:nvPr/>
        </p:nvSpPr>
        <p:spPr>
          <a:xfrm>
            <a:off x="5382637" y="5608622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64208" y="0"/>
                </a:moveTo>
                <a:lnTo>
                  <a:pt x="0" y="0"/>
                </a:lnTo>
                <a:lnTo>
                  <a:pt x="0" y="59407"/>
                </a:lnTo>
                <a:lnTo>
                  <a:pt x="64208" y="59407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1" name="object 3701"/>
          <p:cNvSpPr/>
          <p:nvPr/>
        </p:nvSpPr>
        <p:spPr>
          <a:xfrm>
            <a:off x="5382636" y="5608622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2" name="object 3702"/>
          <p:cNvSpPr/>
          <p:nvPr/>
        </p:nvSpPr>
        <p:spPr>
          <a:xfrm>
            <a:off x="5399990" y="5594172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3" name="object 3703"/>
          <p:cNvSpPr/>
          <p:nvPr/>
        </p:nvSpPr>
        <p:spPr>
          <a:xfrm>
            <a:off x="5399990" y="5594172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4" name="object 3704"/>
          <p:cNvSpPr/>
          <p:nvPr/>
        </p:nvSpPr>
        <p:spPr>
          <a:xfrm>
            <a:off x="5417922" y="5608622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63630" y="0"/>
                </a:moveTo>
                <a:lnTo>
                  <a:pt x="0" y="0"/>
                </a:lnTo>
                <a:lnTo>
                  <a:pt x="0" y="59407"/>
                </a:lnTo>
                <a:lnTo>
                  <a:pt x="63630" y="59407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5" name="object 3705"/>
          <p:cNvSpPr/>
          <p:nvPr/>
        </p:nvSpPr>
        <p:spPr>
          <a:xfrm>
            <a:off x="5417922" y="5608622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0" y="0"/>
                </a:moveTo>
                <a:lnTo>
                  <a:pt x="63630" y="0"/>
                </a:lnTo>
                <a:lnTo>
                  <a:pt x="63630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6" name="object 3706"/>
          <p:cNvSpPr/>
          <p:nvPr/>
        </p:nvSpPr>
        <p:spPr>
          <a:xfrm>
            <a:off x="5434698" y="5624143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7" name="object 3707"/>
          <p:cNvSpPr/>
          <p:nvPr/>
        </p:nvSpPr>
        <p:spPr>
          <a:xfrm>
            <a:off x="5434698" y="5624143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8" name="object 3708"/>
          <p:cNvSpPr/>
          <p:nvPr/>
        </p:nvSpPr>
        <p:spPr>
          <a:xfrm>
            <a:off x="5452051" y="5595242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63630" y="0"/>
                </a:moveTo>
                <a:lnTo>
                  <a:pt x="0" y="0"/>
                </a:lnTo>
                <a:lnTo>
                  <a:pt x="0" y="59407"/>
                </a:lnTo>
                <a:lnTo>
                  <a:pt x="63630" y="59407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9" name="object 3709"/>
          <p:cNvSpPr/>
          <p:nvPr/>
        </p:nvSpPr>
        <p:spPr>
          <a:xfrm>
            <a:off x="5452052" y="5595242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0" y="0"/>
                </a:moveTo>
                <a:lnTo>
                  <a:pt x="63630" y="0"/>
                </a:lnTo>
                <a:lnTo>
                  <a:pt x="63630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0" name="object 3710"/>
          <p:cNvSpPr/>
          <p:nvPr/>
        </p:nvSpPr>
        <p:spPr>
          <a:xfrm>
            <a:off x="5468827" y="5590961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64208" y="0"/>
                </a:moveTo>
                <a:lnTo>
                  <a:pt x="0" y="0"/>
                </a:lnTo>
                <a:lnTo>
                  <a:pt x="0" y="59407"/>
                </a:lnTo>
                <a:lnTo>
                  <a:pt x="64208" y="59407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1" name="object 3711"/>
          <p:cNvSpPr/>
          <p:nvPr/>
        </p:nvSpPr>
        <p:spPr>
          <a:xfrm>
            <a:off x="5468827" y="5590960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2" name="object 3712"/>
          <p:cNvSpPr/>
          <p:nvPr/>
        </p:nvSpPr>
        <p:spPr>
          <a:xfrm>
            <a:off x="5486759" y="5602200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3" name="object 3713"/>
          <p:cNvSpPr/>
          <p:nvPr/>
        </p:nvSpPr>
        <p:spPr>
          <a:xfrm>
            <a:off x="5486759" y="5602200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4" name="object 3714"/>
          <p:cNvSpPr/>
          <p:nvPr/>
        </p:nvSpPr>
        <p:spPr>
          <a:xfrm>
            <a:off x="5504112" y="5598454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5" name="object 3715"/>
          <p:cNvSpPr/>
          <p:nvPr/>
        </p:nvSpPr>
        <p:spPr>
          <a:xfrm>
            <a:off x="5504113" y="5598453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6" name="object 3716"/>
          <p:cNvSpPr/>
          <p:nvPr/>
        </p:nvSpPr>
        <p:spPr>
          <a:xfrm>
            <a:off x="5521467" y="5569553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63630" y="0"/>
                </a:moveTo>
                <a:lnTo>
                  <a:pt x="0" y="0"/>
                </a:lnTo>
                <a:lnTo>
                  <a:pt x="0" y="59407"/>
                </a:lnTo>
                <a:lnTo>
                  <a:pt x="63630" y="59407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7" name="object 3717"/>
          <p:cNvSpPr/>
          <p:nvPr/>
        </p:nvSpPr>
        <p:spPr>
          <a:xfrm>
            <a:off x="5521466" y="5569552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0" y="0"/>
                </a:moveTo>
                <a:lnTo>
                  <a:pt x="63630" y="0"/>
                </a:lnTo>
                <a:lnTo>
                  <a:pt x="63630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8" name="object 3718"/>
          <p:cNvSpPr/>
          <p:nvPr/>
        </p:nvSpPr>
        <p:spPr>
          <a:xfrm>
            <a:off x="5538242" y="5639664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64208" y="0"/>
                </a:moveTo>
                <a:lnTo>
                  <a:pt x="0" y="0"/>
                </a:lnTo>
                <a:lnTo>
                  <a:pt x="0" y="59407"/>
                </a:lnTo>
                <a:lnTo>
                  <a:pt x="64208" y="59407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9" name="object 3719"/>
          <p:cNvSpPr/>
          <p:nvPr/>
        </p:nvSpPr>
        <p:spPr>
          <a:xfrm>
            <a:off x="5538242" y="5639664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0" name="object 3720"/>
          <p:cNvSpPr/>
          <p:nvPr/>
        </p:nvSpPr>
        <p:spPr>
          <a:xfrm>
            <a:off x="5556173" y="5615580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1" name="object 3721"/>
          <p:cNvSpPr/>
          <p:nvPr/>
        </p:nvSpPr>
        <p:spPr>
          <a:xfrm>
            <a:off x="5556174" y="5615580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2" name="object 3722"/>
          <p:cNvSpPr/>
          <p:nvPr/>
        </p:nvSpPr>
        <p:spPr>
          <a:xfrm>
            <a:off x="5573528" y="5609158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63630" y="0"/>
                </a:moveTo>
                <a:lnTo>
                  <a:pt x="0" y="0"/>
                </a:lnTo>
                <a:lnTo>
                  <a:pt x="0" y="59407"/>
                </a:lnTo>
                <a:lnTo>
                  <a:pt x="63630" y="59407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3" name="object 3723"/>
          <p:cNvSpPr/>
          <p:nvPr/>
        </p:nvSpPr>
        <p:spPr>
          <a:xfrm>
            <a:off x="5573528" y="5609157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0" y="0"/>
                </a:moveTo>
                <a:lnTo>
                  <a:pt x="63630" y="0"/>
                </a:lnTo>
                <a:lnTo>
                  <a:pt x="63630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4" name="object 3724"/>
          <p:cNvSpPr/>
          <p:nvPr/>
        </p:nvSpPr>
        <p:spPr>
          <a:xfrm>
            <a:off x="5590303" y="5588285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64208" y="0"/>
                </a:moveTo>
                <a:lnTo>
                  <a:pt x="0" y="0"/>
                </a:lnTo>
                <a:lnTo>
                  <a:pt x="0" y="59407"/>
                </a:lnTo>
                <a:lnTo>
                  <a:pt x="64208" y="59407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5" name="object 3725"/>
          <p:cNvSpPr/>
          <p:nvPr/>
        </p:nvSpPr>
        <p:spPr>
          <a:xfrm>
            <a:off x="5590303" y="5588284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6" name="object 3726"/>
          <p:cNvSpPr/>
          <p:nvPr/>
        </p:nvSpPr>
        <p:spPr>
          <a:xfrm>
            <a:off x="5607656" y="5590961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63630" y="0"/>
                </a:moveTo>
                <a:lnTo>
                  <a:pt x="0" y="0"/>
                </a:lnTo>
                <a:lnTo>
                  <a:pt x="0" y="59407"/>
                </a:lnTo>
                <a:lnTo>
                  <a:pt x="63630" y="59407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7" name="object 3727"/>
          <p:cNvSpPr/>
          <p:nvPr/>
        </p:nvSpPr>
        <p:spPr>
          <a:xfrm>
            <a:off x="5607656" y="5590960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0" y="0"/>
                </a:moveTo>
                <a:lnTo>
                  <a:pt x="63630" y="0"/>
                </a:lnTo>
                <a:lnTo>
                  <a:pt x="63630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8" name="object 3728"/>
          <p:cNvSpPr/>
          <p:nvPr/>
        </p:nvSpPr>
        <p:spPr>
          <a:xfrm>
            <a:off x="5625589" y="5618256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63630" y="0"/>
                </a:moveTo>
                <a:lnTo>
                  <a:pt x="0" y="0"/>
                </a:lnTo>
                <a:lnTo>
                  <a:pt x="0" y="59407"/>
                </a:lnTo>
                <a:lnTo>
                  <a:pt x="63630" y="59407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9" name="object 3729"/>
          <p:cNvSpPr/>
          <p:nvPr/>
        </p:nvSpPr>
        <p:spPr>
          <a:xfrm>
            <a:off x="5625589" y="5618256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0" y="0"/>
                </a:moveTo>
                <a:lnTo>
                  <a:pt x="63630" y="0"/>
                </a:lnTo>
                <a:lnTo>
                  <a:pt x="63630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0" name="object 3730"/>
          <p:cNvSpPr/>
          <p:nvPr/>
        </p:nvSpPr>
        <p:spPr>
          <a:xfrm>
            <a:off x="5642364" y="5634847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64208" y="0"/>
                </a:moveTo>
                <a:lnTo>
                  <a:pt x="0" y="0"/>
                </a:lnTo>
                <a:lnTo>
                  <a:pt x="0" y="59407"/>
                </a:lnTo>
                <a:lnTo>
                  <a:pt x="64208" y="59407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1" name="object 3731"/>
          <p:cNvSpPr/>
          <p:nvPr/>
        </p:nvSpPr>
        <p:spPr>
          <a:xfrm>
            <a:off x="5642364" y="5634847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2" name="object 3732"/>
          <p:cNvSpPr/>
          <p:nvPr/>
        </p:nvSpPr>
        <p:spPr>
          <a:xfrm>
            <a:off x="5659718" y="5602735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3" name="object 3733"/>
          <p:cNvSpPr/>
          <p:nvPr/>
        </p:nvSpPr>
        <p:spPr>
          <a:xfrm>
            <a:off x="5659718" y="5602735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4" name="object 3734"/>
          <p:cNvSpPr/>
          <p:nvPr/>
        </p:nvSpPr>
        <p:spPr>
          <a:xfrm>
            <a:off x="5676493" y="5605411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64208" y="0"/>
                </a:moveTo>
                <a:lnTo>
                  <a:pt x="0" y="0"/>
                </a:lnTo>
                <a:lnTo>
                  <a:pt x="0" y="59407"/>
                </a:lnTo>
                <a:lnTo>
                  <a:pt x="64208" y="59407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5" name="object 3735"/>
          <p:cNvSpPr/>
          <p:nvPr/>
        </p:nvSpPr>
        <p:spPr>
          <a:xfrm>
            <a:off x="5676493" y="5605411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6" name="object 3736"/>
          <p:cNvSpPr/>
          <p:nvPr/>
        </p:nvSpPr>
        <p:spPr>
          <a:xfrm>
            <a:off x="5694426" y="5634312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7" name="object 3737"/>
          <p:cNvSpPr/>
          <p:nvPr/>
        </p:nvSpPr>
        <p:spPr>
          <a:xfrm>
            <a:off x="5694425" y="5634312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8" name="object 3738"/>
          <p:cNvSpPr/>
          <p:nvPr/>
        </p:nvSpPr>
        <p:spPr>
          <a:xfrm>
            <a:off x="5711779" y="5609158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63630" y="0"/>
                </a:moveTo>
                <a:lnTo>
                  <a:pt x="0" y="0"/>
                </a:lnTo>
                <a:lnTo>
                  <a:pt x="0" y="59407"/>
                </a:lnTo>
                <a:lnTo>
                  <a:pt x="63630" y="59407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9" name="object 3739"/>
          <p:cNvSpPr/>
          <p:nvPr/>
        </p:nvSpPr>
        <p:spPr>
          <a:xfrm>
            <a:off x="5711779" y="5609157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0" y="0"/>
                </a:moveTo>
                <a:lnTo>
                  <a:pt x="63630" y="0"/>
                </a:lnTo>
                <a:lnTo>
                  <a:pt x="63630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0" name="object 3740"/>
          <p:cNvSpPr/>
          <p:nvPr/>
        </p:nvSpPr>
        <p:spPr>
          <a:xfrm>
            <a:off x="5728554" y="5634847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64208" y="0"/>
                </a:moveTo>
                <a:lnTo>
                  <a:pt x="0" y="0"/>
                </a:lnTo>
                <a:lnTo>
                  <a:pt x="0" y="59407"/>
                </a:lnTo>
                <a:lnTo>
                  <a:pt x="64208" y="59407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1" name="object 3741"/>
          <p:cNvSpPr/>
          <p:nvPr/>
        </p:nvSpPr>
        <p:spPr>
          <a:xfrm>
            <a:off x="5728554" y="5634847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2" name="object 3742"/>
          <p:cNvSpPr/>
          <p:nvPr/>
        </p:nvSpPr>
        <p:spPr>
          <a:xfrm>
            <a:off x="5745909" y="5585073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3" name="object 3743"/>
          <p:cNvSpPr/>
          <p:nvPr/>
        </p:nvSpPr>
        <p:spPr>
          <a:xfrm>
            <a:off x="5745908" y="5585073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4" name="object 3744"/>
          <p:cNvSpPr/>
          <p:nvPr/>
        </p:nvSpPr>
        <p:spPr>
          <a:xfrm>
            <a:off x="5763840" y="5633777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5" name="object 3745"/>
          <p:cNvSpPr/>
          <p:nvPr/>
        </p:nvSpPr>
        <p:spPr>
          <a:xfrm>
            <a:off x="5763840" y="5633777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6" name="object 3746"/>
          <p:cNvSpPr/>
          <p:nvPr/>
        </p:nvSpPr>
        <p:spPr>
          <a:xfrm>
            <a:off x="5781194" y="5628425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7" name="object 3747"/>
          <p:cNvSpPr/>
          <p:nvPr/>
        </p:nvSpPr>
        <p:spPr>
          <a:xfrm>
            <a:off x="5781194" y="5628425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8" name="object 3748"/>
          <p:cNvSpPr/>
          <p:nvPr/>
        </p:nvSpPr>
        <p:spPr>
          <a:xfrm>
            <a:off x="5797970" y="5616650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9" name="object 3749"/>
          <p:cNvSpPr/>
          <p:nvPr/>
        </p:nvSpPr>
        <p:spPr>
          <a:xfrm>
            <a:off x="5797969" y="5616650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0" name="object 3750"/>
          <p:cNvSpPr/>
          <p:nvPr/>
        </p:nvSpPr>
        <p:spPr>
          <a:xfrm>
            <a:off x="5815901" y="5602735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1" name="object 3751"/>
          <p:cNvSpPr/>
          <p:nvPr/>
        </p:nvSpPr>
        <p:spPr>
          <a:xfrm>
            <a:off x="5815901" y="5602735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2" name="object 3752"/>
          <p:cNvSpPr/>
          <p:nvPr/>
        </p:nvSpPr>
        <p:spPr>
          <a:xfrm>
            <a:off x="5833255" y="5619862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3" name="object 3753"/>
          <p:cNvSpPr/>
          <p:nvPr/>
        </p:nvSpPr>
        <p:spPr>
          <a:xfrm>
            <a:off x="5833255" y="5619861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4" name="object 3754"/>
          <p:cNvSpPr/>
          <p:nvPr/>
        </p:nvSpPr>
        <p:spPr>
          <a:xfrm>
            <a:off x="5850031" y="5613439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64208" y="0"/>
                </a:moveTo>
                <a:lnTo>
                  <a:pt x="0" y="0"/>
                </a:lnTo>
                <a:lnTo>
                  <a:pt x="0" y="59407"/>
                </a:lnTo>
                <a:lnTo>
                  <a:pt x="64208" y="59407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5" name="object 3755"/>
          <p:cNvSpPr/>
          <p:nvPr/>
        </p:nvSpPr>
        <p:spPr>
          <a:xfrm>
            <a:off x="5850030" y="5613439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6" name="object 3756"/>
          <p:cNvSpPr/>
          <p:nvPr/>
        </p:nvSpPr>
        <p:spPr>
          <a:xfrm>
            <a:off x="5867384" y="5616115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7" name="object 3757"/>
          <p:cNvSpPr/>
          <p:nvPr/>
        </p:nvSpPr>
        <p:spPr>
          <a:xfrm>
            <a:off x="5867384" y="5616115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8" name="object 3758"/>
          <p:cNvSpPr/>
          <p:nvPr/>
        </p:nvSpPr>
        <p:spPr>
          <a:xfrm>
            <a:off x="5885317" y="5590425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9" name="object 3759"/>
          <p:cNvSpPr/>
          <p:nvPr/>
        </p:nvSpPr>
        <p:spPr>
          <a:xfrm>
            <a:off x="5885316" y="5590425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0" name="object 3760"/>
          <p:cNvSpPr/>
          <p:nvPr/>
        </p:nvSpPr>
        <p:spPr>
          <a:xfrm>
            <a:off x="5902092" y="5608087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1" name="object 3761"/>
          <p:cNvSpPr/>
          <p:nvPr/>
        </p:nvSpPr>
        <p:spPr>
          <a:xfrm>
            <a:off x="5902092" y="5608087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2" name="object 3762"/>
          <p:cNvSpPr/>
          <p:nvPr/>
        </p:nvSpPr>
        <p:spPr>
          <a:xfrm>
            <a:off x="5919446" y="5661607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63630" y="0"/>
                </a:moveTo>
                <a:lnTo>
                  <a:pt x="0" y="0"/>
                </a:lnTo>
                <a:lnTo>
                  <a:pt x="0" y="59407"/>
                </a:lnTo>
                <a:lnTo>
                  <a:pt x="63630" y="59407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3" name="object 3763"/>
          <p:cNvSpPr/>
          <p:nvPr/>
        </p:nvSpPr>
        <p:spPr>
          <a:xfrm>
            <a:off x="5919445" y="5661607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0" y="0"/>
                </a:moveTo>
                <a:lnTo>
                  <a:pt x="63630" y="0"/>
                </a:lnTo>
                <a:lnTo>
                  <a:pt x="63630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4" name="object 3764"/>
          <p:cNvSpPr/>
          <p:nvPr/>
        </p:nvSpPr>
        <p:spPr>
          <a:xfrm>
            <a:off x="5936221" y="5633241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5" name="object 3765"/>
          <p:cNvSpPr/>
          <p:nvPr/>
        </p:nvSpPr>
        <p:spPr>
          <a:xfrm>
            <a:off x="5936220" y="5633241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6" name="object 3766"/>
          <p:cNvSpPr/>
          <p:nvPr/>
        </p:nvSpPr>
        <p:spPr>
          <a:xfrm>
            <a:off x="5954153" y="5598454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7" name="object 3767"/>
          <p:cNvSpPr/>
          <p:nvPr/>
        </p:nvSpPr>
        <p:spPr>
          <a:xfrm>
            <a:off x="5954153" y="5598453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8" name="object 3768"/>
          <p:cNvSpPr/>
          <p:nvPr/>
        </p:nvSpPr>
        <p:spPr>
          <a:xfrm>
            <a:off x="5971506" y="5653044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63630" y="0"/>
                </a:moveTo>
                <a:lnTo>
                  <a:pt x="0" y="0"/>
                </a:lnTo>
                <a:lnTo>
                  <a:pt x="0" y="59407"/>
                </a:lnTo>
                <a:lnTo>
                  <a:pt x="63630" y="59407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9" name="object 3769"/>
          <p:cNvSpPr/>
          <p:nvPr/>
        </p:nvSpPr>
        <p:spPr>
          <a:xfrm>
            <a:off x="5971506" y="5653044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0" y="0"/>
                </a:moveTo>
                <a:lnTo>
                  <a:pt x="63630" y="0"/>
                </a:lnTo>
                <a:lnTo>
                  <a:pt x="63630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0" name="object 3770"/>
          <p:cNvSpPr/>
          <p:nvPr/>
        </p:nvSpPr>
        <p:spPr>
          <a:xfrm>
            <a:off x="5988282" y="5634312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1" name="object 3771"/>
          <p:cNvSpPr/>
          <p:nvPr/>
        </p:nvSpPr>
        <p:spPr>
          <a:xfrm>
            <a:off x="5988282" y="5634312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2" name="object 3772"/>
          <p:cNvSpPr/>
          <p:nvPr/>
        </p:nvSpPr>
        <p:spPr>
          <a:xfrm>
            <a:off x="6005635" y="5621467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3" name="object 3773"/>
          <p:cNvSpPr/>
          <p:nvPr/>
        </p:nvSpPr>
        <p:spPr>
          <a:xfrm>
            <a:off x="6005636" y="5621467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4" name="object 3774"/>
          <p:cNvSpPr/>
          <p:nvPr/>
        </p:nvSpPr>
        <p:spPr>
          <a:xfrm>
            <a:off x="6023567" y="5590961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63630" y="0"/>
                </a:moveTo>
                <a:lnTo>
                  <a:pt x="0" y="0"/>
                </a:lnTo>
                <a:lnTo>
                  <a:pt x="0" y="59407"/>
                </a:lnTo>
                <a:lnTo>
                  <a:pt x="63630" y="59407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5" name="object 3775"/>
          <p:cNvSpPr/>
          <p:nvPr/>
        </p:nvSpPr>
        <p:spPr>
          <a:xfrm>
            <a:off x="6023567" y="5590960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0" y="0"/>
                </a:moveTo>
                <a:lnTo>
                  <a:pt x="63630" y="0"/>
                </a:lnTo>
                <a:lnTo>
                  <a:pt x="63630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6" name="object 3776"/>
          <p:cNvSpPr/>
          <p:nvPr/>
        </p:nvSpPr>
        <p:spPr>
          <a:xfrm>
            <a:off x="6040922" y="5593637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7" name="object 3777"/>
          <p:cNvSpPr/>
          <p:nvPr/>
        </p:nvSpPr>
        <p:spPr>
          <a:xfrm>
            <a:off x="6040921" y="5593636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8" name="object 3778"/>
          <p:cNvSpPr/>
          <p:nvPr/>
        </p:nvSpPr>
        <p:spPr>
          <a:xfrm>
            <a:off x="6057698" y="5589890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9" name="object 3779"/>
          <p:cNvSpPr/>
          <p:nvPr/>
        </p:nvSpPr>
        <p:spPr>
          <a:xfrm>
            <a:off x="6057697" y="5589890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0" name="object 3780"/>
          <p:cNvSpPr/>
          <p:nvPr/>
        </p:nvSpPr>
        <p:spPr>
          <a:xfrm>
            <a:off x="6075051" y="5650368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1" name="object 3781"/>
          <p:cNvSpPr/>
          <p:nvPr/>
        </p:nvSpPr>
        <p:spPr>
          <a:xfrm>
            <a:off x="6075050" y="5650368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2" name="object 3782"/>
          <p:cNvSpPr/>
          <p:nvPr/>
        </p:nvSpPr>
        <p:spPr>
          <a:xfrm>
            <a:off x="6092983" y="5604876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63630" y="0"/>
                </a:moveTo>
                <a:lnTo>
                  <a:pt x="0" y="0"/>
                </a:lnTo>
                <a:lnTo>
                  <a:pt x="0" y="59407"/>
                </a:lnTo>
                <a:lnTo>
                  <a:pt x="63630" y="59407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3" name="object 3783"/>
          <p:cNvSpPr/>
          <p:nvPr/>
        </p:nvSpPr>
        <p:spPr>
          <a:xfrm>
            <a:off x="6092983" y="5604876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0" y="0"/>
                </a:moveTo>
                <a:lnTo>
                  <a:pt x="63630" y="0"/>
                </a:lnTo>
                <a:lnTo>
                  <a:pt x="63630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4" name="object 3784"/>
          <p:cNvSpPr/>
          <p:nvPr/>
        </p:nvSpPr>
        <p:spPr>
          <a:xfrm>
            <a:off x="6109759" y="5633777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5" name="object 3785"/>
          <p:cNvSpPr/>
          <p:nvPr/>
        </p:nvSpPr>
        <p:spPr>
          <a:xfrm>
            <a:off x="6109758" y="5633777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6" name="object 3786"/>
          <p:cNvSpPr/>
          <p:nvPr/>
        </p:nvSpPr>
        <p:spPr>
          <a:xfrm>
            <a:off x="6127112" y="5651438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7" name="object 3787"/>
          <p:cNvSpPr/>
          <p:nvPr/>
        </p:nvSpPr>
        <p:spPr>
          <a:xfrm>
            <a:off x="6127112" y="5651438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8" name="object 3788"/>
          <p:cNvSpPr/>
          <p:nvPr/>
        </p:nvSpPr>
        <p:spPr>
          <a:xfrm>
            <a:off x="6143887" y="5585073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9" name="object 3789"/>
          <p:cNvSpPr/>
          <p:nvPr/>
        </p:nvSpPr>
        <p:spPr>
          <a:xfrm>
            <a:off x="6143887" y="5585073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0" name="object 3790"/>
          <p:cNvSpPr/>
          <p:nvPr/>
        </p:nvSpPr>
        <p:spPr>
          <a:xfrm>
            <a:off x="6161240" y="5616650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1" name="object 3791"/>
          <p:cNvSpPr/>
          <p:nvPr/>
        </p:nvSpPr>
        <p:spPr>
          <a:xfrm>
            <a:off x="6161240" y="5616650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2" name="object 3792"/>
          <p:cNvSpPr/>
          <p:nvPr/>
        </p:nvSpPr>
        <p:spPr>
          <a:xfrm>
            <a:off x="6179173" y="5613974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63630" y="0"/>
                </a:moveTo>
                <a:lnTo>
                  <a:pt x="0" y="0"/>
                </a:lnTo>
                <a:lnTo>
                  <a:pt x="0" y="59407"/>
                </a:lnTo>
                <a:lnTo>
                  <a:pt x="63630" y="59407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3" name="object 3793"/>
          <p:cNvSpPr/>
          <p:nvPr/>
        </p:nvSpPr>
        <p:spPr>
          <a:xfrm>
            <a:off x="6179173" y="5613974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0" y="0"/>
                </a:moveTo>
                <a:lnTo>
                  <a:pt x="63630" y="0"/>
                </a:lnTo>
                <a:lnTo>
                  <a:pt x="63630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4" name="object 3794"/>
          <p:cNvSpPr/>
          <p:nvPr/>
        </p:nvSpPr>
        <p:spPr>
          <a:xfrm>
            <a:off x="6195948" y="5583468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64208" y="0"/>
                </a:moveTo>
                <a:lnTo>
                  <a:pt x="0" y="0"/>
                </a:lnTo>
                <a:lnTo>
                  <a:pt x="0" y="59407"/>
                </a:lnTo>
                <a:lnTo>
                  <a:pt x="64208" y="59407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5" name="object 3795"/>
          <p:cNvSpPr/>
          <p:nvPr/>
        </p:nvSpPr>
        <p:spPr>
          <a:xfrm>
            <a:off x="6195948" y="5583468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6" name="object 3796"/>
          <p:cNvSpPr/>
          <p:nvPr/>
        </p:nvSpPr>
        <p:spPr>
          <a:xfrm>
            <a:off x="6213302" y="5585073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7" name="object 3797"/>
          <p:cNvSpPr/>
          <p:nvPr/>
        </p:nvSpPr>
        <p:spPr>
          <a:xfrm>
            <a:off x="6213302" y="5585073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8" name="object 3798"/>
          <p:cNvSpPr/>
          <p:nvPr/>
        </p:nvSpPr>
        <p:spPr>
          <a:xfrm>
            <a:off x="6230656" y="5643946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63630" y="0"/>
                </a:moveTo>
                <a:lnTo>
                  <a:pt x="0" y="0"/>
                </a:lnTo>
                <a:lnTo>
                  <a:pt x="0" y="59407"/>
                </a:lnTo>
                <a:lnTo>
                  <a:pt x="63630" y="59407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9" name="object 3799"/>
          <p:cNvSpPr/>
          <p:nvPr/>
        </p:nvSpPr>
        <p:spPr>
          <a:xfrm>
            <a:off x="6230656" y="5643945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0" y="0"/>
                </a:moveTo>
                <a:lnTo>
                  <a:pt x="63630" y="0"/>
                </a:lnTo>
                <a:lnTo>
                  <a:pt x="63630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0" name="object 3800"/>
          <p:cNvSpPr/>
          <p:nvPr/>
        </p:nvSpPr>
        <p:spPr>
          <a:xfrm>
            <a:off x="6248010" y="5629495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1" name="object 3801"/>
          <p:cNvSpPr/>
          <p:nvPr/>
        </p:nvSpPr>
        <p:spPr>
          <a:xfrm>
            <a:off x="6248009" y="5629495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2" name="object 3802"/>
          <p:cNvSpPr/>
          <p:nvPr/>
        </p:nvSpPr>
        <p:spPr>
          <a:xfrm>
            <a:off x="6265363" y="5633777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3" name="object 3803"/>
          <p:cNvSpPr/>
          <p:nvPr/>
        </p:nvSpPr>
        <p:spPr>
          <a:xfrm>
            <a:off x="6265363" y="5633777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4" name="object 3804"/>
          <p:cNvSpPr/>
          <p:nvPr/>
        </p:nvSpPr>
        <p:spPr>
          <a:xfrm>
            <a:off x="6282718" y="5596848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63630" y="0"/>
                </a:moveTo>
                <a:lnTo>
                  <a:pt x="0" y="0"/>
                </a:lnTo>
                <a:lnTo>
                  <a:pt x="0" y="59407"/>
                </a:lnTo>
                <a:lnTo>
                  <a:pt x="63630" y="59407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5" name="object 3805"/>
          <p:cNvSpPr/>
          <p:nvPr/>
        </p:nvSpPr>
        <p:spPr>
          <a:xfrm>
            <a:off x="6282717" y="5596847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0" y="0"/>
                </a:moveTo>
                <a:lnTo>
                  <a:pt x="63630" y="0"/>
                </a:lnTo>
                <a:lnTo>
                  <a:pt x="63630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6" name="object 3806"/>
          <p:cNvSpPr/>
          <p:nvPr/>
        </p:nvSpPr>
        <p:spPr>
          <a:xfrm>
            <a:off x="6299492" y="5618256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64208" y="0"/>
                </a:moveTo>
                <a:lnTo>
                  <a:pt x="0" y="0"/>
                </a:lnTo>
                <a:lnTo>
                  <a:pt x="0" y="59407"/>
                </a:lnTo>
                <a:lnTo>
                  <a:pt x="64208" y="59407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7" name="object 3807"/>
          <p:cNvSpPr/>
          <p:nvPr/>
        </p:nvSpPr>
        <p:spPr>
          <a:xfrm>
            <a:off x="6299492" y="5618256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8" name="object 3808"/>
          <p:cNvSpPr/>
          <p:nvPr/>
        </p:nvSpPr>
        <p:spPr>
          <a:xfrm>
            <a:off x="6317424" y="5630030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9" name="object 3809"/>
          <p:cNvSpPr/>
          <p:nvPr/>
        </p:nvSpPr>
        <p:spPr>
          <a:xfrm>
            <a:off x="6317424" y="5630030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0" name="object 3810"/>
          <p:cNvSpPr/>
          <p:nvPr/>
        </p:nvSpPr>
        <p:spPr>
          <a:xfrm>
            <a:off x="6334779" y="5618256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63630" y="0"/>
                </a:moveTo>
                <a:lnTo>
                  <a:pt x="0" y="0"/>
                </a:lnTo>
                <a:lnTo>
                  <a:pt x="0" y="59407"/>
                </a:lnTo>
                <a:lnTo>
                  <a:pt x="63630" y="59407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1" name="object 3811"/>
          <p:cNvSpPr/>
          <p:nvPr/>
        </p:nvSpPr>
        <p:spPr>
          <a:xfrm>
            <a:off x="6334778" y="5618256"/>
            <a:ext cx="64135" cy="59690"/>
          </a:xfrm>
          <a:custGeom>
            <a:avLst/>
            <a:gdLst/>
            <a:ahLst/>
            <a:cxnLst/>
            <a:rect l="l" t="t" r="r" b="b"/>
            <a:pathLst>
              <a:path w="64135" h="59689">
                <a:moveTo>
                  <a:pt x="0" y="0"/>
                </a:moveTo>
                <a:lnTo>
                  <a:pt x="63630" y="0"/>
                </a:lnTo>
                <a:lnTo>
                  <a:pt x="63630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6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2" name="object 3812"/>
          <p:cNvSpPr/>
          <p:nvPr/>
        </p:nvSpPr>
        <p:spPr>
          <a:xfrm>
            <a:off x="6351553" y="5608087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3" name="object 3813"/>
          <p:cNvSpPr/>
          <p:nvPr/>
        </p:nvSpPr>
        <p:spPr>
          <a:xfrm>
            <a:off x="6351553" y="5608087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4" name="object 3814"/>
          <p:cNvSpPr/>
          <p:nvPr/>
        </p:nvSpPr>
        <p:spPr>
          <a:xfrm>
            <a:off x="6368907" y="5582933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64208" y="0"/>
                </a:moveTo>
                <a:lnTo>
                  <a:pt x="0" y="0"/>
                </a:lnTo>
                <a:lnTo>
                  <a:pt x="0" y="59407"/>
                </a:lnTo>
                <a:lnTo>
                  <a:pt x="64208" y="59407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5" name="object 3815"/>
          <p:cNvSpPr/>
          <p:nvPr/>
        </p:nvSpPr>
        <p:spPr>
          <a:xfrm>
            <a:off x="6368907" y="5582932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6" name="object 3816"/>
          <p:cNvSpPr/>
          <p:nvPr/>
        </p:nvSpPr>
        <p:spPr>
          <a:xfrm>
            <a:off x="6386839" y="5628425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7" name="object 3817"/>
          <p:cNvSpPr/>
          <p:nvPr/>
        </p:nvSpPr>
        <p:spPr>
          <a:xfrm>
            <a:off x="6386839" y="5628425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5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8" name="object 3818"/>
          <p:cNvSpPr/>
          <p:nvPr/>
        </p:nvSpPr>
        <p:spPr>
          <a:xfrm>
            <a:off x="6403615" y="5647157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9" name="object 3819"/>
          <p:cNvSpPr/>
          <p:nvPr/>
        </p:nvSpPr>
        <p:spPr>
          <a:xfrm>
            <a:off x="6403614" y="5647157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0" name="object 3820"/>
          <p:cNvSpPr/>
          <p:nvPr/>
        </p:nvSpPr>
        <p:spPr>
          <a:xfrm>
            <a:off x="6420968" y="5605411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64208" y="0"/>
                </a:moveTo>
                <a:lnTo>
                  <a:pt x="0" y="0"/>
                </a:lnTo>
                <a:lnTo>
                  <a:pt x="0" y="59407"/>
                </a:lnTo>
                <a:lnTo>
                  <a:pt x="64208" y="59407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1" name="object 3821"/>
          <p:cNvSpPr/>
          <p:nvPr/>
        </p:nvSpPr>
        <p:spPr>
          <a:xfrm>
            <a:off x="6420968" y="5605411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2" name="object 3822"/>
          <p:cNvSpPr/>
          <p:nvPr/>
        </p:nvSpPr>
        <p:spPr>
          <a:xfrm>
            <a:off x="6438322" y="5624678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4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3" name="object 3823"/>
          <p:cNvSpPr/>
          <p:nvPr/>
        </p:nvSpPr>
        <p:spPr>
          <a:xfrm>
            <a:off x="6438322" y="5624678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4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4" name="object 3824"/>
          <p:cNvSpPr/>
          <p:nvPr/>
        </p:nvSpPr>
        <p:spPr>
          <a:xfrm>
            <a:off x="6455676" y="5634312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5" name="object 3825"/>
          <p:cNvSpPr/>
          <p:nvPr/>
        </p:nvSpPr>
        <p:spPr>
          <a:xfrm>
            <a:off x="6455676" y="5634312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6" name="object 3826"/>
          <p:cNvSpPr/>
          <p:nvPr/>
        </p:nvSpPr>
        <p:spPr>
          <a:xfrm>
            <a:off x="6473030" y="5637523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7" name="object 3827"/>
          <p:cNvSpPr/>
          <p:nvPr/>
        </p:nvSpPr>
        <p:spPr>
          <a:xfrm>
            <a:off x="6473029" y="5637523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8" name="object 3828"/>
          <p:cNvSpPr/>
          <p:nvPr/>
        </p:nvSpPr>
        <p:spPr>
          <a:xfrm>
            <a:off x="6490383" y="5603270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4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9" name="object 3829"/>
          <p:cNvSpPr/>
          <p:nvPr/>
        </p:nvSpPr>
        <p:spPr>
          <a:xfrm>
            <a:off x="6490383" y="5603270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4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0" name="object 3830"/>
          <p:cNvSpPr/>
          <p:nvPr/>
        </p:nvSpPr>
        <p:spPr>
          <a:xfrm>
            <a:off x="6507158" y="5609158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64208" y="0"/>
                </a:moveTo>
                <a:lnTo>
                  <a:pt x="0" y="0"/>
                </a:lnTo>
                <a:lnTo>
                  <a:pt x="0" y="59407"/>
                </a:lnTo>
                <a:lnTo>
                  <a:pt x="64208" y="59407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1" name="object 3831"/>
          <p:cNvSpPr/>
          <p:nvPr/>
        </p:nvSpPr>
        <p:spPr>
          <a:xfrm>
            <a:off x="6507158" y="5609157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2" name="object 3832"/>
          <p:cNvSpPr/>
          <p:nvPr/>
        </p:nvSpPr>
        <p:spPr>
          <a:xfrm>
            <a:off x="6525090" y="5598989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3" name="object 3833"/>
          <p:cNvSpPr/>
          <p:nvPr/>
        </p:nvSpPr>
        <p:spPr>
          <a:xfrm>
            <a:off x="6525090" y="5598988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4" name="object 3834"/>
          <p:cNvSpPr/>
          <p:nvPr/>
        </p:nvSpPr>
        <p:spPr>
          <a:xfrm>
            <a:off x="6542445" y="5624143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4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5" name="object 3835"/>
          <p:cNvSpPr/>
          <p:nvPr/>
        </p:nvSpPr>
        <p:spPr>
          <a:xfrm>
            <a:off x="6542444" y="5624143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4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6" name="object 3836"/>
          <p:cNvSpPr/>
          <p:nvPr/>
        </p:nvSpPr>
        <p:spPr>
          <a:xfrm>
            <a:off x="6559219" y="5639129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64208" y="0"/>
                </a:moveTo>
                <a:lnTo>
                  <a:pt x="0" y="0"/>
                </a:lnTo>
                <a:lnTo>
                  <a:pt x="0" y="59407"/>
                </a:lnTo>
                <a:lnTo>
                  <a:pt x="64208" y="59407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7" name="object 3837"/>
          <p:cNvSpPr/>
          <p:nvPr/>
        </p:nvSpPr>
        <p:spPr>
          <a:xfrm>
            <a:off x="6559219" y="5639129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8" name="object 3838"/>
          <p:cNvSpPr/>
          <p:nvPr/>
        </p:nvSpPr>
        <p:spPr>
          <a:xfrm>
            <a:off x="6576574" y="5631636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64208" y="0"/>
                </a:moveTo>
                <a:lnTo>
                  <a:pt x="0" y="0"/>
                </a:lnTo>
                <a:lnTo>
                  <a:pt x="0" y="59407"/>
                </a:lnTo>
                <a:lnTo>
                  <a:pt x="64208" y="59407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9" name="object 3839"/>
          <p:cNvSpPr/>
          <p:nvPr/>
        </p:nvSpPr>
        <p:spPr>
          <a:xfrm>
            <a:off x="6576573" y="5631636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0" name="object 3840"/>
          <p:cNvSpPr/>
          <p:nvPr/>
        </p:nvSpPr>
        <p:spPr>
          <a:xfrm>
            <a:off x="6594506" y="5633241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4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1" name="object 3841"/>
          <p:cNvSpPr/>
          <p:nvPr/>
        </p:nvSpPr>
        <p:spPr>
          <a:xfrm>
            <a:off x="6594506" y="5633241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4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2" name="object 3842"/>
          <p:cNvSpPr/>
          <p:nvPr/>
        </p:nvSpPr>
        <p:spPr>
          <a:xfrm>
            <a:off x="6611280" y="5598454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3" name="object 3843"/>
          <p:cNvSpPr/>
          <p:nvPr/>
        </p:nvSpPr>
        <p:spPr>
          <a:xfrm>
            <a:off x="6611280" y="5598453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4" name="object 3844"/>
          <p:cNvSpPr/>
          <p:nvPr/>
        </p:nvSpPr>
        <p:spPr>
          <a:xfrm>
            <a:off x="6628635" y="5648762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64208" y="0"/>
                </a:moveTo>
                <a:lnTo>
                  <a:pt x="0" y="0"/>
                </a:lnTo>
                <a:lnTo>
                  <a:pt x="0" y="59407"/>
                </a:lnTo>
                <a:lnTo>
                  <a:pt x="64208" y="59407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5" name="object 3845"/>
          <p:cNvSpPr/>
          <p:nvPr/>
        </p:nvSpPr>
        <p:spPr>
          <a:xfrm>
            <a:off x="6628634" y="5648762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6" name="object 3846"/>
          <p:cNvSpPr/>
          <p:nvPr/>
        </p:nvSpPr>
        <p:spPr>
          <a:xfrm>
            <a:off x="6645988" y="5612369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4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7" name="object 3847"/>
          <p:cNvSpPr/>
          <p:nvPr/>
        </p:nvSpPr>
        <p:spPr>
          <a:xfrm>
            <a:off x="6645988" y="5612369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4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8" name="object 3848"/>
          <p:cNvSpPr/>
          <p:nvPr/>
        </p:nvSpPr>
        <p:spPr>
          <a:xfrm>
            <a:off x="6663343" y="5651438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9" name="object 3849"/>
          <p:cNvSpPr/>
          <p:nvPr/>
        </p:nvSpPr>
        <p:spPr>
          <a:xfrm>
            <a:off x="6663342" y="5651438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0" name="object 3850"/>
          <p:cNvSpPr/>
          <p:nvPr/>
        </p:nvSpPr>
        <p:spPr>
          <a:xfrm>
            <a:off x="6680696" y="5627354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64208" y="0"/>
                </a:moveTo>
                <a:lnTo>
                  <a:pt x="0" y="0"/>
                </a:lnTo>
                <a:lnTo>
                  <a:pt x="0" y="59407"/>
                </a:lnTo>
                <a:lnTo>
                  <a:pt x="64208" y="59407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1" name="object 3851"/>
          <p:cNvSpPr/>
          <p:nvPr/>
        </p:nvSpPr>
        <p:spPr>
          <a:xfrm>
            <a:off x="6680696" y="5627354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2" name="object 3852"/>
          <p:cNvSpPr/>
          <p:nvPr/>
        </p:nvSpPr>
        <p:spPr>
          <a:xfrm>
            <a:off x="6698050" y="5608087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4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3" name="object 3853"/>
          <p:cNvSpPr/>
          <p:nvPr/>
        </p:nvSpPr>
        <p:spPr>
          <a:xfrm>
            <a:off x="6698050" y="5608087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4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4" name="object 3854"/>
          <p:cNvSpPr/>
          <p:nvPr/>
        </p:nvSpPr>
        <p:spPr>
          <a:xfrm>
            <a:off x="6714825" y="5616650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5" name="object 3855"/>
          <p:cNvSpPr/>
          <p:nvPr/>
        </p:nvSpPr>
        <p:spPr>
          <a:xfrm>
            <a:off x="6714825" y="5616650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6" name="object 3856"/>
          <p:cNvSpPr/>
          <p:nvPr/>
        </p:nvSpPr>
        <p:spPr>
          <a:xfrm>
            <a:off x="6732758" y="5621467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7" name="object 3857"/>
          <p:cNvSpPr/>
          <p:nvPr/>
        </p:nvSpPr>
        <p:spPr>
          <a:xfrm>
            <a:off x="6732757" y="5621467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8" name="object 3858"/>
          <p:cNvSpPr/>
          <p:nvPr/>
        </p:nvSpPr>
        <p:spPr>
          <a:xfrm>
            <a:off x="6750111" y="5628425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4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9" name="object 3859"/>
          <p:cNvSpPr/>
          <p:nvPr/>
        </p:nvSpPr>
        <p:spPr>
          <a:xfrm>
            <a:off x="6750111" y="5628425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4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0" name="object 3860"/>
          <p:cNvSpPr/>
          <p:nvPr/>
        </p:nvSpPr>
        <p:spPr>
          <a:xfrm>
            <a:off x="6766886" y="5634312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1" name="object 3861"/>
          <p:cNvSpPr/>
          <p:nvPr/>
        </p:nvSpPr>
        <p:spPr>
          <a:xfrm>
            <a:off x="6766886" y="5634312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2" name="object 3862"/>
          <p:cNvSpPr/>
          <p:nvPr/>
        </p:nvSpPr>
        <p:spPr>
          <a:xfrm>
            <a:off x="6784239" y="5630030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3" name="object 3863"/>
          <p:cNvSpPr/>
          <p:nvPr/>
        </p:nvSpPr>
        <p:spPr>
          <a:xfrm>
            <a:off x="6784240" y="5630030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4" name="object 3864"/>
          <p:cNvSpPr/>
          <p:nvPr/>
        </p:nvSpPr>
        <p:spPr>
          <a:xfrm>
            <a:off x="6802173" y="5634312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4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5" name="object 3865"/>
          <p:cNvSpPr/>
          <p:nvPr/>
        </p:nvSpPr>
        <p:spPr>
          <a:xfrm>
            <a:off x="6802172" y="5634312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4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6" name="object 3866"/>
          <p:cNvSpPr/>
          <p:nvPr/>
        </p:nvSpPr>
        <p:spPr>
          <a:xfrm>
            <a:off x="6818947" y="5622002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64208" y="0"/>
                </a:moveTo>
                <a:lnTo>
                  <a:pt x="0" y="0"/>
                </a:lnTo>
                <a:lnTo>
                  <a:pt x="0" y="59407"/>
                </a:lnTo>
                <a:lnTo>
                  <a:pt x="64208" y="59407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7" name="object 3867"/>
          <p:cNvSpPr/>
          <p:nvPr/>
        </p:nvSpPr>
        <p:spPr>
          <a:xfrm>
            <a:off x="6818947" y="5622002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8" name="object 3868"/>
          <p:cNvSpPr/>
          <p:nvPr/>
        </p:nvSpPr>
        <p:spPr>
          <a:xfrm>
            <a:off x="6836302" y="5633777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64208" y="0"/>
                </a:moveTo>
                <a:lnTo>
                  <a:pt x="0" y="0"/>
                </a:lnTo>
                <a:lnTo>
                  <a:pt x="0" y="58872"/>
                </a:lnTo>
                <a:lnTo>
                  <a:pt x="64208" y="58872"/>
                </a:lnTo>
                <a:lnTo>
                  <a:pt x="64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9" name="object 3869"/>
          <p:cNvSpPr/>
          <p:nvPr/>
        </p:nvSpPr>
        <p:spPr>
          <a:xfrm>
            <a:off x="6836301" y="5633777"/>
            <a:ext cx="64769" cy="59055"/>
          </a:xfrm>
          <a:custGeom>
            <a:avLst/>
            <a:gdLst/>
            <a:ahLst/>
            <a:cxnLst/>
            <a:rect l="l" t="t" r="r" b="b"/>
            <a:pathLst>
              <a:path w="64770" h="59054">
                <a:moveTo>
                  <a:pt x="0" y="0"/>
                </a:moveTo>
                <a:lnTo>
                  <a:pt x="64208" y="0"/>
                </a:lnTo>
                <a:lnTo>
                  <a:pt x="64208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099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0" name="object 3870"/>
          <p:cNvSpPr/>
          <p:nvPr/>
        </p:nvSpPr>
        <p:spPr>
          <a:xfrm>
            <a:off x="6853655" y="5620397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4" h="59054">
                <a:moveTo>
                  <a:pt x="63630" y="0"/>
                </a:moveTo>
                <a:lnTo>
                  <a:pt x="0" y="0"/>
                </a:lnTo>
                <a:lnTo>
                  <a:pt x="0" y="58872"/>
                </a:lnTo>
                <a:lnTo>
                  <a:pt x="63630" y="58872"/>
                </a:lnTo>
                <a:lnTo>
                  <a:pt x="636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1" name="object 3871"/>
          <p:cNvSpPr/>
          <p:nvPr/>
        </p:nvSpPr>
        <p:spPr>
          <a:xfrm>
            <a:off x="6853655" y="5620396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4" h="59054">
                <a:moveTo>
                  <a:pt x="0" y="0"/>
                </a:moveTo>
                <a:lnTo>
                  <a:pt x="63630" y="0"/>
                </a:lnTo>
                <a:lnTo>
                  <a:pt x="63630" y="58872"/>
                </a:lnTo>
                <a:lnTo>
                  <a:pt x="0" y="58872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2" name="object 3872"/>
          <p:cNvSpPr/>
          <p:nvPr/>
        </p:nvSpPr>
        <p:spPr>
          <a:xfrm>
            <a:off x="4944176" y="3961219"/>
            <a:ext cx="1730844" cy="12355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3" name="object 3873"/>
          <p:cNvSpPr/>
          <p:nvPr/>
        </p:nvSpPr>
        <p:spPr>
          <a:xfrm>
            <a:off x="4462889" y="5836083"/>
            <a:ext cx="2768600" cy="0"/>
          </a:xfrm>
          <a:custGeom>
            <a:avLst/>
            <a:gdLst/>
            <a:ahLst/>
            <a:cxnLst/>
            <a:rect l="l" t="t" r="r" b="b"/>
            <a:pathLst>
              <a:path w="2768600">
                <a:moveTo>
                  <a:pt x="0" y="0"/>
                </a:moveTo>
                <a:lnTo>
                  <a:pt x="2768498" y="0"/>
                </a:lnTo>
              </a:path>
            </a:pathLst>
          </a:custGeom>
          <a:ln w="181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4" name="object 3874"/>
          <p:cNvSpPr/>
          <p:nvPr/>
        </p:nvSpPr>
        <p:spPr>
          <a:xfrm>
            <a:off x="4429530" y="5895429"/>
            <a:ext cx="66146" cy="9623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5" name="object 3875"/>
          <p:cNvSpPr/>
          <p:nvPr/>
        </p:nvSpPr>
        <p:spPr>
          <a:xfrm>
            <a:off x="4809385" y="5836083"/>
            <a:ext cx="0" cy="27305"/>
          </a:xfrm>
          <a:custGeom>
            <a:avLst/>
            <a:gdLst/>
            <a:ahLst/>
            <a:cxnLst/>
            <a:rect l="l" t="t" r="r" b="b"/>
            <a:pathLst>
              <a:path h="27304">
                <a:moveTo>
                  <a:pt x="-9833" y="13380"/>
                </a:moveTo>
                <a:lnTo>
                  <a:pt x="9833" y="13380"/>
                </a:lnTo>
              </a:path>
            </a:pathLst>
          </a:custGeom>
          <a:ln w="267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6" name="object 3876"/>
          <p:cNvSpPr/>
          <p:nvPr/>
        </p:nvSpPr>
        <p:spPr>
          <a:xfrm>
            <a:off x="4741971" y="5895429"/>
            <a:ext cx="139536" cy="9623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7" name="object 3877"/>
          <p:cNvSpPr/>
          <p:nvPr/>
        </p:nvSpPr>
        <p:spPr>
          <a:xfrm>
            <a:off x="5155303" y="5836083"/>
            <a:ext cx="0" cy="27305"/>
          </a:xfrm>
          <a:custGeom>
            <a:avLst/>
            <a:gdLst/>
            <a:ahLst/>
            <a:cxnLst/>
            <a:rect l="l" t="t" r="r" b="b"/>
            <a:pathLst>
              <a:path h="27304">
                <a:moveTo>
                  <a:pt x="-9833" y="13380"/>
                </a:moveTo>
                <a:lnTo>
                  <a:pt x="9833" y="13380"/>
                </a:lnTo>
              </a:path>
            </a:pathLst>
          </a:custGeom>
          <a:ln w="267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8" name="object 3878"/>
          <p:cNvSpPr/>
          <p:nvPr/>
        </p:nvSpPr>
        <p:spPr>
          <a:xfrm>
            <a:off x="5080176" y="5895429"/>
            <a:ext cx="147250" cy="9623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9" name="object 3879"/>
          <p:cNvSpPr/>
          <p:nvPr/>
        </p:nvSpPr>
        <p:spPr>
          <a:xfrm>
            <a:off x="5501220" y="5836083"/>
            <a:ext cx="0" cy="27305"/>
          </a:xfrm>
          <a:custGeom>
            <a:avLst/>
            <a:gdLst/>
            <a:ahLst/>
            <a:cxnLst/>
            <a:rect l="l" t="t" r="r" b="b"/>
            <a:pathLst>
              <a:path h="27304">
                <a:moveTo>
                  <a:pt x="-9833" y="13380"/>
                </a:moveTo>
                <a:lnTo>
                  <a:pt x="9833" y="13380"/>
                </a:lnTo>
              </a:path>
            </a:pathLst>
          </a:custGeom>
          <a:ln w="267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0" name="object 3880"/>
          <p:cNvSpPr/>
          <p:nvPr/>
        </p:nvSpPr>
        <p:spPr>
          <a:xfrm>
            <a:off x="5427901" y="5895429"/>
            <a:ext cx="145442" cy="9623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1" name="object 3881"/>
          <p:cNvSpPr/>
          <p:nvPr/>
        </p:nvSpPr>
        <p:spPr>
          <a:xfrm>
            <a:off x="5847717" y="5836083"/>
            <a:ext cx="0" cy="27305"/>
          </a:xfrm>
          <a:custGeom>
            <a:avLst/>
            <a:gdLst/>
            <a:ahLst/>
            <a:cxnLst/>
            <a:rect l="l" t="t" r="r" b="b"/>
            <a:pathLst>
              <a:path h="27304">
                <a:moveTo>
                  <a:pt x="-9833" y="13380"/>
                </a:moveTo>
                <a:lnTo>
                  <a:pt x="9833" y="13380"/>
                </a:lnTo>
              </a:path>
            </a:pathLst>
          </a:custGeom>
          <a:ln w="267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2" name="object 3882"/>
          <p:cNvSpPr/>
          <p:nvPr/>
        </p:nvSpPr>
        <p:spPr>
          <a:xfrm>
            <a:off x="5771687" y="5895429"/>
            <a:ext cx="148153" cy="9623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3" name="object 3883"/>
          <p:cNvSpPr/>
          <p:nvPr/>
        </p:nvSpPr>
        <p:spPr>
          <a:xfrm>
            <a:off x="6193634" y="5836083"/>
            <a:ext cx="0" cy="27305"/>
          </a:xfrm>
          <a:custGeom>
            <a:avLst/>
            <a:gdLst/>
            <a:ahLst/>
            <a:cxnLst/>
            <a:rect l="l" t="t" r="r" b="b"/>
            <a:pathLst>
              <a:path h="27304">
                <a:moveTo>
                  <a:pt x="-9833" y="13380"/>
                </a:moveTo>
                <a:lnTo>
                  <a:pt x="9833" y="13380"/>
                </a:lnTo>
              </a:path>
            </a:pathLst>
          </a:custGeom>
          <a:ln w="267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4" name="object 3884"/>
          <p:cNvSpPr/>
          <p:nvPr/>
        </p:nvSpPr>
        <p:spPr>
          <a:xfrm>
            <a:off x="6121288" y="5895429"/>
            <a:ext cx="144470" cy="9623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5" name="object 3885"/>
          <p:cNvSpPr/>
          <p:nvPr/>
        </p:nvSpPr>
        <p:spPr>
          <a:xfrm>
            <a:off x="6539552" y="5836083"/>
            <a:ext cx="0" cy="27305"/>
          </a:xfrm>
          <a:custGeom>
            <a:avLst/>
            <a:gdLst/>
            <a:ahLst/>
            <a:cxnLst/>
            <a:rect l="l" t="t" r="r" b="b"/>
            <a:pathLst>
              <a:path h="27304">
                <a:moveTo>
                  <a:pt x="-9833" y="13380"/>
                </a:moveTo>
                <a:lnTo>
                  <a:pt x="9833" y="13380"/>
                </a:lnTo>
              </a:path>
            </a:pathLst>
          </a:custGeom>
          <a:ln w="267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6" name="object 3886"/>
          <p:cNvSpPr/>
          <p:nvPr/>
        </p:nvSpPr>
        <p:spPr>
          <a:xfrm>
            <a:off x="6466927" y="5895429"/>
            <a:ext cx="144748" cy="9623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7" name="object 3887"/>
          <p:cNvSpPr/>
          <p:nvPr/>
        </p:nvSpPr>
        <p:spPr>
          <a:xfrm>
            <a:off x="6885470" y="5836083"/>
            <a:ext cx="0" cy="27305"/>
          </a:xfrm>
          <a:custGeom>
            <a:avLst/>
            <a:gdLst/>
            <a:ahLst/>
            <a:cxnLst/>
            <a:rect l="l" t="t" r="r" b="b"/>
            <a:pathLst>
              <a:path h="27304">
                <a:moveTo>
                  <a:pt x="-9833" y="13380"/>
                </a:moveTo>
                <a:lnTo>
                  <a:pt x="9833" y="13380"/>
                </a:lnTo>
              </a:path>
            </a:pathLst>
          </a:custGeom>
          <a:ln w="267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8" name="object 3888"/>
          <p:cNvSpPr/>
          <p:nvPr/>
        </p:nvSpPr>
        <p:spPr>
          <a:xfrm>
            <a:off x="6812845" y="5895429"/>
            <a:ext cx="144748" cy="9623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9" name="object 3889"/>
          <p:cNvSpPr/>
          <p:nvPr/>
        </p:nvSpPr>
        <p:spPr>
          <a:xfrm>
            <a:off x="7231966" y="5836083"/>
            <a:ext cx="0" cy="27305"/>
          </a:xfrm>
          <a:custGeom>
            <a:avLst/>
            <a:gdLst/>
            <a:ahLst/>
            <a:cxnLst/>
            <a:rect l="l" t="t" r="r" b="b"/>
            <a:pathLst>
              <a:path h="27304">
                <a:moveTo>
                  <a:pt x="-9833" y="13380"/>
                </a:moveTo>
                <a:lnTo>
                  <a:pt x="9833" y="13380"/>
                </a:lnTo>
              </a:path>
            </a:pathLst>
          </a:custGeom>
          <a:ln w="267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0" name="object 3890"/>
          <p:cNvSpPr/>
          <p:nvPr/>
        </p:nvSpPr>
        <p:spPr>
          <a:xfrm>
            <a:off x="7159063" y="5895429"/>
            <a:ext cx="145026" cy="96302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1" name="object 3891"/>
          <p:cNvSpPr/>
          <p:nvPr/>
        </p:nvSpPr>
        <p:spPr>
          <a:xfrm>
            <a:off x="4462889" y="4129322"/>
            <a:ext cx="0" cy="1733550"/>
          </a:xfrm>
          <a:custGeom>
            <a:avLst/>
            <a:gdLst/>
            <a:ahLst/>
            <a:cxnLst/>
            <a:rect l="l" t="t" r="r" b="b"/>
            <a:pathLst>
              <a:path h="1733550">
                <a:moveTo>
                  <a:pt x="0" y="1733520"/>
                </a:moveTo>
                <a:lnTo>
                  <a:pt x="0" y="0"/>
                </a:lnTo>
              </a:path>
            </a:pathLst>
          </a:custGeom>
          <a:ln w="196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2" name="object 3892"/>
          <p:cNvSpPr/>
          <p:nvPr/>
        </p:nvSpPr>
        <p:spPr>
          <a:xfrm>
            <a:off x="4433966" y="5836083"/>
            <a:ext cx="29209" cy="0"/>
          </a:xfrm>
          <a:custGeom>
            <a:avLst/>
            <a:gdLst/>
            <a:ahLst/>
            <a:cxnLst/>
            <a:rect l="l" t="t" r="r" b="b"/>
            <a:pathLst>
              <a:path w="29210">
                <a:moveTo>
                  <a:pt x="28922" y="0"/>
                </a:moveTo>
                <a:lnTo>
                  <a:pt x="0" y="0"/>
                </a:lnTo>
              </a:path>
            </a:pathLst>
          </a:custGeom>
          <a:ln w="181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3" name="object 3893"/>
          <p:cNvSpPr/>
          <p:nvPr/>
        </p:nvSpPr>
        <p:spPr>
          <a:xfrm>
            <a:off x="4068269" y="5781966"/>
            <a:ext cx="351155" cy="96520"/>
          </a:xfrm>
          <a:custGeom>
            <a:avLst/>
            <a:gdLst/>
            <a:ahLst/>
            <a:cxnLst/>
            <a:rect l="l" t="t" r="r" b="b"/>
            <a:pathLst>
              <a:path w="351154" h="96520">
                <a:moveTo>
                  <a:pt x="38353" y="51429"/>
                </a:moveTo>
                <a:lnTo>
                  <a:pt x="0" y="51429"/>
                </a:lnTo>
                <a:lnTo>
                  <a:pt x="0" y="69494"/>
                </a:lnTo>
                <a:lnTo>
                  <a:pt x="38353" y="69494"/>
                </a:lnTo>
                <a:lnTo>
                  <a:pt x="38353" y="51429"/>
                </a:lnTo>
                <a:close/>
              </a:path>
              <a:path w="351154" h="96520">
                <a:moveTo>
                  <a:pt x="98920" y="26550"/>
                </a:moveTo>
                <a:lnTo>
                  <a:pt x="79395" y="26550"/>
                </a:lnTo>
                <a:lnTo>
                  <a:pt x="79395" y="94630"/>
                </a:lnTo>
                <a:lnTo>
                  <a:pt x="98920" y="94630"/>
                </a:lnTo>
                <a:lnTo>
                  <a:pt x="98920" y="26550"/>
                </a:lnTo>
                <a:close/>
              </a:path>
              <a:path w="351154" h="96520">
                <a:moveTo>
                  <a:pt x="98920" y="0"/>
                </a:moveTo>
                <a:lnTo>
                  <a:pt x="83078" y="0"/>
                </a:lnTo>
                <a:lnTo>
                  <a:pt x="80854" y="5743"/>
                </a:lnTo>
                <a:lnTo>
                  <a:pt x="76754" y="10767"/>
                </a:lnTo>
                <a:lnTo>
                  <a:pt x="64804" y="19382"/>
                </a:lnTo>
                <a:lnTo>
                  <a:pt x="59268" y="22307"/>
                </a:lnTo>
                <a:lnTo>
                  <a:pt x="54173" y="23850"/>
                </a:lnTo>
                <a:lnTo>
                  <a:pt x="54173" y="40243"/>
                </a:lnTo>
                <a:lnTo>
                  <a:pt x="61195" y="37724"/>
                </a:lnTo>
                <a:lnTo>
                  <a:pt x="67739" y="34602"/>
                </a:lnTo>
                <a:lnTo>
                  <a:pt x="73806" y="30877"/>
                </a:lnTo>
                <a:lnTo>
                  <a:pt x="79395" y="26550"/>
                </a:lnTo>
                <a:lnTo>
                  <a:pt x="98920" y="26550"/>
                </a:lnTo>
                <a:lnTo>
                  <a:pt x="98920" y="0"/>
                </a:lnTo>
                <a:close/>
              </a:path>
              <a:path w="351154" h="96520">
                <a:moveTo>
                  <a:pt x="170502" y="0"/>
                </a:moveTo>
                <a:lnTo>
                  <a:pt x="150770" y="0"/>
                </a:lnTo>
                <a:lnTo>
                  <a:pt x="143080" y="3214"/>
                </a:lnTo>
                <a:lnTo>
                  <a:pt x="127562" y="47958"/>
                </a:lnTo>
                <a:lnTo>
                  <a:pt x="128146" y="60582"/>
                </a:lnTo>
                <a:lnTo>
                  <a:pt x="147208" y="93594"/>
                </a:lnTo>
                <a:lnTo>
                  <a:pt x="160637" y="96237"/>
                </a:lnTo>
                <a:lnTo>
                  <a:pt x="170502" y="96237"/>
                </a:lnTo>
                <a:lnTo>
                  <a:pt x="178192" y="93023"/>
                </a:lnTo>
                <a:lnTo>
                  <a:pt x="183704" y="86594"/>
                </a:lnTo>
                <a:lnTo>
                  <a:pt x="187144" y="81259"/>
                </a:lnTo>
                <a:lnTo>
                  <a:pt x="158273" y="81259"/>
                </a:lnTo>
                <a:lnTo>
                  <a:pt x="156163" y="80562"/>
                </a:lnTo>
                <a:lnTo>
                  <a:pt x="152518" y="77830"/>
                </a:lnTo>
                <a:lnTo>
                  <a:pt x="151001" y="75076"/>
                </a:lnTo>
                <a:lnTo>
                  <a:pt x="148592" y="66804"/>
                </a:lnTo>
                <a:lnTo>
                  <a:pt x="148099" y="60582"/>
                </a:lnTo>
                <a:lnTo>
                  <a:pt x="148119" y="35582"/>
                </a:lnTo>
                <a:lnTo>
                  <a:pt x="158273" y="14979"/>
                </a:lnTo>
                <a:lnTo>
                  <a:pt x="187133" y="14979"/>
                </a:lnTo>
                <a:lnTo>
                  <a:pt x="183774" y="9771"/>
                </a:lnTo>
                <a:lnTo>
                  <a:pt x="178215" y="3257"/>
                </a:lnTo>
                <a:lnTo>
                  <a:pt x="170502" y="0"/>
                </a:lnTo>
                <a:close/>
              </a:path>
              <a:path w="351154" h="96520">
                <a:moveTo>
                  <a:pt x="187133" y="14979"/>
                </a:moveTo>
                <a:lnTo>
                  <a:pt x="162999" y="14979"/>
                </a:lnTo>
                <a:lnTo>
                  <a:pt x="165094" y="15675"/>
                </a:lnTo>
                <a:lnTo>
                  <a:pt x="168755" y="18461"/>
                </a:lnTo>
                <a:lnTo>
                  <a:pt x="170271" y="21225"/>
                </a:lnTo>
                <a:lnTo>
                  <a:pt x="172680" y="29497"/>
                </a:lnTo>
                <a:lnTo>
                  <a:pt x="173162" y="35582"/>
                </a:lnTo>
                <a:lnTo>
                  <a:pt x="173164" y="60582"/>
                </a:lnTo>
                <a:lnTo>
                  <a:pt x="172610" y="67051"/>
                </a:lnTo>
                <a:lnTo>
                  <a:pt x="171267" y="71680"/>
                </a:lnTo>
                <a:lnTo>
                  <a:pt x="170248" y="75280"/>
                </a:lnTo>
                <a:lnTo>
                  <a:pt x="168812" y="77776"/>
                </a:lnTo>
                <a:lnTo>
                  <a:pt x="165073" y="80573"/>
                </a:lnTo>
                <a:lnTo>
                  <a:pt x="162999" y="81259"/>
                </a:lnTo>
                <a:lnTo>
                  <a:pt x="187144" y="81259"/>
                </a:lnTo>
                <a:lnTo>
                  <a:pt x="188082" y="79804"/>
                </a:lnTo>
                <a:lnTo>
                  <a:pt x="191209" y="71133"/>
                </a:lnTo>
                <a:lnTo>
                  <a:pt x="193085" y="60582"/>
                </a:lnTo>
                <a:lnTo>
                  <a:pt x="193710" y="48151"/>
                </a:lnTo>
                <a:lnTo>
                  <a:pt x="193159" y="37093"/>
                </a:lnTo>
                <a:lnTo>
                  <a:pt x="193068" y="35582"/>
                </a:lnTo>
                <a:lnTo>
                  <a:pt x="191226" y="25152"/>
                </a:lnTo>
                <a:lnTo>
                  <a:pt x="188121" y="16509"/>
                </a:lnTo>
                <a:lnTo>
                  <a:pt x="187133" y="14979"/>
                </a:lnTo>
                <a:close/>
              </a:path>
              <a:path w="351154" h="96520">
                <a:moveTo>
                  <a:pt x="249174" y="0"/>
                </a:moveTo>
                <a:lnTo>
                  <a:pt x="229440" y="0"/>
                </a:lnTo>
                <a:lnTo>
                  <a:pt x="221750" y="3214"/>
                </a:lnTo>
                <a:lnTo>
                  <a:pt x="206232" y="47958"/>
                </a:lnTo>
                <a:lnTo>
                  <a:pt x="206817" y="60582"/>
                </a:lnTo>
                <a:lnTo>
                  <a:pt x="225879" y="93594"/>
                </a:lnTo>
                <a:lnTo>
                  <a:pt x="239307" y="96237"/>
                </a:lnTo>
                <a:lnTo>
                  <a:pt x="249174" y="96237"/>
                </a:lnTo>
                <a:lnTo>
                  <a:pt x="256862" y="93023"/>
                </a:lnTo>
                <a:lnTo>
                  <a:pt x="262375" y="86594"/>
                </a:lnTo>
                <a:lnTo>
                  <a:pt x="265815" y="81259"/>
                </a:lnTo>
                <a:lnTo>
                  <a:pt x="236943" y="81259"/>
                </a:lnTo>
                <a:lnTo>
                  <a:pt x="234834" y="80562"/>
                </a:lnTo>
                <a:lnTo>
                  <a:pt x="231189" y="77830"/>
                </a:lnTo>
                <a:lnTo>
                  <a:pt x="229671" y="75076"/>
                </a:lnTo>
                <a:lnTo>
                  <a:pt x="227262" y="66804"/>
                </a:lnTo>
                <a:lnTo>
                  <a:pt x="226769" y="60582"/>
                </a:lnTo>
                <a:lnTo>
                  <a:pt x="226789" y="35582"/>
                </a:lnTo>
                <a:lnTo>
                  <a:pt x="236943" y="14979"/>
                </a:lnTo>
                <a:lnTo>
                  <a:pt x="265803" y="14979"/>
                </a:lnTo>
                <a:lnTo>
                  <a:pt x="262444" y="9771"/>
                </a:lnTo>
                <a:lnTo>
                  <a:pt x="256885" y="3257"/>
                </a:lnTo>
                <a:lnTo>
                  <a:pt x="249174" y="0"/>
                </a:lnTo>
                <a:close/>
              </a:path>
              <a:path w="351154" h="96520">
                <a:moveTo>
                  <a:pt x="265803" y="14979"/>
                </a:moveTo>
                <a:lnTo>
                  <a:pt x="241669" y="14979"/>
                </a:lnTo>
                <a:lnTo>
                  <a:pt x="243765" y="15675"/>
                </a:lnTo>
                <a:lnTo>
                  <a:pt x="247425" y="18461"/>
                </a:lnTo>
                <a:lnTo>
                  <a:pt x="248941" y="21225"/>
                </a:lnTo>
                <a:lnTo>
                  <a:pt x="251350" y="29497"/>
                </a:lnTo>
                <a:lnTo>
                  <a:pt x="251833" y="35582"/>
                </a:lnTo>
                <a:lnTo>
                  <a:pt x="251835" y="60582"/>
                </a:lnTo>
                <a:lnTo>
                  <a:pt x="251280" y="67051"/>
                </a:lnTo>
                <a:lnTo>
                  <a:pt x="249937" y="71680"/>
                </a:lnTo>
                <a:lnTo>
                  <a:pt x="248918" y="75280"/>
                </a:lnTo>
                <a:lnTo>
                  <a:pt x="247482" y="77776"/>
                </a:lnTo>
                <a:lnTo>
                  <a:pt x="243743" y="80573"/>
                </a:lnTo>
                <a:lnTo>
                  <a:pt x="241669" y="81259"/>
                </a:lnTo>
                <a:lnTo>
                  <a:pt x="265815" y="81259"/>
                </a:lnTo>
                <a:lnTo>
                  <a:pt x="266752" y="79804"/>
                </a:lnTo>
                <a:lnTo>
                  <a:pt x="269879" y="71133"/>
                </a:lnTo>
                <a:lnTo>
                  <a:pt x="271755" y="60582"/>
                </a:lnTo>
                <a:lnTo>
                  <a:pt x="272380" y="48151"/>
                </a:lnTo>
                <a:lnTo>
                  <a:pt x="271829" y="37093"/>
                </a:lnTo>
                <a:lnTo>
                  <a:pt x="271739" y="35582"/>
                </a:lnTo>
                <a:lnTo>
                  <a:pt x="269896" y="25152"/>
                </a:lnTo>
                <a:lnTo>
                  <a:pt x="266791" y="16509"/>
                </a:lnTo>
                <a:lnTo>
                  <a:pt x="265803" y="14979"/>
                </a:lnTo>
                <a:close/>
              </a:path>
              <a:path w="351154" h="96520">
                <a:moveTo>
                  <a:pt x="327844" y="0"/>
                </a:moveTo>
                <a:lnTo>
                  <a:pt x="308110" y="0"/>
                </a:lnTo>
                <a:lnTo>
                  <a:pt x="300421" y="3214"/>
                </a:lnTo>
                <a:lnTo>
                  <a:pt x="284902" y="47958"/>
                </a:lnTo>
                <a:lnTo>
                  <a:pt x="285487" y="60582"/>
                </a:lnTo>
                <a:lnTo>
                  <a:pt x="304549" y="93594"/>
                </a:lnTo>
                <a:lnTo>
                  <a:pt x="317977" y="96237"/>
                </a:lnTo>
                <a:lnTo>
                  <a:pt x="327844" y="96237"/>
                </a:lnTo>
                <a:lnTo>
                  <a:pt x="335532" y="93023"/>
                </a:lnTo>
                <a:lnTo>
                  <a:pt x="341045" y="86594"/>
                </a:lnTo>
                <a:lnTo>
                  <a:pt x="344485" y="81259"/>
                </a:lnTo>
                <a:lnTo>
                  <a:pt x="315615" y="81259"/>
                </a:lnTo>
                <a:lnTo>
                  <a:pt x="313504" y="80562"/>
                </a:lnTo>
                <a:lnTo>
                  <a:pt x="309859" y="77830"/>
                </a:lnTo>
                <a:lnTo>
                  <a:pt x="308342" y="75076"/>
                </a:lnTo>
                <a:lnTo>
                  <a:pt x="305934" y="66804"/>
                </a:lnTo>
                <a:lnTo>
                  <a:pt x="305439" y="60582"/>
                </a:lnTo>
                <a:lnTo>
                  <a:pt x="305459" y="35582"/>
                </a:lnTo>
                <a:lnTo>
                  <a:pt x="315615" y="14979"/>
                </a:lnTo>
                <a:lnTo>
                  <a:pt x="344473" y="14979"/>
                </a:lnTo>
                <a:lnTo>
                  <a:pt x="341114" y="9771"/>
                </a:lnTo>
                <a:lnTo>
                  <a:pt x="335555" y="3257"/>
                </a:lnTo>
                <a:lnTo>
                  <a:pt x="327844" y="0"/>
                </a:lnTo>
                <a:close/>
              </a:path>
              <a:path w="351154" h="96520">
                <a:moveTo>
                  <a:pt x="344473" y="14979"/>
                </a:moveTo>
                <a:lnTo>
                  <a:pt x="320339" y="14979"/>
                </a:lnTo>
                <a:lnTo>
                  <a:pt x="322435" y="15675"/>
                </a:lnTo>
                <a:lnTo>
                  <a:pt x="326095" y="18461"/>
                </a:lnTo>
                <a:lnTo>
                  <a:pt x="327611" y="21225"/>
                </a:lnTo>
                <a:lnTo>
                  <a:pt x="330020" y="29497"/>
                </a:lnTo>
                <a:lnTo>
                  <a:pt x="330503" y="35582"/>
                </a:lnTo>
                <a:lnTo>
                  <a:pt x="330505" y="60582"/>
                </a:lnTo>
                <a:lnTo>
                  <a:pt x="329951" y="67051"/>
                </a:lnTo>
                <a:lnTo>
                  <a:pt x="328607" y="71680"/>
                </a:lnTo>
                <a:lnTo>
                  <a:pt x="327588" y="75280"/>
                </a:lnTo>
                <a:lnTo>
                  <a:pt x="326152" y="77776"/>
                </a:lnTo>
                <a:lnTo>
                  <a:pt x="322413" y="80573"/>
                </a:lnTo>
                <a:lnTo>
                  <a:pt x="320339" y="81259"/>
                </a:lnTo>
                <a:lnTo>
                  <a:pt x="344485" y="81259"/>
                </a:lnTo>
                <a:lnTo>
                  <a:pt x="345423" y="79804"/>
                </a:lnTo>
                <a:lnTo>
                  <a:pt x="348549" y="71133"/>
                </a:lnTo>
                <a:lnTo>
                  <a:pt x="350425" y="60582"/>
                </a:lnTo>
                <a:lnTo>
                  <a:pt x="351050" y="48151"/>
                </a:lnTo>
                <a:lnTo>
                  <a:pt x="350499" y="37093"/>
                </a:lnTo>
                <a:lnTo>
                  <a:pt x="350409" y="35582"/>
                </a:lnTo>
                <a:lnTo>
                  <a:pt x="348566" y="25152"/>
                </a:lnTo>
                <a:lnTo>
                  <a:pt x="345461" y="16509"/>
                </a:lnTo>
                <a:lnTo>
                  <a:pt x="344473" y="149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4" name="object 3894"/>
          <p:cNvSpPr/>
          <p:nvPr/>
        </p:nvSpPr>
        <p:spPr>
          <a:xfrm>
            <a:off x="4433966" y="5646622"/>
            <a:ext cx="29209" cy="0"/>
          </a:xfrm>
          <a:custGeom>
            <a:avLst/>
            <a:gdLst/>
            <a:ahLst/>
            <a:cxnLst/>
            <a:rect l="l" t="t" r="r" b="b"/>
            <a:pathLst>
              <a:path w="29210">
                <a:moveTo>
                  <a:pt x="28922" y="0"/>
                </a:moveTo>
                <a:lnTo>
                  <a:pt x="0" y="0"/>
                </a:lnTo>
              </a:path>
            </a:pathLst>
          </a:custGeom>
          <a:ln w="181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5" name="object 3895"/>
          <p:cNvSpPr/>
          <p:nvPr/>
        </p:nvSpPr>
        <p:spPr>
          <a:xfrm>
            <a:off x="4353172" y="5592505"/>
            <a:ext cx="66675" cy="96520"/>
          </a:xfrm>
          <a:custGeom>
            <a:avLst/>
            <a:gdLst/>
            <a:ahLst/>
            <a:cxnLst/>
            <a:rect l="l" t="t" r="r" b="b"/>
            <a:pathLst>
              <a:path w="66675" h="96520">
                <a:moveTo>
                  <a:pt x="42941" y="0"/>
                </a:moveTo>
                <a:lnTo>
                  <a:pt x="23207" y="0"/>
                </a:lnTo>
                <a:lnTo>
                  <a:pt x="15518" y="3214"/>
                </a:lnTo>
                <a:lnTo>
                  <a:pt x="0" y="47957"/>
                </a:lnTo>
                <a:lnTo>
                  <a:pt x="584" y="60582"/>
                </a:lnTo>
                <a:lnTo>
                  <a:pt x="19646" y="93593"/>
                </a:lnTo>
                <a:lnTo>
                  <a:pt x="33074" y="96237"/>
                </a:lnTo>
                <a:lnTo>
                  <a:pt x="42941" y="96237"/>
                </a:lnTo>
                <a:lnTo>
                  <a:pt x="50629" y="93023"/>
                </a:lnTo>
                <a:lnTo>
                  <a:pt x="56142" y="86594"/>
                </a:lnTo>
                <a:lnTo>
                  <a:pt x="59582" y="81258"/>
                </a:lnTo>
                <a:lnTo>
                  <a:pt x="30712" y="81258"/>
                </a:lnTo>
                <a:lnTo>
                  <a:pt x="28601" y="80562"/>
                </a:lnTo>
                <a:lnTo>
                  <a:pt x="24956" y="77829"/>
                </a:lnTo>
                <a:lnTo>
                  <a:pt x="23439" y="75076"/>
                </a:lnTo>
                <a:lnTo>
                  <a:pt x="21031" y="66804"/>
                </a:lnTo>
                <a:lnTo>
                  <a:pt x="20537" y="60582"/>
                </a:lnTo>
                <a:lnTo>
                  <a:pt x="20557" y="35582"/>
                </a:lnTo>
                <a:lnTo>
                  <a:pt x="30712" y="14978"/>
                </a:lnTo>
                <a:lnTo>
                  <a:pt x="59571" y="14978"/>
                </a:lnTo>
                <a:lnTo>
                  <a:pt x="56211" y="9771"/>
                </a:lnTo>
                <a:lnTo>
                  <a:pt x="50652" y="3257"/>
                </a:lnTo>
                <a:lnTo>
                  <a:pt x="42941" y="0"/>
                </a:lnTo>
                <a:close/>
              </a:path>
              <a:path w="66675" h="96520">
                <a:moveTo>
                  <a:pt x="59571" y="14978"/>
                </a:moveTo>
                <a:lnTo>
                  <a:pt x="35436" y="14978"/>
                </a:lnTo>
                <a:lnTo>
                  <a:pt x="37532" y="15675"/>
                </a:lnTo>
                <a:lnTo>
                  <a:pt x="41192" y="18460"/>
                </a:lnTo>
                <a:lnTo>
                  <a:pt x="42708" y="21225"/>
                </a:lnTo>
                <a:lnTo>
                  <a:pt x="45118" y="29496"/>
                </a:lnTo>
                <a:lnTo>
                  <a:pt x="45600" y="35582"/>
                </a:lnTo>
                <a:lnTo>
                  <a:pt x="45602" y="60582"/>
                </a:lnTo>
                <a:lnTo>
                  <a:pt x="45048" y="67051"/>
                </a:lnTo>
                <a:lnTo>
                  <a:pt x="43704" y="71679"/>
                </a:lnTo>
                <a:lnTo>
                  <a:pt x="42685" y="75280"/>
                </a:lnTo>
                <a:lnTo>
                  <a:pt x="41249" y="77776"/>
                </a:lnTo>
                <a:lnTo>
                  <a:pt x="37511" y="80572"/>
                </a:lnTo>
                <a:lnTo>
                  <a:pt x="35436" y="81258"/>
                </a:lnTo>
                <a:lnTo>
                  <a:pt x="59582" y="81258"/>
                </a:lnTo>
                <a:lnTo>
                  <a:pt x="60520" y="79804"/>
                </a:lnTo>
                <a:lnTo>
                  <a:pt x="63646" y="71133"/>
                </a:lnTo>
                <a:lnTo>
                  <a:pt x="65522" y="60582"/>
                </a:lnTo>
                <a:lnTo>
                  <a:pt x="66147" y="48150"/>
                </a:lnTo>
                <a:lnTo>
                  <a:pt x="65596" y="37093"/>
                </a:lnTo>
                <a:lnTo>
                  <a:pt x="65506" y="35582"/>
                </a:lnTo>
                <a:lnTo>
                  <a:pt x="63663" y="25152"/>
                </a:lnTo>
                <a:lnTo>
                  <a:pt x="60558" y="16509"/>
                </a:lnTo>
                <a:lnTo>
                  <a:pt x="59571" y="149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6" name="object 3896"/>
          <p:cNvSpPr/>
          <p:nvPr/>
        </p:nvSpPr>
        <p:spPr>
          <a:xfrm>
            <a:off x="4433966" y="5456625"/>
            <a:ext cx="29209" cy="0"/>
          </a:xfrm>
          <a:custGeom>
            <a:avLst/>
            <a:gdLst/>
            <a:ahLst/>
            <a:cxnLst/>
            <a:rect l="l" t="t" r="r" b="b"/>
            <a:pathLst>
              <a:path w="29210">
                <a:moveTo>
                  <a:pt x="28922" y="0"/>
                </a:moveTo>
                <a:lnTo>
                  <a:pt x="0" y="0"/>
                </a:lnTo>
              </a:path>
            </a:pathLst>
          </a:custGeom>
          <a:ln w="181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7" name="object 3897"/>
          <p:cNvSpPr/>
          <p:nvPr/>
        </p:nvSpPr>
        <p:spPr>
          <a:xfrm>
            <a:off x="4122442" y="5402507"/>
            <a:ext cx="297180" cy="96520"/>
          </a:xfrm>
          <a:custGeom>
            <a:avLst/>
            <a:gdLst/>
            <a:ahLst/>
            <a:cxnLst/>
            <a:rect l="l" t="t" r="r" b="b"/>
            <a:pathLst>
              <a:path w="297179" h="96520">
                <a:moveTo>
                  <a:pt x="44747" y="26550"/>
                </a:moveTo>
                <a:lnTo>
                  <a:pt x="25222" y="26550"/>
                </a:lnTo>
                <a:lnTo>
                  <a:pt x="25222" y="94631"/>
                </a:lnTo>
                <a:lnTo>
                  <a:pt x="44747" y="94631"/>
                </a:lnTo>
                <a:lnTo>
                  <a:pt x="44747" y="26550"/>
                </a:lnTo>
                <a:close/>
              </a:path>
              <a:path w="297179" h="96520">
                <a:moveTo>
                  <a:pt x="44747" y="0"/>
                </a:moveTo>
                <a:lnTo>
                  <a:pt x="28905" y="0"/>
                </a:lnTo>
                <a:lnTo>
                  <a:pt x="26681" y="5742"/>
                </a:lnTo>
                <a:lnTo>
                  <a:pt x="22581" y="10768"/>
                </a:lnTo>
                <a:lnTo>
                  <a:pt x="10631" y="19382"/>
                </a:lnTo>
                <a:lnTo>
                  <a:pt x="5095" y="22307"/>
                </a:lnTo>
                <a:lnTo>
                  <a:pt x="0" y="23850"/>
                </a:lnTo>
                <a:lnTo>
                  <a:pt x="0" y="40243"/>
                </a:lnTo>
                <a:lnTo>
                  <a:pt x="7022" y="37724"/>
                </a:lnTo>
                <a:lnTo>
                  <a:pt x="13566" y="34603"/>
                </a:lnTo>
                <a:lnTo>
                  <a:pt x="19633" y="30878"/>
                </a:lnTo>
                <a:lnTo>
                  <a:pt x="25222" y="26550"/>
                </a:lnTo>
                <a:lnTo>
                  <a:pt x="44747" y="26550"/>
                </a:lnTo>
                <a:lnTo>
                  <a:pt x="44747" y="0"/>
                </a:lnTo>
                <a:close/>
              </a:path>
              <a:path w="297179" h="96520">
                <a:moveTo>
                  <a:pt x="116329" y="0"/>
                </a:moveTo>
                <a:lnTo>
                  <a:pt x="96597" y="0"/>
                </a:lnTo>
                <a:lnTo>
                  <a:pt x="88907" y="3214"/>
                </a:lnTo>
                <a:lnTo>
                  <a:pt x="73389" y="47959"/>
                </a:lnTo>
                <a:lnTo>
                  <a:pt x="73973" y="60583"/>
                </a:lnTo>
                <a:lnTo>
                  <a:pt x="93035" y="93594"/>
                </a:lnTo>
                <a:lnTo>
                  <a:pt x="106464" y="96238"/>
                </a:lnTo>
                <a:lnTo>
                  <a:pt x="116329" y="96238"/>
                </a:lnTo>
                <a:lnTo>
                  <a:pt x="124019" y="93023"/>
                </a:lnTo>
                <a:lnTo>
                  <a:pt x="129531" y="86594"/>
                </a:lnTo>
                <a:lnTo>
                  <a:pt x="132970" y="81259"/>
                </a:lnTo>
                <a:lnTo>
                  <a:pt x="104100" y="81259"/>
                </a:lnTo>
                <a:lnTo>
                  <a:pt x="101989" y="80562"/>
                </a:lnTo>
                <a:lnTo>
                  <a:pt x="98344" y="77830"/>
                </a:lnTo>
                <a:lnTo>
                  <a:pt x="96828" y="75077"/>
                </a:lnTo>
                <a:lnTo>
                  <a:pt x="94419" y="66805"/>
                </a:lnTo>
                <a:lnTo>
                  <a:pt x="93926" y="60583"/>
                </a:lnTo>
                <a:lnTo>
                  <a:pt x="93946" y="35583"/>
                </a:lnTo>
                <a:lnTo>
                  <a:pt x="104100" y="14979"/>
                </a:lnTo>
                <a:lnTo>
                  <a:pt x="132960" y="14979"/>
                </a:lnTo>
                <a:lnTo>
                  <a:pt x="129600" y="9772"/>
                </a:lnTo>
                <a:lnTo>
                  <a:pt x="124042" y="3257"/>
                </a:lnTo>
                <a:lnTo>
                  <a:pt x="116329" y="0"/>
                </a:lnTo>
                <a:close/>
              </a:path>
              <a:path w="297179" h="96520">
                <a:moveTo>
                  <a:pt x="132960" y="14979"/>
                </a:moveTo>
                <a:lnTo>
                  <a:pt x="108826" y="14979"/>
                </a:lnTo>
                <a:lnTo>
                  <a:pt x="110921" y="15675"/>
                </a:lnTo>
                <a:lnTo>
                  <a:pt x="114581" y="18461"/>
                </a:lnTo>
                <a:lnTo>
                  <a:pt x="116098" y="21225"/>
                </a:lnTo>
                <a:lnTo>
                  <a:pt x="118507" y="29497"/>
                </a:lnTo>
                <a:lnTo>
                  <a:pt x="118989" y="35583"/>
                </a:lnTo>
                <a:lnTo>
                  <a:pt x="118991" y="60583"/>
                </a:lnTo>
                <a:lnTo>
                  <a:pt x="118437" y="67052"/>
                </a:lnTo>
                <a:lnTo>
                  <a:pt x="117093" y="71680"/>
                </a:lnTo>
                <a:lnTo>
                  <a:pt x="116075" y="75280"/>
                </a:lnTo>
                <a:lnTo>
                  <a:pt x="114639" y="77777"/>
                </a:lnTo>
                <a:lnTo>
                  <a:pt x="110898" y="80573"/>
                </a:lnTo>
                <a:lnTo>
                  <a:pt x="108826" y="81259"/>
                </a:lnTo>
                <a:lnTo>
                  <a:pt x="132970" y="81259"/>
                </a:lnTo>
                <a:lnTo>
                  <a:pt x="133909" y="79804"/>
                </a:lnTo>
                <a:lnTo>
                  <a:pt x="137036" y="71133"/>
                </a:lnTo>
                <a:lnTo>
                  <a:pt x="138912" y="60583"/>
                </a:lnTo>
                <a:lnTo>
                  <a:pt x="139537" y="48152"/>
                </a:lnTo>
                <a:lnTo>
                  <a:pt x="138985" y="37094"/>
                </a:lnTo>
                <a:lnTo>
                  <a:pt x="138895" y="35583"/>
                </a:lnTo>
                <a:lnTo>
                  <a:pt x="137053" y="25152"/>
                </a:lnTo>
                <a:lnTo>
                  <a:pt x="133948" y="16510"/>
                </a:lnTo>
                <a:lnTo>
                  <a:pt x="132960" y="14979"/>
                </a:lnTo>
                <a:close/>
              </a:path>
              <a:path w="297179" h="96520">
                <a:moveTo>
                  <a:pt x="195000" y="0"/>
                </a:moveTo>
                <a:lnTo>
                  <a:pt x="175267" y="0"/>
                </a:lnTo>
                <a:lnTo>
                  <a:pt x="167577" y="3214"/>
                </a:lnTo>
                <a:lnTo>
                  <a:pt x="152059" y="47959"/>
                </a:lnTo>
                <a:lnTo>
                  <a:pt x="152643" y="60583"/>
                </a:lnTo>
                <a:lnTo>
                  <a:pt x="171705" y="93594"/>
                </a:lnTo>
                <a:lnTo>
                  <a:pt x="185134" y="96238"/>
                </a:lnTo>
                <a:lnTo>
                  <a:pt x="195000" y="96238"/>
                </a:lnTo>
                <a:lnTo>
                  <a:pt x="202689" y="93023"/>
                </a:lnTo>
                <a:lnTo>
                  <a:pt x="208202" y="86594"/>
                </a:lnTo>
                <a:lnTo>
                  <a:pt x="211641" y="81259"/>
                </a:lnTo>
                <a:lnTo>
                  <a:pt x="182770" y="81259"/>
                </a:lnTo>
                <a:lnTo>
                  <a:pt x="180660" y="80562"/>
                </a:lnTo>
                <a:lnTo>
                  <a:pt x="177016" y="77830"/>
                </a:lnTo>
                <a:lnTo>
                  <a:pt x="175498" y="75077"/>
                </a:lnTo>
                <a:lnTo>
                  <a:pt x="173089" y="66805"/>
                </a:lnTo>
                <a:lnTo>
                  <a:pt x="172596" y="60583"/>
                </a:lnTo>
                <a:lnTo>
                  <a:pt x="172616" y="35583"/>
                </a:lnTo>
                <a:lnTo>
                  <a:pt x="182770" y="14979"/>
                </a:lnTo>
                <a:lnTo>
                  <a:pt x="211630" y="14979"/>
                </a:lnTo>
                <a:lnTo>
                  <a:pt x="208271" y="9772"/>
                </a:lnTo>
                <a:lnTo>
                  <a:pt x="202712" y="3257"/>
                </a:lnTo>
                <a:lnTo>
                  <a:pt x="195000" y="0"/>
                </a:lnTo>
                <a:close/>
              </a:path>
              <a:path w="297179" h="96520">
                <a:moveTo>
                  <a:pt x="211630" y="14979"/>
                </a:moveTo>
                <a:lnTo>
                  <a:pt x="187496" y="14979"/>
                </a:lnTo>
                <a:lnTo>
                  <a:pt x="189591" y="15675"/>
                </a:lnTo>
                <a:lnTo>
                  <a:pt x="193252" y="18461"/>
                </a:lnTo>
                <a:lnTo>
                  <a:pt x="194768" y="21225"/>
                </a:lnTo>
                <a:lnTo>
                  <a:pt x="197177" y="29497"/>
                </a:lnTo>
                <a:lnTo>
                  <a:pt x="197659" y="35583"/>
                </a:lnTo>
                <a:lnTo>
                  <a:pt x="197661" y="60583"/>
                </a:lnTo>
                <a:lnTo>
                  <a:pt x="197107" y="67052"/>
                </a:lnTo>
                <a:lnTo>
                  <a:pt x="195764" y="71680"/>
                </a:lnTo>
                <a:lnTo>
                  <a:pt x="194745" y="75280"/>
                </a:lnTo>
                <a:lnTo>
                  <a:pt x="193309" y="77777"/>
                </a:lnTo>
                <a:lnTo>
                  <a:pt x="189568" y="80573"/>
                </a:lnTo>
                <a:lnTo>
                  <a:pt x="187496" y="81259"/>
                </a:lnTo>
                <a:lnTo>
                  <a:pt x="211641" y="81259"/>
                </a:lnTo>
                <a:lnTo>
                  <a:pt x="212579" y="79804"/>
                </a:lnTo>
                <a:lnTo>
                  <a:pt x="215706" y="71133"/>
                </a:lnTo>
                <a:lnTo>
                  <a:pt x="217582" y="60583"/>
                </a:lnTo>
                <a:lnTo>
                  <a:pt x="218207" y="48152"/>
                </a:lnTo>
                <a:lnTo>
                  <a:pt x="217656" y="37094"/>
                </a:lnTo>
                <a:lnTo>
                  <a:pt x="217566" y="35583"/>
                </a:lnTo>
                <a:lnTo>
                  <a:pt x="215723" y="25152"/>
                </a:lnTo>
                <a:lnTo>
                  <a:pt x="212618" y="16510"/>
                </a:lnTo>
                <a:lnTo>
                  <a:pt x="211630" y="14979"/>
                </a:lnTo>
                <a:close/>
              </a:path>
              <a:path w="297179" h="96520">
                <a:moveTo>
                  <a:pt x="273671" y="0"/>
                </a:moveTo>
                <a:lnTo>
                  <a:pt x="253937" y="0"/>
                </a:lnTo>
                <a:lnTo>
                  <a:pt x="246247" y="3214"/>
                </a:lnTo>
                <a:lnTo>
                  <a:pt x="230729" y="47959"/>
                </a:lnTo>
                <a:lnTo>
                  <a:pt x="231314" y="60583"/>
                </a:lnTo>
                <a:lnTo>
                  <a:pt x="250376" y="93594"/>
                </a:lnTo>
                <a:lnTo>
                  <a:pt x="263804" y="96238"/>
                </a:lnTo>
                <a:lnTo>
                  <a:pt x="273671" y="96238"/>
                </a:lnTo>
                <a:lnTo>
                  <a:pt x="281359" y="93023"/>
                </a:lnTo>
                <a:lnTo>
                  <a:pt x="286872" y="86594"/>
                </a:lnTo>
                <a:lnTo>
                  <a:pt x="290311" y="81259"/>
                </a:lnTo>
                <a:lnTo>
                  <a:pt x="261442" y="81259"/>
                </a:lnTo>
                <a:lnTo>
                  <a:pt x="259330" y="80562"/>
                </a:lnTo>
                <a:lnTo>
                  <a:pt x="255686" y="77830"/>
                </a:lnTo>
                <a:lnTo>
                  <a:pt x="254168" y="75077"/>
                </a:lnTo>
                <a:lnTo>
                  <a:pt x="251760" y="66805"/>
                </a:lnTo>
                <a:lnTo>
                  <a:pt x="251266" y="60583"/>
                </a:lnTo>
                <a:lnTo>
                  <a:pt x="251286" y="35583"/>
                </a:lnTo>
                <a:lnTo>
                  <a:pt x="261442" y="14979"/>
                </a:lnTo>
                <a:lnTo>
                  <a:pt x="290300" y="14979"/>
                </a:lnTo>
                <a:lnTo>
                  <a:pt x="286941" y="9772"/>
                </a:lnTo>
                <a:lnTo>
                  <a:pt x="281382" y="3257"/>
                </a:lnTo>
                <a:lnTo>
                  <a:pt x="273671" y="0"/>
                </a:lnTo>
                <a:close/>
              </a:path>
              <a:path w="297179" h="96520">
                <a:moveTo>
                  <a:pt x="290300" y="14979"/>
                </a:moveTo>
                <a:lnTo>
                  <a:pt x="266166" y="14979"/>
                </a:lnTo>
                <a:lnTo>
                  <a:pt x="268262" y="15675"/>
                </a:lnTo>
                <a:lnTo>
                  <a:pt x="271922" y="18461"/>
                </a:lnTo>
                <a:lnTo>
                  <a:pt x="273438" y="21225"/>
                </a:lnTo>
                <a:lnTo>
                  <a:pt x="275847" y="29497"/>
                </a:lnTo>
                <a:lnTo>
                  <a:pt x="276330" y="35583"/>
                </a:lnTo>
                <a:lnTo>
                  <a:pt x="276332" y="60583"/>
                </a:lnTo>
                <a:lnTo>
                  <a:pt x="275777" y="67052"/>
                </a:lnTo>
                <a:lnTo>
                  <a:pt x="274434" y="71680"/>
                </a:lnTo>
                <a:lnTo>
                  <a:pt x="273415" y="75280"/>
                </a:lnTo>
                <a:lnTo>
                  <a:pt x="271979" y="77777"/>
                </a:lnTo>
                <a:lnTo>
                  <a:pt x="268238" y="80573"/>
                </a:lnTo>
                <a:lnTo>
                  <a:pt x="266166" y="81259"/>
                </a:lnTo>
                <a:lnTo>
                  <a:pt x="290311" y="81259"/>
                </a:lnTo>
                <a:lnTo>
                  <a:pt x="291249" y="79804"/>
                </a:lnTo>
                <a:lnTo>
                  <a:pt x="294376" y="71133"/>
                </a:lnTo>
                <a:lnTo>
                  <a:pt x="296252" y="60583"/>
                </a:lnTo>
                <a:lnTo>
                  <a:pt x="296877" y="48152"/>
                </a:lnTo>
                <a:lnTo>
                  <a:pt x="296326" y="37094"/>
                </a:lnTo>
                <a:lnTo>
                  <a:pt x="296236" y="35583"/>
                </a:lnTo>
                <a:lnTo>
                  <a:pt x="294393" y="25152"/>
                </a:lnTo>
                <a:lnTo>
                  <a:pt x="291288" y="16510"/>
                </a:lnTo>
                <a:lnTo>
                  <a:pt x="290300" y="149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8" name="object 3898"/>
          <p:cNvSpPr/>
          <p:nvPr/>
        </p:nvSpPr>
        <p:spPr>
          <a:xfrm>
            <a:off x="4433966" y="5267163"/>
            <a:ext cx="29209" cy="0"/>
          </a:xfrm>
          <a:custGeom>
            <a:avLst/>
            <a:gdLst/>
            <a:ahLst/>
            <a:cxnLst/>
            <a:rect l="l" t="t" r="r" b="b"/>
            <a:pathLst>
              <a:path w="29210">
                <a:moveTo>
                  <a:pt x="28922" y="0"/>
                </a:moveTo>
                <a:lnTo>
                  <a:pt x="0" y="0"/>
                </a:lnTo>
              </a:path>
            </a:pathLst>
          </a:custGeom>
          <a:ln w="181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9" name="object 3899"/>
          <p:cNvSpPr/>
          <p:nvPr/>
        </p:nvSpPr>
        <p:spPr>
          <a:xfrm>
            <a:off x="4114730" y="5213046"/>
            <a:ext cx="304800" cy="96520"/>
          </a:xfrm>
          <a:custGeom>
            <a:avLst/>
            <a:gdLst/>
            <a:ahLst/>
            <a:cxnLst/>
            <a:rect l="l" t="t" r="r" b="b"/>
            <a:pathLst>
              <a:path w="304800" h="96520">
                <a:moveTo>
                  <a:pt x="66693" y="14978"/>
                </a:moveTo>
                <a:lnTo>
                  <a:pt x="39767" y="14978"/>
                </a:lnTo>
                <a:lnTo>
                  <a:pt x="42998" y="16061"/>
                </a:lnTo>
                <a:lnTo>
                  <a:pt x="47677" y="20389"/>
                </a:lnTo>
                <a:lnTo>
                  <a:pt x="48846" y="23486"/>
                </a:lnTo>
                <a:lnTo>
                  <a:pt x="48846" y="31158"/>
                </a:lnTo>
                <a:lnTo>
                  <a:pt x="28627" y="54001"/>
                </a:lnTo>
                <a:lnTo>
                  <a:pt x="21105" y="60693"/>
                </a:lnTo>
                <a:lnTo>
                  <a:pt x="0" y="94630"/>
                </a:lnTo>
                <a:lnTo>
                  <a:pt x="68440" y="94630"/>
                </a:lnTo>
                <a:lnTo>
                  <a:pt x="68440" y="77852"/>
                </a:lnTo>
                <a:lnTo>
                  <a:pt x="29669" y="77852"/>
                </a:lnTo>
                <a:lnTo>
                  <a:pt x="30688" y="76222"/>
                </a:lnTo>
                <a:lnTo>
                  <a:pt x="32020" y="74551"/>
                </a:lnTo>
                <a:lnTo>
                  <a:pt x="35308" y="71122"/>
                </a:lnTo>
                <a:lnTo>
                  <a:pt x="39211" y="67651"/>
                </a:lnTo>
                <a:lnTo>
                  <a:pt x="51532" y="57194"/>
                </a:lnTo>
                <a:lnTo>
                  <a:pt x="55794" y="53186"/>
                </a:lnTo>
                <a:lnTo>
                  <a:pt x="61724" y="46201"/>
                </a:lnTo>
                <a:lnTo>
                  <a:pt x="64329" y="42183"/>
                </a:lnTo>
                <a:lnTo>
                  <a:pt x="67618" y="34510"/>
                </a:lnTo>
                <a:lnTo>
                  <a:pt x="68440" y="30472"/>
                </a:lnTo>
                <a:lnTo>
                  <a:pt x="68440" y="18771"/>
                </a:lnTo>
                <a:lnTo>
                  <a:pt x="66693" y="14978"/>
                </a:lnTo>
                <a:close/>
              </a:path>
              <a:path w="304800" h="96520">
                <a:moveTo>
                  <a:pt x="46183" y="0"/>
                </a:moveTo>
                <a:lnTo>
                  <a:pt x="26959" y="0"/>
                </a:lnTo>
                <a:lnTo>
                  <a:pt x="19316" y="2164"/>
                </a:lnTo>
                <a:lnTo>
                  <a:pt x="7087" y="10821"/>
                </a:lnTo>
                <a:lnTo>
                  <a:pt x="3451" y="17957"/>
                </a:lnTo>
                <a:lnTo>
                  <a:pt x="2293" y="27900"/>
                </a:lnTo>
                <a:lnTo>
                  <a:pt x="21748" y="29700"/>
                </a:lnTo>
                <a:lnTo>
                  <a:pt x="22118" y="24428"/>
                </a:lnTo>
                <a:lnTo>
                  <a:pt x="23508" y="20657"/>
                </a:lnTo>
                <a:lnTo>
                  <a:pt x="28326" y="16115"/>
                </a:lnTo>
                <a:lnTo>
                  <a:pt x="31568" y="14978"/>
                </a:lnTo>
                <a:lnTo>
                  <a:pt x="66693" y="14978"/>
                </a:lnTo>
                <a:lnTo>
                  <a:pt x="65568" y="12536"/>
                </a:lnTo>
                <a:lnTo>
                  <a:pt x="54080" y="2506"/>
                </a:lnTo>
                <a:lnTo>
                  <a:pt x="46183" y="0"/>
                </a:lnTo>
                <a:close/>
              </a:path>
              <a:path w="304800" h="96520">
                <a:moveTo>
                  <a:pt x="124042" y="0"/>
                </a:moveTo>
                <a:lnTo>
                  <a:pt x="104310" y="0"/>
                </a:lnTo>
                <a:lnTo>
                  <a:pt x="96620" y="3214"/>
                </a:lnTo>
                <a:lnTo>
                  <a:pt x="81102" y="47957"/>
                </a:lnTo>
                <a:lnTo>
                  <a:pt x="81686" y="60582"/>
                </a:lnTo>
                <a:lnTo>
                  <a:pt x="100748" y="93594"/>
                </a:lnTo>
                <a:lnTo>
                  <a:pt x="114176" y="96238"/>
                </a:lnTo>
                <a:lnTo>
                  <a:pt x="124042" y="96238"/>
                </a:lnTo>
                <a:lnTo>
                  <a:pt x="131732" y="93023"/>
                </a:lnTo>
                <a:lnTo>
                  <a:pt x="137243" y="86594"/>
                </a:lnTo>
                <a:lnTo>
                  <a:pt x="140684" y="81258"/>
                </a:lnTo>
                <a:lnTo>
                  <a:pt x="111813" y="81258"/>
                </a:lnTo>
                <a:lnTo>
                  <a:pt x="109704" y="80562"/>
                </a:lnTo>
                <a:lnTo>
                  <a:pt x="106057" y="77830"/>
                </a:lnTo>
                <a:lnTo>
                  <a:pt x="104541" y="75076"/>
                </a:lnTo>
                <a:lnTo>
                  <a:pt x="102132" y="66804"/>
                </a:lnTo>
                <a:lnTo>
                  <a:pt x="101639" y="60582"/>
                </a:lnTo>
                <a:lnTo>
                  <a:pt x="101659" y="35582"/>
                </a:lnTo>
                <a:lnTo>
                  <a:pt x="111813" y="14978"/>
                </a:lnTo>
                <a:lnTo>
                  <a:pt x="140673" y="14978"/>
                </a:lnTo>
                <a:lnTo>
                  <a:pt x="137313" y="9771"/>
                </a:lnTo>
                <a:lnTo>
                  <a:pt x="131754" y="3257"/>
                </a:lnTo>
                <a:lnTo>
                  <a:pt x="124042" y="0"/>
                </a:lnTo>
                <a:close/>
              </a:path>
              <a:path w="304800" h="96520">
                <a:moveTo>
                  <a:pt x="140673" y="14978"/>
                </a:moveTo>
                <a:lnTo>
                  <a:pt x="116539" y="14978"/>
                </a:lnTo>
                <a:lnTo>
                  <a:pt x="118634" y="15675"/>
                </a:lnTo>
                <a:lnTo>
                  <a:pt x="122294" y="18460"/>
                </a:lnTo>
                <a:lnTo>
                  <a:pt x="123811" y="21225"/>
                </a:lnTo>
                <a:lnTo>
                  <a:pt x="126220" y="29497"/>
                </a:lnTo>
                <a:lnTo>
                  <a:pt x="126702" y="35582"/>
                </a:lnTo>
                <a:lnTo>
                  <a:pt x="126704" y="60582"/>
                </a:lnTo>
                <a:lnTo>
                  <a:pt x="126150" y="67050"/>
                </a:lnTo>
                <a:lnTo>
                  <a:pt x="124806" y="71680"/>
                </a:lnTo>
                <a:lnTo>
                  <a:pt x="123788" y="75279"/>
                </a:lnTo>
                <a:lnTo>
                  <a:pt x="122351" y="77776"/>
                </a:lnTo>
                <a:lnTo>
                  <a:pt x="118615" y="80572"/>
                </a:lnTo>
                <a:lnTo>
                  <a:pt x="116539" y="81258"/>
                </a:lnTo>
                <a:lnTo>
                  <a:pt x="140684" y="81258"/>
                </a:lnTo>
                <a:lnTo>
                  <a:pt x="141621" y="79804"/>
                </a:lnTo>
                <a:lnTo>
                  <a:pt x="144748" y="71133"/>
                </a:lnTo>
                <a:lnTo>
                  <a:pt x="146624" y="60582"/>
                </a:lnTo>
                <a:lnTo>
                  <a:pt x="147250" y="48150"/>
                </a:lnTo>
                <a:lnTo>
                  <a:pt x="146698" y="37092"/>
                </a:lnTo>
                <a:lnTo>
                  <a:pt x="146608" y="35582"/>
                </a:lnTo>
                <a:lnTo>
                  <a:pt x="144766" y="25152"/>
                </a:lnTo>
                <a:lnTo>
                  <a:pt x="141660" y="16509"/>
                </a:lnTo>
                <a:lnTo>
                  <a:pt x="140673" y="14978"/>
                </a:lnTo>
                <a:close/>
              </a:path>
              <a:path w="304800" h="96520">
                <a:moveTo>
                  <a:pt x="202713" y="0"/>
                </a:moveTo>
                <a:lnTo>
                  <a:pt x="182980" y="0"/>
                </a:lnTo>
                <a:lnTo>
                  <a:pt x="175290" y="3214"/>
                </a:lnTo>
                <a:lnTo>
                  <a:pt x="159772" y="47957"/>
                </a:lnTo>
                <a:lnTo>
                  <a:pt x="160356" y="60582"/>
                </a:lnTo>
                <a:lnTo>
                  <a:pt x="179418" y="93594"/>
                </a:lnTo>
                <a:lnTo>
                  <a:pt x="192846" y="96238"/>
                </a:lnTo>
                <a:lnTo>
                  <a:pt x="202713" y="96238"/>
                </a:lnTo>
                <a:lnTo>
                  <a:pt x="210402" y="93023"/>
                </a:lnTo>
                <a:lnTo>
                  <a:pt x="215915" y="86594"/>
                </a:lnTo>
                <a:lnTo>
                  <a:pt x="219355" y="81258"/>
                </a:lnTo>
                <a:lnTo>
                  <a:pt x="190483" y="81258"/>
                </a:lnTo>
                <a:lnTo>
                  <a:pt x="188374" y="80562"/>
                </a:lnTo>
                <a:lnTo>
                  <a:pt x="184729" y="77830"/>
                </a:lnTo>
                <a:lnTo>
                  <a:pt x="183211" y="75076"/>
                </a:lnTo>
                <a:lnTo>
                  <a:pt x="180802" y="66804"/>
                </a:lnTo>
                <a:lnTo>
                  <a:pt x="180309" y="60582"/>
                </a:lnTo>
                <a:lnTo>
                  <a:pt x="180329" y="35582"/>
                </a:lnTo>
                <a:lnTo>
                  <a:pt x="190483" y="14978"/>
                </a:lnTo>
                <a:lnTo>
                  <a:pt x="219343" y="14978"/>
                </a:lnTo>
                <a:lnTo>
                  <a:pt x="215983" y="9771"/>
                </a:lnTo>
                <a:lnTo>
                  <a:pt x="210425" y="3257"/>
                </a:lnTo>
                <a:lnTo>
                  <a:pt x="202713" y="0"/>
                </a:lnTo>
                <a:close/>
              </a:path>
              <a:path w="304800" h="96520">
                <a:moveTo>
                  <a:pt x="219343" y="14978"/>
                </a:moveTo>
                <a:lnTo>
                  <a:pt x="195209" y="14978"/>
                </a:lnTo>
                <a:lnTo>
                  <a:pt x="197304" y="15675"/>
                </a:lnTo>
                <a:lnTo>
                  <a:pt x="200964" y="18460"/>
                </a:lnTo>
                <a:lnTo>
                  <a:pt x="202481" y="21225"/>
                </a:lnTo>
                <a:lnTo>
                  <a:pt x="204890" y="29497"/>
                </a:lnTo>
                <a:lnTo>
                  <a:pt x="205372" y="35582"/>
                </a:lnTo>
                <a:lnTo>
                  <a:pt x="205374" y="60582"/>
                </a:lnTo>
                <a:lnTo>
                  <a:pt x="204820" y="67050"/>
                </a:lnTo>
                <a:lnTo>
                  <a:pt x="203476" y="71680"/>
                </a:lnTo>
                <a:lnTo>
                  <a:pt x="202458" y="75279"/>
                </a:lnTo>
                <a:lnTo>
                  <a:pt x="201021" y="77776"/>
                </a:lnTo>
                <a:lnTo>
                  <a:pt x="197285" y="80572"/>
                </a:lnTo>
                <a:lnTo>
                  <a:pt x="195209" y="81258"/>
                </a:lnTo>
                <a:lnTo>
                  <a:pt x="219355" y="81258"/>
                </a:lnTo>
                <a:lnTo>
                  <a:pt x="220292" y="79804"/>
                </a:lnTo>
                <a:lnTo>
                  <a:pt x="223419" y="71133"/>
                </a:lnTo>
                <a:lnTo>
                  <a:pt x="225294" y="60582"/>
                </a:lnTo>
                <a:lnTo>
                  <a:pt x="225920" y="48150"/>
                </a:lnTo>
                <a:lnTo>
                  <a:pt x="225368" y="37092"/>
                </a:lnTo>
                <a:lnTo>
                  <a:pt x="225278" y="35582"/>
                </a:lnTo>
                <a:lnTo>
                  <a:pt x="223436" y="25152"/>
                </a:lnTo>
                <a:lnTo>
                  <a:pt x="220331" y="16509"/>
                </a:lnTo>
                <a:lnTo>
                  <a:pt x="219343" y="14978"/>
                </a:lnTo>
                <a:close/>
              </a:path>
              <a:path w="304800" h="96520">
                <a:moveTo>
                  <a:pt x="281383" y="0"/>
                </a:moveTo>
                <a:lnTo>
                  <a:pt x="261650" y="0"/>
                </a:lnTo>
                <a:lnTo>
                  <a:pt x="253960" y="3214"/>
                </a:lnTo>
                <a:lnTo>
                  <a:pt x="238442" y="47957"/>
                </a:lnTo>
                <a:lnTo>
                  <a:pt x="239026" y="60582"/>
                </a:lnTo>
                <a:lnTo>
                  <a:pt x="258089" y="93594"/>
                </a:lnTo>
                <a:lnTo>
                  <a:pt x="271517" y="96238"/>
                </a:lnTo>
                <a:lnTo>
                  <a:pt x="281383" y="96238"/>
                </a:lnTo>
                <a:lnTo>
                  <a:pt x="289072" y="93023"/>
                </a:lnTo>
                <a:lnTo>
                  <a:pt x="294585" y="86594"/>
                </a:lnTo>
                <a:lnTo>
                  <a:pt x="298025" y="81258"/>
                </a:lnTo>
                <a:lnTo>
                  <a:pt x="269154" y="81258"/>
                </a:lnTo>
                <a:lnTo>
                  <a:pt x="267044" y="80562"/>
                </a:lnTo>
                <a:lnTo>
                  <a:pt x="263399" y="77830"/>
                </a:lnTo>
                <a:lnTo>
                  <a:pt x="261881" y="75076"/>
                </a:lnTo>
                <a:lnTo>
                  <a:pt x="259473" y="66804"/>
                </a:lnTo>
                <a:lnTo>
                  <a:pt x="258979" y="60582"/>
                </a:lnTo>
                <a:lnTo>
                  <a:pt x="258999" y="35582"/>
                </a:lnTo>
                <a:lnTo>
                  <a:pt x="269154" y="14978"/>
                </a:lnTo>
                <a:lnTo>
                  <a:pt x="298013" y="14978"/>
                </a:lnTo>
                <a:lnTo>
                  <a:pt x="294653" y="9771"/>
                </a:lnTo>
                <a:lnTo>
                  <a:pt x="289095" y="3257"/>
                </a:lnTo>
                <a:lnTo>
                  <a:pt x="281383" y="0"/>
                </a:lnTo>
                <a:close/>
              </a:path>
              <a:path w="304800" h="96520">
                <a:moveTo>
                  <a:pt x="298013" y="14978"/>
                </a:moveTo>
                <a:lnTo>
                  <a:pt x="273879" y="14978"/>
                </a:lnTo>
                <a:lnTo>
                  <a:pt x="275974" y="15675"/>
                </a:lnTo>
                <a:lnTo>
                  <a:pt x="279634" y="18460"/>
                </a:lnTo>
                <a:lnTo>
                  <a:pt x="281151" y="21225"/>
                </a:lnTo>
                <a:lnTo>
                  <a:pt x="283560" y="29497"/>
                </a:lnTo>
                <a:lnTo>
                  <a:pt x="284042" y="35582"/>
                </a:lnTo>
                <a:lnTo>
                  <a:pt x="284044" y="60582"/>
                </a:lnTo>
                <a:lnTo>
                  <a:pt x="283490" y="67050"/>
                </a:lnTo>
                <a:lnTo>
                  <a:pt x="282147" y="71680"/>
                </a:lnTo>
                <a:lnTo>
                  <a:pt x="281128" y="75279"/>
                </a:lnTo>
                <a:lnTo>
                  <a:pt x="279692" y="77776"/>
                </a:lnTo>
                <a:lnTo>
                  <a:pt x="275955" y="80572"/>
                </a:lnTo>
                <a:lnTo>
                  <a:pt x="273879" y="81258"/>
                </a:lnTo>
                <a:lnTo>
                  <a:pt x="298025" y="81258"/>
                </a:lnTo>
                <a:lnTo>
                  <a:pt x="298962" y="79804"/>
                </a:lnTo>
                <a:lnTo>
                  <a:pt x="302089" y="71133"/>
                </a:lnTo>
                <a:lnTo>
                  <a:pt x="303965" y="60582"/>
                </a:lnTo>
                <a:lnTo>
                  <a:pt x="304590" y="48150"/>
                </a:lnTo>
                <a:lnTo>
                  <a:pt x="304038" y="37094"/>
                </a:lnTo>
                <a:lnTo>
                  <a:pt x="303948" y="35582"/>
                </a:lnTo>
                <a:lnTo>
                  <a:pt x="302106" y="25152"/>
                </a:lnTo>
                <a:lnTo>
                  <a:pt x="299001" y="16509"/>
                </a:lnTo>
                <a:lnTo>
                  <a:pt x="298013" y="149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0" name="object 3900"/>
          <p:cNvSpPr/>
          <p:nvPr/>
        </p:nvSpPr>
        <p:spPr>
          <a:xfrm>
            <a:off x="4433966" y="5077701"/>
            <a:ext cx="29209" cy="0"/>
          </a:xfrm>
          <a:custGeom>
            <a:avLst/>
            <a:gdLst/>
            <a:ahLst/>
            <a:cxnLst/>
            <a:rect l="l" t="t" r="r" b="b"/>
            <a:pathLst>
              <a:path w="29210">
                <a:moveTo>
                  <a:pt x="28922" y="0"/>
                </a:moveTo>
                <a:lnTo>
                  <a:pt x="0" y="0"/>
                </a:lnTo>
              </a:path>
            </a:pathLst>
          </a:custGeom>
          <a:ln w="181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1" name="object 3901"/>
          <p:cNvSpPr/>
          <p:nvPr/>
        </p:nvSpPr>
        <p:spPr>
          <a:xfrm>
            <a:off x="4116537" y="5023584"/>
            <a:ext cx="302895" cy="96520"/>
          </a:xfrm>
          <a:custGeom>
            <a:avLst/>
            <a:gdLst/>
            <a:ahLst/>
            <a:cxnLst/>
            <a:rect l="l" t="t" r="r" b="b"/>
            <a:pathLst>
              <a:path w="302895" h="96520">
                <a:moveTo>
                  <a:pt x="18898" y="67501"/>
                </a:moveTo>
                <a:lnTo>
                  <a:pt x="0" y="69623"/>
                </a:lnTo>
                <a:lnTo>
                  <a:pt x="972" y="77552"/>
                </a:lnTo>
                <a:lnTo>
                  <a:pt x="4493" y="83969"/>
                </a:lnTo>
                <a:lnTo>
                  <a:pt x="16629" y="93784"/>
                </a:lnTo>
                <a:lnTo>
                  <a:pt x="24272" y="96238"/>
                </a:lnTo>
                <a:lnTo>
                  <a:pt x="33489" y="96238"/>
                </a:lnTo>
                <a:lnTo>
                  <a:pt x="64598" y="81259"/>
                </a:lnTo>
                <a:lnTo>
                  <a:pt x="29598" y="81259"/>
                </a:lnTo>
                <a:lnTo>
                  <a:pt x="26403" y="80081"/>
                </a:lnTo>
                <a:lnTo>
                  <a:pt x="21122" y="75366"/>
                </a:lnTo>
                <a:lnTo>
                  <a:pt x="19500" y="71959"/>
                </a:lnTo>
                <a:lnTo>
                  <a:pt x="18898" y="67501"/>
                </a:lnTo>
                <a:close/>
              </a:path>
              <a:path w="302895" h="96520">
                <a:moveTo>
                  <a:pt x="61592" y="50787"/>
                </a:moveTo>
                <a:lnTo>
                  <a:pt x="37844" y="50787"/>
                </a:lnTo>
                <a:lnTo>
                  <a:pt x="41085" y="52137"/>
                </a:lnTo>
                <a:lnTo>
                  <a:pt x="46344" y="57430"/>
                </a:lnTo>
                <a:lnTo>
                  <a:pt x="47664" y="61029"/>
                </a:lnTo>
                <a:lnTo>
                  <a:pt x="47664" y="70373"/>
                </a:lnTo>
                <a:lnTo>
                  <a:pt x="46286" y="74187"/>
                </a:lnTo>
                <a:lnTo>
                  <a:pt x="40774" y="79844"/>
                </a:lnTo>
                <a:lnTo>
                  <a:pt x="37381" y="81259"/>
                </a:lnTo>
                <a:lnTo>
                  <a:pt x="64598" y="81259"/>
                </a:lnTo>
                <a:lnTo>
                  <a:pt x="67675" y="74616"/>
                </a:lnTo>
                <a:lnTo>
                  <a:pt x="67675" y="60645"/>
                </a:lnTo>
                <a:lnTo>
                  <a:pt x="65926" y="55780"/>
                </a:lnTo>
                <a:lnTo>
                  <a:pt x="61592" y="50787"/>
                </a:lnTo>
                <a:close/>
              </a:path>
              <a:path w="302895" h="96520">
                <a:moveTo>
                  <a:pt x="61496" y="14851"/>
                </a:moveTo>
                <a:lnTo>
                  <a:pt x="35690" y="14851"/>
                </a:lnTo>
                <a:lnTo>
                  <a:pt x="38400" y="15793"/>
                </a:lnTo>
                <a:lnTo>
                  <a:pt x="42476" y="19565"/>
                </a:lnTo>
                <a:lnTo>
                  <a:pt x="43496" y="22094"/>
                </a:lnTo>
                <a:lnTo>
                  <a:pt x="43496" y="28994"/>
                </a:lnTo>
                <a:lnTo>
                  <a:pt x="42105" y="31983"/>
                </a:lnTo>
                <a:lnTo>
                  <a:pt x="36548" y="36483"/>
                </a:lnTo>
                <a:lnTo>
                  <a:pt x="32517" y="37543"/>
                </a:lnTo>
                <a:lnTo>
                  <a:pt x="27217" y="37543"/>
                </a:lnTo>
                <a:lnTo>
                  <a:pt x="25082" y="52137"/>
                </a:lnTo>
                <a:lnTo>
                  <a:pt x="28557" y="51236"/>
                </a:lnTo>
                <a:lnTo>
                  <a:pt x="31544" y="50787"/>
                </a:lnTo>
                <a:lnTo>
                  <a:pt x="61592" y="50787"/>
                </a:lnTo>
                <a:lnTo>
                  <a:pt x="58933" y="47722"/>
                </a:lnTo>
                <a:lnTo>
                  <a:pt x="54265" y="45130"/>
                </a:lnTo>
                <a:lnTo>
                  <a:pt x="48428" y="43972"/>
                </a:lnTo>
                <a:lnTo>
                  <a:pt x="58202" y="39043"/>
                </a:lnTo>
                <a:lnTo>
                  <a:pt x="59313" y="37543"/>
                </a:lnTo>
                <a:lnTo>
                  <a:pt x="32517" y="37543"/>
                </a:lnTo>
                <a:lnTo>
                  <a:pt x="27236" y="37415"/>
                </a:lnTo>
                <a:lnTo>
                  <a:pt x="59408" y="37415"/>
                </a:lnTo>
                <a:lnTo>
                  <a:pt x="63089" y="32443"/>
                </a:lnTo>
                <a:lnTo>
                  <a:pt x="63089" y="18343"/>
                </a:lnTo>
                <a:lnTo>
                  <a:pt x="61496" y="14851"/>
                </a:lnTo>
                <a:close/>
              </a:path>
              <a:path w="302895" h="96520">
                <a:moveTo>
                  <a:pt x="42453" y="0"/>
                </a:moveTo>
                <a:lnTo>
                  <a:pt x="27260" y="0"/>
                </a:lnTo>
                <a:lnTo>
                  <a:pt x="22199" y="975"/>
                </a:lnTo>
                <a:lnTo>
                  <a:pt x="1459" y="24622"/>
                </a:lnTo>
                <a:lnTo>
                  <a:pt x="19455" y="27451"/>
                </a:lnTo>
                <a:lnTo>
                  <a:pt x="19964" y="23336"/>
                </a:lnTo>
                <a:lnTo>
                  <a:pt x="21400" y="20208"/>
                </a:lnTo>
                <a:lnTo>
                  <a:pt x="26125" y="15921"/>
                </a:lnTo>
                <a:lnTo>
                  <a:pt x="28973" y="14851"/>
                </a:lnTo>
                <a:lnTo>
                  <a:pt x="61496" y="14851"/>
                </a:lnTo>
                <a:lnTo>
                  <a:pt x="60704" y="13115"/>
                </a:lnTo>
                <a:lnTo>
                  <a:pt x="50143" y="2829"/>
                </a:lnTo>
                <a:lnTo>
                  <a:pt x="42453" y="0"/>
                </a:lnTo>
                <a:close/>
              </a:path>
              <a:path w="302895" h="96520">
                <a:moveTo>
                  <a:pt x="122234" y="0"/>
                </a:moveTo>
                <a:lnTo>
                  <a:pt x="102502" y="0"/>
                </a:lnTo>
                <a:lnTo>
                  <a:pt x="94813" y="3214"/>
                </a:lnTo>
                <a:lnTo>
                  <a:pt x="79294" y="47959"/>
                </a:lnTo>
                <a:lnTo>
                  <a:pt x="79879" y="60583"/>
                </a:lnTo>
                <a:lnTo>
                  <a:pt x="98941" y="93594"/>
                </a:lnTo>
                <a:lnTo>
                  <a:pt x="112369" y="96238"/>
                </a:lnTo>
                <a:lnTo>
                  <a:pt x="122234" y="96238"/>
                </a:lnTo>
                <a:lnTo>
                  <a:pt x="129924" y="93023"/>
                </a:lnTo>
                <a:lnTo>
                  <a:pt x="135436" y="86594"/>
                </a:lnTo>
                <a:lnTo>
                  <a:pt x="138876" y="81259"/>
                </a:lnTo>
                <a:lnTo>
                  <a:pt x="110006" y="81259"/>
                </a:lnTo>
                <a:lnTo>
                  <a:pt x="107895" y="80562"/>
                </a:lnTo>
                <a:lnTo>
                  <a:pt x="104250" y="77830"/>
                </a:lnTo>
                <a:lnTo>
                  <a:pt x="102734" y="75077"/>
                </a:lnTo>
                <a:lnTo>
                  <a:pt x="100324" y="66805"/>
                </a:lnTo>
                <a:lnTo>
                  <a:pt x="99831" y="60583"/>
                </a:lnTo>
                <a:lnTo>
                  <a:pt x="99851" y="35583"/>
                </a:lnTo>
                <a:lnTo>
                  <a:pt x="110006" y="14979"/>
                </a:lnTo>
                <a:lnTo>
                  <a:pt x="138866" y="14979"/>
                </a:lnTo>
                <a:lnTo>
                  <a:pt x="135506" y="9772"/>
                </a:lnTo>
                <a:lnTo>
                  <a:pt x="129947" y="3257"/>
                </a:lnTo>
                <a:lnTo>
                  <a:pt x="122234" y="0"/>
                </a:lnTo>
                <a:close/>
              </a:path>
              <a:path w="302895" h="96520">
                <a:moveTo>
                  <a:pt x="138866" y="14979"/>
                </a:moveTo>
                <a:lnTo>
                  <a:pt x="114731" y="14979"/>
                </a:lnTo>
                <a:lnTo>
                  <a:pt x="116827" y="15675"/>
                </a:lnTo>
                <a:lnTo>
                  <a:pt x="120487" y="18461"/>
                </a:lnTo>
                <a:lnTo>
                  <a:pt x="122003" y="21225"/>
                </a:lnTo>
                <a:lnTo>
                  <a:pt x="124413" y="29498"/>
                </a:lnTo>
                <a:lnTo>
                  <a:pt x="124895" y="35583"/>
                </a:lnTo>
                <a:lnTo>
                  <a:pt x="124897" y="60583"/>
                </a:lnTo>
                <a:lnTo>
                  <a:pt x="124343" y="67052"/>
                </a:lnTo>
                <a:lnTo>
                  <a:pt x="122999" y="71681"/>
                </a:lnTo>
                <a:lnTo>
                  <a:pt x="121980" y="75280"/>
                </a:lnTo>
                <a:lnTo>
                  <a:pt x="120544" y="77777"/>
                </a:lnTo>
                <a:lnTo>
                  <a:pt x="116804" y="80573"/>
                </a:lnTo>
                <a:lnTo>
                  <a:pt x="114731" y="81259"/>
                </a:lnTo>
                <a:lnTo>
                  <a:pt x="138876" y="81259"/>
                </a:lnTo>
                <a:lnTo>
                  <a:pt x="139814" y="79804"/>
                </a:lnTo>
                <a:lnTo>
                  <a:pt x="142941" y="71133"/>
                </a:lnTo>
                <a:lnTo>
                  <a:pt x="144817" y="60583"/>
                </a:lnTo>
                <a:lnTo>
                  <a:pt x="145442" y="48152"/>
                </a:lnTo>
                <a:lnTo>
                  <a:pt x="144891" y="37094"/>
                </a:lnTo>
                <a:lnTo>
                  <a:pt x="144801" y="35583"/>
                </a:lnTo>
                <a:lnTo>
                  <a:pt x="142958" y="25152"/>
                </a:lnTo>
                <a:lnTo>
                  <a:pt x="139853" y="16510"/>
                </a:lnTo>
                <a:lnTo>
                  <a:pt x="138866" y="14979"/>
                </a:lnTo>
                <a:close/>
              </a:path>
              <a:path w="302895" h="96520">
                <a:moveTo>
                  <a:pt x="200906" y="0"/>
                </a:moveTo>
                <a:lnTo>
                  <a:pt x="181173" y="0"/>
                </a:lnTo>
                <a:lnTo>
                  <a:pt x="173483" y="3214"/>
                </a:lnTo>
                <a:lnTo>
                  <a:pt x="157965" y="47959"/>
                </a:lnTo>
                <a:lnTo>
                  <a:pt x="158549" y="60583"/>
                </a:lnTo>
                <a:lnTo>
                  <a:pt x="177611" y="93594"/>
                </a:lnTo>
                <a:lnTo>
                  <a:pt x="191039" y="96238"/>
                </a:lnTo>
                <a:lnTo>
                  <a:pt x="200906" y="96238"/>
                </a:lnTo>
                <a:lnTo>
                  <a:pt x="208594" y="93023"/>
                </a:lnTo>
                <a:lnTo>
                  <a:pt x="214108" y="86594"/>
                </a:lnTo>
                <a:lnTo>
                  <a:pt x="217547" y="81259"/>
                </a:lnTo>
                <a:lnTo>
                  <a:pt x="188676" y="81259"/>
                </a:lnTo>
                <a:lnTo>
                  <a:pt x="186565" y="80562"/>
                </a:lnTo>
                <a:lnTo>
                  <a:pt x="182921" y="77830"/>
                </a:lnTo>
                <a:lnTo>
                  <a:pt x="181404" y="75077"/>
                </a:lnTo>
                <a:lnTo>
                  <a:pt x="178995" y="66805"/>
                </a:lnTo>
                <a:lnTo>
                  <a:pt x="178501" y="60583"/>
                </a:lnTo>
                <a:lnTo>
                  <a:pt x="178522" y="35583"/>
                </a:lnTo>
                <a:lnTo>
                  <a:pt x="188676" y="14979"/>
                </a:lnTo>
                <a:lnTo>
                  <a:pt x="217536" y="14979"/>
                </a:lnTo>
                <a:lnTo>
                  <a:pt x="214176" y="9772"/>
                </a:lnTo>
                <a:lnTo>
                  <a:pt x="208617" y="3257"/>
                </a:lnTo>
                <a:lnTo>
                  <a:pt x="200906" y="0"/>
                </a:lnTo>
                <a:close/>
              </a:path>
              <a:path w="302895" h="96520">
                <a:moveTo>
                  <a:pt x="217536" y="14979"/>
                </a:moveTo>
                <a:lnTo>
                  <a:pt x="193401" y="14979"/>
                </a:lnTo>
                <a:lnTo>
                  <a:pt x="195497" y="15675"/>
                </a:lnTo>
                <a:lnTo>
                  <a:pt x="199157" y="18461"/>
                </a:lnTo>
                <a:lnTo>
                  <a:pt x="200673" y="21225"/>
                </a:lnTo>
                <a:lnTo>
                  <a:pt x="203083" y="29498"/>
                </a:lnTo>
                <a:lnTo>
                  <a:pt x="203565" y="35583"/>
                </a:lnTo>
                <a:lnTo>
                  <a:pt x="203567" y="60583"/>
                </a:lnTo>
                <a:lnTo>
                  <a:pt x="203013" y="67052"/>
                </a:lnTo>
                <a:lnTo>
                  <a:pt x="201669" y="71681"/>
                </a:lnTo>
                <a:lnTo>
                  <a:pt x="200651" y="75280"/>
                </a:lnTo>
                <a:lnTo>
                  <a:pt x="199214" y="77777"/>
                </a:lnTo>
                <a:lnTo>
                  <a:pt x="195474" y="80573"/>
                </a:lnTo>
                <a:lnTo>
                  <a:pt x="193401" y="81259"/>
                </a:lnTo>
                <a:lnTo>
                  <a:pt x="217547" y="81259"/>
                </a:lnTo>
                <a:lnTo>
                  <a:pt x="218485" y="79804"/>
                </a:lnTo>
                <a:lnTo>
                  <a:pt x="221611" y="71133"/>
                </a:lnTo>
                <a:lnTo>
                  <a:pt x="223487" y="60583"/>
                </a:lnTo>
                <a:lnTo>
                  <a:pt x="224113" y="48152"/>
                </a:lnTo>
                <a:lnTo>
                  <a:pt x="223561" y="37094"/>
                </a:lnTo>
                <a:lnTo>
                  <a:pt x="223471" y="35583"/>
                </a:lnTo>
                <a:lnTo>
                  <a:pt x="221628" y="25152"/>
                </a:lnTo>
                <a:lnTo>
                  <a:pt x="218523" y="16510"/>
                </a:lnTo>
                <a:lnTo>
                  <a:pt x="217536" y="14979"/>
                </a:lnTo>
                <a:close/>
              </a:path>
              <a:path w="302895" h="96520">
                <a:moveTo>
                  <a:pt x="279576" y="0"/>
                </a:moveTo>
                <a:lnTo>
                  <a:pt x="259843" y="0"/>
                </a:lnTo>
                <a:lnTo>
                  <a:pt x="252153" y="3214"/>
                </a:lnTo>
                <a:lnTo>
                  <a:pt x="236635" y="47959"/>
                </a:lnTo>
                <a:lnTo>
                  <a:pt x="237219" y="60583"/>
                </a:lnTo>
                <a:lnTo>
                  <a:pt x="256282" y="93594"/>
                </a:lnTo>
                <a:lnTo>
                  <a:pt x="269709" y="96238"/>
                </a:lnTo>
                <a:lnTo>
                  <a:pt x="279576" y="96238"/>
                </a:lnTo>
                <a:lnTo>
                  <a:pt x="287265" y="93023"/>
                </a:lnTo>
                <a:lnTo>
                  <a:pt x="292778" y="86594"/>
                </a:lnTo>
                <a:lnTo>
                  <a:pt x="296217" y="81259"/>
                </a:lnTo>
                <a:lnTo>
                  <a:pt x="267347" y="81259"/>
                </a:lnTo>
                <a:lnTo>
                  <a:pt x="265235" y="80562"/>
                </a:lnTo>
                <a:lnTo>
                  <a:pt x="261592" y="77830"/>
                </a:lnTo>
                <a:lnTo>
                  <a:pt x="260074" y="75077"/>
                </a:lnTo>
                <a:lnTo>
                  <a:pt x="257666" y="66805"/>
                </a:lnTo>
                <a:lnTo>
                  <a:pt x="257172" y="60583"/>
                </a:lnTo>
                <a:lnTo>
                  <a:pt x="257192" y="35583"/>
                </a:lnTo>
                <a:lnTo>
                  <a:pt x="267347" y="14979"/>
                </a:lnTo>
                <a:lnTo>
                  <a:pt x="296206" y="14979"/>
                </a:lnTo>
                <a:lnTo>
                  <a:pt x="292846" y="9772"/>
                </a:lnTo>
                <a:lnTo>
                  <a:pt x="287287" y="3257"/>
                </a:lnTo>
                <a:lnTo>
                  <a:pt x="279576" y="0"/>
                </a:lnTo>
                <a:close/>
              </a:path>
              <a:path w="302895" h="96520">
                <a:moveTo>
                  <a:pt x="296206" y="14979"/>
                </a:moveTo>
                <a:lnTo>
                  <a:pt x="272072" y="14979"/>
                </a:lnTo>
                <a:lnTo>
                  <a:pt x="274167" y="15675"/>
                </a:lnTo>
                <a:lnTo>
                  <a:pt x="277827" y="18461"/>
                </a:lnTo>
                <a:lnTo>
                  <a:pt x="279344" y="21225"/>
                </a:lnTo>
                <a:lnTo>
                  <a:pt x="281753" y="29498"/>
                </a:lnTo>
                <a:lnTo>
                  <a:pt x="282235" y="35583"/>
                </a:lnTo>
                <a:lnTo>
                  <a:pt x="282237" y="60583"/>
                </a:lnTo>
                <a:lnTo>
                  <a:pt x="281683" y="67052"/>
                </a:lnTo>
                <a:lnTo>
                  <a:pt x="280339" y="71681"/>
                </a:lnTo>
                <a:lnTo>
                  <a:pt x="279321" y="75280"/>
                </a:lnTo>
                <a:lnTo>
                  <a:pt x="277884" y="77777"/>
                </a:lnTo>
                <a:lnTo>
                  <a:pt x="274144" y="80573"/>
                </a:lnTo>
                <a:lnTo>
                  <a:pt x="272072" y="81259"/>
                </a:lnTo>
                <a:lnTo>
                  <a:pt x="296217" y="81259"/>
                </a:lnTo>
                <a:lnTo>
                  <a:pt x="297155" y="79804"/>
                </a:lnTo>
                <a:lnTo>
                  <a:pt x="300281" y="71133"/>
                </a:lnTo>
                <a:lnTo>
                  <a:pt x="302157" y="60583"/>
                </a:lnTo>
                <a:lnTo>
                  <a:pt x="302783" y="48152"/>
                </a:lnTo>
                <a:lnTo>
                  <a:pt x="302231" y="37094"/>
                </a:lnTo>
                <a:lnTo>
                  <a:pt x="302141" y="35583"/>
                </a:lnTo>
                <a:lnTo>
                  <a:pt x="300299" y="25152"/>
                </a:lnTo>
                <a:lnTo>
                  <a:pt x="297193" y="16510"/>
                </a:lnTo>
                <a:lnTo>
                  <a:pt x="296206" y="149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2" name="object 3902"/>
          <p:cNvSpPr/>
          <p:nvPr/>
        </p:nvSpPr>
        <p:spPr>
          <a:xfrm>
            <a:off x="4433966" y="4887704"/>
            <a:ext cx="29209" cy="0"/>
          </a:xfrm>
          <a:custGeom>
            <a:avLst/>
            <a:gdLst/>
            <a:ahLst/>
            <a:cxnLst/>
            <a:rect l="l" t="t" r="r" b="b"/>
            <a:pathLst>
              <a:path w="29210">
                <a:moveTo>
                  <a:pt x="28922" y="0"/>
                </a:moveTo>
                <a:lnTo>
                  <a:pt x="0" y="0"/>
                </a:lnTo>
              </a:path>
            </a:pathLst>
          </a:custGeom>
          <a:ln w="181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3" name="object 3903"/>
          <p:cNvSpPr/>
          <p:nvPr/>
        </p:nvSpPr>
        <p:spPr>
          <a:xfrm>
            <a:off x="4113827" y="4833587"/>
            <a:ext cx="306070" cy="96520"/>
          </a:xfrm>
          <a:custGeom>
            <a:avLst/>
            <a:gdLst/>
            <a:ahLst/>
            <a:cxnLst/>
            <a:rect l="l" t="t" r="r" b="b"/>
            <a:pathLst>
              <a:path w="306070" h="96520">
                <a:moveTo>
                  <a:pt x="60589" y="75666"/>
                </a:moveTo>
                <a:lnTo>
                  <a:pt x="41689" y="75666"/>
                </a:lnTo>
                <a:lnTo>
                  <a:pt x="41689" y="94631"/>
                </a:lnTo>
                <a:lnTo>
                  <a:pt x="60589" y="94631"/>
                </a:lnTo>
                <a:lnTo>
                  <a:pt x="60589" y="75666"/>
                </a:lnTo>
                <a:close/>
              </a:path>
              <a:path w="306070" h="96520">
                <a:moveTo>
                  <a:pt x="60589" y="0"/>
                </a:moveTo>
                <a:lnTo>
                  <a:pt x="44190" y="0"/>
                </a:lnTo>
                <a:lnTo>
                  <a:pt x="46" y="59787"/>
                </a:lnTo>
                <a:lnTo>
                  <a:pt x="0" y="75666"/>
                </a:lnTo>
                <a:lnTo>
                  <a:pt x="73234" y="75666"/>
                </a:lnTo>
                <a:lnTo>
                  <a:pt x="73234" y="59787"/>
                </a:lnTo>
                <a:lnTo>
                  <a:pt x="18274" y="59787"/>
                </a:lnTo>
                <a:lnTo>
                  <a:pt x="41689" y="27579"/>
                </a:lnTo>
                <a:lnTo>
                  <a:pt x="60589" y="27579"/>
                </a:lnTo>
                <a:lnTo>
                  <a:pt x="60589" y="0"/>
                </a:lnTo>
                <a:close/>
              </a:path>
              <a:path w="306070" h="96520">
                <a:moveTo>
                  <a:pt x="60589" y="27579"/>
                </a:moveTo>
                <a:lnTo>
                  <a:pt x="41689" y="27579"/>
                </a:lnTo>
                <a:lnTo>
                  <a:pt x="41689" y="59787"/>
                </a:lnTo>
                <a:lnTo>
                  <a:pt x="60589" y="59787"/>
                </a:lnTo>
                <a:lnTo>
                  <a:pt x="60589" y="27579"/>
                </a:lnTo>
                <a:close/>
              </a:path>
              <a:path w="306070" h="96520">
                <a:moveTo>
                  <a:pt x="124945" y="1"/>
                </a:moveTo>
                <a:lnTo>
                  <a:pt x="105213" y="1"/>
                </a:lnTo>
                <a:lnTo>
                  <a:pt x="97523" y="3214"/>
                </a:lnTo>
                <a:lnTo>
                  <a:pt x="82005" y="47959"/>
                </a:lnTo>
                <a:lnTo>
                  <a:pt x="82589" y="60583"/>
                </a:lnTo>
                <a:lnTo>
                  <a:pt x="101651" y="93594"/>
                </a:lnTo>
                <a:lnTo>
                  <a:pt x="115079" y="96238"/>
                </a:lnTo>
                <a:lnTo>
                  <a:pt x="124945" y="96238"/>
                </a:lnTo>
                <a:lnTo>
                  <a:pt x="132634" y="93023"/>
                </a:lnTo>
                <a:lnTo>
                  <a:pt x="138146" y="86594"/>
                </a:lnTo>
                <a:lnTo>
                  <a:pt x="141586" y="81259"/>
                </a:lnTo>
                <a:lnTo>
                  <a:pt x="112716" y="81259"/>
                </a:lnTo>
                <a:lnTo>
                  <a:pt x="110605" y="80562"/>
                </a:lnTo>
                <a:lnTo>
                  <a:pt x="106960" y="77830"/>
                </a:lnTo>
                <a:lnTo>
                  <a:pt x="105444" y="75077"/>
                </a:lnTo>
                <a:lnTo>
                  <a:pt x="103035" y="66805"/>
                </a:lnTo>
                <a:lnTo>
                  <a:pt x="102542" y="60583"/>
                </a:lnTo>
                <a:lnTo>
                  <a:pt x="102562" y="35583"/>
                </a:lnTo>
                <a:lnTo>
                  <a:pt x="112716" y="14979"/>
                </a:lnTo>
                <a:lnTo>
                  <a:pt x="141576" y="14979"/>
                </a:lnTo>
                <a:lnTo>
                  <a:pt x="138216" y="9772"/>
                </a:lnTo>
                <a:lnTo>
                  <a:pt x="132657" y="3257"/>
                </a:lnTo>
                <a:lnTo>
                  <a:pt x="124945" y="1"/>
                </a:lnTo>
                <a:close/>
              </a:path>
              <a:path w="306070" h="96520">
                <a:moveTo>
                  <a:pt x="141576" y="14979"/>
                </a:moveTo>
                <a:lnTo>
                  <a:pt x="117441" y="14979"/>
                </a:lnTo>
                <a:lnTo>
                  <a:pt x="119537" y="15675"/>
                </a:lnTo>
                <a:lnTo>
                  <a:pt x="123197" y="18461"/>
                </a:lnTo>
                <a:lnTo>
                  <a:pt x="124713" y="21225"/>
                </a:lnTo>
                <a:lnTo>
                  <a:pt x="127123" y="29497"/>
                </a:lnTo>
                <a:lnTo>
                  <a:pt x="127605" y="35583"/>
                </a:lnTo>
                <a:lnTo>
                  <a:pt x="127607" y="60583"/>
                </a:lnTo>
                <a:lnTo>
                  <a:pt x="127053" y="67052"/>
                </a:lnTo>
                <a:lnTo>
                  <a:pt x="125709" y="71681"/>
                </a:lnTo>
                <a:lnTo>
                  <a:pt x="124691" y="75280"/>
                </a:lnTo>
                <a:lnTo>
                  <a:pt x="123254" y="77777"/>
                </a:lnTo>
                <a:lnTo>
                  <a:pt x="119514" y="80573"/>
                </a:lnTo>
                <a:lnTo>
                  <a:pt x="117441" y="81259"/>
                </a:lnTo>
                <a:lnTo>
                  <a:pt x="141586" y="81259"/>
                </a:lnTo>
                <a:lnTo>
                  <a:pt x="142524" y="79804"/>
                </a:lnTo>
                <a:lnTo>
                  <a:pt x="145651" y="71133"/>
                </a:lnTo>
                <a:lnTo>
                  <a:pt x="147527" y="60583"/>
                </a:lnTo>
                <a:lnTo>
                  <a:pt x="148153" y="48152"/>
                </a:lnTo>
                <a:lnTo>
                  <a:pt x="147601" y="37094"/>
                </a:lnTo>
                <a:lnTo>
                  <a:pt x="147511" y="35583"/>
                </a:lnTo>
                <a:lnTo>
                  <a:pt x="145668" y="25152"/>
                </a:lnTo>
                <a:lnTo>
                  <a:pt x="142563" y="16510"/>
                </a:lnTo>
                <a:lnTo>
                  <a:pt x="141576" y="14979"/>
                </a:lnTo>
                <a:close/>
              </a:path>
              <a:path w="306070" h="96520">
                <a:moveTo>
                  <a:pt x="203616" y="1"/>
                </a:moveTo>
                <a:lnTo>
                  <a:pt x="183883" y="1"/>
                </a:lnTo>
                <a:lnTo>
                  <a:pt x="176193" y="3214"/>
                </a:lnTo>
                <a:lnTo>
                  <a:pt x="160675" y="47959"/>
                </a:lnTo>
                <a:lnTo>
                  <a:pt x="161259" y="60583"/>
                </a:lnTo>
                <a:lnTo>
                  <a:pt x="180321" y="93594"/>
                </a:lnTo>
                <a:lnTo>
                  <a:pt x="193749" y="96238"/>
                </a:lnTo>
                <a:lnTo>
                  <a:pt x="203616" y="96238"/>
                </a:lnTo>
                <a:lnTo>
                  <a:pt x="211305" y="93023"/>
                </a:lnTo>
                <a:lnTo>
                  <a:pt x="216818" y="86594"/>
                </a:lnTo>
                <a:lnTo>
                  <a:pt x="220257" y="81259"/>
                </a:lnTo>
                <a:lnTo>
                  <a:pt x="191386" y="81259"/>
                </a:lnTo>
                <a:lnTo>
                  <a:pt x="189275" y="80562"/>
                </a:lnTo>
                <a:lnTo>
                  <a:pt x="185632" y="77830"/>
                </a:lnTo>
                <a:lnTo>
                  <a:pt x="184114" y="75077"/>
                </a:lnTo>
                <a:lnTo>
                  <a:pt x="181705" y="66805"/>
                </a:lnTo>
                <a:lnTo>
                  <a:pt x="181212" y="60583"/>
                </a:lnTo>
                <a:lnTo>
                  <a:pt x="181232" y="35583"/>
                </a:lnTo>
                <a:lnTo>
                  <a:pt x="191386" y="14979"/>
                </a:lnTo>
                <a:lnTo>
                  <a:pt x="220246" y="14979"/>
                </a:lnTo>
                <a:lnTo>
                  <a:pt x="216886" y="9772"/>
                </a:lnTo>
                <a:lnTo>
                  <a:pt x="211327" y="3257"/>
                </a:lnTo>
                <a:lnTo>
                  <a:pt x="203616" y="1"/>
                </a:lnTo>
                <a:close/>
              </a:path>
              <a:path w="306070" h="96520">
                <a:moveTo>
                  <a:pt x="220246" y="14979"/>
                </a:moveTo>
                <a:lnTo>
                  <a:pt x="196112" y="14979"/>
                </a:lnTo>
                <a:lnTo>
                  <a:pt x="198207" y="15675"/>
                </a:lnTo>
                <a:lnTo>
                  <a:pt x="201867" y="18461"/>
                </a:lnTo>
                <a:lnTo>
                  <a:pt x="203384" y="21225"/>
                </a:lnTo>
                <a:lnTo>
                  <a:pt x="205793" y="29497"/>
                </a:lnTo>
                <a:lnTo>
                  <a:pt x="206275" y="35583"/>
                </a:lnTo>
                <a:lnTo>
                  <a:pt x="206277" y="60583"/>
                </a:lnTo>
                <a:lnTo>
                  <a:pt x="205723" y="67052"/>
                </a:lnTo>
                <a:lnTo>
                  <a:pt x="204379" y="71681"/>
                </a:lnTo>
                <a:lnTo>
                  <a:pt x="203361" y="75280"/>
                </a:lnTo>
                <a:lnTo>
                  <a:pt x="201924" y="77777"/>
                </a:lnTo>
                <a:lnTo>
                  <a:pt x="198184" y="80573"/>
                </a:lnTo>
                <a:lnTo>
                  <a:pt x="196112" y="81259"/>
                </a:lnTo>
                <a:lnTo>
                  <a:pt x="220257" y="81259"/>
                </a:lnTo>
                <a:lnTo>
                  <a:pt x="221195" y="79804"/>
                </a:lnTo>
                <a:lnTo>
                  <a:pt x="224322" y="71133"/>
                </a:lnTo>
                <a:lnTo>
                  <a:pt x="226197" y="60583"/>
                </a:lnTo>
                <a:lnTo>
                  <a:pt x="226823" y="48152"/>
                </a:lnTo>
                <a:lnTo>
                  <a:pt x="226271" y="37094"/>
                </a:lnTo>
                <a:lnTo>
                  <a:pt x="226181" y="35583"/>
                </a:lnTo>
                <a:lnTo>
                  <a:pt x="224339" y="25152"/>
                </a:lnTo>
                <a:lnTo>
                  <a:pt x="221233" y="16510"/>
                </a:lnTo>
                <a:lnTo>
                  <a:pt x="220246" y="14979"/>
                </a:lnTo>
                <a:close/>
              </a:path>
              <a:path w="306070" h="96520">
                <a:moveTo>
                  <a:pt x="282286" y="1"/>
                </a:moveTo>
                <a:lnTo>
                  <a:pt x="262553" y="1"/>
                </a:lnTo>
                <a:lnTo>
                  <a:pt x="254863" y="3214"/>
                </a:lnTo>
                <a:lnTo>
                  <a:pt x="239345" y="47959"/>
                </a:lnTo>
                <a:lnTo>
                  <a:pt x="239929" y="60583"/>
                </a:lnTo>
                <a:lnTo>
                  <a:pt x="258992" y="93594"/>
                </a:lnTo>
                <a:lnTo>
                  <a:pt x="272420" y="96238"/>
                </a:lnTo>
                <a:lnTo>
                  <a:pt x="282286" y="96238"/>
                </a:lnTo>
                <a:lnTo>
                  <a:pt x="289975" y="93023"/>
                </a:lnTo>
                <a:lnTo>
                  <a:pt x="295488" y="86594"/>
                </a:lnTo>
                <a:lnTo>
                  <a:pt x="298927" y="81259"/>
                </a:lnTo>
                <a:lnTo>
                  <a:pt x="270057" y="81259"/>
                </a:lnTo>
                <a:lnTo>
                  <a:pt x="267945" y="80562"/>
                </a:lnTo>
                <a:lnTo>
                  <a:pt x="264302" y="77830"/>
                </a:lnTo>
                <a:lnTo>
                  <a:pt x="262784" y="75077"/>
                </a:lnTo>
                <a:lnTo>
                  <a:pt x="260376" y="66805"/>
                </a:lnTo>
                <a:lnTo>
                  <a:pt x="259882" y="60583"/>
                </a:lnTo>
                <a:lnTo>
                  <a:pt x="259902" y="35583"/>
                </a:lnTo>
                <a:lnTo>
                  <a:pt x="270057" y="14979"/>
                </a:lnTo>
                <a:lnTo>
                  <a:pt x="298916" y="14979"/>
                </a:lnTo>
                <a:lnTo>
                  <a:pt x="295556" y="9772"/>
                </a:lnTo>
                <a:lnTo>
                  <a:pt x="289998" y="3257"/>
                </a:lnTo>
                <a:lnTo>
                  <a:pt x="282286" y="1"/>
                </a:lnTo>
                <a:close/>
              </a:path>
              <a:path w="306070" h="96520">
                <a:moveTo>
                  <a:pt x="298916" y="14979"/>
                </a:moveTo>
                <a:lnTo>
                  <a:pt x="274782" y="14979"/>
                </a:lnTo>
                <a:lnTo>
                  <a:pt x="276877" y="15675"/>
                </a:lnTo>
                <a:lnTo>
                  <a:pt x="280537" y="18461"/>
                </a:lnTo>
                <a:lnTo>
                  <a:pt x="282054" y="21225"/>
                </a:lnTo>
                <a:lnTo>
                  <a:pt x="284463" y="29497"/>
                </a:lnTo>
                <a:lnTo>
                  <a:pt x="284945" y="35583"/>
                </a:lnTo>
                <a:lnTo>
                  <a:pt x="284947" y="60583"/>
                </a:lnTo>
                <a:lnTo>
                  <a:pt x="284393" y="67052"/>
                </a:lnTo>
                <a:lnTo>
                  <a:pt x="283049" y="71681"/>
                </a:lnTo>
                <a:lnTo>
                  <a:pt x="282031" y="75280"/>
                </a:lnTo>
                <a:lnTo>
                  <a:pt x="280595" y="77777"/>
                </a:lnTo>
                <a:lnTo>
                  <a:pt x="276854" y="80573"/>
                </a:lnTo>
                <a:lnTo>
                  <a:pt x="274782" y="81259"/>
                </a:lnTo>
                <a:lnTo>
                  <a:pt x="298927" y="81259"/>
                </a:lnTo>
                <a:lnTo>
                  <a:pt x="299865" y="79804"/>
                </a:lnTo>
                <a:lnTo>
                  <a:pt x="302992" y="71133"/>
                </a:lnTo>
                <a:lnTo>
                  <a:pt x="304868" y="60583"/>
                </a:lnTo>
                <a:lnTo>
                  <a:pt x="305493" y="48152"/>
                </a:lnTo>
                <a:lnTo>
                  <a:pt x="304941" y="37094"/>
                </a:lnTo>
                <a:lnTo>
                  <a:pt x="304851" y="35583"/>
                </a:lnTo>
                <a:lnTo>
                  <a:pt x="303009" y="25153"/>
                </a:lnTo>
                <a:lnTo>
                  <a:pt x="299904" y="16510"/>
                </a:lnTo>
                <a:lnTo>
                  <a:pt x="298916" y="149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4" name="object 3904"/>
          <p:cNvSpPr/>
          <p:nvPr/>
        </p:nvSpPr>
        <p:spPr>
          <a:xfrm>
            <a:off x="4433966" y="4698243"/>
            <a:ext cx="29209" cy="0"/>
          </a:xfrm>
          <a:custGeom>
            <a:avLst/>
            <a:gdLst/>
            <a:ahLst/>
            <a:cxnLst/>
            <a:rect l="l" t="t" r="r" b="b"/>
            <a:pathLst>
              <a:path w="29210">
                <a:moveTo>
                  <a:pt x="28922" y="0"/>
                </a:moveTo>
                <a:lnTo>
                  <a:pt x="0" y="0"/>
                </a:lnTo>
              </a:path>
            </a:pathLst>
          </a:custGeom>
          <a:ln w="181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5" name="object 3905"/>
          <p:cNvSpPr/>
          <p:nvPr/>
        </p:nvSpPr>
        <p:spPr>
          <a:xfrm>
            <a:off x="4117510" y="4644125"/>
            <a:ext cx="302260" cy="96520"/>
          </a:xfrm>
          <a:custGeom>
            <a:avLst/>
            <a:gdLst/>
            <a:ahLst/>
            <a:cxnLst/>
            <a:rect l="l" t="t" r="r" b="b"/>
            <a:pathLst>
              <a:path w="302260" h="96520">
                <a:moveTo>
                  <a:pt x="19455" y="68530"/>
                </a:moveTo>
                <a:lnTo>
                  <a:pt x="0" y="70394"/>
                </a:lnTo>
                <a:lnTo>
                  <a:pt x="1156" y="78280"/>
                </a:lnTo>
                <a:lnTo>
                  <a:pt x="4701" y="84559"/>
                </a:lnTo>
                <a:lnTo>
                  <a:pt x="16559" y="93902"/>
                </a:lnTo>
                <a:lnTo>
                  <a:pt x="24225" y="96238"/>
                </a:lnTo>
                <a:lnTo>
                  <a:pt x="33629" y="96238"/>
                </a:lnTo>
                <a:lnTo>
                  <a:pt x="62807" y="81772"/>
                </a:lnTo>
                <a:lnTo>
                  <a:pt x="30270" y="81772"/>
                </a:lnTo>
                <a:lnTo>
                  <a:pt x="27120" y="80584"/>
                </a:lnTo>
                <a:lnTo>
                  <a:pt x="21654" y="75826"/>
                </a:lnTo>
                <a:lnTo>
                  <a:pt x="20010" y="72600"/>
                </a:lnTo>
                <a:lnTo>
                  <a:pt x="19455" y="68530"/>
                </a:lnTo>
                <a:close/>
              </a:path>
              <a:path w="302260" h="96520">
                <a:moveTo>
                  <a:pt x="65321" y="45965"/>
                </a:moveTo>
                <a:lnTo>
                  <a:pt x="37774" y="45965"/>
                </a:lnTo>
                <a:lnTo>
                  <a:pt x="41422" y="47411"/>
                </a:lnTo>
                <a:lnTo>
                  <a:pt x="47028" y="53197"/>
                </a:lnTo>
                <a:lnTo>
                  <a:pt x="48428" y="57537"/>
                </a:lnTo>
                <a:lnTo>
                  <a:pt x="48428" y="69494"/>
                </a:lnTo>
                <a:lnTo>
                  <a:pt x="47016" y="74112"/>
                </a:lnTo>
                <a:lnTo>
                  <a:pt x="41365" y="80241"/>
                </a:lnTo>
                <a:lnTo>
                  <a:pt x="37913" y="81772"/>
                </a:lnTo>
                <a:lnTo>
                  <a:pt x="62807" y="81772"/>
                </a:lnTo>
                <a:lnTo>
                  <a:pt x="66078" y="77680"/>
                </a:lnTo>
                <a:lnTo>
                  <a:pt x="68508" y="70759"/>
                </a:lnTo>
                <a:lnTo>
                  <a:pt x="68508" y="53700"/>
                </a:lnTo>
                <a:lnTo>
                  <a:pt x="65498" y="46136"/>
                </a:lnTo>
                <a:lnTo>
                  <a:pt x="65321" y="45965"/>
                </a:lnTo>
                <a:close/>
              </a:path>
              <a:path w="302260" h="96520">
                <a:moveTo>
                  <a:pt x="63992" y="1671"/>
                </a:moveTo>
                <a:lnTo>
                  <a:pt x="12367" y="1671"/>
                </a:lnTo>
                <a:lnTo>
                  <a:pt x="2362" y="50722"/>
                </a:lnTo>
                <a:lnTo>
                  <a:pt x="18204" y="52843"/>
                </a:lnTo>
                <a:lnTo>
                  <a:pt x="22650" y="48258"/>
                </a:lnTo>
                <a:lnTo>
                  <a:pt x="27677" y="45965"/>
                </a:lnTo>
                <a:lnTo>
                  <a:pt x="65321" y="45965"/>
                </a:lnTo>
                <a:lnTo>
                  <a:pt x="53564" y="34585"/>
                </a:lnTo>
                <a:lnTo>
                  <a:pt x="24109" y="34585"/>
                </a:lnTo>
                <a:lnTo>
                  <a:pt x="27167" y="18578"/>
                </a:lnTo>
                <a:lnTo>
                  <a:pt x="63992" y="18578"/>
                </a:lnTo>
                <a:lnTo>
                  <a:pt x="63992" y="1671"/>
                </a:lnTo>
                <a:close/>
              </a:path>
              <a:path w="302260" h="96520">
                <a:moveTo>
                  <a:pt x="46112" y="31564"/>
                </a:moveTo>
                <a:lnTo>
                  <a:pt x="32910" y="31564"/>
                </a:lnTo>
                <a:lnTo>
                  <a:pt x="28464" y="32571"/>
                </a:lnTo>
                <a:lnTo>
                  <a:pt x="24109" y="34585"/>
                </a:lnTo>
                <a:lnTo>
                  <a:pt x="53564" y="34585"/>
                </a:lnTo>
                <a:lnTo>
                  <a:pt x="46112" y="31564"/>
                </a:lnTo>
                <a:close/>
              </a:path>
              <a:path w="302260" h="96520">
                <a:moveTo>
                  <a:pt x="121262" y="0"/>
                </a:moveTo>
                <a:lnTo>
                  <a:pt x="101530" y="0"/>
                </a:lnTo>
                <a:lnTo>
                  <a:pt x="93840" y="3214"/>
                </a:lnTo>
                <a:lnTo>
                  <a:pt x="78322" y="47957"/>
                </a:lnTo>
                <a:lnTo>
                  <a:pt x="78906" y="60582"/>
                </a:lnTo>
                <a:lnTo>
                  <a:pt x="97968" y="93594"/>
                </a:lnTo>
                <a:lnTo>
                  <a:pt x="111396" y="96238"/>
                </a:lnTo>
                <a:lnTo>
                  <a:pt x="121262" y="96238"/>
                </a:lnTo>
                <a:lnTo>
                  <a:pt x="128951" y="93023"/>
                </a:lnTo>
                <a:lnTo>
                  <a:pt x="134463" y="86594"/>
                </a:lnTo>
                <a:lnTo>
                  <a:pt x="137904" y="81258"/>
                </a:lnTo>
                <a:lnTo>
                  <a:pt x="109033" y="81258"/>
                </a:lnTo>
                <a:lnTo>
                  <a:pt x="106924" y="80562"/>
                </a:lnTo>
                <a:lnTo>
                  <a:pt x="103277" y="77830"/>
                </a:lnTo>
                <a:lnTo>
                  <a:pt x="101761" y="75076"/>
                </a:lnTo>
                <a:lnTo>
                  <a:pt x="99352" y="66804"/>
                </a:lnTo>
                <a:lnTo>
                  <a:pt x="98859" y="60582"/>
                </a:lnTo>
                <a:lnTo>
                  <a:pt x="98879" y="35582"/>
                </a:lnTo>
                <a:lnTo>
                  <a:pt x="109033" y="14978"/>
                </a:lnTo>
                <a:lnTo>
                  <a:pt x="137892" y="14978"/>
                </a:lnTo>
                <a:lnTo>
                  <a:pt x="134533" y="9771"/>
                </a:lnTo>
                <a:lnTo>
                  <a:pt x="128974" y="3257"/>
                </a:lnTo>
                <a:lnTo>
                  <a:pt x="121262" y="0"/>
                </a:lnTo>
                <a:close/>
              </a:path>
              <a:path w="302260" h="96520">
                <a:moveTo>
                  <a:pt x="137892" y="14978"/>
                </a:moveTo>
                <a:lnTo>
                  <a:pt x="113758" y="14978"/>
                </a:lnTo>
                <a:lnTo>
                  <a:pt x="115854" y="15675"/>
                </a:lnTo>
                <a:lnTo>
                  <a:pt x="119514" y="18460"/>
                </a:lnTo>
                <a:lnTo>
                  <a:pt x="121031" y="21225"/>
                </a:lnTo>
                <a:lnTo>
                  <a:pt x="123440" y="29497"/>
                </a:lnTo>
                <a:lnTo>
                  <a:pt x="123922" y="35582"/>
                </a:lnTo>
                <a:lnTo>
                  <a:pt x="123924" y="60582"/>
                </a:lnTo>
                <a:lnTo>
                  <a:pt x="123370" y="67050"/>
                </a:lnTo>
                <a:lnTo>
                  <a:pt x="122026" y="71680"/>
                </a:lnTo>
                <a:lnTo>
                  <a:pt x="121008" y="75280"/>
                </a:lnTo>
                <a:lnTo>
                  <a:pt x="119571" y="77776"/>
                </a:lnTo>
                <a:lnTo>
                  <a:pt x="115835" y="80572"/>
                </a:lnTo>
                <a:lnTo>
                  <a:pt x="113758" y="81258"/>
                </a:lnTo>
                <a:lnTo>
                  <a:pt x="137904" y="81258"/>
                </a:lnTo>
                <a:lnTo>
                  <a:pt x="138841" y="79804"/>
                </a:lnTo>
                <a:lnTo>
                  <a:pt x="141968" y="71133"/>
                </a:lnTo>
                <a:lnTo>
                  <a:pt x="143844" y="60582"/>
                </a:lnTo>
                <a:lnTo>
                  <a:pt x="144470" y="48150"/>
                </a:lnTo>
                <a:lnTo>
                  <a:pt x="143918" y="37094"/>
                </a:lnTo>
                <a:lnTo>
                  <a:pt x="143828" y="35582"/>
                </a:lnTo>
                <a:lnTo>
                  <a:pt x="141986" y="25152"/>
                </a:lnTo>
                <a:lnTo>
                  <a:pt x="138880" y="16509"/>
                </a:lnTo>
                <a:lnTo>
                  <a:pt x="137892" y="14978"/>
                </a:lnTo>
                <a:close/>
              </a:path>
              <a:path w="302260" h="96520">
                <a:moveTo>
                  <a:pt x="199933" y="0"/>
                </a:moveTo>
                <a:lnTo>
                  <a:pt x="180200" y="0"/>
                </a:lnTo>
                <a:lnTo>
                  <a:pt x="172510" y="3214"/>
                </a:lnTo>
                <a:lnTo>
                  <a:pt x="156992" y="47957"/>
                </a:lnTo>
                <a:lnTo>
                  <a:pt x="157576" y="60582"/>
                </a:lnTo>
                <a:lnTo>
                  <a:pt x="176638" y="93594"/>
                </a:lnTo>
                <a:lnTo>
                  <a:pt x="190066" y="96238"/>
                </a:lnTo>
                <a:lnTo>
                  <a:pt x="199933" y="96238"/>
                </a:lnTo>
                <a:lnTo>
                  <a:pt x="207622" y="93023"/>
                </a:lnTo>
                <a:lnTo>
                  <a:pt x="213135" y="86594"/>
                </a:lnTo>
                <a:lnTo>
                  <a:pt x="216575" y="81258"/>
                </a:lnTo>
                <a:lnTo>
                  <a:pt x="187703" y="81258"/>
                </a:lnTo>
                <a:lnTo>
                  <a:pt x="185594" y="80562"/>
                </a:lnTo>
                <a:lnTo>
                  <a:pt x="181949" y="77830"/>
                </a:lnTo>
                <a:lnTo>
                  <a:pt x="180431" y="75076"/>
                </a:lnTo>
                <a:lnTo>
                  <a:pt x="178022" y="66804"/>
                </a:lnTo>
                <a:lnTo>
                  <a:pt x="177529" y="60582"/>
                </a:lnTo>
                <a:lnTo>
                  <a:pt x="177549" y="35582"/>
                </a:lnTo>
                <a:lnTo>
                  <a:pt x="187703" y="14978"/>
                </a:lnTo>
                <a:lnTo>
                  <a:pt x="216562" y="14978"/>
                </a:lnTo>
                <a:lnTo>
                  <a:pt x="213203" y="9771"/>
                </a:lnTo>
                <a:lnTo>
                  <a:pt x="207645" y="3257"/>
                </a:lnTo>
                <a:lnTo>
                  <a:pt x="199933" y="0"/>
                </a:lnTo>
                <a:close/>
              </a:path>
              <a:path w="302260" h="96520">
                <a:moveTo>
                  <a:pt x="216562" y="14978"/>
                </a:moveTo>
                <a:lnTo>
                  <a:pt x="192429" y="14978"/>
                </a:lnTo>
                <a:lnTo>
                  <a:pt x="194524" y="15675"/>
                </a:lnTo>
                <a:lnTo>
                  <a:pt x="198184" y="18460"/>
                </a:lnTo>
                <a:lnTo>
                  <a:pt x="199701" y="21225"/>
                </a:lnTo>
                <a:lnTo>
                  <a:pt x="202110" y="29497"/>
                </a:lnTo>
                <a:lnTo>
                  <a:pt x="202592" y="35582"/>
                </a:lnTo>
                <a:lnTo>
                  <a:pt x="202594" y="60582"/>
                </a:lnTo>
                <a:lnTo>
                  <a:pt x="202040" y="67050"/>
                </a:lnTo>
                <a:lnTo>
                  <a:pt x="200696" y="71680"/>
                </a:lnTo>
                <a:lnTo>
                  <a:pt x="199678" y="75280"/>
                </a:lnTo>
                <a:lnTo>
                  <a:pt x="198241" y="77776"/>
                </a:lnTo>
                <a:lnTo>
                  <a:pt x="194505" y="80572"/>
                </a:lnTo>
                <a:lnTo>
                  <a:pt x="192429" y="81258"/>
                </a:lnTo>
                <a:lnTo>
                  <a:pt x="216575" y="81258"/>
                </a:lnTo>
                <a:lnTo>
                  <a:pt x="217512" y="79804"/>
                </a:lnTo>
                <a:lnTo>
                  <a:pt x="220639" y="71133"/>
                </a:lnTo>
                <a:lnTo>
                  <a:pt x="222514" y="60582"/>
                </a:lnTo>
                <a:lnTo>
                  <a:pt x="223140" y="48150"/>
                </a:lnTo>
                <a:lnTo>
                  <a:pt x="222588" y="37094"/>
                </a:lnTo>
                <a:lnTo>
                  <a:pt x="222498" y="35582"/>
                </a:lnTo>
                <a:lnTo>
                  <a:pt x="220656" y="25152"/>
                </a:lnTo>
                <a:lnTo>
                  <a:pt x="217550" y="16509"/>
                </a:lnTo>
                <a:lnTo>
                  <a:pt x="216562" y="14978"/>
                </a:lnTo>
                <a:close/>
              </a:path>
              <a:path w="302260" h="96520">
                <a:moveTo>
                  <a:pt x="278603" y="0"/>
                </a:moveTo>
                <a:lnTo>
                  <a:pt x="258870" y="0"/>
                </a:lnTo>
                <a:lnTo>
                  <a:pt x="251180" y="3214"/>
                </a:lnTo>
                <a:lnTo>
                  <a:pt x="235662" y="47957"/>
                </a:lnTo>
                <a:lnTo>
                  <a:pt x="236246" y="60582"/>
                </a:lnTo>
                <a:lnTo>
                  <a:pt x="255309" y="93594"/>
                </a:lnTo>
                <a:lnTo>
                  <a:pt x="268737" y="96238"/>
                </a:lnTo>
                <a:lnTo>
                  <a:pt x="278603" y="96238"/>
                </a:lnTo>
                <a:lnTo>
                  <a:pt x="286292" y="93023"/>
                </a:lnTo>
                <a:lnTo>
                  <a:pt x="291805" y="86594"/>
                </a:lnTo>
                <a:lnTo>
                  <a:pt x="295245" y="81258"/>
                </a:lnTo>
                <a:lnTo>
                  <a:pt x="266374" y="81258"/>
                </a:lnTo>
                <a:lnTo>
                  <a:pt x="264264" y="80562"/>
                </a:lnTo>
                <a:lnTo>
                  <a:pt x="260619" y="77830"/>
                </a:lnTo>
                <a:lnTo>
                  <a:pt x="259101" y="75076"/>
                </a:lnTo>
                <a:lnTo>
                  <a:pt x="256693" y="66804"/>
                </a:lnTo>
                <a:lnTo>
                  <a:pt x="256199" y="60582"/>
                </a:lnTo>
                <a:lnTo>
                  <a:pt x="256219" y="35582"/>
                </a:lnTo>
                <a:lnTo>
                  <a:pt x="266374" y="14978"/>
                </a:lnTo>
                <a:lnTo>
                  <a:pt x="295233" y="14978"/>
                </a:lnTo>
                <a:lnTo>
                  <a:pt x="291873" y="9771"/>
                </a:lnTo>
                <a:lnTo>
                  <a:pt x="286315" y="3257"/>
                </a:lnTo>
                <a:lnTo>
                  <a:pt x="278603" y="0"/>
                </a:lnTo>
                <a:close/>
              </a:path>
              <a:path w="302260" h="96520">
                <a:moveTo>
                  <a:pt x="295233" y="14978"/>
                </a:moveTo>
                <a:lnTo>
                  <a:pt x="271099" y="14978"/>
                </a:lnTo>
                <a:lnTo>
                  <a:pt x="273194" y="15675"/>
                </a:lnTo>
                <a:lnTo>
                  <a:pt x="276854" y="18460"/>
                </a:lnTo>
                <a:lnTo>
                  <a:pt x="278371" y="21225"/>
                </a:lnTo>
                <a:lnTo>
                  <a:pt x="280780" y="29497"/>
                </a:lnTo>
                <a:lnTo>
                  <a:pt x="281262" y="35582"/>
                </a:lnTo>
                <a:lnTo>
                  <a:pt x="281264" y="60582"/>
                </a:lnTo>
                <a:lnTo>
                  <a:pt x="280710" y="67050"/>
                </a:lnTo>
                <a:lnTo>
                  <a:pt x="279366" y="71680"/>
                </a:lnTo>
                <a:lnTo>
                  <a:pt x="278348" y="75280"/>
                </a:lnTo>
                <a:lnTo>
                  <a:pt x="276912" y="77776"/>
                </a:lnTo>
                <a:lnTo>
                  <a:pt x="273175" y="80572"/>
                </a:lnTo>
                <a:lnTo>
                  <a:pt x="271099" y="81258"/>
                </a:lnTo>
                <a:lnTo>
                  <a:pt x="295245" y="81258"/>
                </a:lnTo>
                <a:lnTo>
                  <a:pt x="296182" y="79804"/>
                </a:lnTo>
                <a:lnTo>
                  <a:pt x="299309" y="71133"/>
                </a:lnTo>
                <a:lnTo>
                  <a:pt x="301185" y="60582"/>
                </a:lnTo>
                <a:lnTo>
                  <a:pt x="301810" y="48150"/>
                </a:lnTo>
                <a:lnTo>
                  <a:pt x="301258" y="37094"/>
                </a:lnTo>
                <a:lnTo>
                  <a:pt x="301168" y="35582"/>
                </a:lnTo>
                <a:lnTo>
                  <a:pt x="299326" y="25152"/>
                </a:lnTo>
                <a:lnTo>
                  <a:pt x="296221" y="16509"/>
                </a:lnTo>
                <a:lnTo>
                  <a:pt x="295233" y="149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6" name="object 3906"/>
          <p:cNvSpPr/>
          <p:nvPr/>
        </p:nvSpPr>
        <p:spPr>
          <a:xfrm>
            <a:off x="4433966" y="4508781"/>
            <a:ext cx="29209" cy="0"/>
          </a:xfrm>
          <a:custGeom>
            <a:avLst/>
            <a:gdLst/>
            <a:ahLst/>
            <a:cxnLst/>
            <a:rect l="l" t="t" r="r" b="b"/>
            <a:pathLst>
              <a:path w="29210">
                <a:moveTo>
                  <a:pt x="28922" y="0"/>
                </a:moveTo>
                <a:lnTo>
                  <a:pt x="0" y="0"/>
                </a:lnTo>
              </a:path>
            </a:pathLst>
          </a:custGeom>
          <a:ln w="181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7" name="object 3907"/>
          <p:cNvSpPr/>
          <p:nvPr/>
        </p:nvSpPr>
        <p:spPr>
          <a:xfrm>
            <a:off x="4117232" y="4454664"/>
            <a:ext cx="302260" cy="96520"/>
          </a:xfrm>
          <a:custGeom>
            <a:avLst/>
            <a:gdLst/>
            <a:ahLst/>
            <a:cxnLst/>
            <a:rect l="l" t="t" r="r" b="b"/>
            <a:pathLst>
              <a:path w="302260" h="96520">
                <a:moveTo>
                  <a:pt x="44978" y="0"/>
                </a:moveTo>
                <a:lnTo>
                  <a:pt x="37242" y="0"/>
                </a:lnTo>
                <a:lnTo>
                  <a:pt x="29360" y="715"/>
                </a:lnTo>
                <a:lnTo>
                  <a:pt x="647" y="36743"/>
                </a:lnTo>
                <a:lnTo>
                  <a:pt x="0" y="48793"/>
                </a:lnTo>
                <a:lnTo>
                  <a:pt x="621" y="60539"/>
                </a:lnTo>
                <a:lnTo>
                  <a:pt x="21244" y="93464"/>
                </a:lnTo>
                <a:lnTo>
                  <a:pt x="35297" y="96236"/>
                </a:lnTo>
                <a:lnTo>
                  <a:pt x="44885" y="96236"/>
                </a:lnTo>
                <a:lnTo>
                  <a:pt x="52736" y="93323"/>
                </a:lnTo>
                <a:lnTo>
                  <a:pt x="64965" y="81666"/>
                </a:lnTo>
                <a:lnTo>
                  <a:pt x="65126" y="81258"/>
                </a:lnTo>
                <a:lnTo>
                  <a:pt x="32517" y="81258"/>
                </a:lnTo>
                <a:lnTo>
                  <a:pt x="29182" y="79662"/>
                </a:lnTo>
                <a:lnTo>
                  <a:pt x="23346" y="73276"/>
                </a:lnTo>
                <a:lnTo>
                  <a:pt x="21887" y="68743"/>
                </a:lnTo>
                <a:lnTo>
                  <a:pt x="21887" y="57557"/>
                </a:lnTo>
                <a:lnTo>
                  <a:pt x="23183" y="53539"/>
                </a:lnTo>
                <a:lnTo>
                  <a:pt x="28371" y="48097"/>
                </a:lnTo>
                <a:lnTo>
                  <a:pt x="31544" y="46736"/>
                </a:lnTo>
                <a:lnTo>
                  <a:pt x="64053" y="46736"/>
                </a:lnTo>
                <a:lnTo>
                  <a:pt x="58652" y="41400"/>
                </a:lnTo>
                <a:lnTo>
                  <a:pt x="20219" y="41400"/>
                </a:lnTo>
                <a:lnTo>
                  <a:pt x="20960" y="30557"/>
                </a:lnTo>
                <a:lnTo>
                  <a:pt x="22755" y="23421"/>
                </a:lnTo>
                <a:lnTo>
                  <a:pt x="28453" y="16564"/>
                </a:lnTo>
                <a:lnTo>
                  <a:pt x="31939" y="14850"/>
                </a:lnTo>
                <a:lnTo>
                  <a:pt x="64210" y="14850"/>
                </a:lnTo>
                <a:lnTo>
                  <a:pt x="61526" y="10017"/>
                </a:lnTo>
                <a:lnTo>
                  <a:pt x="51381" y="2002"/>
                </a:lnTo>
                <a:lnTo>
                  <a:pt x="44978" y="0"/>
                </a:lnTo>
                <a:close/>
              </a:path>
              <a:path w="302260" h="96520">
                <a:moveTo>
                  <a:pt x="64053" y="46736"/>
                </a:moveTo>
                <a:lnTo>
                  <a:pt x="39188" y="46736"/>
                </a:lnTo>
                <a:lnTo>
                  <a:pt x="42430" y="48160"/>
                </a:lnTo>
                <a:lnTo>
                  <a:pt x="47618" y="53861"/>
                </a:lnTo>
                <a:lnTo>
                  <a:pt x="48915" y="58351"/>
                </a:lnTo>
                <a:lnTo>
                  <a:pt x="48893" y="70514"/>
                </a:lnTo>
                <a:lnTo>
                  <a:pt x="47711" y="74722"/>
                </a:lnTo>
                <a:lnTo>
                  <a:pt x="42894" y="79951"/>
                </a:lnTo>
                <a:lnTo>
                  <a:pt x="39883" y="81258"/>
                </a:lnTo>
                <a:lnTo>
                  <a:pt x="65126" y="81258"/>
                </a:lnTo>
                <a:lnTo>
                  <a:pt x="68023" y="73929"/>
                </a:lnTo>
                <a:lnTo>
                  <a:pt x="68023" y="55200"/>
                </a:lnTo>
                <a:lnTo>
                  <a:pt x="65116" y="47786"/>
                </a:lnTo>
                <a:lnTo>
                  <a:pt x="64053" y="46736"/>
                </a:lnTo>
                <a:close/>
              </a:path>
              <a:path w="302260" h="96520">
                <a:moveTo>
                  <a:pt x="46507" y="33428"/>
                </a:moveTo>
                <a:lnTo>
                  <a:pt x="31127" y="33428"/>
                </a:lnTo>
                <a:lnTo>
                  <a:pt x="25082" y="36085"/>
                </a:lnTo>
                <a:lnTo>
                  <a:pt x="20219" y="41400"/>
                </a:lnTo>
                <a:lnTo>
                  <a:pt x="58652" y="41400"/>
                </a:lnTo>
                <a:lnTo>
                  <a:pt x="53489" y="36300"/>
                </a:lnTo>
                <a:lnTo>
                  <a:pt x="46507" y="33428"/>
                </a:lnTo>
                <a:close/>
              </a:path>
              <a:path w="302260" h="96520">
                <a:moveTo>
                  <a:pt x="64210" y="14850"/>
                </a:moveTo>
                <a:lnTo>
                  <a:pt x="39164" y="14850"/>
                </a:lnTo>
                <a:lnTo>
                  <a:pt x="41689" y="15707"/>
                </a:lnTo>
                <a:lnTo>
                  <a:pt x="45580" y="19135"/>
                </a:lnTo>
                <a:lnTo>
                  <a:pt x="46784" y="21793"/>
                </a:lnTo>
                <a:lnTo>
                  <a:pt x="47247" y="25392"/>
                </a:lnTo>
                <a:lnTo>
                  <a:pt x="66146" y="23464"/>
                </a:lnTo>
                <a:lnTo>
                  <a:pt x="64757" y="15835"/>
                </a:lnTo>
                <a:lnTo>
                  <a:pt x="64210" y="14850"/>
                </a:lnTo>
                <a:close/>
              </a:path>
              <a:path w="302260" h="96520">
                <a:moveTo>
                  <a:pt x="121540" y="0"/>
                </a:moveTo>
                <a:lnTo>
                  <a:pt x="101808" y="0"/>
                </a:lnTo>
                <a:lnTo>
                  <a:pt x="94118" y="3213"/>
                </a:lnTo>
                <a:lnTo>
                  <a:pt x="78600" y="47957"/>
                </a:lnTo>
                <a:lnTo>
                  <a:pt x="79184" y="60581"/>
                </a:lnTo>
                <a:lnTo>
                  <a:pt x="98246" y="93593"/>
                </a:lnTo>
                <a:lnTo>
                  <a:pt x="111674" y="96236"/>
                </a:lnTo>
                <a:lnTo>
                  <a:pt x="121540" y="96236"/>
                </a:lnTo>
                <a:lnTo>
                  <a:pt x="129230" y="93022"/>
                </a:lnTo>
                <a:lnTo>
                  <a:pt x="134741" y="86594"/>
                </a:lnTo>
                <a:lnTo>
                  <a:pt x="138182" y="81258"/>
                </a:lnTo>
                <a:lnTo>
                  <a:pt x="109311" y="81258"/>
                </a:lnTo>
                <a:lnTo>
                  <a:pt x="107202" y="80562"/>
                </a:lnTo>
                <a:lnTo>
                  <a:pt x="103555" y="77829"/>
                </a:lnTo>
                <a:lnTo>
                  <a:pt x="102039" y="75076"/>
                </a:lnTo>
                <a:lnTo>
                  <a:pt x="99630" y="66804"/>
                </a:lnTo>
                <a:lnTo>
                  <a:pt x="99137" y="60581"/>
                </a:lnTo>
                <a:lnTo>
                  <a:pt x="99157" y="35582"/>
                </a:lnTo>
                <a:lnTo>
                  <a:pt x="109311" y="14978"/>
                </a:lnTo>
                <a:lnTo>
                  <a:pt x="138171" y="14978"/>
                </a:lnTo>
                <a:lnTo>
                  <a:pt x="134811" y="9771"/>
                </a:lnTo>
                <a:lnTo>
                  <a:pt x="129252" y="3256"/>
                </a:lnTo>
                <a:lnTo>
                  <a:pt x="121540" y="0"/>
                </a:lnTo>
                <a:close/>
              </a:path>
              <a:path w="302260" h="96520">
                <a:moveTo>
                  <a:pt x="138171" y="14978"/>
                </a:moveTo>
                <a:lnTo>
                  <a:pt x="114037" y="14978"/>
                </a:lnTo>
                <a:lnTo>
                  <a:pt x="116132" y="15674"/>
                </a:lnTo>
                <a:lnTo>
                  <a:pt x="119792" y="18460"/>
                </a:lnTo>
                <a:lnTo>
                  <a:pt x="121309" y="21225"/>
                </a:lnTo>
                <a:lnTo>
                  <a:pt x="123718" y="29497"/>
                </a:lnTo>
                <a:lnTo>
                  <a:pt x="124200" y="35582"/>
                </a:lnTo>
                <a:lnTo>
                  <a:pt x="124202" y="60581"/>
                </a:lnTo>
                <a:lnTo>
                  <a:pt x="123648" y="67050"/>
                </a:lnTo>
                <a:lnTo>
                  <a:pt x="122304" y="71680"/>
                </a:lnTo>
                <a:lnTo>
                  <a:pt x="121286" y="75279"/>
                </a:lnTo>
                <a:lnTo>
                  <a:pt x="119849" y="77776"/>
                </a:lnTo>
                <a:lnTo>
                  <a:pt x="116113" y="80572"/>
                </a:lnTo>
                <a:lnTo>
                  <a:pt x="114037" y="81258"/>
                </a:lnTo>
                <a:lnTo>
                  <a:pt x="138182" y="81258"/>
                </a:lnTo>
                <a:lnTo>
                  <a:pt x="139119" y="79803"/>
                </a:lnTo>
                <a:lnTo>
                  <a:pt x="142246" y="71132"/>
                </a:lnTo>
                <a:lnTo>
                  <a:pt x="144122" y="60581"/>
                </a:lnTo>
                <a:lnTo>
                  <a:pt x="144748" y="48150"/>
                </a:lnTo>
                <a:lnTo>
                  <a:pt x="144196" y="37092"/>
                </a:lnTo>
                <a:lnTo>
                  <a:pt x="144106" y="35582"/>
                </a:lnTo>
                <a:lnTo>
                  <a:pt x="142264" y="25152"/>
                </a:lnTo>
                <a:lnTo>
                  <a:pt x="139158" y="16509"/>
                </a:lnTo>
                <a:lnTo>
                  <a:pt x="138171" y="14978"/>
                </a:lnTo>
                <a:close/>
              </a:path>
              <a:path w="302260" h="96520">
                <a:moveTo>
                  <a:pt x="200211" y="0"/>
                </a:moveTo>
                <a:lnTo>
                  <a:pt x="180478" y="0"/>
                </a:lnTo>
                <a:lnTo>
                  <a:pt x="172788" y="3213"/>
                </a:lnTo>
                <a:lnTo>
                  <a:pt x="157270" y="47957"/>
                </a:lnTo>
                <a:lnTo>
                  <a:pt x="157854" y="60581"/>
                </a:lnTo>
                <a:lnTo>
                  <a:pt x="176916" y="93593"/>
                </a:lnTo>
                <a:lnTo>
                  <a:pt x="190345" y="96236"/>
                </a:lnTo>
                <a:lnTo>
                  <a:pt x="200211" y="96236"/>
                </a:lnTo>
                <a:lnTo>
                  <a:pt x="207900" y="93022"/>
                </a:lnTo>
                <a:lnTo>
                  <a:pt x="213413" y="86594"/>
                </a:lnTo>
                <a:lnTo>
                  <a:pt x="216853" y="81258"/>
                </a:lnTo>
                <a:lnTo>
                  <a:pt x="187981" y="81258"/>
                </a:lnTo>
                <a:lnTo>
                  <a:pt x="185872" y="80562"/>
                </a:lnTo>
                <a:lnTo>
                  <a:pt x="182227" y="77829"/>
                </a:lnTo>
                <a:lnTo>
                  <a:pt x="180709" y="75076"/>
                </a:lnTo>
                <a:lnTo>
                  <a:pt x="178300" y="66804"/>
                </a:lnTo>
                <a:lnTo>
                  <a:pt x="177807" y="60581"/>
                </a:lnTo>
                <a:lnTo>
                  <a:pt x="177827" y="35582"/>
                </a:lnTo>
                <a:lnTo>
                  <a:pt x="187981" y="14978"/>
                </a:lnTo>
                <a:lnTo>
                  <a:pt x="216841" y="14978"/>
                </a:lnTo>
                <a:lnTo>
                  <a:pt x="213481" y="9771"/>
                </a:lnTo>
                <a:lnTo>
                  <a:pt x="207923" y="3256"/>
                </a:lnTo>
                <a:lnTo>
                  <a:pt x="200211" y="0"/>
                </a:lnTo>
                <a:close/>
              </a:path>
              <a:path w="302260" h="96520">
                <a:moveTo>
                  <a:pt x="216841" y="14978"/>
                </a:moveTo>
                <a:lnTo>
                  <a:pt x="192707" y="14978"/>
                </a:lnTo>
                <a:lnTo>
                  <a:pt x="194802" y="15674"/>
                </a:lnTo>
                <a:lnTo>
                  <a:pt x="198462" y="18460"/>
                </a:lnTo>
                <a:lnTo>
                  <a:pt x="199979" y="21225"/>
                </a:lnTo>
                <a:lnTo>
                  <a:pt x="202388" y="29497"/>
                </a:lnTo>
                <a:lnTo>
                  <a:pt x="202870" y="35582"/>
                </a:lnTo>
                <a:lnTo>
                  <a:pt x="202872" y="60581"/>
                </a:lnTo>
                <a:lnTo>
                  <a:pt x="202318" y="67050"/>
                </a:lnTo>
                <a:lnTo>
                  <a:pt x="200974" y="71680"/>
                </a:lnTo>
                <a:lnTo>
                  <a:pt x="199956" y="75279"/>
                </a:lnTo>
                <a:lnTo>
                  <a:pt x="198520" y="77776"/>
                </a:lnTo>
                <a:lnTo>
                  <a:pt x="194783" y="80572"/>
                </a:lnTo>
                <a:lnTo>
                  <a:pt x="192707" y="81258"/>
                </a:lnTo>
                <a:lnTo>
                  <a:pt x="216853" y="81258"/>
                </a:lnTo>
                <a:lnTo>
                  <a:pt x="217790" y="79803"/>
                </a:lnTo>
                <a:lnTo>
                  <a:pt x="220917" y="71132"/>
                </a:lnTo>
                <a:lnTo>
                  <a:pt x="222793" y="60581"/>
                </a:lnTo>
                <a:lnTo>
                  <a:pt x="223418" y="48150"/>
                </a:lnTo>
                <a:lnTo>
                  <a:pt x="222866" y="37092"/>
                </a:lnTo>
                <a:lnTo>
                  <a:pt x="222776" y="35582"/>
                </a:lnTo>
                <a:lnTo>
                  <a:pt x="220934" y="25152"/>
                </a:lnTo>
                <a:lnTo>
                  <a:pt x="217829" y="16509"/>
                </a:lnTo>
                <a:lnTo>
                  <a:pt x="216841" y="14978"/>
                </a:lnTo>
                <a:close/>
              </a:path>
              <a:path w="302260" h="96520">
                <a:moveTo>
                  <a:pt x="278881" y="0"/>
                </a:moveTo>
                <a:lnTo>
                  <a:pt x="259148" y="0"/>
                </a:lnTo>
                <a:lnTo>
                  <a:pt x="251458" y="3213"/>
                </a:lnTo>
                <a:lnTo>
                  <a:pt x="235940" y="47957"/>
                </a:lnTo>
                <a:lnTo>
                  <a:pt x="236524" y="60581"/>
                </a:lnTo>
                <a:lnTo>
                  <a:pt x="255587" y="93593"/>
                </a:lnTo>
                <a:lnTo>
                  <a:pt x="269015" y="96236"/>
                </a:lnTo>
                <a:lnTo>
                  <a:pt x="278881" y="96236"/>
                </a:lnTo>
                <a:lnTo>
                  <a:pt x="286570" y="93022"/>
                </a:lnTo>
                <a:lnTo>
                  <a:pt x="292083" y="86594"/>
                </a:lnTo>
                <a:lnTo>
                  <a:pt x="295523" y="81258"/>
                </a:lnTo>
                <a:lnTo>
                  <a:pt x="266653" y="81258"/>
                </a:lnTo>
                <a:lnTo>
                  <a:pt x="264542" y="80562"/>
                </a:lnTo>
                <a:lnTo>
                  <a:pt x="260897" y="77829"/>
                </a:lnTo>
                <a:lnTo>
                  <a:pt x="259379" y="75076"/>
                </a:lnTo>
                <a:lnTo>
                  <a:pt x="256971" y="66804"/>
                </a:lnTo>
                <a:lnTo>
                  <a:pt x="256477" y="60581"/>
                </a:lnTo>
                <a:lnTo>
                  <a:pt x="256497" y="35582"/>
                </a:lnTo>
                <a:lnTo>
                  <a:pt x="266653" y="14978"/>
                </a:lnTo>
                <a:lnTo>
                  <a:pt x="295511" y="14978"/>
                </a:lnTo>
                <a:lnTo>
                  <a:pt x="292152" y="9771"/>
                </a:lnTo>
                <a:lnTo>
                  <a:pt x="286593" y="3256"/>
                </a:lnTo>
                <a:lnTo>
                  <a:pt x="278881" y="0"/>
                </a:lnTo>
                <a:close/>
              </a:path>
              <a:path w="302260" h="96520">
                <a:moveTo>
                  <a:pt x="295511" y="14978"/>
                </a:moveTo>
                <a:lnTo>
                  <a:pt x="271377" y="14978"/>
                </a:lnTo>
                <a:lnTo>
                  <a:pt x="273472" y="15674"/>
                </a:lnTo>
                <a:lnTo>
                  <a:pt x="277133" y="18460"/>
                </a:lnTo>
                <a:lnTo>
                  <a:pt x="278649" y="21225"/>
                </a:lnTo>
                <a:lnTo>
                  <a:pt x="281058" y="29497"/>
                </a:lnTo>
                <a:lnTo>
                  <a:pt x="281540" y="35582"/>
                </a:lnTo>
                <a:lnTo>
                  <a:pt x="281542" y="60581"/>
                </a:lnTo>
                <a:lnTo>
                  <a:pt x="280988" y="67050"/>
                </a:lnTo>
                <a:lnTo>
                  <a:pt x="279645" y="71680"/>
                </a:lnTo>
                <a:lnTo>
                  <a:pt x="278626" y="75279"/>
                </a:lnTo>
                <a:lnTo>
                  <a:pt x="277190" y="77776"/>
                </a:lnTo>
                <a:lnTo>
                  <a:pt x="273453" y="80572"/>
                </a:lnTo>
                <a:lnTo>
                  <a:pt x="271377" y="81258"/>
                </a:lnTo>
                <a:lnTo>
                  <a:pt x="295523" y="81258"/>
                </a:lnTo>
                <a:lnTo>
                  <a:pt x="296460" y="79803"/>
                </a:lnTo>
                <a:lnTo>
                  <a:pt x="299587" y="71132"/>
                </a:lnTo>
                <a:lnTo>
                  <a:pt x="301463" y="60581"/>
                </a:lnTo>
                <a:lnTo>
                  <a:pt x="302088" y="48150"/>
                </a:lnTo>
                <a:lnTo>
                  <a:pt x="301537" y="37092"/>
                </a:lnTo>
                <a:lnTo>
                  <a:pt x="301446" y="35582"/>
                </a:lnTo>
                <a:lnTo>
                  <a:pt x="299604" y="25152"/>
                </a:lnTo>
                <a:lnTo>
                  <a:pt x="296499" y="16509"/>
                </a:lnTo>
                <a:lnTo>
                  <a:pt x="295511" y="149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8" name="object 3908"/>
          <p:cNvSpPr/>
          <p:nvPr/>
        </p:nvSpPr>
        <p:spPr>
          <a:xfrm>
            <a:off x="4433966" y="4318784"/>
            <a:ext cx="29209" cy="0"/>
          </a:xfrm>
          <a:custGeom>
            <a:avLst/>
            <a:gdLst/>
            <a:ahLst/>
            <a:cxnLst/>
            <a:rect l="l" t="t" r="r" b="b"/>
            <a:pathLst>
              <a:path w="29210">
                <a:moveTo>
                  <a:pt x="28922" y="0"/>
                </a:moveTo>
                <a:lnTo>
                  <a:pt x="0" y="0"/>
                </a:lnTo>
              </a:path>
            </a:pathLst>
          </a:custGeom>
          <a:ln w="181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9" name="object 3909"/>
          <p:cNvSpPr/>
          <p:nvPr/>
        </p:nvSpPr>
        <p:spPr>
          <a:xfrm>
            <a:off x="4117232" y="4265202"/>
            <a:ext cx="302260" cy="96520"/>
          </a:xfrm>
          <a:custGeom>
            <a:avLst/>
            <a:gdLst/>
            <a:ahLst/>
            <a:cxnLst/>
            <a:rect l="l" t="t" r="r" b="b"/>
            <a:pathLst>
              <a:path w="302260" h="96520">
                <a:moveTo>
                  <a:pt x="66772" y="1671"/>
                </a:moveTo>
                <a:lnTo>
                  <a:pt x="0" y="1671"/>
                </a:lnTo>
                <a:lnTo>
                  <a:pt x="0" y="18450"/>
                </a:lnTo>
                <a:lnTo>
                  <a:pt x="44399" y="18450"/>
                </a:lnTo>
                <a:lnTo>
                  <a:pt x="37865" y="26723"/>
                </a:lnTo>
                <a:lnTo>
                  <a:pt x="18775" y="64881"/>
                </a:lnTo>
                <a:lnTo>
                  <a:pt x="13688" y="94630"/>
                </a:lnTo>
                <a:lnTo>
                  <a:pt x="32517" y="94630"/>
                </a:lnTo>
                <a:lnTo>
                  <a:pt x="32767" y="88183"/>
                </a:lnTo>
                <a:lnTo>
                  <a:pt x="33585" y="81314"/>
                </a:lnTo>
                <a:lnTo>
                  <a:pt x="45938" y="43536"/>
                </a:lnTo>
                <a:lnTo>
                  <a:pt x="66772" y="14786"/>
                </a:lnTo>
                <a:lnTo>
                  <a:pt x="66772" y="1671"/>
                </a:lnTo>
                <a:close/>
              </a:path>
              <a:path w="302260" h="96520">
                <a:moveTo>
                  <a:pt x="121540" y="0"/>
                </a:moveTo>
                <a:lnTo>
                  <a:pt x="101808" y="0"/>
                </a:lnTo>
                <a:lnTo>
                  <a:pt x="94118" y="3214"/>
                </a:lnTo>
                <a:lnTo>
                  <a:pt x="78600" y="47959"/>
                </a:lnTo>
                <a:lnTo>
                  <a:pt x="79184" y="60582"/>
                </a:lnTo>
                <a:lnTo>
                  <a:pt x="98246" y="93594"/>
                </a:lnTo>
                <a:lnTo>
                  <a:pt x="111674" y="96238"/>
                </a:lnTo>
                <a:lnTo>
                  <a:pt x="121540" y="96238"/>
                </a:lnTo>
                <a:lnTo>
                  <a:pt x="129230" y="93023"/>
                </a:lnTo>
                <a:lnTo>
                  <a:pt x="134741" y="86594"/>
                </a:lnTo>
                <a:lnTo>
                  <a:pt x="138182" y="81258"/>
                </a:lnTo>
                <a:lnTo>
                  <a:pt x="109311" y="81258"/>
                </a:lnTo>
                <a:lnTo>
                  <a:pt x="107202" y="80562"/>
                </a:lnTo>
                <a:lnTo>
                  <a:pt x="103555" y="77830"/>
                </a:lnTo>
                <a:lnTo>
                  <a:pt x="102039" y="75077"/>
                </a:lnTo>
                <a:lnTo>
                  <a:pt x="99630" y="66804"/>
                </a:lnTo>
                <a:lnTo>
                  <a:pt x="99137" y="60582"/>
                </a:lnTo>
                <a:lnTo>
                  <a:pt x="99157" y="35583"/>
                </a:lnTo>
                <a:lnTo>
                  <a:pt x="109311" y="14978"/>
                </a:lnTo>
                <a:lnTo>
                  <a:pt x="138170" y="14978"/>
                </a:lnTo>
                <a:lnTo>
                  <a:pt x="134811" y="9771"/>
                </a:lnTo>
                <a:lnTo>
                  <a:pt x="129252" y="3257"/>
                </a:lnTo>
                <a:lnTo>
                  <a:pt x="121540" y="0"/>
                </a:lnTo>
                <a:close/>
              </a:path>
              <a:path w="302260" h="96520">
                <a:moveTo>
                  <a:pt x="138170" y="14978"/>
                </a:moveTo>
                <a:lnTo>
                  <a:pt x="114037" y="14978"/>
                </a:lnTo>
                <a:lnTo>
                  <a:pt x="116132" y="15675"/>
                </a:lnTo>
                <a:lnTo>
                  <a:pt x="119792" y="18460"/>
                </a:lnTo>
                <a:lnTo>
                  <a:pt x="121309" y="21225"/>
                </a:lnTo>
                <a:lnTo>
                  <a:pt x="123718" y="29497"/>
                </a:lnTo>
                <a:lnTo>
                  <a:pt x="124200" y="35583"/>
                </a:lnTo>
                <a:lnTo>
                  <a:pt x="124202" y="60582"/>
                </a:lnTo>
                <a:lnTo>
                  <a:pt x="123648" y="67050"/>
                </a:lnTo>
                <a:lnTo>
                  <a:pt x="122304" y="71680"/>
                </a:lnTo>
                <a:lnTo>
                  <a:pt x="121286" y="75280"/>
                </a:lnTo>
                <a:lnTo>
                  <a:pt x="119849" y="77777"/>
                </a:lnTo>
                <a:lnTo>
                  <a:pt x="116113" y="80572"/>
                </a:lnTo>
                <a:lnTo>
                  <a:pt x="114037" y="81258"/>
                </a:lnTo>
                <a:lnTo>
                  <a:pt x="138182" y="81258"/>
                </a:lnTo>
                <a:lnTo>
                  <a:pt x="139119" y="79804"/>
                </a:lnTo>
                <a:lnTo>
                  <a:pt x="142246" y="71133"/>
                </a:lnTo>
                <a:lnTo>
                  <a:pt x="144122" y="60582"/>
                </a:lnTo>
                <a:lnTo>
                  <a:pt x="144748" y="48150"/>
                </a:lnTo>
                <a:lnTo>
                  <a:pt x="144196" y="37094"/>
                </a:lnTo>
                <a:lnTo>
                  <a:pt x="144106" y="35583"/>
                </a:lnTo>
                <a:lnTo>
                  <a:pt x="142264" y="25152"/>
                </a:lnTo>
                <a:lnTo>
                  <a:pt x="139158" y="16509"/>
                </a:lnTo>
                <a:lnTo>
                  <a:pt x="138170" y="14978"/>
                </a:lnTo>
                <a:close/>
              </a:path>
              <a:path w="302260" h="96520">
                <a:moveTo>
                  <a:pt x="200211" y="0"/>
                </a:moveTo>
                <a:lnTo>
                  <a:pt x="180478" y="0"/>
                </a:lnTo>
                <a:lnTo>
                  <a:pt x="172788" y="3214"/>
                </a:lnTo>
                <a:lnTo>
                  <a:pt x="157270" y="47959"/>
                </a:lnTo>
                <a:lnTo>
                  <a:pt x="157854" y="60582"/>
                </a:lnTo>
                <a:lnTo>
                  <a:pt x="176916" y="93594"/>
                </a:lnTo>
                <a:lnTo>
                  <a:pt x="190345" y="96238"/>
                </a:lnTo>
                <a:lnTo>
                  <a:pt x="200211" y="96238"/>
                </a:lnTo>
                <a:lnTo>
                  <a:pt x="207900" y="93023"/>
                </a:lnTo>
                <a:lnTo>
                  <a:pt x="213413" y="86594"/>
                </a:lnTo>
                <a:lnTo>
                  <a:pt x="216853" y="81258"/>
                </a:lnTo>
                <a:lnTo>
                  <a:pt x="187981" y="81258"/>
                </a:lnTo>
                <a:lnTo>
                  <a:pt x="185870" y="80562"/>
                </a:lnTo>
                <a:lnTo>
                  <a:pt x="182227" y="77830"/>
                </a:lnTo>
                <a:lnTo>
                  <a:pt x="180709" y="75077"/>
                </a:lnTo>
                <a:lnTo>
                  <a:pt x="178300" y="66804"/>
                </a:lnTo>
                <a:lnTo>
                  <a:pt x="177807" y="60582"/>
                </a:lnTo>
                <a:lnTo>
                  <a:pt x="177827" y="35583"/>
                </a:lnTo>
                <a:lnTo>
                  <a:pt x="187981" y="14978"/>
                </a:lnTo>
                <a:lnTo>
                  <a:pt x="216841" y="14978"/>
                </a:lnTo>
                <a:lnTo>
                  <a:pt x="213481" y="9771"/>
                </a:lnTo>
                <a:lnTo>
                  <a:pt x="207923" y="3257"/>
                </a:lnTo>
                <a:lnTo>
                  <a:pt x="200211" y="0"/>
                </a:lnTo>
                <a:close/>
              </a:path>
              <a:path w="302260" h="96520">
                <a:moveTo>
                  <a:pt x="216841" y="14978"/>
                </a:moveTo>
                <a:lnTo>
                  <a:pt x="192707" y="14978"/>
                </a:lnTo>
                <a:lnTo>
                  <a:pt x="194802" y="15675"/>
                </a:lnTo>
                <a:lnTo>
                  <a:pt x="198462" y="18460"/>
                </a:lnTo>
                <a:lnTo>
                  <a:pt x="199979" y="21225"/>
                </a:lnTo>
                <a:lnTo>
                  <a:pt x="202388" y="29497"/>
                </a:lnTo>
                <a:lnTo>
                  <a:pt x="202870" y="35583"/>
                </a:lnTo>
                <a:lnTo>
                  <a:pt x="202872" y="60582"/>
                </a:lnTo>
                <a:lnTo>
                  <a:pt x="202318" y="67052"/>
                </a:lnTo>
                <a:lnTo>
                  <a:pt x="200974" y="71680"/>
                </a:lnTo>
                <a:lnTo>
                  <a:pt x="199956" y="75280"/>
                </a:lnTo>
                <a:lnTo>
                  <a:pt x="198520" y="77777"/>
                </a:lnTo>
                <a:lnTo>
                  <a:pt x="194779" y="80573"/>
                </a:lnTo>
                <a:lnTo>
                  <a:pt x="192707" y="81258"/>
                </a:lnTo>
                <a:lnTo>
                  <a:pt x="216853" y="81258"/>
                </a:lnTo>
                <a:lnTo>
                  <a:pt x="217790" y="79804"/>
                </a:lnTo>
                <a:lnTo>
                  <a:pt x="220917" y="71133"/>
                </a:lnTo>
                <a:lnTo>
                  <a:pt x="222793" y="60582"/>
                </a:lnTo>
                <a:lnTo>
                  <a:pt x="223418" y="48150"/>
                </a:lnTo>
                <a:lnTo>
                  <a:pt x="222866" y="37094"/>
                </a:lnTo>
                <a:lnTo>
                  <a:pt x="222776" y="35583"/>
                </a:lnTo>
                <a:lnTo>
                  <a:pt x="220934" y="25152"/>
                </a:lnTo>
                <a:lnTo>
                  <a:pt x="217829" y="16509"/>
                </a:lnTo>
                <a:lnTo>
                  <a:pt x="216841" y="14978"/>
                </a:lnTo>
                <a:close/>
              </a:path>
              <a:path w="302260" h="96520">
                <a:moveTo>
                  <a:pt x="278881" y="0"/>
                </a:moveTo>
                <a:lnTo>
                  <a:pt x="259148" y="0"/>
                </a:lnTo>
                <a:lnTo>
                  <a:pt x="251458" y="3214"/>
                </a:lnTo>
                <a:lnTo>
                  <a:pt x="235940" y="47959"/>
                </a:lnTo>
                <a:lnTo>
                  <a:pt x="236524" y="60582"/>
                </a:lnTo>
                <a:lnTo>
                  <a:pt x="255587" y="93594"/>
                </a:lnTo>
                <a:lnTo>
                  <a:pt x="269015" y="96238"/>
                </a:lnTo>
                <a:lnTo>
                  <a:pt x="278881" y="96238"/>
                </a:lnTo>
                <a:lnTo>
                  <a:pt x="286570" y="93023"/>
                </a:lnTo>
                <a:lnTo>
                  <a:pt x="292083" y="86594"/>
                </a:lnTo>
                <a:lnTo>
                  <a:pt x="295523" y="81258"/>
                </a:lnTo>
                <a:lnTo>
                  <a:pt x="266653" y="81258"/>
                </a:lnTo>
                <a:lnTo>
                  <a:pt x="264540" y="80562"/>
                </a:lnTo>
                <a:lnTo>
                  <a:pt x="260897" y="77830"/>
                </a:lnTo>
                <a:lnTo>
                  <a:pt x="259379" y="75077"/>
                </a:lnTo>
                <a:lnTo>
                  <a:pt x="256971" y="66804"/>
                </a:lnTo>
                <a:lnTo>
                  <a:pt x="256477" y="60582"/>
                </a:lnTo>
                <a:lnTo>
                  <a:pt x="256497" y="35583"/>
                </a:lnTo>
                <a:lnTo>
                  <a:pt x="266653" y="14978"/>
                </a:lnTo>
                <a:lnTo>
                  <a:pt x="295511" y="14978"/>
                </a:lnTo>
                <a:lnTo>
                  <a:pt x="292152" y="9771"/>
                </a:lnTo>
                <a:lnTo>
                  <a:pt x="286593" y="3257"/>
                </a:lnTo>
                <a:lnTo>
                  <a:pt x="278881" y="0"/>
                </a:lnTo>
                <a:close/>
              </a:path>
              <a:path w="302260" h="96520">
                <a:moveTo>
                  <a:pt x="295511" y="14978"/>
                </a:moveTo>
                <a:lnTo>
                  <a:pt x="271377" y="14978"/>
                </a:lnTo>
                <a:lnTo>
                  <a:pt x="273472" y="15675"/>
                </a:lnTo>
                <a:lnTo>
                  <a:pt x="277133" y="18460"/>
                </a:lnTo>
                <a:lnTo>
                  <a:pt x="278649" y="21225"/>
                </a:lnTo>
                <a:lnTo>
                  <a:pt x="281058" y="29497"/>
                </a:lnTo>
                <a:lnTo>
                  <a:pt x="281540" y="35583"/>
                </a:lnTo>
                <a:lnTo>
                  <a:pt x="281542" y="60582"/>
                </a:lnTo>
                <a:lnTo>
                  <a:pt x="280988" y="67052"/>
                </a:lnTo>
                <a:lnTo>
                  <a:pt x="279645" y="71680"/>
                </a:lnTo>
                <a:lnTo>
                  <a:pt x="278626" y="75280"/>
                </a:lnTo>
                <a:lnTo>
                  <a:pt x="277190" y="77777"/>
                </a:lnTo>
                <a:lnTo>
                  <a:pt x="273449" y="80573"/>
                </a:lnTo>
                <a:lnTo>
                  <a:pt x="271377" y="81258"/>
                </a:lnTo>
                <a:lnTo>
                  <a:pt x="295523" y="81258"/>
                </a:lnTo>
                <a:lnTo>
                  <a:pt x="296460" y="79804"/>
                </a:lnTo>
                <a:lnTo>
                  <a:pt x="299587" y="71133"/>
                </a:lnTo>
                <a:lnTo>
                  <a:pt x="301463" y="60582"/>
                </a:lnTo>
                <a:lnTo>
                  <a:pt x="302088" y="48150"/>
                </a:lnTo>
                <a:lnTo>
                  <a:pt x="301537" y="37094"/>
                </a:lnTo>
                <a:lnTo>
                  <a:pt x="301446" y="35583"/>
                </a:lnTo>
                <a:lnTo>
                  <a:pt x="299604" y="25152"/>
                </a:lnTo>
                <a:lnTo>
                  <a:pt x="296499" y="16509"/>
                </a:lnTo>
                <a:lnTo>
                  <a:pt x="295511" y="149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0" name="object 3910"/>
          <p:cNvSpPr/>
          <p:nvPr/>
        </p:nvSpPr>
        <p:spPr>
          <a:xfrm>
            <a:off x="4433966" y="4128787"/>
            <a:ext cx="29209" cy="0"/>
          </a:xfrm>
          <a:custGeom>
            <a:avLst/>
            <a:gdLst/>
            <a:ahLst/>
            <a:cxnLst/>
            <a:rect l="l" t="t" r="r" b="b"/>
            <a:pathLst>
              <a:path w="29210">
                <a:moveTo>
                  <a:pt x="28922" y="0"/>
                </a:moveTo>
                <a:lnTo>
                  <a:pt x="0" y="0"/>
                </a:lnTo>
              </a:path>
            </a:pathLst>
          </a:custGeom>
          <a:ln w="181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1" name="object 3911"/>
          <p:cNvSpPr/>
          <p:nvPr/>
        </p:nvSpPr>
        <p:spPr>
          <a:xfrm>
            <a:off x="4116953" y="4074670"/>
            <a:ext cx="302895" cy="96520"/>
          </a:xfrm>
          <a:custGeom>
            <a:avLst/>
            <a:gdLst/>
            <a:ahLst/>
            <a:cxnLst/>
            <a:rect l="l" t="t" r="r" b="b"/>
            <a:pathLst>
              <a:path w="302895" h="96520">
                <a:moveTo>
                  <a:pt x="42824" y="0"/>
                </a:moveTo>
                <a:lnTo>
                  <a:pt x="23369" y="0"/>
                </a:lnTo>
                <a:lnTo>
                  <a:pt x="15830" y="2292"/>
                </a:lnTo>
                <a:lnTo>
                  <a:pt x="5222" y="11464"/>
                </a:lnTo>
                <a:lnTo>
                  <a:pt x="2570" y="17272"/>
                </a:lnTo>
                <a:lnTo>
                  <a:pt x="2648" y="28671"/>
                </a:lnTo>
                <a:lnTo>
                  <a:pt x="3717" y="32197"/>
                </a:lnTo>
                <a:lnTo>
                  <a:pt x="8303" y="39096"/>
                </a:lnTo>
                <a:lnTo>
                  <a:pt x="11973" y="41808"/>
                </a:lnTo>
                <a:lnTo>
                  <a:pt x="17023" y="43779"/>
                </a:lnTo>
                <a:lnTo>
                  <a:pt x="11140" y="46093"/>
                </a:lnTo>
                <a:lnTo>
                  <a:pt x="6832" y="49382"/>
                </a:lnTo>
                <a:lnTo>
                  <a:pt x="1366" y="57912"/>
                </a:lnTo>
                <a:lnTo>
                  <a:pt x="56" y="62401"/>
                </a:lnTo>
                <a:lnTo>
                  <a:pt x="0" y="76951"/>
                </a:lnTo>
                <a:lnTo>
                  <a:pt x="3636" y="84236"/>
                </a:lnTo>
                <a:lnTo>
                  <a:pt x="17070" y="94052"/>
                </a:lnTo>
                <a:lnTo>
                  <a:pt x="24781" y="96301"/>
                </a:lnTo>
                <a:lnTo>
                  <a:pt x="44005" y="96301"/>
                </a:lnTo>
                <a:lnTo>
                  <a:pt x="51984" y="93579"/>
                </a:lnTo>
                <a:lnTo>
                  <a:pt x="63981" y="82694"/>
                </a:lnTo>
                <a:lnTo>
                  <a:pt x="64372" y="81772"/>
                </a:lnTo>
                <a:lnTo>
                  <a:pt x="29575" y="81772"/>
                </a:lnTo>
                <a:lnTo>
                  <a:pt x="26136" y="80379"/>
                </a:lnTo>
                <a:lnTo>
                  <a:pt x="20624" y="74808"/>
                </a:lnTo>
                <a:lnTo>
                  <a:pt x="19346" y="71208"/>
                </a:lnTo>
                <a:lnTo>
                  <a:pt x="19246" y="62401"/>
                </a:lnTo>
                <a:lnTo>
                  <a:pt x="20416" y="59100"/>
                </a:lnTo>
                <a:lnTo>
                  <a:pt x="25095" y="53014"/>
                </a:lnTo>
                <a:lnTo>
                  <a:pt x="28649" y="51493"/>
                </a:lnTo>
                <a:lnTo>
                  <a:pt x="61489" y="51493"/>
                </a:lnTo>
                <a:lnTo>
                  <a:pt x="59627" y="48943"/>
                </a:lnTo>
                <a:lnTo>
                  <a:pt x="55331" y="45878"/>
                </a:lnTo>
                <a:lnTo>
                  <a:pt x="49679" y="43779"/>
                </a:lnTo>
                <a:lnTo>
                  <a:pt x="54127" y="41979"/>
                </a:lnTo>
                <a:lnTo>
                  <a:pt x="57577" y="39375"/>
                </a:lnTo>
                <a:lnTo>
                  <a:pt x="59268" y="37029"/>
                </a:lnTo>
                <a:lnTo>
                  <a:pt x="29484" y="37029"/>
                </a:lnTo>
                <a:lnTo>
                  <a:pt x="26541" y="36010"/>
                </a:lnTo>
                <a:lnTo>
                  <a:pt x="22153" y="31993"/>
                </a:lnTo>
                <a:lnTo>
                  <a:pt x="21052" y="29185"/>
                </a:lnTo>
                <a:lnTo>
                  <a:pt x="21079" y="22136"/>
                </a:lnTo>
                <a:lnTo>
                  <a:pt x="22165" y="19479"/>
                </a:lnTo>
                <a:lnTo>
                  <a:pt x="26641" y="15354"/>
                </a:lnTo>
                <a:lnTo>
                  <a:pt x="29599" y="14335"/>
                </a:lnTo>
                <a:lnTo>
                  <a:pt x="62363" y="14335"/>
                </a:lnTo>
                <a:lnTo>
                  <a:pt x="61040" y="11464"/>
                </a:lnTo>
                <a:lnTo>
                  <a:pt x="50340" y="2292"/>
                </a:lnTo>
                <a:lnTo>
                  <a:pt x="42824" y="0"/>
                </a:lnTo>
                <a:close/>
              </a:path>
              <a:path w="302895" h="96520">
                <a:moveTo>
                  <a:pt x="61489" y="51493"/>
                </a:moveTo>
                <a:lnTo>
                  <a:pt x="37543" y="51493"/>
                </a:lnTo>
                <a:lnTo>
                  <a:pt x="40948" y="52833"/>
                </a:lnTo>
                <a:lnTo>
                  <a:pt x="46321" y="58190"/>
                </a:lnTo>
                <a:lnTo>
                  <a:pt x="47632" y="61650"/>
                </a:lnTo>
                <a:lnTo>
                  <a:pt x="47665" y="71208"/>
                </a:lnTo>
                <a:lnTo>
                  <a:pt x="46344" y="75076"/>
                </a:lnTo>
                <a:lnTo>
                  <a:pt x="41064" y="80432"/>
                </a:lnTo>
                <a:lnTo>
                  <a:pt x="37729" y="81772"/>
                </a:lnTo>
                <a:lnTo>
                  <a:pt x="64372" y="81772"/>
                </a:lnTo>
                <a:lnTo>
                  <a:pt x="66981" y="75623"/>
                </a:lnTo>
                <a:lnTo>
                  <a:pt x="66981" y="61650"/>
                </a:lnTo>
                <a:lnTo>
                  <a:pt x="65510" y="57001"/>
                </a:lnTo>
                <a:lnTo>
                  <a:pt x="61489" y="51493"/>
                </a:lnTo>
                <a:close/>
              </a:path>
              <a:path w="302895" h="96520">
                <a:moveTo>
                  <a:pt x="62363" y="14335"/>
                </a:moveTo>
                <a:lnTo>
                  <a:pt x="36964" y="14335"/>
                </a:lnTo>
                <a:lnTo>
                  <a:pt x="39882" y="15364"/>
                </a:lnTo>
                <a:lnTo>
                  <a:pt x="44272" y="19425"/>
                </a:lnTo>
                <a:lnTo>
                  <a:pt x="45372" y="22136"/>
                </a:lnTo>
                <a:lnTo>
                  <a:pt x="45346" y="29185"/>
                </a:lnTo>
                <a:lnTo>
                  <a:pt x="44260" y="31939"/>
                </a:lnTo>
                <a:lnTo>
                  <a:pt x="39813" y="36010"/>
                </a:lnTo>
                <a:lnTo>
                  <a:pt x="36849" y="37029"/>
                </a:lnTo>
                <a:lnTo>
                  <a:pt x="59268" y="37029"/>
                </a:lnTo>
                <a:lnTo>
                  <a:pt x="62487" y="32561"/>
                </a:lnTo>
                <a:lnTo>
                  <a:pt x="63715" y="28671"/>
                </a:lnTo>
                <a:lnTo>
                  <a:pt x="63715" y="17272"/>
                </a:lnTo>
                <a:lnTo>
                  <a:pt x="62363" y="14335"/>
                </a:lnTo>
                <a:close/>
              </a:path>
              <a:path w="302895" h="96520">
                <a:moveTo>
                  <a:pt x="121818" y="0"/>
                </a:moveTo>
                <a:lnTo>
                  <a:pt x="102086" y="0"/>
                </a:lnTo>
                <a:lnTo>
                  <a:pt x="94396" y="3214"/>
                </a:lnTo>
                <a:lnTo>
                  <a:pt x="78878" y="47957"/>
                </a:lnTo>
                <a:lnTo>
                  <a:pt x="79462" y="60582"/>
                </a:lnTo>
                <a:lnTo>
                  <a:pt x="98524" y="93594"/>
                </a:lnTo>
                <a:lnTo>
                  <a:pt x="111953" y="96238"/>
                </a:lnTo>
                <a:lnTo>
                  <a:pt x="121818" y="96238"/>
                </a:lnTo>
                <a:lnTo>
                  <a:pt x="129508" y="93023"/>
                </a:lnTo>
                <a:lnTo>
                  <a:pt x="135020" y="86594"/>
                </a:lnTo>
                <a:lnTo>
                  <a:pt x="138460" y="81258"/>
                </a:lnTo>
                <a:lnTo>
                  <a:pt x="109589" y="81258"/>
                </a:lnTo>
                <a:lnTo>
                  <a:pt x="107480" y="80562"/>
                </a:lnTo>
                <a:lnTo>
                  <a:pt x="103833" y="77829"/>
                </a:lnTo>
                <a:lnTo>
                  <a:pt x="102317" y="75076"/>
                </a:lnTo>
                <a:lnTo>
                  <a:pt x="99908" y="66804"/>
                </a:lnTo>
                <a:lnTo>
                  <a:pt x="99415" y="60582"/>
                </a:lnTo>
                <a:lnTo>
                  <a:pt x="99435" y="35582"/>
                </a:lnTo>
                <a:lnTo>
                  <a:pt x="109589" y="14978"/>
                </a:lnTo>
                <a:lnTo>
                  <a:pt x="138449" y="14978"/>
                </a:lnTo>
                <a:lnTo>
                  <a:pt x="135089" y="9771"/>
                </a:lnTo>
                <a:lnTo>
                  <a:pt x="129531" y="3257"/>
                </a:lnTo>
                <a:lnTo>
                  <a:pt x="121818" y="0"/>
                </a:lnTo>
                <a:close/>
              </a:path>
              <a:path w="302895" h="96520">
                <a:moveTo>
                  <a:pt x="138449" y="14978"/>
                </a:moveTo>
                <a:lnTo>
                  <a:pt x="114315" y="14978"/>
                </a:lnTo>
                <a:lnTo>
                  <a:pt x="116410" y="15675"/>
                </a:lnTo>
                <a:lnTo>
                  <a:pt x="120070" y="18460"/>
                </a:lnTo>
                <a:lnTo>
                  <a:pt x="121587" y="21225"/>
                </a:lnTo>
                <a:lnTo>
                  <a:pt x="123996" y="29497"/>
                </a:lnTo>
                <a:lnTo>
                  <a:pt x="124478" y="35582"/>
                </a:lnTo>
                <a:lnTo>
                  <a:pt x="124480" y="60582"/>
                </a:lnTo>
                <a:lnTo>
                  <a:pt x="123926" y="67050"/>
                </a:lnTo>
                <a:lnTo>
                  <a:pt x="122582" y="71680"/>
                </a:lnTo>
                <a:lnTo>
                  <a:pt x="121564" y="75280"/>
                </a:lnTo>
                <a:lnTo>
                  <a:pt x="120128" y="77776"/>
                </a:lnTo>
                <a:lnTo>
                  <a:pt x="116391" y="80572"/>
                </a:lnTo>
                <a:lnTo>
                  <a:pt x="114315" y="81258"/>
                </a:lnTo>
                <a:lnTo>
                  <a:pt x="138460" y="81258"/>
                </a:lnTo>
                <a:lnTo>
                  <a:pt x="139397" y="79804"/>
                </a:lnTo>
                <a:lnTo>
                  <a:pt x="142524" y="71133"/>
                </a:lnTo>
                <a:lnTo>
                  <a:pt x="144401" y="60582"/>
                </a:lnTo>
                <a:lnTo>
                  <a:pt x="145026" y="48150"/>
                </a:lnTo>
                <a:lnTo>
                  <a:pt x="144474" y="37094"/>
                </a:lnTo>
                <a:lnTo>
                  <a:pt x="144384" y="35582"/>
                </a:lnTo>
                <a:lnTo>
                  <a:pt x="142542" y="25152"/>
                </a:lnTo>
                <a:lnTo>
                  <a:pt x="139437" y="16509"/>
                </a:lnTo>
                <a:lnTo>
                  <a:pt x="138449" y="14978"/>
                </a:lnTo>
                <a:close/>
              </a:path>
              <a:path w="302895" h="96520">
                <a:moveTo>
                  <a:pt x="200489" y="0"/>
                </a:moveTo>
                <a:lnTo>
                  <a:pt x="180756" y="0"/>
                </a:lnTo>
                <a:lnTo>
                  <a:pt x="173066" y="3214"/>
                </a:lnTo>
                <a:lnTo>
                  <a:pt x="157548" y="47957"/>
                </a:lnTo>
                <a:lnTo>
                  <a:pt x="158132" y="60582"/>
                </a:lnTo>
                <a:lnTo>
                  <a:pt x="177194" y="93594"/>
                </a:lnTo>
                <a:lnTo>
                  <a:pt x="190623" y="96238"/>
                </a:lnTo>
                <a:lnTo>
                  <a:pt x="200489" y="96238"/>
                </a:lnTo>
                <a:lnTo>
                  <a:pt x="208178" y="93023"/>
                </a:lnTo>
                <a:lnTo>
                  <a:pt x="213691" y="86594"/>
                </a:lnTo>
                <a:lnTo>
                  <a:pt x="217131" y="81258"/>
                </a:lnTo>
                <a:lnTo>
                  <a:pt x="188259" y="81258"/>
                </a:lnTo>
                <a:lnTo>
                  <a:pt x="186150" y="80562"/>
                </a:lnTo>
                <a:lnTo>
                  <a:pt x="182505" y="77829"/>
                </a:lnTo>
                <a:lnTo>
                  <a:pt x="180987" y="75076"/>
                </a:lnTo>
                <a:lnTo>
                  <a:pt x="178578" y="66804"/>
                </a:lnTo>
                <a:lnTo>
                  <a:pt x="178085" y="60582"/>
                </a:lnTo>
                <a:lnTo>
                  <a:pt x="178105" y="35582"/>
                </a:lnTo>
                <a:lnTo>
                  <a:pt x="188259" y="14978"/>
                </a:lnTo>
                <a:lnTo>
                  <a:pt x="217119" y="14978"/>
                </a:lnTo>
                <a:lnTo>
                  <a:pt x="213760" y="9771"/>
                </a:lnTo>
                <a:lnTo>
                  <a:pt x="208201" y="3257"/>
                </a:lnTo>
                <a:lnTo>
                  <a:pt x="200489" y="0"/>
                </a:lnTo>
                <a:close/>
              </a:path>
              <a:path w="302895" h="96520">
                <a:moveTo>
                  <a:pt x="217119" y="14978"/>
                </a:moveTo>
                <a:lnTo>
                  <a:pt x="192985" y="14978"/>
                </a:lnTo>
                <a:lnTo>
                  <a:pt x="195080" y="15675"/>
                </a:lnTo>
                <a:lnTo>
                  <a:pt x="198741" y="18460"/>
                </a:lnTo>
                <a:lnTo>
                  <a:pt x="200257" y="21225"/>
                </a:lnTo>
                <a:lnTo>
                  <a:pt x="202666" y="29497"/>
                </a:lnTo>
                <a:lnTo>
                  <a:pt x="203148" y="35582"/>
                </a:lnTo>
                <a:lnTo>
                  <a:pt x="203150" y="60582"/>
                </a:lnTo>
                <a:lnTo>
                  <a:pt x="202596" y="67050"/>
                </a:lnTo>
                <a:lnTo>
                  <a:pt x="201253" y="71680"/>
                </a:lnTo>
                <a:lnTo>
                  <a:pt x="200234" y="75280"/>
                </a:lnTo>
                <a:lnTo>
                  <a:pt x="198798" y="77776"/>
                </a:lnTo>
                <a:lnTo>
                  <a:pt x="195061" y="80572"/>
                </a:lnTo>
                <a:lnTo>
                  <a:pt x="192985" y="81258"/>
                </a:lnTo>
                <a:lnTo>
                  <a:pt x="217131" y="81258"/>
                </a:lnTo>
                <a:lnTo>
                  <a:pt x="218068" y="79804"/>
                </a:lnTo>
                <a:lnTo>
                  <a:pt x="221195" y="71133"/>
                </a:lnTo>
                <a:lnTo>
                  <a:pt x="223071" y="60582"/>
                </a:lnTo>
                <a:lnTo>
                  <a:pt x="223696" y="48150"/>
                </a:lnTo>
                <a:lnTo>
                  <a:pt x="223145" y="37094"/>
                </a:lnTo>
                <a:lnTo>
                  <a:pt x="223054" y="35582"/>
                </a:lnTo>
                <a:lnTo>
                  <a:pt x="221212" y="25152"/>
                </a:lnTo>
                <a:lnTo>
                  <a:pt x="218107" y="16509"/>
                </a:lnTo>
                <a:lnTo>
                  <a:pt x="217119" y="14978"/>
                </a:lnTo>
                <a:close/>
              </a:path>
              <a:path w="302895" h="96520">
                <a:moveTo>
                  <a:pt x="279159" y="0"/>
                </a:moveTo>
                <a:lnTo>
                  <a:pt x="259426" y="0"/>
                </a:lnTo>
                <a:lnTo>
                  <a:pt x="251736" y="3214"/>
                </a:lnTo>
                <a:lnTo>
                  <a:pt x="236218" y="47957"/>
                </a:lnTo>
                <a:lnTo>
                  <a:pt x="236803" y="60582"/>
                </a:lnTo>
                <a:lnTo>
                  <a:pt x="255865" y="93594"/>
                </a:lnTo>
                <a:lnTo>
                  <a:pt x="269293" y="96238"/>
                </a:lnTo>
                <a:lnTo>
                  <a:pt x="279159" y="96238"/>
                </a:lnTo>
                <a:lnTo>
                  <a:pt x="286848" y="93023"/>
                </a:lnTo>
                <a:lnTo>
                  <a:pt x="292361" y="86594"/>
                </a:lnTo>
                <a:lnTo>
                  <a:pt x="295801" y="81258"/>
                </a:lnTo>
                <a:lnTo>
                  <a:pt x="266931" y="81258"/>
                </a:lnTo>
                <a:lnTo>
                  <a:pt x="264820" y="80562"/>
                </a:lnTo>
                <a:lnTo>
                  <a:pt x="261175" y="77830"/>
                </a:lnTo>
                <a:lnTo>
                  <a:pt x="259657" y="75076"/>
                </a:lnTo>
                <a:lnTo>
                  <a:pt x="257249" y="66804"/>
                </a:lnTo>
                <a:lnTo>
                  <a:pt x="256755" y="60582"/>
                </a:lnTo>
                <a:lnTo>
                  <a:pt x="256775" y="35582"/>
                </a:lnTo>
                <a:lnTo>
                  <a:pt x="266931" y="14978"/>
                </a:lnTo>
                <a:lnTo>
                  <a:pt x="295789" y="14978"/>
                </a:lnTo>
                <a:lnTo>
                  <a:pt x="292430" y="9771"/>
                </a:lnTo>
                <a:lnTo>
                  <a:pt x="286871" y="3257"/>
                </a:lnTo>
                <a:lnTo>
                  <a:pt x="279159" y="0"/>
                </a:lnTo>
                <a:close/>
              </a:path>
              <a:path w="302895" h="96520">
                <a:moveTo>
                  <a:pt x="295789" y="14978"/>
                </a:moveTo>
                <a:lnTo>
                  <a:pt x="271655" y="14978"/>
                </a:lnTo>
                <a:lnTo>
                  <a:pt x="273751" y="15675"/>
                </a:lnTo>
                <a:lnTo>
                  <a:pt x="277411" y="18460"/>
                </a:lnTo>
                <a:lnTo>
                  <a:pt x="278927" y="21225"/>
                </a:lnTo>
                <a:lnTo>
                  <a:pt x="281336" y="29497"/>
                </a:lnTo>
                <a:lnTo>
                  <a:pt x="281818" y="35582"/>
                </a:lnTo>
                <a:lnTo>
                  <a:pt x="281821" y="60582"/>
                </a:lnTo>
                <a:lnTo>
                  <a:pt x="281266" y="67050"/>
                </a:lnTo>
                <a:lnTo>
                  <a:pt x="279923" y="71680"/>
                </a:lnTo>
                <a:lnTo>
                  <a:pt x="278904" y="75280"/>
                </a:lnTo>
                <a:lnTo>
                  <a:pt x="277468" y="77776"/>
                </a:lnTo>
                <a:lnTo>
                  <a:pt x="273731" y="80572"/>
                </a:lnTo>
                <a:lnTo>
                  <a:pt x="271655" y="81258"/>
                </a:lnTo>
                <a:lnTo>
                  <a:pt x="295801" y="81258"/>
                </a:lnTo>
                <a:lnTo>
                  <a:pt x="296738" y="79804"/>
                </a:lnTo>
                <a:lnTo>
                  <a:pt x="299865" y="71133"/>
                </a:lnTo>
                <a:lnTo>
                  <a:pt x="301741" y="60582"/>
                </a:lnTo>
                <a:lnTo>
                  <a:pt x="302366" y="48150"/>
                </a:lnTo>
                <a:lnTo>
                  <a:pt x="301815" y="37094"/>
                </a:lnTo>
                <a:lnTo>
                  <a:pt x="301725" y="35582"/>
                </a:lnTo>
                <a:lnTo>
                  <a:pt x="299882" y="25152"/>
                </a:lnTo>
                <a:lnTo>
                  <a:pt x="296777" y="16509"/>
                </a:lnTo>
                <a:lnTo>
                  <a:pt x="295789" y="149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2" name="object 3912"/>
          <p:cNvSpPr/>
          <p:nvPr/>
        </p:nvSpPr>
        <p:spPr>
          <a:xfrm>
            <a:off x="6386663" y="4946527"/>
            <a:ext cx="462915" cy="120650"/>
          </a:xfrm>
          <a:custGeom>
            <a:avLst/>
            <a:gdLst/>
            <a:ahLst/>
            <a:cxnLst/>
            <a:rect l="l" t="t" r="r" b="b"/>
            <a:pathLst>
              <a:path w="462915" h="120650">
                <a:moveTo>
                  <a:pt x="18205" y="25971"/>
                </a:moveTo>
                <a:lnTo>
                  <a:pt x="0" y="25971"/>
                </a:lnTo>
                <a:lnTo>
                  <a:pt x="0" y="120216"/>
                </a:lnTo>
                <a:lnTo>
                  <a:pt x="19524" y="120216"/>
                </a:lnTo>
                <a:lnTo>
                  <a:pt x="19524" y="85822"/>
                </a:lnTo>
                <a:lnTo>
                  <a:pt x="63316" y="85822"/>
                </a:lnTo>
                <a:lnTo>
                  <a:pt x="66628" y="81451"/>
                </a:lnTo>
                <a:lnTo>
                  <a:pt x="31545" y="81451"/>
                </a:lnTo>
                <a:lnTo>
                  <a:pt x="27538" y="79620"/>
                </a:lnTo>
                <a:lnTo>
                  <a:pt x="20961" y="72290"/>
                </a:lnTo>
                <a:lnTo>
                  <a:pt x="19316" y="66622"/>
                </a:lnTo>
                <a:lnTo>
                  <a:pt x="19316" y="52265"/>
                </a:lnTo>
                <a:lnTo>
                  <a:pt x="20891" y="47218"/>
                </a:lnTo>
                <a:lnTo>
                  <a:pt x="27191" y="40403"/>
                </a:lnTo>
                <a:lnTo>
                  <a:pt x="31151" y="38700"/>
                </a:lnTo>
                <a:lnTo>
                  <a:pt x="66813" y="38700"/>
                </a:lnTo>
                <a:lnTo>
                  <a:pt x="64745" y="36000"/>
                </a:lnTo>
                <a:lnTo>
                  <a:pt x="18205" y="36000"/>
                </a:lnTo>
                <a:lnTo>
                  <a:pt x="18205" y="25971"/>
                </a:lnTo>
                <a:close/>
              </a:path>
              <a:path w="462915" h="120650">
                <a:moveTo>
                  <a:pt x="63316" y="85822"/>
                </a:moveTo>
                <a:lnTo>
                  <a:pt x="19524" y="85822"/>
                </a:lnTo>
                <a:lnTo>
                  <a:pt x="23185" y="89466"/>
                </a:lnTo>
                <a:lnTo>
                  <a:pt x="26669" y="92038"/>
                </a:lnTo>
                <a:lnTo>
                  <a:pt x="33294" y="95037"/>
                </a:lnTo>
                <a:lnTo>
                  <a:pt x="36988" y="95787"/>
                </a:lnTo>
                <a:lnTo>
                  <a:pt x="49634" y="95787"/>
                </a:lnTo>
                <a:lnTo>
                  <a:pt x="56930" y="92626"/>
                </a:lnTo>
                <a:lnTo>
                  <a:pt x="62951" y="86305"/>
                </a:lnTo>
                <a:lnTo>
                  <a:pt x="63316" y="85822"/>
                </a:lnTo>
                <a:close/>
              </a:path>
              <a:path w="462915" h="120650">
                <a:moveTo>
                  <a:pt x="66813" y="38700"/>
                </a:moveTo>
                <a:lnTo>
                  <a:pt x="40509" y="38700"/>
                </a:lnTo>
                <a:lnTo>
                  <a:pt x="44353" y="40436"/>
                </a:lnTo>
                <a:lnTo>
                  <a:pt x="50561" y="47379"/>
                </a:lnTo>
                <a:lnTo>
                  <a:pt x="51988" y="52265"/>
                </a:lnTo>
                <a:lnTo>
                  <a:pt x="52038" y="67796"/>
                </a:lnTo>
                <a:lnTo>
                  <a:pt x="50606" y="73040"/>
                </a:lnTo>
                <a:lnTo>
                  <a:pt x="44584" y="79768"/>
                </a:lnTo>
                <a:lnTo>
                  <a:pt x="40810" y="81451"/>
                </a:lnTo>
                <a:lnTo>
                  <a:pt x="66628" y="81451"/>
                </a:lnTo>
                <a:lnTo>
                  <a:pt x="66903" y="81087"/>
                </a:lnTo>
                <a:lnTo>
                  <a:pt x="69726" y="74918"/>
                </a:lnTo>
                <a:lnTo>
                  <a:pt x="71420" y="67796"/>
                </a:lnTo>
                <a:lnTo>
                  <a:pt x="71984" y="59723"/>
                </a:lnTo>
                <a:lnTo>
                  <a:pt x="71424" y="51855"/>
                </a:lnTo>
                <a:lnTo>
                  <a:pt x="69743" y="44904"/>
                </a:lnTo>
                <a:lnTo>
                  <a:pt x="66942" y="38869"/>
                </a:lnTo>
                <a:lnTo>
                  <a:pt x="66813" y="38700"/>
                </a:lnTo>
                <a:close/>
              </a:path>
              <a:path w="462915" h="120650">
                <a:moveTo>
                  <a:pt x="49773" y="24429"/>
                </a:moveTo>
                <a:lnTo>
                  <a:pt x="36294" y="24429"/>
                </a:lnTo>
                <a:lnTo>
                  <a:pt x="31823" y="25500"/>
                </a:lnTo>
                <a:lnTo>
                  <a:pt x="23762" y="29786"/>
                </a:lnTo>
                <a:lnTo>
                  <a:pt x="20567" y="32571"/>
                </a:lnTo>
                <a:lnTo>
                  <a:pt x="18205" y="36000"/>
                </a:lnTo>
                <a:lnTo>
                  <a:pt x="64745" y="36000"/>
                </a:lnTo>
                <a:lnTo>
                  <a:pt x="63021" y="33750"/>
                </a:lnTo>
                <a:lnTo>
                  <a:pt x="57045" y="27536"/>
                </a:lnTo>
                <a:lnTo>
                  <a:pt x="49773" y="24429"/>
                </a:lnTo>
                <a:close/>
              </a:path>
              <a:path w="462915" h="120650">
                <a:moveTo>
                  <a:pt x="127787" y="24429"/>
                </a:moveTo>
                <a:lnTo>
                  <a:pt x="118800" y="24429"/>
                </a:lnTo>
                <a:lnTo>
                  <a:pt x="110992" y="25018"/>
                </a:lnTo>
                <a:lnTo>
                  <a:pt x="83621" y="52187"/>
                </a:lnTo>
                <a:lnTo>
                  <a:pt x="83017" y="60172"/>
                </a:lnTo>
                <a:lnTo>
                  <a:pt x="83619" y="68079"/>
                </a:lnTo>
                <a:lnTo>
                  <a:pt x="110768" y="95196"/>
                </a:lnTo>
                <a:lnTo>
                  <a:pt x="118452" y="95787"/>
                </a:lnTo>
                <a:lnTo>
                  <a:pt x="127948" y="95787"/>
                </a:lnTo>
                <a:lnTo>
                  <a:pt x="135522" y="93709"/>
                </a:lnTo>
                <a:lnTo>
                  <a:pt x="146825" y="85394"/>
                </a:lnTo>
                <a:lnTo>
                  <a:pt x="149515" y="81066"/>
                </a:lnTo>
                <a:lnTo>
                  <a:pt x="114400" y="81066"/>
                </a:lnTo>
                <a:lnTo>
                  <a:pt x="110451" y="79394"/>
                </a:lnTo>
                <a:lnTo>
                  <a:pt x="104567" y="72708"/>
                </a:lnTo>
                <a:lnTo>
                  <a:pt x="103097" y="66987"/>
                </a:lnTo>
                <a:lnTo>
                  <a:pt x="103097" y="51601"/>
                </a:lnTo>
                <a:lnTo>
                  <a:pt x="104545" y="46404"/>
                </a:lnTo>
                <a:lnTo>
                  <a:pt x="110335" y="40190"/>
                </a:lnTo>
                <a:lnTo>
                  <a:pt x="114214" y="38635"/>
                </a:lnTo>
                <a:lnTo>
                  <a:pt x="149214" y="38635"/>
                </a:lnTo>
                <a:lnTo>
                  <a:pt x="145540" y="33375"/>
                </a:lnTo>
                <a:lnTo>
                  <a:pt x="134932" y="26217"/>
                </a:lnTo>
                <a:lnTo>
                  <a:pt x="127787" y="24429"/>
                </a:lnTo>
                <a:close/>
              </a:path>
              <a:path w="462915" h="120650">
                <a:moveTo>
                  <a:pt x="133461" y="68079"/>
                </a:moveTo>
                <a:lnTo>
                  <a:pt x="132488" y="72837"/>
                </a:lnTo>
                <a:lnTo>
                  <a:pt x="130821" y="76191"/>
                </a:lnTo>
                <a:lnTo>
                  <a:pt x="126095" y="80091"/>
                </a:lnTo>
                <a:lnTo>
                  <a:pt x="123062" y="81066"/>
                </a:lnTo>
                <a:lnTo>
                  <a:pt x="149515" y="81066"/>
                </a:lnTo>
                <a:lnTo>
                  <a:pt x="150647" y="79244"/>
                </a:lnTo>
                <a:lnTo>
                  <a:pt x="152638" y="71100"/>
                </a:lnTo>
                <a:lnTo>
                  <a:pt x="133461" y="68079"/>
                </a:lnTo>
                <a:close/>
              </a:path>
              <a:path w="462915" h="120650">
                <a:moveTo>
                  <a:pt x="149214" y="38635"/>
                </a:moveTo>
                <a:lnTo>
                  <a:pt x="122737" y="38635"/>
                </a:lnTo>
                <a:lnTo>
                  <a:pt x="125713" y="39536"/>
                </a:lnTo>
                <a:lnTo>
                  <a:pt x="130299" y="43136"/>
                </a:lnTo>
                <a:lnTo>
                  <a:pt x="131770" y="45815"/>
                </a:lnTo>
                <a:lnTo>
                  <a:pt x="132419" y="49372"/>
                </a:lnTo>
                <a:lnTo>
                  <a:pt x="151665" y="46158"/>
                </a:lnTo>
                <a:lnTo>
                  <a:pt x="149349" y="38828"/>
                </a:lnTo>
                <a:lnTo>
                  <a:pt x="149214" y="38635"/>
                </a:lnTo>
                <a:close/>
              </a:path>
              <a:path w="462915" h="120650">
                <a:moveTo>
                  <a:pt x="212131" y="0"/>
                </a:moveTo>
                <a:lnTo>
                  <a:pt x="166065" y="0"/>
                </a:lnTo>
                <a:lnTo>
                  <a:pt x="166065" y="94244"/>
                </a:lnTo>
                <a:lnTo>
                  <a:pt x="212363" y="94244"/>
                </a:lnTo>
                <a:lnTo>
                  <a:pt x="218431" y="93579"/>
                </a:lnTo>
                <a:lnTo>
                  <a:pt x="229039" y="90451"/>
                </a:lnTo>
                <a:lnTo>
                  <a:pt x="233856" y="87944"/>
                </a:lnTo>
                <a:lnTo>
                  <a:pt x="242148" y="80487"/>
                </a:lnTo>
                <a:lnTo>
                  <a:pt x="243538" y="78365"/>
                </a:lnTo>
                <a:lnTo>
                  <a:pt x="186631" y="78365"/>
                </a:lnTo>
                <a:lnTo>
                  <a:pt x="186631" y="15943"/>
                </a:lnTo>
                <a:lnTo>
                  <a:pt x="243490" y="15943"/>
                </a:lnTo>
                <a:lnTo>
                  <a:pt x="242657" y="14635"/>
                </a:lnTo>
                <a:lnTo>
                  <a:pt x="234134" y="6320"/>
                </a:lnTo>
                <a:lnTo>
                  <a:pt x="229016" y="3428"/>
                </a:lnTo>
                <a:lnTo>
                  <a:pt x="218593" y="599"/>
                </a:lnTo>
                <a:lnTo>
                  <a:pt x="212131" y="0"/>
                </a:lnTo>
                <a:close/>
              </a:path>
              <a:path w="462915" h="120650">
                <a:moveTo>
                  <a:pt x="243490" y="15943"/>
                </a:moveTo>
                <a:lnTo>
                  <a:pt x="204256" y="15943"/>
                </a:lnTo>
                <a:lnTo>
                  <a:pt x="209885" y="16243"/>
                </a:lnTo>
                <a:lnTo>
                  <a:pt x="216602" y="17614"/>
                </a:lnTo>
                <a:lnTo>
                  <a:pt x="230197" y="54472"/>
                </a:lnTo>
                <a:lnTo>
                  <a:pt x="229502" y="60225"/>
                </a:lnTo>
                <a:lnTo>
                  <a:pt x="207731" y="78365"/>
                </a:lnTo>
                <a:lnTo>
                  <a:pt x="243538" y="78365"/>
                </a:lnTo>
                <a:lnTo>
                  <a:pt x="245784" y="74937"/>
                </a:lnTo>
                <a:lnTo>
                  <a:pt x="250417" y="62464"/>
                </a:lnTo>
                <a:lnTo>
                  <a:pt x="251458" y="55779"/>
                </a:lnTo>
                <a:lnTo>
                  <a:pt x="251458" y="39193"/>
                </a:lnTo>
                <a:lnTo>
                  <a:pt x="250347" y="31769"/>
                </a:lnTo>
                <a:lnTo>
                  <a:pt x="245899" y="19725"/>
                </a:lnTo>
                <a:lnTo>
                  <a:pt x="243490" y="15943"/>
                </a:lnTo>
                <a:close/>
              </a:path>
              <a:path w="462915" h="120650">
                <a:moveTo>
                  <a:pt x="288740" y="0"/>
                </a:moveTo>
                <a:lnTo>
                  <a:pt x="268729" y="0"/>
                </a:lnTo>
                <a:lnTo>
                  <a:pt x="268729" y="94244"/>
                </a:lnTo>
                <a:lnTo>
                  <a:pt x="287837" y="94244"/>
                </a:lnTo>
                <a:lnTo>
                  <a:pt x="287837" y="32786"/>
                </a:lnTo>
                <a:lnTo>
                  <a:pt x="310458" y="32786"/>
                </a:lnTo>
                <a:lnTo>
                  <a:pt x="288740" y="0"/>
                </a:lnTo>
                <a:close/>
              </a:path>
              <a:path w="462915" h="120650">
                <a:moveTo>
                  <a:pt x="310458" y="32786"/>
                </a:moveTo>
                <a:lnTo>
                  <a:pt x="287837" y="32786"/>
                </a:lnTo>
                <a:lnTo>
                  <a:pt x="328902" y="94244"/>
                </a:lnTo>
                <a:lnTo>
                  <a:pt x="349538" y="94244"/>
                </a:lnTo>
                <a:lnTo>
                  <a:pt x="349538" y="62937"/>
                </a:lnTo>
                <a:lnTo>
                  <a:pt x="330429" y="62937"/>
                </a:lnTo>
                <a:lnTo>
                  <a:pt x="310458" y="32786"/>
                </a:lnTo>
                <a:close/>
              </a:path>
              <a:path w="462915" h="120650">
                <a:moveTo>
                  <a:pt x="349538" y="0"/>
                </a:moveTo>
                <a:lnTo>
                  <a:pt x="330429" y="0"/>
                </a:lnTo>
                <a:lnTo>
                  <a:pt x="330429" y="62937"/>
                </a:lnTo>
                <a:lnTo>
                  <a:pt x="349538" y="62937"/>
                </a:lnTo>
                <a:lnTo>
                  <a:pt x="349538" y="0"/>
                </a:lnTo>
                <a:close/>
              </a:path>
              <a:path w="462915" h="120650">
                <a:moveTo>
                  <a:pt x="453499" y="72837"/>
                </a:moveTo>
                <a:lnTo>
                  <a:pt x="431497" y="72837"/>
                </a:lnTo>
                <a:lnTo>
                  <a:pt x="440391" y="94245"/>
                </a:lnTo>
                <a:lnTo>
                  <a:pt x="462763" y="94245"/>
                </a:lnTo>
                <a:lnTo>
                  <a:pt x="453499" y="72837"/>
                </a:lnTo>
                <a:close/>
              </a:path>
              <a:path w="462915" h="120650">
                <a:moveTo>
                  <a:pt x="421977" y="0"/>
                </a:moveTo>
                <a:lnTo>
                  <a:pt x="400230" y="0"/>
                </a:lnTo>
                <a:lnTo>
                  <a:pt x="360555" y="94244"/>
                </a:lnTo>
                <a:lnTo>
                  <a:pt x="382372" y="94244"/>
                </a:lnTo>
                <a:lnTo>
                  <a:pt x="390780" y="72837"/>
                </a:lnTo>
                <a:lnTo>
                  <a:pt x="453499" y="72837"/>
                </a:lnTo>
                <a:lnTo>
                  <a:pt x="446627" y="56958"/>
                </a:lnTo>
                <a:lnTo>
                  <a:pt x="397103" y="56958"/>
                </a:lnTo>
                <a:lnTo>
                  <a:pt x="410860" y="21986"/>
                </a:lnTo>
                <a:lnTo>
                  <a:pt x="431492" y="21986"/>
                </a:lnTo>
                <a:lnTo>
                  <a:pt x="421977" y="0"/>
                </a:lnTo>
                <a:close/>
              </a:path>
              <a:path w="462915" h="120650">
                <a:moveTo>
                  <a:pt x="431492" y="21986"/>
                </a:moveTo>
                <a:lnTo>
                  <a:pt x="410860" y="21986"/>
                </a:lnTo>
                <a:lnTo>
                  <a:pt x="424896" y="56958"/>
                </a:lnTo>
                <a:lnTo>
                  <a:pt x="446627" y="56958"/>
                </a:lnTo>
                <a:lnTo>
                  <a:pt x="431492" y="2198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3" name="object 3913"/>
          <p:cNvSpPr/>
          <p:nvPr/>
        </p:nvSpPr>
        <p:spPr>
          <a:xfrm>
            <a:off x="6271148" y="4965844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0" y="0"/>
                </a:moveTo>
                <a:lnTo>
                  <a:pt x="64208" y="0"/>
                </a:lnTo>
                <a:lnTo>
                  <a:pt x="64208" y="59407"/>
                </a:lnTo>
                <a:lnTo>
                  <a:pt x="0" y="59407"/>
                </a:lnTo>
                <a:lnTo>
                  <a:pt x="0" y="0"/>
                </a:lnTo>
                <a:close/>
              </a:path>
            </a:pathLst>
          </a:custGeom>
          <a:ln w="11103">
            <a:solidFill>
              <a:srgbClr val="B0B0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4" name="object 3914"/>
          <p:cNvSpPr/>
          <p:nvPr/>
        </p:nvSpPr>
        <p:spPr>
          <a:xfrm>
            <a:off x="6387289" y="4564007"/>
            <a:ext cx="495934" cy="95250"/>
          </a:xfrm>
          <a:custGeom>
            <a:avLst/>
            <a:gdLst/>
            <a:ahLst/>
            <a:cxnLst/>
            <a:rect l="l" t="t" r="r" b="b"/>
            <a:pathLst>
              <a:path w="495934" h="95250">
                <a:moveTo>
                  <a:pt x="46066" y="384"/>
                </a:moveTo>
                <a:lnTo>
                  <a:pt x="0" y="384"/>
                </a:lnTo>
                <a:lnTo>
                  <a:pt x="0" y="94630"/>
                </a:lnTo>
                <a:lnTo>
                  <a:pt x="46299" y="94630"/>
                </a:lnTo>
                <a:lnTo>
                  <a:pt x="52367" y="93966"/>
                </a:lnTo>
                <a:lnTo>
                  <a:pt x="62974" y="90836"/>
                </a:lnTo>
                <a:lnTo>
                  <a:pt x="67791" y="88329"/>
                </a:lnTo>
                <a:lnTo>
                  <a:pt x="76083" y="80872"/>
                </a:lnTo>
                <a:lnTo>
                  <a:pt x="77472" y="78751"/>
                </a:lnTo>
                <a:lnTo>
                  <a:pt x="20566" y="78751"/>
                </a:lnTo>
                <a:lnTo>
                  <a:pt x="20566" y="16328"/>
                </a:lnTo>
                <a:lnTo>
                  <a:pt x="77425" y="16328"/>
                </a:lnTo>
                <a:lnTo>
                  <a:pt x="76592" y="15021"/>
                </a:lnTo>
                <a:lnTo>
                  <a:pt x="68069" y="6706"/>
                </a:lnTo>
                <a:lnTo>
                  <a:pt x="62951" y="3813"/>
                </a:lnTo>
                <a:lnTo>
                  <a:pt x="52528" y="985"/>
                </a:lnTo>
                <a:lnTo>
                  <a:pt x="46066" y="384"/>
                </a:lnTo>
                <a:close/>
              </a:path>
              <a:path w="495934" h="95250">
                <a:moveTo>
                  <a:pt x="77425" y="16328"/>
                </a:moveTo>
                <a:lnTo>
                  <a:pt x="38191" y="16328"/>
                </a:lnTo>
                <a:lnTo>
                  <a:pt x="43820" y="16628"/>
                </a:lnTo>
                <a:lnTo>
                  <a:pt x="50537" y="17999"/>
                </a:lnTo>
                <a:lnTo>
                  <a:pt x="64132" y="54857"/>
                </a:lnTo>
                <a:lnTo>
                  <a:pt x="63437" y="60612"/>
                </a:lnTo>
                <a:lnTo>
                  <a:pt x="41666" y="78751"/>
                </a:lnTo>
                <a:lnTo>
                  <a:pt x="77472" y="78751"/>
                </a:lnTo>
                <a:lnTo>
                  <a:pt x="79719" y="75322"/>
                </a:lnTo>
                <a:lnTo>
                  <a:pt x="84352" y="62851"/>
                </a:lnTo>
                <a:lnTo>
                  <a:pt x="85393" y="56165"/>
                </a:lnTo>
                <a:lnTo>
                  <a:pt x="85393" y="39579"/>
                </a:lnTo>
                <a:lnTo>
                  <a:pt x="84282" y="32153"/>
                </a:lnTo>
                <a:lnTo>
                  <a:pt x="79836" y="20110"/>
                </a:lnTo>
                <a:lnTo>
                  <a:pt x="77425" y="16328"/>
                </a:lnTo>
                <a:close/>
              </a:path>
              <a:path w="495934" h="95250">
                <a:moveTo>
                  <a:pt x="162340" y="14978"/>
                </a:moveTo>
                <a:lnTo>
                  <a:pt x="135413" y="14978"/>
                </a:lnTo>
                <a:lnTo>
                  <a:pt x="138644" y="16060"/>
                </a:lnTo>
                <a:lnTo>
                  <a:pt x="143323" y="20389"/>
                </a:lnTo>
                <a:lnTo>
                  <a:pt x="144492" y="23486"/>
                </a:lnTo>
                <a:lnTo>
                  <a:pt x="144492" y="31156"/>
                </a:lnTo>
                <a:lnTo>
                  <a:pt x="124273" y="54000"/>
                </a:lnTo>
                <a:lnTo>
                  <a:pt x="116751" y="60692"/>
                </a:lnTo>
                <a:lnTo>
                  <a:pt x="95647" y="94630"/>
                </a:lnTo>
                <a:lnTo>
                  <a:pt x="164087" y="94630"/>
                </a:lnTo>
                <a:lnTo>
                  <a:pt x="164087" y="77850"/>
                </a:lnTo>
                <a:lnTo>
                  <a:pt x="125315" y="77850"/>
                </a:lnTo>
                <a:lnTo>
                  <a:pt x="126334" y="76222"/>
                </a:lnTo>
                <a:lnTo>
                  <a:pt x="127666" y="74551"/>
                </a:lnTo>
                <a:lnTo>
                  <a:pt x="130956" y="71122"/>
                </a:lnTo>
                <a:lnTo>
                  <a:pt x="134858" y="67651"/>
                </a:lnTo>
                <a:lnTo>
                  <a:pt x="147180" y="57193"/>
                </a:lnTo>
                <a:lnTo>
                  <a:pt x="151441" y="53186"/>
                </a:lnTo>
                <a:lnTo>
                  <a:pt x="157370" y="46200"/>
                </a:lnTo>
                <a:lnTo>
                  <a:pt x="159976" y="42183"/>
                </a:lnTo>
                <a:lnTo>
                  <a:pt x="163264" y="34510"/>
                </a:lnTo>
                <a:lnTo>
                  <a:pt x="164087" y="30471"/>
                </a:lnTo>
                <a:lnTo>
                  <a:pt x="164087" y="18771"/>
                </a:lnTo>
                <a:lnTo>
                  <a:pt x="162340" y="14978"/>
                </a:lnTo>
                <a:close/>
              </a:path>
              <a:path w="495934" h="95250">
                <a:moveTo>
                  <a:pt x="141829" y="0"/>
                </a:moveTo>
                <a:lnTo>
                  <a:pt x="122605" y="0"/>
                </a:lnTo>
                <a:lnTo>
                  <a:pt x="114962" y="2164"/>
                </a:lnTo>
                <a:lnTo>
                  <a:pt x="102734" y="10821"/>
                </a:lnTo>
                <a:lnTo>
                  <a:pt x="99098" y="17956"/>
                </a:lnTo>
                <a:lnTo>
                  <a:pt x="97939" y="27900"/>
                </a:lnTo>
                <a:lnTo>
                  <a:pt x="117394" y="29700"/>
                </a:lnTo>
                <a:lnTo>
                  <a:pt x="117765" y="24428"/>
                </a:lnTo>
                <a:lnTo>
                  <a:pt x="119155" y="20657"/>
                </a:lnTo>
                <a:lnTo>
                  <a:pt x="123972" y="16115"/>
                </a:lnTo>
                <a:lnTo>
                  <a:pt x="127214" y="14978"/>
                </a:lnTo>
                <a:lnTo>
                  <a:pt x="162340" y="14978"/>
                </a:lnTo>
                <a:lnTo>
                  <a:pt x="161215" y="12536"/>
                </a:lnTo>
                <a:lnTo>
                  <a:pt x="149727" y="2506"/>
                </a:lnTo>
                <a:lnTo>
                  <a:pt x="141829" y="0"/>
                </a:lnTo>
                <a:close/>
              </a:path>
              <a:path w="495934" h="95250">
                <a:moveTo>
                  <a:pt x="235369" y="384"/>
                </a:moveTo>
                <a:lnTo>
                  <a:pt x="181195" y="384"/>
                </a:lnTo>
                <a:lnTo>
                  <a:pt x="181195" y="94630"/>
                </a:lnTo>
                <a:lnTo>
                  <a:pt x="201762" y="94630"/>
                </a:lnTo>
                <a:lnTo>
                  <a:pt x="201762" y="55286"/>
                </a:lnTo>
                <a:lnTo>
                  <a:pt x="241785" y="55286"/>
                </a:lnTo>
                <a:lnTo>
                  <a:pt x="237615" y="53036"/>
                </a:lnTo>
                <a:lnTo>
                  <a:pt x="246556" y="51836"/>
                </a:lnTo>
                <a:lnTo>
                  <a:pt x="253272" y="48933"/>
                </a:lnTo>
                <a:lnTo>
                  <a:pt x="261746" y="40243"/>
                </a:lnTo>
                <a:lnTo>
                  <a:pt x="201762" y="40243"/>
                </a:lnTo>
                <a:lnTo>
                  <a:pt x="201762" y="16328"/>
                </a:lnTo>
                <a:lnTo>
                  <a:pt x="263036" y="16328"/>
                </a:lnTo>
                <a:lnTo>
                  <a:pt x="257094" y="7628"/>
                </a:lnTo>
                <a:lnTo>
                  <a:pt x="253145" y="4617"/>
                </a:lnTo>
                <a:lnTo>
                  <a:pt x="243278" y="1231"/>
                </a:lnTo>
                <a:lnTo>
                  <a:pt x="235369" y="384"/>
                </a:lnTo>
                <a:close/>
              </a:path>
              <a:path w="495934" h="95250">
                <a:moveTo>
                  <a:pt x="241785" y="55286"/>
                </a:moveTo>
                <a:lnTo>
                  <a:pt x="210656" y="55286"/>
                </a:lnTo>
                <a:lnTo>
                  <a:pt x="214108" y="55639"/>
                </a:lnTo>
                <a:lnTo>
                  <a:pt x="218461" y="57054"/>
                </a:lnTo>
                <a:lnTo>
                  <a:pt x="220522" y="58361"/>
                </a:lnTo>
                <a:lnTo>
                  <a:pt x="224414" y="62175"/>
                </a:lnTo>
                <a:lnTo>
                  <a:pt x="228027" y="66794"/>
                </a:lnTo>
                <a:lnTo>
                  <a:pt x="248177" y="94630"/>
                </a:lnTo>
                <a:lnTo>
                  <a:pt x="272774" y="94630"/>
                </a:lnTo>
                <a:lnTo>
                  <a:pt x="260337" y="76244"/>
                </a:lnTo>
                <a:lnTo>
                  <a:pt x="255426" y="68915"/>
                </a:lnTo>
                <a:lnTo>
                  <a:pt x="251523" y="63814"/>
                </a:lnTo>
                <a:lnTo>
                  <a:pt x="245733" y="58072"/>
                </a:lnTo>
                <a:lnTo>
                  <a:pt x="242063" y="55436"/>
                </a:lnTo>
                <a:lnTo>
                  <a:pt x="241785" y="55286"/>
                </a:lnTo>
                <a:close/>
              </a:path>
              <a:path w="495934" h="95250">
                <a:moveTo>
                  <a:pt x="263036" y="16328"/>
                </a:moveTo>
                <a:lnTo>
                  <a:pt x="226151" y="16328"/>
                </a:lnTo>
                <a:lnTo>
                  <a:pt x="231153" y="16436"/>
                </a:lnTo>
                <a:lnTo>
                  <a:pt x="232821" y="16649"/>
                </a:lnTo>
                <a:lnTo>
                  <a:pt x="236156" y="17164"/>
                </a:lnTo>
                <a:lnTo>
                  <a:pt x="238739" y="18395"/>
                </a:lnTo>
                <a:lnTo>
                  <a:pt x="242398" y="22297"/>
                </a:lnTo>
                <a:lnTo>
                  <a:pt x="243312" y="24857"/>
                </a:lnTo>
                <a:lnTo>
                  <a:pt x="243312" y="30857"/>
                </a:lnTo>
                <a:lnTo>
                  <a:pt x="226846" y="40243"/>
                </a:lnTo>
                <a:lnTo>
                  <a:pt x="261746" y="40243"/>
                </a:lnTo>
                <a:lnTo>
                  <a:pt x="262258" y="39717"/>
                </a:lnTo>
                <a:lnTo>
                  <a:pt x="264505" y="33878"/>
                </a:lnTo>
                <a:lnTo>
                  <a:pt x="264505" y="21235"/>
                </a:lnTo>
                <a:lnTo>
                  <a:pt x="263036" y="16328"/>
                </a:lnTo>
                <a:close/>
              </a:path>
              <a:path w="495934" h="95250">
                <a:moveTo>
                  <a:pt x="294699" y="384"/>
                </a:moveTo>
                <a:lnTo>
                  <a:pt x="273646" y="384"/>
                </a:lnTo>
                <a:lnTo>
                  <a:pt x="297966" y="94630"/>
                </a:lnTo>
                <a:lnTo>
                  <a:pt x="320269" y="94630"/>
                </a:lnTo>
                <a:lnTo>
                  <a:pt x="328737" y="65123"/>
                </a:lnTo>
                <a:lnTo>
                  <a:pt x="310055" y="65123"/>
                </a:lnTo>
                <a:lnTo>
                  <a:pt x="294699" y="384"/>
                </a:lnTo>
                <a:close/>
              </a:path>
              <a:path w="495934" h="95250">
                <a:moveTo>
                  <a:pt x="359587" y="24171"/>
                </a:moveTo>
                <a:lnTo>
                  <a:pt x="340489" y="24171"/>
                </a:lnTo>
                <a:lnTo>
                  <a:pt x="360777" y="94630"/>
                </a:lnTo>
                <a:lnTo>
                  <a:pt x="382596" y="94630"/>
                </a:lnTo>
                <a:lnTo>
                  <a:pt x="390054" y="66215"/>
                </a:lnTo>
                <a:lnTo>
                  <a:pt x="370992" y="66215"/>
                </a:lnTo>
                <a:lnTo>
                  <a:pt x="359587" y="24171"/>
                </a:lnTo>
                <a:close/>
              </a:path>
              <a:path w="495934" h="95250">
                <a:moveTo>
                  <a:pt x="407332" y="384"/>
                </a:moveTo>
                <a:lnTo>
                  <a:pt x="386626" y="384"/>
                </a:lnTo>
                <a:lnTo>
                  <a:pt x="370992" y="66215"/>
                </a:lnTo>
                <a:lnTo>
                  <a:pt x="390054" y="66215"/>
                </a:lnTo>
                <a:lnTo>
                  <a:pt x="407332" y="384"/>
                </a:lnTo>
                <a:close/>
              </a:path>
              <a:path w="495934" h="95250">
                <a:moveTo>
                  <a:pt x="353134" y="384"/>
                </a:moveTo>
                <a:lnTo>
                  <a:pt x="328677" y="384"/>
                </a:lnTo>
                <a:lnTo>
                  <a:pt x="310055" y="65123"/>
                </a:lnTo>
                <a:lnTo>
                  <a:pt x="328737" y="65123"/>
                </a:lnTo>
                <a:lnTo>
                  <a:pt x="340489" y="24171"/>
                </a:lnTo>
                <a:lnTo>
                  <a:pt x="359587" y="24171"/>
                </a:lnTo>
                <a:lnTo>
                  <a:pt x="353134" y="384"/>
                </a:lnTo>
                <a:close/>
              </a:path>
              <a:path w="495934" h="95250">
                <a:moveTo>
                  <a:pt x="465260" y="16328"/>
                </a:moveTo>
                <a:lnTo>
                  <a:pt x="444694" y="16328"/>
                </a:lnTo>
                <a:lnTo>
                  <a:pt x="444694" y="94630"/>
                </a:lnTo>
                <a:lnTo>
                  <a:pt x="465260" y="94630"/>
                </a:lnTo>
                <a:lnTo>
                  <a:pt x="465260" y="16328"/>
                </a:lnTo>
                <a:close/>
              </a:path>
              <a:path w="495934" h="95250">
                <a:moveTo>
                  <a:pt x="495416" y="384"/>
                </a:moveTo>
                <a:lnTo>
                  <a:pt x="414469" y="384"/>
                </a:lnTo>
                <a:lnTo>
                  <a:pt x="414469" y="16328"/>
                </a:lnTo>
                <a:lnTo>
                  <a:pt x="495416" y="16328"/>
                </a:lnTo>
                <a:lnTo>
                  <a:pt x="495416" y="3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5" name="object 3915"/>
          <p:cNvSpPr/>
          <p:nvPr/>
        </p:nvSpPr>
        <p:spPr>
          <a:xfrm>
            <a:off x="6271148" y="4583709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31814" y="0"/>
                </a:moveTo>
                <a:lnTo>
                  <a:pt x="0" y="58337"/>
                </a:lnTo>
                <a:lnTo>
                  <a:pt x="63630" y="58337"/>
                </a:lnTo>
                <a:lnTo>
                  <a:pt x="318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6" name="object 3916"/>
          <p:cNvSpPr/>
          <p:nvPr/>
        </p:nvSpPr>
        <p:spPr>
          <a:xfrm>
            <a:off x="6271148" y="4583709"/>
            <a:ext cx="64135" cy="58419"/>
          </a:xfrm>
          <a:custGeom>
            <a:avLst/>
            <a:gdLst/>
            <a:ahLst/>
            <a:cxnLst/>
            <a:rect l="l" t="t" r="r" b="b"/>
            <a:pathLst>
              <a:path w="64135" h="58420">
                <a:moveTo>
                  <a:pt x="0" y="58337"/>
                </a:moveTo>
                <a:lnTo>
                  <a:pt x="63630" y="58337"/>
                </a:lnTo>
                <a:lnTo>
                  <a:pt x="31815" y="0"/>
                </a:lnTo>
                <a:lnTo>
                  <a:pt x="0" y="583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7" name="object 3917"/>
          <p:cNvSpPr/>
          <p:nvPr/>
        </p:nvSpPr>
        <p:spPr>
          <a:xfrm>
            <a:off x="4819219" y="4532865"/>
            <a:ext cx="0" cy="922019"/>
          </a:xfrm>
          <a:custGeom>
            <a:avLst/>
            <a:gdLst/>
            <a:ahLst/>
            <a:cxnLst/>
            <a:rect l="l" t="t" r="r" b="b"/>
            <a:pathLst>
              <a:path h="922020">
                <a:moveTo>
                  <a:pt x="0" y="921618"/>
                </a:moveTo>
                <a:lnTo>
                  <a:pt x="0" y="0"/>
                </a:lnTo>
              </a:path>
            </a:pathLst>
          </a:custGeom>
          <a:ln w="156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8" name="object 3918"/>
          <p:cNvSpPr/>
          <p:nvPr/>
        </p:nvSpPr>
        <p:spPr>
          <a:xfrm>
            <a:off x="4787982" y="5410597"/>
            <a:ext cx="63500" cy="58419"/>
          </a:xfrm>
          <a:custGeom>
            <a:avLst/>
            <a:gdLst/>
            <a:ahLst/>
            <a:cxnLst/>
            <a:rect l="l" t="t" r="r" b="b"/>
            <a:pathLst>
              <a:path w="63500" h="58420">
                <a:moveTo>
                  <a:pt x="63051" y="0"/>
                </a:moveTo>
                <a:lnTo>
                  <a:pt x="0" y="0"/>
                </a:lnTo>
                <a:lnTo>
                  <a:pt x="31236" y="58337"/>
                </a:lnTo>
                <a:lnTo>
                  <a:pt x="630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9" name="object 3919"/>
          <p:cNvSpPr/>
          <p:nvPr/>
        </p:nvSpPr>
        <p:spPr>
          <a:xfrm>
            <a:off x="4503894" y="4419887"/>
            <a:ext cx="640080" cy="97790"/>
          </a:xfrm>
          <a:custGeom>
            <a:avLst/>
            <a:gdLst/>
            <a:ahLst/>
            <a:cxnLst/>
            <a:rect l="l" t="t" r="r" b="b"/>
            <a:pathLst>
              <a:path w="640079" h="97789">
                <a:moveTo>
                  <a:pt x="20011" y="63386"/>
                </a:moveTo>
                <a:lnTo>
                  <a:pt x="0" y="65186"/>
                </a:lnTo>
                <a:lnTo>
                  <a:pt x="1528" y="72622"/>
                </a:lnTo>
                <a:lnTo>
                  <a:pt x="4099" y="79113"/>
                </a:lnTo>
                <a:lnTo>
                  <a:pt x="42037" y="97523"/>
                </a:lnTo>
                <a:lnTo>
                  <a:pt x="50885" y="97523"/>
                </a:lnTo>
                <a:lnTo>
                  <a:pt x="58272" y="96376"/>
                </a:lnTo>
                <a:lnTo>
                  <a:pt x="70131" y="91791"/>
                </a:lnTo>
                <a:lnTo>
                  <a:pt x="74716" y="88287"/>
                </a:lnTo>
                <a:lnTo>
                  <a:pt x="79419" y="81451"/>
                </a:lnTo>
                <a:lnTo>
                  <a:pt x="35991" y="81451"/>
                </a:lnTo>
                <a:lnTo>
                  <a:pt x="31024" y="79994"/>
                </a:lnTo>
                <a:lnTo>
                  <a:pt x="23658" y="74165"/>
                </a:lnTo>
                <a:lnTo>
                  <a:pt x="21215" y="69601"/>
                </a:lnTo>
                <a:lnTo>
                  <a:pt x="20011" y="63386"/>
                </a:lnTo>
                <a:close/>
              </a:path>
              <a:path w="640079" h="97789">
                <a:moveTo>
                  <a:pt x="40855" y="0"/>
                </a:moveTo>
                <a:lnTo>
                  <a:pt x="33027" y="0"/>
                </a:lnTo>
                <a:lnTo>
                  <a:pt x="26346" y="1093"/>
                </a:lnTo>
                <a:lnTo>
                  <a:pt x="15274" y="5464"/>
                </a:lnTo>
                <a:lnTo>
                  <a:pt x="11036" y="8646"/>
                </a:lnTo>
                <a:lnTo>
                  <a:pt x="5153" y="17004"/>
                </a:lnTo>
                <a:lnTo>
                  <a:pt x="3682" y="21493"/>
                </a:lnTo>
                <a:lnTo>
                  <a:pt x="3682" y="33751"/>
                </a:lnTo>
                <a:lnTo>
                  <a:pt x="6809" y="40072"/>
                </a:lnTo>
                <a:lnTo>
                  <a:pt x="17509" y="48944"/>
                </a:lnTo>
                <a:lnTo>
                  <a:pt x="25245" y="52050"/>
                </a:lnTo>
                <a:lnTo>
                  <a:pt x="44839" y="56551"/>
                </a:lnTo>
                <a:lnTo>
                  <a:pt x="50328" y="57923"/>
                </a:lnTo>
                <a:lnTo>
                  <a:pt x="56258" y="59851"/>
                </a:lnTo>
                <a:lnTo>
                  <a:pt x="58724" y="61211"/>
                </a:lnTo>
                <a:lnTo>
                  <a:pt x="61550" y="64340"/>
                </a:lnTo>
                <a:lnTo>
                  <a:pt x="62256" y="66236"/>
                </a:lnTo>
                <a:lnTo>
                  <a:pt x="62256" y="71937"/>
                </a:lnTo>
                <a:lnTo>
                  <a:pt x="60577" y="74969"/>
                </a:lnTo>
                <a:lnTo>
                  <a:pt x="53860" y="80154"/>
                </a:lnTo>
                <a:lnTo>
                  <a:pt x="48869" y="81451"/>
                </a:lnTo>
                <a:lnTo>
                  <a:pt x="79419" y="81451"/>
                </a:lnTo>
                <a:lnTo>
                  <a:pt x="81202" y="78859"/>
                </a:lnTo>
                <a:lnTo>
                  <a:pt x="82707" y="74165"/>
                </a:lnTo>
                <a:lnTo>
                  <a:pt x="82824" y="62443"/>
                </a:lnTo>
                <a:lnTo>
                  <a:pt x="81469" y="57440"/>
                </a:lnTo>
                <a:lnTo>
                  <a:pt x="35297" y="34843"/>
                </a:lnTo>
                <a:lnTo>
                  <a:pt x="28997" y="32743"/>
                </a:lnTo>
                <a:lnTo>
                  <a:pt x="24364" y="29143"/>
                </a:lnTo>
                <a:lnTo>
                  <a:pt x="23346" y="27236"/>
                </a:lnTo>
                <a:lnTo>
                  <a:pt x="23346" y="22565"/>
                </a:lnTo>
                <a:lnTo>
                  <a:pt x="24434" y="20614"/>
                </a:lnTo>
                <a:lnTo>
                  <a:pt x="29993" y="16885"/>
                </a:lnTo>
                <a:lnTo>
                  <a:pt x="34672" y="15750"/>
                </a:lnTo>
                <a:lnTo>
                  <a:pt x="77554" y="15750"/>
                </a:lnTo>
                <a:lnTo>
                  <a:pt x="76188" y="12964"/>
                </a:lnTo>
                <a:lnTo>
                  <a:pt x="69725" y="7778"/>
                </a:lnTo>
                <a:lnTo>
                  <a:pt x="64286" y="4375"/>
                </a:lnTo>
                <a:lnTo>
                  <a:pt x="57661" y="1944"/>
                </a:lnTo>
                <a:lnTo>
                  <a:pt x="49851" y="486"/>
                </a:lnTo>
                <a:lnTo>
                  <a:pt x="40855" y="0"/>
                </a:lnTo>
                <a:close/>
              </a:path>
              <a:path w="640079" h="97789">
                <a:moveTo>
                  <a:pt x="77554" y="15750"/>
                </a:moveTo>
                <a:lnTo>
                  <a:pt x="46437" y="15750"/>
                </a:lnTo>
                <a:lnTo>
                  <a:pt x="50780" y="16810"/>
                </a:lnTo>
                <a:lnTo>
                  <a:pt x="56570" y="21054"/>
                </a:lnTo>
                <a:lnTo>
                  <a:pt x="58458" y="24536"/>
                </a:lnTo>
                <a:lnTo>
                  <a:pt x="59338" y="29378"/>
                </a:lnTo>
                <a:lnTo>
                  <a:pt x="79905" y="28543"/>
                </a:lnTo>
                <a:lnTo>
                  <a:pt x="79580" y="19885"/>
                </a:lnTo>
                <a:lnTo>
                  <a:pt x="77554" y="15750"/>
                </a:lnTo>
                <a:close/>
              </a:path>
              <a:path w="640079" h="97789">
                <a:moveTo>
                  <a:pt x="128079" y="26036"/>
                </a:moveTo>
                <a:lnTo>
                  <a:pt x="94840" y="54204"/>
                </a:lnTo>
                <a:lnTo>
                  <a:pt x="94241" y="62229"/>
                </a:lnTo>
                <a:lnTo>
                  <a:pt x="94241" y="71701"/>
                </a:lnTo>
                <a:lnTo>
                  <a:pt x="130025" y="97395"/>
                </a:lnTo>
                <a:lnTo>
                  <a:pt x="138131" y="97395"/>
                </a:lnTo>
                <a:lnTo>
                  <a:pt x="144882" y="95670"/>
                </a:lnTo>
                <a:lnTo>
                  <a:pt x="155676" y="88769"/>
                </a:lnTo>
                <a:lnTo>
                  <a:pt x="159507" y="83894"/>
                </a:lnTo>
                <a:lnTo>
                  <a:pt x="125741" y="83894"/>
                </a:lnTo>
                <a:lnTo>
                  <a:pt x="121988" y="82405"/>
                </a:lnTo>
                <a:lnTo>
                  <a:pt x="115966" y="76447"/>
                </a:lnTo>
                <a:lnTo>
                  <a:pt x="114392" y="72280"/>
                </a:lnTo>
                <a:lnTo>
                  <a:pt x="114253" y="66922"/>
                </a:lnTo>
                <a:lnTo>
                  <a:pt x="163168" y="66922"/>
                </a:lnTo>
                <a:lnTo>
                  <a:pt x="162755" y="57209"/>
                </a:lnTo>
                <a:lnTo>
                  <a:pt x="162490" y="55866"/>
                </a:lnTo>
                <a:lnTo>
                  <a:pt x="114600" y="55866"/>
                </a:lnTo>
                <a:lnTo>
                  <a:pt x="114659" y="50637"/>
                </a:lnTo>
                <a:lnTo>
                  <a:pt x="115920" y="47036"/>
                </a:lnTo>
                <a:lnTo>
                  <a:pt x="121479" y="41294"/>
                </a:lnTo>
                <a:lnTo>
                  <a:pt x="124999" y="39857"/>
                </a:lnTo>
                <a:lnTo>
                  <a:pt x="156796" y="39857"/>
                </a:lnTo>
                <a:lnTo>
                  <a:pt x="154066" y="36097"/>
                </a:lnTo>
                <a:lnTo>
                  <a:pt x="148872" y="31695"/>
                </a:lnTo>
                <a:lnTo>
                  <a:pt x="142810" y="28551"/>
                </a:lnTo>
                <a:lnTo>
                  <a:pt x="135879" y="26665"/>
                </a:lnTo>
                <a:lnTo>
                  <a:pt x="128079" y="26036"/>
                </a:lnTo>
                <a:close/>
              </a:path>
              <a:path w="640079" h="97789">
                <a:moveTo>
                  <a:pt x="142671" y="74123"/>
                </a:moveTo>
                <a:lnTo>
                  <a:pt x="141606" y="77551"/>
                </a:lnTo>
                <a:lnTo>
                  <a:pt x="140031" y="80037"/>
                </a:lnTo>
                <a:lnTo>
                  <a:pt x="135862" y="83122"/>
                </a:lnTo>
                <a:lnTo>
                  <a:pt x="133291" y="83894"/>
                </a:lnTo>
                <a:lnTo>
                  <a:pt x="159507" y="83894"/>
                </a:lnTo>
                <a:lnTo>
                  <a:pt x="159625" y="83745"/>
                </a:lnTo>
                <a:lnTo>
                  <a:pt x="162126" y="77144"/>
                </a:lnTo>
                <a:lnTo>
                  <a:pt x="142671" y="74123"/>
                </a:lnTo>
                <a:close/>
              </a:path>
              <a:path w="640079" h="97789">
                <a:moveTo>
                  <a:pt x="156796" y="39857"/>
                </a:moveTo>
                <a:lnTo>
                  <a:pt x="133244" y="39857"/>
                </a:lnTo>
                <a:lnTo>
                  <a:pt x="136626" y="41219"/>
                </a:lnTo>
                <a:lnTo>
                  <a:pt x="142185" y="46661"/>
                </a:lnTo>
                <a:lnTo>
                  <a:pt x="143644" y="50637"/>
                </a:lnTo>
                <a:lnTo>
                  <a:pt x="143783" y="55866"/>
                </a:lnTo>
                <a:lnTo>
                  <a:pt x="162490" y="55866"/>
                </a:lnTo>
                <a:lnTo>
                  <a:pt x="161101" y="48833"/>
                </a:lnTo>
                <a:lnTo>
                  <a:pt x="158204" y="41796"/>
                </a:lnTo>
                <a:lnTo>
                  <a:pt x="156796" y="39857"/>
                </a:lnTo>
                <a:close/>
              </a:path>
              <a:path w="640079" h="97789">
                <a:moveTo>
                  <a:pt x="195911" y="27579"/>
                </a:moveTo>
                <a:lnTo>
                  <a:pt x="177775" y="27579"/>
                </a:lnTo>
                <a:lnTo>
                  <a:pt x="177775" y="95851"/>
                </a:lnTo>
                <a:lnTo>
                  <a:pt x="197300" y="95851"/>
                </a:lnTo>
                <a:lnTo>
                  <a:pt x="197300" y="63152"/>
                </a:lnTo>
                <a:lnTo>
                  <a:pt x="197844" y="55523"/>
                </a:lnTo>
                <a:lnTo>
                  <a:pt x="200022" y="48237"/>
                </a:lnTo>
                <a:lnTo>
                  <a:pt x="201515" y="45718"/>
                </a:lnTo>
                <a:lnTo>
                  <a:pt x="205314" y="42933"/>
                </a:lnTo>
                <a:lnTo>
                  <a:pt x="207631" y="42236"/>
                </a:lnTo>
                <a:lnTo>
                  <a:pt x="220669" y="42236"/>
                </a:lnTo>
                <a:lnTo>
                  <a:pt x="222570" y="37285"/>
                </a:lnTo>
                <a:lnTo>
                  <a:pt x="195911" y="37285"/>
                </a:lnTo>
                <a:lnTo>
                  <a:pt x="195911" y="27579"/>
                </a:lnTo>
                <a:close/>
              </a:path>
              <a:path w="640079" h="97789">
                <a:moveTo>
                  <a:pt x="220669" y="42236"/>
                </a:moveTo>
                <a:lnTo>
                  <a:pt x="213188" y="42236"/>
                </a:lnTo>
                <a:lnTo>
                  <a:pt x="216246" y="43221"/>
                </a:lnTo>
                <a:lnTo>
                  <a:pt x="219534" y="45194"/>
                </a:lnTo>
                <a:lnTo>
                  <a:pt x="220669" y="42236"/>
                </a:lnTo>
                <a:close/>
              </a:path>
              <a:path w="640079" h="97789">
                <a:moveTo>
                  <a:pt x="217172" y="26036"/>
                </a:moveTo>
                <a:lnTo>
                  <a:pt x="209575" y="26036"/>
                </a:lnTo>
                <a:lnTo>
                  <a:pt x="206762" y="26765"/>
                </a:lnTo>
                <a:lnTo>
                  <a:pt x="201805" y="29678"/>
                </a:lnTo>
                <a:lnTo>
                  <a:pt x="199014" y="32701"/>
                </a:lnTo>
                <a:lnTo>
                  <a:pt x="195911" y="37285"/>
                </a:lnTo>
                <a:lnTo>
                  <a:pt x="222570" y="37285"/>
                </a:lnTo>
                <a:lnTo>
                  <a:pt x="225579" y="29443"/>
                </a:lnTo>
                <a:lnTo>
                  <a:pt x="221457" y="27171"/>
                </a:lnTo>
                <a:lnTo>
                  <a:pt x="217172" y="26036"/>
                </a:lnTo>
                <a:close/>
              </a:path>
              <a:path w="640079" h="97789">
                <a:moveTo>
                  <a:pt x="267054" y="26036"/>
                </a:moveTo>
                <a:lnTo>
                  <a:pt x="259828" y="26036"/>
                </a:lnTo>
                <a:lnTo>
                  <a:pt x="253284" y="27514"/>
                </a:lnTo>
                <a:lnTo>
                  <a:pt x="229129" y="68937"/>
                </a:lnTo>
                <a:lnTo>
                  <a:pt x="230644" y="75247"/>
                </a:lnTo>
                <a:lnTo>
                  <a:pt x="237037" y="86177"/>
                </a:lnTo>
                <a:lnTo>
                  <a:pt x="241703" y="90323"/>
                </a:lnTo>
                <a:lnTo>
                  <a:pt x="253979" y="95980"/>
                </a:lnTo>
                <a:lnTo>
                  <a:pt x="260430" y="97395"/>
                </a:lnTo>
                <a:lnTo>
                  <a:pt x="267192" y="97395"/>
                </a:lnTo>
                <a:lnTo>
                  <a:pt x="298343" y="82673"/>
                </a:lnTo>
                <a:lnTo>
                  <a:pt x="262027" y="82673"/>
                </a:lnTo>
                <a:lnTo>
                  <a:pt x="257743" y="80873"/>
                </a:lnTo>
                <a:lnTo>
                  <a:pt x="250794" y="73672"/>
                </a:lnTo>
                <a:lnTo>
                  <a:pt x="249094" y="68593"/>
                </a:lnTo>
                <a:lnTo>
                  <a:pt x="249123" y="54750"/>
                </a:lnTo>
                <a:lnTo>
                  <a:pt x="250794" y="49758"/>
                </a:lnTo>
                <a:lnTo>
                  <a:pt x="257743" y="42557"/>
                </a:lnTo>
                <a:lnTo>
                  <a:pt x="262027" y="40758"/>
                </a:lnTo>
                <a:lnTo>
                  <a:pt x="298569" y="40758"/>
                </a:lnTo>
                <a:lnTo>
                  <a:pt x="294500" y="36097"/>
                </a:lnTo>
                <a:lnTo>
                  <a:pt x="288772" y="31695"/>
                </a:lnTo>
                <a:lnTo>
                  <a:pt x="282288" y="28551"/>
                </a:lnTo>
                <a:lnTo>
                  <a:pt x="275049" y="26665"/>
                </a:lnTo>
                <a:lnTo>
                  <a:pt x="267054" y="26036"/>
                </a:lnTo>
                <a:close/>
              </a:path>
              <a:path w="640079" h="97789">
                <a:moveTo>
                  <a:pt x="298569" y="40758"/>
                </a:moveTo>
                <a:lnTo>
                  <a:pt x="272218" y="40758"/>
                </a:lnTo>
                <a:lnTo>
                  <a:pt x="276491" y="42557"/>
                </a:lnTo>
                <a:lnTo>
                  <a:pt x="283394" y="49758"/>
                </a:lnTo>
                <a:lnTo>
                  <a:pt x="285069" y="54750"/>
                </a:lnTo>
                <a:lnTo>
                  <a:pt x="285070" y="68593"/>
                </a:lnTo>
                <a:lnTo>
                  <a:pt x="283394" y="73672"/>
                </a:lnTo>
                <a:lnTo>
                  <a:pt x="276491" y="80873"/>
                </a:lnTo>
                <a:lnTo>
                  <a:pt x="272218" y="82673"/>
                </a:lnTo>
                <a:lnTo>
                  <a:pt x="298343" y="82673"/>
                </a:lnTo>
                <a:lnTo>
                  <a:pt x="299122" y="81779"/>
                </a:lnTo>
                <a:lnTo>
                  <a:pt x="302498" y="75690"/>
                </a:lnTo>
                <a:lnTo>
                  <a:pt x="304524" y="68937"/>
                </a:lnTo>
                <a:lnTo>
                  <a:pt x="305182" y="61715"/>
                </a:lnTo>
                <a:lnTo>
                  <a:pt x="305129" y="60751"/>
                </a:lnTo>
                <a:lnTo>
                  <a:pt x="304531" y="54171"/>
                </a:lnTo>
                <a:lnTo>
                  <a:pt x="302525" y="47484"/>
                </a:lnTo>
                <a:lnTo>
                  <a:pt x="299181" y="41459"/>
                </a:lnTo>
                <a:lnTo>
                  <a:pt x="298569" y="40758"/>
                </a:lnTo>
                <a:close/>
              </a:path>
              <a:path w="640079" h="97789">
                <a:moveTo>
                  <a:pt x="340829" y="41979"/>
                </a:moveTo>
                <a:lnTo>
                  <a:pt x="321235" y="41979"/>
                </a:lnTo>
                <a:lnTo>
                  <a:pt x="321334" y="80154"/>
                </a:lnTo>
                <a:lnTo>
                  <a:pt x="321451" y="82416"/>
                </a:lnTo>
                <a:lnTo>
                  <a:pt x="321861" y="84474"/>
                </a:lnTo>
                <a:lnTo>
                  <a:pt x="322370" y="87430"/>
                </a:lnTo>
                <a:lnTo>
                  <a:pt x="336823" y="97395"/>
                </a:lnTo>
                <a:lnTo>
                  <a:pt x="346087" y="97395"/>
                </a:lnTo>
                <a:lnTo>
                  <a:pt x="351228" y="96494"/>
                </a:lnTo>
                <a:lnTo>
                  <a:pt x="355768" y="94695"/>
                </a:lnTo>
                <a:lnTo>
                  <a:pt x="354306" y="82416"/>
                </a:lnTo>
                <a:lnTo>
                  <a:pt x="344952" y="82416"/>
                </a:lnTo>
                <a:lnTo>
                  <a:pt x="343852" y="82115"/>
                </a:lnTo>
                <a:lnTo>
                  <a:pt x="342045" y="80915"/>
                </a:lnTo>
                <a:lnTo>
                  <a:pt x="341466" y="80154"/>
                </a:lnTo>
                <a:lnTo>
                  <a:pt x="340956" y="78312"/>
                </a:lnTo>
                <a:lnTo>
                  <a:pt x="340829" y="41979"/>
                </a:lnTo>
                <a:close/>
              </a:path>
              <a:path w="640079" h="97789">
                <a:moveTo>
                  <a:pt x="354100" y="80680"/>
                </a:moveTo>
                <a:lnTo>
                  <a:pt x="350672" y="81837"/>
                </a:lnTo>
                <a:lnTo>
                  <a:pt x="348056" y="82416"/>
                </a:lnTo>
                <a:lnTo>
                  <a:pt x="354306" y="82416"/>
                </a:lnTo>
                <a:lnTo>
                  <a:pt x="354100" y="80680"/>
                </a:lnTo>
                <a:close/>
              </a:path>
              <a:path w="640079" h="97789">
                <a:moveTo>
                  <a:pt x="354169" y="27579"/>
                </a:moveTo>
                <a:lnTo>
                  <a:pt x="312271" y="27579"/>
                </a:lnTo>
                <a:lnTo>
                  <a:pt x="312271" y="41979"/>
                </a:lnTo>
                <a:lnTo>
                  <a:pt x="354169" y="41979"/>
                </a:lnTo>
                <a:lnTo>
                  <a:pt x="354169" y="27579"/>
                </a:lnTo>
                <a:close/>
              </a:path>
              <a:path w="640079" h="97789">
                <a:moveTo>
                  <a:pt x="340829" y="3472"/>
                </a:moveTo>
                <a:lnTo>
                  <a:pt x="321235" y="14014"/>
                </a:lnTo>
                <a:lnTo>
                  <a:pt x="321235" y="27579"/>
                </a:lnTo>
                <a:lnTo>
                  <a:pt x="340829" y="27579"/>
                </a:lnTo>
                <a:lnTo>
                  <a:pt x="340829" y="3472"/>
                </a:lnTo>
                <a:close/>
              </a:path>
              <a:path w="640079" h="97789">
                <a:moveTo>
                  <a:pt x="401256" y="26036"/>
                </a:moveTo>
                <a:lnTo>
                  <a:pt x="394030" y="26036"/>
                </a:lnTo>
                <a:lnTo>
                  <a:pt x="387487" y="27514"/>
                </a:lnTo>
                <a:lnTo>
                  <a:pt x="363331" y="68937"/>
                </a:lnTo>
                <a:lnTo>
                  <a:pt x="364846" y="75247"/>
                </a:lnTo>
                <a:lnTo>
                  <a:pt x="371240" y="86177"/>
                </a:lnTo>
                <a:lnTo>
                  <a:pt x="375906" y="90323"/>
                </a:lnTo>
                <a:lnTo>
                  <a:pt x="388181" y="95980"/>
                </a:lnTo>
                <a:lnTo>
                  <a:pt x="394632" y="97395"/>
                </a:lnTo>
                <a:lnTo>
                  <a:pt x="401394" y="97395"/>
                </a:lnTo>
                <a:lnTo>
                  <a:pt x="432545" y="82673"/>
                </a:lnTo>
                <a:lnTo>
                  <a:pt x="396229" y="82673"/>
                </a:lnTo>
                <a:lnTo>
                  <a:pt x="391946" y="80873"/>
                </a:lnTo>
                <a:lnTo>
                  <a:pt x="384996" y="73672"/>
                </a:lnTo>
                <a:lnTo>
                  <a:pt x="383296" y="68593"/>
                </a:lnTo>
                <a:lnTo>
                  <a:pt x="383325" y="54750"/>
                </a:lnTo>
                <a:lnTo>
                  <a:pt x="384996" y="49758"/>
                </a:lnTo>
                <a:lnTo>
                  <a:pt x="391946" y="42557"/>
                </a:lnTo>
                <a:lnTo>
                  <a:pt x="396229" y="40758"/>
                </a:lnTo>
                <a:lnTo>
                  <a:pt x="432771" y="40758"/>
                </a:lnTo>
                <a:lnTo>
                  <a:pt x="428702" y="36097"/>
                </a:lnTo>
                <a:lnTo>
                  <a:pt x="422974" y="31695"/>
                </a:lnTo>
                <a:lnTo>
                  <a:pt x="416490" y="28551"/>
                </a:lnTo>
                <a:lnTo>
                  <a:pt x="409251" y="26665"/>
                </a:lnTo>
                <a:lnTo>
                  <a:pt x="401256" y="26036"/>
                </a:lnTo>
                <a:close/>
              </a:path>
              <a:path w="640079" h="97789">
                <a:moveTo>
                  <a:pt x="432771" y="40758"/>
                </a:moveTo>
                <a:lnTo>
                  <a:pt x="406421" y="40758"/>
                </a:lnTo>
                <a:lnTo>
                  <a:pt x="410693" y="42557"/>
                </a:lnTo>
                <a:lnTo>
                  <a:pt x="417596" y="49758"/>
                </a:lnTo>
                <a:lnTo>
                  <a:pt x="419271" y="54750"/>
                </a:lnTo>
                <a:lnTo>
                  <a:pt x="419272" y="68593"/>
                </a:lnTo>
                <a:lnTo>
                  <a:pt x="417596" y="73672"/>
                </a:lnTo>
                <a:lnTo>
                  <a:pt x="410693" y="80873"/>
                </a:lnTo>
                <a:lnTo>
                  <a:pt x="406421" y="82673"/>
                </a:lnTo>
                <a:lnTo>
                  <a:pt x="432545" y="82673"/>
                </a:lnTo>
                <a:lnTo>
                  <a:pt x="433324" y="81779"/>
                </a:lnTo>
                <a:lnTo>
                  <a:pt x="436700" y="75690"/>
                </a:lnTo>
                <a:lnTo>
                  <a:pt x="438726" y="68937"/>
                </a:lnTo>
                <a:lnTo>
                  <a:pt x="439384" y="61715"/>
                </a:lnTo>
                <a:lnTo>
                  <a:pt x="439332" y="60751"/>
                </a:lnTo>
                <a:lnTo>
                  <a:pt x="438733" y="54171"/>
                </a:lnTo>
                <a:lnTo>
                  <a:pt x="436727" y="47484"/>
                </a:lnTo>
                <a:lnTo>
                  <a:pt x="433383" y="41459"/>
                </a:lnTo>
                <a:lnTo>
                  <a:pt x="432771" y="40758"/>
                </a:lnTo>
                <a:close/>
              </a:path>
              <a:path w="640079" h="97789">
                <a:moveTo>
                  <a:pt x="472530" y="27579"/>
                </a:moveTo>
                <a:lnTo>
                  <a:pt x="454395" y="27579"/>
                </a:lnTo>
                <a:lnTo>
                  <a:pt x="454395" y="95851"/>
                </a:lnTo>
                <a:lnTo>
                  <a:pt x="473919" y="95851"/>
                </a:lnTo>
                <a:lnTo>
                  <a:pt x="473919" y="57301"/>
                </a:lnTo>
                <a:lnTo>
                  <a:pt x="474417" y="52072"/>
                </a:lnTo>
                <a:lnTo>
                  <a:pt x="476410" y="46415"/>
                </a:lnTo>
                <a:lnTo>
                  <a:pt x="478250" y="44143"/>
                </a:lnTo>
                <a:lnTo>
                  <a:pt x="483624" y="40714"/>
                </a:lnTo>
                <a:lnTo>
                  <a:pt x="486658" y="39857"/>
                </a:lnTo>
                <a:lnTo>
                  <a:pt x="520218" y="39857"/>
                </a:lnTo>
                <a:lnTo>
                  <a:pt x="519859" y="38444"/>
                </a:lnTo>
                <a:lnTo>
                  <a:pt x="519438" y="37608"/>
                </a:lnTo>
                <a:lnTo>
                  <a:pt x="472530" y="37608"/>
                </a:lnTo>
                <a:lnTo>
                  <a:pt x="472530" y="27579"/>
                </a:lnTo>
                <a:close/>
              </a:path>
              <a:path w="640079" h="97789">
                <a:moveTo>
                  <a:pt x="520218" y="39857"/>
                </a:moveTo>
                <a:lnTo>
                  <a:pt x="492679" y="39857"/>
                </a:lnTo>
                <a:lnTo>
                  <a:pt x="494938" y="40458"/>
                </a:lnTo>
                <a:lnTo>
                  <a:pt x="498690" y="42858"/>
                </a:lnTo>
                <a:lnTo>
                  <a:pt x="500044" y="44540"/>
                </a:lnTo>
                <a:lnTo>
                  <a:pt x="501713" y="48869"/>
                </a:lnTo>
                <a:lnTo>
                  <a:pt x="502130" y="53637"/>
                </a:lnTo>
                <a:lnTo>
                  <a:pt x="502130" y="95851"/>
                </a:lnTo>
                <a:lnTo>
                  <a:pt x="521655" y="95851"/>
                </a:lnTo>
                <a:lnTo>
                  <a:pt x="521655" y="48150"/>
                </a:lnTo>
                <a:lnTo>
                  <a:pt x="521295" y="44100"/>
                </a:lnTo>
                <a:lnTo>
                  <a:pt x="520218" y="39857"/>
                </a:lnTo>
                <a:close/>
              </a:path>
              <a:path w="640079" h="97789">
                <a:moveTo>
                  <a:pt x="501157" y="26036"/>
                </a:moveTo>
                <a:lnTo>
                  <a:pt x="496849" y="26036"/>
                </a:lnTo>
                <a:lnTo>
                  <a:pt x="489831" y="26759"/>
                </a:lnTo>
                <a:lnTo>
                  <a:pt x="483439" y="28929"/>
                </a:lnTo>
                <a:lnTo>
                  <a:pt x="477672" y="32545"/>
                </a:lnTo>
                <a:lnTo>
                  <a:pt x="472530" y="37608"/>
                </a:lnTo>
                <a:lnTo>
                  <a:pt x="519438" y="37608"/>
                </a:lnTo>
                <a:lnTo>
                  <a:pt x="501157" y="26036"/>
                </a:lnTo>
                <a:close/>
              </a:path>
              <a:path w="640079" h="97789">
                <a:moveTo>
                  <a:pt x="556778" y="1607"/>
                </a:moveTo>
                <a:lnTo>
                  <a:pt x="537253" y="1607"/>
                </a:lnTo>
                <a:lnTo>
                  <a:pt x="537253" y="18322"/>
                </a:lnTo>
                <a:lnTo>
                  <a:pt x="556778" y="18322"/>
                </a:lnTo>
                <a:lnTo>
                  <a:pt x="556778" y="1607"/>
                </a:lnTo>
                <a:close/>
              </a:path>
              <a:path w="640079" h="97789">
                <a:moveTo>
                  <a:pt x="556778" y="27579"/>
                </a:moveTo>
                <a:lnTo>
                  <a:pt x="537253" y="27579"/>
                </a:lnTo>
                <a:lnTo>
                  <a:pt x="537253" y="95851"/>
                </a:lnTo>
                <a:lnTo>
                  <a:pt x="556778" y="95851"/>
                </a:lnTo>
                <a:lnTo>
                  <a:pt x="556778" y="27579"/>
                </a:lnTo>
                <a:close/>
              </a:path>
              <a:path w="640079" h="97789">
                <a:moveTo>
                  <a:pt x="590536" y="27579"/>
                </a:moveTo>
                <a:lnTo>
                  <a:pt x="572400" y="27579"/>
                </a:lnTo>
                <a:lnTo>
                  <a:pt x="572400" y="95851"/>
                </a:lnTo>
                <a:lnTo>
                  <a:pt x="591925" y="95851"/>
                </a:lnTo>
                <a:lnTo>
                  <a:pt x="591925" y="57301"/>
                </a:lnTo>
                <a:lnTo>
                  <a:pt x="592423" y="52072"/>
                </a:lnTo>
                <a:lnTo>
                  <a:pt x="594414" y="46415"/>
                </a:lnTo>
                <a:lnTo>
                  <a:pt x="596256" y="44143"/>
                </a:lnTo>
                <a:lnTo>
                  <a:pt x="601629" y="40714"/>
                </a:lnTo>
                <a:lnTo>
                  <a:pt x="604663" y="39857"/>
                </a:lnTo>
                <a:lnTo>
                  <a:pt x="638223" y="39857"/>
                </a:lnTo>
                <a:lnTo>
                  <a:pt x="637865" y="38444"/>
                </a:lnTo>
                <a:lnTo>
                  <a:pt x="637444" y="37608"/>
                </a:lnTo>
                <a:lnTo>
                  <a:pt x="590536" y="37608"/>
                </a:lnTo>
                <a:lnTo>
                  <a:pt x="590536" y="27579"/>
                </a:lnTo>
                <a:close/>
              </a:path>
              <a:path w="640079" h="97789">
                <a:moveTo>
                  <a:pt x="638223" y="39857"/>
                </a:moveTo>
                <a:lnTo>
                  <a:pt x="610685" y="39857"/>
                </a:lnTo>
                <a:lnTo>
                  <a:pt x="612943" y="40458"/>
                </a:lnTo>
                <a:lnTo>
                  <a:pt x="616695" y="42858"/>
                </a:lnTo>
                <a:lnTo>
                  <a:pt x="618050" y="44540"/>
                </a:lnTo>
                <a:lnTo>
                  <a:pt x="619718" y="48869"/>
                </a:lnTo>
                <a:lnTo>
                  <a:pt x="620135" y="53637"/>
                </a:lnTo>
                <a:lnTo>
                  <a:pt x="620135" y="95851"/>
                </a:lnTo>
                <a:lnTo>
                  <a:pt x="639659" y="95851"/>
                </a:lnTo>
                <a:lnTo>
                  <a:pt x="639659" y="48150"/>
                </a:lnTo>
                <a:lnTo>
                  <a:pt x="639300" y="44100"/>
                </a:lnTo>
                <a:lnTo>
                  <a:pt x="638223" y="39857"/>
                </a:lnTo>
                <a:close/>
              </a:path>
              <a:path w="640079" h="97789">
                <a:moveTo>
                  <a:pt x="619163" y="26036"/>
                </a:moveTo>
                <a:lnTo>
                  <a:pt x="614853" y="26036"/>
                </a:lnTo>
                <a:lnTo>
                  <a:pt x="607836" y="26759"/>
                </a:lnTo>
                <a:lnTo>
                  <a:pt x="601444" y="28929"/>
                </a:lnTo>
                <a:lnTo>
                  <a:pt x="595677" y="32545"/>
                </a:lnTo>
                <a:lnTo>
                  <a:pt x="590536" y="37608"/>
                </a:lnTo>
                <a:lnTo>
                  <a:pt x="637444" y="37608"/>
                </a:lnTo>
                <a:lnTo>
                  <a:pt x="619163" y="260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0" name="object 3920"/>
          <p:cNvSpPr/>
          <p:nvPr/>
        </p:nvSpPr>
        <p:spPr>
          <a:xfrm>
            <a:off x="5357185" y="4646328"/>
            <a:ext cx="882015" cy="713105"/>
          </a:xfrm>
          <a:custGeom>
            <a:avLst/>
            <a:gdLst/>
            <a:ahLst/>
            <a:cxnLst/>
            <a:rect l="l" t="t" r="r" b="b"/>
            <a:pathLst>
              <a:path w="882014" h="713104">
                <a:moveTo>
                  <a:pt x="0" y="712889"/>
                </a:moveTo>
                <a:lnTo>
                  <a:pt x="881569" y="0"/>
                </a:lnTo>
              </a:path>
            </a:pathLst>
          </a:custGeom>
          <a:ln w="149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1" name="object 3921"/>
          <p:cNvSpPr/>
          <p:nvPr/>
        </p:nvSpPr>
        <p:spPr>
          <a:xfrm>
            <a:off x="5357185" y="5298739"/>
            <a:ext cx="68580" cy="60960"/>
          </a:xfrm>
          <a:custGeom>
            <a:avLst/>
            <a:gdLst/>
            <a:ahLst/>
            <a:cxnLst/>
            <a:rect l="l" t="t" r="r" b="b"/>
            <a:pathLst>
              <a:path w="68579" h="60960">
                <a:moveTo>
                  <a:pt x="26609" y="0"/>
                </a:moveTo>
                <a:lnTo>
                  <a:pt x="0" y="60478"/>
                </a:lnTo>
                <a:lnTo>
                  <a:pt x="68257" y="43887"/>
                </a:lnTo>
                <a:lnTo>
                  <a:pt x="266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2" name="object 3922"/>
          <p:cNvSpPr/>
          <p:nvPr/>
        </p:nvSpPr>
        <p:spPr>
          <a:xfrm>
            <a:off x="6380063" y="4767920"/>
            <a:ext cx="432434" cy="96520"/>
          </a:xfrm>
          <a:custGeom>
            <a:avLst/>
            <a:gdLst/>
            <a:ahLst/>
            <a:cxnLst/>
            <a:rect l="l" t="t" r="r" b="b"/>
            <a:pathLst>
              <a:path w="432434" h="96520">
                <a:moveTo>
                  <a:pt x="50791" y="16328"/>
                </a:moveTo>
                <a:lnTo>
                  <a:pt x="30224" y="16328"/>
                </a:lnTo>
                <a:lnTo>
                  <a:pt x="30224" y="94630"/>
                </a:lnTo>
                <a:lnTo>
                  <a:pt x="50791" y="94630"/>
                </a:lnTo>
                <a:lnTo>
                  <a:pt x="50791" y="16328"/>
                </a:lnTo>
                <a:close/>
              </a:path>
              <a:path w="432434" h="96520">
                <a:moveTo>
                  <a:pt x="80947" y="384"/>
                </a:moveTo>
                <a:lnTo>
                  <a:pt x="0" y="384"/>
                </a:lnTo>
                <a:lnTo>
                  <a:pt x="0" y="16328"/>
                </a:lnTo>
                <a:lnTo>
                  <a:pt x="80947" y="16328"/>
                </a:lnTo>
                <a:lnTo>
                  <a:pt x="80947" y="384"/>
                </a:lnTo>
                <a:close/>
              </a:path>
              <a:path w="432434" h="96520">
                <a:moveTo>
                  <a:pt x="157998" y="14978"/>
                </a:moveTo>
                <a:lnTo>
                  <a:pt x="131071" y="14978"/>
                </a:lnTo>
                <a:lnTo>
                  <a:pt x="134302" y="16060"/>
                </a:lnTo>
                <a:lnTo>
                  <a:pt x="138981" y="20389"/>
                </a:lnTo>
                <a:lnTo>
                  <a:pt x="140150" y="23486"/>
                </a:lnTo>
                <a:lnTo>
                  <a:pt x="140150" y="31156"/>
                </a:lnTo>
                <a:lnTo>
                  <a:pt x="119931" y="54000"/>
                </a:lnTo>
                <a:lnTo>
                  <a:pt x="112409" y="60692"/>
                </a:lnTo>
                <a:lnTo>
                  <a:pt x="91304" y="94630"/>
                </a:lnTo>
                <a:lnTo>
                  <a:pt x="159744" y="94630"/>
                </a:lnTo>
                <a:lnTo>
                  <a:pt x="159744" y="77851"/>
                </a:lnTo>
                <a:lnTo>
                  <a:pt x="120972" y="77851"/>
                </a:lnTo>
                <a:lnTo>
                  <a:pt x="121992" y="76222"/>
                </a:lnTo>
                <a:lnTo>
                  <a:pt x="123324" y="74551"/>
                </a:lnTo>
                <a:lnTo>
                  <a:pt x="126612" y="71122"/>
                </a:lnTo>
                <a:lnTo>
                  <a:pt x="130515" y="67651"/>
                </a:lnTo>
                <a:lnTo>
                  <a:pt x="142836" y="57193"/>
                </a:lnTo>
                <a:lnTo>
                  <a:pt x="147099" y="53186"/>
                </a:lnTo>
                <a:lnTo>
                  <a:pt x="153027" y="46200"/>
                </a:lnTo>
                <a:lnTo>
                  <a:pt x="155633" y="42183"/>
                </a:lnTo>
                <a:lnTo>
                  <a:pt x="158922" y="34510"/>
                </a:lnTo>
                <a:lnTo>
                  <a:pt x="159744" y="30471"/>
                </a:lnTo>
                <a:lnTo>
                  <a:pt x="159744" y="18770"/>
                </a:lnTo>
                <a:lnTo>
                  <a:pt x="157998" y="14978"/>
                </a:lnTo>
                <a:close/>
              </a:path>
              <a:path w="432434" h="96520">
                <a:moveTo>
                  <a:pt x="137486" y="0"/>
                </a:moveTo>
                <a:lnTo>
                  <a:pt x="118263" y="0"/>
                </a:lnTo>
                <a:lnTo>
                  <a:pt x="110620" y="2164"/>
                </a:lnTo>
                <a:lnTo>
                  <a:pt x="98390" y="10821"/>
                </a:lnTo>
                <a:lnTo>
                  <a:pt x="94754" y="17956"/>
                </a:lnTo>
                <a:lnTo>
                  <a:pt x="93597" y="27900"/>
                </a:lnTo>
                <a:lnTo>
                  <a:pt x="113052" y="29700"/>
                </a:lnTo>
                <a:lnTo>
                  <a:pt x="113422" y="24428"/>
                </a:lnTo>
                <a:lnTo>
                  <a:pt x="114811" y="20656"/>
                </a:lnTo>
                <a:lnTo>
                  <a:pt x="119630" y="16113"/>
                </a:lnTo>
                <a:lnTo>
                  <a:pt x="122872" y="14978"/>
                </a:lnTo>
                <a:lnTo>
                  <a:pt x="157998" y="14978"/>
                </a:lnTo>
                <a:lnTo>
                  <a:pt x="156872" y="12534"/>
                </a:lnTo>
                <a:lnTo>
                  <a:pt x="145384" y="2506"/>
                </a:lnTo>
                <a:lnTo>
                  <a:pt x="137486" y="0"/>
                </a:lnTo>
                <a:close/>
              </a:path>
              <a:path w="432434" h="96520">
                <a:moveTo>
                  <a:pt x="215346" y="0"/>
                </a:moveTo>
                <a:lnTo>
                  <a:pt x="195613" y="0"/>
                </a:lnTo>
                <a:lnTo>
                  <a:pt x="187924" y="3214"/>
                </a:lnTo>
                <a:lnTo>
                  <a:pt x="172406" y="47957"/>
                </a:lnTo>
                <a:lnTo>
                  <a:pt x="172990" y="60582"/>
                </a:lnTo>
                <a:lnTo>
                  <a:pt x="192052" y="93593"/>
                </a:lnTo>
                <a:lnTo>
                  <a:pt x="205479" y="96236"/>
                </a:lnTo>
                <a:lnTo>
                  <a:pt x="215346" y="96236"/>
                </a:lnTo>
                <a:lnTo>
                  <a:pt x="223036" y="93022"/>
                </a:lnTo>
                <a:lnTo>
                  <a:pt x="228547" y="86593"/>
                </a:lnTo>
                <a:lnTo>
                  <a:pt x="231987" y="81258"/>
                </a:lnTo>
                <a:lnTo>
                  <a:pt x="203117" y="81258"/>
                </a:lnTo>
                <a:lnTo>
                  <a:pt x="201008" y="80562"/>
                </a:lnTo>
                <a:lnTo>
                  <a:pt x="197361" y="77829"/>
                </a:lnTo>
                <a:lnTo>
                  <a:pt x="195845" y="75076"/>
                </a:lnTo>
                <a:lnTo>
                  <a:pt x="193436" y="66804"/>
                </a:lnTo>
                <a:lnTo>
                  <a:pt x="192943" y="60582"/>
                </a:lnTo>
                <a:lnTo>
                  <a:pt x="192963" y="35582"/>
                </a:lnTo>
                <a:lnTo>
                  <a:pt x="203117" y="14978"/>
                </a:lnTo>
                <a:lnTo>
                  <a:pt x="231977" y="14978"/>
                </a:lnTo>
                <a:lnTo>
                  <a:pt x="228617" y="9771"/>
                </a:lnTo>
                <a:lnTo>
                  <a:pt x="223058" y="3256"/>
                </a:lnTo>
                <a:lnTo>
                  <a:pt x="215346" y="0"/>
                </a:lnTo>
                <a:close/>
              </a:path>
              <a:path w="432434" h="96520">
                <a:moveTo>
                  <a:pt x="231977" y="14978"/>
                </a:moveTo>
                <a:lnTo>
                  <a:pt x="207841" y="14978"/>
                </a:lnTo>
                <a:lnTo>
                  <a:pt x="209938" y="15674"/>
                </a:lnTo>
                <a:lnTo>
                  <a:pt x="213597" y="18460"/>
                </a:lnTo>
                <a:lnTo>
                  <a:pt x="215115" y="21224"/>
                </a:lnTo>
                <a:lnTo>
                  <a:pt x="217523" y="29497"/>
                </a:lnTo>
                <a:lnTo>
                  <a:pt x="218006" y="35582"/>
                </a:lnTo>
                <a:lnTo>
                  <a:pt x="218008" y="60582"/>
                </a:lnTo>
                <a:lnTo>
                  <a:pt x="217454" y="67050"/>
                </a:lnTo>
                <a:lnTo>
                  <a:pt x="216110" y="71680"/>
                </a:lnTo>
                <a:lnTo>
                  <a:pt x="215092" y="75279"/>
                </a:lnTo>
                <a:lnTo>
                  <a:pt x="213655" y="77776"/>
                </a:lnTo>
                <a:lnTo>
                  <a:pt x="209919" y="80572"/>
                </a:lnTo>
                <a:lnTo>
                  <a:pt x="207841" y="81258"/>
                </a:lnTo>
                <a:lnTo>
                  <a:pt x="231987" y="81258"/>
                </a:lnTo>
                <a:lnTo>
                  <a:pt x="232925" y="79803"/>
                </a:lnTo>
                <a:lnTo>
                  <a:pt x="236052" y="71133"/>
                </a:lnTo>
                <a:lnTo>
                  <a:pt x="237928" y="60582"/>
                </a:lnTo>
                <a:lnTo>
                  <a:pt x="238554" y="48150"/>
                </a:lnTo>
                <a:lnTo>
                  <a:pt x="238002" y="37092"/>
                </a:lnTo>
                <a:lnTo>
                  <a:pt x="237912" y="35582"/>
                </a:lnTo>
                <a:lnTo>
                  <a:pt x="236070" y="25151"/>
                </a:lnTo>
                <a:lnTo>
                  <a:pt x="232964" y="16509"/>
                </a:lnTo>
                <a:lnTo>
                  <a:pt x="231977" y="14978"/>
                </a:lnTo>
                <a:close/>
              </a:path>
              <a:path w="432434" h="96520">
                <a:moveTo>
                  <a:pt x="270879" y="68529"/>
                </a:moveTo>
                <a:lnTo>
                  <a:pt x="251424" y="70393"/>
                </a:lnTo>
                <a:lnTo>
                  <a:pt x="252581" y="78280"/>
                </a:lnTo>
                <a:lnTo>
                  <a:pt x="256125" y="84557"/>
                </a:lnTo>
                <a:lnTo>
                  <a:pt x="267983" y="93901"/>
                </a:lnTo>
                <a:lnTo>
                  <a:pt x="275649" y="96236"/>
                </a:lnTo>
                <a:lnTo>
                  <a:pt x="285054" y="96236"/>
                </a:lnTo>
                <a:lnTo>
                  <a:pt x="314230" y="81772"/>
                </a:lnTo>
                <a:lnTo>
                  <a:pt x="281694" y="81772"/>
                </a:lnTo>
                <a:lnTo>
                  <a:pt x="278545" y="80582"/>
                </a:lnTo>
                <a:lnTo>
                  <a:pt x="273079" y="75825"/>
                </a:lnTo>
                <a:lnTo>
                  <a:pt x="271434" y="72600"/>
                </a:lnTo>
                <a:lnTo>
                  <a:pt x="270879" y="68529"/>
                </a:lnTo>
                <a:close/>
              </a:path>
              <a:path w="432434" h="96520">
                <a:moveTo>
                  <a:pt x="316746" y="45965"/>
                </a:moveTo>
                <a:lnTo>
                  <a:pt x="289199" y="45965"/>
                </a:lnTo>
                <a:lnTo>
                  <a:pt x="292846" y="47411"/>
                </a:lnTo>
                <a:lnTo>
                  <a:pt x="298452" y="53197"/>
                </a:lnTo>
                <a:lnTo>
                  <a:pt x="299853" y="57536"/>
                </a:lnTo>
                <a:lnTo>
                  <a:pt x="299853" y="69494"/>
                </a:lnTo>
                <a:lnTo>
                  <a:pt x="298439" y="74112"/>
                </a:lnTo>
                <a:lnTo>
                  <a:pt x="292789" y="80239"/>
                </a:lnTo>
                <a:lnTo>
                  <a:pt x="289337" y="81772"/>
                </a:lnTo>
                <a:lnTo>
                  <a:pt x="314230" y="81772"/>
                </a:lnTo>
                <a:lnTo>
                  <a:pt x="317501" y="77679"/>
                </a:lnTo>
                <a:lnTo>
                  <a:pt x="319933" y="70758"/>
                </a:lnTo>
                <a:lnTo>
                  <a:pt x="319933" y="53700"/>
                </a:lnTo>
                <a:lnTo>
                  <a:pt x="316923" y="46136"/>
                </a:lnTo>
                <a:lnTo>
                  <a:pt x="316746" y="45965"/>
                </a:lnTo>
                <a:close/>
              </a:path>
              <a:path w="432434" h="96520">
                <a:moveTo>
                  <a:pt x="315417" y="1671"/>
                </a:moveTo>
                <a:lnTo>
                  <a:pt x="263791" y="1671"/>
                </a:lnTo>
                <a:lnTo>
                  <a:pt x="253786" y="50722"/>
                </a:lnTo>
                <a:lnTo>
                  <a:pt x="269628" y="52843"/>
                </a:lnTo>
                <a:lnTo>
                  <a:pt x="274074" y="48257"/>
                </a:lnTo>
                <a:lnTo>
                  <a:pt x="279101" y="45965"/>
                </a:lnTo>
                <a:lnTo>
                  <a:pt x="316746" y="45965"/>
                </a:lnTo>
                <a:lnTo>
                  <a:pt x="304990" y="34585"/>
                </a:lnTo>
                <a:lnTo>
                  <a:pt x="275534" y="34585"/>
                </a:lnTo>
                <a:lnTo>
                  <a:pt x="278592" y="18578"/>
                </a:lnTo>
                <a:lnTo>
                  <a:pt x="315417" y="18578"/>
                </a:lnTo>
                <a:lnTo>
                  <a:pt x="315417" y="1671"/>
                </a:lnTo>
                <a:close/>
              </a:path>
              <a:path w="432434" h="96520">
                <a:moveTo>
                  <a:pt x="297536" y="31564"/>
                </a:moveTo>
                <a:lnTo>
                  <a:pt x="284335" y="31564"/>
                </a:lnTo>
                <a:lnTo>
                  <a:pt x="279888" y="32571"/>
                </a:lnTo>
                <a:lnTo>
                  <a:pt x="275534" y="34585"/>
                </a:lnTo>
                <a:lnTo>
                  <a:pt x="304990" y="34585"/>
                </a:lnTo>
                <a:lnTo>
                  <a:pt x="297536" y="31564"/>
                </a:lnTo>
                <a:close/>
              </a:path>
              <a:path w="432434" h="96520">
                <a:moveTo>
                  <a:pt x="364627" y="384"/>
                </a:moveTo>
                <a:lnTo>
                  <a:pt x="333846" y="384"/>
                </a:lnTo>
                <a:lnTo>
                  <a:pt x="333846" y="94630"/>
                </a:lnTo>
                <a:lnTo>
                  <a:pt x="352953" y="94630"/>
                </a:lnTo>
                <a:lnTo>
                  <a:pt x="352953" y="20443"/>
                </a:lnTo>
                <a:lnTo>
                  <a:pt x="370393" y="20443"/>
                </a:lnTo>
                <a:lnTo>
                  <a:pt x="364627" y="384"/>
                </a:lnTo>
                <a:close/>
              </a:path>
              <a:path w="432434" h="96520">
                <a:moveTo>
                  <a:pt x="370393" y="20443"/>
                </a:moveTo>
                <a:lnTo>
                  <a:pt x="352953" y="20443"/>
                </a:lnTo>
                <a:lnTo>
                  <a:pt x="373104" y="94630"/>
                </a:lnTo>
                <a:lnTo>
                  <a:pt x="392906" y="94630"/>
                </a:lnTo>
                <a:lnTo>
                  <a:pt x="401071" y="64672"/>
                </a:lnTo>
                <a:lnTo>
                  <a:pt x="383109" y="64672"/>
                </a:lnTo>
                <a:lnTo>
                  <a:pt x="370393" y="20443"/>
                </a:lnTo>
                <a:close/>
              </a:path>
              <a:path w="432434" h="96520">
                <a:moveTo>
                  <a:pt x="432234" y="20443"/>
                </a:moveTo>
                <a:lnTo>
                  <a:pt x="413125" y="20443"/>
                </a:lnTo>
                <a:lnTo>
                  <a:pt x="413125" y="94630"/>
                </a:lnTo>
                <a:lnTo>
                  <a:pt x="432234" y="94630"/>
                </a:lnTo>
                <a:lnTo>
                  <a:pt x="432234" y="20443"/>
                </a:lnTo>
                <a:close/>
              </a:path>
              <a:path w="432434" h="96520">
                <a:moveTo>
                  <a:pt x="432234" y="384"/>
                </a:moveTo>
                <a:lnTo>
                  <a:pt x="401383" y="384"/>
                </a:lnTo>
                <a:lnTo>
                  <a:pt x="383109" y="64672"/>
                </a:lnTo>
                <a:lnTo>
                  <a:pt x="401071" y="64672"/>
                </a:lnTo>
                <a:lnTo>
                  <a:pt x="413125" y="20443"/>
                </a:lnTo>
                <a:lnTo>
                  <a:pt x="432234" y="20443"/>
                </a:lnTo>
                <a:lnTo>
                  <a:pt x="432234" y="3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3" name="object 3923"/>
          <p:cNvSpPr/>
          <p:nvPr/>
        </p:nvSpPr>
        <p:spPr>
          <a:xfrm>
            <a:off x="6271148" y="4787086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32104" y="0"/>
                </a:moveTo>
                <a:lnTo>
                  <a:pt x="20023" y="2175"/>
                </a:lnTo>
                <a:lnTo>
                  <a:pt x="9403" y="8700"/>
                </a:lnTo>
                <a:lnTo>
                  <a:pt x="2350" y="18526"/>
                </a:lnTo>
                <a:lnTo>
                  <a:pt x="0" y="29704"/>
                </a:lnTo>
                <a:lnTo>
                  <a:pt x="2350" y="40881"/>
                </a:lnTo>
                <a:lnTo>
                  <a:pt x="9403" y="50707"/>
                </a:lnTo>
                <a:lnTo>
                  <a:pt x="20023" y="57233"/>
                </a:lnTo>
                <a:lnTo>
                  <a:pt x="32104" y="59408"/>
                </a:lnTo>
                <a:lnTo>
                  <a:pt x="44185" y="57233"/>
                </a:lnTo>
                <a:lnTo>
                  <a:pt x="54805" y="50707"/>
                </a:lnTo>
                <a:lnTo>
                  <a:pt x="61857" y="40881"/>
                </a:lnTo>
                <a:lnTo>
                  <a:pt x="64208" y="29704"/>
                </a:lnTo>
                <a:lnTo>
                  <a:pt x="61857" y="18526"/>
                </a:lnTo>
                <a:lnTo>
                  <a:pt x="54805" y="8700"/>
                </a:lnTo>
                <a:lnTo>
                  <a:pt x="44185" y="2175"/>
                </a:lnTo>
                <a:lnTo>
                  <a:pt x="32104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4" name="object 3924"/>
          <p:cNvSpPr/>
          <p:nvPr/>
        </p:nvSpPr>
        <p:spPr>
          <a:xfrm>
            <a:off x="6271148" y="4787086"/>
            <a:ext cx="64769" cy="59690"/>
          </a:xfrm>
          <a:custGeom>
            <a:avLst/>
            <a:gdLst/>
            <a:ahLst/>
            <a:cxnLst/>
            <a:rect l="l" t="t" r="r" b="b"/>
            <a:pathLst>
              <a:path w="64770" h="59689">
                <a:moveTo>
                  <a:pt x="54805" y="8699"/>
                </a:moveTo>
                <a:lnTo>
                  <a:pt x="61857" y="18526"/>
                </a:lnTo>
                <a:lnTo>
                  <a:pt x="64208" y="29703"/>
                </a:lnTo>
                <a:lnTo>
                  <a:pt x="61857" y="40881"/>
                </a:lnTo>
                <a:lnTo>
                  <a:pt x="54805" y="50707"/>
                </a:lnTo>
                <a:lnTo>
                  <a:pt x="44185" y="57232"/>
                </a:lnTo>
                <a:lnTo>
                  <a:pt x="32104" y="59407"/>
                </a:lnTo>
                <a:lnTo>
                  <a:pt x="20023" y="57232"/>
                </a:lnTo>
                <a:lnTo>
                  <a:pt x="9402" y="50707"/>
                </a:lnTo>
                <a:lnTo>
                  <a:pt x="2350" y="40881"/>
                </a:lnTo>
                <a:lnTo>
                  <a:pt x="0" y="29703"/>
                </a:lnTo>
                <a:lnTo>
                  <a:pt x="2350" y="18526"/>
                </a:lnTo>
                <a:lnTo>
                  <a:pt x="9402" y="8699"/>
                </a:lnTo>
                <a:lnTo>
                  <a:pt x="20023" y="2174"/>
                </a:lnTo>
                <a:lnTo>
                  <a:pt x="32104" y="0"/>
                </a:lnTo>
                <a:lnTo>
                  <a:pt x="44185" y="2174"/>
                </a:lnTo>
                <a:lnTo>
                  <a:pt x="54805" y="8699"/>
                </a:lnTo>
              </a:path>
            </a:pathLst>
          </a:custGeom>
          <a:ln w="3175">
            <a:solidFill>
              <a:srgbClr val="FF2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5" name="object 3925"/>
          <p:cNvSpPr/>
          <p:nvPr/>
        </p:nvSpPr>
        <p:spPr>
          <a:xfrm>
            <a:off x="5577742" y="6082761"/>
            <a:ext cx="533400" cy="123825"/>
          </a:xfrm>
          <a:custGeom>
            <a:avLst/>
            <a:gdLst/>
            <a:ahLst/>
            <a:cxnLst/>
            <a:rect l="l" t="t" r="r" b="b"/>
            <a:pathLst>
              <a:path w="533400" h="123825">
                <a:moveTo>
                  <a:pt x="50792" y="17550"/>
                </a:moveTo>
                <a:lnTo>
                  <a:pt x="30224" y="17550"/>
                </a:lnTo>
                <a:lnTo>
                  <a:pt x="30224" y="95851"/>
                </a:lnTo>
                <a:lnTo>
                  <a:pt x="50792" y="95851"/>
                </a:lnTo>
                <a:lnTo>
                  <a:pt x="50792" y="17550"/>
                </a:lnTo>
                <a:close/>
              </a:path>
              <a:path w="533400" h="123825">
                <a:moveTo>
                  <a:pt x="80947" y="1607"/>
                </a:moveTo>
                <a:lnTo>
                  <a:pt x="0" y="1607"/>
                </a:lnTo>
                <a:lnTo>
                  <a:pt x="0" y="17550"/>
                </a:lnTo>
                <a:lnTo>
                  <a:pt x="80947" y="17550"/>
                </a:lnTo>
                <a:lnTo>
                  <a:pt x="80947" y="1607"/>
                </a:lnTo>
                <a:close/>
              </a:path>
              <a:path w="533400" h="123825">
                <a:moveTo>
                  <a:pt x="117499" y="1607"/>
                </a:moveTo>
                <a:lnTo>
                  <a:pt x="97974" y="1607"/>
                </a:lnTo>
                <a:lnTo>
                  <a:pt x="97974" y="18321"/>
                </a:lnTo>
                <a:lnTo>
                  <a:pt x="117499" y="18321"/>
                </a:lnTo>
                <a:lnTo>
                  <a:pt x="117499" y="1607"/>
                </a:lnTo>
                <a:close/>
              </a:path>
              <a:path w="533400" h="123825">
                <a:moveTo>
                  <a:pt x="117499" y="27579"/>
                </a:moveTo>
                <a:lnTo>
                  <a:pt x="97974" y="27579"/>
                </a:lnTo>
                <a:lnTo>
                  <a:pt x="97974" y="95851"/>
                </a:lnTo>
                <a:lnTo>
                  <a:pt x="117499" y="95851"/>
                </a:lnTo>
                <a:lnTo>
                  <a:pt x="117499" y="27579"/>
                </a:lnTo>
                <a:close/>
              </a:path>
              <a:path w="533400" h="123825">
                <a:moveTo>
                  <a:pt x="149797" y="27579"/>
                </a:moveTo>
                <a:lnTo>
                  <a:pt x="131801" y="27579"/>
                </a:lnTo>
                <a:lnTo>
                  <a:pt x="131801" y="95851"/>
                </a:lnTo>
                <a:lnTo>
                  <a:pt x="151325" y="95851"/>
                </a:lnTo>
                <a:lnTo>
                  <a:pt x="151325" y="56122"/>
                </a:lnTo>
                <a:lnTo>
                  <a:pt x="151847" y="51429"/>
                </a:lnTo>
                <a:lnTo>
                  <a:pt x="153931" y="45772"/>
                </a:lnTo>
                <a:lnTo>
                  <a:pt x="155657" y="43608"/>
                </a:lnTo>
                <a:lnTo>
                  <a:pt x="160474" y="40607"/>
                </a:lnTo>
                <a:lnTo>
                  <a:pt x="163184" y="39858"/>
                </a:lnTo>
                <a:lnTo>
                  <a:pt x="239147" y="39858"/>
                </a:lnTo>
                <a:lnTo>
                  <a:pt x="237774" y="36900"/>
                </a:lnTo>
                <a:lnTo>
                  <a:pt x="149797" y="36900"/>
                </a:lnTo>
                <a:lnTo>
                  <a:pt x="149797" y="27579"/>
                </a:lnTo>
                <a:close/>
              </a:path>
              <a:path w="533400" h="123825">
                <a:moveTo>
                  <a:pt x="207722" y="39858"/>
                </a:moveTo>
                <a:lnTo>
                  <a:pt x="168696" y="39858"/>
                </a:lnTo>
                <a:lnTo>
                  <a:pt x="170676" y="40329"/>
                </a:lnTo>
                <a:lnTo>
                  <a:pt x="173595" y="42215"/>
                </a:lnTo>
                <a:lnTo>
                  <a:pt x="176409" y="95851"/>
                </a:lnTo>
                <a:lnTo>
                  <a:pt x="195934" y="95851"/>
                </a:lnTo>
                <a:lnTo>
                  <a:pt x="195992" y="56122"/>
                </a:lnTo>
                <a:lnTo>
                  <a:pt x="205151" y="40629"/>
                </a:lnTo>
                <a:lnTo>
                  <a:pt x="207722" y="39858"/>
                </a:lnTo>
                <a:close/>
              </a:path>
              <a:path w="533400" h="123825">
                <a:moveTo>
                  <a:pt x="239147" y="39858"/>
                </a:moveTo>
                <a:lnTo>
                  <a:pt x="214208" y="39858"/>
                </a:lnTo>
                <a:lnTo>
                  <a:pt x="216987" y="41143"/>
                </a:lnTo>
                <a:lnTo>
                  <a:pt x="218794" y="43715"/>
                </a:lnTo>
                <a:lnTo>
                  <a:pt x="220136" y="45686"/>
                </a:lnTo>
                <a:lnTo>
                  <a:pt x="220808" y="50058"/>
                </a:lnTo>
                <a:lnTo>
                  <a:pt x="220808" y="95851"/>
                </a:lnTo>
                <a:lnTo>
                  <a:pt x="240333" y="95851"/>
                </a:lnTo>
                <a:lnTo>
                  <a:pt x="240333" y="45686"/>
                </a:lnTo>
                <a:lnTo>
                  <a:pt x="239661" y="40972"/>
                </a:lnTo>
                <a:lnTo>
                  <a:pt x="239147" y="39858"/>
                </a:lnTo>
                <a:close/>
              </a:path>
              <a:path w="533400" h="123825">
                <a:moveTo>
                  <a:pt x="177520" y="26036"/>
                </a:moveTo>
                <a:lnTo>
                  <a:pt x="172796" y="26036"/>
                </a:lnTo>
                <a:lnTo>
                  <a:pt x="166356" y="26715"/>
                </a:lnTo>
                <a:lnTo>
                  <a:pt x="160376" y="28752"/>
                </a:lnTo>
                <a:lnTo>
                  <a:pt x="154856" y="32147"/>
                </a:lnTo>
                <a:lnTo>
                  <a:pt x="149797" y="36900"/>
                </a:lnTo>
                <a:lnTo>
                  <a:pt x="193640" y="36900"/>
                </a:lnTo>
                <a:lnTo>
                  <a:pt x="191418" y="33257"/>
                </a:lnTo>
                <a:lnTo>
                  <a:pt x="188569" y="30536"/>
                </a:lnTo>
                <a:lnTo>
                  <a:pt x="181620" y="26936"/>
                </a:lnTo>
                <a:lnTo>
                  <a:pt x="177520" y="26036"/>
                </a:lnTo>
                <a:close/>
              </a:path>
              <a:path w="533400" h="123825">
                <a:moveTo>
                  <a:pt x="221573" y="26036"/>
                </a:moveTo>
                <a:lnTo>
                  <a:pt x="211891" y="26036"/>
                </a:lnTo>
                <a:lnTo>
                  <a:pt x="207885" y="26936"/>
                </a:lnTo>
                <a:lnTo>
                  <a:pt x="200380" y="30536"/>
                </a:lnTo>
                <a:lnTo>
                  <a:pt x="196883" y="33257"/>
                </a:lnTo>
                <a:lnTo>
                  <a:pt x="193640" y="36900"/>
                </a:lnTo>
                <a:lnTo>
                  <a:pt x="237774" y="36900"/>
                </a:lnTo>
                <a:lnTo>
                  <a:pt x="236465" y="34114"/>
                </a:lnTo>
                <a:lnTo>
                  <a:pt x="233663" y="31125"/>
                </a:lnTo>
                <a:lnTo>
                  <a:pt x="226159" y="27054"/>
                </a:lnTo>
                <a:lnTo>
                  <a:pt x="221573" y="26036"/>
                </a:lnTo>
                <a:close/>
              </a:path>
              <a:path w="533400" h="123825">
                <a:moveTo>
                  <a:pt x="291553" y="26036"/>
                </a:moveTo>
                <a:lnTo>
                  <a:pt x="258315" y="54204"/>
                </a:lnTo>
                <a:lnTo>
                  <a:pt x="257716" y="62229"/>
                </a:lnTo>
                <a:lnTo>
                  <a:pt x="257716" y="71701"/>
                </a:lnTo>
                <a:lnTo>
                  <a:pt x="293499" y="97394"/>
                </a:lnTo>
                <a:lnTo>
                  <a:pt x="301605" y="97394"/>
                </a:lnTo>
                <a:lnTo>
                  <a:pt x="308357" y="95669"/>
                </a:lnTo>
                <a:lnTo>
                  <a:pt x="319150" y="88769"/>
                </a:lnTo>
                <a:lnTo>
                  <a:pt x="322981" y="83894"/>
                </a:lnTo>
                <a:lnTo>
                  <a:pt x="289214" y="83894"/>
                </a:lnTo>
                <a:lnTo>
                  <a:pt x="285462" y="82405"/>
                </a:lnTo>
                <a:lnTo>
                  <a:pt x="279440" y="76448"/>
                </a:lnTo>
                <a:lnTo>
                  <a:pt x="277865" y="72280"/>
                </a:lnTo>
                <a:lnTo>
                  <a:pt x="277727" y="66922"/>
                </a:lnTo>
                <a:lnTo>
                  <a:pt x="326642" y="66922"/>
                </a:lnTo>
                <a:lnTo>
                  <a:pt x="326230" y="57209"/>
                </a:lnTo>
                <a:lnTo>
                  <a:pt x="325964" y="55865"/>
                </a:lnTo>
                <a:lnTo>
                  <a:pt x="278074" y="55865"/>
                </a:lnTo>
                <a:lnTo>
                  <a:pt x="278133" y="50636"/>
                </a:lnTo>
                <a:lnTo>
                  <a:pt x="279394" y="47036"/>
                </a:lnTo>
                <a:lnTo>
                  <a:pt x="284953" y="41293"/>
                </a:lnTo>
                <a:lnTo>
                  <a:pt x="288474" y="39858"/>
                </a:lnTo>
                <a:lnTo>
                  <a:pt x="320271" y="39858"/>
                </a:lnTo>
                <a:lnTo>
                  <a:pt x="317540" y="36097"/>
                </a:lnTo>
                <a:lnTo>
                  <a:pt x="312346" y="31695"/>
                </a:lnTo>
                <a:lnTo>
                  <a:pt x="306284" y="28551"/>
                </a:lnTo>
                <a:lnTo>
                  <a:pt x="299353" y="26665"/>
                </a:lnTo>
                <a:lnTo>
                  <a:pt x="291553" y="26036"/>
                </a:lnTo>
                <a:close/>
              </a:path>
              <a:path w="533400" h="123825">
                <a:moveTo>
                  <a:pt x="306144" y="74123"/>
                </a:moveTo>
                <a:lnTo>
                  <a:pt x="305079" y="77551"/>
                </a:lnTo>
                <a:lnTo>
                  <a:pt x="303504" y="80037"/>
                </a:lnTo>
                <a:lnTo>
                  <a:pt x="299336" y="83123"/>
                </a:lnTo>
                <a:lnTo>
                  <a:pt x="296765" y="83894"/>
                </a:lnTo>
                <a:lnTo>
                  <a:pt x="322981" y="83894"/>
                </a:lnTo>
                <a:lnTo>
                  <a:pt x="323099" y="83744"/>
                </a:lnTo>
                <a:lnTo>
                  <a:pt x="325600" y="77144"/>
                </a:lnTo>
                <a:lnTo>
                  <a:pt x="306144" y="74123"/>
                </a:lnTo>
                <a:close/>
              </a:path>
              <a:path w="533400" h="123825">
                <a:moveTo>
                  <a:pt x="320271" y="39858"/>
                </a:moveTo>
                <a:lnTo>
                  <a:pt x="296718" y="39858"/>
                </a:lnTo>
                <a:lnTo>
                  <a:pt x="300099" y="41218"/>
                </a:lnTo>
                <a:lnTo>
                  <a:pt x="305659" y="46661"/>
                </a:lnTo>
                <a:lnTo>
                  <a:pt x="307117" y="50636"/>
                </a:lnTo>
                <a:lnTo>
                  <a:pt x="307257" y="55865"/>
                </a:lnTo>
                <a:lnTo>
                  <a:pt x="325964" y="55865"/>
                </a:lnTo>
                <a:lnTo>
                  <a:pt x="324575" y="48834"/>
                </a:lnTo>
                <a:lnTo>
                  <a:pt x="321679" y="41796"/>
                </a:lnTo>
                <a:lnTo>
                  <a:pt x="320271" y="39858"/>
                </a:lnTo>
                <a:close/>
              </a:path>
              <a:path w="533400" h="123825">
                <a:moveTo>
                  <a:pt x="414006" y="0"/>
                </a:moveTo>
                <a:lnTo>
                  <a:pt x="400665" y="0"/>
                </a:lnTo>
                <a:lnTo>
                  <a:pt x="396279" y="6215"/>
                </a:lnTo>
                <a:lnTo>
                  <a:pt x="380359" y="43634"/>
                </a:lnTo>
                <a:lnTo>
                  <a:pt x="378639" y="61715"/>
                </a:lnTo>
                <a:lnTo>
                  <a:pt x="378986" y="69269"/>
                </a:lnTo>
                <a:lnTo>
                  <a:pt x="391024" y="108420"/>
                </a:lnTo>
                <a:lnTo>
                  <a:pt x="400387" y="123559"/>
                </a:lnTo>
                <a:lnTo>
                  <a:pt x="413797" y="123559"/>
                </a:lnTo>
                <a:lnTo>
                  <a:pt x="409721" y="115373"/>
                </a:lnTo>
                <a:lnTo>
                  <a:pt x="406872" y="109095"/>
                </a:lnTo>
                <a:lnTo>
                  <a:pt x="397344" y="69269"/>
                </a:lnTo>
                <a:lnTo>
                  <a:pt x="397342" y="61715"/>
                </a:lnTo>
                <a:lnTo>
                  <a:pt x="397554" y="54553"/>
                </a:lnTo>
                <a:lnTo>
                  <a:pt x="409617" y="9375"/>
                </a:lnTo>
                <a:lnTo>
                  <a:pt x="414006" y="0"/>
                </a:lnTo>
                <a:close/>
              </a:path>
              <a:path w="533400" h="123825">
                <a:moveTo>
                  <a:pt x="441567" y="73608"/>
                </a:moveTo>
                <a:lnTo>
                  <a:pt x="421974" y="76372"/>
                </a:lnTo>
                <a:lnTo>
                  <a:pt x="423779" y="82844"/>
                </a:lnTo>
                <a:lnTo>
                  <a:pt x="427612" y="87966"/>
                </a:lnTo>
                <a:lnTo>
                  <a:pt x="439332" y="95509"/>
                </a:lnTo>
                <a:lnTo>
                  <a:pt x="447288" y="97394"/>
                </a:lnTo>
                <a:lnTo>
                  <a:pt x="457340" y="97394"/>
                </a:lnTo>
                <a:lnTo>
                  <a:pt x="489020" y="84344"/>
                </a:lnTo>
                <a:lnTo>
                  <a:pt x="452755" y="84344"/>
                </a:lnTo>
                <a:lnTo>
                  <a:pt x="449187" y="83433"/>
                </a:lnTo>
                <a:lnTo>
                  <a:pt x="444092" y="79790"/>
                </a:lnTo>
                <a:lnTo>
                  <a:pt x="442401" y="77123"/>
                </a:lnTo>
                <a:lnTo>
                  <a:pt x="441567" y="73608"/>
                </a:lnTo>
                <a:close/>
              </a:path>
              <a:path w="533400" h="123825">
                <a:moveTo>
                  <a:pt x="465839" y="26036"/>
                </a:moveTo>
                <a:lnTo>
                  <a:pt x="445135" y="26036"/>
                </a:lnTo>
                <a:lnTo>
                  <a:pt x="437306" y="28050"/>
                </a:lnTo>
                <a:lnTo>
                  <a:pt x="427207" y="36107"/>
                </a:lnTo>
                <a:lnTo>
                  <a:pt x="424715" y="41015"/>
                </a:lnTo>
                <a:lnTo>
                  <a:pt x="424682" y="53551"/>
                </a:lnTo>
                <a:lnTo>
                  <a:pt x="427601" y="58672"/>
                </a:lnTo>
                <a:lnTo>
                  <a:pt x="466766" y="71894"/>
                </a:lnTo>
                <a:lnTo>
                  <a:pt x="468943" y="72687"/>
                </a:lnTo>
                <a:lnTo>
                  <a:pt x="469982" y="73608"/>
                </a:lnTo>
                <a:lnTo>
                  <a:pt x="470843" y="74444"/>
                </a:lnTo>
                <a:lnTo>
                  <a:pt x="471305" y="75580"/>
                </a:lnTo>
                <a:lnTo>
                  <a:pt x="471305" y="78965"/>
                </a:lnTo>
                <a:lnTo>
                  <a:pt x="470449" y="80573"/>
                </a:lnTo>
                <a:lnTo>
                  <a:pt x="468735" y="81773"/>
                </a:lnTo>
                <a:lnTo>
                  <a:pt x="466187" y="83487"/>
                </a:lnTo>
                <a:lnTo>
                  <a:pt x="462389" y="84344"/>
                </a:lnTo>
                <a:lnTo>
                  <a:pt x="489020" y="84344"/>
                </a:lnTo>
                <a:lnTo>
                  <a:pt x="490900" y="80765"/>
                </a:lnTo>
                <a:lnTo>
                  <a:pt x="490900" y="68765"/>
                </a:lnTo>
                <a:lnTo>
                  <a:pt x="452603" y="50851"/>
                </a:lnTo>
                <a:lnTo>
                  <a:pt x="446524" y="49158"/>
                </a:lnTo>
                <a:lnTo>
                  <a:pt x="443467" y="47058"/>
                </a:lnTo>
                <a:lnTo>
                  <a:pt x="442818" y="45965"/>
                </a:lnTo>
                <a:lnTo>
                  <a:pt x="442818" y="43179"/>
                </a:lnTo>
                <a:lnTo>
                  <a:pt x="443560" y="41958"/>
                </a:lnTo>
                <a:lnTo>
                  <a:pt x="445042" y="41015"/>
                </a:lnTo>
                <a:lnTo>
                  <a:pt x="447264" y="39686"/>
                </a:lnTo>
                <a:lnTo>
                  <a:pt x="450947" y="39022"/>
                </a:lnTo>
                <a:lnTo>
                  <a:pt x="486819" y="39022"/>
                </a:lnTo>
                <a:lnTo>
                  <a:pt x="486545" y="38143"/>
                </a:lnTo>
                <a:lnTo>
                  <a:pt x="483165" y="33643"/>
                </a:lnTo>
                <a:lnTo>
                  <a:pt x="473344" y="27557"/>
                </a:lnTo>
                <a:lnTo>
                  <a:pt x="465839" y="26036"/>
                </a:lnTo>
                <a:close/>
              </a:path>
              <a:path w="533400" h="123825">
                <a:moveTo>
                  <a:pt x="486819" y="39022"/>
                </a:moveTo>
                <a:lnTo>
                  <a:pt x="460166" y="39022"/>
                </a:lnTo>
                <a:lnTo>
                  <a:pt x="463304" y="39729"/>
                </a:lnTo>
                <a:lnTo>
                  <a:pt x="467705" y="42558"/>
                </a:lnTo>
                <a:lnTo>
                  <a:pt x="469198" y="44593"/>
                </a:lnTo>
                <a:lnTo>
                  <a:pt x="469986" y="47250"/>
                </a:lnTo>
                <a:lnTo>
                  <a:pt x="488398" y="44101"/>
                </a:lnTo>
                <a:lnTo>
                  <a:pt x="486819" y="39022"/>
                </a:lnTo>
                <a:close/>
              </a:path>
              <a:path w="533400" h="123825">
                <a:moveTo>
                  <a:pt x="511186" y="0"/>
                </a:moveTo>
                <a:lnTo>
                  <a:pt x="497914" y="0"/>
                </a:lnTo>
                <a:lnTo>
                  <a:pt x="502300" y="9375"/>
                </a:lnTo>
                <a:lnTo>
                  <a:pt x="505940" y="18024"/>
                </a:lnTo>
                <a:lnTo>
                  <a:pt x="514481" y="60751"/>
                </a:lnTo>
                <a:lnTo>
                  <a:pt x="514490" y="67589"/>
                </a:lnTo>
                <a:lnTo>
                  <a:pt x="514197" y="72012"/>
                </a:lnTo>
                <a:lnTo>
                  <a:pt x="504609" y="110080"/>
                </a:lnTo>
                <a:lnTo>
                  <a:pt x="498053" y="123559"/>
                </a:lnTo>
                <a:lnTo>
                  <a:pt x="511533" y="123559"/>
                </a:lnTo>
                <a:lnTo>
                  <a:pt x="530702" y="81990"/>
                </a:lnTo>
                <a:lnTo>
                  <a:pt x="533281" y="60751"/>
                </a:lnTo>
                <a:lnTo>
                  <a:pt x="532919" y="52807"/>
                </a:lnTo>
                <a:lnTo>
                  <a:pt x="520505" y="14239"/>
                </a:lnTo>
                <a:lnTo>
                  <a:pt x="516138" y="7015"/>
                </a:lnTo>
                <a:lnTo>
                  <a:pt x="51118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6" name="object 3926"/>
          <p:cNvSpPr/>
          <p:nvPr/>
        </p:nvSpPr>
        <p:spPr>
          <a:xfrm>
            <a:off x="4836347" y="3504607"/>
            <a:ext cx="2146300" cy="609600"/>
          </a:xfrm>
          <a:custGeom>
            <a:avLst/>
            <a:gdLst/>
            <a:ahLst/>
            <a:cxnLst/>
            <a:rect l="l" t="t" r="r" b="b"/>
            <a:pathLst>
              <a:path w="2146300" h="609600">
                <a:moveTo>
                  <a:pt x="0" y="0"/>
                </a:moveTo>
                <a:lnTo>
                  <a:pt x="2146300" y="0"/>
                </a:lnTo>
                <a:lnTo>
                  <a:pt x="2146300" y="609556"/>
                </a:lnTo>
                <a:lnTo>
                  <a:pt x="0" y="60955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7" name="object 3927"/>
          <p:cNvSpPr txBox="1"/>
          <p:nvPr/>
        </p:nvSpPr>
        <p:spPr>
          <a:xfrm>
            <a:off x="4953000" y="3784600"/>
            <a:ext cx="16109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25" dirty="0">
                <a:latin typeface="Arial"/>
                <a:cs typeface="Arial"/>
              </a:rPr>
              <a:t>5-HT </a:t>
            </a:r>
            <a:r>
              <a:rPr sz="1200" spc="40" dirty="0">
                <a:latin typeface="Arial"/>
                <a:cs typeface="Arial"/>
              </a:rPr>
              <a:t>Response</a:t>
            </a:r>
            <a:r>
              <a:rPr sz="1200" spc="-145" dirty="0">
                <a:latin typeface="Arial"/>
                <a:cs typeface="Arial"/>
              </a:rPr>
              <a:t> </a:t>
            </a:r>
            <a:r>
              <a:rPr sz="1200" spc="15" dirty="0">
                <a:latin typeface="Arial"/>
                <a:cs typeface="Arial"/>
              </a:rPr>
              <a:t>(RFU)</a:t>
            </a:r>
            <a:endParaRPr sz="1200">
              <a:latin typeface="Arial"/>
              <a:cs typeface="Arial"/>
            </a:endParaRPr>
          </a:p>
        </p:txBody>
      </p:sp>
      <p:sp>
        <p:nvSpPr>
          <p:cNvPr id="3928" name="object 3928"/>
          <p:cNvSpPr/>
          <p:nvPr/>
        </p:nvSpPr>
        <p:spPr>
          <a:xfrm>
            <a:off x="4496622" y="4405334"/>
            <a:ext cx="692150" cy="114300"/>
          </a:xfrm>
          <a:custGeom>
            <a:avLst/>
            <a:gdLst/>
            <a:ahLst/>
            <a:cxnLst/>
            <a:rect l="l" t="t" r="r" b="b"/>
            <a:pathLst>
              <a:path w="692150" h="114300">
                <a:moveTo>
                  <a:pt x="0" y="0"/>
                </a:moveTo>
                <a:lnTo>
                  <a:pt x="692150" y="0"/>
                </a:lnTo>
                <a:lnTo>
                  <a:pt x="692150" y="114292"/>
                </a:lnTo>
                <a:lnTo>
                  <a:pt x="0" y="11429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9" name="object 3929"/>
          <p:cNvSpPr txBox="1"/>
          <p:nvPr/>
        </p:nvSpPr>
        <p:spPr>
          <a:xfrm>
            <a:off x="1473200" y="2070100"/>
            <a:ext cx="48418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835" indent="-191770">
              <a:lnSpc>
                <a:spcPct val="100000"/>
              </a:lnSpc>
              <a:spcBef>
                <a:spcPts val="100"/>
              </a:spcBef>
              <a:buChar char="•"/>
              <a:tabLst>
                <a:tab pos="204470" algn="l"/>
              </a:tabLst>
            </a:pPr>
            <a:r>
              <a:rPr sz="2400" b="1" spc="-5" dirty="0">
                <a:latin typeface="Arial"/>
                <a:cs typeface="Arial"/>
              </a:rPr>
              <a:t>Reprogram allosteric</a:t>
            </a:r>
            <a:r>
              <a:rPr sz="2400" b="1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specificity</a:t>
            </a:r>
            <a:endParaRPr sz="2400">
              <a:latin typeface="Arial"/>
              <a:cs typeface="Arial"/>
            </a:endParaRPr>
          </a:p>
        </p:txBody>
      </p:sp>
      <p:sp>
        <p:nvSpPr>
          <p:cNvPr id="3930" name="object 3930"/>
          <p:cNvSpPr txBox="1"/>
          <p:nvPr/>
        </p:nvSpPr>
        <p:spPr>
          <a:xfrm>
            <a:off x="1460500" y="1308100"/>
            <a:ext cx="3504565" cy="759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835" indent="-191770">
              <a:lnSpc>
                <a:spcPct val="100000"/>
              </a:lnSpc>
              <a:spcBef>
                <a:spcPts val="100"/>
              </a:spcBef>
              <a:buChar char="•"/>
              <a:tabLst>
                <a:tab pos="204470" algn="l"/>
              </a:tabLst>
            </a:pPr>
            <a:r>
              <a:rPr sz="2400" dirty="0">
                <a:solidFill>
                  <a:srgbClr val="A6AAA9"/>
                </a:solidFill>
                <a:latin typeface="Arial"/>
                <a:cs typeface="Arial"/>
              </a:rPr>
              <a:t>Decrease </a:t>
            </a:r>
            <a:r>
              <a:rPr sz="2400" spc="-5" dirty="0">
                <a:solidFill>
                  <a:srgbClr val="A6AAA9"/>
                </a:solidFill>
                <a:latin typeface="Arial"/>
                <a:cs typeface="Arial"/>
              </a:rPr>
              <a:t>retinal</a:t>
            </a:r>
            <a:r>
              <a:rPr sz="2400" spc="-65" dirty="0">
                <a:solidFill>
                  <a:srgbClr val="A6AAA9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A6AAA9"/>
                </a:solidFill>
                <a:latin typeface="Arial"/>
                <a:cs typeface="Arial"/>
              </a:rPr>
              <a:t>binding</a:t>
            </a:r>
            <a:endParaRPr sz="2400">
              <a:latin typeface="Arial"/>
              <a:cs typeface="Arial"/>
            </a:endParaRPr>
          </a:p>
          <a:p>
            <a:pPr marL="198755" indent="-186055">
              <a:lnSpc>
                <a:spcPct val="100000"/>
              </a:lnSpc>
              <a:spcBef>
                <a:spcPts val="20"/>
              </a:spcBef>
              <a:buChar char="•"/>
              <a:tabLst>
                <a:tab pos="198755" algn="l"/>
              </a:tabLst>
            </a:pPr>
            <a:r>
              <a:rPr sz="2400" spc="-20" dirty="0">
                <a:solidFill>
                  <a:srgbClr val="A6AAA9"/>
                </a:solidFill>
                <a:latin typeface="Arial"/>
                <a:cs typeface="Arial"/>
              </a:rPr>
              <a:t>Yield </a:t>
            </a:r>
            <a:r>
              <a:rPr sz="2400" spc="-5" dirty="0">
                <a:solidFill>
                  <a:srgbClr val="A6AAA9"/>
                </a:solidFill>
                <a:latin typeface="Arial"/>
                <a:cs typeface="Arial"/>
              </a:rPr>
              <a:t>constitutive</a:t>
            </a:r>
            <a:r>
              <a:rPr sz="2400" spc="5" dirty="0">
                <a:solidFill>
                  <a:srgbClr val="A6AAA9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A6AAA9"/>
                </a:solidFill>
                <a:latin typeface="Arial"/>
                <a:cs typeface="Arial"/>
              </a:rPr>
              <a:t>activity</a:t>
            </a:r>
            <a:endParaRPr sz="2400">
              <a:latin typeface="Arial"/>
              <a:cs typeface="Arial"/>
            </a:endParaRPr>
          </a:p>
        </p:txBody>
      </p:sp>
      <p:sp>
        <p:nvSpPr>
          <p:cNvPr id="3931" name="object 3931"/>
          <p:cNvSpPr/>
          <p:nvPr/>
        </p:nvSpPr>
        <p:spPr>
          <a:xfrm>
            <a:off x="7678823" y="1177158"/>
            <a:ext cx="2441175" cy="309953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2" name="object 3932"/>
          <p:cNvSpPr txBox="1"/>
          <p:nvPr/>
        </p:nvSpPr>
        <p:spPr>
          <a:xfrm>
            <a:off x="6108700" y="1156636"/>
            <a:ext cx="1821180" cy="77406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38100" marR="30480" indent="40640">
              <a:lnSpc>
                <a:spcPct val="106200"/>
              </a:lnSpc>
              <a:spcBef>
                <a:spcPts val="150"/>
              </a:spcBef>
            </a:pPr>
            <a:r>
              <a:rPr sz="2550" i="1" spc="-45" dirty="0">
                <a:latin typeface="Symbol"/>
                <a:cs typeface="Symbol"/>
              </a:rPr>
              <a:t></a:t>
            </a:r>
            <a:r>
              <a:rPr sz="2550" i="1" spc="-45" dirty="0">
                <a:latin typeface="Times New Roman"/>
                <a:cs typeface="Times New Roman"/>
              </a:rPr>
              <a:t> </a:t>
            </a:r>
            <a:r>
              <a:rPr sz="1950" b="1" spc="22" baseline="-6410" dirty="0">
                <a:latin typeface="Arial"/>
                <a:cs typeface="Arial"/>
              </a:rPr>
              <a:t>2 </a:t>
            </a:r>
            <a:r>
              <a:rPr sz="2000" b="1" spc="-5" dirty="0">
                <a:latin typeface="Arial"/>
                <a:cs typeface="Arial"/>
              </a:rPr>
              <a:t>adrenergic  </a:t>
            </a:r>
            <a:r>
              <a:rPr sz="2000" b="1" dirty="0">
                <a:latin typeface="Arial"/>
                <a:cs typeface="Arial"/>
              </a:rPr>
              <a:t>(2RH1)</a:t>
            </a:r>
            <a:endParaRPr sz="2000">
              <a:latin typeface="Arial"/>
              <a:cs typeface="Arial"/>
            </a:endParaRPr>
          </a:p>
        </p:txBody>
      </p:sp>
      <p:sp>
        <p:nvSpPr>
          <p:cNvPr id="3933" name="object 3933"/>
          <p:cNvSpPr txBox="1"/>
          <p:nvPr/>
        </p:nvSpPr>
        <p:spPr>
          <a:xfrm>
            <a:off x="7226300" y="2641600"/>
            <a:ext cx="657860" cy="72644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1800"/>
              </a:lnSpc>
              <a:spcBef>
                <a:spcPts val="260"/>
              </a:spcBef>
            </a:pPr>
            <a:r>
              <a:rPr sz="1600" spc="-5" dirty="0">
                <a:latin typeface="Arial"/>
                <a:cs typeface="Arial"/>
              </a:rPr>
              <a:t>T205M  TM5  </a:t>
            </a:r>
            <a:r>
              <a:rPr sz="1600" dirty="0">
                <a:latin typeface="Arial"/>
                <a:cs typeface="Arial"/>
              </a:rPr>
              <a:t>14.1Ǻ</a:t>
            </a:r>
            <a:endParaRPr sz="1600">
              <a:latin typeface="Arial"/>
              <a:cs typeface="Arial"/>
            </a:endParaRPr>
          </a:p>
        </p:txBody>
      </p:sp>
      <p:sp>
        <p:nvSpPr>
          <p:cNvPr id="3934" name="object 3934"/>
          <p:cNvSpPr/>
          <p:nvPr/>
        </p:nvSpPr>
        <p:spPr>
          <a:xfrm>
            <a:off x="5395762" y="3173667"/>
            <a:ext cx="2694305" cy="1644650"/>
          </a:xfrm>
          <a:custGeom>
            <a:avLst/>
            <a:gdLst/>
            <a:ahLst/>
            <a:cxnLst/>
            <a:rect l="l" t="t" r="r" b="b"/>
            <a:pathLst>
              <a:path w="2694304" h="1644650">
                <a:moveTo>
                  <a:pt x="2694026" y="0"/>
                </a:moveTo>
                <a:lnTo>
                  <a:pt x="27100" y="1627875"/>
                </a:lnTo>
                <a:lnTo>
                  <a:pt x="0" y="1644416"/>
                </a:lnTo>
              </a:path>
            </a:pathLst>
          </a:custGeom>
          <a:ln w="635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5" name="object 3935"/>
          <p:cNvSpPr/>
          <p:nvPr/>
        </p:nvSpPr>
        <p:spPr>
          <a:xfrm>
            <a:off x="5257008" y="4657226"/>
            <a:ext cx="288925" cy="245745"/>
          </a:xfrm>
          <a:custGeom>
            <a:avLst/>
            <a:gdLst/>
            <a:ahLst/>
            <a:cxnLst/>
            <a:rect l="l" t="t" r="r" b="b"/>
            <a:pathLst>
              <a:path w="288925" h="245745">
                <a:moveTo>
                  <a:pt x="153648" y="0"/>
                </a:moveTo>
                <a:lnTo>
                  <a:pt x="0" y="245551"/>
                </a:lnTo>
                <a:lnTo>
                  <a:pt x="288630" y="221140"/>
                </a:lnTo>
                <a:lnTo>
                  <a:pt x="165854" y="144315"/>
                </a:lnTo>
                <a:lnTo>
                  <a:pt x="1536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6" name="object 3936"/>
          <p:cNvSpPr txBox="1"/>
          <p:nvPr/>
        </p:nvSpPr>
        <p:spPr>
          <a:xfrm>
            <a:off x="1816100" y="6451600"/>
            <a:ext cx="28333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Rodriguez </a:t>
            </a:r>
            <a:r>
              <a:rPr sz="1800" i="1" spc="-5" dirty="0">
                <a:latin typeface="Arial"/>
                <a:cs typeface="Arial"/>
              </a:rPr>
              <a:t>et </a:t>
            </a:r>
            <a:r>
              <a:rPr sz="1800" i="1" dirty="0">
                <a:latin typeface="Arial"/>
                <a:cs typeface="Arial"/>
              </a:rPr>
              <a:t>el </a:t>
            </a:r>
            <a:r>
              <a:rPr sz="1800" b="1" i="1" dirty="0">
                <a:latin typeface="Arial"/>
                <a:cs typeface="Arial"/>
              </a:rPr>
              <a:t>PNAS</a:t>
            </a:r>
            <a:r>
              <a:rPr sz="1800" b="1" i="1" spc="-1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2010</a:t>
            </a:r>
            <a:endParaRPr sz="1800">
              <a:latin typeface="Arial"/>
              <a:cs typeface="Arial"/>
            </a:endParaRPr>
          </a:p>
        </p:txBody>
      </p:sp>
      <p:sp>
        <p:nvSpPr>
          <p:cNvPr id="3937" name="object 3937"/>
          <p:cNvSpPr/>
          <p:nvPr/>
        </p:nvSpPr>
        <p:spPr>
          <a:xfrm>
            <a:off x="4942433" y="6435524"/>
            <a:ext cx="1380490" cy="361315"/>
          </a:xfrm>
          <a:custGeom>
            <a:avLst/>
            <a:gdLst/>
            <a:ahLst/>
            <a:cxnLst/>
            <a:rect l="l" t="t" r="r" b="b"/>
            <a:pathLst>
              <a:path w="1380489" h="361315">
                <a:moveTo>
                  <a:pt x="0" y="0"/>
                </a:moveTo>
                <a:lnTo>
                  <a:pt x="1380417" y="0"/>
                </a:lnTo>
                <a:lnTo>
                  <a:pt x="1380417" y="360821"/>
                </a:lnTo>
                <a:lnTo>
                  <a:pt x="0" y="360821"/>
                </a:lnTo>
                <a:lnTo>
                  <a:pt x="0" y="0"/>
                </a:lnTo>
                <a:close/>
              </a:path>
            </a:pathLst>
          </a:custGeom>
          <a:solidFill>
            <a:srgbClr val="A6AA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8" name="object 3938"/>
          <p:cNvSpPr txBox="1"/>
          <p:nvPr/>
        </p:nvSpPr>
        <p:spPr>
          <a:xfrm>
            <a:off x="4978400" y="6451600"/>
            <a:ext cx="12915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Wensel</a:t>
            </a:r>
            <a:r>
              <a:rPr sz="18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Lab</a:t>
            </a:r>
            <a:endParaRPr sz="1800">
              <a:latin typeface="Arial"/>
              <a:cs typeface="Arial"/>
            </a:endParaRPr>
          </a:p>
        </p:txBody>
      </p:sp>
      <p:sp>
        <p:nvSpPr>
          <p:cNvPr id="3939" name="object 3939"/>
          <p:cNvSpPr/>
          <p:nvPr/>
        </p:nvSpPr>
        <p:spPr>
          <a:xfrm>
            <a:off x="10254203" y="1344424"/>
            <a:ext cx="660859" cy="309939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0" name="object 3940"/>
          <p:cNvSpPr txBox="1"/>
          <p:nvPr/>
        </p:nvSpPr>
        <p:spPr>
          <a:xfrm>
            <a:off x="10274300" y="1333500"/>
            <a:ext cx="5397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HE</a:t>
            </a:r>
            <a:r>
              <a:rPr sz="1200" b="1" spc="-9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VY</a:t>
            </a:r>
            <a:endParaRPr sz="1200">
              <a:latin typeface="Arial"/>
              <a:cs typeface="Arial"/>
            </a:endParaRPr>
          </a:p>
        </p:txBody>
      </p:sp>
      <p:sp>
        <p:nvSpPr>
          <p:cNvPr id="3941" name="object 3941"/>
          <p:cNvSpPr txBox="1"/>
          <p:nvPr/>
        </p:nvSpPr>
        <p:spPr>
          <a:xfrm>
            <a:off x="10401300" y="4254500"/>
            <a:ext cx="4743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LIGHT</a:t>
            </a:r>
            <a:endParaRPr sz="1200">
              <a:latin typeface="Arial"/>
              <a:cs typeface="Arial"/>
            </a:endParaRPr>
          </a:p>
        </p:txBody>
      </p:sp>
      <p:sp>
        <p:nvSpPr>
          <p:cNvPr id="3942" name="object 3942"/>
          <p:cNvSpPr txBox="1"/>
          <p:nvPr/>
        </p:nvSpPr>
        <p:spPr>
          <a:xfrm>
            <a:off x="10007600" y="698500"/>
            <a:ext cx="1014094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Arial"/>
                <a:cs typeface="Arial"/>
              </a:rPr>
              <a:t>Residue  </a:t>
            </a:r>
            <a:r>
              <a:rPr sz="2000" b="1" spc="-10" dirty="0">
                <a:latin typeface="Arial"/>
                <a:cs typeface="Arial"/>
              </a:rPr>
              <a:t>Weight</a:t>
            </a:r>
            <a:endParaRPr sz="2000">
              <a:latin typeface="Arial"/>
              <a:cs typeface="Arial"/>
            </a:endParaRPr>
          </a:p>
        </p:txBody>
      </p:sp>
      <p:sp>
        <p:nvSpPr>
          <p:cNvPr id="3943" name="object 3943"/>
          <p:cNvSpPr txBox="1">
            <a:spLocks noGrp="1"/>
          </p:cNvSpPr>
          <p:nvPr>
            <p:ph type="title"/>
          </p:nvPr>
        </p:nvSpPr>
        <p:spPr>
          <a:xfrm>
            <a:off x="1943100" y="241300"/>
            <a:ext cx="8268334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Need </a:t>
            </a:r>
            <a:r>
              <a:rPr spc="-5" dirty="0"/>
              <a:t>multiple </a:t>
            </a:r>
            <a:r>
              <a:rPr dirty="0"/>
              <a:t>assays </a:t>
            </a:r>
            <a:r>
              <a:rPr spc="-5" dirty="0"/>
              <a:t>to </a:t>
            </a:r>
            <a:r>
              <a:rPr dirty="0"/>
              <a:t>measure what </a:t>
            </a:r>
            <a:r>
              <a:rPr spc="-5" dirty="0"/>
              <a:t>mutations</a:t>
            </a:r>
            <a:r>
              <a:rPr spc="-30" dirty="0"/>
              <a:t> </a:t>
            </a:r>
            <a:r>
              <a:rPr dirty="0"/>
              <a:t>do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68913" y="1180100"/>
            <a:ext cx="2441177" cy="30995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025012" y="4883166"/>
            <a:ext cx="1322627" cy="12194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763551" y="4507122"/>
            <a:ext cx="413384" cy="471170"/>
          </a:xfrm>
          <a:custGeom>
            <a:avLst/>
            <a:gdLst/>
            <a:ahLst/>
            <a:cxnLst/>
            <a:rect l="l" t="t" r="r" b="b"/>
            <a:pathLst>
              <a:path w="413384" h="471170">
                <a:moveTo>
                  <a:pt x="149349" y="0"/>
                </a:moveTo>
                <a:lnTo>
                  <a:pt x="0" y="104993"/>
                </a:lnTo>
                <a:lnTo>
                  <a:pt x="188988" y="373824"/>
                </a:lnTo>
                <a:lnTo>
                  <a:pt x="114313" y="426321"/>
                </a:lnTo>
                <a:lnTo>
                  <a:pt x="368658" y="470677"/>
                </a:lnTo>
                <a:lnTo>
                  <a:pt x="413014" y="216334"/>
                </a:lnTo>
                <a:lnTo>
                  <a:pt x="338339" y="268831"/>
                </a:lnTo>
                <a:lnTo>
                  <a:pt x="149349" y="0"/>
                </a:lnTo>
                <a:close/>
              </a:path>
            </a:pathLst>
          </a:custGeom>
          <a:solidFill>
            <a:srgbClr val="000000">
              <a:alpha val="1774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763551" y="4507121"/>
            <a:ext cx="413384" cy="471170"/>
          </a:xfrm>
          <a:custGeom>
            <a:avLst/>
            <a:gdLst/>
            <a:ahLst/>
            <a:cxnLst/>
            <a:rect l="l" t="t" r="r" b="b"/>
            <a:pathLst>
              <a:path w="413384" h="471170">
                <a:moveTo>
                  <a:pt x="114314" y="426321"/>
                </a:moveTo>
                <a:lnTo>
                  <a:pt x="188989" y="373825"/>
                </a:lnTo>
                <a:lnTo>
                  <a:pt x="0" y="104993"/>
                </a:lnTo>
                <a:lnTo>
                  <a:pt x="149350" y="0"/>
                </a:lnTo>
                <a:lnTo>
                  <a:pt x="338339" y="268831"/>
                </a:lnTo>
                <a:lnTo>
                  <a:pt x="413014" y="216334"/>
                </a:lnTo>
                <a:lnTo>
                  <a:pt x="368658" y="470677"/>
                </a:lnTo>
                <a:lnTo>
                  <a:pt x="114314" y="426321"/>
                </a:lnTo>
                <a:close/>
              </a:path>
            </a:pathLst>
          </a:custGeom>
          <a:ln w="253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31701" y="4522764"/>
            <a:ext cx="415290" cy="408940"/>
          </a:xfrm>
          <a:custGeom>
            <a:avLst/>
            <a:gdLst/>
            <a:ahLst/>
            <a:cxnLst/>
            <a:rect l="l" t="t" r="r" b="b"/>
            <a:pathLst>
              <a:path w="415290" h="408939">
                <a:moveTo>
                  <a:pt x="262343" y="0"/>
                </a:moveTo>
                <a:lnTo>
                  <a:pt x="86178" y="165309"/>
                </a:lnTo>
                <a:lnTo>
                  <a:pt x="10006" y="84134"/>
                </a:lnTo>
                <a:lnTo>
                  <a:pt x="0" y="398826"/>
                </a:lnTo>
                <a:lnTo>
                  <a:pt x="314693" y="408832"/>
                </a:lnTo>
                <a:lnTo>
                  <a:pt x="238522" y="327658"/>
                </a:lnTo>
                <a:lnTo>
                  <a:pt x="414688" y="162349"/>
                </a:lnTo>
                <a:lnTo>
                  <a:pt x="26234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931701" y="4522765"/>
            <a:ext cx="415290" cy="408940"/>
          </a:xfrm>
          <a:custGeom>
            <a:avLst/>
            <a:gdLst/>
            <a:ahLst/>
            <a:cxnLst/>
            <a:rect l="l" t="t" r="r" b="b"/>
            <a:pathLst>
              <a:path w="415290" h="408939">
                <a:moveTo>
                  <a:pt x="10005" y="84134"/>
                </a:moveTo>
                <a:lnTo>
                  <a:pt x="86177" y="165309"/>
                </a:lnTo>
                <a:lnTo>
                  <a:pt x="262343" y="0"/>
                </a:lnTo>
                <a:lnTo>
                  <a:pt x="414687" y="162348"/>
                </a:lnTo>
                <a:lnTo>
                  <a:pt x="238521" y="327658"/>
                </a:lnTo>
                <a:lnTo>
                  <a:pt x="314692" y="408832"/>
                </a:lnTo>
                <a:lnTo>
                  <a:pt x="0" y="398827"/>
                </a:lnTo>
                <a:lnTo>
                  <a:pt x="10005" y="84134"/>
                </a:lnTo>
                <a:close/>
              </a:path>
            </a:pathLst>
          </a:custGeom>
          <a:ln w="303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984850" y="5026475"/>
            <a:ext cx="1507690" cy="10032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303643" y="6144372"/>
            <a:ext cx="94043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Arial"/>
                <a:cs typeface="Arial"/>
              </a:rPr>
              <a:t>G</a:t>
            </a:r>
            <a:r>
              <a:rPr sz="1600" b="1" spc="-6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Protein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84269" y="6131081"/>
            <a:ext cx="9626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β-arrestin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934910" y="4312904"/>
            <a:ext cx="2195195" cy="1657350"/>
          </a:xfrm>
          <a:custGeom>
            <a:avLst/>
            <a:gdLst/>
            <a:ahLst/>
            <a:cxnLst/>
            <a:rect l="l" t="t" r="r" b="b"/>
            <a:pathLst>
              <a:path w="2195195" h="1657350">
                <a:moveTo>
                  <a:pt x="0" y="0"/>
                </a:moveTo>
                <a:lnTo>
                  <a:pt x="2195136" y="0"/>
                </a:lnTo>
                <a:lnTo>
                  <a:pt x="2195136" y="1656741"/>
                </a:lnTo>
                <a:lnTo>
                  <a:pt x="0" y="1656741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550757" y="4896637"/>
            <a:ext cx="225425" cy="828040"/>
          </a:xfrm>
          <a:custGeom>
            <a:avLst/>
            <a:gdLst/>
            <a:ahLst/>
            <a:cxnLst/>
            <a:rect l="l" t="t" r="r" b="b"/>
            <a:pathLst>
              <a:path w="225425" h="828039">
                <a:moveTo>
                  <a:pt x="0" y="0"/>
                </a:moveTo>
                <a:lnTo>
                  <a:pt x="224802" y="0"/>
                </a:lnTo>
                <a:lnTo>
                  <a:pt x="224802" y="827426"/>
                </a:lnTo>
                <a:lnTo>
                  <a:pt x="0" y="827426"/>
                </a:lnTo>
                <a:lnTo>
                  <a:pt x="0" y="0"/>
                </a:lnTo>
                <a:close/>
              </a:path>
            </a:pathLst>
          </a:custGeom>
          <a:solidFill>
            <a:srgbClr val="FF2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550757" y="4896637"/>
            <a:ext cx="225425" cy="828040"/>
          </a:xfrm>
          <a:custGeom>
            <a:avLst/>
            <a:gdLst/>
            <a:ahLst/>
            <a:cxnLst/>
            <a:rect l="l" t="t" r="r" b="b"/>
            <a:pathLst>
              <a:path w="225425" h="828039">
                <a:moveTo>
                  <a:pt x="0" y="0"/>
                </a:moveTo>
                <a:lnTo>
                  <a:pt x="224802" y="0"/>
                </a:lnTo>
                <a:lnTo>
                  <a:pt x="224802" y="827426"/>
                </a:lnTo>
                <a:lnTo>
                  <a:pt x="0" y="82742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143936" y="4758733"/>
            <a:ext cx="225425" cy="965835"/>
          </a:xfrm>
          <a:custGeom>
            <a:avLst/>
            <a:gdLst/>
            <a:ahLst/>
            <a:cxnLst/>
            <a:rect l="l" t="t" r="r" b="b"/>
            <a:pathLst>
              <a:path w="225425" h="965835">
                <a:moveTo>
                  <a:pt x="0" y="0"/>
                </a:moveTo>
                <a:lnTo>
                  <a:pt x="224802" y="0"/>
                </a:lnTo>
                <a:lnTo>
                  <a:pt x="224802" y="965330"/>
                </a:lnTo>
                <a:lnTo>
                  <a:pt x="0" y="965330"/>
                </a:lnTo>
                <a:lnTo>
                  <a:pt x="0" y="0"/>
                </a:lnTo>
                <a:close/>
              </a:path>
            </a:pathLst>
          </a:custGeom>
          <a:solidFill>
            <a:srgbClr val="FFA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143936" y="4758733"/>
            <a:ext cx="225425" cy="965835"/>
          </a:xfrm>
          <a:custGeom>
            <a:avLst/>
            <a:gdLst/>
            <a:ahLst/>
            <a:cxnLst/>
            <a:rect l="l" t="t" r="r" b="b"/>
            <a:pathLst>
              <a:path w="225425" h="965835">
                <a:moveTo>
                  <a:pt x="0" y="0"/>
                </a:moveTo>
                <a:lnTo>
                  <a:pt x="224802" y="0"/>
                </a:lnTo>
                <a:lnTo>
                  <a:pt x="224802" y="965330"/>
                </a:lnTo>
                <a:lnTo>
                  <a:pt x="0" y="96533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235278" y="5724063"/>
            <a:ext cx="1574165" cy="0"/>
          </a:xfrm>
          <a:custGeom>
            <a:avLst/>
            <a:gdLst/>
            <a:ahLst/>
            <a:cxnLst/>
            <a:rect l="l" t="t" r="r" b="b"/>
            <a:pathLst>
              <a:path w="1574164">
                <a:moveTo>
                  <a:pt x="0" y="0"/>
                </a:moveTo>
                <a:lnTo>
                  <a:pt x="157362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235278" y="4550930"/>
            <a:ext cx="0" cy="1173480"/>
          </a:xfrm>
          <a:custGeom>
            <a:avLst/>
            <a:gdLst/>
            <a:ahLst/>
            <a:cxnLst/>
            <a:rect l="l" t="t" r="r" b="b"/>
            <a:pathLst>
              <a:path h="1173479">
                <a:moveTo>
                  <a:pt x="0" y="0"/>
                </a:moveTo>
                <a:lnTo>
                  <a:pt x="0" y="1173131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013200" y="4516120"/>
            <a:ext cx="125730" cy="95250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40"/>
              </a:spcBef>
            </a:pPr>
            <a:r>
              <a:rPr sz="800" dirty="0">
                <a:latin typeface="Arial"/>
                <a:cs typeface="Arial"/>
              </a:rPr>
              <a:t>40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40"/>
              </a:spcBef>
            </a:pPr>
            <a:r>
              <a:rPr sz="800" dirty="0">
                <a:latin typeface="Arial"/>
                <a:cs typeface="Arial"/>
              </a:rPr>
              <a:t>30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40"/>
              </a:spcBef>
            </a:pPr>
            <a:r>
              <a:rPr sz="800" dirty="0">
                <a:latin typeface="Arial"/>
                <a:cs typeface="Arial"/>
              </a:rPr>
              <a:t>20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40"/>
              </a:spcBef>
            </a:pPr>
            <a:r>
              <a:rPr sz="800" dirty="0">
                <a:latin typeface="Arial"/>
                <a:cs typeface="Arial"/>
              </a:rPr>
              <a:t>10</a:t>
            </a:r>
            <a:endParaRPr sz="800">
              <a:latin typeface="Arial"/>
              <a:cs typeface="Arial"/>
            </a:endParaRPr>
          </a:p>
          <a:p>
            <a:pPr marL="55880">
              <a:lnSpc>
                <a:spcPct val="100000"/>
              </a:lnSpc>
              <a:spcBef>
                <a:spcPts val="440"/>
              </a:spcBef>
            </a:pPr>
            <a:r>
              <a:rPr sz="800" dirty="0">
                <a:latin typeface="Arial"/>
                <a:cs typeface="Arial"/>
              </a:rPr>
              <a:t>0</a:t>
            </a:r>
            <a:endParaRPr sz="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848100" y="5765800"/>
            <a:ext cx="2286635" cy="43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2780">
              <a:lnSpc>
                <a:spcPct val="100000"/>
              </a:lnSpc>
              <a:spcBef>
                <a:spcPts val="100"/>
              </a:spcBef>
              <a:tabLst>
                <a:tab pos="1148080" algn="l"/>
              </a:tabLst>
            </a:pPr>
            <a:r>
              <a:rPr sz="800" dirty="0">
                <a:latin typeface="Arial"/>
                <a:cs typeface="Arial"/>
              </a:rPr>
              <a:t>WT	M3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9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</a:pPr>
            <a:r>
              <a:rPr sz="1000" b="1" dirty="0">
                <a:latin typeface="Arial"/>
                <a:cs typeface="Arial"/>
              </a:rPr>
              <a:t>Percent </a:t>
            </a:r>
            <a:r>
              <a:rPr sz="1000" b="1" spc="-5" dirty="0">
                <a:latin typeface="Arial"/>
                <a:cs typeface="Arial"/>
              </a:rPr>
              <a:t>Sequestration </a:t>
            </a:r>
            <a:r>
              <a:rPr sz="1000" dirty="0">
                <a:latin typeface="Symbol"/>
                <a:cs typeface="Symbol"/>
              </a:rPr>
              <a:t></a:t>
            </a:r>
            <a:r>
              <a:rPr sz="975" b="1" baseline="-17094" dirty="0">
                <a:latin typeface="Arial"/>
                <a:cs typeface="Arial"/>
              </a:rPr>
              <a:t>2</a:t>
            </a:r>
            <a:r>
              <a:rPr sz="1000" b="1" dirty="0">
                <a:latin typeface="Arial"/>
                <a:cs typeface="Arial"/>
              </a:rPr>
              <a:t>-AR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mutant</a:t>
            </a:r>
            <a:endParaRPr sz="10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297406" y="4313058"/>
            <a:ext cx="2191385" cy="1659255"/>
          </a:xfrm>
          <a:custGeom>
            <a:avLst/>
            <a:gdLst/>
            <a:ahLst/>
            <a:cxnLst/>
            <a:rect l="l" t="t" r="r" b="b"/>
            <a:pathLst>
              <a:path w="2191385" h="1659254">
                <a:moveTo>
                  <a:pt x="0" y="0"/>
                </a:moveTo>
                <a:lnTo>
                  <a:pt x="2191358" y="0"/>
                </a:lnTo>
                <a:lnTo>
                  <a:pt x="2191358" y="1658631"/>
                </a:lnTo>
                <a:lnTo>
                  <a:pt x="0" y="1658631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122393" y="565102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127633" y="565102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132873" y="565102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138112" y="565102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143352" y="565102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148592" y="5647035"/>
            <a:ext cx="10795" cy="4445"/>
          </a:xfrm>
          <a:custGeom>
            <a:avLst/>
            <a:gdLst/>
            <a:ahLst/>
            <a:cxnLst/>
            <a:rect l="l" t="t" r="r" b="b"/>
            <a:pathLst>
              <a:path w="10794" h="444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3993"/>
                </a:lnTo>
                <a:lnTo>
                  <a:pt x="10480" y="3993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153832" y="5650031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159071" y="5650031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164311" y="5650031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169551" y="5650031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174791" y="5646037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180031" y="5649032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185270" y="5649032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190509" y="5645039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195750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200990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206230" y="5644041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211469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216709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221948" y="5643042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227188" y="5646037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232428" y="5642044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237668" y="564503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242907" y="5641046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248148" y="5644041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253387" y="5640047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258627" y="5639049"/>
            <a:ext cx="11430" cy="6985"/>
          </a:xfrm>
          <a:custGeom>
            <a:avLst/>
            <a:gdLst/>
            <a:ahLst/>
            <a:cxnLst/>
            <a:rect l="l" t="t" r="r" b="b"/>
            <a:pathLst>
              <a:path w="11430" h="6985">
                <a:moveTo>
                  <a:pt x="11352" y="0"/>
                </a:moveTo>
                <a:lnTo>
                  <a:pt x="6112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1352" y="5989"/>
                </a:lnTo>
                <a:lnTo>
                  <a:pt x="11352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264740" y="564204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269980" y="5638051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275220" y="5637053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280460" y="5636054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38" y="0"/>
                </a:lnTo>
                <a:lnTo>
                  <a:pt x="0" y="998"/>
                </a:lnTo>
                <a:lnTo>
                  <a:pt x="0" y="6987"/>
                </a:lnTo>
                <a:lnTo>
                  <a:pt x="5238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285699" y="5635056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290939" y="5634058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296179" y="5633060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301419" y="5632061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306659" y="5631063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38" y="0"/>
                </a:lnTo>
                <a:lnTo>
                  <a:pt x="0" y="998"/>
                </a:lnTo>
                <a:lnTo>
                  <a:pt x="0" y="6987"/>
                </a:lnTo>
                <a:lnTo>
                  <a:pt x="5238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311897" y="5630065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317137" y="5629066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322377" y="5628068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327617" y="5627070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332857" y="5625073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78" y="0"/>
                </a:moveTo>
                <a:lnTo>
                  <a:pt x="5238" y="0"/>
                </a:lnTo>
                <a:lnTo>
                  <a:pt x="0" y="1996"/>
                </a:lnTo>
                <a:lnTo>
                  <a:pt x="0" y="7986"/>
                </a:lnTo>
                <a:lnTo>
                  <a:pt x="5238" y="7986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338096" y="5624075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343336" y="5622078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80" y="0"/>
                </a:moveTo>
                <a:lnTo>
                  <a:pt x="5240" y="0"/>
                </a:lnTo>
                <a:lnTo>
                  <a:pt x="0" y="1996"/>
                </a:lnTo>
                <a:lnTo>
                  <a:pt x="0" y="7986"/>
                </a:lnTo>
                <a:lnTo>
                  <a:pt x="5240" y="7986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348576" y="5621080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353816" y="5619084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78" y="0"/>
                </a:moveTo>
                <a:lnTo>
                  <a:pt x="5240" y="0"/>
                </a:lnTo>
                <a:lnTo>
                  <a:pt x="0" y="1996"/>
                </a:lnTo>
                <a:lnTo>
                  <a:pt x="0" y="7986"/>
                </a:lnTo>
                <a:lnTo>
                  <a:pt x="5240" y="7986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359056" y="5617087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78" y="0"/>
                </a:moveTo>
                <a:lnTo>
                  <a:pt x="5238" y="0"/>
                </a:lnTo>
                <a:lnTo>
                  <a:pt x="0" y="1996"/>
                </a:lnTo>
                <a:lnTo>
                  <a:pt x="0" y="7986"/>
                </a:lnTo>
                <a:lnTo>
                  <a:pt x="5238" y="7986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364295" y="5615090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80" y="0"/>
                </a:moveTo>
                <a:lnTo>
                  <a:pt x="5240" y="0"/>
                </a:lnTo>
                <a:lnTo>
                  <a:pt x="0" y="1996"/>
                </a:lnTo>
                <a:lnTo>
                  <a:pt x="0" y="7986"/>
                </a:lnTo>
                <a:lnTo>
                  <a:pt x="5240" y="7986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369535" y="5613094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80" y="0"/>
                </a:moveTo>
                <a:lnTo>
                  <a:pt x="5240" y="0"/>
                </a:lnTo>
                <a:lnTo>
                  <a:pt x="0" y="1996"/>
                </a:lnTo>
                <a:lnTo>
                  <a:pt x="0" y="7986"/>
                </a:lnTo>
                <a:lnTo>
                  <a:pt x="5240" y="7986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374775" y="5611097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80" y="0"/>
                </a:moveTo>
                <a:lnTo>
                  <a:pt x="5240" y="0"/>
                </a:lnTo>
                <a:lnTo>
                  <a:pt x="0" y="1996"/>
                </a:lnTo>
                <a:lnTo>
                  <a:pt x="0" y="7986"/>
                </a:lnTo>
                <a:lnTo>
                  <a:pt x="5240" y="7986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380015" y="5609101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78" y="0"/>
                </a:moveTo>
                <a:lnTo>
                  <a:pt x="5240" y="0"/>
                </a:lnTo>
                <a:lnTo>
                  <a:pt x="0" y="1996"/>
                </a:lnTo>
                <a:lnTo>
                  <a:pt x="0" y="7986"/>
                </a:lnTo>
                <a:lnTo>
                  <a:pt x="5240" y="7986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385255" y="5607105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78" y="0"/>
                </a:moveTo>
                <a:lnTo>
                  <a:pt x="5238" y="0"/>
                </a:lnTo>
                <a:lnTo>
                  <a:pt x="0" y="1996"/>
                </a:lnTo>
                <a:lnTo>
                  <a:pt x="0" y="7986"/>
                </a:lnTo>
                <a:lnTo>
                  <a:pt x="5238" y="7986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390494" y="5605108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80" y="0"/>
                </a:moveTo>
                <a:lnTo>
                  <a:pt x="5240" y="0"/>
                </a:lnTo>
                <a:lnTo>
                  <a:pt x="0" y="1996"/>
                </a:lnTo>
                <a:lnTo>
                  <a:pt x="0" y="7986"/>
                </a:lnTo>
                <a:lnTo>
                  <a:pt x="5240" y="7986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395734" y="5602113"/>
            <a:ext cx="10795" cy="9525"/>
          </a:xfrm>
          <a:custGeom>
            <a:avLst/>
            <a:gdLst/>
            <a:ahLst/>
            <a:cxnLst/>
            <a:rect l="l" t="t" r="r" b="b"/>
            <a:pathLst>
              <a:path w="10794" h="9525">
                <a:moveTo>
                  <a:pt x="10480" y="0"/>
                </a:moveTo>
                <a:lnTo>
                  <a:pt x="5240" y="0"/>
                </a:lnTo>
                <a:lnTo>
                  <a:pt x="0" y="2994"/>
                </a:lnTo>
                <a:lnTo>
                  <a:pt x="0" y="8984"/>
                </a:lnTo>
                <a:lnTo>
                  <a:pt x="5240" y="8984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400974" y="5600117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80" y="0"/>
                </a:moveTo>
                <a:lnTo>
                  <a:pt x="5240" y="0"/>
                </a:lnTo>
                <a:lnTo>
                  <a:pt x="0" y="1996"/>
                </a:lnTo>
                <a:lnTo>
                  <a:pt x="0" y="7986"/>
                </a:lnTo>
                <a:lnTo>
                  <a:pt x="5240" y="7986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406214" y="5597122"/>
            <a:ext cx="10795" cy="9525"/>
          </a:xfrm>
          <a:custGeom>
            <a:avLst/>
            <a:gdLst/>
            <a:ahLst/>
            <a:cxnLst/>
            <a:rect l="l" t="t" r="r" b="b"/>
            <a:pathLst>
              <a:path w="10794" h="9525">
                <a:moveTo>
                  <a:pt x="10478" y="0"/>
                </a:moveTo>
                <a:lnTo>
                  <a:pt x="5240" y="0"/>
                </a:lnTo>
                <a:lnTo>
                  <a:pt x="0" y="2994"/>
                </a:lnTo>
                <a:lnTo>
                  <a:pt x="0" y="8984"/>
                </a:lnTo>
                <a:lnTo>
                  <a:pt x="5240" y="8984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411454" y="5595125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78" y="0"/>
                </a:moveTo>
                <a:lnTo>
                  <a:pt x="5238" y="0"/>
                </a:lnTo>
                <a:lnTo>
                  <a:pt x="0" y="1996"/>
                </a:lnTo>
                <a:lnTo>
                  <a:pt x="0" y="7986"/>
                </a:lnTo>
                <a:lnTo>
                  <a:pt x="5238" y="7986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416693" y="5592130"/>
            <a:ext cx="10795" cy="9525"/>
          </a:xfrm>
          <a:custGeom>
            <a:avLst/>
            <a:gdLst/>
            <a:ahLst/>
            <a:cxnLst/>
            <a:rect l="l" t="t" r="r" b="b"/>
            <a:pathLst>
              <a:path w="10794" h="9525">
                <a:moveTo>
                  <a:pt x="10480" y="0"/>
                </a:moveTo>
                <a:lnTo>
                  <a:pt x="5240" y="0"/>
                </a:lnTo>
                <a:lnTo>
                  <a:pt x="0" y="2994"/>
                </a:lnTo>
                <a:lnTo>
                  <a:pt x="0" y="8984"/>
                </a:lnTo>
                <a:lnTo>
                  <a:pt x="5240" y="8984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421933" y="5589135"/>
            <a:ext cx="10795" cy="9525"/>
          </a:xfrm>
          <a:custGeom>
            <a:avLst/>
            <a:gdLst/>
            <a:ahLst/>
            <a:cxnLst/>
            <a:rect l="l" t="t" r="r" b="b"/>
            <a:pathLst>
              <a:path w="10794" h="9525">
                <a:moveTo>
                  <a:pt x="10480" y="0"/>
                </a:moveTo>
                <a:lnTo>
                  <a:pt x="5240" y="0"/>
                </a:lnTo>
                <a:lnTo>
                  <a:pt x="0" y="2994"/>
                </a:lnTo>
                <a:lnTo>
                  <a:pt x="0" y="8984"/>
                </a:lnTo>
                <a:lnTo>
                  <a:pt x="5240" y="8984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427173" y="5586140"/>
            <a:ext cx="10795" cy="9525"/>
          </a:xfrm>
          <a:custGeom>
            <a:avLst/>
            <a:gdLst/>
            <a:ahLst/>
            <a:cxnLst/>
            <a:rect l="l" t="t" r="r" b="b"/>
            <a:pathLst>
              <a:path w="10794" h="9525">
                <a:moveTo>
                  <a:pt x="10480" y="0"/>
                </a:moveTo>
                <a:lnTo>
                  <a:pt x="5240" y="0"/>
                </a:lnTo>
                <a:lnTo>
                  <a:pt x="0" y="2995"/>
                </a:lnTo>
                <a:lnTo>
                  <a:pt x="0" y="8984"/>
                </a:lnTo>
                <a:lnTo>
                  <a:pt x="5240" y="8984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432413" y="5583146"/>
            <a:ext cx="10795" cy="9525"/>
          </a:xfrm>
          <a:custGeom>
            <a:avLst/>
            <a:gdLst/>
            <a:ahLst/>
            <a:cxnLst/>
            <a:rect l="l" t="t" r="r" b="b"/>
            <a:pathLst>
              <a:path w="10794" h="9525">
                <a:moveTo>
                  <a:pt x="10478" y="0"/>
                </a:moveTo>
                <a:lnTo>
                  <a:pt x="5240" y="0"/>
                </a:lnTo>
                <a:lnTo>
                  <a:pt x="0" y="2994"/>
                </a:lnTo>
                <a:lnTo>
                  <a:pt x="0" y="8984"/>
                </a:lnTo>
                <a:lnTo>
                  <a:pt x="5240" y="8984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437653" y="5580151"/>
            <a:ext cx="10795" cy="9525"/>
          </a:xfrm>
          <a:custGeom>
            <a:avLst/>
            <a:gdLst/>
            <a:ahLst/>
            <a:cxnLst/>
            <a:rect l="l" t="t" r="r" b="b"/>
            <a:pathLst>
              <a:path w="10794" h="9525">
                <a:moveTo>
                  <a:pt x="10478" y="0"/>
                </a:moveTo>
                <a:lnTo>
                  <a:pt x="5238" y="0"/>
                </a:lnTo>
                <a:lnTo>
                  <a:pt x="0" y="2994"/>
                </a:lnTo>
                <a:lnTo>
                  <a:pt x="0" y="8984"/>
                </a:lnTo>
                <a:lnTo>
                  <a:pt x="5238" y="8984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442891" y="5577156"/>
            <a:ext cx="10795" cy="9525"/>
          </a:xfrm>
          <a:custGeom>
            <a:avLst/>
            <a:gdLst/>
            <a:ahLst/>
            <a:cxnLst/>
            <a:rect l="l" t="t" r="r" b="b"/>
            <a:pathLst>
              <a:path w="10794" h="9525">
                <a:moveTo>
                  <a:pt x="10480" y="0"/>
                </a:moveTo>
                <a:lnTo>
                  <a:pt x="5240" y="0"/>
                </a:lnTo>
                <a:lnTo>
                  <a:pt x="0" y="2994"/>
                </a:lnTo>
                <a:lnTo>
                  <a:pt x="0" y="8983"/>
                </a:lnTo>
                <a:lnTo>
                  <a:pt x="5240" y="8983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448131" y="5574162"/>
            <a:ext cx="10795" cy="9525"/>
          </a:xfrm>
          <a:custGeom>
            <a:avLst/>
            <a:gdLst/>
            <a:ahLst/>
            <a:cxnLst/>
            <a:rect l="l" t="t" r="r" b="b"/>
            <a:pathLst>
              <a:path w="10794" h="9525">
                <a:moveTo>
                  <a:pt x="10480" y="0"/>
                </a:moveTo>
                <a:lnTo>
                  <a:pt x="5240" y="0"/>
                </a:lnTo>
                <a:lnTo>
                  <a:pt x="0" y="2994"/>
                </a:lnTo>
                <a:lnTo>
                  <a:pt x="0" y="8983"/>
                </a:lnTo>
                <a:lnTo>
                  <a:pt x="5240" y="8983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453371" y="5570169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10480" y="0"/>
                </a:moveTo>
                <a:lnTo>
                  <a:pt x="5240" y="0"/>
                </a:lnTo>
                <a:lnTo>
                  <a:pt x="0" y="3992"/>
                </a:lnTo>
                <a:lnTo>
                  <a:pt x="0" y="9982"/>
                </a:lnTo>
                <a:lnTo>
                  <a:pt x="5240" y="9982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458612" y="5567173"/>
            <a:ext cx="10795" cy="9525"/>
          </a:xfrm>
          <a:custGeom>
            <a:avLst/>
            <a:gdLst/>
            <a:ahLst/>
            <a:cxnLst/>
            <a:rect l="l" t="t" r="r" b="b"/>
            <a:pathLst>
              <a:path w="10794" h="9525">
                <a:moveTo>
                  <a:pt x="10478" y="0"/>
                </a:moveTo>
                <a:lnTo>
                  <a:pt x="5240" y="0"/>
                </a:lnTo>
                <a:lnTo>
                  <a:pt x="0" y="2995"/>
                </a:lnTo>
                <a:lnTo>
                  <a:pt x="0" y="8985"/>
                </a:lnTo>
                <a:lnTo>
                  <a:pt x="5240" y="8985"/>
                </a:lnTo>
                <a:lnTo>
                  <a:pt x="10478" y="5990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463852" y="5563180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10478" y="0"/>
                </a:moveTo>
                <a:lnTo>
                  <a:pt x="5238" y="0"/>
                </a:lnTo>
                <a:lnTo>
                  <a:pt x="0" y="3992"/>
                </a:lnTo>
                <a:lnTo>
                  <a:pt x="0" y="9983"/>
                </a:lnTo>
                <a:lnTo>
                  <a:pt x="5238" y="9983"/>
                </a:lnTo>
                <a:lnTo>
                  <a:pt x="10478" y="5990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469090" y="5560185"/>
            <a:ext cx="10795" cy="9525"/>
          </a:xfrm>
          <a:custGeom>
            <a:avLst/>
            <a:gdLst/>
            <a:ahLst/>
            <a:cxnLst/>
            <a:rect l="l" t="t" r="r" b="b"/>
            <a:pathLst>
              <a:path w="10794" h="9525">
                <a:moveTo>
                  <a:pt x="10480" y="0"/>
                </a:moveTo>
                <a:lnTo>
                  <a:pt x="5240" y="0"/>
                </a:lnTo>
                <a:lnTo>
                  <a:pt x="0" y="2994"/>
                </a:lnTo>
                <a:lnTo>
                  <a:pt x="0" y="8985"/>
                </a:lnTo>
                <a:lnTo>
                  <a:pt x="5240" y="8985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474330" y="5556193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10480" y="0"/>
                </a:moveTo>
                <a:lnTo>
                  <a:pt x="5240" y="0"/>
                </a:lnTo>
                <a:lnTo>
                  <a:pt x="0" y="3992"/>
                </a:lnTo>
                <a:lnTo>
                  <a:pt x="0" y="9982"/>
                </a:lnTo>
                <a:lnTo>
                  <a:pt x="5240" y="9982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479570" y="5552199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10480" y="0"/>
                </a:moveTo>
                <a:lnTo>
                  <a:pt x="5240" y="0"/>
                </a:lnTo>
                <a:lnTo>
                  <a:pt x="0" y="3992"/>
                </a:lnTo>
                <a:lnTo>
                  <a:pt x="0" y="9982"/>
                </a:lnTo>
                <a:lnTo>
                  <a:pt x="5240" y="9982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484810" y="5548207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10478" y="0"/>
                </a:moveTo>
                <a:lnTo>
                  <a:pt x="5240" y="0"/>
                </a:lnTo>
                <a:lnTo>
                  <a:pt x="0" y="3992"/>
                </a:lnTo>
                <a:lnTo>
                  <a:pt x="0" y="9982"/>
                </a:lnTo>
                <a:lnTo>
                  <a:pt x="5240" y="9982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490050" y="5545211"/>
            <a:ext cx="10795" cy="9525"/>
          </a:xfrm>
          <a:custGeom>
            <a:avLst/>
            <a:gdLst/>
            <a:ahLst/>
            <a:cxnLst/>
            <a:rect l="l" t="t" r="r" b="b"/>
            <a:pathLst>
              <a:path w="10794" h="9525">
                <a:moveTo>
                  <a:pt x="10478" y="0"/>
                </a:moveTo>
                <a:lnTo>
                  <a:pt x="5238" y="0"/>
                </a:lnTo>
                <a:lnTo>
                  <a:pt x="0" y="2995"/>
                </a:lnTo>
                <a:lnTo>
                  <a:pt x="0" y="8985"/>
                </a:lnTo>
                <a:lnTo>
                  <a:pt x="5238" y="8985"/>
                </a:lnTo>
                <a:lnTo>
                  <a:pt x="10478" y="5990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495289" y="5541218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10480" y="0"/>
                </a:moveTo>
                <a:lnTo>
                  <a:pt x="5240" y="0"/>
                </a:lnTo>
                <a:lnTo>
                  <a:pt x="0" y="3992"/>
                </a:lnTo>
                <a:lnTo>
                  <a:pt x="0" y="9983"/>
                </a:lnTo>
                <a:lnTo>
                  <a:pt x="5240" y="9983"/>
                </a:lnTo>
                <a:lnTo>
                  <a:pt x="10480" y="5990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500529" y="5537225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10480" y="0"/>
                </a:moveTo>
                <a:lnTo>
                  <a:pt x="5240" y="0"/>
                </a:lnTo>
                <a:lnTo>
                  <a:pt x="0" y="3992"/>
                </a:lnTo>
                <a:lnTo>
                  <a:pt x="0" y="9983"/>
                </a:lnTo>
                <a:lnTo>
                  <a:pt x="5240" y="9983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505769" y="5533232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10480" y="0"/>
                </a:moveTo>
                <a:lnTo>
                  <a:pt x="5240" y="0"/>
                </a:lnTo>
                <a:lnTo>
                  <a:pt x="0" y="3992"/>
                </a:lnTo>
                <a:lnTo>
                  <a:pt x="0" y="9982"/>
                </a:lnTo>
                <a:lnTo>
                  <a:pt x="5240" y="9982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511009" y="5529239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10478" y="0"/>
                </a:moveTo>
                <a:lnTo>
                  <a:pt x="5240" y="0"/>
                </a:lnTo>
                <a:lnTo>
                  <a:pt x="0" y="3992"/>
                </a:lnTo>
                <a:lnTo>
                  <a:pt x="0" y="9982"/>
                </a:lnTo>
                <a:lnTo>
                  <a:pt x="5240" y="9982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516249" y="5525246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10478" y="0"/>
                </a:moveTo>
                <a:lnTo>
                  <a:pt x="5238" y="0"/>
                </a:lnTo>
                <a:lnTo>
                  <a:pt x="0" y="3992"/>
                </a:lnTo>
                <a:lnTo>
                  <a:pt x="0" y="9982"/>
                </a:lnTo>
                <a:lnTo>
                  <a:pt x="5238" y="9982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521488" y="5521252"/>
            <a:ext cx="11430" cy="10160"/>
          </a:xfrm>
          <a:custGeom>
            <a:avLst/>
            <a:gdLst/>
            <a:ahLst/>
            <a:cxnLst/>
            <a:rect l="l" t="t" r="r" b="b"/>
            <a:pathLst>
              <a:path w="11430" h="10160">
                <a:moveTo>
                  <a:pt x="11353" y="0"/>
                </a:moveTo>
                <a:lnTo>
                  <a:pt x="6113" y="0"/>
                </a:lnTo>
                <a:lnTo>
                  <a:pt x="0" y="3994"/>
                </a:lnTo>
                <a:lnTo>
                  <a:pt x="0" y="9983"/>
                </a:lnTo>
                <a:lnTo>
                  <a:pt x="5240" y="9983"/>
                </a:lnTo>
                <a:lnTo>
                  <a:pt x="11353" y="5990"/>
                </a:lnTo>
                <a:lnTo>
                  <a:pt x="11353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527602" y="5517259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10478" y="0"/>
                </a:moveTo>
                <a:lnTo>
                  <a:pt x="5240" y="0"/>
                </a:lnTo>
                <a:lnTo>
                  <a:pt x="0" y="3992"/>
                </a:lnTo>
                <a:lnTo>
                  <a:pt x="0" y="9983"/>
                </a:lnTo>
                <a:lnTo>
                  <a:pt x="5240" y="9983"/>
                </a:lnTo>
                <a:lnTo>
                  <a:pt x="10478" y="5990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532842" y="5513266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10478" y="0"/>
                </a:moveTo>
                <a:lnTo>
                  <a:pt x="5238" y="0"/>
                </a:lnTo>
                <a:lnTo>
                  <a:pt x="0" y="3992"/>
                </a:lnTo>
                <a:lnTo>
                  <a:pt x="0" y="9983"/>
                </a:lnTo>
                <a:lnTo>
                  <a:pt x="5238" y="9983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2538081" y="5509273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10480" y="0"/>
                </a:moveTo>
                <a:lnTo>
                  <a:pt x="5240" y="0"/>
                </a:lnTo>
                <a:lnTo>
                  <a:pt x="0" y="3992"/>
                </a:lnTo>
                <a:lnTo>
                  <a:pt x="0" y="9982"/>
                </a:lnTo>
                <a:lnTo>
                  <a:pt x="5240" y="9982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2543321" y="5505281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10480" y="0"/>
                </a:moveTo>
                <a:lnTo>
                  <a:pt x="5240" y="0"/>
                </a:lnTo>
                <a:lnTo>
                  <a:pt x="0" y="3992"/>
                </a:lnTo>
                <a:lnTo>
                  <a:pt x="0" y="9982"/>
                </a:lnTo>
                <a:lnTo>
                  <a:pt x="5240" y="9982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548561" y="5501288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10480" y="0"/>
                </a:moveTo>
                <a:lnTo>
                  <a:pt x="5240" y="0"/>
                </a:lnTo>
                <a:lnTo>
                  <a:pt x="0" y="3992"/>
                </a:lnTo>
                <a:lnTo>
                  <a:pt x="0" y="9982"/>
                </a:lnTo>
                <a:lnTo>
                  <a:pt x="5240" y="9982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553801" y="5497293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10478" y="0"/>
                </a:moveTo>
                <a:lnTo>
                  <a:pt x="5240" y="0"/>
                </a:lnTo>
                <a:lnTo>
                  <a:pt x="0" y="3994"/>
                </a:lnTo>
                <a:lnTo>
                  <a:pt x="0" y="9983"/>
                </a:lnTo>
                <a:lnTo>
                  <a:pt x="5240" y="9983"/>
                </a:lnTo>
                <a:lnTo>
                  <a:pt x="10478" y="5990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559041" y="5493301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10478" y="0"/>
                </a:moveTo>
                <a:lnTo>
                  <a:pt x="5238" y="0"/>
                </a:lnTo>
                <a:lnTo>
                  <a:pt x="0" y="3992"/>
                </a:lnTo>
                <a:lnTo>
                  <a:pt x="0" y="9983"/>
                </a:lnTo>
                <a:lnTo>
                  <a:pt x="5238" y="9983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564279" y="5490306"/>
            <a:ext cx="10795" cy="9525"/>
          </a:xfrm>
          <a:custGeom>
            <a:avLst/>
            <a:gdLst/>
            <a:ahLst/>
            <a:cxnLst/>
            <a:rect l="l" t="t" r="r" b="b"/>
            <a:pathLst>
              <a:path w="10794" h="9525">
                <a:moveTo>
                  <a:pt x="10480" y="0"/>
                </a:moveTo>
                <a:lnTo>
                  <a:pt x="5240" y="0"/>
                </a:lnTo>
                <a:lnTo>
                  <a:pt x="0" y="2994"/>
                </a:lnTo>
                <a:lnTo>
                  <a:pt x="0" y="8983"/>
                </a:lnTo>
                <a:lnTo>
                  <a:pt x="5240" y="8983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569519" y="5486313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10480" y="0"/>
                </a:moveTo>
                <a:lnTo>
                  <a:pt x="5240" y="0"/>
                </a:lnTo>
                <a:lnTo>
                  <a:pt x="0" y="3992"/>
                </a:lnTo>
                <a:lnTo>
                  <a:pt x="0" y="9982"/>
                </a:lnTo>
                <a:lnTo>
                  <a:pt x="5240" y="9982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574759" y="5482320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10480" y="0"/>
                </a:moveTo>
                <a:lnTo>
                  <a:pt x="5240" y="0"/>
                </a:lnTo>
                <a:lnTo>
                  <a:pt x="0" y="3992"/>
                </a:lnTo>
                <a:lnTo>
                  <a:pt x="0" y="9982"/>
                </a:lnTo>
                <a:lnTo>
                  <a:pt x="5240" y="9982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579999" y="5479326"/>
            <a:ext cx="10795" cy="9525"/>
          </a:xfrm>
          <a:custGeom>
            <a:avLst/>
            <a:gdLst/>
            <a:ahLst/>
            <a:cxnLst/>
            <a:rect l="l" t="t" r="r" b="b"/>
            <a:pathLst>
              <a:path w="10794" h="9525">
                <a:moveTo>
                  <a:pt x="10478" y="0"/>
                </a:moveTo>
                <a:lnTo>
                  <a:pt x="5240" y="0"/>
                </a:lnTo>
                <a:lnTo>
                  <a:pt x="0" y="2994"/>
                </a:lnTo>
                <a:lnTo>
                  <a:pt x="0" y="8983"/>
                </a:lnTo>
                <a:lnTo>
                  <a:pt x="5240" y="8983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585239" y="5475332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10478" y="0"/>
                </a:moveTo>
                <a:lnTo>
                  <a:pt x="5238" y="0"/>
                </a:lnTo>
                <a:lnTo>
                  <a:pt x="0" y="3994"/>
                </a:lnTo>
                <a:lnTo>
                  <a:pt x="0" y="9983"/>
                </a:lnTo>
                <a:lnTo>
                  <a:pt x="5238" y="9983"/>
                </a:lnTo>
                <a:lnTo>
                  <a:pt x="10478" y="5990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590478" y="5472337"/>
            <a:ext cx="10795" cy="9525"/>
          </a:xfrm>
          <a:custGeom>
            <a:avLst/>
            <a:gdLst/>
            <a:ahLst/>
            <a:cxnLst/>
            <a:rect l="l" t="t" r="r" b="b"/>
            <a:pathLst>
              <a:path w="10794" h="9525">
                <a:moveTo>
                  <a:pt x="10480" y="0"/>
                </a:moveTo>
                <a:lnTo>
                  <a:pt x="5240" y="0"/>
                </a:lnTo>
                <a:lnTo>
                  <a:pt x="0" y="2994"/>
                </a:lnTo>
                <a:lnTo>
                  <a:pt x="0" y="8985"/>
                </a:lnTo>
                <a:lnTo>
                  <a:pt x="5240" y="8985"/>
                </a:lnTo>
                <a:lnTo>
                  <a:pt x="10480" y="5990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595718" y="5468344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10480" y="0"/>
                </a:moveTo>
                <a:lnTo>
                  <a:pt x="5240" y="0"/>
                </a:lnTo>
                <a:lnTo>
                  <a:pt x="0" y="3992"/>
                </a:lnTo>
                <a:lnTo>
                  <a:pt x="0" y="9983"/>
                </a:lnTo>
                <a:lnTo>
                  <a:pt x="5240" y="9983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600958" y="5465349"/>
            <a:ext cx="10795" cy="9525"/>
          </a:xfrm>
          <a:custGeom>
            <a:avLst/>
            <a:gdLst/>
            <a:ahLst/>
            <a:cxnLst/>
            <a:rect l="l" t="t" r="r" b="b"/>
            <a:pathLst>
              <a:path w="10794" h="9525">
                <a:moveTo>
                  <a:pt x="10480" y="0"/>
                </a:moveTo>
                <a:lnTo>
                  <a:pt x="5240" y="0"/>
                </a:lnTo>
                <a:lnTo>
                  <a:pt x="0" y="2994"/>
                </a:lnTo>
                <a:lnTo>
                  <a:pt x="0" y="8983"/>
                </a:lnTo>
                <a:lnTo>
                  <a:pt x="5240" y="8983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606198" y="5462354"/>
            <a:ext cx="10795" cy="9525"/>
          </a:xfrm>
          <a:custGeom>
            <a:avLst/>
            <a:gdLst/>
            <a:ahLst/>
            <a:cxnLst/>
            <a:rect l="l" t="t" r="r" b="b"/>
            <a:pathLst>
              <a:path w="10794" h="9525">
                <a:moveTo>
                  <a:pt x="10478" y="0"/>
                </a:moveTo>
                <a:lnTo>
                  <a:pt x="5240" y="0"/>
                </a:lnTo>
                <a:lnTo>
                  <a:pt x="0" y="2994"/>
                </a:lnTo>
                <a:lnTo>
                  <a:pt x="0" y="8983"/>
                </a:lnTo>
                <a:lnTo>
                  <a:pt x="5240" y="8983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2611438" y="5459360"/>
            <a:ext cx="10795" cy="9525"/>
          </a:xfrm>
          <a:custGeom>
            <a:avLst/>
            <a:gdLst/>
            <a:ahLst/>
            <a:cxnLst/>
            <a:rect l="l" t="t" r="r" b="b"/>
            <a:pathLst>
              <a:path w="10794" h="9525">
                <a:moveTo>
                  <a:pt x="10478" y="0"/>
                </a:moveTo>
                <a:lnTo>
                  <a:pt x="5238" y="0"/>
                </a:lnTo>
                <a:lnTo>
                  <a:pt x="0" y="2994"/>
                </a:lnTo>
                <a:lnTo>
                  <a:pt x="0" y="8983"/>
                </a:lnTo>
                <a:lnTo>
                  <a:pt x="5238" y="8983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2616677" y="5456365"/>
            <a:ext cx="10795" cy="9525"/>
          </a:xfrm>
          <a:custGeom>
            <a:avLst/>
            <a:gdLst/>
            <a:ahLst/>
            <a:cxnLst/>
            <a:rect l="l" t="t" r="r" b="b"/>
            <a:pathLst>
              <a:path w="10794" h="9525">
                <a:moveTo>
                  <a:pt x="10480" y="0"/>
                </a:moveTo>
                <a:lnTo>
                  <a:pt x="5240" y="0"/>
                </a:lnTo>
                <a:lnTo>
                  <a:pt x="0" y="2994"/>
                </a:lnTo>
                <a:lnTo>
                  <a:pt x="0" y="8983"/>
                </a:lnTo>
                <a:lnTo>
                  <a:pt x="5240" y="8983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2621917" y="5453369"/>
            <a:ext cx="10795" cy="9525"/>
          </a:xfrm>
          <a:custGeom>
            <a:avLst/>
            <a:gdLst/>
            <a:ahLst/>
            <a:cxnLst/>
            <a:rect l="l" t="t" r="r" b="b"/>
            <a:pathLst>
              <a:path w="10794" h="9525">
                <a:moveTo>
                  <a:pt x="10480" y="0"/>
                </a:moveTo>
                <a:lnTo>
                  <a:pt x="5240" y="0"/>
                </a:lnTo>
                <a:lnTo>
                  <a:pt x="0" y="2995"/>
                </a:lnTo>
                <a:lnTo>
                  <a:pt x="0" y="8985"/>
                </a:lnTo>
                <a:lnTo>
                  <a:pt x="5240" y="8985"/>
                </a:lnTo>
                <a:lnTo>
                  <a:pt x="10480" y="5990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2627157" y="5450375"/>
            <a:ext cx="10795" cy="9525"/>
          </a:xfrm>
          <a:custGeom>
            <a:avLst/>
            <a:gdLst/>
            <a:ahLst/>
            <a:cxnLst/>
            <a:rect l="l" t="t" r="r" b="b"/>
            <a:pathLst>
              <a:path w="10794" h="9525">
                <a:moveTo>
                  <a:pt x="10480" y="0"/>
                </a:moveTo>
                <a:lnTo>
                  <a:pt x="5240" y="0"/>
                </a:lnTo>
                <a:lnTo>
                  <a:pt x="0" y="2994"/>
                </a:lnTo>
                <a:lnTo>
                  <a:pt x="0" y="8985"/>
                </a:lnTo>
                <a:lnTo>
                  <a:pt x="5240" y="8985"/>
                </a:lnTo>
                <a:lnTo>
                  <a:pt x="10480" y="5990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2632397" y="5447380"/>
            <a:ext cx="10795" cy="9525"/>
          </a:xfrm>
          <a:custGeom>
            <a:avLst/>
            <a:gdLst/>
            <a:ahLst/>
            <a:cxnLst/>
            <a:rect l="l" t="t" r="r" b="b"/>
            <a:pathLst>
              <a:path w="10794" h="9525">
                <a:moveTo>
                  <a:pt x="10478" y="0"/>
                </a:moveTo>
                <a:lnTo>
                  <a:pt x="5240" y="0"/>
                </a:lnTo>
                <a:lnTo>
                  <a:pt x="0" y="2994"/>
                </a:lnTo>
                <a:lnTo>
                  <a:pt x="0" y="8985"/>
                </a:lnTo>
                <a:lnTo>
                  <a:pt x="5240" y="8985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2637637" y="5445383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78" y="0"/>
                </a:moveTo>
                <a:lnTo>
                  <a:pt x="5238" y="0"/>
                </a:lnTo>
                <a:lnTo>
                  <a:pt x="0" y="1996"/>
                </a:lnTo>
                <a:lnTo>
                  <a:pt x="0" y="7985"/>
                </a:lnTo>
                <a:lnTo>
                  <a:pt x="5238" y="7985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2642876" y="5442389"/>
            <a:ext cx="10795" cy="9525"/>
          </a:xfrm>
          <a:custGeom>
            <a:avLst/>
            <a:gdLst/>
            <a:ahLst/>
            <a:cxnLst/>
            <a:rect l="l" t="t" r="r" b="b"/>
            <a:pathLst>
              <a:path w="10794" h="9525">
                <a:moveTo>
                  <a:pt x="10480" y="0"/>
                </a:moveTo>
                <a:lnTo>
                  <a:pt x="5240" y="0"/>
                </a:lnTo>
                <a:lnTo>
                  <a:pt x="0" y="2994"/>
                </a:lnTo>
                <a:lnTo>
                  <a:pt x="0" y="8983"/>
                </a:lnTo>
                <a:lnTo>
                  <a:pt x="5240" y="8983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2648116" y="5440393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80" y="0"/>
                </a:moveTo>
                <a:lnTo>
                  <a:pt x="5240" y="0"/>
                </a:lnTo>
                <a:lnTo>
                  <a:pt x="0" y="1996"/>
                </a:lnTo>
                <a:lnTo>
                  <a:pt x="0" y="7985"/>
                </a:lnTo>
                <a:lnTo>
                  <a:pt x="5240" y="7985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2653356" y="5437398"/>
            <a:ext cx="10795" cy="9525"/>
          </a:xfrm>
          <a:custGeom>
            <a:avLst/>
            <a:gdLst/>
            <a:ahLst/>
            <a:cxnLst/>
            <a:rect l="l" t="t" r="r" b="b"/>
            <a:pathLst>
              <a:path w="10794" h="9525">
                <a:moveTo>
                  <a:pt x="10480" y="0"/>
                </a:moveTo>
                <a:lnTo>
                  <a:pt x="5240" y="0"/>
                </a:lnTo>
                <a:lnTo>
                  <a:pt x="0" y="2994"/>
                </a:lnTo>
                <a:lnTo>
                  <a:pt x="0" y="8983"/>
                </a:lnTo>
                <a:lnTo>
                  <a:pt x="5240" y="8983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2658596" y="5435401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78" y="0"/>
                </a:moveTo>
                <a:lnTo>
                  <a:pt x="5240" y="0"/>
                </a:lnTo>
                <a:lnTo>
                  <a:pt x="0" y="1996"/>
                </a:lnTo>
                <a:lnTo>
                  <a:pt x="0" y="7985"/>
                </a:lnTo>
                <a:lnTo>
                  <a:pt x="5240" y="7985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2663836" y="5433405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78" y="0"/>
                </a:moveTo>
                <a:lnTo>
                  <a:pt x="5238" y="0"/>
                </a:lnTo>
                <a:lnTo>
                  <a:pt x="0" y="1996"/>
                </a:lnTo>
                <a:lnTo>
                  <a:pt x="0" y="7985"/>
                </a:lnTo>
                <a:lnTo>
                  <a:pt x="5238" y="7985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2669075" y="5431407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80" y="0"/>
                </a:moveTo>
                <a:lnTo>
                  <a:pt x="5240" y="0"/>
                </a:lnTo>
                <a:lnTo>
                  <a:pt x="0" y="1997"/>
                </a:lnTo>
                <a:lnTo>
                  <a:pt x="0" y="7987"/>
                </a:lnTo>
                <a:lnTo>
                  <a:pt x="5240" y="7987"/>
                </a:lnTo>
                <a:lnTo>
                  <a:pt x="10480" y="5990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2674315" y="5429411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80" y="0"/>
                </a:moveTo>
                <a:lnTo>
                  <a:pt x="5240" y="0"/>
                </a:lnTo>
                <a:lnTo>
                  <a:pt x="0" y="1996"/>
                </a:lnTo>
                <a:lnTo>
                  <a:pt x="0" y="7987"/>
                </a:lnTo>
                <a:lnTo>
                  <a:pt x="5240" y="7987"/>
                </a:lnTo>
                <a:lnTo>
                  <a:pt x="10480" y="5990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2679555" y="5427414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80" y="0"/>
                </a:moveTo>
                <a:lnTo>
                  <a:pt x="5240" y="0"/>
                </a:lnTo>
                <a:lnTo>
                  <a:pt x="0" y="1996"/>
                </a:lnTo>
                <a:lnTo>
                  <a:pt x="0" y="7987"/>
                </a:lnTo>
                <a:lnTo>
                  <a:pt x="5240" y="7987"/>
                </a:lnTo>
                <a:lnTo>
                  <a:pt x="10480" y="5990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2684795" y="5425418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78" y="0"/>
                </a:moveTo>
                <a:lnTo>
                  <a:pt x="5240" y="0"/>
                </a:lnTo>
                <a:lnTo>
                  <a:pt x="0" y="1996"/>
                </a:lnTo>
                <a:lnTo>
                  <a:pt x="0" y="7987"/>
                </a:lnTo>
                <a:lnTo>
                  <a:pt x="5240" y="7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2690035" y="5423422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78" y="0"/>
                </a:moveTo>
                <a:lnTo>
                  <a:pt x="5238" y="0"/>
                </a:lnTo>
                <a:lnTo>
                  <a:pt x="0" y="1996"/>
                </a:lnTo>
                <a:lnTo>
                  <a:pt x="0" y="7985"/>
                </a:lnTo>
                <a:lnTo>
                  <a:pt x="5238" y="7985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2695274" y="5422423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2700514" y="5420427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80" y="0"/>
                </a:moveTo>
                <a:lnTo>
                  <a:pt x="5240" y="0"/>
                </a:lnTo>
                <a:lnTo>
                  <a:pt x="0" y="1996"/>
                </a:lnTo>
                <a:lnTo>
                  <a:pt x="0" y="7985"/>
                </a:lnTo>
                <a:lnTo>
                  <a:pt x="5240" y="7985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2705754" y="5419429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2710994" y="5417432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78" y="0"/>
                </a:moveTo>
                <a:lnTo>
                  <a:pt x="5240" y="0"/>
                </a:lnTo>
                <a:lnTo>
                  <a:pt x="0" y="1996"/>
                </a:lnTo>
                <a:lnTo>
                  <a:pt x="0" y="7985"/>
                </a:lnTo>
                <a:lnTo>
                  <a:pt x="5240" y="7985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2716234" y="5416434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38" y="0"/>
                </a:lnTo>
                <a:lnTo>
                  <a:pt x="0" y="998"/>
                </a:lnTo>
                <a:lnTo>
                  <a:pt x="0" y="6987"/>
                </a:lnTo>
                <a:lnTo>
                  <a:pt x="5238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2721472" y="5415436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2726712" y="5413439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80" y="0"/>
                </a:moveTo>
                <a:lnTo>
                  <a:pt x="5240" y="0"/>
                </a:lnTo>
                <a:lnTo>
                  <a:pt x="0" y="1996"/>
                </a:lnTo>
                <a:lnTo>
                  <a:pt x="0" y="7985"/>
                </a:lnTo>
                <a:lnTo>
                  <a:pt x="5240" y="7985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2731952" y="5412441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2737192" y="5411443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2742432" y="5410444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38" y="0"/>
                </a:lnTo>
                <a:lnTo>
                  <a:pt x="0" y="998"/>
                </a:lnTo>
                <a:lnTo>
                  <a:pt x="0" y="6987"/>
                </a:lnTo>
                <a:lnTo>
                  <a:pt x="5238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2747671" y="5409446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2752911" y="5408447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9"/>
                </a:lnTo>
                <a:lnTo>
                  <a:pt x="0" y="6988"/>
                </a:lnTo>
                <a:lnTo>
                  <a:pt x="5240" y="6988"/>
                </a:lnTo>
                <a:lnTo>
                  <a:pt x="10480" y="5990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2758151" y="5407449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10480" y="5990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2763391" y="5406451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10478" y="5990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2768631" y="5405452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38" y="0"/>
                </a:lnTo>
                <a:lnTo>
                  <a:pt x="0" y="998"/>
                </a:lnTo>
                <a:lnTo>
                  <a:pt x="0" y="6988"/>
                </a:lnTo>
                <a:lnTo>
                  <a:pt x="5238" y="6988"/>
                </a:lnTo>
                <a:lnTo>
                  <a:pt x="10478" y="5990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2773870" y="5408448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2779110" y="5404454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10480" y="5990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2784350" y="5403456"/>
            <a:ext cx="11430" cy="6985"/>
          </a:xfrm>
          <a:custGeom>
            <a:avLst/>
            <a:gdLst/>
            <a:ahLst/>
            <a:cxnLst/>
            <a:rect l="l" t="t" r="r" b="b"/>
            <a:pathLst>
              <a:path w="11430" h="6985">
                <a:moveTo>
                  <a:pt x="11352" y="0"/>
                </a:moveTo>
                <a:lnTo>
                  <a:pt x="6112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11352" y="5990"/>
                </a:lnTo>
                <a:lnTo>
                  <a:pt x="11352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790463" y="5406451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795702" y="5402458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800943" y="5401459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806182" y="5404455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811423" y="5400461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38" y="0"/>
                </a:lnTo>
                <a:lnTo>
                  <a:pt x="0" y="998"/>
                </a:lnTo>
                <a:lnTo>
                  <a:pt x="0" y="6987"/>
                </a:lnTo>
                <a:lnTo>
                  <a:pt x="5238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816662" y="5403457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821901" y="5399463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827141" y="5402458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832381" y="5402458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837621" y="5398465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38" y="0"/>
                </a:lnTo>
                <a:lnTo>
                  <a:pt x="0" y="998"/>
                </a:lnTo>
                <a:lnTo>
                  <a:pt x="0" y="6987"/>
                </a:lnTo>
                <a:lnTo>
                  <a:pt x="5238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842861" y="5401460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848101" y="5401460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853340" y="5397467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858580" y="5400462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863820" y="5400462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869059" y="5396468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874299" y="539946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879539" y="539946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884779" y="539946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890019" y="5395470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38" y="0"/>
                </a:lnTo>
                <a:lnTo>
                  <a:pt x="0" y="998"/>
                </a:lnTo>
                <a:lnTo>
                  <a:pt x="0" y="6987"/>
                </a:lnTo>
                <a:lnTo>
                  <a:pt x="5238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895258" y="5398465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900498" y="5398465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905738" y="5398465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910978" y="5398465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916218" y="5398465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921457" y="5394472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926697" y="5397467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931937" y="5397467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937177" y="5397467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942416" y="5397467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2947656" y="5397467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2952896" y="5397467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2958136" y="5397467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2963376" y="5393474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968615" y="539646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973855" y="539646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979095" y="539646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984334" y="539646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989574" y="539646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994814" y="539646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000054" y="539646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005294" y="539646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010533" y="539646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015773" y="539646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021013" y="539646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026253" y="539646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031492" y="539646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036732" y="539646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FF6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041972" y="5393474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732" y="0"/>
                </a:lnTo>
                <a:lnTo>
                  <a:pt x="8732" y="5989"/>
                </a:lnTo>
                <a:lnTo>
                  <a:pt x="0" y="5989"/>
                </a:lnTo>
                <a:lnTo>
                  <a:pt x="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1476155" y="5622078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1481395" y="562507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1486635" y="562507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1491875" y="562507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1497114" y="562507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1502354" y="562507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1507594" y="562507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1512834" y="562507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1518074" y="562507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1523313" y="562507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1528553" y="562507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1533793" y="562507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1539033" y="562507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1544272" y="562507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1549513" y="5621080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38" y="0"/>
                </a:lnTo>
                <a:lnTo>
                  <a:pt x="0" y="998"/>
                </a:lnTo>
                <a:lnTo>
                  <a:pt x="0" y="6987"/>
                </a:lnTo>
                <a:lnTo>
                  <a:pt x="5238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1554752" y="5624075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1559992" y="5624075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1565231" y="5624075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1570471" y="5624075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1575711" y="5624075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1580951" y="5624075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1586190" y="5620082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1591430" y="5623077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1596670" y="5623077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1601910" y="5623077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1607150" y="5623077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1612389" y="5619084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1617629" y="562207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1622869" y="562207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1628109" y="562207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1633348" y="5618085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1638588" y="5621080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1643828" y="5621080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1649068" y="5617087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1656927" y="5617087"/>
            <a:ext cx="0" cy="6350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0"/>
                </a:moveTo>
                <a:lnTo>
                  <a:pt x="0" y="5989"/>
                </a:lnTo>
              </a:path>
            </a:pathLst>
          </a:custGeom>
          <a:ln w="523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1691859" y="5614092"/>
            <a:ext cx="4445" cy="6985"/>
          </a:xfrm>
          <a:custGeom>
            <a:avLst/>
            <a:gdLst/>
            <a:ahLst/>
            <a:cxnLst/>
            <a:rect l="l" t="t" r="r" b="b"/>
            <a:pathLst>
              <a:path w="4444" h="6985">
                <a:moveTo>
                  <a:pt x="0" y="6987"/>
                </a:moveTo>
                <a:lnTo>
                  <a:pt x="4366" y="6987"/>
                </a:lnTo>
                <a:lnTo>
                  <a:pt x="4366" y="0"/>
                </a:lnTo>
                <a:lnTo>
                  <a:pt x="0" y="0"/>
                </a:lnTo>
                <a:lnTo>
                  <a:pt x="0" y="6987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1691859" y="5617087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960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1696225" y="5613094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1701465" y="561608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1706706" y="5612096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38" y="0"/>
                </a:lnTo>
                <a:lnTo>
                  <a:pt x="0" y="998"/>
                </a:lnTo>
                <a:lnTo>
                  <a:pt x="0" y="6987"/>
                </a:lnTo>
                <a:lnTo>
                  <a:pt x="5238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1711944" y="5611097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1717185" y="5614092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1722424" y="5610099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1727664" y="5609101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1732904" y="5608103"/>
            <a:ext cx="11430" cy="6985"/>
          </a:xfrm>
          <a:custGeom>
            <a:avLst/>
            <a:gdLst/>
            <a:ahLst/>
            <a:cxnLst/>
            <a:rect l="l" t="t" r="r" b="b"/>
            <a:pathLst>
              <a:path w="11430" h="6985">
                <a:moveTo>
                  <a:pt x="11352" y="0"/>
                </a:moveTo>
                <a:lnTo>
                  <a:pt x="6112" y="0"/>
                </a:lnTo>
                <a:lnTo>
                  <a:pt x="0" y="998"/>
                </a:lnTo>
                <a:lnTo>
                  <a:pt x="0" y="6987"/>
                </a:lnTo>
                <a:lnTo>
                  <a:pt x="5238" y="6987"/>
                </a:lnTo>
                <a:lnTo>
                  <a:pt x="11352" y="5989"/>
                </a:lnTo>
                <a:lnTo>
                  <a:pt x="1135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1739017" y="5607105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1744257" y="5606106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1749497" y="5605108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38" y="0"/>
                </a:lnTo>
                <a:lnTo>
                  <a:pt x="0" y="998"/>
                </a:lnTo>
                <a:lnTo>
                  <a:pt x="0" y="6987"/>
                </a:lnTo>
                <a:lnTo>
                  <a:pt x="5238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1754736" y="5604110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1759976" y="5603111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1765216" y="5601115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80" y="0"/>
                </a:moveTo>
                <a:lnTo>
                  <a:pt x="5240" y="0"/>
                </a:lnTo>
                <a:lnTo>
                  <a:pt x="0" y="1996"/>
                </a:lnTo>
                <a:lnTo>
                  <a:pt x="0" y="7986"/>
                </a:lnTo>
                <a:lnTo>
                  <a:pt x="5240" y="7986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1770456" y="5600117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1775696" y="5599118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1780936" y="5597122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78" y="0"/>
                </a:moveTo>
                <a:lnTo>
                  <a:pt x="5238" y="0"/>
                </a:lnTo>
                <a:lnTo>
                  <a:pt x="0" y="1996"/>
                </a:lnTo>
                <a:lnTo>
                  <a:pt x="0" y="7986"/>
                </a:lnTo>
                <a:lnTo>
                  <a:pt x="5238" y="7986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1786175" y="5596123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1791415" y="5594127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80" y="0"/>
                </a:moveTo>
                <a:lnTo>
                  <a:pt x="5240" y="0"/>
                </a:lnTo>
                <a:lnTo>
                  <a:pt x="0" y="1996"/>
                </a:lnTo>
                <a:lnTo>
                  <a:pt x="0" y="7986"/>
                </a:lnTo>
                <a:lnTo>
                  <a:pt x="5240" y="7986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1796655" y="5592130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80" y="0"/>
                </a:moveTo>
                <a:lnTo>
                  <a:pt x="5240" y="0"/>
                </a:lnTo>
                <a:lnTo>
                  <a:pt x="0" y="1996"/>
                </a:lnTo>
                <a:lnTo>
                  <a:pt x="0" y="7986"/>
                </a:lnTo>
                <a:lnTo>
                  <a:pt x="5240" y="7986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1801895" y="5590133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78" y="0"/>
                </a:moveTo>
                <a:lnTo>
                  <a:pt x="5240" y="0"/>
                </a:lnTo>
                <a:lnTo>
                  <a:pt x="0" y="1996"/>
                </a:lnTo>
                <a:lnTo>
                  <a:pt x="0" y="7986"/>
                </a:lnTo>
                <a:lnTo>
                  <a:pt x="5240" y="7986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1807135" y="5588137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78" y="0"/>
                </a:moveTo>
                <a:lnTo>
                  <a:pt x="5238" y="0"/>
                </a:lnTo>
                <a:lnTo>
                  <a:pt x="0" y="1996"/>
                </a:lnTo>
                <a:lnTo>
                  <a:pt x="0" y="7986"/>
                </a:lnTo>
                <a:lnTo>
                  <a:pt x="5238" y="7986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1812373" y="5586140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80" y="0"/>
                </a:moveTo>
                <a:lnTo>
                  <a:pt x="5240" y="0"/>
                </a:lnTo>
                <a:lnTo>
                  <a:pt x="0" y="1996"/>
                </a:lnTo>
                <a:lnTo>
                  <a:pt x="0" y="7986"/>
                </a:lnTo>
                <a:lnTo>
                  <a:pt x="5240" y="7986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1817613" y="5584144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80" y="0"/>
                </a:moveTo>
                <a:lnTo>
                  <a:pt x="5240" y="0"/>
                </a:lnTo>
                <a:lnTo>
                  <a:pt x="0" y="1996"/>
                </a:lnTo>
                <a:lnTo>
                  <a:pt x="0" y="7986"/>
                </a:lnTo>
                <a:lnTo>
                  <a:pt x="5240" y="7986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1822853" y="5582148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78" y="0"/>
                </a:moveTo>
                <a:lnTo>
                  <a:pt x="5240" y="0"/>
                </a:lnTo>
                <a:lnTo>
                  <a:pt x="0" y="1996"/>
                </a:lnTo>
                <a:lnTo>
                  <a:pt x="0" y="7986"/>
                </a:lnTo>
                <a:lnTo>
                  <a:pt x="5240" y="7986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1828093" y="5579153"/>
            <a:ext cx="10795" cy="9525"/>
          </a:xfrm>
          <a:custGeom>
            <a:avLst/>
            <a:gdLst/>
            <a:ahLst/>
            <a:cxnLst/>
            <a:rect l="l" t="t" r="r" b="b"/>
            <a:pathLst>
              <a:path w="10794" h="9525">
                <a:moveTo>
                  <a:pt x="10478" y="0"/>
                </a:moveTo>
                <a:lnTo>
                  <a:pt x="5238" y="0"/>
                </a:lnTo>
                <a:lnTo>
                  <a:pt x="0" y="2994"/>
                </a:lnTo>
                <a:lnTo>
                  <a:pt x="0" y="8984"/>
                </a:lnTo>
                <a:lnTo>
                  <a:pt x="5238" y="8984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1833332" y="5576158"/>
            <a:ext cx="10795" cy="9525"/>
          </a:xfrm>
          <a:custGeom>
            <a:avLst/>
            <a:gdLst/>
            <a:ahLst/>
            <a:cxnLst/>
            <a:rect l="l" t="t" r="r" b="b"/>
            <a:pathLst>
              <a:path w="10794" h="9525">
                <a:moveTo>
                  <a:pt x="10480" y="0"/>
                </a:moveTo>
                <a:lnTo>
                  <a:pt x="5240" y="0"/>
                </a:lnTo>
                <a:lnTo>
                  <a:pt x="0" y="2994"/>
                </a:lnTo>
                <a:lnTo>
                  <a:pt x="0" y="8983"/>
                </a:lnTo>
                <a:lnTo>
                  <a:pt x="5240" y="8983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1838572" y="5574162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80" y="0"/>
                </a:moveTo>
                <a:lnTo>
                  <a:pt x="5240" y="0"/>
                </a:lnTo>
                <a:lnTo>
                  <a:pt x="0" y="1996"/>
                </a:lnTo>
                <a:lnTo>
                  <a:pt x="0" y="7985"/>
                </a:lnTo>
                <a:lnTo>
                  <a:pt x="5240" y="7985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1843812" y="5571167"/>
            <a:ext cx="10795" cy="9525"/>
          </a:xfrm>
          <a:custGeom>
            <a:avLst/>
            <a:gdLst/>
            <a:ahLst/>
            <a:cxnLst/>
            <a:rect l="l" t="t" r="r" b="b"/>
            <a:pathLst>
              <a:path w="10794" h="9525">
                <a:moveTo>
                  <a:pt x="10480" y="0"/>
                </a:moveTo>
                <a:lnTo>
                  <a:pt x="5240" y="0"/>
                </a:lnTo>
                <a:lnTo>
                  <a:pt x="0" y="2994"/>
                </a:lnTo>
                <a:lnTo>
                  <a:pt x="0" y="8983"/>
                </a:lnTo>
                <a:lnTo>
                  <a:pt x="5240" y="8983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1849052" y="5568171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0" y="6988"/>
                </a:moveTo>
                <a:lnTo>
                  <a:pt x="10478" y="6988"/>
                </a:lnTo>
                <a:lnTo>
                  <a:pt x="10478" y="0"/>
                </a:lnTo>
                <a:lnTo>
                  <a:pt x="0" y="0"/>
                </a:lnTo>
                <a:lnTo>
                  <a:pt x="0" y="6988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1849052" y="5575160"/>
            <a:ext cx="10795" cy="2540"/>
          </a:xfrm>
          <a:custGeom>
            <a:avLst/>
            <a:gdLst/>
            <a:ahLst/>
            <a:cxnLst/>
            <a:rect l="l" t="t" r="r" b="b"/>
            <a:pathLst>
              <a:path w="10794" h="2539">
                <a:moveTo>
                  <a:pt x="0" y="1996"/>
                </a:moveTo>
                <a:lnTo>
                  <a:pt x="10478" y="1996"/>
                </a:lnTo>
                <a:lnTo>
                  <a:pt x="10478" y="0"/>
                </a:lnTo>
                <a:lnTo>
                  <a:pt x="0" y="0"/>
                </a:lnTo>
                <a:lnTo>
                  <a:pt x="0" y="1996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1854292" y="5564178"/>
            <a:ext cx="1905" cy="10160"/>
          </a:xfrm>
          <a:custGeom>
            <a:avLst/>
            <a:gdLst/>
            <a:ahLst/>
            <a:cxnLst/>
            <a:rect l="l" t="t" r="r" b="b"/>
            <a:pathLst>
              <a:path w="1905" h="10160">
                <a:moveTo>
                  <a:pt x="0" y="9983"/>
                </a:moveTo>
                <a:lnTo>
                  <a:pt x="1746" y="9983"/>
                </a:lnTo>
                <a:lnTo>
                  <a:pt x="1746" y="0"/>
                </a:lnTo>
                <a:lnTo>
                  <a:pt x="0" y="0"/>
                </a:lnTo>
                <a:lnTo>
                  <a:pt x="0" y="9983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1888350" y="5545211"/>
            <a:ext cx="3175" cy="11430"/>
          </a:xfrm>
          <a:custGeom>
            <a:avLst/>
            <a:gdLst/>
            <a:ahLst/>
            <a:cxnLst/>
            <a:rect l="l" t="t" r="r" b="b"/>
            <a:pathLst>
              <a:path w="3175" h="11429">
                <a:moveTo>
                  <a:pt x="0" y="10981"/>
                </a:moveTo>
                <a:lnTo>
                  <a:pt x="2620" y="10981"/>
                </a:lnTo>
                <a:lnTo>
                  <a:pt x="2620" y="0"/>
                </a:lnTo>
                <a:lnTo>
                  <a:pt x="0" y="0"/>
                </a:lnTo>
                <a:lnTo>
                  <a:pt x="0" y="10981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1888350" y="5541218"/>
            <a:ext cx="8255" cy="10160"/>
          </a:xfrm>
          <a:custGeom>
            <a:avLst/>
            <a:gdLst/>
            <a:ahLst/>
            <a:cxnLst/>
            <a:rect l="l" t="t" r="r" b="b"/>
            <a:pathLst>
              <a:path w="8255" h="10160">
                <a:moveTo>
                  <a:pt x="0" y="9983"/>
                </a:moveTo>
                <a:lnTo>
                  <a:pt x="7860" y="9983"/>
                </a:lnTo>
                <a:lnTo>
                  <a:pt x="7860" y="0"/>
                </a:lnTo>
                <a:lnTo>
                  <a:pt x="0" y="0"/>
                </a:lnTo>
                <a:lnTo>
                  <a:pt x="0" y="9983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1890970" y="5536227"/>
            <a:ext cx="10795" cy="11430"/>
          </a:xfrm>
          <a:custGeom>
            <a:avLst/>
            <a:gdLst/>
            <a:ahLst/>
            <a:cxnLst/>
            <a:rect l="l" t="t" r="r" b="b"/>
            <a:pathLst>
              <a:path w="10794" h="11429">
                <a:moveTo>
                  <a:pt x="10480" y="0"/>
                </a:moveTo>
                <a:lnTo>
                  <a:pt x="5240" y="0"/>
                </a:lnTo>
                <a:lnTo>
                  <a:pt x="0" y="4991"/>
                </a:lnTo>
                <a:lnTo>
                  <a:pt x="0" y="10981"/>
                </a:lnTo>
                <a:lnTo>
                  <a:pt x="5240" y="10981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1896210" y="5531236"/>
            <a:ext cx="10795" cy="11430"/>
          </a:xfrm>
          <a:custGeom>
            <a:avLst/>
            <a:gdLst/>
            <a:ahLst/>
            <a:cxnLst/>
            <a:rect l="l" t="t" r="r" b="b"/>
            <a:pathLst>
              <a:path w="10794" h="11429">
                <a:moveTo>
                  <a:pt x="10480" y="0"/>
                </a:moveTo>
                <a:lnTo>
                  <a:pt x="5240" y="0"/>
                </a:lnTo>
                <a:lnTo>
                  <a:pt x="0" y="4991"/>
                </a:lnTo>
                <a:lnTo>
                  <a:pt x="0" y="10980"/>
                </a:lnTo>
                <a:lnTo>
                  <a:pt x="5240" y="10980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1901450" y="5526244"/>
            <a:ext cx="10795" cy="11430"/>
          </a:xfrm>
          <a:custGeom>
            <a:avLst/>
            <a:gdLst/>
            <a:ahLst/>
            <a:cxnLst/>
            <a:rect l="l" t="t" r="r" b="b"/>
            <a:pathLst>
              <a:path w="10794" h="11429">
                <a:moveTo>
                  <a:pt x="10478" y="0"/>
                </a:moveTo>
                <a:lnTo>
                  <a:pt x="5240" y="0"/>
                </a:lnTo>
                <a:lnTo>
                  <a:pt x="0" y="4991"/>
                </a:lnTo>
                <a:lnTo>
                  <a:pt x="0" y="10980"/>
                </a:lnTo>
                <a:lnTo>
                  <a:pt x="5240" y="10980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1906690" y="5521252"/>
            <a:ext cx="10795" cy="11430"/>
          </a:xfrm>
          <a:custGeom>
            <a:avLst/>
            <a:gdLst/>
            <a:ahLst/>
            <a:cxnLst/>
            <a:rect l="l" t="t" r="r" b="b"/>
            <a:pathLst>
              <a:path w="10794" h="11429">
                <a:moveTo>
                  <a:pt x="10478" y="0"/>
                </a:moveTo>
                <a:lnTo>
                  <a:pt x="5238" y="0"/>
                </a:lnTo>
                <a:lnTo>
                  <a:pt x="0" y="4992"/>
                </a:lnTo>
                <a:lnTo>
                  <a:pt x="0" y="10981"/>
                </a:lnTo>
                <a:lnTo>
                  <a:pt x="5238" y="10981"/>
                </a:lnTo>
                <a:lnTo>
                  <a:pt x="10478" y="5990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1911929" y="5516261"/>
            <a:ext cx="10795" cy="11430"/>
          </a:xfrm>
          <a:custGeom>
            <a:avLst/>
            <a:gdLst/>
            <a:ahLst/>
            <a:cxnLst/>
            <a:rect l="l" t="t" r="r" b="b"/>
            <a:pathLst>
              <a:path w="10794" h="11429">
                <a:moveTo>
                  <a:pt x="10480" y="0"/>
                </a:moveTo>
                <a:lnTo>
                  <a:pt x="5240" y="0"/>
                </a:lnTo>
                <a:lnTo>
                  <a:pt x="0" y="4991"/>
                </a:lnTo>
                <a:lnTo>
                  <a:pt x="0" y="10981"/>
                </a:lnTo>
                <a:lnTo>
                  <a:pt x="5240" y="10981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1917169" y="5510272"/>
            <a:ext cx="10795" cy="12065"/>
          </a:xfrm>
          <a:custGeom>
            <a:avLst/>
            <a:gdLst/>
            <a:ahLst/>
            <a:cxnLst/>
            <a:rect l="l" t="t" r="r" b="b"/>
            <a:pathLst>
              <a:path w="10794" h="12064">
                <a:moveTo>
                  <a:pt x="10480" y="0"/>
                </a:moveTo>
                <a:lnTo>
                  <a:pt x="5240" y="0"/>
                </a:lnTo>
                <a:lnTo>
                  <a:pt x="0" y="5989"/>
                </a:lnTo>
                <a:lnTo>
                  <a:pt x="0" y="11978"/>
                </a:lnTo>
                <a:lnTo>
                  <a:pt x="5240" y="11978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1922409" y="5504283"/>
            <a:ext cx="10795" cy="12065"/>
          </a:xfrm>
          <a:custGeom>
            <a:avLst/>
            <a:gdLst/>
            <a:ahLst/>
            <a:cxnLst/>
            <a:rect l="l" t="t" r="r" b="b"/>
            <a:pathLst>
              <a:path w="10794" h="12064">
                <a:moveTo>
                  <a:pt x="10480" y="0"/>
                </a:moveTo>
                <a:lnTo>
                  <a:pt x="5240" y="0"/>
                </a:lnTo>
                <a:lnTo>
                  <a:pt x="0" y="5989"/>
                </a:lnTo>
                <a:lnTo>
                  <a:pt x="0" y="11978"/>
                </a:lnTo>
                <a:lnTo>
                  <a:pt x="5240" y="11978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1927649" y="5497293"/>
            <a:ext cx="10795" cy="13335"/>
          </a:xfrm>
          <a:custGeom>
            <a:avLst/>
            <a:gdLst/>
            <a:ahLst/>
            <a:cxnLst/>
            <a:rect l="l" t="t" r="r" b="b"/>
            <a:pathLst>
              <a:path w="10794" h="13335">
                <a:moveTo>
                  <a:pt x="10478" y="0"/>
                </a:moveTo>
                <a:lnTo>
                  <a:pt x="5240" y="0"/>
                </a:lnTo>
                <a:lnTo>
                  <a:pt x="0" y="6988"/>
                </a:lnTo>
                <a:lnTo>
                  <a:pt x="0" y="12978"/>
                </a:lnTo>
                <a:lnTo>
                  <a:pt x="5240" y="12978"/>
                </a:lnTo>
                <a:lnTo>
                  <a:pt x="10478" y="5990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1932889" y="5491304"/>
            <a:ext cx="10795" cy="12065"/>
          </a:xfrm>
          <a:custGeom>
            <a:avLst/>
            <a:gdLst/>
            <a:ahLst/>
            <a:cxnLst/>
            <a:rect l="l" t="t" r="r" b="b"/>
            <a:pathLst>
              <a:path w="10794" h="12064">
                <a:moveTo>
                  <a:pt x="10478" y="0"/>
                </a:moveTo>
                <a:lnTo>
                  <a:pt x="5238" y="0"/>
                </a:lnTo>
                <a:lnTo>
                  <a:pt x="0" y="5989"/>
                </a:lnTo>
                <a:lnTo>
                  <a:pt x="0" y="11979"/>
                </a:lnTo>
                <a:lnTo>
                  <a:pt x="5238" y="11979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1938128" y="5484317"/>
            <a:ext cx="10795" cy="13335"/>
          </a:xfrm>
          <a:custGeom>
            <a:avLst/>
            <a:gdLst/>
            <a:ahLst/>
            <a:cxnLst/>
            <a:rect l="l" t="t" r="r" b="b"/>
            <a:pathLst>
              <a:path w="10794" h="13335">
                <a:moveTo>
                  <a:pt x="10480" y="0"/>
                </a:moveTo>
                <a:lnTo>
                  <a:pt x="5240" y="0"/>
                </a:lnTo>
                <a:lnTo>
                  <a:pt x="0" y="6987"/>
                </a:lnTo>
                <a:lnTo>
                  <a:pt x="0" y="12976"/>
                </a:lnTo>
                <a:lnTo>
                  <a:pt x="5240" y="12976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1943368" y="5477328"/>
            <a:ext cx="10795" cy="13335"/>
          </a:xfrm>
          <a:custGeom>
            <a:avLst/>
            <a:gdLst/>
            <a:ahLst/>
            <a:cxnLst/>
            <a:rect l="l" t="t" r="r" b="b"/>
            <a:pathLst>
              <a:path w="10794" h="13335">
                <a:moveTo>
                  <a:pt x="10480" y="0"/>
                </a:moveTo>
                <a:lnTo>
                  <a:pt x="5240" y="0"/>
                </a:lnTo>
                <a:lnTo>
                  <a:pt x="0" y="6988"/>
                </a:lnTo>
                <a:lnTo>
                  <a:pt x="0" y="12978"/>
                </a:lnTo>
                <a:lnTo>
                  <a:pt x="5240" y="12978"/>
                </a:lnTo>
                <a:lnTo>
                  <a:pt x="10480" y="5990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1948607" y="5469342"/>
            <a:ext cx="10795" cy="14604"/>
          </a:xfrm>
          <a:custGeom>
            <a:avLst/>
            <a:gdLst/>
            <a:ahLst/>
            <a:cxnLst/>
            <a:rect l="l" t="t" r="r" b="b"/>
            <a:pathLst>
              <a:path w="10794" h="14604">
                <a:moveTo>
                  <a:pt x="10480" y="0"/>
                </a:moveTo>
                <a:lnTo>
                  <a:pt x="5240" y="0"/>
                </a:lnTo>
                <a:lnTo>
                  <a:pt x="0" y="7985"/>
                </a:lnTo>
                <a:lnTo>
                  <a:pt x="0" y="13976"/>
                </a:lnTo>
                <a:lnTo>
                  <a:pt x="5240" y="13976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1953847" y="5462354"/>
            <a:ext cx="10795" cy="13335"/>
          </a:xfrm>
          <a:custGeom>
            <a:avLst/>
            <a:gdLst/>
            <a:ahLst/>
            <a:cxnLst/>
            <a:rect l="l" t="t" r="r" b="b"/>
            <a:pathLst>
              <a:path w="10794" h="13335">
                <a:moveTo>
                  <a:pt x="10478" y="0"/>
                </a:moveTo>
                <a:lnTo>
                  <a:pt x="5240" y="0"/>
                </a:lnTo>
                <a:lnTo>
                  <a:pt x="0" y="6987"/>
                </a:lnTo>
                <a:lnTo>
                  <a:pt x="0" y="12976"/>
                </a:lnTo>
                <a:lnTo>
                  <a:pt x="5240" y="12976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1959087" y="5454368"/>
            <a:ext cx="10795" cy="13970"/>
          </a:xfrm>
          <a:custGeom>
            <a:avLst/>
            <a:gdLst/>
            <a:ahLst/>
            <a:cxnLst/>
            <a:rect l="l" t="t" r="r" b="b"/>
            <a:pathLst>
              <a:path w="10794" h="13970">
                <a:moveTo>
                  <a:pt x="10478" y="0"/>
                </a:moveTo>
                <a:lnTo>
                  <a:pt x="5238" y="0"/>
                </a:lnTo>
                <a:lnTo>
                  <a:pt x="0" y="7987"/>
                </a:lnTo>
                <a:lnTo>
                  <a:pt x="0" y="13976"/>
                </a:lnTo>
                <a:lnTo>
                  <a:pt x="5238" y="13976"/>
                </a:lnTo>
                <a:lnTo>
                  <a:pt x="10478" y="5990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964326" y="5446382"/>
            <a:ext cx="10795" cy="13970"/>
          </a:xfrm>
          <a:custGeom>
            <a:avLst/>
            <a:gdLst/>
            <a:ahLst/>
            <a:cxnLst/>
            <a:rect l="l" t="t" r="r" b="b"/>
            <a:pathLst>
              <a:path w="10794" h="13970">
                <a:moveTo>
                  <a:pt x="10480" y="0"/>
                </a:moveTo>
                <a:lnTo>
                  <a:pt x="5240" y="0"/>
                </a:lnTo>
                <a:lnTo>
                  <a:pt x="0" y="7985"/>
                </a:lnTo>
                <a:lnTo>
                  <a:pt x="0" y="13976"/>
                </a:lnTo>
                <a:lnTo>
                  <a:pt x="5240" y="13976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1969566" y="5437398"/>
            <a:ext cx="10795" cy="15240"/>
          </a:xfrm>
          <a:custGeom>
            <a:avLst/>
            <a:gdLst/>
            <a:ahLst/>
            <a:cxnLst/>
            <a:rect l="l" t="t" r="r" b="b"/>
            <a:pathLst>
              <a:path w="10794" h="15239">
                <a:moveTo>
                  <a:pt x="10480" y="0"/>
                </a:moveTo>
                <a:lnTo>
                  <a:pt x="5240" y="0"/>
                </a:lnTo>
                <a:lnTo>
                  <a:pt x="0" y="8983"/>
                </a:lnTo>
                <a:lnTo>
                  <a:pt x="0" y="14973"/>
                </a:lnTo>
                <a:lnTo>
                  <a:pt x="5240" y="14973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974806" y="5429411"/>
            <a:ext cx="10795" cy="14604"/>
          </a:xfrm>
          <a:custGeom>
            <a:avLst/>
            <a:gdLst/>
            <a:ahLst/>
            <a:cxnLst/>
            <a:rect l="l" t="t" r="r" b="b"/>
            <a:pathLst>
              <a:path w="10794" h="14604">
                <a:moveTo>
                  <a:pt x="10480" y="0"/>
                </a:moveTo>
                <a:lnTo>
                  <a:pt x="5240" y="0"/>
                </a:lnTo>
                <a:lnTo>
                  <a:pt x="0" y="7987"/>
                </a:lnTo>
                <a:lnTo>
                  <a:pt x="0" y="13976"/>
                </a:lnTo>
                <a:lnTo>
                  <a:pt x="5240" y="13976"/>
                </a:lnTo>
                <a:lnTo>
                  <a:pt x="10480" y="5990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1980046" y="5420427"/>
            <a:ext cx="10795" cy="15240"/>
          </a:xfrm>
          <a:custGeom>
            <a:avLst/>
            <a:gdLst/>
            <a:ahLst/>
            <a:cxnLst/>
            <a:rect l="l" t="t" r="r" b="b"/>
            <a:pathLst>
              <a:path w="10794" h="15239">
                <a:moveTo>
                  <a:pt x="10478" y="0"/>
                </a:moveTo>
                <a:lnTo>
                  <a:pt x="5240" y="0"/>
                </a:lnTo>
                <a:lnTo>
                  <a:pt x="0" y="8983"/>
                </a:lnTo>
                <a:lnTo>
                  <a:pt x="0" y="14974"/>
                </a:lnTo>
                <a:lnTo>
                  <a:pt x="5240" y="14974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985286" y="5410444"/>
            <a:ext cx="10795" cy="16510"/>
          </a:xfrm>
          <a:custGeom>
            <a:avLst/>
            <a:gdLst/>
            <a:ahLst/>
            <a:cxnLst/>
            <a:rect l="l" t="t" r="r" b="b"/>
            <a:pathLst>
              <a:path w="10794" h="16510">
                <a:moveTo>
                  <a:pt x="10478" y="0"/>
                </a:moveTo>
                <a:lnTo>
                  <a:pt x="5238" y="0"/>
                </a:lnTo>
                <a:lnTo>
                  <a:pt x="0" y="9982"/>
                </a:lnTo>
                <a:lnTo>
                  <a:pt x="0" y="15971"/>
                </a:lnTo>
                <a:lnTo>
                  <a:pt x="5238" y="15971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990525" y="5401459"/>
            <a:ext cx="10795" cy="15240"/>
          </a:xfrm>
          <a:custGeom>
            <a:avLst/>
            <a:gdLst/>
            <a:ahLst/>
            <a:cxnLst/>
            <a:rect l="l" t="t" r="r" b="b"/>
            <a:pathLst>
              <a:path w="10794" h="15239">
                <a:moveTo>
                  <a:pt x="10480" y="0"/>
                </a:moveTo>
                <a:lnTo>
                  <a:pt x="5240" y="0"/>
                </a:lnTo>
                <a:lnTo>
                  <a:pt x="0" y="8985"/>
                </a:lnTo>
                <a:lnTo>
                  <a:pt x="0" y="14974"/>
                </a:lnTo>
                <a:lnTo>
                  <a:pt x="5240" y="14974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1995765" y="5391477"/>
            <a:ext cx="11430" cy="16510"/>
          </a:xfrm>
          <a:custGeom>
            <a:avLst/>
            <a:gdLst/>
            <a:ahLst/>
            <a:cxnLst/>
            <a:rect l="l" t="t" r="r" b="b"/>
            <a:pathLst>
              <a:path w="11430" h="16510">
                <a:moveTo>
                  <a:pt x="11352" y="0"/>
                </a:moveTo>
                <a:lnTo>
                  <a:pt x="6113" y="0"/>
                </a:lnTo>
                <a:lnTo>
                  <a:pt x="0" y="9982"/>
                </a:lnTo>
                <a:lnTo>
                  <a:pt x="0" y="15971"/>
                </a:lnTo>
                <a:lnTo>
                  <a:pt x="5240" y="15971"/>
                </a:lnTo>
                <a:lnTo>
                  <a:pt x="11352" y="5989"/>
                </a:lnTo>
                <a:lnTo>
                  <a:pt x="1135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2001879" y="5381494"/>
            <a:ext cx="10795" cy="16510"/>
          </a:xfrm>
          <a:custGeom>
            <a:avLst/>
            <a:gdLst/>
            <a:ahLst/>
            <a:cxnLst/>
            <a:rect l="l" t="t" r="r" b="b"/>
            <a:pathLst>
              <a:path w="10794" h="16510">
                <a:moveTo>
                  <a:pt x="10478" y="0"/>
                </a:moveTo>
                <a:lnTo>
                  <a:pt x="5238" y="0"/>
                </a:lnTo>
                <a:lnTo>
                  <a:pt x="0" y="9983"/>
                </a:lnTo>
                <a:lnTo>
                  <a:pt x="0" y="15972"/>
                </a:lnTo>
                <a:lnTo>
                  <a:pt x="5238" y="15972"/>
                </a:lnTo>
                <a:lnTo>
                  <a:pt x="10478" y="5990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007118" y="5371512"/>
            <a:ext cx="10795" cy="16510"/>
          </a:xfrm>
          <a:custGeom>
            <a:avLst/>
            <a:gdLst/>
            <a:ahLst/>
            <a:cxnLst/>
            <a:rect l="l" t="t" r="r" b="b"/>
            <a:pathLst>
              <a:path w="10794" h="16510">
                <a:moveTo>
                  <a:pt x="10480" y="0"/>
                </a:moveTo>
                <a:lnTo>
                  <a:pt x="5240" y="0"/>
                </a:lnTo>
                <a:lnTo>
                  <a:pt x="0" y="9982"/>
                </a:lnTo>
                <a:lnTo>
                  <a:pt x="0" y="15972"/>
                </a:lnTo>
                <a:lnTo>
                  <a:pt x="5240" y="15972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012358" y="5361528"/>
            <a:ext cx="10795" cy="16510"/>
          </a:xfrm>
          <a:custGeom>
            <a:avLst/>
            <a:gdLst/>
            <a:ahLst/>
            <a:cxnLst/>
            <a:rect l="l" t="t" r="r" b="b"/>
            <a:pathLst>
              <a:path w="10794" h="16510">
                <a:moveTo>
                  <a:pt x="10480" y="0"/>
                </a:moveTo>
                <a:lnTo>
                  <a:pt x="5240" y="0"/>
                </a:lnTo>
                <a:lnTo>
                  <a:pt x="0" y="9983"/>
                </a:lnTo>
                <a:lnTo>
                  <a:pt x="0" y="15972"/>
                </a:lnTo>
                <a:lnTo>
                  <a:pt x="5240" y="15972"/>
                </a:lnTo>
                <a:lnTo>
                  <a:pt x="10480" y="5990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017598" y="5350548"/>
            <a:ext cx="10795" cy="17145"/>
          </a:xfrm>
          <a:custGeom>
            <a:avLst/>
            <a:gdLst/>
            <a:ahLst/>
            <a:cxnLst/>
            <a:rect l="l" t="t" r="r" b="b"/>
            <a:pathLst>
              <a:path w="10794" h="17145">
                <a:moveTo>
                  <a:pt x="10480" y="0"/>
                </a:moveTo>
                <a:lnTo>
                  <a:pt x="5240" y="0"/>
                </a:lnTo>
                <a:lnTo>
                  <a:pt x="0" y="10980"/>
                </a:lnTo>
                <a:lnTo>
                  <a:pt x="0" y="16971"/>
                </a:lnTo>
                <a:lnTo>
                  <a:pt x="5240" y="16971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022838" y="5339566"/>
            <a:ext cx="10795" cy="17145"/>
          </a:xfrm>
          <a:custGeom>
            <a:avLst/>
            <a:gdLst/>
            <a:ahLst/>
            <a:cxnLst/>
            <a:rect l="l" t="t" r="r" b="b"/>
            <a:pathLst>
              <a:path w="10794" h="17145">
                <a:moveTo>
                  <a:pt x="10478" y="0"/>
                </a:moveTo>
                <a:lnTo>
                  <a:pt x="5240" y="0"/>
                </a:lnTo>
                <a:lnTo>
                  <a:pt x="0" y="10981"/>
                </a:lnTo>
                <a:lnTo>
                  <a:pt x="0" y="16971"/>
                </a:lnTo>
                <a:lnTo>
                  <a:pt x="5240" y="16971"/>
                </a:lnTo>
                <a:lnTo>
                  <a:pt x="10478" y="5990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028078" y="5329584"/>
            <a:ext cx="10795" cy="16510"/>
          </a:xfrm>
          <a:custGeom>
            <a:avLst/>
            <a:gdLst/>
            <a:ahLst/>
            <a:cxnLst/>
            <a:rect l="l" t="t" r="r" b="b"/>
            <a:pathLst>
              <a:path w="10794" h="16510">
                <a:moveTo>
                  <a:pt x="10478" y="0"/>
                </a:moveTo>
                <a:lnTo>
                  <a:pt x="5238" y="0"/>
                </a:lnTo>
                <a:lnTo>
                  <a:pt x="0" y="9982"/>
                </a:lnTo>
                <a:lnTo>
                  <a:pt x="0" y="15972"/>
                </a:lnTo>
                <a:lnTo>
                  <a:pt x="5238" y="15972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2033316" y="5318603"/>
            <a:ext cx="10795" cy="17145"/>
          </a:xfrm>
          <a:custGeom>
            <a:avLst/>
            <a:gdLst/>
            <a:ahLst/>
            <a:cxnLst/>
            <a:rect l="l" t="t" r="r" b="b"/>
            <a:pathLst>
              <a:path w="10794" h="17145">
                <a:moveTo>
                  <a:pt x="10480" y="0"/>
                </a:moveTo>
                <a:lnTo>
                  <a:pt x="5240" y="0"/>
                </a:lnTo>
                <a:lnTo>
                  <a:pt x="0" y="10980"/>
                </a:lnTo>
                <a:lnTo>
                  <a:pt x="0" y="16969"/>
                </a:lnTo>
                <a:lnTo>
                  <a:pt x="5240" y="16969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038556" y="5306623"/>
            <a:ext cx="10795" cy="18415"/>
          </a:xfrm>
          <a:custGeom>
            <a:avLst/>
            <a:gdLst/>
            <a:ahLst/>
            <a:cxnLst/>
            <a:rect l="l" t="t" r="r" b="b"/>
            <a:pathLst>
              <a:path w="10794" h="18414">
                <a:moveTo>
                  <a:pt x="10480" y="0"/>
                </a:moveTo>
                <a:lnTo>
                  <a:pt x="5240" y="0"/>
                </a:lnTo>
                <a:lnTo>
                  <a:pt x="0" y="11979"/>
                </a:lnTo>
                <a:lnTo>
                  <a:pt x="0" y="17969"/>
                </a:lnTo>
                <a:lnTo>
                  <a:pt x="5240" y="17969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043796" y="5295643"/>
            <a:ext cx="10795" cy="17145"/>
          </a:xfrm>
          <a:custGeom>
            <a:avLst/>
            <a:gdLst/>
            <a:ahLst/>
            <a:cxnLst/>
            <a:rect l="l" t="t" r="r" b="b"/>
            <a:pathLst>
              <a:path w="10794" h="17145">
                <a:moveTo>
                  <a:pt x="10480" y="0"/>
                </a:moveTo>
                <a:lnTo>
                  <a:pt x="5240" y="0"/>
                </a:lnTo>
                <a:lnTo>
                  <a:pt x="0" y="10980"/>
                </a:lnTo>
                <a:lnTo>
                  <a:pt x="0" y="16969"/>
                </a:lnTo>
                <a:lnTo>
                  <a:pt x="5240" y="16969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2049037" y="5284661"/>
            <a:ext cx="10795" cy="17145"/>
          </a:xfrm>
          <a:custGeom>
            <a:avLst/>
            <a:gdLst/>
            <a:ahLst/>
            <a:cxnLst/>
            <a:rect l="l" t="t" r="r" b="b"/>
            <a:pathLst>
              <a:path w="10794" h="17145">
                <a:moveTo>
                  <a:pt x="10478" y="0"/>
                </a:moveTo>
                <a:lnTo>
                  <a:pt x="5240" y="0"/>
                </a:lnTo>
                <a:lnTo>
                  <a:pt x="0" y="10981"/>
                </a:lnTo>
                <a:lnTo>
                  <a:pt x="0" y="16971"/>
                </a:lnTo>
                <a:lnTo>
                  <a:pt x="5240" y="16971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2054277" y="5273681"/>
            <a:ext cx="10795" cy="17145"/>
          </a:xfrm>
          <a:custGeom>
            <a:avLst/>
            <a:gdLst/>
            <a:ahLst/>
            <a:cxnLst/>
            <a:rect l="l" t="t" r="r" b="b"/>
            <a:pathLst>
              <a:path w="10794" h="17145">
                <a:moveTo>
                  <a:pt x="10478" y="0"/>
                </a:moveTo>
                <a:lnTo>
                  <a:pt x="5238" y="0"/>
                </a:lnTo>
                <a:lnTo>
                  <a:pt x="0" y="10980"/>
                </a:lnTo>
                <a:lnTo>
                  <a:pt x="0" y="16969"/>
                </a:lnTo>
                <a:lnTo>
                  <a:pt x="5238" y="16969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2059515" y="5261701"/>
            <a:ext cx="10795" cy="18415"/>
          </a:xfrm>
          <a:custGeom>
            <a:avLst/>
            <a:gdLst/>
            <a:ahLst/>
            <a:cxnLst/>
            <a:rect l="l" t="t" r="r" b="b"/>
            <a:pathLst>
              <a:path w="10794" h="18414">
                <a:moveTo>
                  <a:pt x="10480" y="0"/>
                </a:moveTo>
                <a:lnTo>
                  <a:pt x="5240" y="0"/>
                </a:lnTo>
                <a:lnTo>
                  <a:pt x="0" y="11979"/>
                </a:lnTo>
                <a:lnTo>
                  <a:pt x="0" y="17969"/>
                </a:lnTo>
                <a:lnTo>
                  <a:pt x="5240" y="17969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2064755" y="5250720"/>
            <a:ext cx="10795" cy="17145"/>
          </a:xfrm>
          <a:custGeom>
            <a:avLst/>
            <a:gdLst/>
            <a:ahLst/>
            <a:cxnLst/>
            <a:rect l="l" t="t" r="r" b="b"/>
            <a:pathLst>
              <a:path w="10794" h="17145">
                <a:moveTo>
                  <a:pt x="10480" y="0"/>
                </a:moveTo>
                <a:lnTo>
                  <a:pt x="5240" y="0"/>
                </a:lnTo>
                <a:lnTo>
                  <a:pt x="0" y="10980"/>
                </a:lnTo>
                <a:lnTo>
                  <a:pt x="0" y="16969"/>
                </a:lnTo>
                <a:lnTo>
                  <a:pt x="5240" y="16969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2069995" y="5238741"/>
            <a:ext cx="10795" cy="18415"/>
          </a:xfrm>
          <a:custGeom>
            <a:avLst/>
            <a:gdLst/>
            <a:ahLst/>
            <a:cxnLst/>
            <a:rect l="l" t="t" r="r" b="b"/>
            <a:pathLst>
              <a:path w="10794" h="18414">
                <a:moveTo>
                  <a:pt x="10480" y="0"/>
                </a:moveTo>
                <a:lnTo>
                  <a:pt x="5240" y="0"/>
                </a:lnTo>
                <a:lnTo>
                  <a:pt x="0" y="11979"/>
                </a:lnTo>
                <a:lnTo>
                  <a:pt x="0" y="17969"/>
                </a:lnTo>
                <a:lnTo>
                  <a:pt x="5240" y="17969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2075235" y="5227760"/>
            <a:ext cx="10795" cy="17145"/>
          </a:xfrm>
          <a:custGeom>
            <a:avLst/>
            <a:gdLst/>
            <a:ahLst/>
            <a:cxnLst/>
            <a:rect l="l" t="t" r="r" b="b"/>
            <a:pathLst>
              <a:path w="10794" h="17145">
                <a:moveTo>
                  <a:pt x="10478" y="0"/>
                </a:moveTo>
                <a:lnTo>
                  <a:pt x="5240" y="0"/>
                </a:lnTo>
                <a:lnTo>
                  <a:pt x="0" y="10980"/>
                </a:lnTo>
                <a:lnTo>
                  <a:pt x="0" y="16969"/>
                </a:lnTo>
                <a:lnTo>
                  <a:pt x="5240" y="16969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2080475" y="5216778"/>
            <a:ext cx="10795" cy="17145"/>
          </a:xfrm>
          <a:custGeom>
            <a:avLst/>
            <a:gdLst/>
            <a:ahLst/>
            <a:cxnLst/>
            <a:rect l="l" t="t" r="r" b="b"/>
            <a:pathLst>
              <a:path w="10794" h="17145">
                <a:moveTo>
                  <a:pt x="10478" y="0"/>
                </a:moveTo>
                <a:lnTo>
                  <a:pt x="5238" y="0"/>
                </a:lnTo>
                <a:lnTo>
                  <a:pt x="0" y="10981"/>
                </a:lnTo>
                <a:lnTo>
                  <a:pt x="0" y="16971"/>
                </a:lnTo>
                <a:lnTo>
                  <a:pt x="5238" y="16971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2085714" y="5204800"/>
            <a:ext cx="10795" cy="18415"/>
          </a:xfrm>
          <a:custGeom>
            <a:avLst/>
            <a:gdLst/>
            <a:ahLst/>
            <a:cxnLst/>
            <a:rect l="l" t="t" r="r" b="b"/>
            <a:pathLst>
              <a:path w="10794" h="18414">
                <a:moveTo>
                  <a:pt x="10480" y="0"/>
                </a:moveTo>
                <a:lnTo>
                  <a:pt x="5240" y="0"/>
                </a:lnTo>
                <a:lnTo>
                  <a:pt x="0" y="11978"/>
                </a:lnTo>
                <a:lnTo>
                  <a:pt x="0" y="17967"/>
                </a:lnTo>
                <a:lnTo>
                  <a:pt x="5240" y="1796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2090954" y="5193818"/>
            <a:ext cx="10795" cy="17145"/>
          </a:xfrm>
          <a:custGeom>
            <a:avLst/>
            <a:gdLst/>
            <a:ahLst/>
            <a:cxnLst/>
            <a:rect l="l" t="t" r="r" b="b"/>
            <a:pathLst>
              <a:path w="10794" h="17145">
                <a:moveTo>
                  <a:pt x="10480" y="0"/>
                </a:moveTo>
                <a:lnTo>
                  <a:pt x="5240" y="0"/>
                </a:lnTo>
                <a:lnTo>
                  <a:pt x="0" y="10981"/>
                </a:lnTo>
                <a:lnTo>
                  <a:pt x="0" y="16971"/>
                </a:lnTo>
                <a:lnTo>
                  <a:pt x="5240" y="16971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2096194" y="5182838"/>
            <a:ext cx="10795" cy="17145"/>
          </a:xfrm>
          <a:custGeom>
            <a:avLst/>
            <a:gdLst/>
            <a:ahLst/>
            <a:cxnLst/>
            <a:rect l="l" t="t" r="r" b="b"/>
            <a:pathLst>
              <a:path w="10794" h="17145">
                <a:moveTo>
                  <a:pt x="10480" y="0"/>
                </a:moveTo>
                <a:lnTo>
                  <a:pt x="5240" y="0"/>
                </a:lnTo>
                <a:lnTo>
                  <a:pt x="0" y="10980"/>
                </a:lnTo>
                <a:lnTo>
                  <a:pt x="0" y="16969"/>
                </a:lnTo>
                <a:lnTo>
                  <a:pt x="5240" y="16969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2101434" y="5171856"/>
            <a:ext cx="10795" cy="17145"/>
          </a:xfrm>
          <a:custGeom>
            <a:avLst/>
            <a:gdLst/>
            <a:ahLst/>
            <a:cxnLst/>
            <a:rect l="l" t="t" r="r" b="b"/>
            <a:pathLst>
              <a:path w="10794" h="17145">
                <a:moveTo>
                  <a:pt x="10478" y="0"/>
                </a:moveTo>
                <a:lnTo>
                  <a:pt x="5240" y="0"/>
                </a:lnTo>
                <a:lnTo>
                  <a:pt x="0" y="10981"/>
                </a:lnTo>
                <a:lnTo>
                  <a:pt x="0" y="16971"/>
                </a:lnTo>
                <a:lnTo>
                  <a:pt x="5240" y="16971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2106674" y="5160876"/>
            <a:ext cx="10795" cy="17145"/>
          </a:xfrm>
          <a:custGeom>
            <a:avLst/>
            <a:gdLst/>
            <a:ahLst/>
            <a:cxnLst/>
            <a:rect l="l" t="t" r="r" b="b"/>
            <a:pathLst>
              <a:path w="10794" h="17145">
                <a:moveTo>
                  <a:pt x="10478" y="0"/>
                </a:moveTo>
                <a:lnTo>
                  <a:pt x="5238" y="0"/>
                </a:lnTo>
                <a:lnTo>
                  <a:pt x="0" y="10980"/>
                </a:lnTo>
                <a:lnTo>
                  <a:pt x="0" y="16969"/>
                </a:lnTo>
                <a:lnTo>
                  <a:pt x="5238" y="16969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2111913" y="5150892"/>
            <a:ext cx="10795" cy="16510"/>
          </a:xfrm>
          <a:custGeom>
            <a:avLst/>
            <a:gdLst/>
            <a:ahLst/>
            <a:cxnLst/>
            <a:rect l="l" t="t" r="r" b="b"/>
            <a:pathLst>
              <a:path w="10794" h="16510">
                <a:moveTo>
                  <a:pt x="10480" y="0"/>
                </a:moveTo>
                <a:lnTo>
                  <a:pt x="5240" y="0"/>
                </a:lnTo>
                <a:lnTo>
                  <a:pt x="0" y="9983"/>
                </a:lnTo>
                <a:lnTo>
                  <a:pt x="0" y="15972"/>
                </a:lnTo>
                <a:lnTo>
                  <a:pt x="5240" y="15972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2117153" y="5139912"/>
            <a:ext cx="10795" cy="17145"/>
          </a:xfrm>
          <a:custGeom>
            <a:avLst/>
            <a:gdLst/>
            <a:ahLst/>
            <a:cxnLst/>
            <a:rect l="l" t="t" r="r" b="b"/>
            <a:pathLst>
              <a:path w="10794" h="17145">
                <a:moveTo>
                  <a:pt x="10480" y="0"/>
                </a:moveTo>
                <a:lnTo>
                  <a:pt x="5240" y="0"/>
                </a:lnTo>
                <a:lnTo>
                  <a:pt x="0" y="10980"/>
                </a:lnTo>
                <a:lnTo>
                  <a:pt x="0" y="16969"/>
                </a:lnTo>
                <a:lnTo>
                  <a:pt x="5240" y="16969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2122393" y="5129928"/>
            <a:ext cx="10795" cy="16510"/>
          </a:xfrm>
          <a:custGeom>
            <a:avLst/>
            <a:gdLst/>
            <a:ahLst/>
            <a:cxnLst/>
            <a:rect l="l" t="t" r="r" b="b"/>
            <a:pathLst>
              <a:path w="10794" h="16510">
                <a:moveTo>
                  <a:pt x="10480" y="0"/>
                </a:moveTo>
                <a:lnTo>
                  <a:pt x="5240" y="0"/>
                </a:lnTo>
                <a:lnTo>
                  <a:pt x="0" y="9983"/>
                </a:lnTo>
                <a:lnTo>
                  <a:pt x="0" y="15972"/>
                </a:lnTo>
                <a:lnTo>
                  <a:pt x="5240" y="15972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2127633" y="5119946"/>
            <a:ext cx="10795" cy="16510"/>
          </a:xfrm>
          <a:custGeom>
            <a:avLst/>
            <a:gdLst/>
            <a:ahLst/>
            <a:cxnLst/>
            <a:rect l="l" t="t" r="r" b="b"/>
            <a:pathLst>
              <a:path w="10794" h="16510">
                <a:moveTo>
                  <a:pt x="10478" y="0"/>
                </a:moveTo>
                <a:lnTo>
                  <a:pt x="5240" y="0"/>
                </a:lnTo>
                <a:lnTo>
                  <a:pt x="0" y="9982"/>
                </a:lnTo>
                <a:lnTo>
                  <a:pt x="0" y="15971"/>
                </a:lnTo>
                <a:lnTo>
                  <a:pt x="5240" y="15971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2132873" y="5109963"/>
            <a:ext cx="10795" cy="16510"/>
          </a:xfrm>
          <a:custGeom>
            <a:avLst/>
            <a:gdLst/>
            <a:ahLst/>
            <a:cxnLst/>
            <a:rect l="l" t="t" r="r" b="b"/>
            <a:pathLst>
              <a:path w="10794" h="16510">
                <a:moveTo>
                  <a:pt x="10478" y="0"/>
                </a:moveTo>
                <a:lnTo>
                  <a:pt x="5238" y="0"/>
                </a:lnTo>
                <a:lnTo>
                  <a:pt x="0" y="9983"/>
                </a:lnTo>
                <a:lnTo>
                  <a:pt x="0" y="15972"/>
                </a:lnTo>
                <a:lnTo>
                  <a:pt x="5238" y="15972"/>
                </a:lnTo>
                <a:lnTo>
                  <a:pt x="10478" y="5990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2138112" y="5099980"/>
            <a:ext cx="10795" cy="16510"/>
          </a:xfrm>
          <a:custGeom>
            <a:avLst/>
            <a:gdLst/>
            <a:ahLst/>
            <a:cxnLst/>
            <a:rect l="l" t="t" r="r" b="b"/>
            <a:pathLst>
              <a:path w="10794" h="16510">
                <a:moveTo>
                  <a:pt x="10480" y="0"/>
                </a:moveTo>
                <a:lnTo>
                  <a:pt x="5240" y="0"/>
                </a:lnTo>
                <a:lnTo>
                  <a:pt x="0" y="9982"/>
                </a:lnTo>
                <a:lnTo>
                  <a:pt x="0" y="15972"/>
                </a:lnTo>
                <a:lnTo>
                  <a:pt x="5240" y="15972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2143352" y="5090997"/>
            <a:ext cx="10795" cy="15240"/>
          </a:xfrm>
          <a:custGeom>
            <a:avLst/>
            <a:gdLst/>
            <a:ahLst/>
            <a:cxnLst/>
            <a:rect l="l" t="t" r="r" b="b"/>
            <a:pathLst>
              <a:path w="10794" h="15239">
                <a:moveTo>
                  <a:pt x="10480" y="0"/>
                </a:moveTo>
                <a:lnTo>
                  <a:pt x="5240" y="0"/>
                </a:lnTo>
                <a:lnTo>
                  <a:pt x="0" y="8983"/>
                </a:lnTo>
                <a:lnTo>
                  <a:pt x="0" y="14973"/>
                </a:lnTo>
                <a:lnTo>
                  <a:pt x="5240" y="14973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2148592" y="5082011"/>
            <a:ext cx="10795" cy="15240"/>
          </a:xfrm>
          <a:custGeom>
            <a:avLst/>
            <a:gdLst/>
            <a:ahLst/>
            <a:cxnLst/>
            <a:rect l="l" t="t" r="r" b="b"/>
            <a:pathLst>
              <a:path w="10794" h="15239">
                <a:moveTo>
                  <a:pt x="10480" y="0"/>
                </a:moveTo>
                <a:lnTo>
                  <a:pt x="5240" y="0"/>
                </a:lnTo>
                <a:lnTo>
                  <a:pt x="0" y="8985"/>
                </a:lnTo>
                <a:lnTo>
                  <a:pt x="0" y="14974"/>
                </a:lnTo>
                <a:lnTo>
                  <a:pt x="5240" y="14974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2153832" y="5073027"/>
            <a:ext cx="10795" cy="15240"/>
          </a:xfrm>
          <a:custGeom>
            <a:avLst/>
            <a:gdLst/>
            <a:ahLst/>
            <a:cxnLst/>
            <a:rect l="l" t="t" r="r" b="b"/>
            <a:pathLst>
              <a:path w="10794" h="15239">
                <a:moveTo>
                  <a:pt x="10478" y="0"/>
                </a:moveTo>
                <a:lnTo>
                  <a:pt x="5240" y="0"/>
                </a:lnTo>
                <a:lnTo>
                  <a:pt x="0" y="8983"/>
                </a:lnTo>
                <a:lnTo>
                  <a:pt x="0" y="14973"/>
                </a:lnTo>
                <a:lnTo>
                  <a:pt x="5240" y="14973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2159072" y="5064042"/>
            <a:ext cx="10795" cy="15240"/>
          </a:xfrm>
          <a:custGeom>
            <a:avLst/>
            <a:gdLst/>
            <a:ahLst/>
            <a:cxnLst/>
            <a:rect l="l" t="t" r="r" b="b"/>
            <a:pathLst>
              <a:path w="10794" h="15239">
                <a:moveTo>
                  <a:pt x="10478" y="0"/>
                </a:moveTo>
                <a:lnTo>
                  <a:pt x="5238" y="0"/>
                </a:lnTo>
                <a:lnTo>
                  <a:pt x="0" y="8985"/>
                </a:lnTo>
                <a:lnTo>
                  <a:pt x="0" y="14974"/>
                </a:lnTo>
                <a:lnTo>
                  <a:pt x="5238" y="14974"/>
                </a:lnTo>
                <a:lnTo>
                  <a:pt x="10478" y="5990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2164311" y="5056056"/>
            <a:ext cx="10795" cy="14604"/>
          </a:xfrm>
          <a:custGeom>
            <a:avLst/>
            <a:gdLst/>
            <a:ahLst/>
            <a:cxnLst/>
            <a:rect l="l" t="t" r="r" b="b"/>
            <a:pathLst>
              <a:path w="10794" h="14604">
                <a:moveTo>
                  <a:pt x="10480" y="0"/>
                </a:moveTo>
                <a:lnTo>
                  <a:pt x="5240" y="0"/>
                </a:lnTo>
                <a:lnTo>
                  <a:pt x="0" y="7985"/>
                </a:lnTo>
                <a:lnTo>
                  <a:pt x="0" y="13976"/>
                </a:lnTo>
                <a:lnTo>
                  <a:pt x="5240" y="13976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2169551" y="5048070"/>
            <a:ext cx="10795" cy="13970"/>
          </a:xfrm>
          <a:custGeom>
            <a:avLst/>
            <a:gdLst/>
            <a:ahLst/>
            <a:cxnLst/>
            <a:rect l="l" t="t" r="r" b="b"/>
            <a:pathLst>
              <a:path w="10794" h="13970">
                <a:moveTo>
                  <a:pt x="10480" y="0"/>
                </a:moveTo>
                <a:lnTo>
                  <a:pt x="5240" y="0"/>
                </a:lnTo>
                <a:lnTo>
                  <a:pt x="0" y="7985"/>
                </a:lnTo>
                <a:lnTo>
                  <a:pt x="0" y="13975"/>
                </a:lnTo>
                <a:lnTo>
                  <a:pt x="5240" y="13975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2174791" y="5040083"/>
            <a:ext cx="10795" cy="14604"/>
          </a:xfrm>
          <a:custGeom>
            <a:avLst/>
            <a:gdLst/>
            <a:ahLst/>
            <a:cxnLst/>
            <a:rect l="l" t="t" r="r" b="b"/>
            <a:pathLst>
              <a:path w="10794" h="14604">
                <a:moveTo>
                  <a:pt x="10480" y="0"/>
                </a:moveTo>
                <a:lnTo>
                  <a:pt x="5240" y="0"/>
                </a:lnTo>
                <a:lnTo>
                  <a:pt x="0" y="7987"/>
                </a:lnTo>
                <a:lnTo>
                  <a:pt x="0" y="13976"/>
                </a:lnTo>
                <a:lnTo>
                  <a:pt x="5240" y="13976"/>
                </a:lnTo>
                <a:lnTo>
                  <a:pt x="10480" y="5990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2180031" y="5033096"/>
            <a:ext cx="10795" cy="13335"/>
          </a:xfrm>
          <a:custGeom>
            <a:avLst/>
            <a:gdLst/>
            <a:ahLst/>
            <a:cxnLst/>
            <a:rect l="l" t="t" r="r" b="b"/>
            <a:pathLst>
              <a:path w="10794" h="13335">
                <a:moveTo>
                  <a:pt x="10478" y="0"/>
                </a:moveTo>
                <a:lnTo>
                  <a:pt x="5240" y="0"/>
                </a:lnTo>
                <a:lnTo>
                  <a:pt x="0" y="6987"/>
                </a:lnTo>
                <a:lnTo>
                  <a:pt x="0" y="12978"/>
                </a:lnTo>
                <a:lnTo>
                  <a:pt x="5240" y="12978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2185271" y="5025110"/>
            <a:ext cx="10795" cy="13970"/>
          </a:xfrm>
          <a:custGeom>
            <a:avLst/>
            <a:gdLst/>
            <a:ahLst/>
            <a:cxnLst/>
            <a:rect l="l" t="t" r="r" b="b"/>
            <a:pathLst>
              <a:path w="10794" h="13970">
                <a:moveTo>
                  <a:pt x="10478" y="0"/>
                </a:moveTo>
                <a:lnTo>
                  <a:pt x="5238" y="0"/>
                </a:lnTo>
                <a:lnTo>
                  <a:pt x="0" y="7985"/>
                </a:lnTo>
                <a:lnTo>
                  <a:pt x="0" y="13975"/>
                </a:lnTo>
                <a:lnTo>
                  <a:pt x="5238" y="13975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2190509" y="5018121"/>
            <a:ext cx="10795" cy="13335"/>
          </a:xfrm>
          <a:custGeom>
            <a:avLst/>
            <a:gdLst/>
            <a:ahLst/>
            <a:cxnLst/>
            <a:rect l="l" t="t" r="r" b="b"/>
            <a:pathLst>
              <a:path w="10794" h="13335">
                <a:moveTo>
                  <a:pt x="10480" y="0"/>
                </a:moveTo>
                <a:lnTo>
                  <a:pt x="5240" y="0"/>
                </a:lnTo>
                <a:lnTo>
                  <a:pt x="0" y="6988"/>
                </a:lnTo>
                <a:lnTo>
                  <a:pt x="0" y="12978"/>
                </a:lnTo>
                <a:lnTo>
                  <a:pt x="5240" y="12978"/>
                </a:lnTo>
                <a:lnTo>
                  <a:pt x="10480" y="5990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2195750" y="5012132"/>
            <a:ext cx="10795" cy="12065"/>
          </a:xfrm>
          <a:custGeom>
            <a:avLst/>
            <a:gdLst/>
            <a:ahLst/>
            <a:cxnLst/>
            <a:rect l="l" t="t" r="r" b="b"/>
            <a:pathLst>
              <a:path w="10794" h="12064">
                <a:moveTo>
                  <a:pt x="10480" y="0"/>
                </a:moveTo>
                <a:lnTo>
                  <a:pt x="5240" y="0"/>
                </a:lnTo>
                <a:lnTo>
                  <a:pt x="0" y="5989"/>
                </a:lnTo>
                <a:lnTo>
                  <a:pt x="0" y="11979"/>
                </a:lnTo>
                <a:lnTo>
                  <a:pt x="5240" y="11979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2200990" y="5005144"/>
            <a:ext cx="10795" cy="13335"/>
          </a:xfrm>
          <a:custGeom>
            <a:avLst/>
            <a:gdLst/>
            <a:ahLst/>
            <a:cxnLst/>
            <a:rect l="l" t="t" r="r" b="b"/>
            <a:pathLst>
              <a:path w="10794" h="13335">
                <a:moveTo>
                  <a:pt x="10480" y="0"/>
                </a:moveTo>
                <a:lnTo>
                  <a:pt x="5240" y="0"/>
                </a:lnTo>
                <a:lnTo>
                  <a:pt x="0" y="6987"/>
                </a:lnTo>
                <a:lnTo>
                  <a:pt x="0" y="12976"/>
                </a:lnTo>
                <a:lnTo>
                  <a:pt x="5240" y="12976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2206230" y="4999154"/>
            <a:ext cx="10795" cy="12065"/>
          </a:xfrm>
          <a:custGeom>
            <a:avLst/>
            <a:gdLst/>
            <a:ahLst/>
            <a:cxnLst/>
            <a:rect l="l" t="t" r="r" b="b"/>
            <a:pathLst>
              <a:path w="10794" h="12064">
                <a:moveTo>
                  <a:pt x="10478" y="0"/>
                </a:moveTo>
                <a:lnTo>
                  <a:pt x="5240" y="0"/>
                </a:lnTo>
                <a:lnTo>
                  <a:pt x="0" y="5990"/>
                </a:lnTo>
                <a:lnTo>
                  <a:pt x="0" y="11979"/>
                </a:lnTo>
                <a:lnTo>
                  <a:pt x="5240" y="11979"/>
                </a:lnTo>
                <a:lnTo>
                  <a:pt x="10478" y="5990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2211470" y="4993164"/>
            <a:ext cx="10795" cy="12065"/>
          </a:xfrm>
          <a:custGeom>
            <a:avLst/>
            <a:gdLst/>
            <a:ahLst/>
            <a:cxnLst/>
            <a:rect l="l" t="t" r="r" b="b"/>
            <a:pathLst>
              <a:path w="10794" h="12064">
                <a:moveTo>
                  <a:pt x="10478" y="0"/>
                </a:moveTo>
                <a:lnTo>
                  <a:pt x="5238" y="0"/>
                </a:lnTo>
                <a:lnTo>
                  <a:pt x="0" y="5989"/>
                </a:lnTo>
                <a:lnTo>
                  <a:pt x="0" y="11979"/>
                </a:lnTo>
                <a:lnTo>
                  <a:pt x="5238" y="11979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2216708" y="4987175"/>
            <a:ext cx="10795" cy="12065"/>
          </a:xfrm>
          <a:custGeom>
            <a:avLst/>
            <a:gdLst/>
            <a:ahLst/>
            <a:cxnLst/>
            <a:rect l="l" t="t" r="r" b="b"/>
            <a:pathLst>
              <a:path w="10794" h="12064">
                <a:moveTo>
                  <a:pt x="10480" y="0"/>
                </a:moveTo>
                <a:lnTo>
                  <a:pt x="5240" y="0"/>
                </a:lnTo>
                <a:lnTo>
                  <a:pt x="0" y="5989"/>
                </a:lnTo>
                <a:lnTo>
                  <a:pt x="0" y="11978"/>
                </a:lnTo>
                <a:lnTo>
                  <a:pt x="5240" y="11978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2221948" y="4982184"/>
            <a:ext cx="10795" cy="11430"/>
          </a:xfrm>
          <a:custGeom>
            <a:avLst/>
            <a:gdLst/>
            <a:ahLst/>
            <a:cxnLst/>
            <a:rect l="l" t="t" r="r" b="b"/>
            <a:pathLst>
              <a:path w="10794" h="11429">
                <a:moveTo>
                  <a:pt x="10480" y="0"/>
                </a:moveTo>
                <a:lnTo>
                  <a:pt x="5240" y="0"/>
                </a:lnTo>
                <a:lnTo>
                  <a:pt x="0" y="4991"/>
                </a:lnTo>
                <a:lnTo>
                  <a:pt x="0" y="10980"/>
                </a:lnTo>
                <a:lnTo>
                  <a:pt x="5240" y="10980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2227188" y="4977193"/>
            <a:ext cx="10795" cy="11430"/>
          </a:xfrm>
          <a:custGeom>
            <a:avLst/>
            <a:gdLst/>
            <a:ahLst/>
            <a:cxnLst/>
            <a:rect l="l" t="t" r="r" b="b"/>
            <a:pathLst>
              <a:path w="10794" h="11429">
                <a:moveTo>
                  <a:pt x="10480" y="0"/>
                </a:moveTo>
                <a:lnTo>
                  <a:pt x="5240" y="0"/>
                </a:lnTo>
                <a:lnTo>
                  <a:pt x="0" y="4991"/>
                </a:lnTo>
                <a:lnTo>
                  <a:pt x="0" y="10980"/>
                </a:lnTo>
                <a:lnTo>
                  <a:pt x="5240" y="10980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2232428" y="4972201"/>
            <a:ext cx="10795" cy="11430"/>
          </a:xfrm>
          <a:custGeom>
            <a:avLst/>
            <a:gdLst/>
            <a:ahLst/>
            <a:cxnLst/>
            <a:rect l="l" t="t" r="r" b="b"/>
            <a:pathLst>
              <a:path w="10794" h="11429">
                <a:moveTo>
                  <a:pt x="10478" y="0"/>
                </a:moveTo>
                <a:lnTo>
                  <a:pt x="5240" y="0"/>
                </a:lnTo>
                <a:lnTo>
                  <a:pt x="0" y="4992"/>
                </a:lnTo>
                <a:lnTo>
                  <a:pt x="0" y="10981"/>
                </a:lnTo>
                <a:lnTo>
                  <a:pt x="5240" y="10981"/>
                </a:lnTo>
                <a:lnTo>
                  <a:pt x="10478" y="5990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2237668" y="4967209"/>
            <a:ext cx="10795" cy="11430"/>
          </a:xfrm>
          <a:custGeom>
            <a:avLst/>
            <a:gdLst/>
            <a:ahLst/>
            <a:cxnLst/>
            <a:rect l="l" t="t" r="r" b="b"/>
            <a:pathLst>
              <a:path w="10794" h="11429">
                <a:moveTo>
                  <a:pt x="10478" y="0"/>
                </a:moveTo>
                <a:lnTo>
                  <a:pt x="5238" y="0"/>
                </a:lnTo>
                <a:lnTo>
                  <a:pt x="0" y="4991"/>
                </a:lnTo>
                <a:lnTo>
                  <a:pt x="0" y="10981"/>
                </a:lnTo>
                <a:lnTo>
                  <a:pt x="5238" y="10981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2242907" y="4962218"/>
            <a:ext cx="10795" cy="11430"/>
          </a:xfrm>
          <a:custGeom>
            <a:avLst/>
            <a:gdLst/>
            <a:ahLst/>
            <a:cxnLst/>
            <a:rect l="l" t="t" r="r" b="b"/>
            <a:pathLst>
              <a:path w="10794" h="11429">
                <a:moveTo>
                  <a:pt x="10480" y="0"/>
                </a:moveTo>
                <a:lnTo>
                  <a:pt x="5240" y="0"/>
                </a:lnTo>
                <a:lnTo>
                  <a:pt x="0" y="4991"/>
                </a:lnTo>
                <a:lnTo>
                  <a:pt x="0" y="10980"/>
                </a:lnTo>
                <a:lnTo>
                  <a:pt x="5240" y="10980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2248147" y="4958226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10480" y="0"/>
                </a:moveTo>
                <a:lnTo>
                  <a:pt x="5240" y="0"/>
                </a:lnTo>
                <a:lnTo>
                  <a:pt x="0" y="3992"/>
                </a:lnTo>
                <a:lnTo>
                  <a:pt x="0" y="9982"/>
                </a:lnTo>
                <a:lnTo>
                  <a:pt x="5240" y="9982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2253387" y="4954233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10480" y="0"/>
                </a:moveTo>
                <a:lnTo>
                  <a:pt x="5240" y="0"/>
                </a:lnTo>
                <a:lnTo>
                  <a:pt x="0" y="3992"/>
                </a:lnTo>
                <a:lnTo>
                  <a:pt x="0" y="9982"/>
                </a:lnTo>
                <a:lnTo>
                  <a:pt x="5240" y="9982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2258627" y="4950238"/>
            <a:ext cx="11430" cy="10160"/>
          </a:xfrm>
          <a:custGeom>
            <a:avLst/>
            <a:gdLst/>
            <a:ahLst/>
            <a:cxnLst/>
            <a:rect l="l" t="t" r="r" b="b"/>
            <a:pathLst>
              <a:path w="11430" h="10160">
                <a:moveTo>
                  <a:pt x="11352" y="0"/>
                </a:moveTo>
                <a:lnTo>
                  <a:pt x="6112" y="0"/>
                </a:lnTo>
                <a:lnTo>
                  <a:pt x="0" y="3994"/>
                </a:lnTo>
                <a:lnTo>
                  <a:pt x="0" y="9983"/>
                </a:lnTo>
                <a:lnTo>
                  <a:pt x="5240" y="9983"/>
                </a:lnTo>
                <a:lnTo>
                  <a:pt x="11352" y="5990"/>
                </a:lnTo>
                <a:lnTo>
                  <a:pt x="1135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2264740" y="4946246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10480" y="0"/>
                </a:moveTo>
                <a:lnTo>
                  <a:pt x="5240" y="0"/>
                </a:lnTo>
                <a:lnTo>
                  <a:pt x="0" y="3992"/>
                </a:lnTo>
                <a:lnTo>
                  <a:pt x="0" y="9983"/>
                </a:lnTo>
                <a:lnTo>
                  <a:pt x="5240" y="9983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2269980" y="4943251"/>
            <a:ext cx="10795" cy="9525"/>
          </a:xfrm>
          <a:custGeom>
            <a:avLst/>
            <a:gdLst/>
            <a:ahLst/>
            <a:cxnLst/>
            <a:rect l="l" t="t" r="r" b="b"/>
            <a:pathLst>
              <a:path w="10794" h="9525">
                <a:moveTo>
                  <a:pt x="10480" y="0"/>
                </a:moveTo>
                <a:lnTo>
                  <a:pt x="5240" y="0"/>
                </a:lnTo>
                <a:lnTo>
                  <a:pt x="0" y="2994"/>
                </a:lnTo>
                <a:lnTo>
                  <a:pt x="0" y="8983"/>
                </a:lnTo>
                <a:lnTo>
                  <a:pt x="5240" y="8983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2275220" y="4940256"/>
            <a:ext cx="10795" cy="9525"/>
          </a:xfrm>
          <a:custGeom>
            <a:avLst/>
            <a:gdLst/>
            <a:ahLst/>
            <a:cxnLst/>
            <a:rect l="l" t="t" r="r" b="b"/>
            <a:pathLst>
              <a:path w="10794" h="9525">
                <a:moveTo>
                  <a:pt x="10478" y="0"/>
                </a:moveTo>
                <a:lnTo>
                  <a:pt x="5240" y="0"/>
                </a:lnTo>
                <a:lnTo>
                  <a:pt x="0" y="2994"/>
                </a:lnTo>
                <a:lnTo>
                  <a:pt x="0" y="8983"/>
                </a:lnTo>
                <a:lnTo>
                  <a:pt x="5240" y="8983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2280460" y="4936263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10478" y="0"/>
                </a:moveTo>
                <a:lnTo>
                  <a:pt x="5238" y="0"/>
                </a:lnTo>
                <a:lnTo>
                  <a:pt x="0" y="3992"/>
                </a:lnTo>
                <a:lnTo>
                  <a:pt x="0" y="9982"/>
                </a:lnTo>
                <a:lnTo>
                  <a:pt x="5238" y="9982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2285699" y="4933269"/>
            <a:ext cx="10795" cy="9525"/>
          </a:xfrm>
          <a:custGeom>
            <a:avLst/>
            <a:gdLst/>
            <a:ahLst/>
            <a:cxnLst/>
            <a:rect l="l" t="t" r="r" b="b"/>
            <a:pathLst>
              <a:path w="10794" h="9525">
                <a:moveTo>
                  <a:pt x="10480" y="0"/>
                </a:moveTo>
                <a:lnTo>
                  <a:pt x="5240" y="0"/>
                </a:lnTo>
                <a:lnTo>
                  <a:pt x="0" y="2994"/>
                </a:lnTo>
                <a:lnTo>
                  <a:pt x="0" y="8983"/>
                </a:lnTo>
                <a:lnTo>
                  <a:pt x="5240" y="8983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2290939" y="4930273"/>
            <a:ext cx="10795" cy="9525"/>
          </a:xfrm>
          <a:custGeom>
            <a:avLst/>
            <a:gdLst/>
            <a:ahLst/>
            <a:cxnLst/>
            <a:rect l="l" t="t" r="r" b="b"/>
            <a:pathLst>
              <a:path w="10794" h="9525">
                <a:moveTo>
                  <a:pt x="10480" y="0"/>
                </a:moveTo>
                <a:lnTo>
                  <a:pt x="5240" y="0"/>
                </a:lnTo>
                <a:lnTo>
                  <a:pt x="0" y="2995"/>
                </a:lnTo>
                <a:lnTo>
                  <a:pt x="0" y="8985"/>
                </a:lnTo>
                <a:lnTo>
                  <a:pt x="5240" y="8985"/>
                </a:lnTo>
                <a:lnTo>
                  <a:pt x="10480" y="5990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2296179" y="4928277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80" y="0"/>
                </a:moveTo>
                <a:lnTo>
                  <a:pt x="5240" y="0"/>
                </a:lnTo>
                <a:lnTo>
                  <a:pt x="0" y="1996"/>
                </a:lnTo>
                <a:lnTo>
                  <a:pt x="0" y="7987"/>
                </a:lnTo>
                <a:lnTo>
                  <a:pt x="5240" y="7987"/>
                </a:lnTo>
                <a:lnTo>
                  <a:pt x="10480" y="5990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2301419" y="4925282"/>
            <a:ext cx="10795" cy="9525"/>
          </a:xfrm>
          <a:custGeom>
            <a:avLst/>
            <a:gdLst/>
            <a:ahLst/>
            <a:cxnLst/>
            <a:rect l="l" t="t" r="r" b="b"/>
            <a:pathLst>
              <a:path w="10794" h="9525">
                <a:moveTo>
                  <a:pt x="10478" y="0"/>
                </a:moveTo>
                <a:lnTo>
                  <a:pt x="5240" y="0"/>
                </a:lnTo>
                <a:lnTo>
                  <a:pt x="0" y="2994"/>
                </a:lnTo>
                <a:lnTo>
                  <a:pt x="0" y="8985"/>
                </a:lnTo>
                <a:lnTo>
                  <a:pt x="5240" y="8985"/>
                </a:lnTo>
                <a:lnTo>
                  <a:pt x="10478" y="5990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2306659" y="4923285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78" y="0"/>
                </a:moveTo>
                <a:lnTo>
                  <a:pt x="5238" y="0"/>
                </a:lnTo>
                <a:lnTo>
                  <a:pt x="0" y="1996"/>
                </a:lnTo>
                <a:lnTo>
                  <a:pt x="0" y="7987"/>
                </a:lnTo>
                <a:lnTo>
                  <a:pt x="5238" y="7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2311897" y="4920291"/>
            <a:ext cx="10795" cy="9525"/>
          </a:xfrm>
          <a:custGeom>
            <a:avLst/>
            <a:gdLst/>
            <a:ahLst/>
            <a:cxnLst/>
            <a:rect l="l" t="t" r="r" b="b"/>
            <a:pathLst>
              <a:path w="10794" h="9525">
                <a:moveTo>
                  <a:pt x="10480" y="0"/>
                </a:moveTo>
                <a:lnTo>
                  <a:pt x="5240" y="0"/>
                </a:lnTo>
                <a:lnTo>
                  <a:pt x="0" y="2994"/>
                </a:lnTo>
                <a:lnTo>
                  <a:pt x="0" y="8983"/>
                </a:lnTo>
                <a:lnTo>
                  <a:pt x="5240" y="8983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2317137" y="4918294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80" y="0"/>
                </a:moveTo>
                <a:lnTo>
                  <a:pt x="5240" y="0"/>
                </a:lnTo>
                <a:lnTo>
                  <a:pt x="0" y="1996"/>
                </a:lnTo>
                <a:lnTo>
                  <a:pt x="0" y="7985"/>
                </a:lnTo>
                <a:lnTo>
                  <a:pt x="5240" y="7985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2322377" y="4916298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80" y="0"/>
                </a:moveTo>
                <a:lnTo>
                  <a:pt x="5240" y="0"/>
                </a:lnTo>
                <a:lnTo>
                  <a:pt x="0" y="1996"/>
                </a:lnTo>
                <a:lnTo>
                  <a:pt x="0" y="7985"/>
                </a:lnTo>
                <a:lnTo>
                  <a:pt x="5240" y="7985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2327617" y="4914301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78" y="0"/>
                </a:moveTo>
                <a:lnTo>
                  <a:pt x="5240" y="0"/>
                </a:lnTo>
                <a:lnTo>
                  <a:pt x="0" y="1996"/>
                </a:lnTo>
                <a:lnTo>
                  <a:pt x="0" y="7985"/>
                </a:lnTo>
                <a:lnTo>
                  <a:pt x="5240" y="7985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2332857" y="4912305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78" y="0"/>
                </a:moveTo>
                <a:lnTo>
                  <a:pt x="5238" y="0"/>
                </a:lnTo>
                <a:lnTo>
                  <a:pt x="0" y="1996"/>
                </a:lnTo>
                <a:lnTo>
                  <a:pt x="0" y="7985"/>
                </a:lnTo>
                <a:lnTo>
                  <a:pt x="5238" y="7985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2338096" y="4911307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2343336" y="4909310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80" y="0"/>
                </a:moveTo>
                <a:lnTo>
                  <a:pt x="5240" y="0"/>
                </a:lnTo>
                <a:lnTo>
                  <a:pt x="0" y="1996"/>
                </a:lnTo>
                <a:lnTo>
                  <a:pt x="0" y="7985"/>
                </a:lnTo>
                <a:lnTo>
                  <a:pt x="5240" y="7985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2348576" y="4907312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80" y="0"/>
                </a:moveTo>
                <a:lnTo>
                  <a:pt x="5240" y="0"/>
                </a:lnTo>
                <a:lnTo>
                  <a:pt x="0" y="1997"/>
                </a:lnTo>
                <a:lnTo>
                  <a:pt x="0" y="7987"/>
                </a:lnTo>
                <a:lnTo>
                  <a:pt x="5240" y="7987"/>
                </a:lnTo>
                <a:lnTo>
                  <a:pt x="10480" y="5990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2353816" y="4906314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10478" y="5990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2359056" y="4905316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38" y="0"/>
                </a:lnTo>
                <a:lnTo>
                  <a:pt x="0" y="998"/>
                </a:lnTo>
                <a:lnTo>
                  <a:pt x="0" y="6988"/>
                </a:lnTo>
                <a:lnTo>
                  <a:pt x="5238" y="6988"/>
                </a:lnTo>
                <a:lnTo>
                  <a:pt x="10478" y="5990"/>
                </a:lnTo>
                <a:lnTo>
                  <a:pt x="1047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2364295" y="4903320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80" y="0"/>
                </a:moveTo>
                <a:lnTo>
                  <a:pt x="5240" y="0"/>
                </a:lnTo>
                <a:lnTo>
                  <a:pt x="0" y="1996"/>
                </a:lnTo>
                <a:lnTo>
                  <a:pt x="0" y="7987"/>
                </a:lnTo>
                <a:lnTo>
                  <a:pt x="5240" y="7987"/>
                </a:lnTo>
                <a:lnTo>
                  <a:pt x="10480" y="5990"/>
                </a:lnTo>
                <a:lnTo>
                  <a:pt x="1048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1476155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1481395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1486635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1491875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1497114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1502354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1507594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1512834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1518074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1523313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1528553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1533793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1539033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1544272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1549512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1554752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1559992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1565231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1570471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1575711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1580951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1586190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1591430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1596670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1601910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1607150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1612389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1617629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1622869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1628109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1633348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1638588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1643828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1649068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1654307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1659547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1664787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1670027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1675266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1680506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1685746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1690986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1696226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1701465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1706705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1711945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1717185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1722424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1727664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1732904" y="5648034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352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1739017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1744257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1749496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1754736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1759976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1765216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1770456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1775695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1780935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1786175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1791415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1796654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1801894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1807134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1812374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1817613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1822853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1828093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1833333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1838573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1843812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1849052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1854292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1859532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1864771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1870011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1875251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1880491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1885730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1890970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1896210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1901450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1906690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1911929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1917169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1922409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1927649" y="564803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1932889" y="5644041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38" y="0"/>
                </a:lnTo>
                <a:lnTo>
                  <a:pt x="0" y="998"/>
                </a:lnTo>
                <a:lnTo>
                  <a:pt x="0" y="6987"/>
                </a:lnTo>
                <a:lnTo>
                  <a:pt x="5238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1938128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1943368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1948608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1953847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1959087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1964327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1969567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1974806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1980046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1985286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1990526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1995765" y="5647036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352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2001878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2007118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2012358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2017598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2022837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2028077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2033317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2038557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2043797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2049036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2054276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2059516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2064756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2069995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2075235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2080475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2085715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2090954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2096194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2101434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2106674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2111914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2117153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2122393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2127633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2132873" y="564703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2138112" y="5643042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2143352" y="5646037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2148592" y="5646037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2153832" y="5646037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2159071" y="5646037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2164311" y="5646037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2169551" y="5646037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2174791" y="5646037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2180031" y="5646037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2185270" y="5646037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2190510" y="5646037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2195750" y="5642044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2200990" y="564503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2206229" y="564503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2211469" y="564503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2216709" y="564503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2221949" y="564503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2227188" y="5641046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2232428" y="5644041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2237668" y="5644041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2242908" y="5644041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2248148" y="5644041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2253387" y="5640047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2258627" y="5643043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352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2264740" y="564304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2269980" y="564304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2275220" y="5639049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2280459" y="564204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2285699" y="564204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2290939" y="5638051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2296179" y="564104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2301418" y="564104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2306659" y="5637053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38" y="0"/>
                </a:lnTo>
                <a:lnTo>
                  <a:pt x="0" y="998"/>
                </a:lnTo>
                <a:lnTo>
                  <a:pt x="0" y="6987"/>
                </a:lnTo>
                <a:lnTo>
                  <a:pt x="5238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2311898" y="5640048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2317137" y="5636054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2322378" y="563904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2327617" y="5635056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2332857" y="5638051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2338096" y="5634058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2343337" y="563705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2348576" y="5633060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2353816" y="5636055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2359056" y="5632061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38" y="0"/>
                </a:lnTo>
                <a:lnTo>
                  <a:pt x="0" y="998"/>
                </a:lnTo>
                <a:lnTo>
                  <a:pt x="0" y="6987"/>
                </a:lnTo>
                <a:lnTo>
                  <a:pt x="5238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2364295" y="5631063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2369535" y="5634058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2374775" y="5630065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2380015" y="5629066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2385255" y="5632062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2390494" y="5628068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2395734" y="5627070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2400974" y="5626072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2406214" y="5625073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2411453" y="5628068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2416693" y="5624075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2421933" y="5623077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2427173" y="5622078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2432413" y="5621080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2437653" y="5620082"/>
            <a:ext cx="8255" cy="6985"/>
          </a:xfrm>
          <a:custGeom>
            <a:avLst/>
            <a:gdLst/>
            <a:ahLst/>
            <a:cxnLst/>
            <a:rect l="l" t="t" r="r" b="b"/>
            <a:pathLst>
              <a:path w="8255" h="6985">
                <a:moveTo>
                  <a:pt x="0" y="6987"/>
                </a:moveTo>
                <a:lnTo>
                  <a:pt x="7858" y="6987"/>
                </a:lnTo>
                <a:lnTo>
                  <a:pt x="7858" y="0"/>
                </a:lnTo>
                <a:lnTo>
                  <a:pt x="0" y="0"/>
                </a:lnTo>
                <a:lnTo>
                  <a:pt x="0" y="6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2442891" y="5619084"/>
            <a:ext cx="3175" cy="6985"/>
          </a:xfrm>
          <a:custGeom>
            <a:avLst/>
            <a:gdLst/>
            <a:ahLst/>
            <a:cxnLst/>
            <a:rect l="l" t="t" r="r" b="b"/>
            <a:pathLst>
              <a:path w="3175" h="6985">
                <a:moveTo>
                  <a:pt x="0" y="6987"/>
                </a:moveTo>
                <a:lnTo>
                  <a:pt x="2620" y="6987"/>
                </a:lnTo>
                <a:lnTo>
                  <a:pt x="2620" y="0"/>
                </a:lnTo>
                <a:lnTo>
                  <a:pt x="0" y="0"/>
                </a:lnTo>
                <a:lnTo>
                  <a:pt x="0" y="6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2477824" y="5614092"/>
            <a:ext cx="1905" cy="6985"/>
          </a:xfrm>
          <a:custGeom>
            <a:avLst/>
            <a:gdLst/>
            <a:ahLst/>
            <a:cxnLst/>
            <a:rect l="l" t="t" r="r" b="b"/>
            <a:pathLst>
              <a:path w="1905" h="6985">
                <a:moveTo>
                  <a:pt x="0" y="6987"/>
                </a:moveTo>
                <a:lnTo>
                  <a:pt x="1746" y="6987"/>
                </a:lnTo>
                <a:lnTo>
                  <a:pt x="1746" y="0"/>
                </a:lnTo>
                <a:lnTo>
                  <a:pt x="0" y="0"/>
                </a:lnTo>
                <a:lnTo>
                  <a:pt x="0" y="6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2477824" y="5613094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6987"/>
                </a:moveTo>
                <a:lnTo>
                  <a:pt x="6986" y="6987"/>
                </a:lnTo>
                <a:lnTo>
                  <a:pt x="6986" y="0"/>
                </a:lnTo>
                <a:lnTo>
                  <a:pt x="0" y="0"/>
                </a:lnTo>
                <a:lnTo>
                  <a:pt x="0" y="6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2479570" y="5612096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2484810" y="5611097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2490050" y="5610099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38" y="0"/>
                </a:lnTo>
                <a:lnTo>
                  <a:pt x="0" y="998"/>
                </a:lnTo>
                <a:lnTo>
                  <a:pt x="0" y="6987"/>
                </a:lnTo>
                <a:lnTo>
                  <a:pt x="5238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2495289" y="5609101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2500529" y="5607105"/>
            <a:ext cx="10795" cy="8255"/>
          </a:xfrm>
          <a:custGeom>
            <a:avLst/>
            <a:gdLst/>
            <a:ahLst/>
            <a:cxnLst/>
            <a:rect l="l" t="t" r="r" b="b"/>
            <a:pathLst>
              <a:path w="10794" h="8254">
                <a:moveTo>
                  <a:pt x="10480" y="0"/>
                </a:moveTo>
                <a:lnTo>
                  <a:pt x="5240" y="0"/>
                </a:lnTo>
                <a:lnTo>
                  <a:pt x="0" y="1996"/>
                </a:lnTo>
                <a:lnTo>
                  <a:pt x="0" y="7986"/>
                </a:lnTo>
                <a:lnTo>
                  <a:pt x="5240" y="7986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2505769" y="5606106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2511009" y="5605108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2516249" y="5604110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38" y="0"/>
                </a:lnTo>
                <a:lnTo>
                  <a:pt x="0" y="998"/>
                </a:lnTo>
                <a:lnTo>
                  <a:pt x="0" y="6987"/>
                </a:lnTo>
                <a:lnTo>
                  <a:pt x="5238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2521488" y="5603111"/>
            <a:ext cx="11430" cy="6985"/>
          </a:xfrm>
          <a:custGeom>
            <a:avLst/>
            <a:gdLst/>
            <a:ahLst/>
            <a:cxnLst/>
            <a:rect l="l" t="t" r="r" b="b"/>
            <a:pathLst>
              <a:path w="11430" h="6985">
                <a:moveTo>
                  <a:pt x="11353" y="0"/>
                </a:moveTo>
                <a:lnTo>
                  <a:pt x="6113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1353" y="5989"/>
                </a:lnTo>
                <a:lnTo>
                  <a:pt x="1135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2527602" y="5602113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2532842" y="5601115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38" y="0"/>
                </a:lnTo>
                <a:lnTo>
                  <a:pt x="0" y="998"/>
                </a:lnTo>
                <a:lnTo>
                  <a:pt x="0" y="6987"/>
                </a:lnTo>
                <a:lnTo>
                  <a:pt x="5238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2538081" y="5600117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2543321" y="5599118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2548561" y="5598120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2553800" y="5601115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2559041" y="5597122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38" y="0"/>
                </a:lnTo>
                <a:lnTo>
                  <a:pt x="0" y="998"/>
                </a:lnTo>
                <a:lnTo>
                  <a:pt x="0" y="6987"/>
                </a:lnTo>
                <a:lnTo>
                  <a:pt x="5238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2564279" y="5596123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2569519" y="5595125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2574759" y="5594127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2579999" y="5593129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2585239" y="5592130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38" y="0"/>
                </a:lnTo>
                <a:lnTo>
                  <a:pt x="0" y="998"/>
                </a:lnTo>
                <a:lnTo>
                  <a:pt x="0" y="6987"/>
                </a:lnTo>
                <a:lnTo>
                  <a:pt x="5238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2590479" y="5595125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2595718" y="5591132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2600958" y="5590133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2606198" y="5593129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2611438" y="5589135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38" y="0"/>
                </a:lnTo>
                <a:lnTo>
                  <a:pt x="0" y="998"/>
                </a:lnTo>
                <a:lnTo>
                  <a:pt x="0" y="6987"/>
                </a:lnTo>
                <a:lnTo>
                  <a:pt x="5238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2616677" y="5588137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2621917" y="5591132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2627157" y="5587138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10480" y="5990"/>
                </a:lnTo>
                <a:lnTo>
                  <a:pt x="1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2632397" y="5586140"/>
            <a:ext cx="10160" cy="6985"/>
          </a:xfrm>
          <a:custGeom>
            <a:avLst/>
            <a:gdLst/>
            <a:ahLst/>
            <a:cxnLst/>
            <a:rect l="l" t="t" r="r" b="b"/>
            <a:pathLst>
              <a:path w="10160" h="6985">
                <a:moveTo>
                  <a:pt x="0" y="6988"/>
                </a:moveTo>
                <a:lnTo>
                  <a:pt x="9606" y="6988"/>
                </a:lnTo>
                <a:lnTo>
                  <a:pt x="9606" y="0"/>
                </a:lnTo>
                <a:lnTo>
                  <a:pt x="0" y="0"/>
                </a:lnTo>
                <a:lnTo>
                  <a:pt x="0" y="69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2639820" y="5586141"/>
            <a:ext cx="0" cy="6350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0" y="0"/>
                </a:moveTo>
                <a:lnTo>
                  <a:pt x="0" y="5989"/>
                </a:lnTo>
              </a:path>
            </a:pathLst>
          </a:custGeom>
          <a:ln w="4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2674315" y="5583146"/>
            <a:ext cx="5715" cy="6985"/>
          </a:xfrm>
          <a:custGeom>
            <a:avLst/>
            <a:gdLst/>
            <a:ahLst/>
            <a:cxnLst/>
            <a:rect l="l" t="t" r="r" b="b"/>
            <a:pathLst>
              <a:path w="5714" h="6985">
                <a:moveTo>
                  <a:pt x="0" y="6988"/>
                </a:moveTo>
                <a:lnTo>
                  <a:pt x="5240" y="6988"/>
                </a:lnTo>
                <a:lnTo>
                  <a:pt x="5240" y="0"/>
                </a:lnTo>
                <a:lnTo>
                  <a:pt x="0" y="0"/>
                </a:lnTo>
                <a:lnTo>
                  <a:pt x="0" y="69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2674315" y="5586141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" name="object 579"/>
          <p:cNvSpPr/>
          <p:nvPr/>
        </p:nvSpPr>
        <p:spPr>
          <a:xfrm>
            <a:off x="2679555" y="5582148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" name="object 580"/>
          <p:cNvSpPr/>
          <p:nvPr/>
        </p:nvSpPr>
        <p:spPr>
          <a:xfrm>
            <a:off x="2684795" y="558514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" name="object 581"/>
          <p:cNvSpPr/>
          <p:nvPr/>
        </p:nvSpPr>
        <p:spPr>
          <a:xfrm>
            <a:off x="2690034" y="558514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" name="object 582"/>
          <p:cNvSpPr/>
          <p:nvPr/>
        </p:nvSpPr>
        <p:spPr>
          <a:xfrm>
            <a:off x="2695274" y="5581149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80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10480" y="5989"/>
                </a:lnTo>
                <a:lnTo>
                  <a:pt x="1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" name="object 583"/>
          <p:cNvSpPr/>
          <p:nvPr/>
        </p:nvSpPr>
        <p:spPr>
          <a:xfrm>
            <a:off x="2700514" y="558414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" name="object 584"/>
          <p:cNvSpPr/>
          <p:nvPr/>
        </p:nvSpPr>
        <p:spPr>
          <a:xfrm>
            <a:off x="2705754" y="5584144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" name="object 585"/>
          <p:cNvSpPr/>
          <p:nvPr/>
        </p:nvSpPr>
        <p:spPr>
          <a:xfrm>
            <a:off x="2710994" y="5580151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" name="object 586"/>
          <p:cNvSpPr/>
          <p:nvPr/>
        </p:nvSpPr>
        <p:spPr>
          <a:xfrm>
            <a:off x="2716233" y="558314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" name="object 587"/>
          <p:cNvSpPr/>
          <p:nvPr/>
        </p:nvSpPr>
        <p:spPr>
          <a:xfrm>
            <a:off x="2721473" y="558314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" name="object 588"/>
          <p:cNvSpPr/>
          <p:nvPr/>
        </p:nvSpPr>
        <p:spPr>
          <a:xfrm>
            <a:off x="2726713" y="558314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" name="object 589"/>
          <p:cNvSpPr/>
          <p:nvPr/>
        </p:nvSpPr>
        <p:spPr>
          <a:xfrm>
            <a:off x="2731953" y="5583146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" name="object 590"/>
          <p:cNvSpPr/>
          <p:nvPr/>
        </p:nvSpPr>
        <p:spPr>
          <a:xfrm>
            <a:off x="2737192" y="5579153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" name="object 591"/>
          <p:cNvSpPr/>
          <p:nvPr/>
        </p:nvSpPr>
        <p:spPr>
          <a:xfrm>
            <a:off x="2742432" y="5582148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" name="object 592"/>
          <p:cNvSpPr/>
          <p:nvPr/>
        </p:nvSpPr>
        <p:spPr>
          <a:xfrm>
            <a:off x="2747672" y="5582148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" name="object 593"/>
          <p:cNvSpPr/>
          <p:nvPr/>
        </p:nvSpPr>
        <p:spPr>
          <a:xfrm>
            <a:off x="2752912" y="5582148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" name="object 594"/>
          <p:cNvSpPr/>
          <p:nvPr/>
        </p:nvSpPr>
        <p:spPr>
          <a:xfrm>
            <a:off x="2758151" y="5582148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" name="object 595"/>
          <p:cNvSpPr/>
          <p:nvPr/>
        </p:nvSpPr>
        <p:spPr>
          <a:xfrm>
            <a:off x="2763391" y="5578154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" name="object 596"/>
          <p:cNvSpPr/>
          <p:nvPr/>
        </p:nvSpPr>
        <p:spPr>
          <a:xfrm>
            <a:off x="2768631" y="5581150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" name="object 597"/>
          <p:cNvSpPr/>
          <p:nvPr/>
        </p:nvSpPr>
        <p:spPr>
          <a:xfrm>
            <a:off x="2773870" y="5581150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" name="object 598"/>
          <p:cNvSpPr/>
          <p:nvPr/>
        </p:nvSpPr>
        <p:spPr>
          <a:xfrm>
            <a:off x="2779110" y="5581150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" name="object 599"/>
          <p:cNvSpPr/>
          <p:nvPr/>
        </p:nvSpPr>
        <p:spPr>
          <a:xfrm>
            <a:off x="2784350" y="558115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>
                <a:moveTo>
                  <a:pt x="0" y="0"/>
                </a:moveTo>
                <a:lnTo>
                  <a:pt x="11352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" name="object 600"/>
          <p:cNvSpPr/>
          <p:nvPr/>
        </p:nvSpPr>
        <p:spPr>
          <a:xfrm>
            <a:off x="2790463" y="5581150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" name="object 601"/>
          <p:cNvSpPr/>
          <p:nvPr/>
        </p:nvSpPr>
        <p:spPr>
          <a:xfrm>
            <a:off x="2795703" y="5581150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" name="object 602"/>
          <p:cNvSpPr/>
          <p:nvPr/>
        </p:nvSpPr>
        <p:spPr>
          <a:xfrm>
            <a:off x="2800943" y="5581150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" name="object 603"/>
          <p:cNvSpPr/>
          <p:nvPr/>
        </p:nvSpPr>
        <p:spPr>
          <a:xfrm>
            <a:off x="2806183" y="5577156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" name="object 604"/>
          <p:cNvSpPr/>
          <p:nvPr/>
        </p:nvSpPr>
        <p:spPr>
          <a:xfrm>
            <a:off x="2811422" y="5580151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" name="object 605"/>
          <p:cNvSpPr/>
          <p:nvPr/>
        </p:nvSpPr>
        <p:spPr>
          <a:xfrm>
            <a:off x="2816662" y="5580151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" name="object 606"/>
          <p:cNvSpPr/>
          <p:nvPr/>
        </p:nvSpPr>
        <p:spPr>
          <a:xfrm>
            <a:off x="2821902" y="5580151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" name="object 607"/>
          <p:cNvSpPr/>
          <p:nvPr/>
        </p:nvSpPr>
        <p:spPr>
          <a:xfrm>
            <a:off x="2827141" y="5580151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" name="object 608"/>
          <p:cNvSpPr/>
          <p:nvPr/>
        </p:nvSpPr>
        <p:spPr>
          <a:xfrm>
            <a:off x="2832381" y="5580151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" name="object 609"/>
          <p:cNvSpPr/>
          <p:nvPr/>
        </p:nvSpPr>
        <p:spPr>
          <a:xfrm>
            <a:off x="2837621" y="5580151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" name="object 610"/>
          <p:cNvSpPr/>
          <p:nvPr/>
        </p:nvSpPr>
        <p:spPr>
          <a:xfrm>
            <a:off x="2842861" y="5580151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" name="object 611"/>
          <p:cNvSpPr/>
          <p:nvPr/>
        </p:nvSpPr>
        <p:spPr>
          <a:xfrm>
            <a:off x="2848101" y="5580151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" name="object 612"/>
          <p:cNvSpPr/>
          <p:nvPr/>
        </p:nvSpPr>
        <p:spPr>
          <a:xfrm>
            <a:off x="2853340" y="5580151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" name="object 613"/>
          <p:cNvSpPr/>
          <p:nvPr/>
        </p:nvSpPr>
        <p:spPr>
          <a:xfrm>
            <a:off x="2858580" y="5580151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" name="object 614"/>
          <p:cNvSpPr/>
          <p:nvPr/>
        </p:nvSpPr>
        <p:spPr>
          <a:xfrm>
            <a:off x="2863820" y="5580151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" name="object 615"/>
          <p:cNvSpPr/>
          <p:nvPr/>
        </p:nvSpPr>
        <p:spPr>
          <a:xfrm>
            <a:off x="2869060" y="5580151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" name="object 616"/>
          <p:cNvSpPr/>
          <p:nvPr/>
        </p:nvSpPr>
        <p:spPr>
          <a:xfrm>
            <a:off x="2874299" y="5580151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" name="object 617"/>
          <p:cNvSpPr/>
          <p:nvPr/>
        </p:nvSpPr>
        <p:spPr>
          <a:xfrm>
            <a:off x="2879539" y="5580151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" name="object 618"/>
          <p:cNvSpPr/>
          <p:nvPr/>
        </p:nvSpPr>
        <p:spPr>
          <a:xfrm>
            <a:off x="2884779" y="5576158"/>
            <a:ext cx="10795" cy="6985"/>
          </a:xfrm>
          <a:custGeom>
            <a:avLst/>
            <a:gdLst/>
            <a:ahLst/>
            <a:cxnLst/>
            <a:rect l="l" t="t" r="r" b="b"/>
            <a:pathLst>
              <a:path w="10794" h="6985">
                <a:moveTo>
                  <a:pt x="10478" y="0"/>
                </a:moveTo>
                <a:lnTo>
                  <a:pt x="5240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10478" y="5989"/>
                </a:lnTo>
                <a:lnTo>
                  <a:pt x="104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" name="object 619"/>
          <p:cNvSpPr/>
          <p:nvPr/>
        </p:nvSpPr>
        <p:spPr>
          <a:xfrm>
            <a:off x="2890019" y="557915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" name="object 620"/>
          <p:cNvSpPr/>
          <p:nvPr/>
        </p:nvSpPr>
        <p:spPr>
          <a:xfrm>
            <a:off x="2895258" y="557915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" name="object 621"/>
          <p:cNvSpPr/>
          <p:nvPr/>
        </p:nvSpPr>
        <p:spPr>
          <a:xfrm>
            <a:off x="2900498" y="557915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" name="object 622"/>
          <p:cNvSpPr/>
          <p:nvPr/>
        </p:nvSpPr>
        <p:spPr>
          <a:xfrm>
            <a:off x="2905738" y="557915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" name="object 623"/>
          <p:cNvSpPr/>
          <p:nvPr/>
        </p:nvSpPr>
        <p:spPr>
          <a:xfrm>
            <a:off x="2910978" y="557915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" name="object 624"/>
          <p:cNvSpPr/>
          <p:nvPr/>
        </p:nvSpPr>
        <p:spPr>
          <a:xfrm>
            <a:off x="2916218" y="557915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" name="object 625"/>
          <p:cNvSpPr/>
          <p:nvPr/>
        </p:nvSpPr>
        <p:spPr>
          <a:xfrm>
            <a:off x="2921457" y="557915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" name="object 626"/>
          <p:cNvSpPr/>
          <p:nvPr/>
        </p:nvSpPr>
        <p:spPr>
          <a:xfrm>
            <a:off x="2926697" y="557915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" name="object 627"/>
          <p:cNvSpPr/>
          <p:nvPr/>
        </p:nvSpPr>
        <p:spPr>
          <a:xfrm>
            <a:off x="2931937" y="557915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" name="object 628"/>
          <p:cNvSpPr/>
          <p:nvPr/>
        </p:nvSpPr>
        <p:spPr>
          <a:xfrm>
            <a:off x="2937177" y="557915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" name="object 629"/>
          <p:cNvSpPr/>
          <p:nvPr/>
        </p:nvSpPr>
        <p:spPr>
          <a:xfrm>
            <a:off x="2942416" y="557915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" name="object 630"/>
          <p:cNvSpPr/>
          <p:nvPr/>
        </p:nvSpPr>
        <p:spPr>
          <a:xfrm>
            <a:off x="2947656" y="557915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" name="object 631"/>
          <p:cNvSpPr/>
          <p:nvPr/>
        </p:nvSpPr>
        <p:spPr>
          <a:xfrm>
            <a:off x="2952896" y="557915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" name="object 632"/>
          <p:cNvSpPr/>
          <p:nvPr/>
        </p:nvSpPr>
        <p:spPr>
          <a:xfrm>
            <a:off x="2958136" y="557915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" name="object 633"/>
          <p:cNvSpPr/>
          <p:nvPr/>
        </p:nvSpPr>
        <p:spPr>
          <a:xfrm>
            <a:off x="2963375" y="557915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" name="object 634"/>
          <p:cNvSpPr/>
          <p:nvPr/>
        </p:nvSpPr>
        <p:spPr>
          <a:xfrm>
            <a:off x="2968615" y="557915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" name="object 635"/>
          <p:cNvSpPr/>
          <p:nvPr/>
        </p:nvSpPr>
        <p:spPr>
          <a:xfrm>
            <a:off x="2973855" y="557915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" name="object 636"/>
          <p:cNvSpPr/>
          <p:nvPr/>
        </p:nvSpPr>
        <p:spPr>
          <a:xfrm>
            <a:off x="2979095" y="557915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" name="object 637"/>
          <p:cNvSpPr/>
          <p:nvPr/>
        </p:nvSpPr>
        <p:spPr>
          <a:xfrm>
            <a:off x="2984334" y="557915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" name="object 638"/>
          <p:cNvSpPr/>
          <p:nvPr/>
        </p:nvSpPr>
        <p:spPr>
          <a:xfrm>
            <a:off x="2989574" y="557915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" name="object 639"/>
          <p:cNvSpPr/>
          <p:nvPr/>
        </p:nvSpPr>
        <p:spPr>
          <a:xfrm>
            <a:off x="2994814" y="557915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" name="object 640"/>
          <p:cNvSpPr/>
          <p:nvPr/>
        </p:nvSpPr>
        <p:spPr>
          <a:xfrm>
            <a:off x="3000054" y="557915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" name="object 641"/>
          <p:cNvSpPr/>
          <p:nvPr/>
        </p:nvSpPr>
        <p:spPr>
          <a:xfrm>
            <a:off x="3005294" y="557915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" name="object 642"/>
          <p:cNvSpPr/>
          <p:nvPr/>
        </p:nvSpPr>
        <p:spPr>
          <a:xfrm>
            <a:off x="3010533" y="557915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" name="object 643"/>
          <p:cNvSpPr/>
          <p:nvPr/>
        </p:nvSpPr>
        <p:spPr>
          <a:xfrm>
            <a:off x="3015773" y="557915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" name="object 644"/>
          <p:cNvSpPr/>
          <p:nvPr/>
        </p:nvSpPr>
        <p:spPr>
          <a:xfrm>
            <a:off x="3021013" y="557915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" name="object 645"/>
          <p:cNvSpPr/>
          <p:nvPr/>
        </p:nvSpPr>
        <p:spPr>
          <a:xfrm>
            <a:off x="3026253" y="557915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" name="object 646"/>
          <p:cNvSpPr/>
          <p:nvPr/>
        </p:nvSpPr>
        <p:spPr>
          <a:xfrm>
            <a:off x="3031492" y="557915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" name="object 647"/>
          <p:cNvSpPr/>
          <p:nvPr/>
        </p:nvSpPr>
        <p:spPr>
          <a:xfrm>
            <a:off x="3036732" y="5579153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>
                <a:moveTo>
                  <a:pt x="0" y="0"/>
                </a:moveTo>
                <a:lnTo>
                  <a:pt x="1047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" name="object 648"/>
          <p:cNvSpPr/>
          <p:nvPr/>
        </p:nvSpPr>
        <p:spPr>
          <a:xfrm>
            <a:off x="3041972" y="5576158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732" y="0"/>
                </a:lnTo>
                <a:lnTo>
                  <a:pt x="8732" y="5989"/>
                </a:lnTo>
                <a:lnTo>
                  <a:pt x="0" y="598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" name="object 649"/>
          <p:cNvSpPr/>
          <p:nvPr/>
        </p:nvSpPr>
        <p:spPr>
          <a:xfrm>
            <a:off x="1460436" y="5628068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31438" y="41927"/>
                </a:lnTo>
                <a:lnTo>
                  <a:pt x="36678" y="41927"/>
                </a:lnTo>
                <a:lnTo>
                  <a:pt x="36678" y="35937"/>
                </a:lnTo>
                <a:lnTo>
                  <a:pt x="524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" name="object 650"/>
          <p:cNvSpPr/>
          <p:nvPr/>
        </p:nvSpPr>
        <p:spPr>
          <a:xfrm>
            <a:off x="1460436" y="5628068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31438" y="41927"/>
                </a:lnTo>
                <a:lnTo>
                  <a:pt x="36678" y="41927"/>
                </a:lnTo>
                <a:lnTo>
                  <a:pt x="36678" y="35937"/>
                </a:lnTo>
                <a:lnTo>
                  <a:pt x="524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" name="object 651"/>
          <p:cNvSpPr/>
          <p:nvPr/>
        </p:nvSpPr>
        <p:spPr>
          <a:xfrm>
            <a:off x="1460436" y="5628068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36678" y="0"/>
                </a:moveTo>
                <a:lnTo>
                  <a:pt x="31438" y="0"/>
                </a:lnTo>
                <a:lnTo>
                  <a:pt x="0" y="35937"/>
                </a:lnTo>
                <a:lnTo>
                  <a:pt x="0" y="41927"/>
                </a:lnTo>
                <a:lnTo>
                  <a:pt x="5240" y="41927"/>
                </a:lnTo>
                <a:lnTo>
                  <a:pt x="36678" y="5989"/>
                </a:lnTo>
                <a:lnTo>
                  <a:pt x="366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" name="object 652"/>
          <p:cNvSpPr/>
          <p:nvPr/>
        </p:nvSpPr>
        <p:spPr>
          <a:xfrm>
            <a:off x="1460436" y="5628068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36678" y="0"/>
                </a:moveTo>
                <a:lnTo>
                  <a:pt x="31438" y="0"/>
                </a:lnTo>
                <a:lnTo>
                  <a:pt x="0" y="35937"/>
                </a:lnTo>
                <a:lnTo>
                  <a:pt x="0" y="41927"/>
                </a:lnTo>
                <a:lnTo>
                  <a:pt x="5240" y="41927"/>
                </a:lnTo>
                <a:lnTo>
                  <a:pt x="36678" y="5989"/>
                </a:lnTo>
                <a:lnTo>
                  <a:pt x="366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" name="object 653"/>
          <p:cNvSpPr/>
          <p:nvPr/>
        </p:nvSpPr>
        <p:spPr>
          <a:xfrm>
            <a:off x="1656928" y="5628068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5238" y="0"/>
                </a:moveTo>
                <a:lnTo>
                  <a:pt x="0" y="0"/>
                </a:lnTo>
                <a:lnTo>
                  <a:pt x="0" y="5989"/>
                </a:lnTo>
                <a:lnTo>
                  <a:pt x="31437" y="41927"/>
                </a:lnTo>
                <a:lnTo>
                  <a:pt x="36677" y="41927"/>
                </a:lnTo>
                <a:lnTo>
                  <a:pt x="36677" y="35937"/>
                </a:lnTo>
                <a:lnTo>
                  <a:pt x="523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" name="object 654"/>
          <p:cNvSpPr/>
          <p:nvPr/>
        </p:nvSpPr>
        <p:spPr>
          <a:xfrm>
            <a:off x="1656928" y="5628068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5238" y="0"/>
                </a:moveTo>
                <a:lnTo>
                  <a:pt x="0" y="0"/>
                </a:lnTo>
                <a:lnTo>
                  <a:pt x="0" y="5989"/>
                </a:lnTo>
                <a:lnTo>
                  <a:pt x="31437" y="41927"/>
                </a:lnTo>
                <a:lnTo>
                  <a:pt x="36677" y="41927"/>
                </a:lnTo>
                <a:lnTo>
                  <a:pt x="36677" y="35937"/>
                </a:lnTo>
                <a:lnTo>
                  <a:pt x="523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" name="object 655"/>
          <p:cNvSpPr/>
          <p:nvPr/>
        </p:nvSpPr>
        <p:spPr>
          <a:xfrm>
            <a:off x="1656928" y="5628068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36677" y="0"/>
                </a:moveTo>
                <a:lnTo>
                  <a:pt x="31437" y="0"/>
                </a:lnTo>
                <a:lnTo>
                  <a:pt x="0" y="35937"/>
                </a:lnTo>
                <a:lnTo>
                  <a:pt x="0" y="41927"/>
                </a:lnTo>
                <a:lnTo>
                  <a:pt x="5238" y="41927"/>
                </a:lnTo>
                <a:lnTo>
                  <a:pt x="36677" y="5989"/>
                </a:lnTo>
                <a:lnTo>
                  <a:pt x="36677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" name="object 656"/>
          <p:cNvSpPr/>
          <p:nvPr/>
        </p:nvSpPr>
        <p:spPr>
          <a:xfrm>
            <a:off x="1656928" y="5628068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36677" y="0"/>
                </a:moveTo>
                <a:lnTo>
                  <a:pt x="31437" y="0"/>
                </a:lnTo>
                <a:lnTo>
                  <a:pt x="0" y="35937"/>
                </a:lnTo>
                <a:lnTo>
                  <a:pt x="0" y="41927"/>
                </a:lnTo>
                <a:lnTo>
                  <a:pt x="5238" y="41927"/>
                </a:lnTo>
                <a:lnTo>
                  <a:pt x="36677" y="5989"/>
                </a:lnTo>
                <a:lnTo>
                  <a:pt x="36677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" name="object 657"/>
          <p:cNvSpPr/>
          <p:nvPr/>
        </p:nvSpPr>
        <p:spPr>
          <a:xfrm>
            <a:off x="1853419" y="5628068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31438" y="41927"/>
                </a:lnTo>
                <a:lnTo>
                  <a:pt x="36678" y="41927"/>
                </a:lnTo>
                <a:lnTo>
                  <a:pt x="36678" y="35937"/>
                </a:lnTo>
                <a:lnTo>
                  <a:pt x="524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" name="object 658"/>
          <p:cNvSpPr/>
          <p:nvPr/>
        </p:nvSpPr>
        <p:spPr>
          <a:xfrm>
            <a:off x="1853419" y="5628068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31438" y="41927"/>
                </a:lnTo>
                <a:lnTo>
                  <a:pt x="36678" y="41927"/>
                </a:lnTo>
                <a:lnTo>
                  <a:pt x="36678" y="35937"/>
                </a:lnTo>
                <a:lnTo>
                  <a:pt x="524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" name="object 659"/>
          <p:cNvSpPr/>
          <p:nvPr/>
        </p:nvSpPr>
        <p:spPr>
          <a:xfrm>
            <a:off x="1853419" y="5628068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36678" y="0"/>
                </a:moveTo>
                <a:lnTo>
                  <a:pt x="31438" y="0"/>
                </a:lnTo>
                <a:lnTo>
                  <a:pt x="0" y="35937"/>
                </a:lnTo>
                <a:lnTo>
                  <a:pt x="0" y="41927"/>
                </a:lnTo>
                <a:lnTo>
                  <a:pt x="5240" y="41927"/>
                </a:lnTo>
                <a:lnTo>
                  <a:pt x="36678" y="5989"/>
                </a:lnTo>
                <a:lnTo>
                  <a:pt x="366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" name="object 660"/>
          <p:cNvSpPr/>
          <p:nvPr/>
        </p:nvSpPr>
        <p:spPr>
          <a:xfrm>
            <a:off x="1853419" y="5628068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36678" y="0"/>
                </a:moveTo>
                <a:lnTo>
                  <a:pt x="31438" y="0"/>
                </a:lnTo>
                <a:lnTo>
                  <a:pt x="0" y="35937"/>
                </a:lnTo>
                <a:lnTo>
                  <a:pt x="0" y="41927"/>
                </a:lnTo>
                <a:lnTo>
                  <a:pt x="5240" y="41927"/>
                </a:lnTo>
                <a:lnTo>
                  <a:pt x="36678" y="5989"/>
                </a:lnTo>
                <a:lnTo>
                  <a:pt x="366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" name="object 661"/>
          <p:cNvSpPr/>
          <p:nvPr/>
        </p:nvSpPr>
        <p:spPr>
          <a:xfrm>
            <a:off x="2049909" y="5628068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31438" y="41927"/>
                </a:lnTo>
                <a:lnTo>
                  <a:pt x="36678" y="41927"/>
                </a:lnTo>
                <a:lnTo>
                  <a:pt x="36678" y="35937"/>
                </a:lnTo>
                <a:lnTo>
                  <a:pt x="524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" name="object 662"/>
          <p:cNvSpPr/>
          <p:nvPr/>
        </p:nvSpPr>
        <p:spPr>
          <a:xfrm>
            <a:off x="2049909" y="5628068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31438" y="41927"/>
                </a:lnTo>
                <a:lnTo>
                  <a:pt x="36678" y="41927"/>
                </a:lnTo>
                <a:lnTo>
                  <a:pt x="36678" y="35937"/>
                </a:lnTo>
                <a:lnTo>
                  <a:pt x="524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" name="object 663"/>
          <p:cNvSpPr/>
          <p:nvPr/>
        </p:nvSpPr>
        <p:spPr>
          <a:xfrm>
            <a:off x="2049909" y="5628068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36678" y="0"/>
                </a:moveTo>
                <a:lnTo>
                  <a:pt x="31438" y="0"/>
                </a:lnTo>
                <a:lnTo>
                  <a:pt x="0" y="35937"/>
                </a:lnTo>
                <a:lnTo>
                  <a:pt x="0" y="41927"/>
                </a:lnTo>
                <a:lnTo>
                  <a:pt x="5240" y="41927"/>
                </a:lnTo>
                <a:lnTo>
                  <a:pt x="36678" y="5989"/>
                </a:lnTo>
                <a:lnTo>
                  <a:pt x="366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" name="object 664"/>
          <p:cNvSpPr/>
          <p:nvPr/>
        </p:nvSpPr>
        <p:spPr>
          <a:xfrm>
            <a:off x="2049909" y="5628068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36678" y="0"/>
                </a:moveTo>
                <a:lnTo>
                  <a:pt x="31438" y="0"/>
                </a:lnTo>
                <a:lnTo>
                  <a:pt x="0" y="35937"/>
                </a:lnTo>
                <a:lnTo>
                  <a:pt x="0" y="41927"/>
                </a:lnTo>
                <a:lnTo>
                  <a:pt x="5240" y="41927"/>
                </a:lnTo>
                <a:lnTo>
                  <a:pt x="36678" y="5989"/>
                </a:lnTo>
                <a:lnTo>
                  <a:pt x="366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" name="object 665"/>
          <p:cNvSpPr/>
          <p:nvPr/>
        </p:nvSpPr>
        <p:spPr>
          <a:xfrm>
            <a:off x="2246401" y="5629066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31438" y="41927"/>
                </a:lnTo>
                <a:lnTo>
                  <a:pt x="36678" y="41927"/>
                </a:lnTo>
                <a:lnTo>
                  <a:pt x="36678" y="35937"/>
                </a:lnTo>
                <a:lnTo>
                  <a:pt x="524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" name="object 666"/>
          <p:cNvSpPr/>
          <p:nvPr/>
        </p:nvSpPr>
        <p:spPr>
          <a:xfrm>
            <a:off x="2246401" y="5629066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31438" y="41927"/>
                </a:lnTo>
                <a:lnTo>
                  <a:pt x="36678" y="41927"/>
                </a:lnTo>
                <a:lnTo>
                  <a:pt x="36678" y="35937"/>
                </a:lnTo>
                <a:lnTo>
                  <a:pt x="524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" name="object 667"/>
          <p:cNvSpPr/>
          <p:nvPr/>
        </p:nvSpPr>
        <p:spPr>
          <a:xfrm>
            <a:off x="2246401" y="5629066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36678" y="0"/>
                </a:moveTo>
                <a:lnTo>
                  <a:pt x="31438" y="0"/>
                </a:lnTo>
                <a:lnTo>
                  <a:pt x="0" y="35937"/>
                </a:lnTo>
                <a:lnTo>
                  <a:pt x="0" y="41927"/>
                </a:lnTo>
                <a:lnTo>
                  <a:pt x="5240" y="41927"/>
                </a:lnTo>
                <a:lnTo>
                  <a:pt x="36678" y="5989"/>
                </a:lnTo>
                <a:lnTo>
                  <a:pt x="366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" name="object 668"/>
          <p:cNvSpPr/>
          <p:nvPr/>
        </p:nvSpPr>
        <p:spPr>
          <a:xfrm>
            <a:off x="2246401" y="5629066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36678" y="0"/>
                </a:moveTo>
                <a:lnTo>
                  <a:pt x="31438" y="0"/>
                </a:lnTo>
                <a:lnTo>
                  <a:pt x="0" y="35937"/>
                </a:lnTo>
                <a:lnTo>
                  <a:pt x="0" y="41927"/>
                </a:lnTo>
                <a:lnTo>
                  <a:pt x="5240" y="41927"/>
                </a:lnTo>
                <a:lnTo>
                  <a:pt x="36678" y="5989"/>
                </a:lnTo>
                <a:lnTo>
                  <a:pt x="366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" name="object 669"/>
          <p:cNvSpPr/>
          <p:nvPr/>
        </p:nvSpPr>
        <p:spPr>
          <a:xfrm>
            <a:off x="2442891" y="5578154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31438" y="41927"/>
                </a:lnTo>
                <a:lnTo>
                  <a:pt x="36678" y="41927"/>
                </a:lnTo>
                <a:lnTo>
                  <a:pt x="36678" y="35937"/>
                </a:lnTo>
                <a:lnTo>
                  <a:pt x="524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0" name="object 670"/>
          <p:cNvSpPr/>
          <p:nvPr/>
        </p:nvSpPr>
        <p:spPr>
          <a:xfrm>
            <a:off x="2442891" y="5578154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31438" y="41927"/>
                </a:lnTo>
                <a:lnTo>
                  <a:pt x="36678" y="41927"/>
                </a:lnTo>
                <a:lnTo>
                  <a:pt x="36678" y="35937"/>
                </a:lnTo>
                <a:lnTo>
                  <a:pt x="524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1" name="object 671"/>
          <p:cNvSpPr/>
          <p:nvPr/>
        </p:nvSpPr>
        <p:spPr>
          <a:xfrm>
            <a:off x="2442891" y="5578154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36678" y="0"/>
                </a:moveTo>
                <a:lnTo>
                  <a:pt x="31438" y="0"/>
                </a:lnTo>
                <a:lnTo>
                  <a:pt x="0" y="35937"/>
                </a:lnTo>
                <a:lnTo>
                  <a:pt x="0" y="41927"/>
                </a:lnTo>
                <a:lnTo>
                  <a:pt x="5240" y="41927"/>
                </a:lnTo>
                <a:lnTo>
                  <a:pt x="36678" y="5989"/>
                </a:lnTo>
                <a:lnTo>
                  <a:pt x="366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" name="object 672"/>
          <p:cNvSpPr/>
          <p:nvPr/>
        </p:nvSpPr>
        <p:spPr>
          <a:xfrm>
            <a:off x="2442891" y="5578154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36678" y="0"/>
                </a:moveTo>
                <a:lnTo>
                  <a:pt x="31438" y="0"/>
                </a:lnTo>
                <a:lnTo>
                  <a:pt x="0" y="35937"/>
                </a:lnTo>
                <a:lnTo>
                  <a:pt x="0" y="41927"/>
                </a:lnTo>
                <a:lnTo>
                  <a:pt x="5240" y="41927"/>
                </a:lnTo>
                <a:lnTo>
                  <a:pt x="36678" y="5989"/>
                </a:lnTo>
                <a:lnTo>
                  <a:pt x="366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" name="object 673"/>
          <p:cNvSpPr/>
          <p:nvPr/>
        </p:nvSpPr>
        <p:spPr>
          <a:xfrm>
            <a:off x="2639383" y="5376503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31438" y="41927"/>
                </a:lnTo>
                <a:lnTo>
                  <a:pt x="36677" y="41927"/>
                </a:lnTo>
                <a:lnTo>
                  <a:pt x="36677" y="35938"/>
                </a:lnTo>
                <a:lnTo>
                  <a:pt x="524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" name="object 674"/>
          <p:cNvSpPr/>
          <p:nvPr/>
        </p:nvSpPr>
        <p:spPr>
          <a:xfrm>
            <a:off x="2639383" y="5376503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31438" y="41927"/>
                </a:lnTo>
                <a:lnTo>
                  <a:pt x="36677" y="41927"/>
                </a:lnTo>
                <a:lnTo>
                  <a:pt x="36677" y="35938"/>
                </a:lnTo>
                <a:lnTo>
                  <a:pt x="524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5" name="object 675"/>
          <p:cNvSpPr/>
          <p:nvPr/>
        </p:nvSpPr>
        <p:spPr>
          <a:xfrm>
            <a:off x="2639383" y="5376503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36677" y="0"/>
                </a:moveTo>
                <a:lnTo>
                  <a:pt x="31438" y="0"/>
                </a:lnTo>
                <a:lnTo>
                  <a:pt x="0" y="35938"/>
                </a:lnTo>
                <a:lnTo>
                  <a:pt x="0" y="41927"/>
                </a:lnTo>
                <a:lnTo>
                  <a:pt x="5240" y="41927"/>
                </a:lnTo>
                <a:lnTo>
                  <a:pt x="36677" y="5989"/>
                </a:lnTo>
                <a:lnTo>
                  <a:pt x="36677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6" name="object 676"/>
          <p:cNvSpPr/>
          <p:nvPr/>
        </p:nvSpPr>
        <p:spPr>
          <a:xfrm>
            <a:off x="2639383" y="5376503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36677" y="0"/>
                </a:moveTo>
                <a:lnTo>
                  <a:pt x="31438" y="0"/>
                </a:lnTo>
                <a:lnTo>
                  <a:pt x="0" y="35938"/>
                </a:lnTo>
                <a:lnTo>
                  <a:pt x="0" y="41927"/>
                </a:lnTo>
                <a:lnTo>
                  <a:pt x="5240" y="41927"/>
                </a:lnTo>
                <a:lnTo>
                  <a:pt x="36677" y="5989"/>
                </a:lnTo>
                <a:lnTo>
                  <a:pt x="36677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7" name="object 677"/>
          <p:cNvSpPr/>
          <p:nvPr/>
        </p:nvSpPr>
        <p:spPr>
          <a:xfrm>
            <a:off x="2835874" y="5428413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5240" y="0"/>
                </a:moveTo>
                <a:lnTo>
                  <a:pt x="0" y="0"/>
                </a:lnTo>
                <a:lnTo>
                  <a:pt x="0" y="5990"/>
                </a:lnTo>
                <a:lnTo>
                  <a:pt x="31438" y="41927"/>
                </a:lnTo>
                <a:lnTo>
                  <a:pt x="36678" y="41927"/>
                </a:lnTo>
                <a:lnTo>
                  <a:pt x="36678" y="35938"/>
                </a:lnTo>
                <a:lnTo>
                  <a:pt x="524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8" name="object 678"/>
          <p:cNvSpPr/>
          <p:nvPr/>
        </p:nvSpPr>
        <p:spPr>
          <a:xfrm>
            <a:off x="2835874" y="5428413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5240" y="0"/>
                </a:moveTo>
                <a:lnTo>
                  <a:pt x="0" y="0"/>
                </a:lnTo>
                <a:lnTo>
                  <a:pt x="0" y="5990"/>
                </a:lnTo>
                <a:lnTo>
                  <a:pt x="31438" y="41927"/>
                </a:lnTo>
                <a:lnTo>
                  <a:pt x="36678" y="41927"/>
                </a:lnTo>
                <a:lnTo>
                  <a:pt x="36678" y="35938"/>
                </a:lnTo>
                <a:lnTo>
                  <a:pt x="524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9" name="object 679"/>
          <p:cNvSpPr/>
          <p:nvPr/>
        </p:nvSpPr>
        <p:spPr>
          <a:xfrm>
            <a:off x="2835874" y="5428413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36678" y="0"/>
                </a:moveTo>
                <a:lnTo>
                  <a:pt x="31438" y="0"/>
                </a:lnTo>
                <a:lnTo>
                  <a:pt x="0" y="35938"/>
                </a:lnTo>
                <a:lnTo>
                  <a:pt x="0" y="41927"/>
                </a:lnTo>
                <a:lnTo>
                  <a:pt x="5240" y="41927"/>
                </a:lnTo>
                <a:lnTo>
                  <a:pt x="36678" y="5990"/>
                </a:lnTo>
                <a:lnTo>
                  <a:pt x="366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0" name="object 680"/>
          <p:cNvSpPr/>
          <p:nvPr/>
        </p:nvSpPr>
        <p:spPr>
          <a:xfrm>
            <a:off x="2835874" y="5428413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36678" y="0"/>
                </a:moveTo>
                <a:lnTo>
                  <a:pt x="31438" y="0"/>
                </a:lnTo>
                <a:lnTo>
                  <a:pt x="0" y="35938"/>
                </a:lnTo>
                <a:lnTo>
                  <a:pt x="0" y="41927"/>
                </a:lnTo>
                <a:lnTo>
                  <a:pt x="5240" y="41927"/>
                </a:lnTo>
                <a:lnTo>
                  <a:pt x="36678" y="5990"/>
                </a:lnTo>
                <a:lnTo>
                  <a:pt x="36678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1" name="object 681"/>
          <p:cNvSpPr/>
          <p:nvPr/>
        </p:nvSpPr>
        <p:spPr>
          <a:xfrm>
            <a:off x="3032366" y="5356537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31438" y="41927"/>
                </a:lnTo>
                <a:lnTo>
                  <a:pt x="36677" y="41927"/>
                </a:lnTo>
                <a:lnTo>
                  <a:pt x="36677" y="35938"/>
                </a:lnTo>
                <a:lnTo>
                  <a:pt x="524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2" name="object 682"/>
          <p:cNvSpPr/>
          <p:nvPr/>
        </p:nvSpPr>
        <p:spPr>
          <a:xfrm>
            <a:off x="3032366" y="5356537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31438" y="41927"/>
                </a:lnTo>
                <a:lnTo>
                  <a:pt x="36677" y="41927"/>
                </a:lnTo>
                <a:lnTo>
                  <a:pt x="36677" y="35938"/>
                </a:lnTo>
                <a:lnTo>
                  <a:pt x="5240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3" name="object 683"/>
          <p:cNvSpPr/>
          <p:nvPr/>
        </p:nvSpPr>
        <p:spPr>
          <a:xfrm>
            <a:off x="3032366" y="5356537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36677" y="0"/>
                </a:moveTo>
                <a:lnTo>
                  <a:pt x="31438" y="0"/>
                </a:lnTo>
                <a:lnTo>
                  <a:pt x="0" y="35938"/>
                </a:lnTo>
                <a:lnTo>
                  <a:pt x="0" y="41927"/>
                </a:lnTo>
                <a:lnTo>
                  <a:pt x="5240" y="41927"/>
                </a:lnTo>
                <a:lnTo>
                  <a:pt x="36677" y="5989"/>
                </a:lnTo>
                <a:lnTo>
                  <a:pt x="36677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4" name="object 684"/>
          <p:cNvSpPr/>
          <p:nvPr/>
        </p:nvSpPr>
        <p:spPr>
          <a:xfrm>
            <a:off x="3032366" y="5356537"/>
            <a:ext cx="36830" cy="42545"/>
          </a:xfrm>
          <a:custGeom>
            <a:avLst/>
            <a:gdLst/>
            <a:ahLst/>
            <a:cxnLst/>
            <a:rect l="l" t="t" r="r" b="b"/>
            <a:pathLst>
              <a:path w="36830" h="42545">
                <a:moveTo>
                  <a:pt x="36677" y="0"/>
                </a:moveTo>
                <a:lnTo>
                  <a:pt x="31438" y="0"/>
                </a:lnTo>
                <a:lnTo>
                  <a:pt x="0" y="35938"/>
                </a:lnTo>
                <a:lnTo>
                  <a:pt x="0" y="41927"/>
                </a:lnTo>
                <a:lnTo>
                  <a:pt x="5240" y="41927"/>
                </a:lnTo>
                <a:lnTo>
                  <a:pt x="36677" y="5989"/>
                </a:lnTo>
                <a:lnTo>
                  <a:pt x="36677" y="0"/>
                </a:lnTo>
                <a:close/>
              </a:path>
            </a:pathLst>
          </a:custGeom>
          <a:solidFill>
            <a:srgbClr val="FF6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5" name="object 685"/>
          <p:cNvSpPr/>
          <p:nvPr/>
        </p:nvSpPr>
        <p:spPr>
          <a:xfrm>
            <a:off x="1477029" y="5626571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113" y="0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6" name="object 686"/>
          <p:cNvSpPr/>
          <p:nvPr/>
        </p:nvSpPr>
        <p:spPr>
          <a:xfrm>
            <a:off x="1477902" y="5626571"/>
            <a:ext cx="6985" cy="0"/>
          </a:xfrm>
          <a:custGeom>
            <a:avLst/>
            <a:gdLst/>
            <a:ahLst/>
            <a:cxnLst/>
            <a:rect l="l" t="t" r="r" b="b"/>
            <a:pathLst>
              <a:path w="6984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7" name="object 687"/>
          <p:cNvSpPr/>
          <p:nvPr/>
        </p:nvSpPr>
        <p:spPr>
          <a:xfrm>
            <a:off x="1479649" y="5625073"/>
            <a:ext cx="6985" cy="3175"/>
          </a:xfrm>
          <a:custGeom>
            <a:avLst/>
            <a:gdLst/>
            <a:ahLst/>
            <a:cxnLst/>
            <a:rect l="l" t="t" r="r" b="b"/>
            <a:pathLst>
              <a:path w="6984" h="3175">
                <a:moveTo>
                  <a:pt x="0" y="2994"/>
                </a:moveTo>
                <a:lnTo>
                  <a:pt x="6986" y="2994"/>
                </a:lnTo>
                <a:lnTo>
                  <a:pt x="6986" y="0"/>
                </a:lnTo>
                <a:lnTo>
                  <a:pt x="0" y="0"/>
                </a:lnTo>
                <a:lnTo>
                  <a:pt x="0" y="2994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" name="object 688"/>
          <p:cNvSpPr/>
          <p:nvPr/>
        </p:nvSpPr>
        <p:spPr>
          <a:xfrm>
            <a:off x="1481395" y="5627070"/>
            <a:ext cx="6985" cy="0"/>
          </a:xfrm>
          <a:custGeom>
            <a:avLst/>
            <a:gdLst/>
            <a:ahLst/>
            <a:cxnLst/>
            <a:rect l="l" t="t" r="r" b="b"/>
            <a:pathLst>
              <a:path w="6984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9" name="object 689"/>
          <p:cNvSpPr/>
          <p:nvPr/>
        </p:nvSpPr>
        <p:spPr>
          <a:xfrm>
            <a:off x="1483142" y="5626072"/>
            <a:ext cx="6350" cy="2540"/>
          </a:xfrm>
          <a:custGeom>
            <a:avLst/>
            <a:gdLst/>
            <a:ahLst/>
            <a:cxnLst/>
            <a:rect l="l" t="t" r="r" b="b"/>
            <a:pathLst>
              <a:path w="6350" h="2539">
                <a:moveTo>
                  <a:pt x="0" y="1996"/>
                </a:moveTo>
                <a:lnTo>
                  <a:pt x="6112" y="1996"/>
                </a:lnTo>
                <a:lnTo>
                  <a:pt x="6112" y="0"/>
                </a:lnTo>
                <a:lnTo>
                  <a:pt x="0" y="0"/>
                </a:lnTo>
                <a:lnTo>
                  <a:pt x="0" y="1996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0" name="object 690"/>
          <p:cNvSpPr/>
          <p:nvPr/>
        </p:nvSpPr>
        <p:spPr>
          <a:xfrm>
            <a:off x="1484015" y="5627070"/>
            <a:ext cx="6985" cy="1270"/>
          </a:xfrm>
          <a:custGeom>
            <a:avLst/>
            <a:gdLst/>
            <a:ahLst/>
            <a:cxnLst/>
            <a:rect l="l" t="t" r="r" b="b"/>
            <a:pathLst>
              <a:path w="6984" h="1270">
                <a:moveTo>
                  <a:pt x="0" y="998"/>
                </a:moveTo>
                <a:lnTo>
                  <a:pt x="6986" y="998"/>
                </a:lnTo>
                <a:lnTo>
                  <a:pt x="6986" y="0"/>
                </a:lnTo>
                <a:lnTo>
                  <a:pt x="0" y="0"/>
                </a:lnTo>
                <a:lnTo>
                  <a:pt x="0" y="998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" name="object 691"/>
          <p:cNvSpPr/>
          <p:nvPr/>
        </p:nvSpPr>
        <p:spPr>
          <a:xfrm>
            <a:off x="1495367" y="5633060"/>
            <a:ext cx="1270" cy="8255"/>
          </a:xfrm>
          <a:custGeom>
            <a:avLst/>
            <a:gdLst/>
            <a:ahLst/>
            <a:cxnLst/>
            <a:rect l="l" t="t" r="r" b="b"/>
            <a:pathLst>
              <a:path w="1269" h="8254">
                <a:moveTo>
                  <a:pt x="0" y="7986"/>
                </a:moveTo>
                <a:lnTo>
                  <a:pt x="873" y="7986"/>
                </a:lnTo>
                <a:lnTo>
                  <a:pt x="873" y="0"/>
                </a:lnTo>
                <a:lnTo>
                  <a:pt x="0" y="0"/>
                </a:lnTo>
                <a:lnTo>
                  <a:pt x="0" y="7986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" name="object 692"/>
          <p:cNvSpPr/>
          <p:nvPr/>
        </p:nvSpPr>
        <p:spPr>
          <a:xfrm>
            <a:off x="1495367" y="5635056"/>
            <a:ext cx="1905" cy="6985"/>
          </a:xfrm>
          <a:custGeom>
            <a:avLst/>
            <a:gdLst/>
            <a:ahLst/>
            <a:cxnLst/>
            <a:rect l="l" t="t" r="r" b="b"/>
            <a:pathLst>
              <a:path w="1905" h="6985">
                <a:moveTo>
                  <a:pt x="0" y="6987"/>
                </a:moveTo>
                <a:lnTo>
                  <a:pt x="1747" y="6987"/>
                </a:lnTo>
                <a:lnTo>
                  <a:pt x="1747" y="0"/>
                </a:lnTo>
                <a:lnTo>
                  <a:pt x="0" y="0"/>
                </a:lnTo>
                <a:lnTo>
                  <a:pt x="0" y="6987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" name="object 693"/>
          <p:cNvSpPr/>
          <p:nvPr/>
        </p:nvSpPr>
        <p:spPr>
          <a:xfrm>
            <a:off x="1496241" y="5636055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0" y="0"/>
                </a:moveTo>
                <a:lnTo>
                  <a:pt x="0" y="7986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4" name="object 694"/>
          <p:cNvSpPr/>
          <p:nvPr/>
        </p:nvSpPr>
        <p:spPr>
          <a:xfrm>
            <a:off x="1495367" y="5638051"/>
            <a:ext cx="3175" cy="8255"/>
          </a:xfrm>
          <a:custGeom>
            <a:avLst/>
            <a:gdLst/>
            <a:ahLst/>
            <a:cxnLst/>
            <a:rect l="l" t="t" r="r" b="b"/>
            <a:pathLst>
              <a:path w="3175" h="8254">
                <a:moveTo>
                  <a:pt x="0" y="7986"/>
                </a:moveTo>
                <a:lnTo>
                  <a:pt x="2620" y="7986"/>
                </a:lnTo>
                <a:lnTo>
                  <a:pt x="2620" y="0"/>
                </a:lnTo>
                <a:lnTo>
                  <a:pt x="0" y="0"/>
                </a:lnTo>
                <a:lnTo>
                  <a:pt x="0" y="7986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5" name="object 695"/>
          <p:cNvSpPr/>
          <p:nvPr/>
        </p:nvSpPr>
        <p:spPr>
          <a:xfrm>
            <a:off x="1496678" y="5640048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0" y="0"/>
                </a:moveTo>
                <a:lnTo>
                  <a:pt x="0" y="7986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6" name="object 696"/>
          <p:cNvSpPr/>
          <p:nvPr/>
        </p:nvSpPr>
        <p:spPr>
          <a:xfrm>
            <a:off x="1496678" y="5642044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0" y="0"/>
                </a:moveTo>
                <a:lnTo>
                  <a:pt x="0" y="7986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7" name="object 697"/>
          <p:cNvSpPr/>
          <p:nvPr/>
        </p:nvSpPr>
        <p:spPr>
          <a:xfrm>
            <a:off x="1496678" y="5644041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0" y="0"/>
                </a:moveTo>
                <a:lnTo>
                  <a:pt x="0" y="6987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8" name="object 698"/>
          <p:cNvSpPr/>
          <p:nvPr/>
        </p:nvSpPr>
        <p:spPr>
          <a:xfrm>
            <a:off x="1496678" y="5645039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0" y="0"/>
                </a:moveTo>
                <a:lnTo>
                  <a:pt x="0" y="7986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9" name="object 699"/>
          <p:cNvSpPr/>
          <p:nvPr/>
        </p:nvSpPr>
        <p:spPr>
          <a:xfrm>
            <a:off x="1495367" y="5647035"/>
            <a:ext cx="3175" cy="8255"/>
          </a:xfrm>
          <a:custGeom>
            <a:avLst/>
            <a:gdLst/>
            <a:ahLst/>
            <a:cxnLst/>
            <a:rect l="l" t="t" r="r" b="b"/>
            <a:pathLst>
              <a:path w="3175" h="8254">
                <a:moveTo>
                  <a:pt x="0" y="7986"/>
                </a:moveTo>
                <a:lnTo>
                  <a:pt x="2620" y="7986"/>
                </a:lnTo>
                <a:lnTo>
                  <a:pt x="2620" y="0"/>
                </a:lnTo>
                <a:lnTo>
                  <a:pt x="0" y="0"/>
                </a:lnTo>
                <a:lnTo>
                  <a:pt x="0" y="7986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" name="object 700"/>
          <p:cNvSpPr/>
          <p:nvPr/>
        </p:nvSpPr>
        <p:spPr>
          <a:xfrm>
            <a:off x="1496241" y="5649032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0" y="0"/>
                </a:moveTo>
                <a:lnTo>
                  <a:pt x="0" y="7986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1" name="object 701"/>
          <p:cNvSpPr/>
          <p:nvPr/>
        </p:nvSpPr>
        <p:spPr>
          <a:xfrm>
            <a:off x="1495367" y="5651029"/>
            <a:ext cx="1905" cy="6985"/>
          </a:xfrm>
          <a:custGeom>
            <a:avLst/>
            <a:gdLst/>
            <a:ahLst/>
            <a:cxnLst/>
            <a:rect l="l" t="t" r="r" b="b"/>
            <a:pathLst>
              <a:path w="1905" h="6985">
                <a:moveTo>
                  <a:pt x="0" y="6987"/>
                </a:moveTo>
                <a:lnTo>
                  <a:pt x="1747" y="6987"/>
                </a:lnTo>
                <a:lnTo>
                  <a:pt x="1747" y="0"/>
                </a:lnTo>
                <a:lnTo>
                  <a:pt x="0" y="0"/>
                </a:lnTo>
                <a:lnTo>
                  <a:pt x="0" y="6987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" name="object 702"/>
          <p:cNvSpPr/>
          <p:nvPr/>
        </p:nvSpPr>
        <p:spPr>
          <a:xfrm>
            <a:off x="1495367" y="5652027"/>
            <a:ext cx="1270" cy="8255"/>
          </a:xfrm>
          <a:custGeom>
            <a:avLst/>
            <a:gdLst/>
            <a:ahLst/>
            <a:cxnLst/>
            <a:rect l="l" t="t" r="r" b="b"/>
            <a:pathLst>
              <a:path w="1269" h="8254">
                <a:moveTo>
                  <a:pt x="0" y="7986"/>
                </a:moveTo>
                <a:lnTo>
                  <a:pt x="873" y="7986"/>
                </a:lnTo>
                <a:lnTo>
                  <a:pt x="873" y="0"/>
                </a:lnTo>
                <a:lnTo>
                  <a:pt x="0" y="0"/>
                </a:lnTo>
                <a:lnTo>
                  <a:pt x="0" y="7986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3" name="object 703"/>
          <p:cNvSpPr/>
          <p:nvPr/>
        </p:nvSpPr>
        <p:spPr>
          <a:xfrm>
            <a:off x="1484015" y="5665004"/>
            <a:ext cx="6985" cy="1270"/>
          </a:xfrm>
          <a:custGeom>
            <a:avLst/>
            <a:gdLst/>
            <a:ahLst/>
            <a:cxnLst/>
            <a:rect l="l" t="t" r="r" b="b"/>
            <a:pathLst>
              <a:path w="6984" h="1270">
                <a:moveTo>
                  <a:pt x="0" y="998"/>
                </a:moveTo>
                <a:lnTo>
                  <a:pt x="6986" y="998"/>
                </a:lnTo>
                <a:lnTo>
                  <a:pt x="6986" y="0"/>
                </a:lnTo>
                <a:lnTo>
                  <a:pt x="0" y="0"/>
                </a:lnTo>
                <a:lnTo>
                  <a:pt x="0" y="998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" name="object 704"/>
          <p:cNvSpPr/>
          <p:nvPr/>
        </p:nvSpPr>
        <p:spPr>
          <a:xfrm>
            <a:off x="1483142" y="5665004"/>
            <a:ext cx="6350" cy="2540"/>
          </a:xfrm>
          <a:custGeom>
            <a:avLst/>
            <a:gdLst/>
            <a:ahLst/>
            <a:cxnLst/>
            <a:rect l="l" t="t" r="r" b="b"/>
            <a:pathLst>
              <a:path w="6350" h="2539">
                <a:moveTo>
                  <a:pt x="0" y="1996"/>
                </a:moveTo>
                <a:lnTo>
                  <a:pt x="6112" y="1996"/>
                </a:lnTo>
                <a:lnTo>
                  <a:pt x="6112" y="0"/>
                </a:lnTo>
                <a:lnTo>
                  <a:pt x="0" y="0"/>
                </a:lnTo>
                <a:lnTo>
                  <a:pt x="0" y="1996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5" name="object 705"/>
          <p:cNvSpPr/>
          <p:nvPr/>
        </p:nvSpPr>
        <p:spPr>
          <a:xfrm>
            <a:off x="1481395" y="5666003"/>
            <a:ext cx="6985" cy="0"/>
          </a:xfrm>
          <a:custGeom>
            <a:avLst/>
            <a:gdLst/>
            <a:ahLst/>
            <a:cxnLst/>
            <a:rect l="l" t="t" r="r" b="b"/>
            <a:pathLst>
              <a:path w="6984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6" name="object 706"/>
          <p:cNvSpPr/>
          <p:nvPr/>
        </p:nvSpPr>
        <p:spPr>
          <a:xfrm>
            <a:off x="1479649" y="5665004"/>
            <a:ext cx="6985" cy="3175"/>
          </a:xfrm>
          <a:custGeom>
            <a:avLst/>
            <a:gdLst/>
            <a:ahLst/>
            <a:cxnLst/>
            <a:rect l="l" t="t" r="r" b="b"/>
            <a:pathLst>
              <a:path w="6984" h="3175">
                <a:moveTo>
                  <a:pt x="0" y="2994"/>
                </a:moveTo>
                <a:lnTo>
                  <a:pt x="6986" y="2994"/>
                </a:lnTo>
                <a:lnTo>
                  <a:pt x="6986" y="0"/>
                </a:lnTo>
                <a:lnTo>
                  <a:pt x="0" y="0"/>
                </a:lnTo>
                <a:lnTo>
                  <a:pt x="0" y="2994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7" name="object 707"/>
          <p:cNvSpPr/>
          <p:nvPr/>
        </p:nvSpPr>
        <p:spPr>
          <a:xfrm>
            <a:off x="1477902" y="5666502"/>
            <a:ext cx="6985" cy="0"/>
          </a:xfrm>
          <a:custGeom>
            <a:avLst/>
            <a:gdLst/>
            <a:ahLst/>
            <a:cxnLst/>
            <a:rect l="l" t="t" r="r" b="b"/>
            <a:pathLst>
              <a:path w="6984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8" name="object 708"/>
          <p:cNvSpPr/>
          <p:nvPr/>
        </p:nvSpPr>
        <p:spPr>
          <a:xfrm>
            <a:off x="1477029" y="5666502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113" y="0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9" name="object 709"/>
          <p:cNvSpPr/>
          <p:nvPr/>
        </p:nvSpPr>
        <p:spPr>
          <a:xfrm>
            <a:off x="1475282" y="5666502"/>
            <a:ext cx="6985" cy="0"/>
          </a:xfrm>
          <a:custGeom>
            <a:avLst/>
            <a:gdLst/>
            <a:ahLst/>
            <a:cxnLst/>
            <a:rect l="l" t="t" r="r" b="b"/>
            <a:pathLst>
              <a:path w="6984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0" name="object 710"/>
          <p:cNvSpPr/>
          <p:nvPr/>
        </p:nvSpPr>
        <p:spPr>
          <a:xfrm>
            <a:off x="1473536" y="5666502"/>
            <a:ext cx="6985" cy="0"/>
          </a:xfrm>
          <a:custGeom>
            <a:avLst/>
            <a:gdLst/>
            <a:ahLst/>
            <a:cxnLst/>
            <a:rect l="l" t="t" r="r" b="b"/>
            <a:pathLst>
              <a:path w="6984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1" name="object 711"/>
          <p:cNvSpPr/>
          <p:nvPr/>
        </p:nvSpPr>
        <p:spPr>
          <a:xfrm>
            <a:off x="1471789" y="5665004"/>
            <a:ext cx="6985" cy="3175"/>
          </a:xfrm>
          <a:custGeom>
            <a:avLst/>
            <a:gdLst/>
            <a:ahLst/>
            <a:cxnLst/>
            <a:rect l="l" t="t" r="r" b="b"/>
            <a:pathLst>
              <a:path w="6984" h="3175">
                <a:moveTo>
                  <a:pt x="0" y="2994"/>
                </a:moveTo>
                <a:lnTo>
                  <a:pt x="6986" y="2994"/>
                </a:lnTo>
                <a:lnTo>
                  <a:pt x="6986" y="0"/>
                </a:lnTo>
                <a:lnTo>
                  <a:pt x="0" y="0"/>
                </a:lnTo>
                <a:lnTo>
                  <a:pt x="0" y="2994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2" name="object 712"/>
          <p:cNvSpPr/>
          <p:nvPr/>
        </p:nvSpPr>
        <p:spPr>
          <a:xfrm>
            <a:off x="1470042" y="5666003"/>
            <a:ext cx="6985" cy="0"/>
          </a:xfrm>
          <a:custGeom>
            <a:avLst/>
            <a:gdLst/>
            <a:ahLst/>
            <a:cxnLst/>
            <a:rect l="l" t="t" r="r" b="b"/>
            <a:pathLst>
              <a:path w="6984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3" name="object 713"/>
          <p:cNvSpPr/>
          <p:nvPr/>
        </p:nvSpPr>
        <p:spPr>
          <a:xfrm>
            <a:off x="1469169" y="5665004"/>
            <a:ext cx="6350" cy="2540"/>
          </a:xfrm>
          <a:custGeom>
            <a:avLst/>
            <a:gdLst/>
            <a:ahLst/>
            <a:cxnLst/>
            <a:rect l="l" t="t" r="r" b="b"/>
            <a:pathLst>
              <a:path w="6350" h="2539">
                <a:moveTo>
                  <a:pt x="0" y="1996"/>
                </a:moveTo>
                <a:lnTo>
                  <a:pt x="6113" y="1996"/>
                </a:lnTo>
                <a:lnTo>
                  <a:pt x="6113" y="0"/>
                </a:lnTo>
                <a:lnTo>
                  <a:pt x="0" y="0"/>
                </a:lnTo>
                <a:lnTo>
                  <a:pt x="0" y="1996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4" name="object 714"/>
          <p:cNvSpPr/>
          <p:nvPr/>
        </p:nvSpPr>
        <p:spPr>
          <a:xfrm>
            <a:off x="1467422" y="5665004"/>
            <a:ext cx="6985" cy="1270"/>
          </a:xfrm>
          <a:custGeom>
            <a:avLst/>
            <a:gdLst/>
            <a:ahLst/>
            <a:cxnLst/>
            <a:rect l="l" t="t" r="r" b="b"/>
            <a:pathLst>
              <a:path w="6984" h="1270">
                <a:moveTo>
                  <a:pt x="0" y="998"/>
                </a:moveTo>
                <a:lnTo>
                  <a:pt x="6986" y="998"/>
                </a:lnTo>
                <a:lnTo>
                  <a:pt x="6986" y="0"/>
                </a:lnTo>
                <a:lnTo>
                  <a:pt x="0" y="0"/>
                </a:lnTo>
                <a:lnTo>
                  <a:pt x="0" y="998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5" name="object 715"/>
          <p:cNvSpPr/>
          <p:nvPr/>
        </p:nvSpPr>
        <p:spPr>
          <a:xfrm>
            <a:off x="1462182" y="5652027"/>
            <a:ext cx="1270" cy="8255"/>
          </a:xfrm>
          <a:custGeom>
            <a:avLst/>
            <a:gdLst/>
            <a:ahLst/>
            <a:cxnLst/>
            <a:rect l="l" t="t" r="r" b="b"/>
            <a:pathLst>
              <a:path w="1269" h="8254">
                <a:moveTo>
                  <a:pt x="0" y="7986"/>
                </a:moveTo>
                <a:lnTo>
                  <a:pt x="873" y="7986"/>
                </a:lnTo>
                <a:lnTo>
                  <a:pt x="873" y="0"/>
                </a:lnTo>
                <a:lnTo>
                  <a:pt x="0" y="0"/>
                </a:lnTo>
                <a:lnTo>
                  <a:pt x="0" y="7986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6" name="object 716"/>
          <p:cNvSpPr/>
          <p:nvPr/>
        </p:nvSpPr>
        <p:spPr>
          <a:xfrm>
            <a:off x="1461310" y="5651029"/>
            <a:ext cx="1905" cy="6985"/>
          </a:xfrm>
          <a:custGeom>
            <a:avLst/>
            <a:gdLst/>
            <a:ahLst/>
            <a:cxnLst/>
            <a:rect l="l" t="t" r="r" b="b"/>
            <a:pathLst>
              <a:path w="1905" h="6985">
                <a:moveTo>
                  <a:pt x="0" y="6987"/>
                </a:moveTo>
                <a:lnTo>
                  <a:pt x="1746" y="6987"/>
                </a:lnTo>
                <a:lnTo>
                  <a:pt x="1746" y="0"/>
                </a:lnTo>
                <a:lnTo>
                  <a:pt x="0" y="0"/>
                </a:lnTo>
                <a:lnTo>
                  <a:pt x="0" y="6987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7" name="object 717"/>
          <p:cNvSpPr/>
          <p:nvPr/>
        </p:nvSpPr>
        <p:spPr>
          <a:xfrm>
            <a:off x="1462183" y="5649032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0" y="0"/>
                </a:moveTo>
                <a:lnTo>
                  <a:pt x="0" y="7986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8" name="object 718"/>
          <p:cNvSpPr/>
          <p:nvPr/>
        </p:nvSpPr>
        <p:spPr>
          <a:xfrm>
            <a:off x="1460436" y="5647035"/>
            <a:ext cx="3175" cy="8255"/>
          </a:xfrm>
          <a:custGeom>
            <a:avLst/>
            <a:gdLst/>
            <a:ahLst/>
            <a:cxnLst/>
            <a:rect l="l" t="t" r="r" b="b"/>
            <a:pathLst>
              <a:path w="3175" h="8254">
                <a:moveTo>
                  <a:pt x="0" y="7986"/>
                </a:moveTo>
                <a:lnTo>
                  <a:pt x="2620" y="7986"/>
                </a:lnTo>
                <a:lnTo>
                  <a:pt x="2620" y="0"/>
                </a:lnTo>
                <a:lnTo>
                  <a:pt x="0" y="0"/>
                </a:lnTo>
                <a:lnTo>
                  <a:pt x="0" y="7986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9" name="object 719"/>
          <p:cNvSpPr/>
          <p:nvPr/>
        </p:nvSpPr>
        <p:spPr>
          <a:xfrm>
            <a:off x="1461746" y="5645039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0" y="0"/>
                </a:moveTo>
                <a:lnTo>
                  <a:pt x="0" y="7986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0" name="object 720"/>
          <p:cNvSpPr/>
          <p:nvPr/>
        </p:nvSpPr>
        <p:spPr>
          <a:xfrm>
            <a:off x="1461746" y="5644041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0" y="0"/>
                </a:moveTo>
                <a:lnTo>
                  <a:pt x="0" y="6987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1" name="object 721"/>
          <p:cNvSpPr/>
          <p:nvPr/>
        </p:nvSpPr>
        <p:spPr>
          <a:xfrm>
            <a:off x="1461746" y="5642044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0" y="0"/>
                </a:moveTo>
                <a:lnTo>
                  <a:pt x="0" y="7986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2" name="object 722"/>
          <p:cNvSpPr/>
          <p:nvPr/>
        </p:nvSpPr>
        <p:spPr>
          <a:xfrm>
            <a:off x="1461746" y="5640048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0" y="0"/>
                </a:moveTo>
                <a:lnTo>
                  <a:pt x="0" y="7986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3" name="object 723"/>
          <p:cNvSpPr/>
          <p:nvPr/>
        </p:nvSpPr>
        <p:spPr>
          <a:xfrm>
            <a:off x="1460436" y="5638051"/>
            <a:ext cx="3175" cy="8255"/>
          </a:xfrm>
          <a:custGeom>
            <a:avLst/>
            <a:gdLst/>
            <a:ahLst/>
            <a:cxnLst/>
            <a:rect l="l" t="t" r="r" b="b"/>
            <a:pathLst>
              <a:path w="3175" h="8254">
                <a:moveTo>
                  <a:pt x="0" y="7986"/>
                </a:moveTo>
                <a:lnTo>
                  <a:pt x="2620" y="7986"/>
                </a:lnTo>
                <a:lnTo>
                  <a:pt x="2620" y="0"/>
                </a:lnTo>
                <a:lnTo>
                  <a:pt x="0" y="0"/>
                </a:lnTo>
                <a:lnTo>
                  <a:pt x="0" y="7986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4" name="object 724"/>
          <p:cNvSpPr/>
          <p:nvPr/>
        </p:nvSpPr>
        <p:spPr>
          <a:xfrm>
            <a:off x="1462183" y="5636055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0" y="0"/>
                </a:moveTo>
                <a:lnTo>
                  <a:pt x="0" y="7986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5" name="object 725"/>
          <p:cNvSpPr/>
          <p:nvPr/>
        </p:nvSpPr>
        <p:spPr>
          <a:xfrm>
            <a:off x="1461310" y="5635056"/>
            <a:ext cx="1905" cy="6985"/>
          </a:xfrm>
          <a:custGeom>
            <a:avLst/>
            <a:gdLst/>
            <a:ahLst/>
            <a:cxnLst/>
            <a:rect l="l" t="t" r="r" b="b"/>
            <a:pathLst>
              <a:path w="1905" h="6985">
                <a:moveTo>
                  <a:pt x="0" y="6987"/>
                </a:moveTo>
                <a:lnTo>
                  <a:pt x="1746" y="6987"/>
                </a:lnTo>
                <a:lnTo>
                  <a:pt x="1746" y="0"/>
                </a:lnTo>
                <a:lnTo>
                  <a:pt x="0" y="0"/>
                </a:lnTo>
                <a:lnTo>
                  <a:pt x="0" y="6987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6" name="object 726"/>
          <p:cNvSpPr/>
          <p:nvPr/>
        </p:nvSpPr>
        <p:spPr>
          <a:xfrm>
            <a:off x="1462182" y="5633060"/>
            <a:ext cx="1270" cy="8255"/>
          </a:xfrm>
          <a:custGeom>
            <a:avLst/>
            <a:gdLst/>
            <a:ahLst/>
            <a:cxnLst/>
            <a:rect l="l" t="t" r="r" b="b"/>
            <a:pathLst>
              <a:path w="1269" h="8254">
                <a:moveTo>
                  <a:pt x="0" y="7986"/>
                </a:moveTo>
                <a:lnTo>
                  <a:pt x="873" y="7986"/>
                </a:lnTo>
                <a:lnTo>
                  <a:pt x="873" y="0"/>
                </a:lnTo>
                <a:lnTo>
                  <a:pt x="0" y="0"/>
                </a:lnTo>
                <a:lnTo>
                  <a:pt x="0" y="7986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7" name="object 727"/>
          <p:cNvSpPr/>
          <p:nvPr/>
        </p:nvSpPr>
        <p:spPr>
          <a:xfrm>
            <a:off x="1467422" y="5627070"/>
            <a:ext cx="6985" cy="1270"/>
          </a:xfrm>
          <a:custGeom>
            <a:avLst/>
            <a:gdLst/>
            <a:ahLst/>
            <a:cxnLst/>
            <a:rect l="l" t="t" r="r" b="b"/>
            <a:pathLst>
              <a:path w="6984" h="1270">
                <a:moveTo>
                  <a:pt x="0" y="998"/>
                </a:moveTo>
                <a:lnTo>
                  <a:pt x="6986" y="998"/>
                </a:lnTo>
                <a:lnTo>
                  <a:pt x="6986" y="0"/>
                </a:lnTo>
                <a:lnTo>
                  <a:pt x="0" y="0"/>
                </a:lnTo>
                <a:lnTo>
                  <a:pt x="0" y="998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8" name="object 728"/>
          <p:cNvSpPr/>
          <p:nvPr/>
        </p:nvSpPr>
        <p:spPr>
          <a:xfrm>
            <a:off x="1469169" y="5626072"/>
            <a:ext cx="6350" cy="2540"/>
          </a:xfrm>
          <a:custGeom>
            <a:avLst/>
            <a:gdLst/>
            <a:ahLst/>
            <a:cxnLst/>
            <a:rect l="l" t="t" r="r" b="b"/>
            <a:pathLst>
              <a:path w="6350" h="2539">
                <a:moveTo>
                  <a:pt x="0" y="1996"/>
                </a:moveTo>
                <a:lnTo>
                  <a:pt x="6113" y="1996"/>
                </a:lnTo>
                <a:lnTo>
                  <a:pt x="6113" y="0"/>
                </a:lnTo>
                <a:lnTo>
                  <a:pt x="0" y="0"/>
                </a:lnTo>
                <a:lnTo>
                  <a:pt x="0" y="1996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9" name="object 729"/>
          <p:cNvSpPr/>
          <p:nvPr/>
        </p:nvSpPr>
        <p:spPr>
          <a:xfrm>
            <a:off x="1470042" y="5627070"/>
            <a:ext cx="6985" cy="0"/>
          </a:xfrm>
          <a:custGeom>
            <a:avLst/>
            <a:gdLst/>
            <a:ahLst/>
            <a:cxnLst/>
            <a:rect l="l" t="t" r="r" b="b"/>
            <a:pathLst>
              <a:path w="6984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0" name="object 730"/>
          <p:cNvSpPr/>
          <p:nvPr/>
        </p:nvSpPr>
        <p:spPr>
          <a:xfrm>
            <a:off x="1471789" y="5625073"/>
            <a:ext cx="6985" cy="3175"/>
          </a:xfrm>
          <a:custGeom>
            <a:avLst/>
            <a:gdLst/>
            <a:ahLst/>
            <a:cxnLst/>
            <a:rect l="l" t="t" r="r" b="b"/>
            <a:pathLst>
              <a:path w="6984" h="3175">
                <a:moveTo>
                  <a:pt x="0" y="2994"/>
                </a:moveTo>
                <a:lnTo>
                  <a:pt x="6986" y="2994"/>
                </a:lnTo>
                <a:lnTo>
                  <a:pt x="6986" y="0"/>
                </a:lnTo>
                <a:lnTo>
                  <a:pt x="0" y="0"/>
                </a:lnTo>
                <a:lnTo>
                  <a:pt x="0" y="2994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1" name="object 731"/>
          <p:cNvSpPr/>
          <p:nvPr/>
        </p:nvSpPr>
        <p:spPr>
          <a:xfrm>
            <a:off x="1473536" y="5626571"/>
            <a:ext cx="6985" cy="0"/>
          </a:xfrm>
          <a:custGeom>
            <a:avLst/>
            <a:gdLst/>
            <a:ahLst/>
            <a:cxnLst/>
            <a:rect l="l" t="t" r="r" b="b"/>
            <a:pathLst>
              <a:path w="6984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2" name="object 732"/>
          <p:cNvSpPr/>
          <p:nvPr/>
        </p:nvSpPr>
        <p:spPr>
          <a:xfrm>
            <a:off x="1475282" y="5626571"/>
            <a:ext cx="6985" cy="0"/>
          </a:xfrm>
          <a:custGeom>
            <a:avLst/>
            <a:gdLst/>
            <a:ahLst/>
            <a:cxnLst/>
            <a:rect l="l" t="t" r="r" b="b"/>
            <a:pathLst>
              <a:path w="6984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3" name="object 733"/>
          <p:cNvSpPr/>
          <p:nvPr/>
        </p:nvSpPr>
        <p:spPr>
          <a:xfrm>
            <a:off x="1477029" y="5626571"/>
            <a:ext cx="5715" cy="0"/>
          </a:xfrm>
          <a:custGeom>
            <a:avLst/>
            <a:gdLst/>
            <a:ahLst/>
            <a:cxnLst/>
            <a:rect l="l" t="t" r="r" b="b"/>
            <a:pathLst>
              <a:path w="5715">
                <a:moveTo>
                  <a:pt x="0" y="0"/>
                </a:moveTo>
                <a:lnTo>
                  <a:pt x="5239" y="0"/>
                </a:lnTo>
              </a:path>
            </a:pathLst>
          </a:custGeom>
          <a:ln w="31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4" name="object 734"/>
          <p:cNvSpPr/>
          <p:nvPr/>
        </p:nvSpPr>
        <p:spPr>
          <a:xfrm>
            <a:off x="1659547" y="5602113"/>
            <a:ext cx="32384" cy="37465"/>
          </a:xfrm>
          <a:custGeom>
            <a:avLst/>
            <a:gdLst/>
            <a:ahLst/>
            <a:cxnLst/>
            <a:rect l="l" t="t" r="r" b="b"/>
            <a:pathLst>
              <a:path w="32385" h="37464">
                <a:moveTo>
                  <a:pt x="25078" y="0"/>
                </a:moveTo>
                <a:lnTo>
                  <a:pt x="7233" y="0"/>
                </a:lnTo>
                <a:lnTo>
                  <a:pt x="0" y="8268"/>
                </a:lnTo>
                <a:lnTo>
                  <a:pt x="0" y="28667"/>
                </a:lnTo>
                <a:lnTo>
                  <a:pt x="7233" y="36936"/>
                </a:lnTo>
                <a:lnTo>
                  <a:pt x="25078" y="36936"/>
                </a:lnTo>
                <a:lnTo>
                  <a:pt x="32312" y="28667"/>
                </a:lnTo>
                <a:lnTo>
                  <a:pt x="32312" y="82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5" name="object 735"/>
          <p:cNvSpPr/>
          <p:nvPr/>
        </p:nvSpPr>
        <p:spPr>
          <a:xfrm>
            <a:off x="1673520" y="5602113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113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6" name="object 736"/>
          <p:cNvSpPr/>
          <p:nvPr/>
        </p:nvSpPr>
        <p:spPr>
          <a:xfrm>
            <a:off x="1674393" y="5602113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7" name="object 737"/>
          <p:cNvSpPr/>
          <p:nvPr/>
        </p:nvSpPr>
        <p:spPr>
          <a:xfrm>
            <a:off x="1676140" y="5599118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38" y="0"/>
                </a:moveTo>
                <a:lnTo>
                  <a:pt x="0" y="0"/>
                </a:lnTo>
                <a:lnTo>
                  <a:pt x="0" y="5989"/>
                </a:lnTo>
                <a:lnTo>
                  <a:pt x="1746" y="6987"/>
                </a:lnTo>
                <a:lnTo>
                  <a:pt x="6986" y="6987"/>
                </a:lnTo>
                <a:lnTo>
                  <a:pt x="6986" y="998"/>
                </a:lnTo>
                <a:lnTo>
                  <a:pt x="523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" name="object 738"/>
          <p:cNvSpPr/>
          <p:nvPr/>
        </p:nvSpPr>
        <p:spPr>
          <a:xfrm>
            <a:off x="1677886" y="5603111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" name="object 739"/>
          <p:cNvSpPr/>
          <p:nvPr/>
        </p:nvSpPr>
        <p:spPr>
          <a:xfrm>
            <a:off x="1679633" y="5600117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6987"/>
                </a:lnTo>
                <a:lnTo>
                  <a:pt x="6112" y="6987"/>
                </a:lnTo>
                <a:lnTo>
                  <a:pt x="6112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0" name="object 740"/>
          <p:cNvSpPr/>
          <p:nvPr/>
        </p:nvSpPr>
        <p:spPr>
          <a:xfrm>
            <a:off x="1680507" y="5601115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38" y="0"/>
                </a:moveTo>
                <a:lnTo>
                  <a:pt x="0" y="0"/>
                </a:lnTo>
                <a:lnTo>
                  <a:pt x="0" y="5989"/>
                </a:lnTo>
                <a:lnTo>
                  <a:pt x="1746" y="6987"/>
                </a:lnTo>
                <a:lnTo>
                  <a:pt x="6986" y="6987"/>
                </a:lnTo>
                <a:lnTo>
                  <a:pt x="6986" y="998"/>
                </a:lnTo>
                <a:lnTo>
                  <a:pt x="523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" name="object 741"/>
          <p:cNvSpPr/>
          <p:nvPr/>
        </p:nvSpPr>
        <p:spPr>
          <a:xfrm>
            <a:off x="1682253" y="5602113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6987"/>
                </a:lnTo>
                <a:lnTo>
                  <a:pt x="6112" y="6987"/>
                </a:lnTo>
                <a:lnTo>
                  <a:pt x="6112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2" name="object 742"/>
          <p:cNvSpPr/>
          <p:nvPr/>
        </p:nvSpPr>
        <p:spPr>
          <a:xfrm>
            <a:off x="1683127" y="5603111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38" y="0"/>
                </a:moveTo>
                <a:lnTo>
                  <a:pt x="0" y="0"/>
                </a:lnTo>
                <a:lnTo>
                  <a:pt x="0" y="5989"/>
                </a:lnTo>
                <a:lnTo>
                  <a:pt x="1746" y="6987"/>
                </a:lnTo>
                <a:lnTo>
                  <a:pt x="6986" y="6987"/>
                </a:lnTo>
                <a:lnTo>
                  <a:pt x="6986" y="998"/>
                </a:lnTo>
                <a:lnTo>
                  <a:pt x="523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3" name="object 743"/>
          <p:cNvSpPr/>
          <p:nvPr/>
        </p:nvSpPr>
        <p:spPr>
          <a:xfrm>
            <a:off x="1684873" y="5604110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2" y="7986"/>
                </a:lnTo>
                <a:lnTo>
                  <a:pt x="6112" y="7986"/>
                </a:lnTo>
                <a:lnTo>
                  <a:pt x="6112" y="1996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4" name="object 744"/>
          <p:cNvSpPr/>
          <p:nvPr/>
        </p:nvSpPr>
        <p:spPr>
          <a:xfrm>
            <a:off x="1685745" y="5606106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6988"/>
                </a:lnTo>
                <a:lnTo>
                  <a:pt x="6113" y="6988"/>
                </a:lnTo>
                <a:lnTo>
                  <a:pt x="6113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5" name="object 745"/>
          <p:cNvSpPr/>
          <p:nvPr/>
        </p:nvSpPr>
        <p:spPr>
          <a:xfrm>
            <a:off x="1686619" y="5607105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7986"/>
                </a:lnTo>
                <a:lnTo>
                  <a:pt x="6113" y="7986"/>
                </a:lnTo>
                <a:lnTo>
                  <a:pt x="6113" y="1996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6" name="object 746"/>
          <p:cNvSpPr/>
          <p:nvPr/>
        </p:nvSpPr>
        <p:spPr>
          <a:xfrm>
            <a:off x="1687493" y="5609101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2" y="6987"/>
                </a:lnTo>
                <a:lnTo>
                  <a:pt x="6112" y="6987"/>
                </a:lnTo>
                <a:lnTo>
                  <a:pt x="6112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7" name="object 747"/>
          <p:cNvSpPr/>
          <p:nvPr/>
        </p:nvSpPr>
        <p:spPr>
          <a:xfrm>
            <a:off x="1690986" y="5610099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8" name="object 748"/>
          <p:cNvSpPr/>
          <p:nvPr/>
        </p:nvSpPr>
        <p:spPr>
          <a:xfrm>
            <a:off x="1688365" y="5612096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7986"/>
                </a:lnTo>
                <a:lnTo>
                  <a:pt x="6113" y="7986"/>
                </a:lnTo>
                <a:lnTo>
                  <a:pt x="6113" y="1996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9" name="object 749"/>
          <p:cNvSpPr/>
          <p:nvPr/>
        </p:nvSpPr>
        <p:spPr>
          <a:xfrm>
            <a:off x="1691859" y="5614092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0" name="object 750"/>
          <p:cNvSpPr/>
          <p:nvPr/>
        </p:nvSpPr>
        <p:spPr>
          <a:xfrm>
            <a:off x="1691859" y="5616089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1" name="object 751"/>
          <p:cNvSpPr/>
          <p:nvPr/>
        </p:nvSpPr>
        <p:spPr>
          <a:xfrm>
            <a:off x="1691859" y="5618086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-2619" y="3493"/>
                </a:moveTo>
                <a:lnTo>
                  <a:pt x="2619" y="3493"/>
                </a:lnTo>
              </a:path>
            </a:pathLst>
          </a:custGeom>
          <a:ln w="69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2" name="object 752"/>
          <p:cNvSpPr/>
          <p:nvPr/>
        </p:nvSpPr>
        <p:spPr>
          <a:xfrm>
            <a:off x="1691859" y="5619084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3" name="object 753"/>
          <p:cNvSpPr/>
          <p:nvPr/>
        </p:nvSpPr>
        <p:spPr>
          <a:xfrm>
            <a:off x="1688365" y="5627070"/>
            <a:ext cx="6350" cy="2540"/>
          </a:xfrm>
          <a:custGeom>
            <a:avLst/>
            <a:gdLst/>
            <a:ahLst/>
            <a:cxnLst/>
            <a:rect l="l" t="t" r="r" b="b"/>
            <a:pathLst>
              <a:path w="6350" h="2539">
                <a:moveTo>
                  <a:pt x="0" y="1996"/>
                </a:moveTo>
                <a:lnTo>
                  <a:pt x="6113" y="1996"/>
                </a:lnTo>
                <a:lnTo>
                  <a:pt x="6113" y="0"/>
                </a:lnTo>
                <a:lnTo>
                  <a:pt x="0" y="0"/>
                </a:lnTo>
                <a:lnTo>
                  <a:pt x="0" y="1996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4" name="object 754"/>
          <p:cNvSpPr/>
          <p:nvPr/>
        </p:nvSpPr>
        <p:spPr>
          <a:xfrm>
            <a:off x="1688365" y="5621080"/>
            <a:ext cx="6350" cy="635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5989"/>
                </a:moveTo>
                <a:lnTo>
                  <a:pt x="6113" y="5989"/>
                </a:lnTo>
                <a:lnTo>
                  <a:pt x="6113" y="0"/>
                </a:lnTo>
                <a:lnTo>
                  <a:pt x="0" y="0"/>
                </a:lnTo>
                <a:lnTo>
                  <a:pt x="0" y="5989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5" name="object 755"/>
          <p:cNvSpPr/>
          <p:nvPr/>
        </p:nvSpPr>
        <p:spPr>
          <a:xfrm>
            <a:off x="1688366" y="5629067"/>
            <a:ext cx="5715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0" y="0"/>
                </a:moveTo>
                <a:lnTo>
                  <a:pt x="5239" y="0"/>
                </a:lnTo>
              </a:path>
            </a:pathLst>
          </a:custGeom>
          <a:ln w="39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6" name="object 756"/>
          <p:cNvSpPr/>
          <p:nvPr/>
        </p:nvSpPr>
        <p:spPr>
          <a:xfrm>
            <a:off x="1688366" y="5625074"/>
            <a:ext cx="5715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0" y="0"/>
                </a:moveTo>
                <a:lnTo>
                  <a:pt x="5239" y="0"/>
                </a:lnTo>
              </a:path>
            </a:pathLst>
          </a:custGeom>
          <a:ln w="39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7" name="object 757"/>
          <p:cNvSpPr/>
          <p:nvPr/>
        </p:nvSpPr>
        <p:spPr>
          <a:xfrm>
            <a:off x="1687493" y="5627070"/>
            <a:ext cx="6350" cy="5080"/>
          </a:xfrm>
          <a:custGeom>
            <a:avLst/>
            <a:gdLst/>
            <a:ahLst/>
            <a:cxnLst/>
            <a:rect l="l" t="t" r="r" b="b"/>
            <a:pathLst>
              <a:path w="6350" h="5079">
                <a:moveTo>
                  <a:pt x="0" y="4991"/>
                </a:moveTo>
                <a:lnTo>
                  <a:pt x="6112" y="4991"/>
                </a:lnTo>
                <a:lnTo>
                  <a:pt x="6112" y="0"/>
                </a:lnTo>
                <a:lnTo>
                  <a:pt x="0" y="0"/>
                </a:lnTo>
                <a:lnTo>
                  <a:pt x="0" y="4991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8" name="object 758"/>
          <p:cNvSpPr/>
          <p:nvPr/>
        </p:nvSpPr>
        <p:spPr>
          <a:xfrm>
            <a:off x="1687493" y="5625073"/>
            <a:ext cx="6350" cy="2540"/>
          </a:xfrm>
          <a:custGeom>
            <a:avLst/>
            <a:gdLst/>
            <a:ahLst/>
            <a:cxnLst/>
            <a:rect l="l" t="t" r="r" b="b"/>
            <a:pathLst>
              <a:path w="6350" h="2539">
                <a:moveTo>
                  <a:pt x="0" y="1996"/>
                </a:moveTo>
                <a:lnTo>
                  <a:pt x="6112" y="1996"/>
                </a:lnTo>
                <a:lnTo>
                  <a:pt x="6112" y="0"/>
                </a:lnTo>
                <a:lnTo>
                  <a:pt x="0" y="0"/>
                </a:lnTo>
                <a:lnTo>
                  <a:pt x="0" y="1996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9" name="object 759"/>
          <p:cNvSpPr/>
          <p:nvPr/>
        </p:nvSpPr>
        <p:spPr>
          <a:xfrm>
            <a:off x="1686619" y="5627070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6987"/>
                </a:moveTo>
                <a:lnTo>
                  <a:pt x="6113" y="6987"/>
                </a:lnTo>
                <a:lnTo>
                  <a:pt x="6113" y="0"/>
                </a:lnTo>
                <a:lnTo>
                  <a:pt x="0" y="0"/>
                </a:lnTo>
                <a:lnTo>
                  <a:pt x="0" y="6987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0" name="object 760"/>
          <p:cNvSpPr/>
          <p:nvPr/>
        </p:nvSpPr>
        <p:spPr>
          <a:xfrm>
            <a:off x="1686619" y="5626072"/>
            <a:ext cx="6350" cy="1270"/>
          </a:xfrm>
          <a:custGeom>
            <a:avLst/>
            <a:gdLst/>
            <a:ahLst/>
            <a:cxnLst/>
            <a:rect l="l" t="t" r="r" b="b"/>
            <a:pathLst>
              <a:path w="6350" h="1270">
                <a:moveTo>
                  <a:pt x="0" y="998"/>
                </a:moveTo>
                <a:lnTo>
                  <a:pt x="6113" y="998"/>
                </a:lnTo>
                <a:lnTo>
                  <a:pt x="6113" y="0"/>
                </a:lnTo>
                <a:lnTo>
                  <a:pt x="0" y="0"/>
                </a:lnTo>
                <a:lnTo>
                  <a:pt x="0" y="998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1" name="object 761"/>
          <p:cNvSpPr/>
          <p:nvPr/>
        </p:nvSpPr>
        <p:spPr>
          <a:xfrm>
            <a:off x="1658674" y="5627070"/>
            <a:ext cx="1270" cy="6985"/>
          </a:xfrm>
          <a:custGeom>
            <a:avLst/>
            <a:gdLst/>
            <a:ahLst/>
            <a:cxnLst/>
            <a:rect l="l" t="t" r="r" b="b"/>
            <a:pathLst>
              <a:path w="1269" h="6985">
                <a:moveTo>
                  <a:pt x="0" y="6987"/>
                </a:moveTo>
                <a:lnTo>
                  <a:pt x="872" y="6987"/>
                </a:lnTo>
                <a:lnTo>
                  <a:pt x="872" y="0"/>
                </a:lnTo>
                <a:lnTo>
                  <a:pt x="0" y="0"/>
                </a:lnTo>
                <a:lnTo>
                  <a:pt x="0" y="6987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2" name="object 762"/>
          <p:cNvSpPr/>
          <p:nvPr/>
        </p:nvSpPr>
        <p:spPr>
          <a:xfrm>
            <a:off x="1658674" y="5626072"/>
            <a:ext cx="6350" cy="1270"/>
          </a:xfrm>
          <a:custGeom>
            <a:avLst/>
            <a:gdLst/>
            <a:ahLst/>
            <a:cxnLst/>
            <a:rect l="l" t="t" r="r" b="b"/>
            <a:pathLst>
              <a:path w="6350" h="1270">
                <a:moveTo>
                  <a:pt x="0" y="998"/>
                </a:moveTo>
                <a:lnTo>
                  <a:pt x="6112" y="998"/>
                </a:lnTo>
                <a:lnTo>
                  <a:pt x="6112" y="0"/>
                </a:lnTo>
                <a:lnTo>
                  <a:pt x="0" y="0"/>
                </a:lnTo>
                <a:lnTo>
                  <a:pt x="0" y="998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3" name="object 763"/>
          <p:cNvSpPr/>
          <p:nvPr/>
        </p:nvSpPr>
        <p:spPr>
          <a:xfrm>
            <a:off x="1657800" y="5627070"/>
            <a:ext cx="6350" cy="5080"/>
          </a:xfrm>
          <a:custGeom>
            <a:avLst/>
            <a:gdLst/>
            <a:ahLst/>
            <a:cxnLst/>
            <a:rect l="l" t="t" r="r" b="b"/>
            <a:pathLst>
              <a:path w="6350" h="5079">
                <a:moveTo>
                  <a:pt x="0" y="4991"/>
                </a:moveTo>
                <a:lnTo>
                  <a:pt x="6113" y="4991"/>
                </a:lnTo>
                <a:lnTo>
                  <a:pt x="6113" y="0"/>
                </a:lnTo>
                <a:lnTo>
                  <a:pt x="0" y="0"/>
                </a:lnTo>
                <a:lnTo>
                  <a:pt x="0" y="4991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4" name="object 764"/>
          <p:cNvSpPr/>
          <p:nvPr/>
        </p:nvSpPr>
        <p:spPr>
          <a:xfrm>
            <a:off x="1657800" y="5625073"/>
            <a:ext cx="6350" cy="2540"/>
          </a:xfrm>
          <a:custGeom>
            <a:avLst/>
            <a:gdLst/>
            <a:ahLst/>
            <a:cxnLst/>
            <a:rect l="l" t="t" r="r" b="b"/>
            <a:pathLst>
              <a:path w="6350" h="2539">
                <a:moveTo>
                  <a:pt x="0" y="1996"/>
                </a:moveTo>
                <a:lnTo>
                  <a:pt x="6113" y="1996"/>
                </a:lnTo>
                <a:lnTo>
                  <a:pt x="6113" y="0"/>
                </a:lnTo>
                <a:lnTo>
                  <a:pt x="0" y="0"/>
                </a:lnTo>
                <a:lnTo>
                  <a:pt x="0" y="1996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" name="object 765"/>
          <p:cNvSpPr/>
          <p:nvPr/>
        </p:nvSpPr>
        <p:spPr>
          <a:xfrm>
            <a:off x="1657801" y="5629067"/>
            <a:ext cx="5715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0" y="0"/>
                </a:moveTo>
                <a:lnTo>
                  <a:pt x="5239" y="0"/>
                </a:lnTo>
              </a:path>
            </a:pathLst>
          </a:custGeom>
          <a:ln w="39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6" name="object 766"/>
          <p:cNvSpPr/>
          <p:nvPr/>
        </p:nvSpPr>
        <p:spPr>
          <a:xfrm>
            <a:off x="1657801" y="5625074"/>
            <a:ext cx="5715" cy="0"/>
          </a:xfrm>
          <a:custGeom>
            <a:avLst/>
            <a:gdLst/>
            <a:ahLst/>
            <a:cxnLst/>
            <a:rect l="l" t="t" r="r" b="b"/>
            <a:pathLst>
              <a:path w="5714">
                <a:moveTo>
                  <a:pt x="0" y="0"/>
                </a:moveTo>
                <a:lnTo>
                  <a:pt x="5239" y="0"/>
                </a:lnTo>
              </a:path>
            </a:pathLst>
          </a:custGeom>
          <a:ln w="3993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7" name="object 767"/>
          <p:cNvSpPr/>
          <p:nvPr/>
        </p:nvSpPr>
        <p:spPr>
          <a:xfrm>
            <a:off x="1656928" y="5627070"/>
            <a:ext cx="6350" cy="2540"/>
          </a:xfrm>
          <a:custGeom>
            <a:avLst/>
            <a:gdLst/>
            <a:ahLst/>
            <a:cxnLst/>
            <a:rect l="l" t="t" r="r" b="b"/>
            <a:pathLst>
              <a:path w="6350" h="2539">
                <a:moveTo>
                  <a:pt x="0" y="1996"/>
                </a:moveTo>
                <a:lnTo>
                  <a:pt x="6112" y="1996"/>
                </a:lnTo>
                <a:lnTo>
                  <a:pt x="6112" y="0"/>
                </a:lnTo>
                <a:lnTo>
                  <a:pt x="0" y="0"/>
                </a:lnTo>
                <a:lnTo>
                  <a:pt x="0" y="1996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" name="object 768"/>
          <p:cNvSpPr/>
          <p:nvPr/>
        </p:nvSpPr>
        <p:spPr>
          <a:xfrm>
            <a:off x="1656928" y="5621080"/>
            <a:ext cx="6350" cy="635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5989"/>
                </a:moveTo>
                <a:lnTo>
                  <a:pt x="6112" y="5989"/>
                </a:lnTo>
                <a:lnTo>
                  <a:pt x="6112" y="0"/>
                </a:lnTo>
                <a:lnTo>
                  <a:pt x="0" y="0"/>
                </a:lnTo>
                <a:lnTo>
                  <a:pt x="0" y="5989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9" name="object 769"/>
          <p:cNvSpPr/>
          <p:nvPr/>
        </p:nvSpPr>
        <p:spPr>
          <a:xfrm>
            <a:off x="1659547" y="5619084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0" name="object 770"/>
          <p:cNvSpPr/>
          <p:nvPr/>
        </p:nvSpPr>
        <p:spPr>
          <a:xfrm>
            <a:off x="1659547" y="5618086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-2619" y="3493"/>
                </a:moveTo>
                <a:lnTo>
                  <a:pt x="2619" y="3493"/>
                </a:lnTo>
              </a:path>
            </a:pathLst>
          </a:custGeom>
          <a:ln w="69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1" name="object 771"/>
          <p:cNvSpPr/>
          <p:nvPr/>
        </p:nvSpPr>
        <p:spPr>
          <a:xfrm>
            <a:off x="1659547" y="5616089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2" name="object 772"/>
          <p:cNvSpPr/>
          <p:nvPr/>
        </p:nvSpPr>
        <p:spPr>
          <a:xfrm>
            <a:off x="1659547" y="5614092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3" name="object 773"/>
          <p:cNvSpPr/>
          <p:nvPr/>
        </p:nvSpPr>
        <p:spPr>
          <a:xfrm>
            <a:off x="1656928" y="5612096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2" y="0"/>
                </a:moveTo>
                <a:lnTo>
                  <a:pt x="872" y="0"/>
                </a:lnTo>
                <a:lnTo>
                  <a:pt x="0" y="1996"/>
                </a:lnTo>
                <a:lnTo>
                  <a:pt x="0" y="7986"/>
                </a:lnTo>
                <a:lnTo>
                  <a:pt x="5238" y="7986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4" name="object 774"/>
          <p:cNvSpPr/>
          <p:nvPr/>
        </p:nvSpPr>
        <p:spPr>
          <a:xfrm>
            <a:off x="1660420" y="5610099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5" name="object 775"/>
          <p:cNvSpPr/>
          <p:nvPr/>
        </p:nvSpPr>
        <p:spPr>
          <a:xfrm>
            <a:off x="1657800" y="5609101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3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6" name="object 776"/>
          <p:cNvSpPr/>
          <p:nvPr/>
        </p:nvSpPr>
        <p:spPr>
          <a:xfrm>
            <a:off x="1658674" y="5607105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2" y="0"/>
                </a:moveTo>
                <a:lnTo>
                  <a:pt x="872" y="0"/>
                </a:lnTo>
                <a:lnTo>
                  <a:pt x="0" y="1996"/>
                </a:lnTo>
                <a:lnTo>
                  <a:pt x="0" y="7986"/>
                </a:lnTo>
                <a:lnTo>
                  <a:pt x="5240" y="7986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7" name="object 777"/>
          <p:cNvSpPr/>
          <p:nvPr/>
        </p:nvSpPr>
        <p:spPr>
          <a:xfrm>
            <a:off x="1659547" y="5606106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3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8" name="object 778"/>
          <p:cNvSpPr/>
          <p:nvPr/>
        </p:nvSpPr>
        <p:spPr>
          <a:xfrm>
            <a:off x="1660420" y="5604110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3" y="0"/>
                </a:moveTo>
                <a:lnTo>
                  <a:pt x="873" y="0"/>
                </a:lnTo>
                <a:lnTo>
                  <a:pt x="0" y="1996"/>
                </a:lnTo>
                <a:lnTo>
                  <a:pt x="0" y="7986"/>
                </a:lnTo>
                <a:lnTo>
                  <a:pt x="5240" y="7986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9" name="object 779"/>
          <p:cNvSpPr/>
          <p:nvPr/>
        </p:nvSpPr>
        <p:spPr>
          <a:xfrm>
            <a:off x="1661294" y="5603111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6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986" y="5989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0" name="object 780"/>
          <p:cNvSpPr/>
          <p:nvPr/>
        </p:nvSpPr>
        <p:spPr>
          <a:xfrm>
            <a:off x="1663040" y="5602113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2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1" name="object 781"/>
          <p:cNvSpPr/>
          <p:nvPr/>
        </p:nvSpPr>
        <p:spPr>
          <a:xfrm>
            <a:off x="1663914" y="5601115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6" y="0"/>
                </a:lnTo>
                <a:lnTo>
                  <a:pt x="0" y="998"/>
                </a:lnTo>
                <a:lnTo>
                  <a:pt x="0" y="6987"/>
                </a:lnTo>
                <a:lnTo>
                  <a:pt x="5238" y="6987"/>
                </a:lnTo>
                <a:lnTo>
                  <a:pt x="6986" y="5989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2" name="object 782"/>
          <p:cNvSpPr/>
          <p:nvPr/>
        </p:nvSpPr>
        <p:spPr>
          <a:xfrm>
            <a:off x="1665660" y="5600117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2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3" name="object 783"/>
          <p:cNvSpPr/>
          <p:nvPr/>
        </p:nvSpPr>
        <p:spPr>
          <a:xfrm>
            <a:off x="1666533" y="5603111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4" name="object 784"/>
          <p:cNvSpPr/>
          <p:nvPr/>
        </p:nvSpPr>
        <p:spPr>
          <a:xfrm>
            <a:off x="1668280" y="5599118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6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986" y="5989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5" name="object 785"/>
          <p:cNvSpPr/>
          <p:nvPr/>
        </p:nvSpPr>
        <p:spPr>
          <a:xfrm>
            <a:off x="1670027" y="5602113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6" name="object 786"/>
          <p:cNvSpPr/>
          <p:nvPr/>
        </p:nvSpPr>
        <p:spPr>
          <a:xfrm>
            <a:off x="1671773" y="5602113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7" name="object 787"/>
          <p:cNvSpPr/>
          <p:nvPr/>
        </p:nvSpPr>
        <p:spPr>
          <a:xfrm>
            <a:off x="1676140" y="5599119"/>
            <a:ext cx="0" cy="6350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-2619" y="2994"/>
                </a:moveTo>
                <a:lnTo>
                  <a:pt x="2619" y="2994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8" name="object 788"/>
          <p:cNvSpPr/>
          <p:nvPr/>
        </p:nvSpPr>
        <p:spPr>
          <a:xfrm>
            <a:off x="1856039" y="5538223"/>
            <a:ext cx="32384" cy="37465"/>
          </a:xfrm>
          <a:custGeom>
            <a:avLst/>
            <a:gdLst/>
            <a:ahLst/>
            <a:cxnLst/>
            <a:rect l="l" t="t" r="r" b="b"/>
            <a:pathLst>
              <a:path w="32385" h="37464">
                <a:moveTo>
                  <a:pt x="25078" y="0"/>
                </a:moveTo>
                <a:lnTo>
                  <a:pt x="7232" y="0"/>
                </a:lnTo>
                <a:lnTo>
                  <a:pt x="0" y="8268"/>
                </a:lnTo>
                <a:lnTo>
                  <a:pt x="0" y="28667"/>
                </a:lnTo>
                <a:lnTo>
                  <a:pt x="7232" y="36936"/>
                </a:lnTo>
                <a:lnTo>
                  <a:pt x="25078" y="36936"/>
                </a:lnTo>
                <a:lnTo>
                  <a:pt x="32311" y="28667"/>
                </a:lnTo>
                <a:lnTo>
                  <a:pt x="32311" y="82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9" name="object 789"/>
          <p:cNvSpPr/>
          <p:nvPr/>
        </p:nvSpPr>
        <p:spPr>
          <a:xfrm>
            <a:off x="1870011" y="5538223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113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0" name="object 790"/>
          <p:cNvSpPr/>
          <p:nvPr/>
        </p:nvSpPr>
        <p:spPr>
          <a:xfrm>
            <a:off x="1870885" y="5538223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1" name="object 791"/>
          <p:cNvSpPr/>
          <p:nvPr/>
        </p:nvSpPr>
        <p:spPr>
          <a:xfrm>
            <a:off x="1872631" y="5535228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1746" y="6987"/>
                </a:lnTo>
                <a:lnTo>
                  <a:pt x="6986" y="6987"/>
                </a:lnTo>
                <a:lnTo>
                  <a:pt x="6986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" name="object 792"/>
          <p:cNvSpPr/>
          <p:nvPr/>
        </p:nvSpPr>
        <p:spPr>
          <a:xfrm>
            <a:off x="1874378" y="5539222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3" name="object 793"/>
          <p:cNvSpPr/>
          <p:nvPr/>
        </p:nvSpPr>
        <p:spPr>
          <a:xfrm>
            <a:off x="1876124" y="5536227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6987"/>
                </a:lnTo>
                <a:lnTo>
                  <a:pt x="6113" y="6987"/>
                </a:lnTo>
                <a:lnTo>
                  <a:pt x="6113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4" name="object 794"/>
          <p:cNvSpPr/>
          <p:nvPr/>
        </p:nvSpPr>
        <p:spPr>
          <a:xfrm>
            <a:off x="1876997" y="5537225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1746" y="6987"/>
                </a:lnTo>
                <a:lnTo>
                  <a:pt x="6986" y="6987"/>
                </a:lnTo>
                <a:lnTo>
                  <a:pt x="6986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5" name="object 795"/>
          <p:cNvSpPr/>
          <p:nvPr/>
        </p:nvSpPr>
        <p:spPr>
          <a:xfrm>
            <a:off x="1878744" y="5538223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6987"/>
                </a:lnTo>
                <a:lnTo>
                  <a:pt x="6113" y="6987"/>
                </a:lnTo>
                <a:lnTo>
                  <a:pt x="6113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6" name="object 796"/>
          <p:cNvSpPr/>
          <p:nvPr/>
        </p:nvSpPr>
        <p:spPr>
          <a:xfrm>
            <a:off x="1879617" y="5539221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1746" y="6988"/>
                </a:lnTo>
                <a:lnTo>
                  <a:pt x="6986" y="6988"/>
                </a:lnTo>
                <a:lnTo>
                  <a:pt x="6986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7" name="object 797"/>
          <p:cNvSpPr/>
          <p:nvPr/>
        </p:nvSpPr>
        <p:spPr>
          <a:xfrm>
            <a:off x="1881364" y="5540219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90"/>
                </a:lnTo>
                <a:lnTo>
                  <a:pt x="873" y="7987"/>
                </a:lnTo>
                <a:lnTo>
                  <a:pt x="6113" y="7987"/>
                </a:lnTo>
                <a:lnTo>
                  <a:pt x="6113" y="1996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8" name="object 798"/>
          <p:cNvSpPr/>
          <p:nvPr/>
        </p:nvSpPr>
        <p:spPr>
          <a:xfrm>
            <a:off x="1882237" y="5542216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90"/>
                </a:lnTo>
                <a:lnTo>
                  <a:pt x="873" y="6988"/>
                </a:lnTo>
                <a:lnTo>
                  <a:pt x="6112" y="6988"/>
                </a:lnTo>
                <a:lnTo>
                  <a:pt x="6112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9" name="object 799"/>
          <p:cNvSpPr/>
          <p:nvPr/>
        </p:nvSpPr>
        <p:spPr>
          <a:xfrm>
            <a:off x="1883111" y="5543214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38" y="0"/>
                </a:moveTo>
                <a:lnTo>
                  <a:pt x="0" y="0"/>
                </a:lnTo>
                <a:lnTo>
                  <a:pt x="0" y="5990"/>
                </a:lnTo>
                <a:lnTo>
                  <a:pt x="872" y="7987"/>
                </a:lnTo>
                <a:lnTo>
                  <a:pt x="6112" y="7987"/>
                </a:lnTo>
                <a:lnTo>
                  <a:pt x="6112" y="1996"/>
                </a:lnTo>
                <a:lnTo>
                  <a:pt x="523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0" name="object 800"/>
          <p:cNvSpPr/>
          <p:nvPr/>
        </p:nvSpPr>
        <p:spPr>
          <a:xfrm>
            <a:off x="1883984" y="5545211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90"/>
                </a:lnTo>
                <a:lnTo>
                  <a:pt x="873" y="6988"/>
                </a:lnTo>
                <a:lnTo>
                  <a:pt x="6113" y="6988"/>
                </a:lnTo>
                <a:lnTo>
                  <a:pt x="6113" y="999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1" name="object 801"/>
          <p:cNvSpPr/>
          <p:nvPr/>
        </p:nvSpPr>
        <p:spPr>
          <a:xfrm>
            <a:off x="1887477" y="5546210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2" name="object 802"/>
          <p:cNvSpPr/>
          <p:nvPr/>
        </p:nvSpPr>
        <p:spPr>
          <a:xfrm>
            <a:off x="1884857" y="554820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2" y="7985"/>
                </a:lnTo>
                <a:lnTo>
                  <a:pt x="6112" y="7985"/>
                </a:lnTo>
                <a:lnTo>
                  <a:pt x="6112" y="1996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3" name="object 803"/>
          <p:cNvSpPr/>
          <p:nvPr/>
        </p:nvSpPr>
        <p:spPr>
          <a:xfrm>
            <a:off x="1888350" y="5550203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4" name="object 804"/>
          <p:cNvSpPr/>
          <p:nvPr/>
        </p:nvSpPr>
        <p:spPr>
          <a:xfrm>
            <a:off x="1888350" y="5552199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5" name="object 805"/>
          <p:cNvSpPr/>
          <p:nvPr/>
        </p:nvSpPr>
        <p:spPr>
          <a:xfrm>
            <a:off x="1888350" y="5554196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-2619" y="3493"/>
                </a:moveTo>
                <a:lnTo>
                  <a:pt x="2619" y="3493"/>
                </a:lnTo>
              </a:path>
            </a:pathLst>
          </a:custGeom>
          <a:ln w="69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6" name="object 806"/>
          <p:cNvSpPr/>
          <p:nvPr/>
        </p:nvSpPr>
        <p:spPr>
          <a:xfrm>
            <a:off x="1888350" y="5555194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7" name="object 807"/>
          <p:cNvSpPr/>
          <p:nvPr/>
        </p:nvSpPr>
        <p:spPr>
          <a:xfrm>
            <a:off x="1884857" y="555719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2" y="0"/>
                </a:moveTo>
                <a:lnTo>
                  <a:pt x="872" y="0"/>
                </a:lnTo>
                <a:lnTo>
                  <a:pt x="0" y="1996"/>
                </a:lnTo>
                <a:lnTo>
                  <a:pt x="0" y="7985"/>
                </a:lnTo>
                <a:lnTo>
                  <a:pt x="5240" y="7985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8" name="object 808"/>
          <p:cNvSpPr/>
          <p:nvPr/>
        </p:nvSpPr>
        <p:spPr>
          <a:xfrm>
            <a:off x="1887477" y="5559187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9" name="object 809"/>
          <p:cNvSpPr/>
          <p:nvPr/>
        </p:nvSpPr>
        <p:spPr>
          <a:xfrm>
            <a:off x="1883984" y="5561183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3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0" name="object 810"/>
          <p:cNvSpPr/>
          <p:nvPr/>
        </p:nvSpPr>
        <p:spPr>
          <a:xfrm>
            <a:off x="1883111" y="556218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2" y="0"/>
                </a:moveTo>
                <a:lnTo>
                  <a:pt x="872" y="0"/>
                </a:lnTo>
                <a:lnTo>
                  <a:pt x="0" y="1996"/>
                </a:lnTo>
                <a:lnTo>
                  <a:pt x="0" y="7987"/>
                </a:lnTo>
                <a:lnTo>
                  <a:pt x="5238" y="7987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1" name="object 811"/>
          <p:cNvSpPr/>
          <p:nvPr/>
        </p:nvSpPr>
        <p:spPr>
          <a:xfrm>
            <a:off x="1882237" y="5564178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2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6112" y="5990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2" name="object 812"/>
          <p:cNvSpPr/>
          <p:nvPr/>
        </p:nvSpPr>
        <p:spPr>
          <a:xfrm>
            <a:off x="1881364" y="5565176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3" y="0"/>
                </a:moveTo>
                <a:lnTo>
                  <a:pt x="873" y="0"/>
                </a:lnTo>
                <a:lnTo>
                  <a:pt x="0" y="1996"/>
                </a:lnTo>
                <a:lnTo>
                  <a:pt x="0" y="7987"/>
                </a:lnTo>
                <a:lnTo>
                  <a:pt x="5240" y="7987"/>
                </a:lnTo>
                <a:lnTo>
                  <a:pt x="6113" y="5990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3" name="object 813"/>
          <p:cNvSpPr/>
          <p:nvPr/>
        </p:nvSpPr>
        <p:spPr>
          <a:xfrm>
            <a:off x="1879617" y="5567173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6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6986" y="5990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4" name="object 814"/>
          <p:cNvSpPr/>
          <p:nvPr/>
        </p:nvSpPr>
        <p:spPr>
          <a:xfrm>
            <a:off x="1878744" y="5568171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3" y="0"/>
                </a:moveTo>
                <a:lnTo>
                  <a:pt x="873" y="0"/>
                </a:lnTo>
                <a:lnTo>
                  <a:pt x="0" y="999"/>
                </a:lnTo>
                <a:lnTo>
                  <a:pt x="0" y="6988"/>
                </a:lnTo>
                <a:lnTo>
                  <a:pt x="5240" y="6988"/>
                </a:lnTo>
                <a:lnTo>
                  <a:pt x="6113" y="5990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5" name="object 815"/>
          <p:cNvSpPr/>
          <p:nvPr/>
        </p:nvSpPr>
        <p:spPr>
          <a:xfrm>
            <a:off x="1876997" y="5569170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6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986" y="5989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6" name="object 816"/>
          <p:cNvSpPr/>
          <p:nvPr/>
        </p:nvSpPr>
        <p:spPr>
          <a:xfrm>
            <a:off x="1876124" y="5570169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3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7" name="object 817"/>
          <p:cNvSpPr/>
          <p:nvPr/>
        </p:nvSpPr>
        <p:spPr>
          <a:xfrm>
            <a:off x="1874378" y="5574162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8" name="object 818"/>
          <p:cNvSpPr/>
          <p:nvPr/>
        </p:nvSpPr>
        <p:spPr>
          <a:xfrm>
            <a:off x="1872631" y="5571167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6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986" y="5989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9" name="object 819"/>
          <p:cNvSpPr/>
          <p:nvPr/>
        </p:nvSpPr>
        <p:spPr>
          <a:xfrm>
            <a:off x="1870885" y="5575160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0" name="object 820"/>
          <p:cNvSpPr/>
          <p:nvPr/>
        </p:nvSpPr>
        <p:spPr>
          <a:xfrm>
            <a:off x="1870011" y="5575160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113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1" name="object 821"/>
          <p:cNvSpPr/>
          <p:nvPr/>
        </p:nvSpPr>
        <p:spPr>
          <a:xfrm>
            <a:off x="1868265" y="5575160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2" name="object 822"/>
          <p:cNvSpPr/>
          <p:nvPr/>
        </p:nvSpPr>
        <p:spPr>
          <a:xfrm>
            <a:off x="1866518" y="5575160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3" name="object 823"/>
          <p:cNvSpPr/>
          <p:nvPr/>
        </p:nvSpPr>
        <p:spPr>
          <a:xfrm>
            <a:off x="1864771" y="5571167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1747" y="6987"/>
                </a:lnTo>
                <a:lnTo>
                  <a:pt x="6986" y="6987"/>
                </a:lnTo>
                <a:lnTo>
                  <a:pt x="6986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4" name="object 824"/>
          <p:cNvSpPr/>
          <p:nvPr/>
        </p:nvSpPr>
        <p:spPr>
          <a:xfrm>
            <a:off x="1863025" y="5574162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5" name="object 825"/>
          <p:cNvSpPr/>
          <p:nvPr/>
        </p:nvSpPr>
        <p:spPr>
          <a:xfrm>
            <a:off x="1862151" y="5570169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6987"/>
                </a:lnTo>
                <a:lnTo>
                  <a:pt x="6113" y="6987"/>
                </a:lnTo>
                <a:lnTo>
                  <a:pt x="6113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6" name="object 826"/>
          <p:cNvSpPr/>
          <p:nvPr/>
        </p:nvSpPr>
        <p:spPr>
          <a:xfrm>
            <a:off x="1860405" y="5569170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1746" y="6987"/>
                </a:lnTo>
                <a:lnTo>
                  <a:pt x="6986" y="6987"/>
                </a:lnTo>
                <a:lnTo>
                  <a:pt x="6986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7" name="object 827"/>
          <p:cNvSpPr/>
          <p:nvPr/>
        </p:nvSpPr>
        <p:spPr>
          <a:xfrm>
            <a:off x="1859531" y="5568171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90"/>
                </a:lnTo>
                <a:lnTo>
                  <a:pt x="873" y="6988"/>
                </a:lnTo>
                <a:lnTo>
                  <a:pt x="6113" y="6988"/>
                </a:lnTo>
                <a:lnTo>
                  <a:pt x="6113" y="999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8" name="object 828"/>
          <p:cNvSpPr/>
          <p:nvPr/>
        </p:nvSpPr>
        <p:spPr>
          <a:xfrm>
            <a:off x="1857785" y="5567173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90"/>
                </a:lnTo>
                <a:lnTo>
                  <a:pt x="1746" y="6988"/>
                </a:lnTo>
                <a:lnTo>
                  <a:pt x="6986" y="6988"/>
                </a:lnTo>
                <a:lnTo>
                  <a:pt x="6986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9" name="object 829"/>
          <p:cNvSpPr/>
          <p:nvPr/>
        </p:nvSpPr>
        <p:spPr>
          <a:xfrm>
            <a:off x="1856912" y="5565176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38" y="0"/>
                </a:moveTo>
                <a:lnTo>
                  <a:pt x="0" y="0"/>
                </a:lnTo>
                <a:lnTo>
                  <a:pt x="0" y="5990"/>
                </a:lnTo>
                <a:lnTo>
                  <a:pt x="872" y="7987"/>
                </a:lnTo>
                <a:lnTo>
                  <a:pt x="6112" y="7987"/>
                </a:lnTo>
                <a:lnTo>
                  <a:pt x="6112" y="1996"/>
                </a:lnTo>
                <a:lnTo>
                  <a:pt x="523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0" name="object 830"/>
          <p:cNvSpPr/>
          <p:nvPr/>
        </p:nvSpPr>
        <p:spPr>
          <a:xfrm>
            <a:off x="1856039" y="5564178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90"/>
                </a:lnTo>
                <a:lnTo>
                  <a:pt x="873" y="6988"/>
                </a:lnTo>
                <a:lnTo>
                  <a:pt x="6112" y="6988"/>
                </a:lnTo>
                <a:lnTo>
                  <a:pt x="6112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1" name="object 831"/>
          <p:cNvSpPr/>
          <p:nvPr/>
        </p:nvSpPr>
        <p:spPr>
          <a:xfrm>
            <a:off x="1855165" y="556218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7987"/>
                </a:lnTo>
                <a:lnTo>
                  <a:pt x="6113" y="7987"/>
                </a:lnTo>
                <a:lnTo>
                  <a:pt x="6113" y="1996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2" name="object 832"/>
          <p:cNvSpPr/>
          <p:nvPr/>
        </p:nvSpPr>
        <p:spPr>
          <a:xfrm>
            <a:off x="1854292" y="5561183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38" y="0"/>
                </a:moveTo>
                <a:lnTo>
                  <a:pt x="0" y="0"/>
                </a:lnTo>
                <a:lnTo>
                  <a:pt x="0" y="5989"/>
                </a:lnTo>
                <a:lnTo>
                  <a:pt x="872" y="6987"/>
                </a:lnTo>
                <a:lnTo>
                  <a:pt x="6112" y="6987"/>
                </a:lnTo>
                <a:lnTo>
                  <a:pt x="6112" y="998"/>
                </a:lnTo>
                <a:lnTo>
                  <a:pt x="523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3" name="object 833"/>
          <p:cNvSpPr/>
          <p:nvPr/>
        </p:nvSpPr>
        <p:spPr>
          <a:xfrm>
            <a:off x="1856912" y="5559187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4" name="object 834"/>
          <p:cNvSpPr/>
          <p:nvPr/>
        </p:nvSpPr>
        <p:spPr>
          <a:xfrm>
            <a:off x="1853419" y="555719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7985"/>
                </a:lnTo>
                <a:lnTo>
                  <a:pt x="6112" y="7985"/>
                </a:lnTo>
                <a:lnTo>
                  <a:pt x="6112" y="1996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5" name="object 835"/>
          <p:cNvSpPr/>
          <p:nvPr/>
        </p:nvSpPr>
        <p:spPr>
          <a:xfrm>
            <a:off x="1856038" y="5555194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6" name="object 836"/>
          <p:cNvSpPr/>
          <p:nvPr/>
        </p:nvSpPr>
        <p:spPr>
          <a:xfrm>
            <a:off x="1856038" y="5554196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-2619" y="3493"/>
                </a:moveTo>
                <a:lnTo>
                  <a:pt x="2619" y="3493"/>
                </a:lnTo>
              </a:path>
            </a:pathLst>
          </a:custGeom>
          <a:ln w="69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7" name="object 837"/>
          <p:cNvSpPr/>
          <p:nvPr/>
        </p:nvSpPr>
        <p:spPr>
          <a:xfrm>
            <a:off x="1856038" y="5552199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8" name="object 838"/>
          <p:cNvSpPr/>
          <p:nvPr/>
        </p:nvSpPr>
        <p:spPr>
          <a:xfrm>
            <a:off x="1856038" y="5550203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9" name="object 839"/>
          <p:cNvSpPr/>
          <p:nvPr/>
        </p:nvSpPr>
        <p:spPr>
          <a:xfrm>
            <a:off x="1853419" y="554820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2" y="0"/>
                </a:moveTo>
                <a:lnTo>
                  <a:pt x="873" y="0"/>
                </a:lnTo>
                <a:lnTo>
                  <a:pt x="0" y="1996"/>
                </a:lnTo>
                <a:lnTo>
                  <a:pt x="0" y="7985"/>
                </a:lnTo>
                <a:lnTo>
                  <a:pt x="5240" y="7985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0" name="object 840"/>
          <p:cNvSpPr/>
          <p:nvPr/>
        </p:nvSpPr>
        <p:spPr>
          <a:xfrm>
            <a:off x="1856912" y="5546210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1" name="object 841"/>
          <p:cNvSpPr/>
          <p:nvPr/>
        </p:nvSpPr>
        <p:spPr>
          <a:xfrm>
            <a:off x="1854292" y="5545211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2" y="0"/>
                </a:moveTo>
                <a:lnTo>
                  <a:pt x="872" y="0"/>
                </a:lnTo>
                <a:lnTo>
                  <a:pt x="0" y="999"/>
                </a:lnTo>
                <a:lnTo>
                  <a:pt x="0" y="6988"/>
                </a:lnTo>
                <a:lnTo>
                  <a:pt x="5238" y="6988"/>
                </a:lnTo>
                <a:lnTo>
                  <a:pt x="6112" y="5990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2" name="object 842"/>
          <p:cNvSpPr/>
          <p:nvPr/>
        </p:nvSpPr>
        <p:spPr>
          <a:xfrm>
            <a:off x="1855165" y="5543214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3" y="0"/>
                </a:moveTo>
                <a:lnTo>
                  <a:pt x="873" y="0"/>
                </a:lnTo>
                <a:lnTo>
                  <a:pt x="0" y="1996"/>
                </a:lnTo>
                <a:lnTo>
                  <a:pt x="0" y="7987"/>
                </a:lnTo>
                <a:lnTo>
                  <a:pt x="5240" y="7987"/>
                </a:lnTo>
                <a:lnTo>
                  <a:pt x="6113" y="5990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3" name="object 843"/>
          <p:cNvSpPr/>
          <p:nvPr/>
        </p:nvSpPr>
        <p:spPr>
          <a:xfrm>
            <a:off x="1856039" y="5542216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2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6112" y="5990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4" name="object 844"/>
          <p:cNvSpPr/>
          <p:nvPr/>
        </p:nvSpPr>
        <p:spPr>
          <a:xfrm>
            <a:off x="1856912" y="5540219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2" y="0"/>
                </a:moveTo>
                <a:lnTo>
                  <a:pt x="872" y="0"/>
                </a:lnTo>
                <a:lnTo>
                  <a:pt x="0" y="1996"/>
                </a:lnTo>
                <a:lnTo>
                  <a:pt x="0" y="7987"/>
                </a:lnTo>
                <a:lnTo>
                  <a:pt x="5238" y="7987"/>
                </a:lnTo>
                <a:lnTo>
                  <a:pt x="6112" y="5990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5" name="object 845"/>
          <p:cNvSpPr/>
          <p:nvPr/>
        </p:nvSpPr>
        <p:spPr>
          <a:xfrm>
            <a:off x="1857785" y="5539221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6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6986" y="5989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6" name="object 846"/>
          <p:cNvSpPr/>
          <p:nvPr/>
        </p:nvSpPr>
        <p:spPr>
          <a:xfrm>
            <a:off x="1859531" y="5538223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3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7" name="object 847"/>
          <p:cNvSpPr/>
          <p:nvPr/>
        </p:nvSpPr>
        <p:spPr>
          <a:xfrm>
            <a:off x="1860405" y="5537225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6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986" y="5989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8" name="object 848"/>
          <p:cNvSpPr/>
          <p:nvPr/>
        </p:nvSpPr>
        <p:spPr>
          <a:xfrm>
            <a:off x="1862151" y="5536227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3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9" name="object 849"/>
          <p:cNvSpPr/>
          <p:nvPr/>
        </p:nvSpPr>
        <p:spPr>
          <a:xfrm>
            <a:off x="1863025" y="5539222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0" name="object 850"/>
          <p:cNvSpPr/>
          <p:nvPr/>
        </p:nvSpPr>
        <p:spPr>
          <a:xfrm>
            <a:off x="1864771" y="5535228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7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986" y="5989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1" name="object 851"/>
          <p:cNvSpPr/>
          <p:nvPr/>
        </p:nvSpPr>
        <p:spPr>
          <a:xfrm>
            <a:off x="1866518" y="5538223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2" name="object 852"/>
          <p:cNvSpPr/>
          <p:nvPr/>
        </p:nvSpPr>
        <p:spPr>
          <a:xfrm>
            <a:off x="1868265" y="5538223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3" name="object 853"/>
          <p:cNvSpPr/>
          <p:nvPr/>
        </p:nvSpPr>
        <p:spPr>
          <a:xfrm>
            <a:off x="1872631" y="5535229"/>
            <a:ext cx="0" cy="6350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-2619" y="2994"/>
                </a:moveTo>
                <a:lnTo>
                  <a:pt x="2619" y="2994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4" name="object 854"/>
          <p:cNvSpPr/>
          <p:nvPr/>
        </p:nvSpPr>
        <p:spPr>
          <a:xfrm>
            <a:off x="2066502" y="5174851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113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5" name="object 855"/>
          <p:cNvSpPr/>
          <p:nvPr/>
        </p:nvSpPr>
        <p:spPr>
          <a:xfrm>
            <a:off x="2067376" y="5174851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6" name="object 856"/>
          <p:cNvSpPr/>
          <p:nvPr/>
        </p:nvSpPr>
        <p:spPr>
          <a:xfrm>
            <a:off x="2069122" y="5171856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1747" y="6987"/>
                </a:lnTo>
                <a:lnTo>
                  <a:pt x="6986" y="6987"/>
                </a:lnTo>
                <a:lnTo>
                  <a:pt x="6986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7" name="object 857"/>
          <p:cNvSpPr/>
          <p:nvPr/>
        </p:nvSpPr>
        <p:spPr>
          <a:xfrm>
            <a:off x="2070869" y="5175849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8" name="object 858"/>
          <p:cNvSpPr/>
          <p:nvPr/>
        </p:nvSpPr>
        <p:spPr>
          <a:xfrm>
            <a:off x="2072615" y="5172854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6987"/>
                </a:lnTo>
                <a:lnTo>
                  <a:pt x="6112" y="6987"/>
                </a:lnTo>
                <a:lnTo>
                  <a:pt x="6112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9" name="object 859"/>
          <p:cNvSpPr/>
          <p:nvPr/>
        </p:nvSpPr>
        <p:spPr>
          <a:xfrm>
            <a:off x="2073489" y="5173853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38" y="0"/>
                </a:moveTo>
                <a:lnTo>
                  <a:pt x="0" y="0"/>
                </a:lnTo>
                <a:lnTo>
                  <a:pt x="0" y="5989"/>
                </a:lnTo>
                <a:lnTo>
                  <a:pt x="1746" y="6987"/>
                </a:lnTo>
                <a:lnTo>
                  <a:pt x="6986" y="6987"/>
                </a:lnTo>
                <a:lnTo>
                  <a:pt x="6986" y="998"/>
                </a:lnTo>
                <a:lnTo>
                  <a:pt x="523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0" name="object 860"/>
          <p:cNvSpPr/>
          <p:nvPr/>
        </p:nvSpPr>
        <p:spPr>
          <a:xfrm>
            <a:off x="2075235" y="5174851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2" y="6988"/>
                </a:lnTo>
                <a:lnTo>
                  <a:pt x="6112" y="6988"/>
                </a:lnTo>
                <a:lnTo>
                  <a:pt x="6112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1" name="object 861"/>
          <p:cNvSpPr/>
          <p:nvPr/>
        </p:nvSpPr>
        <p:spPr>
          <a:xfrm>
            <a:off x="2076108" y="5175849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90"/>
                </a:lnTo>
                <a:lnTo>
                  <a:pt x="1747" y="6988"/>
                </a:lnTo>
                <a:lnTo>
                  <a:pt x="6987" y="6988"/>
                </a:lnTo>
                <a:lnTo>
                  <a:pt x="6987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2" name="object 862"/>
          <p:cNvSpPr/>
          <p:nvPr/>
        </p:nvSpPr>
        <p:spPr>
          <a:xfrm>
            <a:off x="2077855" y="517684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90"/>
                </a:lnTo>
                <a:lnTo>
                  <a:pt x="872" y="7987"/>
                </a:lnTo>
                <a:lnTo>
                  <a:pt x="6112" y="7987"/>
                </a:lnTo>
                <a:lnTo>
                  <a:pt x="6112" y="1996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3" name="object 863"/>
          <p:cNvSpPr/>
          <p:nvPr/>
        </p:nvSpPr>
        <p:spPr>
          <a:xfrm>
            <a:off x="2078728" y="5178843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90"/>
                </a:lnTo>
                <a:lnTo>
                  <a:pt x="873" y="6988"/>
                </a:lnTo>
                <a:lnTo>
                  <a:pt x="6113" y="6988"/>
                </a:lnTo>
                <a:lnTo>
                  <a:pt x="6113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4" name="object 864"/>
          <p:cNvSpPr/>
          <p:nvPr/>
        </p:nvSpPr>
        <p:spPr>
          <a:xfrm>
            <a:off x="2079602" y="517984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90"/>
                </a:lnTo>
                <a:lnTo>
                  <a:pt x="873" y="7987"/>
                </a:lnTo>
                <a:lnTo>
                  <a:pt x="6112" y="7987"/>
                </a:lnTo>
                <a:lnTo>
                  <a:pt x="6112" y="1997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5" name="object 865"/>
          <p:cNvSpPr/>
          <p:nvPr/>
        </p:nvSpPr>
        <p:spPr>
          <a:xfrm>
            <a:off x="2080475" y="5181839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38" y="0"/>
                </a:moveTo>
                <a:lnTo>
                  <a:pt x="0" y="0"/>
                </a:lnTo>
                <a:lnTo>
                  <a:pt x="0" y="5989"/>
                </a:lnTo>
                <a:lnTo>
                  <a:pt x="872" y="6987"/>
                </a:lnTo>
                <a:lnTo>
                  <a:pt x="6112" y="6987"/>
                </a:lnTo>
                <a:lnTo>
                  <a:pt x="6112" y="998"/>
                </a:lnTo>
                <a:lnTo>
                  <a:pt x="523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6" name="object 866"/>
          <p:cNvSpPr/>
          <p:nvPr/>
        </p:nvSpPr>
        <p:spPr>
          <a:xfrm>
            <a:off x="2083968" y="5182837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7" name="object 867"/>
          <p:cNvSpPr/>
          <p:nvPr/>
        </p:nvSpPr>
        <p:spPr>
          <a:xfrm>
            <a:off x="2081348" y="5184834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7985"/>
                </a:lnTo>
                <a:lnTo>
                  <a:pt x="6113" y="7985"/>
                </a:lnTo>
                <a:lnTo>
                  <a:pt x="6113" y="1996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8" name="object 868"/>
          <p:cNvSpPr/>
          <p:nvPr/>
        </p:nvSpPr>
        <p:spPr>
          <a:xfrm>
            <a:off x="2084841" y="5186831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9" name="object 869"/>
          <p:cNvSpPr/>
          <p:nvPr/>
        </p:nvSpPr>
        <p:spPr>
          <a:xfrm>
            <a:off x="2084841" y="5188827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0" name="object 870"/>
          <p:cNvSpPr/>
          <p:nvPr/>
        </p:nvSpPr>
        <p:spPr>
          <a:xfrm>
            <a:off x="2084841" y="5190824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-2619" y="3493"/>
                </a:moveTo>
                <a:lnTo>
                  <a:pt x="2619" y="3493"/>
                </a:lnTo>
              </a:path>
            </a:pathLst>
          </a:custGeom>
          <a:ln w="69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1" name="object 871"/>
          <p:cNvSpPr/>
          <p:nvPr/>
        </p:nvSpPr>
        <p:spPr>
          <a:xfrm>
            <a:off x="2084841" y="5191822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2" name="object 872"/>
          <p:cNvSpPr/>
          <p:nvPr/>
        </p:nvSpPr>
        <p:spPr>
          <a:xfrm>
            <a:off x="2081348" y="5193818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3" y="0"/>
                </a:moveTo>
                <a:lnTo>
                  <a:pt x="873" y="0"/>
                </a:lnTo>
                <a:lnTo>
                  <a:pt x="0" y="1996"/>
                </a:lnTo>
                <a:lnTo>
                  <a:pt x="0" y="7985"/>
                </a:lnTo>
                <a:lnTo>
                  <a:pt x="5240" y="7985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3" name="object 873"/>
          <p:cNvSpPr/>
          <p:nvPr/>
        </p:nvSpPr>
        <p:spPr>
          <a:xfrm>
            <a:off x="2083968" y="5195815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4" name="object 874"/>
          <p:cNvSpPr/>
          <p:nvPr/>
        </p:nvSpPr>
        <p:spPr>
          <a:xfrm>
            <a:off x="2080475" y="5197811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2" y="0"/>
                </a:moveTo>
                <a:lnTo>
                  <a:pt x="872" y="0"/>
                </a:lnTo>
                <a:lnTo>
                  <a:pt x="0" y="998"/>
                </a:lnTo>
                <a:lnTo>
                  <a:pt x="0" y="6988"/>
                </a:lnTo>
                <a:lnTo>
                  <a:pt x="5238" y="6988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5" name="object 875"/>
          <p:cNvSpPr/>
          <p:nvPr/>
        </p:nvSpPr>
        <p:spPr>
          <a:xfrm>
            <a:off x="2079602" y="5198809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2" y="0"/>
                </a:moveTo>
                <a:lnTo>
                  <a:pt x="873" y="0"/>
                </a:lnTo>
                <a:lnTo>
                  <a:pt x="0" y="1996"/>
                </a:lnTo>
                <a:lnTo>
                  <a:pt x="0" y="7987"/>
                </a:lnTo>
                <a:lnTo>
                  <a:pt x="5240" y="7987"/>
                </a:lnTo>
                <a:lnTo>
                  <a:pt x="6112" y="5990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6" name="object 876"/>
          <p:cNvSpPr/>
          <p:nvPr/>
        </p:nvSpPr>
        <p:spPr>
          <a:xfrm>
            <a:off x="2078728" y="5200806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3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6113" y="5990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7" name="object 877"/>
          <p:cNvSpPr/>
          <p:nvPr/>
        </p:nvSpPr>
        <p:spPr>
          <a:xfrm>
            <a:off x="2077855" y="5201804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2" y="0"/>
                </a:moveTo>
                <a:lnTo>
                  <a:pt x="872" y="0"/>
                </a:lnTo>
                <a:lnTo>
                  <a:pt x="0" y="1996"/>
                </a:lnTo>
                <a:lnTo>
                  <a:pt x="0" y="7987"/>
                </a:lnTo>
                <a:lnTo>
                  <a:pt x="5240" y="7987"/>
                </a:lnTo>
                <a:lnTo>
                  <a:pt x="6112" y="5990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8" name="object 878"/>
          <p:cNvSpPr/>
          <p:nvPr/>
        </p:nvSpPr>
        <p:spPr>
          <a:xfrm>
            <a:off x="2076108" y="5203800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7" y="0"/>
                </a:moveTo>
                <a:lnTo>
                  <a:pt x="1747" y="0"/>
                </a:lnTo>
                <a:lnTo>
                  <a:pt x="0" y="999"/>
                </a:lnTo>
                <a:lnTo>
                  <a:pt x="0" y="6988"/>
                </a:lnTo>
                <a:lnTo>
                  <a:pt x="5240" y="6988"/>
                </a:lnTo>
                <a:lnTo>
                  <a:pt x="6987" y="5990"/>
                </a:lnTo>
                <a:lnTo>
                  <a:pt x="6987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9" name="object 879"/>
          <p:cNvSpPr/>
          <p:nvPr/>
        </p:nvSpPr>
        <p:spPr>
          <a:xfrm>
            <a:off x="2075235" y="5204800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2" y="0"/>
                </a:moveTo>
                <a:lnTo>
                  <a:pt x="872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0" name="object 880"/>
          <p:cNvSpPr/>
          <p:nvPr/>
        </p:nvSpPr>
        <p:spPr>
          <a:xfrm>
            <a:off x="2073489" y="5205798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6" y="0"/>
                </a:lnTo>
                <a:lnTo>
                  <a:pt x="0" y="998"/>
                </a:lnTo>
                <a:lnTo>
                  <a:pt x="0" y="6987"/>
                </a:lnTo>
                <a:lnTo>
                  <a:pt x="5238" y="6987"/>
                </a:lnTo>
                <a:lnTo>
                  <a:pt x="6986" y="5989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1" name="object 881"/>
          <p:cNvSpPr/>
          <p:nvPr/>
        </p:nvSpPr>
        <p:spPr>
          <a:xfrm>
            <a:off x="2072615" y="5206796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2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2" name="object 882"/>
          <p:cNvSpPr/>
          <p:nvPr/>
        </p:nvSpPr>
        <p:spPr>
          <a:xfrm>
            <a:off x="2070869" y="5210789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3" name="object 883"/>
          <p:cNvSpPr/>
          <p:nvPr/>
        </p:nvSpPr>
        <p:spPr>
          <a:xfrm>
            <a:off x="2069122" y="5207794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7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986" y="5989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4" name="object 884"/>
          <p:cNvSpPr/>
          <p:nvPr/>
        </p:nvSpPr>
        <p:spPr>
          <a:xfrm>
            <a:off x="2067376" y="5211788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5" name="object 885"/>
          <p:cNvSpPr/>
          <p:nvPr/>
        </p:nvSpPr>
        <p:spPr>
          <a:xfrm>
            <a:off x="2066502" y="5211788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113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6" name="object 886"/>
          <p:cNvSpPr/>
          <p:nvPr/>
        </p:nvSpPr>
        <p:spPr>
          <a:xfrm>
            <a:off x="2064756" y="5211788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7" name="object 887"/>
          <p:cNvSpPr/>
          <p:nvPr/>
        </p:nvSpPr>
        <p:spPr>
          <a:xfrm>
            <a:off x="2063009" y="5211788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8" name="object 888"/>
          <p:cNvSpPr/>
          <p:nvPr/>
        </p:nvSpPr>
        <p:spPr>
          <a:xfrm>
            <a:off x="2061263" y="5207794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1746" y="6987"/>
                </a:lnTo>
                <a:lnTo>
                  <a:pt x="6986" y="6987"/>
                </a:lnTo>
                <a:lnTo>
                  <a:pt x="6986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9" name="object 889"/>
          <p:cNvSpPr/>
          <p:nvPr/>
        </p:nvSpPr>
        <p:spPr>
          <a:xfrm>
            <a:off x="2059516" y="5210789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0" name="object 890"/>
          <p:cNvSpPr/>
          <p:nvPr/>
        </p:nvSpPr>
        <p:spPr>
          <a:xfrm>
            <a:off x="2058643" y="5206796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2" y="6987"/>
                </a:lnTo>
                <a:lnTo>
                  <a:pt x="6112" y="6987"/>
                </a:lnTo>
                <a:lnTo>
                  <a:pt x="6112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1" name="object 891"/>
          <p:cNvSpPr/>
          <p:nvPr/>
        </p:nvSpPr>
        <p:spPr>
          <a:xfrm>
            <a:off x="2056897" y="5205798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38" y="0"/>
                </a:moveTo>
                <a:lnTo>
                  <a:pt x="0" y="0"/>
                </a:lnTo>
                <a:lnTo>
                  <a:pt x="0" y="5989"/>
                </a:lnTo>
                <a:lnTo>
                  <a:pt x="1746" y="6987"/>
                </a:lnTo>
                <a:lnTo>
                  <a:pt x="6986" y="6987"/>
                </a:lnTo>
                <a:lnTo>
                  <a:pt x="6986" y="998"/>
                </a:lnTo>
                <a:lnTo>
                  <a:pt x="523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2" name="object 892"/>
          <p:cNvSpPr/>
          <p:nvPr/>
        </p:nvSpPr>
        <p:spPr>
          <a:xfrm>
            <a:off x="2056023" y="5204800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6987"/>
                </a:lnTo>
                <a:lnTo>
                  <a:pt x="6112" y="6987"/>
                </a:lnTo>
                <a:lnTo>
                  <a:pt x="6112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3" name="object 893"/>
          <p:cNvSpPr/>
          <p:nvPr/>
        </p:nvSpPr>
        <p:spPr>
          <a:xfrm>
            <a:off x="2054277" y="5203800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38" y="0"/>
                </a:moveTo>
                <a:lnTo>
                  <a:pt x="0" y="0"/>
                </a:lnTo>
                <a:lnTo>
                  <a:pt x="0" y="5990"/>
                </a:lnTo>
                <a:lnTo>
                  <a:pt x="1746" y="6988"/>
                </a:lnTo>
                <a:lnTo>
                  <a:pt x="6986" y="6988"/>
                </a:lnTo>
                <a:lnTo>
                  <a:pt x="6986" y="999"/>
                </a:lnTo>
                <a:lnTo>
                  <a:pt x="523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4" name="object 894"/>
          <p:cNvSpPr/>
          <p:nvPr/>
        </p:nvSpPr>
        <p:spPr>
          <a:xfrm>
            <a:off x="2053403" y="5201804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90"/>
                </a:lnTo>
                <a:lnTo>
                  <a:pt x="873" y="7987"/>
                </a:lnTo>
                <a:lnTo>
                  <a:pt x="6112" y="7987"/>
                </a:lnTo>
                <a:lnTo>
                  <a:pt x="6112" y="1996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5" name="object 895"/>
          <p:cNvSpPr/>
          <p:nvPr/>
        </p:nvSpPr>
        <p:spPr>
          <a:xfrm>
            <a:off x="2052529" y="5200806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90"/>
                </a:lnTo>
                <a:lnTo>
                  <a:pt x="873" y="6988"/>
                </a:lnTo>
                <a:lnTo>
                  <a:pt x="6113" y="6988"/>
                </a:lnTo>
                <a:lnTo>
                  <a:pt x="6113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6" name="object 896"/>
          <p:cNvSpPr/>
          <p:nvPr/>
        </p:nvSpPr>
        <p:spPr>
          <a:xfrm>
            <a:off x="2051657" y="5198809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90"/>
                </a:lnTo>
                <a:lnTo>
                  <a:pt x="872" y="7987"/>
                </a:lnTo>
                <a:lnTo>
                  <a:pt x="6112" y="7987"/>
                </a:lnTo>
                <a:lnTo>
                  <a:pt x="6112" y="1996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7" name="object 897"/>
          <p:cNvSpPr/>
          <p:nvPr/>
        </p:nvSpPr>
        <p:spPr>
          <a:xfrm>
            <a:off x="2050783" y="5197811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6988"/>
                </a:lnTo>
                <a:lnTo>
                  <a:pt x="6113" y="6988"/>
                </a:lnTo>
                <a:lnTo>
                  <a:pt x="6113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8" name="object 898"/>
          <p:cNvSpPr/>
          <p:nvPr/>
        </p:nvSpPr>
        <p:spPr>
          <a:xfrm>
            <a:off x="2053403" y="5195815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9" name="object 899"/>
          <p:cNvSpPr/>
          <p:nvPr/>
        </p:nvSpPr>
        <p:spPr>
          <a:xfrm>
            <a:off x="2049909" y="5193818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7985"/>
                </a:lnTo>
                <a:lnTo>
                  <a:pt x="6113" y="7985"/>
                </a:lnTo>
                <a:lnTo>
                  <a:pt x="6113" y="1996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" name="object 900"/>
          <p:cNvSpPr/>
          <p:nvPr/>
        </p:nvSpPr>
        <p:spPr>
          <a:xfrm>
            <a:off x="2052530" y="5191822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1" name="object 901"/>
          <p:cNvSpPr/>
          <p:nvPr/>
        </p:nvSpPr>
        <p:spPr>
          <a:xfrm>
            <a:off x="2052530" y="5190824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-2619" y="3493"/>
                </a:moveTo>
                <a:lnTo>
                  <a:pt x="2619" y="3493"/>
                </a:lnTo>
              </a:path>
            </a:pathLst>
          </a:custGeom>
          <a:ln w="69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2" name="object 902"/>
          <p:cNvSpPr/>
          <p:nvPr/>
        </p:nvSpPr>
        <p:spPr>
          <a:xfrm>
            <a:off x="2052530" y="5188827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3" name="object 903"/>
          <p:cNvSpPr/>
          <p:nvPr/>
        </p:nvSpPr>
        <p:spPr>
          <a:xfrm>
            <a:off x="2052530" y="5186831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4" name="object 904"/>
          <p:cNvSpPr/>
          <p:nvPr/>
        </p:nvSpPr>
        <p:spPr>
          <a:xfrm>
            <a:off x="2049909" y="5184834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3" y="0"/>
                </a:moveTo>
                <a:lnTo>
                  <a:pt x="873" y="0"/>
                </a:lnTo>
                <a:lnTo>
                  <a:pt x="0" y="1996"/>
                </a:lnTo>
                <a:lnTo>
                  <a:pt x="0" y="7985"/>
                </a:lnTo>
                <a:lnTo>
                  <a:pt x="5240" y="7985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5" name="object 905"/>
          <p:cNvSpPr/>
          <p:nvPr/>
        </p:nvSpPr>
        <p:spPr>
          <a:xfrm>
            <a:off x="2053403" y="5182837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6" name="object 906"/>
          <p:cNvSpPr/>
          <p:nvPr/>
        </p:nvSpPr>
        <p:spPr>
          <a:xfrm>
            <a:off x="2050783" y="5181839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3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7" name="object 907"/>
          <p:cNvSpPr/>
          <p:nvPr/>
        </p:nvSpPr>
        <p:spPr>
          <a:xfrm>
            <a:off x="2051657" y="517984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2" y="0"/>
                </a:moveTo>
                <a:lnTo>
                  <a:pt x="872" y="0"/>
                </a:lnTo>
                <a:lnTo>
                  <a:pt x="0" y="1997"/>
                </a:lnTo>
                <a:lnTo>
                  <a:pt x="0" y="7987"/>
                </a:lnTo>
                <a:lnTo>
                  <a:pt x="5240" y="7987"/>
                </a:lnTo>
                <a:lnTo>
                  <a:pt x="6112" y="5990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8" name="object 908"/>
          <p:cNvSpPr/>
          <p:nvPr/>
        </p:nvSpPr>
        <p:spPr>
          <a:xfrm>
            <a:off x="2052529" y="5178843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3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6113" y="5990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9" name="object 909"/>
          <p:cNvSpPr/>
          <p:nvPr/>
        </p:nvSpPr>
        <p:spPr>
          <a:xfrm>
            <a:off x="2053403" y="517684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2" y="0"/>
                </a:moveTo>
                <a:lnTo>
                  <a:pt x="873" y="0"/>
                </a:lnTo>
                <a:lnTo>
                  <a:pt x="0" y="1996"/>
                </a:lnTo>
                <a:lnTo>
                  <a:pt x="0" y="7987"/>
                </a:lnTo>
                <a:lnTo>
                  <a:pt x="5240" y="7987"/>
                </a:lnTo>
                <a:lnTo>
                  <a:pt x="6112" y="5990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0" name="object 910"/>
          <p:cNvSpPr/>
          <p:nvPr/>
        </p:nvSpPr>
        <p:spPr>
          <a:xfrm>
            <a:off x="2054277" y="5175849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6" y="0"/>
                </a:lnTo>
                <a:lnTo>
                  <a:pt x="0" y="998"/>
                </a:lnTo>
                <a:lnTo>
                  <a:pt x="0" y="6988"/>
                </a:lnTo>
                <a:lnTo>
                  <a:pt x="5238" y="6988"/>
                </a:lnTo>
                <a:lnTo>
                  <a:pt x="6986" y="5990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1" name="object 911"/>
          <p:cNvSpPr/>
          <p:nvPr/>
        </p:nvSpPr>
        <p:spPr>
          <a:xfrm>
            <a:off x="2056023" y="5174851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2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2" name="object 912"/>
          <p:cNvSpPr/>
          <p:nvPr/>
        </p:nvSpPr>
        <p:spPr>
          <a:xfrm>
            <a:off x="2056897" y="5173853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6" y="0"/>
                </a:lnTo>
                <a:lnTo>
                  <a:pt x="0" y="998"/>
                </a:lnTo>
                <a:lnTo>
                  <a:pt x="0" y="6987"/>
                </a:lnTo>
                <a:lnTo>
                  <a:pt x="5238" y="6987"/>
                </a:lnTo>
                <a:lnTo>
                  <a:pt x="6986" y="5989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3" name="object 913"/>
          <p:cNvSpPr/>
          <p:nvPr/>
        </p:nvSpPr>
        <p:spPr>
          <a:xfrm>
            <a:off x="2058643" y="5172854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2" y="0"/>
                </a:moveTo>
                <a:lnTo>
                  <a:pt x="872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4" name="object 914"/>
          <p:cNvSpPr/>
          <p:nvPr/>
        </p:nvSpPr>
        <p:spPr>
          <a:xfrm>
            <a:off x="2059516" y="5175849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5" name="object 915"/>
          <p:cNvSpPr/>
          <p:nvPr/>
        </p:nvSpPr>
        <p:spPr>
          <a:xfrm>
            <a:off x="2061263" y="5171856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6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986" y="5989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6" name="object 916"/>
          <p:cNvSpPr/>
          <p:nvPr/>
        </p:nvSpPr>
        <p:spPr>
          <a:xfrm>
            <a:off x="2063009" y="5174851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7" name="object 917"/>
          <p:cNvSpPr/>
          <p:nvPr/>
        </p:nvSpPr>
        <p:spPr>
          <a:xfrm>
            <a:off x="2064756" y="5174851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8" name="object 918"/>
          <p:cNvSpPr/>
          <p:nvPr/>
        </p:nvSpPr>
        <p:spPr>
          <a:xfrm>
            <a:off x="2069122" y="5171856"/>
            <a:ext cx="0" cy="6350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-2619" y="2994"/>
                </a:moveTo>
                <a:lnTo>
                  <a:pt x="2619" y="2994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9" name="object 919"/>
          <p:cNvSpPr/>
          <p:nvPr/>
        </p:nvSpPr>
        <p:spPr>
          <a:xfrm>
            <a:off x="2262994" y="5139911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113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0" name="object 920"/>
          <p:cNvSpPr/>
          <p:nvPr/>
        </p:nvSpPr>
        <p:spPr>
          <a:xfrm>
            <a:off x="2263867" y="5139911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1" name="object 921"/>
          <p:cNvSpPr/>
          <p:nvPr/>
        </p:nvSpPr>
        <p:spPr>
          <a:xfrm>
            <a:off x="2265614" y="5136917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1746" y="6987"/>
                </a:lnTo>
                <a:lnTo>
                  <a:pt x="6986" y="6987"/>
                </a:lnTo>
                <a:lnTo>
                  <a:pt x="6986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2" name="object 922"/>
          <p:cNvSpPr/>
          <p:nvPr/>
        </p:nvSpPr>
        <p:spPr>
          <a:xfrm>
            <a:off x="2267360" y="5140910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3" name="object 923"/>
          <p:cNvSpPr/>
          <p:nvPr/>
        </p:nvSpPr>
        <p:spPr>
          <a:xfrm>
            <a:off x="2269106" y="5137915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6987"/>
                </a:lnTo>
                <a:lnTo>
                  <a:pt x="6113" y="6987"/>
                </a:lnTo>
                <a:lnTo>
                  <a:pt x="6113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4" name="object 924"/>
          <p:cNvSpPr/>
          <p:nvPr/>
        </p:nvSpPr>
        <p:spPr>
          <a:xfrm>
            <a:off x="2269980" y="5138913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1746" y="6987"/>
                </a:lnTo>
                <a:lnTo>
                  <a:pt x="6986" y="6987"/>
                </a:lnTo>
                <a:lnTo>
                  <a:pt x="6986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5" name="object 925"/>
          <p:cNvSpPr/>
          <p:nvPr/>
        </p:nvSpPr>
        <p:spPr>
          <a:xfrm>
            <a:off x="2271726" y="5139912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6987"/>
                </a:lnTo>
                <a:lnTo>
                  <a:pt x="6113" y="6987"/>
                </a:lnTo>
                <a:lnTo>
                  <a:pt x="6113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6" name="object 926"/>
          <p:cNvSpPr/>
          <p:nvPr/>
        </p:nvSpPr>
        <p:spPr>
          <a:xfrm>
            <a:off x="2272600" y="5140910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1746" y="6987"/>
                </a:lnTo>
                <a:lnTo>
                  <a:pt x="6986" y="6987"/>
                </a:lnTo>
                <a:lnTo>
                  <a:pt x="6986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7" name="object 927"/>
          <p:cNvSpPr/>
          <p:nvPr/>
        </p:nvSpPr>
        <p:spPr>
          <a:xfrm>
            <a:off x="2274346" y="5141908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7985"/>
                </a:lnTo>
                <a:lnTo>
                  <a:pt x="6113" y="7985"/>
                </a:lnTo>
                <a:lnTo>
                  <a:pt x="6113" y="1996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8" name="object 928"/>
          <p:cNvSpPr/>
          <p:nvPr/>
        </p:nvSpPr>
        <p:spPr>
          <a:xfrm>
            <a:off x="2275220" y="5143905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2" y="6987"/>
                </a:lnTo>
                <a:lnTo>
                  <a:pt x="6112" y="6987"/>
                </a:lnTo>
                <a:lnTo>
                  <a:pt x="6112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9" name="object 929"/>
          <p:cNvSpPr/>
          <p:nvPr/>
        </p:nvSpPr>
        <p:spPr>
          <a:xfrm>
            <a:off x="2276092" y="5144903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7985"/>
                </a:lnTo>
                <a:lnTo>
                  <a:pt x="6113" y="7985"/>
                </a:lnTo>
                <a:lnTo>
                  <a:pt x="6113" y="1996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0" name="object 930"/>
          <p:cNvSpPr/>
          <p:nvPr/>
        </p:nvSpPr>
        <p:spPr>
          <a:xfrm>
            <a:off x="2276966" y="5146899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6987"/>
                </a:lnTo>
                <a:lnTo>
                  <a:pt x="6113" y="6987"/>
                </a:lnTo>
                <a:lnTo>
                  <a:pt x="6113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1" name="object 931"/>
          <p:cNvSpPr/>
          <p:nvPr/>
        </p:nvSpPr>
        <p:spPr>
          <a:xfrm>
            <a:off x="2280459" y="5147898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2" name="object 932"/>
          <p:cNvSpPr/>
          <p:nvPr/>
        </p:nvSpPr>
        <p:spPr>
          <a:xfrm>
            <a:off x="2277840" y="5149894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2" y="7985"/>
                </a:lnTo>
                <a:lnTo>
                  <a:pt x="6112" y="7985"/>
                </a:lnTo>
                <a:lnTo>
                  <a:pt x="6112" y="1996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3" name="object 933"/>
          <p:cNvSpPr/>
          <p:nvPr/>
        </p:nvSpPr>
        <p:spPr>
          <a:xfrm>
            <a:off x="2281333" y="5151891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4" name="object 934"/>
          <p:cNvSpPr/>
          <p:nvPr/>
        </p:nvSpPr>
        <p:spPr>
          <a:xfrm>
            <a:off x="2281333" y="5153887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5" name="object 935"/>
          <p:cNvSpPr/>
          <p:nvPr/>
        </p:nvSpPr>
        <p:spPr>
          <a:xfrm>
            <a:off x="2281333" y="5155884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-2619" y="3493"/>
                </a:moveTo>
                <a:lnTo>
                  <a:pt x="2619" y="3493"/>
                </a:lnTo>
              </a:path>
            </a:pathLst>
          </a:custGeom>
          <a:ln w="69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6" name="object 936"/>
          <p:cNvSpPr/>
          <p:nvPr/>
        </p:nvSpPr>
        <p:spPr>
          <a:xfrm>
            <a:off x="2281333" y="5156882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7" name="object 937"/>
          <p:cNvSpPr/>
          <p:nvPr/>
        </p:nvSpPr>
        <p:spPr>
          <a:xfrm>
            <a:off x="2277840" y="5158879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2" y="0"/>
                </a:moveTo>
                <a:lnTo>
                  <a:pt x="872" y="0"/>
                </a:lnTo>
                <a:lnTo>
                  <a:pt x="0" y="1996"/>
                </a:lnTo>
                <a:lnTo>
                  <a:pt x="0" y="7985"/>
                </a:lnTo>
                <a:lnTo>
                  <a:pt x="5240" y="7985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8" name="object 938"/>
          <p:cNvSpPr/>
          <p:nvPr/>
        </p:nvSpPr>
        <p:spPr>
          <a:xfrm>
            <a:off x="2280459" y="5160875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9" name="object 939"/>
          <p:cNvSpPr/>
          <p:nvPr/>
        </p:nvSpPr>
        <p:spPr>
          <a:xfrm>
            <a:off x="2276966" y="5162872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3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0" name="object 940"/>
          <p:cNvSpPr/>
          <p:nvPr/>
        </p:nvSpPr>
        <p:spPr>
          <a:xfrm>
            <a:off x="2276092" y="5163870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3" y="0"/>
                </a:moveTo>
                <a:lnTo>
                  <a:pt x="873" y="0"/>
                </a:lnTo>
                <a:lnTo>
                  <a:pt x="0" y="1996"/>
                </a:lnTo>
                <a:lnTo>
                  <a:pt x="0" y="7985"/>
                </a:lnTo>
                <a:lnTo>
                  <a:pt x="5240" y="7985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1" name="object 941"/>
          <p:cNvSpPr/>
          <p:nvPr/>
        </p:nvSpPr>
        <p:spPr>
          <a:xfrm>
            <a:off x="2275220" y="5165867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2" y="0"/>
                </a:moveTo>
                <a:lnTo>
                  <a:pt x="872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2" name="object 942"/>
          <p:cNvSpPr/>
          <p:nvPr/>
        </p:nvSpPr>
        <p:spPr>
          <a:xfrm>
            <a:off x="2274346" y="5166865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3" y="0"/>
                </a:moveTo>
                <a:lnTo>
                  <a:pt x="873" y="0"/>
                </a:lnTo>
                <a:lnTo>
                  <a:pt x="0" y="1996"/>
                </a:lnTo>
                <a:lnTo>
                  <a:pt x="0" y="7985"/>
                </a:lnTo>
                <a:lnTo>
                  <a:pt x="5240" y="7985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3" name="object 943"/>
          <p:cNvSpPr/>
          <p:nvPr/>
        </p:nvSpPr>
        <p:spPr>
          <a:xfrm>
            <a:off x="2272600" y="5168862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6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986" y="5989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4" name="object 944"/>
          <p:cNvSpPr/>
          <p:nvPr/>
        </p:nvSpPr>
        <p:spPr>
          <a:xfrm>
            <a:off x="2271726" y="5169860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3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5" name="object 945"/>
          <p:cNvSpPr/>
          <p:nvPr/>
        </p:nvSpPr>
        <p:spPr>
          <a:xfrm>
            <a:off x="2269980" y="5170858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6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986" y="5989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6" name="object 946"/>
          <p:cNvSpPr/>
          <p:nvPr/>
        </p:nvSpPr>
        <p:spPr>
          <a:xfrm>
            <a:off x="2269106" y="5171856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3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7" name="object 947"/>
          <p:cNvSpPr/>
          <p:nvPr/>
        </p:nvSpPr>
        <p:spPr>
          <a:xfrm>
            <a:off x="2267360" y="5175849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8" name="object 948"/>
          <p:cNvSpPr/>
          <p:nvPr/>
        </p:nvSpPr>
        <p:spPr>
          <a:xfrm>
            <a:off x="2265614" y="5172854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6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986" y="5989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9" name="object 949"/>
          <p:cNvSpPr/>
          <p:nvPr/>
        </p:nvSpPr>
        <p:spPr>
          <a:xfrm>
            <a:off x="2263867" y="5176848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0" name="object 950"/>
          <p:cNvSpPr/>
          <p:nvPr/>
        </p:nvSpPr>
        <p:spPr>
          <a:xfrm>
            <a:off x="2262994" y="5176848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113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1" name="object 951"/>
          <p:cNvSpPr/>
          <p:nvPr/>
        </p:nvSpPr>
        <p:spPr>
          <a:xfrm>
            <a:off x="2261247" y="5176848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2" name="object 952"/>
          <p:cNvSpPr/>
          <p:nvPr/>
        </p:nvSpPr>
        <p:spPr>
          <a:xfrm>
            <a:off x="2259500" y="5176848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3" name="object 953"/>
          <p:cNvSpPr/>
          <p:nvPr/>
        </p:nvSpPr>
        <p:spPr>
          <a:xfrm>
            <a:off x="2257753" y="5172854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1746" y="6987"/>
                </a:lnTo>
                <a:lnTo>
                  <a:pt x="6986" y="6987"/>
                </a:lnTo>
                <a:lnTo>
                  <a:pt x="6986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4" name="object 954"/>
          <p:cNvSpPr/>
          <p:nvPr/>
        </p:nvSpPr>
        <p:spPr>
          <a:xfrm>
            <a:off x="2256007" y="5175849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5" name="object 955"/>
          <p:cNvSpPr/>
          <p:nvPr/>
        </p:nvSpPr>
        <p:spPr>
          <a:xfrm>
            <a:off x="2255133" y="5171856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6987"/>
                </a:lnTo>
                <a:lnTo>
                  <a:pt x="6113" y="6987"/>
                </a:lnTo>
                <a:lnTo>
                  <a:pt x="6113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6" name="object 956"/>
          <p:cNvSpPr/>
          <p:nvPr/>
        </p:nvSpPr>
        <p:spPr>
          <a:xfrm>
            <a:off x="2253387" y="5170858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1746" y="6987"/>
                </a:lnTo>
                <a:lnTo>
                  <a:pt x="6986" y="6987"/>
                </a:lnTo>
                <a:lnTo>
                  <a:pt x="6986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7" name="object 957"/>
          <p:cNvSpPr/>
          <p:nvPr/>
        </p:nvSpPr>
        <p:spPr>
          <a:xfrm>
            <a:off x="2252513" y="5169860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6987"/>
                </a:lnTo>
                <a:lnTo>
                  <a:pt x="6113" y="6987"/>
                </a:lnTo>
                <a:lnTo>
                  <a:pt x="6113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8" name="object 958"/>
          <p:cNvSpPr/>
          <p:nvPr/>
        </p:nvSpPr>
        <p:spPr>
          <a:xfrm>
            <a:off x="2250767" y="5168862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1746" y="6987"/>
                </a:lnTo>
                <a:lnTo>
                  <a:pt x="6986" y="6987"/>
                </a:lnTo>
                <a:lnTo>
                  <a:pt x="6986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9" name="object 959"/>
          <p:cNvSpPr/>
          <p:nvPr/>
        </p:nvSpPr>
        <p:spPr>
          <a:xfrm>
            <a:off x="2249893" y="5166865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7985"/>
                </a:lnTo>
                <a:lnTo>
                  <a:pt x="6113" y="7985"/>
                </a:lnTo>
                <a:lnTo>
                  <a:pt x="6113" y="1996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0" name="object 960"/>
          <p:cNvSpPr/>
          <p:nvPr/>
        </p:nvSpPr>
        <p:spPr>
          <a:xfrm>
            <a:off x="2249021" y="5165867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2" y="6987"/>
                </a:lnTo>
                <a:lnTo>
                  <a:pt x="6112" y="6987"/>
                </a:lnTo>
                <a:lnTo>
                  <a:pt x="6112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1" name="object 961"/>
          <p:cNvSpPr/>
          <p:nvPr/>
        </p:nvSpPr>
        <p:spPr>
          <a:xfrm>
            <a:off x="2248147" y="5163870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7985"/>
                </a:lnTo>
                <a:lnTo>
                  <a:pt x="6113" y="7985"/>
                </a:lnTo>
                <a:lnTo>
                  <a:pt x="6113" y="1996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2" name="object 962"/>
          <p:cNvSpPr/>
          <p:nvPr/>
        </p:nvSpPr>
        <p:spPr>
          <a:xfrm>
            <a:off x="2247275" y="5162872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38" y="0"/>
                </a:moveTo>
                <a:lnTo>
                  <a:pt x="0" y="0"/>
                </a:lnTo>
                <a:lnTo>
                  <a:pt x="0" y="5989"/>
                </a:lnTo>
                <a:lnTo>
                  <a:pt x="872" y="6987"/>
                </a:lnTo>
                <a:lnTo>
                  <a:pt x="6112" y="6987"/>
                </a:lnTo>
                <a:lnTo>
                  <a:pt x="6112" y="998"/>
                </a:lnTo>
                <a:lnTo>
                  <a:pt x="523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3" name="object 963"/>
          <p:cNvSpPr/>
          <p:nvPr/>
        </p:nvSpPr>
        <p:spPr>
          <a:xfrm>
            <a:off x="2249894" y="5160875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4" name="object 964"/>
          <p:cNvSpPr/>
          <p:nvPr/>
        </p:nvSpPr>
        <p:spPr>
          <a:xfrm>
            <a:off x="2246401" y="5158879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7985"/>
                </a:lnTo>
                <a:lnTo>
                  <a:pt x="6112" y="7985"/>
                </a:lnTo>
                <a:lnTo>
                  <a:pt x="6112" y="1996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5" name="object 965"/>
          <p:cNvSpPr/>
          <p:nvPr/>
        </p:nvSpPr>
        <p:spPr>
          <a:xfrm>
            <a:off x="2249021" y="5156882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6" name="object 966"/>
          <p:cNvSpPr/>
          <p:nvPr/>
        </p:nvSpPr>
        <p:spPr>
          <a:xfrm>
            <a:off x="2249021" y="5155884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-2619" y="3493"/>
                </a:moveTo>
                <a:lnTo>
                  <a:pt x="2619" y="3493"/>
                </a:lnTo>
              </a:path>
            </a:pathLst>
          </a:custGeom>
          <a:ln w="69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7" name="object 967"/>
          <p:cNvSpPr/>
          <p:nvPr/>
        </p:nvSpPr>
        <p:spPr>
          <a:xfrm>
            <a:off x="2249021" y="5153887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8" name="object 968"/>
          <p:cNvSpPr/>
          <p:nvPr/>
        </p:nvSpPr>
        <p:spPr>
          <a:xfrm>
            <a:off x="2249021" y="5151891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9" name="object 969"/>
          <p:cNvSpPr/>
          <p:nvPr/>
        </p:nvSpPr>
        <p:spPr>
          <a:xfrm>
            <a:off x="2246401" y="5149894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2" y="0"/>
                </a:moveTo>
                <a:lnTo>
                  <a:pt x="873" y="0"/>
                </a:lnTo>
                <a:lnTo>
                  <a:pt x="0" y="1996"/>
                </a:lnTo>
                <a:lnTo>
                  <a:pt x="0" y="7985"/>
                </a:lnTo>
                <a:lnTo>
                  <a:pt x="5240" y="7985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0" name="object 970"/>
          <p:cNvSpPr/>
          <p:nvPr/>
        </p:nvSpPr>
        <p:spPr>
          <a:xfrm>
            <a:off x="2249894" y="5147898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1" name="object 971"/>
          <p:cNvSpPr/>
          <p:nvPr/>
        </p:nvSpPr>
        <p:spPr>
          <a:xfrm>
            <a:off x="2247275" y="5146899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2" y="0"/>
                </a:moveTo>
                <a:lnTo>
                  <a:pt x="872" y="0"/>
                </a:lnTo>
                <a:lnTo>
                  <a:pt x="0" y="998"/>
                </a:lnTo>
                <a:lnTo>
                  <a:pt x="0" y="6987"/>
                </a:lnTo>
                <a:lnTo>
                  <a:pt x="5238" y="6987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2" name="object 972"/>
          <p:cNvSpPr/>
          <p:nvPr/>
        </p:nvSpPr>
        <p:spPr>
          <a:xfrm>
            <a:off x="2248147" y="5144903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3" y="0"/>
                </a:moveTo>
                <a:lnTo>
                  <a:pt x="873" y="0"/>
                </a:lnTo>
                <a:lnTo>
                  <a:pt x="0" y="1996"/>
                </a:lnTo>
                <a:lnTo>
                  <a:pt x="0" y="7985"/>
                </a:lnTo>
                <a:lnTo>
                  <a:pt x="5240" y="7985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3" name="object 973"/>
          <p:cNvSpPr/>
          <p:nvPr/>
        </p:nvSpPr>
        <p:spPr>
          <a:xfrm>
            <a:off x="2249021" y="5143905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2" y="0"/>
                </a:moveTo>
                <a:lnTo>
                  <a:pt x="872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4" name="object 974"/>
          <p:cNvSpPr/>
          <p:nvPr/>
        </p:nvSpPr>
        <p:spPr>
          <a:xfrm>
            <a:off x="2249893" y="5141908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3" y="0"/>
                </a:moveTo>
                <a:lnTo>
                  <a:pt x="873" y="0"/>
                </a:lnTo>
                <a:lnTo>
                  <a:pt x="0" y="1996"/>
                </a:lnTo>
                <a:lnTo>
                  <a:pt x="0" y="7985"/>
                </a:lnTo>
                <a:lnTo>
                  <a:pt x="5240" y="7985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5" name="object 975"/>
          <p:cNvSpPr/>
          <p:nvPr/>
        </p:nvSpPr>
        <p:spPr>
          <a:xfrm>
            <a:off x="2250767" y="5140910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6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986" y="5989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6" name="object 976"/>
          <p:cNvSpPr/>
          <p:nvPr/>
        </p:nvSpPr>
        <p:spPr>
          <a:xfrm>
            <a:off x="2252513" y="5139912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3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7" name="object 977"/>
          <p:cNvSpPr/>
          <p:nvPr/>
        </p:nvSpPr>
        <p:spPr>
          <a:xfrm>
            <a:off x="2253387" y="5138913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6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986" y="5989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8" name="object 978"/>
          <p:cNvSpPr/>
          <p:nvPr/>
        </p:nvSpPr>
        <p:spPr>
          <a:xfrm>
            <a:off x="2255133" y="5137915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3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9" name="object 979"/>
          <p:cNvSpPr/>
          <p:nvPr/>
        </p:nvSpPr>
        <p:spPr>
          <a:xfrm>
            <a:off x="2256007" y="5140910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0" name="object 980"/>
          <p:cNvSpPr/>
          <p:nvPr/>
        </p:nvSpPr>
        <p:spPr>
          <a:xfrm>
            <a:off x="2257753" y="5136917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6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986" y="5989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1" name="object 981"/>
          <p:cNvSpPr/>
          <p:nvPr/>
        </p:nvSpPr>
        <p:spPr>
          <a:xfrm>
            <a:off x="2259500" y="5139911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2" name="object 982"/>
          <p:cNvSpPr/>
          <p:nvPr/>
        </p:nvSpPr>
        <p:spPr>
          <a:xfrm>
            <a:off x="2261247" y="5139911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3" name="object 983"/>
          <p:cNvSpPr/>
          <p:nvPr/>
        </p:nvSpPr>
        <p:spPr>
          <a:xfrm>
            <a:off x="2265613" y="5136917"/>
            <a:ext cx="0" cy="6350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-2619" y="2994"/>
                </a:moveTo>
                <a:lnTo>
                  <a:pt x="2619" y="2994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4" name="object 984"/>
          <p:cNvSpPr/>
          <p:nvPr/>
        </p:nvSpPr>
        <p:spPr>
          <a:xfrm>
            <a:off x="2459485" y="4942253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113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5" name="object 985"/>
          <p:cNvSpPr/>
          <p:nvPr/>
        </p:nvSpPr>
        <p:spPr>
          <a:xfrm>
            <a:off x="2460358" y="4942253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6" name="object 986"/>
          <p:cNvSpPr/>
          <p:nvPr/>
        </p:nvSpPr>
        <p:spPr>
          <a:xfrm>
            <a:off x="2462104" y="4939258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1747" y="6987"/>
                </a:lnTo>
                <a:lnTo>
                  <a:pt x="6986" y="6987"/>
                </a:lnTo>
                <a:lnTo>
                  <a:pt x="6986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7" name="object 987"/>
          <p:cNvSpPr/>
          <p:nvPr/>
        </p:nvSpPr>
        <p:spPr>
          <a:xfrm>
            <a:off x="2463851" y="4943251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8" name="object 988"/>
          <p:cNvSpPr/>
          <p:nvPr/>
        </p:nvSpPr>
        <p:spPr>
          <a:xfrm>
            <a:off x="2465598" y="4940256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2" y="6987"/>
                </a:lnTo>
                <a:lnTo>
                  <a:pt x="6112" y="6987"/>
                </a:lnTo>
                <a:lnTo>
                  <a:pt x="6112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9" name="object 989"/>
          <p:cNvSpPr/>
          <p:nvPr/>
        </p:nvSpPr>
        <p:spPr>
          <a:xfrm>
            <a:off x="2466470" y="4941254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1747" y="6987"/>
                </a:lnTo>
                <a:lnTo>
                  <a:pt x="6987" y="6987"/>
                </a:lnTo>
                <a:lnTo>
                  <a:pt x="6987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0" name="object 990"/>
          <p:cNvSpPr/>
          <p:nvPr/>
        </p:nvSpPr>
        <p:spPr>
          <a:xfrm>
            <a:off x="2468218" y="4942253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2" y="6987"/>
                </a:lnTo>
                <a:lnTo>
                  <a:pt x="6112" y="6987"/>
                </a:lnTo>
                <a:lnTo>
                  <a:pt x="6112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1" name="object 991"/>
          <p:cNvSpPr/>
          <p:nvPr/>
        </p:nvSpPr>
        <p:spPr>
          <a:xfrm>
            <a:off x="2469090" y="4943251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1747" y="6987"/>
                </a:lnTo>
                <a:lnTo>
                  <a:pt x="6986" y="6987"/>
                </a:lnTo>
                <a:lnTo>
                  <a:pt x="6986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2" name="object 992"/>
          <p:cNvSpPr/>
          <p:nvPr/>
        </p:nvSpPr>
        <p:spPr>
          <a:xfrm>
            <a:off x="2470838" y="4944249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38" y="0"/>
                </a:moveTo>
                <a:lnTo>
                  <a:pt x="0" y="0"/>
                </a:lnTo>
                <a:lnTo>
                  <a:pt x="0" y="5989"/>
                </a:lnTo>
                <a:lnTo>
                  <a:pt x="872" y="7985"/>
                </a:lnTo>
                <a:lnTo>
                  <a:pt x="6112" y="7985"/>
                </a:lnTo>
                <a:lnTo>
                  <a:pt x="6112" y="1996"/>
                </a:lnTo>
                <a:lnTo>
                  <a:pt x="523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3" name="object 993"/>
          <p:cNvSpPr/>
          <p:nvPr/>
        </p:nvSpPr>
        <p:spPr>
          <a:xfrm>
            <a:off x="2471710" y="4946246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6987"/>
                </a:lnTo>
                <a:lnTo>
                  <a:pt x="6113" y="6987"/>
                </a:lnTo>
                <a:lnTo>
                  <a:pt x="6113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4" name="object 994"/>
          <p:cNvSpPr/>
          <p:nvPr/>
        </p:nvSpPr>
        <p:spPr>
          <a:xfrm>
            <a:off x="2472584" y="4947244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7987"/>
                </a:lnTo>
                <a:lnTo>
                  <a:pt x="6112" y="7987"/>
                </a:lnTo>
                <a:lnTo>
                  <a:pt x="6112" y="1996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5" name="object 995"/>
          <p:cNvSpPr/>
          <p:nvPr/>
        </p:nvSpPr>
        <p:spPr>
          <a:xfrm>
            <a:off x="2473458" y="4949240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38" y="0"/>
                </a:moveTo>
                <a:lnTo>
                  <a:pt x="0" y="0"/>
                </a:lnTo>
                <a:lnTo>
                  <a:pt x="0" y="5990"/>
                </a:lnTo>
                <a:lnTo>
                  <a:pt x="872" y="6988"/>
                </a:lnTo>
                <a:lnTo>
                  <a:pt x="6112" y="6988"/>
                </a:lnTo>
                <a:lnTo>
                  <a:pt x="6112" y="998"/>
                </a:lnTo>
                <a:lnTo>
                  <a:pt x="523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6" name="object 996"/>
          <p:cNvSpPr/>
          <p:nvPr/>
        </p:nvSpPr>
        <p:spPr>
          <a:xfrm>
            <a:off x="2476951" y="4950239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7" name="object 997"/>
          <p:cNvSpPr/>
          <p:nvPr/>
        </p:nvSpPr>
        <p:spPr>
          <a:xfrm>
            <a:off x="2474330" y="4952235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90"/>
                </a:lnTo>
                <a:lnTo>
                  <a:pt x="873" y="7987"/>
                </a:lnTo>
                <a:lnTo>
                  <a:pt x="6113" y="7987"/>
                </a:lnTo>
                <a:lnTo>
                  <a:pt x="6113" y="1997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8" name="object 998"/>
          <p:cNvSpPr/>
          <p:nvPr/>
        </p:nvSpPr>
        <p:spPr>
          <a:xfrm>
            <a:off x="2477824" y="4954232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9" name="object 999"/>
          <p:cNvSpPr/>
          <p:nvPr/>
        </p:nvSpPr>
        <p:spPr>
          <a:xfrm>
            <a:off x="2477824" y="4956229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0" name="object 1000"/>
          <p:cNvSpPr/>
          <p:nvPr/>
        </p:nvSpPr>
        <p:spPr>
          <a:xfrm>
            <a:off x="2477824" y="4958225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-2619" y="3493"/>
                </a:moveTo>
                <a:lnTo>
                  <a:pt x="2619" y="3493"/>
                </a:lnTo>
              </a:path>
            </a:pathLst>
          </a:custGeom>
          <a:ln w="69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1" name="object 1001"/>
          <p:cNvSpPr/>
          <p:nvPr/>
        </p:nvSpPr>
        <p:spPr>
          <a:xfrm>
            <a:off x="2477824" y="4959224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2" name="object 1002"/>
          <p:cNvSpPr/>
          <p:nvPr/>
        </p:nvSpPr>
        <p:spPr>
          <a:xfrm>
            <a:off x="2474330" y="4961220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3" y="0"/>
                </a:moveTo>
                <a:lnTo>
                  <a:pt x="873" y="0"/>
                </a:lnTo>
                <a:lnTo>
                  <a:pt x="0" y="1996"/>
                </a:lnTo>
                <a:lnTo>
                  <a:pt x="0" y="7985"/>
                </a:lnTo>
                <a:lnTo>
                  <a:pt x="5240" y="7985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3" name="object 1003"/>
          <p:cNvSpPr/>
          <p:nvPr/>
        </p:nvSpPr>
        <p:spPr>
          <a:xfrm>
            <a:off x="2476951" y="4963217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4" name="object 1004"/>
          <p:cNvSpPr/>
          <p:nvPr/>
        </p:nvSpPr>
        <p:spPr>
          <a:xfrm>
            <a:off x="2473458" y="4965213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2" y="0"/>
                </a:moveTo>
                <a:lnTo>
                  <a:pt x="872" y="0"/>
                </a:lnTo>
                <a:lnTo>
                  <a:pt x="0" y="998"/>
                </a:lnTo>
                <a:lnTo>
                  <a:pt x="0" y="6987"/>
                </a:lnTo>
                <a:lnTo>
                  <a:pt x="5238" y="6987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5" name="object 1005"/>
          <p:cNvSpPr/>
          <p:nvPr/>
        </p:nvSpPr>
        <p:spPr>
          <a:xfrm>
            <a:off x="2472584" y="496621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2" y="0"/>
                </a:moveTo>
                <a:lnTo>
                  <a:pt x="873" y="0"/>
                </a:lnTo>
                <a:lnTo>
                  <a:pt x="0" y="1996"/>
                </a:lnTo>
                <a:lnTo>
                  <a:pt x="0" y="7985"/>
                </a:lnTo>
                <a:lnTo>
                  <a:pt x="5240" y="7985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6" name="object 1006"/>
          <p:cNvSpPr/>
          <p:nvPr/>
        </p:nvSpPr>
        <p:spPr>
          <a:xfrm>
            <a:off x="2471710" y="4968208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3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7" name="object 1007"/>
          <p:cNvSpPr/>
          <p:nvPr/>
        </p:nvSpPr>
        <p:spPr>
          <a:xfrm>
            <a:off x="2470838" y="4969206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2" y="0"/>
                </a:moveTo>
                <a:lnTo>
                  <a:pt x="872" y="0"/>
                </a:lnTo>
                <a:lnTo>
                  <a:pt x="0" y="1996"/>
                </a:lnTo>
                <a:lnTo>
                  <a:pt x="0" y="7987"/>
                </a:lnTo>
                <a:lnTo>
                  <a:pt x="5238" y="7987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8" name="object 1008"/>
          <p:cNvSpPr/>
          <p:nvPr/>
        </p:nvSpPr>
        <p:spPr>
          <a:xfrm>
            <a:off x="2469090" y="4971202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7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6986" y="5990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9" name="object 1009"/>
          <p:cNvSpPr/>
          <p:nvPr/>
        </p:nvSpPr>
        <p:spPr>
          <a:xfrm>
            <a:off x="2468218" y="4972201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2" y="0"/>
                </a:moveTo>
                <a:lnTo>
                  <a:pt x="872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6112" y="5990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0" name="object 1010"/>
          <p:cNvSpPr/>
          <p:nvPr/>
        </p:nvSpPr>
        <p:spPr>
          <a:xfrm>
            <a:off x="2466470" y="4973199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7" y="0"/>
                </a:moveTo>
                <a:lnTo>
                  <a:pt x="1747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6987" y="5990"/>
                </a:lnTo>
                <a:lnTo>
                  <a:pt x="6987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1" name="object 1011"/>
          <p:cNvSpPr/>
          <p:nvPr/>
        </p:nvSpPr>
        <p:spPr>
          <a:xfrm>
            <a:off x="2465598" y="4974197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2" y="0"/>
                </a:moveTo>
                <a:lnTo>
                  <a:pt x="872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6112" y="5990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2" name="object 1012"/>
          <p:cNvSpPr/>
          <p:nvPr/>
        </p:nvSpPr>
        <p:spPr>
          <a:xfrm>
            <a:off x="2463851" y="4978191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3" name="object 1013"/>
          <p:cNvSpPr/>
          <p:nvPr/>
        </p:nvSpPr>
        <p:spPr>
          <a:xfrm>
            <a:off x="2462104" y="4975195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7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6986" y="5990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4" name="object 1014"/>
          <p:cNvSpPr/>
          <p:nvPr/>
        </p:nvSpPr>
        <p:spPr>
          <a:xfrm>
            <a:off x="2460358" y="4979189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5" name="object 1015"/>
          <p:cNvSpPr/>
          <p:nvPr/>
        </p:nvSpPr>
        <p:spPr>
          <a:xfrm>
            <a:off x="2459485" y="4979189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113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6" name="object 1016"/>
          <p:cNvSpPr/>
          <p:nvPr/>
        </p:nvSpPr>
        <p:spPr>
          <a:xfrm>
            <a:off x="2457738" y="4979189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7" name="object 1017"/>
          <p:cNvSpPr/>
          <p:nvPr/>
        </p:nvSpPr>
        <p:spPr>
          <a:xfrm>
            <a:off x="2455991" y="4979189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8" name="object 1018"/>
          <p:cNvSpPr/>
          <p:nvPr/>
        </p:nvSpPr>
        <p:spPr>
          <a:xfrm>
            <a:off x="2454245" y="4975195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38" y="0"/>
                </a:moveTo>
                <a:lnTo>
                  <a:pt x="0" y="0"/>
                </a:lnTo>
                <a:lnTo>
                  <a:pt x="0" y="5990"/>
                </a:lnTo>
                <a:lnTo>
                  <a:pt x="1746" y="6988"/>
                </a:lnTo>
                <a:lnTo>
                  <a:pt x="6986" y="6988"/>
                </a:lnTo>
                <a:lnTo>
                  <a:pt x="6986" y="998"/>
                </a:lnTo>
                <a:lnTo>
                  <a:pt x="523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9" name="object 1019"/>
          <p:cNvSpPr/>
          <p:nvPr/>
        </p:nvSpPr>
        <p:spPr>
          <a:xfrm>
            <a:off x="2452498" y="4978191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0" name="object 1020"/>
          <p:cNvSpPr/>
          <p:nvPr/>
        </p:nvSpPr>
        <p:spPr>
          <a:xfrm>
            <a:off x="2451625" y="4974197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90"/>
                </a:lnTo>
                <a:lnTo>
                  <a:pt x="872" y="6988"/>
                </a:lnTo>
                <a:lnTo>
                  <a:pt x="6112" y="6988"/>
                </a:lnTo>
                <a:lnTo>
                  <a:pt x="6112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1" name="object 1021"/>
          <p:cNvSpPr/>
          <p:nvPr/>
        </p:nvSpPr>
        <p:spPr>
          <a:xfrm>
            <a:off x="2449878" y="4973199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90"/>
                </a:lnTo>
                <a:lnTo>
                  <a:pt x="1747" y="6988"/>
                </a:lnTo>
                <a:lnTo>
                  <a:pt x="6987" y="6988"/>
                </a:lnTo>
                <a:lnTo>
                  <a:pt x="6987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2" name="object 1022"/>
          <p:cNvSpPr/>
          <p:nvPr/>
        </p:nvSpPr>
        <p:spPr>
          <a:xfrm>
            <a:off x="2449005" y="4972201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90"/>
                </a:lnTo>
                <a:lnTo>
                  <a:pt x="872" y="6988"/>
                </a:lnTo>
                <a:lnTo>
                  <a:pt x="6112" y="6988"/>
                </a:lnTo>
                <a:lnTo>
                  <a:pt x="6112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3" name="object 1023"/>
          <p:cNvSpPr/>
          <p:nvPr/>
        </p:nvSpPr>
        <p:spPr>
          <a:xfrm>
            <a:off x="2447259" y="4971202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38" y="0"/>
                </a:moveTo>
                <a:lnTo>
                  <a:pt x="0" y="0"/>
                </a:lnTo>
                <a:lnTo>
                  <a:pt x="0" y="5990"/>
                </a:lnTo>
                <a:lnTo>
                  <a:pt x="1746" y="6988"/>
                </a:lnTo>
                <a:lnTo>
                  <a:pt x="6986" y="6988"/>
                </a:lnTo>
                <a:lnTo>
                  <a:pt x="6986" y="998"/>
                </a:lnTo>
                <a:lnTo>
                  <a:pt x="523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4" name="object 1024"/>
          <p:cNvSpPr/>
          <p:nvPr/>
        </p:nvSpPr>
        <p:spPr>
          <a:xfrm>
            <a:off x="2446385" y="4969206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7987"/>
                </a:lnTo>
                <a:lnTo>
                  <a:pt x="6112" y="7987"/>
                </a:lnTo>
                <a:lnTo>
                  <a:pt x="6112" y="1996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5" name="object 1025"/>
          <p:cNvSpPr/>
          <p:nvPr/>
        </p:nvSpPr>
        <p:spPr>
          <a:xfrm>
            <a:off x="2445511" y="4968208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6987"/>
                </a:lnTo>
                <a:lnTo>
                  <a:pt x="6113" y="6987"/>
                </a:lnTo>
                <a:lnTo>
                  <a:pt x="6113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6" name="object 1026"/>
          <p:cNvSpPr/>
          <p:nvPr/>
        </p:nvSpPr>
        <p:spPr>
          <a:xfrm>
            <a:off x="2444639" y="496621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38" y="0"/>
                </a:moveTo>
                <a:lnTo>
                  <a:pt x="0" y="0"/>
                </a:lnTo>
                <a:lnTo>
                  <a:pt x="0" y="5989"/>
                </a:lnTo>
                <a:lnTo>
                  <a:pt x="872" y="7985"/>
                </a:lnTo>
                <a:lnTo>
                  <a:pt x="6112" y="7985"/>
                </a:lnTo>
                <a:lnTo>
                  <a:pt x="6112" y="1996"/>
                </a:lnTo>
                <a:lnTo>
                  <a:pt x="523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7" name="object 1027"/>
          <p:cNvSpPr/>
          <p:nvPr/>
        </p:nvSpPr>
        <p:spPr>
          <a:xfrm>
            <a:off x="2443765" y="4965213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6987"/>
                </a:lnTo>
                <a:lnTo>
                  <a:pt x="6112" y="6987"/>
                </a:lnTo>
                <a:lnTo>
                  <a:pt x="6112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8" name="object 1028"/>
          <p:cNvSpPr/>
          <p:nvPr/>
        </p:nvSpPr>
        <p:spPr>
          <a:xfrm>
            <a:off x="2446385" y="4963217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9" name="object 1029"/>
          <p:cNvSpPr/>
          <p:nvPr/>
        </p:nvSpPr>
        <p:spPr>
          <a:xfrm>
            <a:off x="2442891" y="4961220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7985"/>
                </a:lnTo>
                <a:lnTo>
                  <a:pt x="6113" y="7985"/>
                </a:lnTo>
                <a:lnTo>
                  <a:pt x="6113" y="1996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0" name="object 1030"/>
          <p:cNvSpPr/>
          <p:nvPr/>
        </p:nvSpPr>
        <p:spPr>
          <a:xfrm>
            <a:off x="2445512" y="4959224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1" name="object 1031"/>
          <p:cNvSpPr/>
          <p:nvPr/>
        </p:nvSpPr>
        <p:spPr>
          <a:xfrm>
            <a:off x="2445512" y="4958225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-2619" y="3493"/>
                </a:moveTo>
                <a:lnTo>
                  <a:pt x="2619" y="3493"/>
                </a:lnTo>
              </a:path>
            </a:pathLst>
          </a:custGeom>
          <a:ln w="69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2" name="object 1032"/>
          <p:cNvSpPr/>
          <p:nvPr/>
        </p:nvSpPr>
        <p:spPr>
          <a:xfrm>
            <a:off x="2445512" y="4956229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3" name="object 1033"/>
          <p:cNvSpPr/>
          <p:nvPr/>
        </p:nvSpPr>
        <p:spPr>
          <a:xfrm>
            <a:off x="2445512" y="4954232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4" name="object 1034"/>
          <p:cNvSpPr/>
          <p:nvPr/>
        </p:nvSpPr>
        <p:spPr>
          <a:xfrm>
            <a:off x="2442891" y="4952235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3" y="0"/>
                </a:moveTo>
                <a:lnTo>
                  <a:pt x="873" y="0"/>
                </a:lnTo>
                <a:lnTo>
                  <a:pt x="0" y="1997"/>
                </a:lnTo>
                <a:lnTo>
                  <a:pt x="0" y="7987"/>
                </a:lnTo>
                <a:lnTo>
                  <a:pt x="5240" y="7987"/>
                </a:lnTo>
                <a:lnTo>
                  <a:pt x="6113" y="5990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5" name="object 1035"/>
          <p:cNvSpPr/>
          <p:nvPr/>
        </p:nvSpPr>
        <p:spPr>
          <a:xfrm>
            <a:off x="2446385" y="4950239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6" name="object 1036"/>
          <p:cNvSpPr/>
          <p:nvPr/>
        </p:nvSpPr>
        <p:spPr>
          <a:xfrm>
            <a:off x="2443765" y="4949240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2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6112" y="5990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7" name="object 1037"/>
          <p:cNvSpPr/>
          <p:nvPr/>
        </p:nvSpPr>
        <p:spPr>
          <a:xfrm>
            <a:off x="2444639" y="4947244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2" y="0"/>
                </a:moveTo>
                <a:lnTo>
                  <a:pt x="872" y="0"/>
                </a:lnTo>
                <a:lnTo>
                  <a:pt x="0" y="1996"/>
                </a:lnTo>
                <a:lnTo>
                  <a:pt x="0" y="7987"/>
                </a:lnTo>
                <a:lnTo>
                  <a:pt x="5238" y="7987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8" name="object 1038"/>
          <p:cNvSpPr/>
          <p:nvPr/>
        </p:nvSpPr>
        <p:spPr>
          <a:xfrm>
            <a:off x="2445511" y="4946246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3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9" name="object 1039"/>
          <p:cNvSpPr/>
          <p:nvPr/>
        </p:nvSpPr>
        <p:spPr>
          <a:xfrm>
            <a:off x="2446385" y="4944249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2" y="0"/>
                </a:moveTo>
                <a:lnTo>
                  <a:pt x="873" y="0"/>
                </a:lnTo>
                <a:lnTo>
                  <a:pt x="0" y="1996"/>
                </a:lnTo>
                <a:lnTo>
                  <a:pt x="0" y="7985"/>
                </a:lnTo>
                <a:lnTo>
                  <a:pt x="5240" y="7985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0" name="object 1040"/>
          <p:cNvSpPr/>
          <p:nvPr/>
        </p:nvSpPr>
        <p:spPr>
          <a:xfrm>
            <a:off x="2447259" y="4943251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6" y="0"/>
                </a:lnTo>
                <a:lnTo>
                  <a:pt x="0" y="998"/>
                </a:lnTo>
                <a:lnTo>
                  <a:pt x="0" y="6987"/>
                </a:lnTo>
                <a:lnTo>
                  <a:pt x="5238" y="6987"/>
                </a:lnTo>
                <a:lnTo>
                  <a:pt x="6986" y="5989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1" name="object 1041"/>
          <p:cNvSpPr/>
          <p:nvPr/>
        </p:nvSpPr>
        <p:spPr>
          <a:xfrm>
            <a:off x="2449005" y="4942253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2" y="0"/>
                </a:moveTo>
                <a:lnTo>
                  <a:pt x="872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2" name="object 1042"/>
          <p:cNvSpPr/>
          <p:nvPr/>
        </p:nvSpPr>
        <p:spPr>
          <a:xfrm>
            <a:off x="2449878" y="4941254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7" y="0"/>
                </a:moveTo>
                <a:lnTo>
                  <a:pt x="1747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987" y="5989"/>
                </a:lnTo>
                <a:lnTo>
                  <a:pt x="6987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3" name="object 1043"/>
          <p:cNvSpPr/>
          <p:nvPr/>
        </p:nvSpPr>
        <p:spPr>
          <a:xfrm>
            <a:off x="2451625" y="4940256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2" y="0"/>
                </a:moveTo>
                <a:lnTo>
                  <a:pt x="872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4" name="object 1044"/>
          <p:cNvSpPr/>
          <p:nvPr/>
        </p:nvSpPr>
        <p:spPr>
          <a:xfrm>
            <a:off x="2452498" y="4943251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5" name="object 1045"/>
          <p:cNvSpPr/>
          <p:nvPr/>
        </p:nvSpPr>
        <p:spPr>
          <a:xfrm>
            <a:off x="2454245" y="4939258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6" y="0"/>
                </a:lnTo>
                <a:lnTo>
                  <a:pt x="0" y="998"/>
                </a:lnTo>
                <a:lnTo>
                  <a:pt x="0" y="6987"/>
                </a:lnTo>
                <a:lnTo>
                  <a:pt x="5238" y="6987"/>
                </a:lnTo>
                <a:lnTo>
                  <a:pt x="6986" y="5989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6" name="object 1046"/>
          <p:cNvSpPr/>
          <p:nvPr/>
        </p:nvSpPr>
        <p:spPr>
          <a:xfrm>
            <a:off x="2455991" y="4942253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7" name="object 1047"/>
          <p:cNvSpPr/>
          <p:nvPr/>
        </p:nvSpPr>
        <p:spPr>
          <a:xfrm>
            <a:off x="2457738" y="4942253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" name="object 1048"/>
          <p:cNvSpPr/>
          <p:nvPr/>
        </p:nvSpPr>
        <p:spPr>
          <a:xfrm>
            <a:off x="2462104" y="4939258"/>
            <a:ext cx="0" cy="6350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-2619" y="2994"/>
                </a:moveTo>
                <a:lnTo>
                  <a:pt x="2619" y="2994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" name="object 1049"/>
          <p:cNvSpPr/>
          <p:nvPr/>
        </p:nvSpPr>
        <p:spPr>
          <a:xfrm>
            <a:off x="2655976" y="4948242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113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0" name="object 1050"/>
          <p:cNvSpPr/>
          <p:nvPr/>
        </p:nvSpPr>
        <p:spPr>
          <a:xfrm>
            <a:off x="2656849" y="4948242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1" name="object 1051"/>
          <p:cNvSpPr/>
          <p:nvPr/>
        </p:nvSpPr>
        <p:spPr>
          <a:xfrm>
            <a:off x="2658596" y="4945247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1746" y="6987"/>
                </a:lnTo>
                <a:lnTo>
                  <a:pt x="6986" y="6987"/>
                </a:lnTo>
                <a:lnTo>
                  <a:pt x="6986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2" name="object 1052"/>
          <p:cNvSpPr/>
          <p:nvPr/>
        </p:nvSpPr>
        <p:spPr>
          <a:xfrm>
            <a:off x="2660342" y="4949241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3" name="object 1053"/>
          <p:cNvSpPr/>
          <p:nvPr/>
        </p:nvSpPr>
        <p:spPr>
          <a:xfrm>
            <a:off x="2662088" y="4946246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6987"/>
                </a:lnTo>
                <a:lnTo>
                  <a:pt x="6113" y="6987"/>
                </a:lnTo>
                <a:lnTo>
                  <a:pt x="6113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4" name="object 1054"/>
          <p:cNvSpPr/>
          <p:nvPr/>
        </p:nvSpPr>
        <p:spPr>
          <a:xfrm>
            <a:off x="2662962" y="4947244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1746" y="6988"/>
                </a:lnTo>
                <a:lnTo>
                  <a:pt x="6986" y="6988"/>
                </a:lnTo>
                <a:lnTo>
                  <a:pt x="6986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5" name="object 1055"/>
          <p:cNvSpPr/>
          <p:nvPr/>
        </p:nvSpPr>
        <p:spPr>
          <a:xfrm>
            <a:off x="2664708" y="4948242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90"/>
                </a:lnTo>
                <a:lnTo>
                  <a:pt x="873" y="6988"/>
                </a:lnTo>
                <a:lnTo>
                  <a:pt x="6113" y="6988"/>
                </a:lnTo>
                <a:lnTo>
                  <a:pt x="6113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6" name="object 1056"/>
          <p:cNvSpPr/>
          <p:nvPr/>
        </p:nvSpPr>
        <p:spPr>
          <a:xfrm>
            <a:off x="2665582" y="4949240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90"/>
                </a:lnTo>
                <a:lnTo>
                  <a:pt x="1746" y="6988"/>
                </a:lnTo>
                <a:lnTo>
                  <a:pt x="6986" y="6988"/>
                </a:lnTo>
                <a:lnTo>
                  <a:pt x="6986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7" name="object 1057"/>
          <p:cNvSpPr/>
          <p:nvPr/>
        </p:nvSpPr>
        <p:spPr>
          <a:xfrm>
            <a:off x="2667328" y="4950238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90"/>
                </a:lnTo>
                <a:lnTo>
                  <a:pt x="873" y="7987"/>
                </a:lnTo>
                <a:lnTo>
                  <a:pt x="6113" y="7987"/>
                </a:lnTo>
                <a:lnTo>
                  <a:pt x="6113" y="1996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8" name="object 1058"/>
          <p:cNvSpPr/>
          <p:nvPr/>
        </p:nvSpPr>
        <p:spPr>
          <a:xfrm>
            <a:off x="2668202" y="4952235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90"/>
                </a:lnTo>
                <a:lnTo>
                  <a:pt x="872" y="6988"/>
                </a:lnTo>
                <a:lnTo>
                  <a:pt x="6112" y="6988"/>
                </a:lnTo>
                <a:lnTo>
                  <a:pt x="6112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9" name="object 1059"/>
          <p:cNvSpPr/>
          <p:nvPr/>
        </p:nvSpPr>
        <p:spPr>
          <a:xfrm>
            <a:off x="2669075" y="4953233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90"/>
                </a:lnTo>
                <a:lnTo>
                  <a:pt x="873" y="7987"/>
                </a:lnTo>
                <a:lnTo>
                  <a:pt x="6113" y="7987"/>
                </a:lnTo>
                <a:lnTo>
                  <a:pt x="6113" y="1997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0" name="object 1060"/>
          <p:cNvSpPr/>
          <p:nvPr/>
        </p:nvSpPr>
        <p:spPr>
          <a:xfrm>
            <a:off x="2669948" y="4955231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6987"/>
                </a:lnTo>
                <a:lnTo>
                  <a:pt x="6112" y="6987"/>
                </a:lnTo>
                <a:lnTo>
                  <a:pt x="6112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1" name="object 1061"/>
          <p:cNvSpPr/>
          <p:nvPr/>
        </p:nvSpPr>
        <p:spPr>
          <a:xfrm>
            <a:off x="2673442" y="4956229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2" name="object 1062"/>
          <p:cNvSpPr/>
          <p:nvPr/>
        </p:nvSpPr>
        <p:spPr>
          <a:xfrm>
            <a:off x="2670822" y="4958226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38" y="0"/>
                </a:moveTo>
                <a:lnTo>
                  <a:pt x="0" y="0"/>
                </a:lnTo>
                <a:lnTo>
                  <a:pt x="0" y="5989"/>
                </a:lnTo>
                <a:lnTo>
                  <a:pt x="872" y="7985"/>
                </a:lnTo>
                <a:lnTo>
                  <a:pt x="6112" y="7985"/>
                </a:lnTo>
                <a:lnTo>
                  <a:pt x="6112" y="1996"/>
                </a:lnTo>
                <a:lnTo>
                  <a:pt x="523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3" name="object 1063"/>
          <p:cNvSpPr/>
          <p:nvPr/>
        </p:nvSpPr>
        <p:spPr>
          <a:xfrm>
            <a:off x="2674315" y="4960222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4" name="object 1064"/>
          <p:cNvSpPr/>
          <p:nvPr/>
        </p:nvSpPr>
        <p:spPr>
          <a:xfrm>
            <a:off x="2674315" y="4962218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5" name="object 1065"/>
          <p:cNvSpPr/>
          <p:nvPr/>
        </p:nvSpPr>
        <p:spPr>
          <a:xfrm>
            <a:off x="2674315" y="4964215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-2619" y="3493"/>
                </a:moveTo>
                <a:lnTo>
                  <a:pt x="2619" y="3493"/>
                </a:lnTo>
              </a:path>
            </a:pathLst>
          </a:custGeom>
          <a:ln w="69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6" name="object 1066"/>
          <p:cNvSpPr/>
          <p:nvPr/>
        </p:nvSpPr>
        <p:spPr>
          <a:xfrm>
            <a:off x="2674315" y="4965213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7" name="object 1067"/>
          <p:cNvSpPr/>
          <p:nvPr/>
        </p:nvSpPr>
        <p:spPr>
          <a:xfrm>
            <a:off x="2670822" y="4967209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2" y="0"/>
                </a:moveTo>
                <a:lnTo>
                  <a:pt x="872" y="0"/>
                </a:lnTo>
                <a:lnTo>
                  <a:pt x="0" y="1996"/>
                </a:lnTo>
                <a:lnTo>
                  <a:pt x="0" y="7985"/>
                </a:lnTo>
                <a:lnTo>
                  <a:pt x="5238" y="7985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8" name="object 1068"/>
          <p:cNvSpPr/>
          <p:nvPr/>
        </p:nvSpPr>
        <p:spPr>
          <a:xfrm>
            <a:off x="2673442" y="4969206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9" name="object 1069"/>
          <p:cNvSpPr/>
          <p:nvPr/>
        </p:nvSpPr>
        <p:spPr>
          <a:xfrm>
            <a:off x="2669948" y="4971202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2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6112" y="5990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0" name="object 1070"/>
          <p:cNvSpPr/>
          <p:nvPr/>
        </p:nvSpPr>
        <p:spPr>
          <a:xfrm>
            <a:off x="2669075" y="497220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3" y="0"/>
                </a:moveTo>
                <a:lnTo>
                  <a:pt x="873" y="0"/>
                </a:lnTo>
                <a:lnTo>
                  <a:pt x="0" y="1996"/>
                </a:lnTo>
                <a:lnTo>
                  <a:pt x="0" y="7987"/>
                </a:lnTo>
                <a:lnTo>
                  <a:pt x="5240" y="7987"/>
                </a:lnTo>
                <a:lnTo>
                  <a:pt x="6113" y="5990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1" name="object 1071"/>
          <p:cNvSpPr/>
          <p:nvPr/>
        </p:nvSpPr>
        <p:spPr>
          <a:xfrm>
            <a:off x="2668202" y="4974197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2" y="0"/>
                </a:moveTo>
                <a:lnTo>
                  <a:pt x="872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6112" y="5990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2" name="object 1072"/>
          <p:cNvSpPr/>
          <p:nvPr/>
        </p:nvSpPr>
        <p:spPr>
          <a:xfrm>
            <a:off x="2667328" y="4975195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3" y="0"/>
                </a:moveTo>
                <a:lnTo>
                  <a:pt x="873" y="0"/>
                </a:lnTo>
                <a:lnTo>
                  <a:pt x="0" y="1997"/>
                </a:lnTo>
                <a:lnTo>
                  <a:pt x="0" y="7987"/>
                </a:lnTo>
                <a:lnTo>
                  <a:pt x="5240" y="7987"/>
                </a:lnTo>
                <a:lnTo>
                  <a:pt x="6113" y="5990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3" name="object 1073"/>
          <p:cNvSpPr/>
          <p:nvPr/>
        </p:nvSpPr>
        <p:spPr>
          <a:xfrm>
            <a:off x="2665582" y="4977193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6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986" y="5989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4" name="object 1074"/>
          <p:cNvSpPr/>
          <p:nvPr/>
        </p:nvSpPr>
        <p:spPr>
          <a:xfrm>
            <a:off x="2664708" y="4978191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3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5" name="object 1075"/>
          <p:cNvSpPr/>
          <p:nvPr/>
        </p:nvSpPr>
        <p:spPr>
          <a:xfrm>
            <a:off x="2662962" y="4979189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6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986" y="5989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6" name="object 1076"/>
          <p:cNvSpPr/>
          <p:nvPr/>
        </p:nvSpPr>
        <p:spPr>
          <a:xfrm>
            <a:off x="2662088" y="4980188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3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7" name="object 1077"/>
          <p:cNvSpPr/>
          <p:nvPr/>
        </p:nvSpPr>
        <p:spPr>
          <a:xfrm>
            <a:off x="2660342" y="4984181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8" name="object 1078"/>
          <p:cNvSpPr/>
          <p:nvPr/>
        </p:nvSpPr>
        <p:spPr>
          <a:xfrm>
            <a:off x="2658596" y="4981186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6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986" y="5989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9" name="object 1079"/>
          <p:cNvSpPr/>
          <p:nvPr/>
        </p:nvSpPr>
        <p:spPr>
          <a:xfrm>
            <a:off x="2656849" y="4985179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0" name="object 1080"/>
          <p:cNvSpPr/>
          <p:nvPr/>
        </p:nvSpPr>
        <p:spPr>
          <a:xfrm>
            <a:off x="2655976" y="4985179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113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1" name="object 1081"/>
          <p:cNvSpPr/>
          <p:nvPr/>
        </p:nvSpPr>
        <p:spPr>
          <a:xfrm>
            <a:off x="2654229" y="4985179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2" name="object 1082"/>
          <p:cNvSpPr/>
          <p:nvPr/>
        </p:nvSpPr>
        <p:spPr>
          <a:xfrm>
            <a:off x="2652483" y="4985179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3" name="object 1083"/>
          <p:cNvSpPr/>
          <p:nvPr/>
        </p:nvSpPr>
        <p:spPr>
          <a:xfrm>
            <a:off x="2650736" y="4981186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1746" y="6987"/>
                </a:lnTo>
                <a:lnTo>
                  <a:pt x="6986" y="6987"/>
                </a:lnTo>
                <a:lnTo>
                  <a:pt x="6986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4" name="object 1084"/>
          <p:cNvSpPr/>
          <p:nvPr/>
        </p:nvSpPr>
        <p:spPr>
          <a:xfrm>
            <a:off x="2648990" y="4984181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5" name="object 1085"/>
          <p:cNvSpPr/>
          <p:nvPr/>
        </p:nvSpPr>
        <p:spPr>
          <a:xfrm>
            <a:off x="2648116" y="4980188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6987"/>
                </a:lnTo>
                <a:lnTo>
                  <a:pt x="6113" y="6987"/>
                </a:lnTo>
                <a:lnTo>
                  <a:pt x="6113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6" name="object 1086"/>
          <p:cNvSpPr/>
          <p:nvPr/>
        </p:nvSpPr>
        <p:spPr>
          <a:xfrm>
            <a:off x="2646370" y="4979189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1746" y="6987"/>
                </a:lnTo>
                <a:lnTo>
                  <a:pt x="6986" y="6987"/>
                </a:lnTo>
                <a:lnTo>
                  <a:pt x="6986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7" name="object 1087"/>
          <p:cNvSpPr/>
          <p:nvPr/>
        </p:nvSpPr>
        <p:spPr>
          <a:xfrm>
            <a:off x="2645496" y="4978191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6987"/>
                </a:lnTo>
                <a:lnTo>
                  <a:pt x="6113" y="6987"/>
                </a:lnTo>
                <a:lnTo>
                  <a:pt x="6113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8" name="object 1088"/>
          <p:cNvSpPr/>
          <p:nvPr/>
        </p:nvSpPr>
        <p:spPr>
          <a:xfrm>
            <a:off x="2643750" y="4977193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1746" y="6987"/>
                </a:lnTo>
                <a:lnTo>
                  <a:pt x="6986" y="6987"/>
                </a:lnTo>
                <a:lnTo>
                  <a:pt x="6986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9" name="object 1089"/>
          <p:cNvSpPr/>
          <p:nvPr/>
        </p:nvSpPr>
        <p:spPr>
          <a:xfrm>
            <a:off x="2642876" y="4975195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90"/>
                </a:lnTo>
                <a:lnTo>
                  <a:pt x="873" y="7987"/>
                </a:lnTo>
                <a:lnTo>
                  <a:pt x="6113" y="7987"/>
                </a:lnTo>
                <a:lnTo>
                  <a:pt x="6113" y="1997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0" name="object 1090"/>
          <p:cNvSpPr/>
          <p:nvPr/>
        </p:nvSpPr>
        <p:spPr>
          <a:xfrm>
            <a:off x="2642003" y="4974197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90"/>
                </a:lnTo>
                <a:lnTo>
                  <a:pt x="872" y="6988"/>
                </a:lnTo>
                <a:lnTo>
                  <a:pt x="6112" y="6988"/>
                </a:lnTo>
                <a:lnTo>
                  <a:pt x="6112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1" name="object 1091"/>
          <p:cNvSpPr/>
          <p:nvPr/>
        </p:nvSpPr>
        <p:spPr>
          <a:xfrm>
            <a:off x="2641130" y="4972201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90"/>
                </a:lnTo>
                <a:lnTo>
                  <a:pt x="873" y="7987"/>
                </a:lnTo>
                <a:lnTo>
                  <a:pt x="6113" y="7987"/>
                </a:lnTo>
                <a:lnTo>
                  <a:pt x="6113" y="1996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2" name="object 1092"/>
          <p:cNvSpPr/>
          <p:nvPr/>
        </p:nvSpPr>
        <p:spPr>
          <a:xfrm>
            <a:off x="2640256" y="4971202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90"/>
                </a:lnTo>
                <a:lnTo>
                  <a:pt x="873" y="6988"/>
                </a:lnTo>
                <a:lnTo>
                  <a:pt x="6113" y="6988"/>
                </a:lnTo>
                <a:lnTo>
                  <a:pt x="6113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3" name="object 1093"/>
          <p:cNvSpPr/>
          <p:nvPr/>
        </p:nvSpPr>
        <p:spPr>
          <a:xfrm>
            <a:off x="2642876" y="4969206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4" name="object 1094"/>
          <p:cNvSpPr/>
          <p:nvPr/>
        </p:nvSpPr>
        <p:spPr>
          <a:xfrm>
            <a:off x="2639383" y="4967209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2" y="7985"/>
                </a:lnTo>
                <a:lnTo>
                  <a:pt x="6112" y="7985"/>
                </a:lnTo>
                <a:lnTo>
                  <a:pt x="6112" y="1996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5" name="object 1095"/>
          <p:cNvSpPr/>
          <p:nvPr/>
        </p:nvSpPr>
        <p:spPr>
          <a:xfrm>
            <a:off x="2642003" y="4965213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6" name="object 1096"/>
          <p:cNvSpPr/>
          <p:nvPr/>
        </p:nvSpPr>
        <p:spPr>
          <a:xfrm>
            <a:off x="2642003" y="4964215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-2619" y="3493"/>
                </a:moveTo>
                <a:lnTo>
                  <a:pt x="2619" y="3493"/>
                </a:lnTo>
              </a:path>
            </a:pathLst>
          </a:custGeom>
          <a:ln w="69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7" name="object 1097"/>
          <p:cNvSpPr/>
          <p:nvPr/>
        </p:nvSpPr>
        <p:spPr>
          <a:xfrm>
            <a:off x="2642003" y="4962218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8" name="object 1098"/>
          <p:cNvSpPr/>
          <p:nvPr/>
        </p:nvSpPr>
        <p:spPr>
          <a:xfrm>
            <a:off x="2642003" y="4960222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9" name="object 1099"/>
          <p:cNvSpPr/>
          <p:nvPr/>
        </p:nvSpPr>
        <p:spPr>
          <a:xfrm>
            <a:off x="2639383" y="4958226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2" y="0"/>
                </a:moveTo>
                <a:lnTo>
                  <a:pt x="872" y="0"/>
                </a:lnTo>
                <a:lnTo>
                  <a:pt x="0" y="1996"/>
                </a:lnTo>
                <a:lnTo>
                  <a:pt x="0" y="7985"/>
                </a:lnTo>
                <a:lnTo>
                  <a:pt x="5240" y="7985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0" name="object 1100"/>
          <p:cNvSpPr/>
          <p:nvPr/>
        </p:nvSpPr>
        <p:spPr>
          <a:xfrm>
            <a:off x="2642876" y="4956229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1" name="object 1101"/>
          <p:cNvSpPr/>
          <p:nvPr/>
        </p:nvSpPr>
        <p:spPr>
          <a:xfrm>
            <a:off x="2640256" y="4955231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3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2" name="object 1102"/>
          <p:cNvSpPr/>
          <p:nvPr/>
        </p:nvSpPr>
        <p:spPr>
          <a:xfrm>
            <a:off x="2641130" y="4953233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3" y="0"/>
                </a:moveTo>
                <a:lnTo>
                  <a:pt x="873" y="0"/>
                </a:lnTo>
                <a:lnTo>
                  <a:pt x="0" y="1997"/>
                </a:lnTo>
                <a:lnTo>
                  <a:pt x="0" y="7987"/>
                </a:lnTo>
                <a:lnTo>
                  <a:pt x="5240" y="7987"/>
                </a:lnTo>
                <a:lnTo>
                  <a:pt x="6113" y="5990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3" name="object 1103"/>
          <p:cNvSpPr/>
          <p:nvPr/>
        </p:nvSpPr>
        <p:spPr>
          <a:xfrm>
            <a:off x="2642003" y="4952235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2" y="0"/>
                </a:moveTo>
                <a:lnTo>
                  <a:pt x="872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6112" y="5990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4" name="object 1104"/>
          <p:cNvSpPr/>
          <p:nvPr/>
        </p:nvSpPr>
        <p:spPr>
          <a:xfrm>
            <a:off x="2642876" y="4950238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3" y="0"/>
                </a:moveTo>
                <a:lnTo>
                  <a:pt x="873" y="0"/>
                </a:lnTo>
                <a:lnTo>
                  <a:pt x="0" y="1996"/>
                </a:lnTo>
                <a:lnTo>
                  <a:pt x="0" y="7987"/>
                </a:lnTo>
                <a:lnTo>
                  <a:pt x="5240" y="7987"/>
                </a:lnTo>
                <a:lnTo>
                  <a:pt x="6113" y="5990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5" name="object 1105"/>
          <p:cNvSpPr/>
          <p:nvPr/>
        </p:nvSpPr>
        <p:spPr>
          <a:xfrm>
            <a:off x="2643750" y="4949240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6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6986" y="5990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6" name="object 1106"/>
          <p:cNvSpPr/>
          <p:nvPr/>
        </p:nvSpPr>
        <p:spPr>
          <a:xfrm>
            <a:off x="2645496" y="4948242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3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6113" y="5990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7" name="object 1107"/>
          <p:cNvSpPr/>
          <p:nvPr/>
        </p:nvSpPr>
        <p:spPr>
          <a:xfrm>
            <a:off x="2646370" y="4947244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6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6986" y="5989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8" name="object 1108"/>
          <p:cNvSpPr/>
          <p:nvPr/>
        </p:nvSpPr>
        <p:spPr>
          <a:xfrm>
            <a:off x="2648116" y="4946246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3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9" name="object 1109"/>
          <p:cNvSpPr/>
          <p:nvPr/>
        </p:nvSpPr>
        <p:spPr>
          <a:xfrm>
            <a:off x="2648990" y="4949241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0" name="object 1110"/>
          <p:cNvSpPr/>
          <p:nvPr/>
        </p:nvSpPr>
        <p:spPr>
          <a:xfrm>
            <a:off x="2650736" y="4945247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6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986" y="5989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1" name="object 1111"/>
          <p:cNvSpPr/>
          <p:nvPr/>
        </p:nvSpPr>
        <p:spPr>
          <a:xfrm>
            <a:off x="2652483" y="4948242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2" name="object 1112"/>
          <p:cNvSpPr/>
          <p:nvPr/>
        </p:nvSpPr>
        <p:spPr>
          <a:xfrm>
            <a:off x="2654229" y="4948242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3" name="object 1113"/>
          <p:cNvSpPr/>
          <p:nvPr/>
        </p:nvSpPr>
        <p:spPr>
          <a:xfrm>
            <a:off x="2658596" y="4945248"/>
            <a:ext cx="0" cy="6350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-2619" y="2994"/>
                </a:moveTo>
                <a:lnTo>
                  <a:pt x="2619" y="2994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4" name="object 1114"/>
          <p:cNvSpPr/>
          <p:nvPr/>
        </p:nvSpPr>
        <p:spPr>
          <a:xfrm>
            <a:off x="2852467" y="4704663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113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5" name="object 1115"/>
          <p:cNvSpPr/>
          <p:nvPr/>
        </p:nvSpPr>
        <p:spPr>
          <a:xfrm>
            <a:off x="2853340" y="4704663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6" name="object 1116"/>
          <p:cNvSpPr/>
          <p:nvPr/>
        </p:nvSpPr>
        <p:spPr>
          <a:xfrm>
            <a:off x="2855086" y="4701668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90"/>
                </a:lnTo>
                <a:lnTo>
                  <a:pt x="1747" y="6988"/>
                </a:lnTo>
                <a:lnTo>
                  <a:pt x="6986" y="6988"/>
                </a:lnTo>
                <a:lnTo>
                  <a:pt x="6986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7" name="object 1117"/>
          <p:cNvSpPr/>
          <p:nvPr/>
        </p:nvSpPr>
        <p:spPr>
          <a:xfrm>
            <a:off x="2856833" y="4705661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8" name="object 1118"/>
          <p:cNvSpPr/>
          <p:nvPr/>
        </p:nvSpPr>
        <p:spPr>
          <a:xfrm>
            <a:off x="2858580" y="4702666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90"/>
                </a:lnTo>
                <a:lnTo>
                  <a:pt x="872" y="6988"/>
                </a:lnTo>
                <a:lnTo>
                  <a:pt x="6112" y="6988"/>
                </a:lnTo>
                <a:lnTo>
                  <a:pt x="6112" y="999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9" name="object 1119"/>
          <p:cNvSpPr/>
          <p:nvPr/>
        </p:nvSpPr>
        <p:spPr>
          <a:xfrm>
            <a:off x="2859453" y="4703665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1747" y="6987"/>
                </a:lnTo>
                <a:lnTo>
                  <a:pt x="6986" y="6987"/>
                </a:lnTo>
                <a:lnTo>
                  <a:pt x="6986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0" name="object 1120"/>
          <p:cNvSpPr/>
          <p:nvPr/>
        </p:nvSpPr>
        <p:spPr>
          <a:xfrm>
            <a:off x="2861200" y="4704664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38" y="0"/>
                </a:moveTo>
                <a:lnTo>
                  <a:pt x="0" y="0"/>
                </a:lnTo>
                <a:lnTo>
                  <a:pt x="0" y="5989"/>
                </a:lnTo>
                <a:lnTo>
                  <a:pt x="872" y="6987"/>
                </a:lnTo>
                <a:lnTo>
                  <a:pt x="6112" y="6987"/>
                </a:lnTo>
                <a:lnTo>
                  <a:pt x="6112" y="998"/>
                </a:lnTo>
                <a:lnTo>
                  <a:pt x="523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1" name="object 1121"/>
          <p:cNvSpPr/>
          <p:nvPr/>
        </p:nvSpPr>
        <p:spPr>
          <a:xfrm>
            <a:off x="2862073" y="4705662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1747" y="6987"/>
                </a:lnTo>
                <a:lnTo>
                  <a:pt x="6986" y="6987"/>
                </a:lnTo>
                <a:lnTo>
                  <a:pt x="6986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2" name="object 1122"/>
          <p:cNvSpPr/>
          <p:nvPr/>
        </p:nvSpPr>
        <p:spPr>
          <a:xfrm>
            <a:off x="2863820" y="4706660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38" y="0"/>
                </a:moveTo>
                <a:lnTo>
                  <a:pt x="0" y="0"/>
                </a:lnTo>
                <a:lnTo>
                  <a:pt x="0" y="5989"/>
                </a:lnTo>
                <a:lnTo>
                  <a:pt x="872" y="7985"/>
                </a:lnTo>
                <a:lnTo>
                  <a:pt x="6112" y="7985"/>
                </a:lnTo>
                <a:lnTo>
                  <a:pt x="6112" y="1996"/>
                </a:lnTo>
                <a:lnTo>
                  <a:pt x="523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3" name="object 1123"/>
          <p:cNvSpPr/>
          <p:nvPr/>
        </p:nvSpPr>
        <p:spPr>
          <a:xfrm>
            <a:off x="2864693" y="4708657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6987"/>
                </a:lnTo>
                <a:lnTo>
                  <a:pt x="6113" y="6987"/>
                </a:lnTo>
                <a:lnTo>
                  <a:pt x="6113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4" name="object 1124"/>
          <p:cNvSpPr/>
          <p:nvPr/>
        </p:nvSpPr>
        <p:spPr>
          <a:xfrm>
            <a:off x="2865566" y="4709655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2" y="7985"/>
                </a:lnTo>
                <a:lnTo>
                  <a:pt x="6112" y="7985"/>
                </a:lnTo>
                <a:lnTo>
                  <a:pt x="6112" y="1996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5" name="object 1125"/>
          <p:cNvSpPr/>
          <p:nvPr/>
        </p:nvSpPr>
        <p:spPr>
          <a:xfrm>
            <a:off x="2866439" y="4711651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6987"/>
                </a:lnTo>
                <a:lnTo>
                  <a:pt x="6113" y="6987"/>
                </a:lnTo>
                <a:lnTo>
                  <a:pt x="6113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6" name="object 1126"/>
          <p:cNvSpPr/>
          <p:nvPr/>
        </p:nvSpPr>
        <p:spPr>
          <a:xfrm>
            <a:off x="2869933" y="4712649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7" name="object 1127"/>
          <p:cNvSpPr/>
          <p:nvPr/>
        </p:nvSpPr>
        <p:spPr>
          <a:xfrm>
            <a:off x="2867313" y="4714646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7985"/>
                </a:lnTo>
                <a:lnTo>
                  <a:pt x="6113" y="7985"/>
                </a:lnTo>
                <a:lnTo>
                  <a:pt x="6113" y="1996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8" name="object 1128"/>
          <p:cNvSpPr/>
          <p:nvPr/>
        </p:nvSpPr>
        <p:spPr>
          <a:xfrm>
            <a:off x="2870806" y="4716643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9" name="object 1129"/>
          <p:cNvSpPr/>
          <p:nvPr/>
        </p:nvSpPr>
        <p:spPr>
          <a:xfrm>
            <a:off x="2870806" y="4718639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0" name="object 1130"/>
          <p:cNvSpPr/>
          <p:nvPr/>
        </p:nvSpPr>
        <p:spPr>
          <a:xfrm>
            <a:off x="2870806" y="4720636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-2619" y="3493"/>
                </a:moveTo>
                <a:lnTo>
                  <a:pt x="2619" y="3493"/>
                </a:lnTo>
              </a:path>
            </a:pathLst>
          </a:custGeom>
          <a:ln w="69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1" name="object 1131"/>
          <p:cNvSpPr/>
          <p:nvPr/>
        </p:nvSpPr>
        <p:spPr>
          <a:xfrm>
            <a:off x="2870806" y="4721634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2" name="object 1132"/>
          <p:cNvSpPr/>
          <p:nvPr/>
        </p:nvSpPr>
        <p:spPr>
          <a:xfrm>
            <a:off x="2867313" y="4723630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3" y="0"/>
                </a:moveTo>
                <a:lnTo>
                  <a:pt x="873" y="0"/>
                </a:lnTo>
                <a:lnTo>
                  <a:pt x="0" y="1996"/>
                </a:lnTo>
                <a:lnTo>
                  <a:pt x="0" y="7987"/>
                </a:lnTo>
                <a:lnTo>
                  <a:pt x="5240" y="7987"/>
                </a:lnTo>
                <a:lnTo>
                  <a:pt x="6113" y="5990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3" name="object 1133"/>
          <p:cNvSpPr/>
          <p:nvPr/>
        </p:nvSpPr>
        <p:spPr>
          <a:xfrm>
            <a:off x="2869933" y="4725627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4" name="object 1134"/>
          <p:cNvSpPr/>
          <p:nvPr/>
        </p:nvSpPr>
        <p:spPr>
          <a:xfrm>
            <a:off x="2866439" y="4727624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3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5" name="object 1135"/>
          <p:cNvSpPr/>
          <p:nvPr/>
        </p:nvSpPr>
        <p:spPr>
          <a:xfrm>
            <a:off x="2865566" y="472862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2" y="0"/>
                </a:moveTo>
                <a:lnTo>
                  <a:pt x="872" y="0"/>
                </a:lnTo>
                <a:lnTo>
                  <a:pt x="0" y="1996"/>
                </a:lnTo>
                <a:lnTo>
                  <a:pt x="0" y="7985"/>
                </a:lnTo>
                <a:lnTo>
                  <a:pt x="5240" y="7985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6" name="object 1136"/>
          <p:cNvSpPr/>
          <p:nvPr/>
        </p:nvSpPr>
        <p:spPr>
          <a:xfrm>
            <a:off x="2864693" y="4730619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3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7" name="object 1137"/>
          <p:cNvSpPr/>
          <p:nvPr/>
        </p:nvSpPr>
        <p:spPr>
          <a:xfrm>
            <a:off x="2863820" y="473161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2" y="0"/>
                </a:moveTo>
                <a:lnTo>
                  <a:pt x="872" y="0"/>
                </a:lnTo>
                <a:lnTo>
                  <a:pt x="0" y="1996"/>
                </a:lnTo>
                <a:lnTo>
                  <a:pt x="0" y="7985"/>
                </a:lnTo>
                <a:lnTo>
                  <a:pt x="5238" y="7985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8" name="object 1138"/>
          <p:cNvSpPr/>
          <p:nvPr/>
        </p:nvSpPr>
        <p:spPr>
          <a:xfrm>
            <a:off x="2862073" y="4733613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7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986" y="5989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9" name="object 1139"/>
          <p:cNvSpPr/>
          <p:nvPr/>
        </p:nvSpPr>
        <p:spPr>
          <a:xfrm>
            <a:off x="2861200" y="4734612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2" y="0"/>
                </a:moveTo>
                <a:lnTo>
                  <a:pt x="872" y="0"/>
                </a:lnTo>
                <a:lnTo>
                  <a:pt x="0" y="998"/>
                </a:lnTo>
                <a:lnTo>
                  <a:pt x="0" y="6987"/>
                </a:lnTo>
                <a:lnTo>
                  <a:pt x="5238" y="6987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0" name="object 1140"/>
          <p:cNvSpPr/>
          <p:nvPr/>
        </p:nvSpPr>
        <p:spPr>
          <a:xfrm>
            <a:off x="2859453" y="4735610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7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986" y="5989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1" name="object 1141"/>
          <p:cNvSpPr/>
          <p:nvPr/>
        </p:nvSpPr>
        <p:spPr>
          <a:xfrm>
            <a:off x="2858580" y="4736608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2" y="0"/>
                </a:moveTo>
                <a:lnTo>
                  <a:pt x="872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2" name="object 1142"/>
          <p:cNvSpPr/>
          <p:nvPr/>
        </p:nvSpPr>
        <p:spPr>
          <a:xfrm>
            <a:off x="2856833" y="4740601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3" name="object 1143"/>
          <p:cNvSpPr/>
          <p:nvPr/>
        </p:nvSpPr>
        <p:spPr>
          <a:xfrm>
            <a:off x="2855086" y="4737606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7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986" y="5989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4" name="object 1144"/>
          <p:cNvSpPr/>
          <p:nvPr/>
        </p:nvSpPr>
        <p:spPr>
          <a:xfrm>
            <a:off x="2853340" y="4741600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5" name="object 1145"/>
          <p:cNvSpPr/>
          <p:nvPr/>
        </p:nvSpPr>
        <p:spPr>
          <a:xfrm>
            <a:off x="2852467" y="4741600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113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6" name="object 1146"/>
          <p:cNvSpPr/>
          <p:nvPr/>
        </p:nvSpPr>
        <p:spPr>
          <a:xfrm>
            <a:off x="2850720" y="4741600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7" name="object 1147"/>
          <p:cNvSpPr/>
          <p:nvPr/>
        </p:nvSpPr>
        <p:spPr>
          <a:xfrm>
            <a:off x="2848974" y="4741600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8" name="object 1148"/>
          <p:cNvSpPr/>
          <p:nvPr/>
        </p:nvSpPr>
        <p:spPr>
          <a:xfrm>
            <a:off x="2847228" y="4737606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38" y="0"/>
                </a:moveTo>
                <a:lnTo>
                  <a:pt x="0" y="0"/>
                </a:lnTo>
                <a:lnTo>
                  <a:pt x="0" y="5989"/>
                </a:lnTo>
                <a:lnTo>
                  <a:pt x="1746" y="6987"/>
                </a:lnTo>
                <a:lnTo>
                  <a:pt x="6986" y="6987"/>
                </a:lnTo>
                <a:lnTo>
                  <a:pt x="6986" y="998"/>
                </a:lnTo>
                <a:lnTo>
                  <a:pt x="523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9" name="object 1149"/>
          <p:cNvSpPr/>
          <p:nvPr/>
        </p:nvSpPr>
        <p:spPr>
          <a:xfrm>
            <a:off x="2845481" y="4740601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0" name="object 1150"/>
          <p:cNvSpPr/>
          <p:nvPr/>
        </p:nvSpPr>
        <p:spPr>
          <a:xfrm>
            <a:off x="2844608" y="4736608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38" y="0"/>
                </a:moveTo>
                <a:lnTo>
                  <a:pt x="0" y="0"/>
                </a:lnTo>
                <a:lnTo>
                  <a:pt x="0" y="5989"/>
                </a:lnTo>
                <a:lnTo>
                  <a:pt x="872" y="6987"/>
                </a:lnTo>
                <a:lnTo>
                  <a:pt x="6112" y="6987"/>
                </a:lnTo>
                <a:lnTo>
                  <a:pt x="6112" y="998"/>
                </a:lnTo>
                <a:lnTo>
                  <a:pt x="523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1" name="object 1151"/>
          <p:cNvSpPr/>
          <p:nvPr/>
        </p:nvSpPr>
        <p:spPr>
          <a:xfrm>
            <a:off x="2842860" y="4735610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1747" y="6987"/>
                </a:lnTo>
                <a:lnTo>
                  <a:pt x="6986" y="6987"/>
                </a:lnTo>
                <a:lnTo>
                  <a:pt x="6986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2" name="object 1152"/>
          <p:cNvSpPr/>
          <p:nvPr/>
        </p:nvSpPr>
        <p:spPr>
          <a:xfrm>
            <a:off x="2841988" y="4734612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2" y="6987"/>
                </a:lnTo>
                <a:lnTo>
                  <a:pt x="6112" y="6987"/>
                </a:lnTo>
                <a:lnTo>
                  <a:pt x="6112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3" name="object 1153"/>
          <p:cNvSpPr/>
          <p:nvPr/>
        </p:nvSpPr>
        <p:spPr>
          <a:xfrm>
            <a:off x="2840240" y="4733613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1747" y="6987"/>
                </a:lnTo>
                <a:lnTo>
                  <a:pt x="6987" y="6987"/>
                </a:lnTo>
                <a:lnTo>
                  <a:pt x="6987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4" name="object 1154"/>
          <p:cNvSpPr/>
          <p:nvPr/>
        </p:nvSpPr>
        <p:spPr>
          <a:xfrm>
            <a:off x="2839368" y="4731617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2" y="7985"/>
                </a:lnTo>
                <a:lnTo>
                  <a:pt x="6112" y="7985"/>
                </a:lnTo>
                <a:lnTo>
                  <a:pt x="6112" y="1996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5" name="object 1155"/>
          <p:cNvSpPr/>
          <p:nvPr/>
        </p:nvSpPr>
        <p:spPr>
          <a:xfrm>
            <a:off x="2838494" y="4730619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6987"/>
                </a:lnTo>
                <a:lnTo>
                  <a:pt x="6113" y="6987"/>
                </a:lnTo>
                <a:lnTo>
                  <a:pt x="6113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6" name="object 1156"/>
          <p:cNvSpPr/>
          <p:nvPr/>
        </p:nvSpPr>
        <p:spPr>
          <a:xfrm>
            <a:off x="2837621" y="4728622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38" y="0"/>
                </a:moveTo>
                <a:lnTo>
                  <a:pt x="0" y="0"/>
                </a:lnTo>
                <a:lnTo>
                  <a:pt x="0" y="5989"/>
                </a:lnTo>
                <a:lnTo>
                  <a:pt x="872" y="7985"/>
                </a:lnTo>
                <a:lnTo>
                  <a:pt x="6112" y="7985"/>
                </a:lnTo>
                <a:lnTo>
                  <a:pt x="6112" y="1996"/>
                </a:lnTo>
                <a:lnTo>
                  <a:pt x="523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7" name="object 1157"/>
          <p:cNvSpPr/>
          <p:nvPr/>
        </p:nvSpPr>
        <p:spPr>
          <a:xfrm>
            <a:off x="2836748" y="4727624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6987"/>
                </a:lnTo>
                <a:lnTo>
                  <a:pt x="6112" y="6987"/>
                </a:lnTo>
                <a:lnTo>
                  <a:pt x="6112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8" name="object 1158"/>
          <p:cNvSpPr/>
          <p:nvPr/>
        </p:nvSpPr>
        <p:spPr>
          <a:xfrm>
            <a:off x="2839368" y="4725627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9" name="object 1159"/>
          <p:cNvSpPr/>
          <p:nvPr/>
        </p:nvSpPr>
        <p:spPr>
          <a:xfrm>
            <a:off x="2835874" y="4723630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90"/>
                </a:lnTo>
                <a:lnTo>
                  <a:pt x="873" y="7987"/>
                </a:lnTo>
                <a:lnTo>
                  <a:pt x="6113" y="7987"/>
                </a:lnTo>
                <a:lnTo>
                  <a:pt x="6113" y="1996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0" name="object 1160"/>
          <p:cNvSpPr/>
          <p:nvPr/>
        </p:nvSpPr>
        <p:spPr>
          <a:xfrm>
            <a:off x="2838494" y="4721634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1" name="object 1161"/>
          <p:cNvSpPr/>
          <p:nvPr/>
        </p:nvSpPr>
        <p:spPr>
          <a:xfrm>
            <a:off x="2838494" y="4720636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-2619" y="3493"/>
                </a:moveTo>
                <a:lnTo>
                  <a:pt x="2619" y="3493"/>
                </a:lnTo>
              </a:path>
            </a:pathLst>
          </a:custGeom>
          <a:ln w="69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2" name="object 1162"/>
          <p:cNvSpPr/>
          <p:nvPr/>
        </p:nvSpPr>
        <p:spPr>
          <a:xfrm>
            <a:off x="2838494" y="4718639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3" name="object 1163"/>
          <p:cNvSpPr/>
          <p:nvPr/>
        </p:nvSpPr>
        <p:spPr>
          <a:xfrm>
            <a:off x="2838494" y="4716643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4" name="object 1164"/>
          <p:cNvSpPr/>
          <p:nvPr/>
        </p:nvSpPr>
        <p:spPr>
          <a:xfrm>
            <a:off x="2835874" y="4714646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3" y="0"/>
                </a:moveTo>
                <a:lnTo>
                  <a:pt x="873" y="0"/>
                </a:lnTo>
                <a:lnTo>
                  <a:pt x="0" y="1996"/>
                </a:lnTo>
                <a:lnTo>
                  <a:pt x="0" y="7985"/>
                </a:lnTo>
                <a:lnTo>
                  <a:pt x="5240" y="7985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5" name="object 1165"/>
          <p:cNvSpPr/>
          <p:nvPr/>
        </p:nvSpPr>
        <p:spPr>
          <a:xfrm>
            <a:off x="2839368" y="4712649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6" name="object 1166"/>
          <p:cNvSpPr/>
          <p:nvPr/>
        </p:nvSpPr>
        <p:spPr>
          <a:xfrm>
            <a:off x="2836748" y="4711651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2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7" name="object 1167"/>
          <p:cNvSpPr/>
          <p:nvPr/>
        </p:nvSpPr>
        <p:spPr>
          <a:xfrm>
            <a:off x="2837621" y="4709655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2" y="0"/>
                </a:moveTo>
                <a:lnTo>
                  <a:pt x="872" y="0"/>
                </a:lnTo>
                <a:lnTo>
                  <a:pt x="0" y="1996"/>
                </a:lnTo>
                <a:lnTo>
                  <a:pt x="0" y="7985"/>
                </a:lnTo>
                <a:lnTo>
                  <a:pt x="5238" y="7985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8" name="object 1168"/>
          <p:cNvSpPr/>
          <p:nvPr/>
        </p:nvSpPr>
        <p:spPr>
          <a:xfrm>
            <a:off x="2838494" y="4708657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3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9" name="object 1169"/>
          <p:cNvSpPr/>
          <p:nvPr/>
        </p:nvSpPr>
        <p:spPr>
          <a:xfrm>
            <a:off x="2839368" y="4706660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2" y="0"/>
                </a:moveTo>
                <a:lnTo>
                  <a:pt x="872" y="0"/>
                </a:lnTo>
                <a:lnTo>
                  <a:pt x="0" y="1996"/>
                </a:lnTo>
                <a:lnTo>
                  <a:pt x="0" y="7985"/>
                </a:lnTo>
                <a:lnTo>
                  <a:pt x="5240" y="7985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0" name="object 1170"/>
          <p:cNvSpPr/>
          <p:nvPr/>
        </p:nvSpPr>
        <p:spPr>
          <a:xfrm>
            <a:off x="2840240" y="4705662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7" y="0"/>
                </a:moveTo>
                <a:lnTo>
                  <a:pt x="1747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987" y="5989"/>
                </a:lnTo>
                <a:lnTo>
                  <a:pt x="6987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1" name="object 1171"/>
          <p:cNvSpPr/>
          <p:nvPr/>
        </p:nvSpPr>
        <p:spPr>
          <a:xfrm>
            <a:off x="2841988" y="4704664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2" y="0"/>
                </a:moveTo>
                <a:lnTo>
                  <a:pt x="872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2" name="object 1172"/>
          <p:cNvSpPr/>
          <p:nvPr/>
        </p:nvSpPr>
        <p:spPr>
          <a:xfrm>
            <a:off x="2842860" y="4703665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7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986" y="5989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3" name="object 1173"/>
          <p:cNvSpPr/>
          <p:nvPr/>
        </p:nvSpPr>
        <p:spPr>
          <a:xfrm>
            <a:off x="2844608" y="4702666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2" y="0"/>
                </a:moveTo>
                <a:lnTo>
                  <a:pt x="872" y="0"/>
                </a:lnTo>
                <a:lnTo>
                  <a:pt x="0" y="999"/>
                </a:lnTo>
                <a:lnTo>
                  <a:pt x="0" y="6988"/>
                </a:lnTo>
                <a:lnTo>
                  <a:pt x="5238" y="6988"/>
                </a:lnTo>
                <a:lnTo>
                  <a:pt x="6112" y="5990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4" name="object 1174"/>
          <p:cNvSpPr/>
          <p:nvPr/>
        </p:nvSpPr>
        <p:spPr>
          <a:xfrm>
            <a:off x="2845481" y="4705661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5" name="object 1175"/>
          <p:cNvSpPr/>
          <p:nvPr/>
        </p:nvSpPr>
        <p:spPr>
          <a:xfrm>
            <a:off x="2847228" y="4701668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6" y="0"/>
                </a:lnTo>
                <a:lnTo>
                  <a:pt x="0" y="998"/>
                </a:lnTo>
                <a:lnTo>
                  <a:pt x="0" y="6988"/>
                </a:lnTo>
                <a:lnTo>
                  <a:pt x="5238" y="6988"/>
                </a:lnTo>
                <a:lnTo>
                  <a:pt x="6986" y="5990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6" name="object 1176"/>
          <p:cNvSpPr/>
          <p:nvPr/>
        </p:nvSpPr>
        <p:spPr>
          <a:xfrm>
            <a:off x="2848974" y="4704663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7" name="object 1177"/>
          <p:cNvSpPr/>
          <p:nvPr/>
        </p:nvSpPr>
        <p:spPr>
          <a:xfrm>
            <a:off x="2850720" y="4704663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8" name="object 1178"/>
          <p:cNvSpPr/>
          <p:nvPr/>
        </p:nvSpPr>
        <p:spPr>
          <a:xfrm>
            <a:off x="2855087" y="4701668"/>
            <a:ext cx="0" cy="6350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-2619" y="2994"/>
                </a:moveTo>
                <a:lnTo>
                  <a:pt x="2619" y="2994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9" name="object 1179"/>
          <p:cNvSpPr/>
          <p:nvPr/>
        </p:nvSpPr>
        <p:spPr>
          <a:xfrm>
            <a:off x="3048958" y="4734612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113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0" name="object 1180"/>
          <p:cNvSpPr/>
          <p:nvPr/>
        </p:nvSpPr>
        <p:spPr>
          <a:xfrm>
            <a:off x="3049832" y="4734612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1" name="object 1181"/>
          <p:cNvSpPr/>
          <p:nvPr/>
        </p:nvSpPr>
        <p:spPr>
          <a:xfrm>
            <a:off x="3051578" y="4731617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1746" y="6987"/>
                </a:lnTo>
                <a:lnTo>
                  <a:pt x="6986" y="6987"/>
                </a:lnTo>
                <a:lnTo>
                  <a:pt x="6986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2" name="object 1182"/>
          <p:cNvSpPr/>
          <p:nvPr/>
        </p:nvSpPr>
        <p:spPr>
          <a:xfrm>
            <a:off x="3053325" y="4735610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3" name="object 1183"/>
          <p:cNvSpPr/>
          <p:nvPr/>
        </p:nvSpPr>
        <p:spPr>
          <a:xfrm>
            <a:off x="3055071" y="4732615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6987"/>
                </a:lnTo>
                <a:lnTo>
                  <a:pt x="6113" y="6987"/>
                </a:lnTo>
                <a:lnTo>
                  <a:pt x="6113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4" name="object 1184"/>
          <p:cNvSpPr/>
          <p:nvPr/>
        </p:nvSpPr>
        <p:spPr>
          <a:xfrm>
            <a:off x="3055945" y="4733613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1746" y="6987"/>
                </a:lnTo>
                <a:lnTo>
                  <a:pt x="6986" y="6987"/>
                </a:lnTo>
                <a:lnTo>
                  <a:pt x="6986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5" name="object 1185"/>
          <p:cNvSpPr/>
          <p:nvPr/>
        </p:nvSpPr>
        <p:spPr>
          <a:xfrm>
            <a:off x="3057691" y="4734612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6987"/>
                </a:lnTo>
                <a:lnTo>
                  <a:pt x="6113" y="6987"/>
                </a:lnTo>
                <a:lnTo>
                  <a:pt x="6113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6" name="object 1186"/>
          <p:cNvSpPr/>
          <p:nvPr/>
        </p:nvSpPr>
        <p:spPr>
          <a:xfrm>
            <a:off x="3058565" y="4735610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1746" y="6987"/>
                </a:lnTo>
                <a:lnTo>
                  <a:pt x="6986" y="6987"/>
                </a:lnTo>
                <a:lnTo>
                  <a:pt x="6986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7" name="object 1187"/>
          <p:cNvSpPr/>
          <p:nvPr/>
        </p:nvSpPr>
        <p:spPr>
          <a:xfrm>
            <a:off x="3060311" y="4736608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7985"/>
                </a:lnTo>
                <a:lnTo>
                  <a:pt x="6112" y="7985"/>
                </a:lnTo>
                <a:lnTo>
                  <a:pt x="6112" y="1996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8" name="object 1188"/>
          <p:cNvSpPr/>
          <p:nvPr/>
        </p:nvSpPr>
        <p:spPr>
          <a:xfrm>
            <a:off x="3061185" y="4738604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38" y="0"/>
                </a:moveTo>
                <a:lnTo>
                  <a:pt x="0" y="0"/>
                </a:lnTo>
                <a:lnTo>
                  <a:pt x="0" y="5989"/>
                </a:lnTo>
                <a:lnTo>
                  <a:pt x="872" y="6987"/>
                </a:lnTo>
                <a:lnTo>
                  <a:pt x="6112" y="6987"/>
                </a:lnTo>
                <a:lnTo>
                  <a:pt x="6112" y="998"/>
                </a:lnTo>
                <a:lnTo>
                  <a:pt x="523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9" name="object 1189"/>
          <p:cNvSpPr/>
          <p:nvPr/>
        </p:nvSpPr>
        <p:spPr>
          <a:xfrm>
            <a:off x="3062057" y="4739603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7985"/>
                </a:lnTo>
                <a:lnTo>
                  <a:pt x="6113" y="7985"/>
                </a:lnTo>
                <a:lnTo>
                  <a:pt x="6113" y="1996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0" name="object 1190"/>
          <p:cNvSpPr/>
          <p:nvPr/>
        </p:nvSpPr>
        <p:spPr>
          <a:xfrm>
            <a:off x="3062931" y="4741599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6987"/>
                </a:lnTo>
                <a:lnTo>
                  <a:pt x="6112" y="6987"/>
                </a:lnTo>
                <a:lnTo>
                  <a:pt x="6112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1" name="object 1191"/>
          <p:cNvSpPr/>
          <p:nvPr/>
        </p:nvSpPr>
        <p:spPr>
          <a:xfrm>
            <a:off x="3066424" y="4742598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2" name="object 1192"/>
          <p:cNvSpPr/>
          <p:nvPr/>
        </p:nvSpPr>
        <p:spPr>
          <a:xfrm>
            <a:off x="3063805" y="4744594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38" y="0"/>
                </a:moveTo>
                <a:lnTo>
                  <a:pt x="0" y="0"/>
                </a:lnTo>
                <a:lnTo>
                  <a:pt x="0" y="5990"/>
                </a:lnTo>
                <a:lnTo>
                  <a:pt x="872" y="7987"/>
                </a:lnTo>
                <a:lnTo>
                  <a:pt x="6112" y="7987"/>
                </a:lnTo>
                <a:lnTo>
                  <a:pt x="6112" y="1996"/>
                </a:lnTo>
                <a:lnTo>
                  <a:pt x="523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3" name="object 1193"/>
          <p:cNvSpPr/>
          <p:nvPr/>
        </p:nvSpPr>
        <p:spPr>
          <a:xfrm>
            <a:off x="3067297" y="4746591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4" name="object 1194"/>
          <p:cNvSpPr/>
          <p:nvPr/>
        </p:nvSpPr>
        <p:spPr>
          <a:xfrm>
            <a:off x="3067297" y="4748588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5" name="object 1195"/>
          <p:cNvSpPr/>
          <p:nvPr/>
        </p:nvSpPr>
        <p:spPr>
          <a:xfrm>
            <a:off x="3067297" y="4750584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-2619" y="3493"/>
                </a:moveTo>
                <a:lnTo>
                  <a:pt x="2619" y="3493"/>
                </a:lnTo>
              </a:path>
            </a:pathLst>
          </a:custGeom>
          <a:ln w="69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6" name="object 1196"/>
          <p:cNvSpPr/>
          <p:nvPr/>
        </p:nvSpPr>
        <p:spPr>
          <a:xfrm>
            <a:off x="3067297" y="4751582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7" name="object 1197"/>
          <p:cNvSpPr/>
          <p:nvPr/>
        </p:nvSpPr>
        <p:spPr>
          <a:xfrm>
            <a:off x="3063805" y="4753579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2" y="0"/>
                </a:moveTo>
                <a:lnTo>
                  <a:pt x="872" y="0"/>
                </a:lnTo>
                <a:lnTo>
                  <a:pt x="0" y="1996"/>
                </a:lnTo>
                <a:lnTo>
                  <a:pt x="0" y="7985"/>
                </a:lnTo>
                <a:lnTo>
                  <a:pt x="5238" y="7985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8" name="object 1198"/>
          <p:cNvSpPr/>
          <p:nvPr/>
        </p:nvSpPr>
        <p:spPr>
          <a:xfrm>
            <a:off x="3066424" y="4755576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9" name="object 1199"/>
          <p:cNvSpPr/>
          <p:nvPr/>
        </p:nvSpPr>
        <p:spPr>
          <a:xfrm>
            <a:off x="3062931" y="4757572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2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0" name="object 1200"/>
          <p:cNvSpPr/>
          <p:nvPr/>
        </p:nvSpPr>
        <p:spPr>
          <a:xfrm>
            <a:off x="3062057" y="4758570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3" y="0"/>
                </a:moveTo>
                <a:lnTo>
                  <a:pt x="873" y="0"/>
                </a:lnTo>
                <a:lnTo>
                  <a:pt x="0" y="1996"/>
                </a:lnTo>
                <a:lnTo>
                  <a:pt x="0" y="7985"/>
                </a:lnTo>
                <a:lnTo>
                  <a:pt x="5240" y="7985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1" name="object 1201"/>
          <p:cNvSpPr/>
          <p:nvPr/>
        </p:nvSpPr>
        <p:spPr>
          <a:xfrm>
            <a:off x="3061185" y="4760567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2" y="0"/>
                </a:moveTo>
                <a:lnTo>
                  <a:pt x="872" y="0"/>
                </a:lnTo>
                <a:lnTo>
                  <a:pt x="0" y="998"/>
                </a:lnTo>
                <a:lnTo>
                  <a:pt x="0" y="6987"/>
                </a:lnTo>
                <a:lnTo>
                  <a:pt x="5238" y="6987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2" name="object 1202"/>
          <p:cNvSpPr/>
          <p:nvPr/>
        </p:nvSpPr>
        <p:spPr>
          <a:xfrm>
            <a:off x="3060311" y="4761565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2" y="0"/>
                </a:moveTo>
                <a:lnTo>
                  <a:pt x="873" y="0"/>
                </a:lnTo>
                <a:lnTo>
                  <a:pt x="0" y="1996"/>
                </a:lnTo>
                <a:lnTo>
                  <a:pt x="0" y="7985"/>
                </a:lnTo>
                <a:lnTo>
                  <a:pt x="5240" y="7985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3" name="object 1203"/>
          <p:cNvSpPr/>
          <p:nvPr/>
        </p:nvSpPr>
        <p:spPr>
          <a:xfrm>
            <a:off x="3058565" y="4763561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6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986" y="5989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4" name="object 1204"/>
          <p:cNvSpPr/>
          <p:nvPr/>
        </p:nvSpPr>
        <p:spPr>
          <a:xfrm>
            <a:off x="3057691" y="4764559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3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5" name="object 1205"/>
          <p:cNvSpPr/>
          <p:nvPr/>
        </p:nvSpPr>
        <p:spPr>
          <a:xfrm>
            <a:off x="3055945" y="4765558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6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6986" y="5989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6" name="object 1206"/>
          <p:cNvSpPr/>
          <p:nvPr/>
        </p:nvSpPr>
        <p:spPr>
          <a:xfrm>
            <a:off x="3055071" y="4766556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3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6113" y="5990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7" name="object 1207"/>
          <p:cNvSpPr/>
          <p:nvPr/>
        </p:nvSpPr>
        <p:spPr>
          <a:xfrm>
            <a:off x="3053325" y="4770549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8" name="object 1208"/>
          <p:cNvSpPr/>
          <p:nvPr/>
        </p:nvSpPr>
        <p:spPr>
          <a:xfrm>
            <a:off x="3051578" y="4767554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6" y="0"/>
                </a:lnTo>
                <a:lnTo>
                  <a:pt x="0" y="998"/>
                </a:lnTo>
                <a:lnTo>
                  <a:pt x="0" y="6988"/>
                </a:lnTo>
                <a:lnTo>
                  <a:pt x="5240" y="6988"/>
                </a:lnTo>
                <a:lnTo>
                  <a:pt x="6986" y="5990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9" name="object 1209"/>
          <p:cNvSpPr/>
          <p:nvPr/>
        </p:nvSpPr>
        <p:spPr>
          <a:xfrm>
            <a:off x="3049832" y="4771548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0" name="object 1210"/>
          <p:cNvSpPr/>
          <p:nvPr/>
        </p:nvSpPr>
        <p:spPr>
          <a:xfrm>
            <a:off x="3048958" y="4771548"/>
            <a:ext cx="6350" cy="0"/>
          </a:xfrm>
          <a:custGeom>
            <a:avLst/>
            <a:gdLst/>
            <a:ahLst/>
            <a:cxnLst/>
            <a:rect l="l" t="t" r="r" b="b"/>
            <a:pathLst>
              <a:path w="6350">
                <a:moveTo>
                  <a:pt x="0" y="0"/>
                </a:moveTo>
                <a:lnTo>
                  <a:pt x="6113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1" name="object 1211"/>
          <p:cNvSpPr/>
          <p:nvPr/>
        </p:nvSpPr>
        <p:spPr>
          <a:xfrm>
            <a:off x="3047212" y="4771548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2" name="object 1212"/>
          <p:cNvSpPr/>
          <p:nvPr/>
        </p:nvSpPr>
        <p:spPr>
          <a:xfrm>
            <a:off x="3045465" y="4771548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3" name="object 1213"/>
          <p:cNvSpPr/>
          <p:nvPr/>
        </p:nvSpPr>
        <p:spPr>
          <a:xfrm>
            <a:off x="3043718" y="4767554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90"/>
                </a:lnTo>
                <a:lnTo>
                  <a:pt x="1746" y="6988"/>
                </a:lnTo>
                <a:lnTo>
                  <a:pt x="6986" y="6988"/>
                </a:lnTo>
                <a:lnTo>
                  <a:pt x="6986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4" name="object 1214"/>
          <p:cNvSpPr/>
          <p:nvPr/>
        </p:nvSpPr>
        <p:spPr>
          <a:xfrm>
            <a:off x="3041972" y="4770549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5" name="object 1215"/>
          <p:cNvSpPr/>
          <p:nvPr/>
        </p:nvSpPr>
        <p:spPr>
          <a:xfrm>
            <a:off x="3041098" y="4766556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90"/>
                </a:lnTo>
                <a:lnTo>
                  <a:pt x="873" y="6988"/>
                </a:lnTo>
                <a:lnTo>
                  <a:pt x="6113" y="6988"/>
                </a:lnTo>
                <a:lnTo>
                  <a:pt x="6113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6" name="object 1216"/>
          <p:cNvSpPr/>
          <p:nvPr/>
        </p:nvSpPr>
        <p:spPr>
          <a:xfrm>
            <a:off x="3039352" y="4765558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1746" y="6988"/>
                </a:lnTo>
                <a:lnTo>
                  <a:pt x="6986" y="6988"/>
                </a:lnTo>
                <a:lnTo>
                  <a:pt x="6986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7" name="object 1217"/>
          <p:cNvSpPr/>
          <p:nvPr/>
        </p:nvSpPr>
        <p:spPr>
          <a:xfrm>
            <a:off x="3038478" y="4764559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6987"/>
                </a:lnTo>
                <a:lnTo>
                  <a:pt x="6113" y="6987"/>
                </a:lnTo>
                <a:lnTo>
                  <a:pt x="6113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8" name="object 1218"/>
          <p:cNvSpPr/>
          <p:nvPr/>
        </p:nvSpPr>
        <p:spPr>
          <a:xfrm>
            <a:off x="3036732" y="4763561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1746" y="6987"/>
                </a:lnTo>
                <a:lnTo>
                  <a:pt x="6986" y="6987"/>
                </a:lnTo>
                <a:lnTo>
                  <a:pt x="6986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9" name="object 1219"/>
          <p:cNvSpPr/>
          <p:nvPr/>
        </p:nvSpPr>
        <p:spPr>
          <a:xfrm>
            <a:off x="3035858" y="4761565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7985"/>
                </a:lnTo>
                <a:lnTo>
                  <a:pt x="6113" y="7985"/>
                </a:lnTo>
                <a:lnTo>
                  <a:pt x="6113" y="1996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0" name="object 1220"/>
          <p:cNvSpPr/>
          <p:nvPr/>
        </p:nvSpPr>
        <p:spPr>
          <a:xfrm>
            <a:off x="3034986" y="4760567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38" y="0"/>
                </a:moveTo>
                <a:lnTo>
                  <a:pt x="0" y="0"/>
                </a:lnTo>
                <a:lnTo>
                  <a:pt x="0" y="5989"/>
                </a:lnTo>
                <a:lnTo>
                  <a:pt x="872" y="6987"/>
                </a:lnTo>
                <a:lnTo>
                  <a:pt x="6112" y="6987"/>
                </a:lnTo>
                <a:lnTo>
                  <a:pt x="6112" y="998"/>
                </a:lnTo>
                <a:lnTo>
                  <a:pt x="5238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1" name="object 1221"/>
          <p:cNvSpPr/>
          <p:nvPr/>
        </p:nvSpPr>
        <p:spPr>
          <a:xfrm>
            <a:off x="3034112" y="4758570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7985"/>
                </a:lnTo>
                <a:lnTo>
                  <a:pt x="6112" y="7985"/>
                </a:lnTo>
                <a:lnTo>
                  <a:pt x="6112" y="1996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2" name="object 1222"/>
          <p:cNvSpPr/>
          <p:nvPr/>
        </p:nvSpPr>
        <p:spPr>
          <a:xfrm>
            <a:off x="3033238" y="4757572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3" y="6987"/>
                </a:lnTo>
                <a:lnTo>
                  <a:pt x="6113" y="6987"/>
                </a:lnTo>
                <a:lnTo>
                  <a:pt x="6113" y="998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3" name="object 1223"/>
          <p:cNvSpPr/>
          <p:nvPr/>
        </p:nvSpPr>
        <p:spPr>
          <a:xfrm>
            <a:off x="3035859" y="4755576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4" name="object 1224"/>
          <p:cNvSpPr/>
          <p:nvPr/>
        </p:nvSpPr>
        <p:spPr>
          <a:xfrm>
            <a:off x="3032366" y="4753579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5240" y="0"/>
                </a:moveTo>
                <a:lnTo>
                  <a:pt x="0" y="0"/>
                </a:lnTo>
                <a:lnTo>
                  <a:pt x="0" y="5989"/>
                </a:lnTo>
                <a:lnTo>
                  <a:pt x="872" y="7985"/>
                </a:lnTo>
                <a:lnTo>
                  <a:pt x="6112" y="7985"/>
                </a:lnTo>
                <a:lnTo>
                  <a:pt x="6112" y="1996"/>
                </a:lnTo>
                <a:lnTo>
                  <a:pt x="5240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5" name="object 1225"/>
          <p:cNvSpPr/>
          <p:nvPr/>
        </p:nvSpPr>
        <p:spPr>
          <a:xfrm>
            <a:off x="3034986" y="4751582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6" name="object 1226"/>
          <p:cNvSpPr/>
          <p:nvPr/>
        </p:nvSpPr>
        <p:spPr>
          <a:xfrm>
            <a:off x="3034986" y="4750584"/>
            <a:ext cx="0" cy="6985"/>
          </a:xfrm>
          <a:custGeom>
            <a:avLst/>
            <a:gdLst/>
            <a:ahLst/>
            <a:cxnLst/>
            <a:rect l="l" t="t" r="r" b="b"/>
            <a:pathLst>
              <a:path h="6985">
                <a:moveTo>
                  <a:pt x="-2619" y="3493"/>
                </a:moveTo>
                <a:lnTo>
                  <a:pt x="2619" y="3493"/>
                </a:lnTo>
              </a:path>
            </a:pathLst>
          </a:custGeom>
          <a:ln w="6987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7" name="object 1227"/>
          <p:cNvSpPr/>
          <p:nvPr/>
        </p:nvSpPr>
        <p:spPr>
          <a:xfrm>
            <a:off x="3034986" y="4748588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8" name="object 1228"/>
          <p:cNvSpPr/>
          <p:nvPr/>
        </p:nvSpPr>
        <p:spPr>
          <a:xfrm>
            <a:off x="3034986" y="4746591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9" name="object 1229"/>
          <p:cNvSpPr/>
          <p:nvPr/>
        </p:nvSpPr>
        <p:spPr>
          <a:xfrm>
            <a:off x="3032366" y="4744594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2" y="0"/>
                </a:moveTo>
                <a:lnTo>
                  <a:pt x="872" y="0"/>
                </a:lnTo>
                <a:lnTo>
                  <a:pt x="0" y="1996"/>
                </a:lnTo>
                <a:lnTo>
                  <a:pt x="0" y="7987"/>
                </a:lnTo>
                <a:lnTo>
                  <a:pt x="5240" y="7987"/>
                </a:lnTo>
                <a:lnTo>
                  <a:pt x="6112" y="5990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0" name="object 1230"/>
          <p:cNvSpPr/>
          <p:nvPr/>
        </p:nvSpPr>
        <p:spPr>
          <a:xfrm>
            <a:off x="3035859" y="4742598"/>
            <a:ext cx="0" cy="8255"/>
          </a:xfrm>
          <a:custGeom>
            <a:avLst/>
            <a:gdLst/>
            <a:ahLst/>
            <a:cxnLst/>
            <a:rect l="l" t="t" r="r" b="b"/>
            <a:pathLst>
              <a:path h="8254">
                <a:moveTo>
                  <a:pt x="-2619" y="3993"/>
                </a:moveTo>
                <a:lnTo>
                  <a:pt x="2619" y="3993"/>
                </a:lnTo>
              </a:path>
            </a:pathLst>
          </a:custGeom>
          <a:ln w="7986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1" name="object 1231"/>
          <p:cNvSpPr/>
          <p:nvPr/>
        </p:nvSpPr>
        <p:spPr>
          <a:xfrm>
            <a:off x="3033238" y="4741599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3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2" name="object 1232"/>
          <p:cNvSpPr/>
          <p:nvPr/>
        </p:nvSpPr>
        <p:spPr>
          <a:xfrm>
            <a:off x="3034112" y="4739603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2" y="0"/>
                </a:moveTo>
                <a:lnTo>
                  <a:pt x="873" y="0"/>
                </a:lnTo>
                <a:lnTo>
                  <a:pt x="0" y="1996"/>
                </a:lnTo>
                <a:lnTo>
                  <a:pt x="0" y="7985"/>
                </a:lnTo>
                <a:lnTo>
                  <a:pt x="5240" y="7985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3" name="object 1233"/>
          <p:cNvSpPr/>
          <p:nvPr/>
        </p:nvSpPr>
        <p:spPr>
          <a:xfrm>
            <a:off x="3034986" y="4738604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2" y="0"/>
                </a:moveTo>
                <a:lnTo>
                  <a:pt x="872" y="0"/>
                </a:lnTo>
                <a:lnTo>
                  <a:pt x="0" y="998"/>
                </a:lnTo>
                <a:lnTo>
                  <a:pt x="0" y="6987"/>
                </a:lnTo>
                <a:lnTo>
                  <a:pt x="5238" y="6987"/>
                </a:lnTo>
                <a:lnTo>
                  <a:pt x="6112" y="5989"/>
                </a:lnTo>
                <a:lnTo>
                  <a:pt x="6112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4" name="object 1234"/>
          <p:cNvSpPr/>
          <p:nvPr/>
        </p:nvSpPr>
        <p:spPr>
          <a:xfrm>
            <a:off x="3035858" y="4736608"/>
            <a:ext cx="6350" cy="8255"/>
          </a:xfrm>
          <a:custGeom>
            <a:avLst/>
            <a:gdLst/>
            <a:ahLst/>
            <a:cxnLst/>
            <a:rect l="l" t="t" r="r" b="b"/>
            <a:pathLst>
              <a:path w="6350" h="8254">
                <a:moveTo>
                  <a:pt x="6113" y="0"/>
                </a:moveTo>
                <a:lnTo>
                  <a:pt x="873" y="0"/>
                </a:lnTo>
                <a:lnTo>
                  <a:pt x="0" y="1996"/>
                </a:lnTo>
                <a:lnTo>
                  <a:pt x="0" y="7985"/>
                </a:lnTo>
                <a:lnTo>
                  <a:pt x="5240" y="7985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5" name="object 1235"/>
          <p:cNvSpPr/>
          <p:nvPr/>
        </p:nvSpPr>
        <p:spPr>
          <a:xfrm>
            <a:off x="3036732" y="4735610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6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986" y="5989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6" name="object 1236"/>
          <p:cNvSpPr/>
          <p:nvPr/>
        </p:nvSpPr>
        <p:spPr>
          <a:xfrm>
            <a:off x="3038478" y="4734612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3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7" name="object 1237"/>
          <p:cNvSpPr/>
          <p:nvPr/>
        </p:nvSpPr>
        <p:spPr>
          <a:xfrm>
            <a:off x="3039352" y="4733613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6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986" y="5989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8" name="object 1238"/>
          <p:cNvSpPr/>
          <p:nvPr/>
        </p:nvSpPr>
        <p:spPr>
          <a:xfrm>
            <a:off x="3041098" y="4732615"/>
            <a:ext cx="6350" cy="6985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6113" y="0"/>
                </a:moveTo>
                <a:lnTo>
                  <a:pt x="873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113" y="5989"/>
                </a:lnTo>
                <a:lnTo>
                  <a:pt x="6113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9" name="object 1239"/>
          <p:cNvSpPr/>
          <p:nvPr/>
        </p:nvSpPr>
        <p:spPr>
          <a:xfrm>
            <a:off x="3041972" y="4735610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0" name="object 1240"/>
          <p:cNvSpPr/>
          <p:nvPr/>
        </p:nvSpPr>
        <p:spPr>
          <a:xfrm>
            <a:off x="3043718" y="4731617"/>
            <a:ext cx="6985" cy="6985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986" y="0"/>
                </a:moveTo>
                <a:lnTo>
                  <a:pt x="1746" y="0"/>
                </a:lnTo>
                <a:lnTo>
                  <a:pt x="0" y="998"/>
                </a:lnTo>
                <a:lnTo>
                  <a:pt x="0" y="6987"/>
                </a:lnTo>
                <a:lnTo>
                  <a:pt x="5240" y="6987"/>
                </a:lnTo>
                <a:lnTo>
                  <a:pt x="6986" y="5989"/>
                </a:lnTo>
                <a:lnTo>
                  <a:pt x="6986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1" name="object 1241"/>
          <p:cNvSpPr/>
          <p:nvPr/>
        </p:nvSpPr>
        <p:spPr>
          <a:xfrm>
            <a:off x="3045465" y="4734612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2" name="object 1242"/>
          <p:cNvSpPr/>
          <p:nvPr/>
        </p:nvSpPr>
        <p:spPr>
          <a:xfrm>
            <a:off x="3047212" y="4734612"/>
            <a:ext cx="6985" cy="0"/>
          </a:xfrm>
          <a:custGeom>
            <a:avLst/>
            <a:gdLst/>
            <a:ahLst/>
            <a:cxnLst/>
            <a:rect l="l" t="t" r="r" b="b"/>
            <a:pathLst>
              <a:path w="6985">
                <a:moveTo>
                  <a:pt x="0" y="0"/>
                </a:moveTo>
                <a:lnTo>
                  <a:pt x="6986" y="0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3" name="object 1243"/>
          <p:cNvSpPr/>
          <p:nvPr/>
        </p:nvSpPr>
        <p:spPr>
          <a:xfrm>
            <a:off x="3051578" y="4731617"/>
            <a:ext cx="0" cy="6350"/>
          </a:xfrm>
          <a:custGeom>
            <a:avLst/>
            <a:gdLst/>
            <a:ahLst/>
            <a:cxnLst/>
            <a:rect l="l" t="t" r="r" b="b"/>
            <a:pathLst>
              <a:path h="6350">
                <a:moveTo>
                  <a:pt x="-2619" y="2994"/>
                </a:moveTo>
                <a:lnTo>
                  <a:pt x="2619" y="2994"/>
                </a:lnTo>
              </a:path>
            </a:pathLst>
          </a:custGeom>
          <a:ln w="5989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4" name="object 1244"/>
          <p:cNvSpPr/>
          <p:nvPr/>
        </p:nvSpPr>
        <p:spPr>
          <a:xfrm>
            <a:off x="1463056" y="5628068"/>
            <a:ext cx="32384" cy="37465"/>
          </a:xfrm>
          <a:custGeom>
            <a:avLst/>
            <a:gdLst/>
            <a:ahLst/>
            <a:cxnLst/>
            <a:rect l="l" t="t" r="r" b="b"/>
            <a:pathLst>
              <a:path w="32384" h="37464">
                <a:moveTo>
                  <a:pt x="32311" y="0"/>
                </a:moveTo>
                <a:lnTo>
                  <a:pt x="0" y="0"/>
                </a:lnTo>
                <a:lnTo>
                  <a:pt x="0" y="36936"/>
                </a:lnTo>
                <a:lnTo>
                  <a:pt x="32311" y="36936"/>
                </a:lnTo>
                <a:lnTo>
                  <a:pt x="32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5" name="object 1245"/>
          <p:cNvSpPr/>
          <p:nvPr/>
        </p:nvSpPr>
        <p:spPr>
          <a:xfrm>
            <a:off x="1465676" y="5631063"/>
            <a:ext cx="27305" cy="31115"/>
          </a:xfrm>
          <a:custGeom>
            <a:avLst/>
            <a:gdLst/>
            <a:ahLst/>
            <a:cxnLst/>
            <a:rect l="l" t="t" r="r" b="b"/>
            <a:pathLst>
              <a:path w="27305" h="31114">
                <a:moveTo>
                  <a:pt x="0" y="0"/>
                </a:moveTo>
                <a:lnTo>
                  <a:pt x="27072" y="0"/>
                </a:lnTo>
                <a:lnTo>
                  <a:pt x="27072" y="30946"/>
                </a:lnTo>
                <a:lnTo>
                  <a:pt x="0" y="30946"/>
                </a:lnTo>
                <a:lnTo>
                  <a:pt x="0" y="0"/>
                </a:lnTo>
                <a:close/>
              </a:path>
            </a:pathLst>
          </a:custGeom>
          <a:ln w="55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6" name="object 1246"/>
          <p:cNvSpPr/>
          <p:nvPr/>
        </p:nvSpPr>
        <p:spPr>
          <a:xfrm>
            <a:off x="1659547" y="5627070"/>
            <a:ext cx="32384" cy="37465"/>
          </a:xfrm>
          <a:custGeom>
            <a:avLst/>
            <a:gdLst/>
            <a:ahLst/>
            <a:cxnLst/>
            <a:rect l="l" t="t" r="r" b="b"/>
            <a:pathLst>
              <a:path w="32385" h="37464">
                <a:moveTo>
                  <a:pt x="32312" y="0"/>
                </a:moveTo>
                <a:lnTo>
                  <a:pt x="0" y="0"/>
                </a:lnTo>
                <a:lnTo>
                  <a:pt x="0" y="36936"/>
                </a:lnTo>
                <a:lnTo>
                  <a:pt x="32312" y="36936"/>
                </a:lnTo>
                <a:lnTo>
                  <a:pt x="323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7" name="object 1247"/>
          <p:cNvSpPr/>
          <p:nvPr/>
        </p:nvSpPr>
        <p:spPr>
          <a:xfrm>
            <a:off x="1662167" y="5630065"/>
            <a:ext cx="27305" cy="31115"/>
          </a:xfrm>
          <a:custGeom>
            <a:avLst/>
            <a:gdLst/>
            <a:ahLst/>
            <a:cxnLst/>
            <a:rect l="l" t="t" r="r" b="b"/>
            <a:pathLst>
              <a:path w="27305" h="31114">
                <a:moveTo>
                  <a:pt x="0" y="0"/>
                </a:moveTo>
                <a:lnTo>
                  <a:pt x="27072" y="0"/>
                </a:lnTo>
                <a:lnTo>
                  <a:pt x="27072" y="30946"/>
                </a:lnTo>
                <a:lnTo>
                  <a:pt x="0" y="30946"/>
                </a:lnTo>
                <a:lnTo>
                  <a:pt x="0" y="0"/>
                </a:lnTo>
                <a:close/>
              </a:path>
            </a:pathLst>
          </a:custGeom>
          <a:ln w="55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8" name="object 1248"/>
          <p:cNvSpPr/>
          <p:nvPr/>
        </p:nvSpPr>
        <p:spPr>
          <a:xfrm>
            <a:off x="1856039" y="5630065"/>
            <a:ext cx="32384" cy="37465"/>
          </a:xfrm>
          <a:custGeom>
            <a:avLst/>
            <a:gdLst/>
            <a:ahLst/>
            <a:cxnLst/>
            <a:rect l="l" t="t" r="r" b="b"/>
            <a:pathLst>
              <a:path w="32385" h="37464">
                <a:moveTo>
                  <a:pt x="32311" y="0"/>
                </a:moveTo>
                <a:lnTo>
                  <a:pt x="0" y="0"/>
                </a:lnTo>
                <a:lnTo>
                  <a:pt x="0" y="36936"/>
                </a:lnTo>
                <a:lnTo>
                  <a:pt x="32311" y="36936"/>
                </a:lnTo>
                <a:lnTo>
                  <a:pt x="32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9" name="object 1249"/>
          <p:cNvSpPr/>
          <p:nvPr/>
        </p:nvSpPr>
        <p:spPr>
          <a:xfrm>
            <a:off x="1858658" y="5633060"/>
            <a:ext cx="27305" cy="31115"/>
          </a:xfrm>
          <a:custGeom>
            <a:avLst/>
            <a:gdLst/>
            <a:ahLst/>
            <a:cxnLst/>
            <a:rect l="l" t="t" r="r" b="b"/>
            <a:pathLst>
              <a:path w="27305" h="31114">
                <a:moveTo>
                  <a:pt x="0" y="0"/>
                </a:moveTo>
                <a:lnTo>
                  <a:pt x="27072" y="0"/>
                </a:lnTo>
                <a:lnTo>
                  <a:pt x="27072" y="30946"/>
                </a:lnTo>
                <a:lnTo>
                  <a:pt x="0" y="30946"/>
                </a:lnTo>
                <a:lnTo>
                  <a:pt x="0" y="0"/>
                </a:lnTo>
                <a:close/>
              </a:path>
            </a:pathLst>
          </a:custGeom>
          <a:ln w="55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0" name="object 1250"/>
          <p:cNvSpPr/>
          <p:nvPr/>
        </p:nvSpPr>
        <p:spPr>
          <a:xfrm>
            <a:off x="2052529" y="5630065"/>
            <a:ext cx="32384" cy="37465"/>
          </a:xfrm>
          <a:custGeom>
            <a:avLst/>
            <a:gdLst/>
            <a:ahLst/>
            <a:cxnLst/>
            <a:rect l="l" t="t" r="r" b="b"/>
            <a:pathLst>
              <a:path w="32385" h="37464">
                <a:moveTo>
                  <a:pt x="32312" y="0"/>
                </a:moveTo>
                <a:lnTo>
                  <a:pt x="0" y="0"/>
                </a:lnTo>
                <a:lnTo>
                  <a:pt x="0" y="36936"/>
                </a:lnTo>
                <a:lnTo>
                  <a:pt x="32312" y="36936"/>
                </a:lnTo>
                <a:lnTo>
                  <a:pt x="323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1" name="object 1251"/>
          <p:cNvSpPr/>
          <p:nvPr/>
        </p:nvSpPr>
        <p:spPr>
          <a:xfrm>
            <a:off x="2055149" y="5633060"/>
            <a:ext cx="27305" cy="31115"/>
          </a:xfrm>
          <a:custGeom>
            <a:avLst/>
            <a:gdLst/>
            <a:ahLst/>
            <a:cxnLst/>
            <a:rect l="l" t="t" r="r" b="b"/>
            <a:pathLst>
              <a:path w="27305" h="31114">
                <a:moveTo>
                  <a:pt x="0" y="0"/>
                </a:moveTo>
                <a:lnTo>
                  <a:pt x="27072" y="0"/>
                </a:lnTo>
                <a:lnTo>
                  <a:pt x="27072" y="30946"/>
                </a:lnTo>
                <a:lnTo>
                  <a:pt x="0" y="30946"/>
                </a:lnTo>
                <a:lnTo>
                  <a:pt x="0" y="0"/>
                </a:lnTo>
                <a:close/>
              </a:path>
            </a:pathLst>
          </a:custGeom>
          <a:ln w="55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2" name="object 1252"/>
          <p:cNvSpPr/>
          <p:nvPr/>
        </p:nvSpPr>
        <p:spPr>
          <a:xfrm>
            <a:off x="2249021" y="5628068"/>
            <a:ext cx="32384" cy="37465"/>
          </a:xfrm>
          <a:custGeom>
            <a:avLst/>
            <a:gdLst/>
            <a:ahLst/>
            <a:cxnLst/>
            <a:rect l="l" t="t" r="r" b="b"/>
            <a:pathLst>
              <a:path w="32385" h="37464">
                <a:moveTo>
                  <a:pt x="32311" y="0"/>
                </a:moveTo>
                <a:lnTo>
                  <a:pt x="0" y="0"/>
                </a:lnTo>
                <a:lnTo>
                  <a:pt x="0" y="36936"/>
                </a:lnTo>
                <a:lnTo>
                  <a:pt x="32311" y="36936"/>
                </a:lnTo>
                <a:lnTo>
                  <a:pt x="32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3" name="object 1253"/>
          <p:cNvSpPr/>
          <p:nvPr/>
        </p:nvSpPr>
        <p:spPr>
          <a:xfrm>
            <a:off x="2251641" y="5631063"/>
            <a:ext cx="27305" cy="31115"/>
          </a:xfrm>
          <a:custGeom>
            <a:avLst/>
            <a:gdLst/>
            <a:ahLst/>
            <a:cxnLst/>
            <a:rect l="l" t="t" r="r" b="b"/>
            <a:pathLst>
              <a:path w="27305" h="31114">
                <a:moveTo>
                  <a:pt x="0" y="0"/>
                </a:moveTo>
                <a:lnTo>
                  <a:pt x="27072" y="0"/>
                </a:lnTo>
                <a:lnTo>
                  <a:pt x="27072" y="30946"/>
                </a:lnTo>
                <a:lnTo>
                  <a:pt x="0" y="30946"/>
                </a:lnTo>
                <a:lnTo>
                  <a:pt x="0" y="0"/>
                </a:lnTo>
                <a:close/>
              </a:path>
            </a:pathLst>
          </a:custGeom>
          <a:ln w="55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4" name="object 1254"/>
          <p:cNvSpPr/>
          <p:nvPr/>
        </p:nvSpPr>
        <p:spPr>
          <a:xfrm>
            <a:off x="2445511" y="5601115"/>
            <a:ext cx="32384" cy="37465"/>
          </a:xfrm>
          <a:custGeom>
            <a:avLst/>
            <a:gdLst/>
            <a:ahLst/>
            <a:cxnLst/>
            <a:rect l="l" t="t" r="r" b="b"/>
            <a:pathLst>
              <a:path w="32385" h="37464">
                <a:moveTo>
                  <a:pt x="32312" y="0"/>
                </a:moveTo>
                <a:lnTo>
                  <a:pt x="0" y="0"/>
                </a:lnTo>
                <a:lnTo>
                  <a:pt x="0" y="36936"/>
                </a:lnTo>
                <a:lnTo>
                  <a:pt x="32312" y="36936"/>
                </a:lnTo>
                <a:lnTo>
                  <a:pt x="323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5" name="object 1255"/>
          <p:cNvSpPr/>
          <p:nvPr/>
        </p:nvSpPr>
        <p:spPr>
          <a:xfrm>
            <a:off x="2448132" y="5604110"/>
            <a:ext cx="27305" cy="31115"/>
          </a:xfrm>
          <a:custGeom>
            <a:avLst/>
            <a:gdLst/>
            <a:ahLst/>
            <a:cxnLst/>
            <a:rect l="l" t="t" r="r" b="b"/>
            <a:pathLst>
              <a:path w="27305" h="31114">
                <a:moveTo>
                  <a:pt x="0" y="0"/>
                </a:moveTo>
                <a:lnTo>
                  <a:pt x="27072" y="0"/>
                </a:lnTo>
                <a:lnTo>
                  <a:pt x="27072" y="30946"/>
                </a:lnTo>
                <a:lnTo>
                  <a:pt x="0" y="30946"/>
                </a:lnTo>
                <a:lnTo>
                  <a:pt x="0" y="0"/>
                </a:lnTo>
                <a:close/>
              </a:path>
            </a:pathLst>
          </a:custGeom>
          <a:ln w="55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6" name="object 1256"/>
          <p:cNvSpPr/>
          <p:nvPr/>
        </p:nvSpPr>
        <p:spPr>
          <a:xfrm>
            <a:off x="2644623" y="5575160"/>
            <a:ext cx="27305" cy="31115"/>
          </a:xfrm>
          <a:custGeom>
            <a:avLst/>
            <a:gdLst/>
            <a:ahLst/>
            <a:cxnLst/>
            <a:rect l="l" t="t" r="r" b="b"/>
            <a:pathLst>
              <a:path w="27305" h="31114">
                <a:moveTo>
                  <a:pt x="0" y="0"/>
                </a:moveTo>
                <a:lnTo>
                  <a:pt x="27072" y="0"/>
                </a:lnTo>
                <a:lnTo>
                  <a:pt x="27072" y="30946"/>
                </a:lnTo>
                <a:lnTo>
                  <a:pt x="0" y="30946"/>
                </a:lnTo>
                <a:lnTo>
                  <a:pt x="0" y="0"/>
                </a:lnTo>
                <a:close/>
              </a:path>
            </a:pathLst>
          </a:custGeom>
          <a:ln w="55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7" name="object 1257"/>
          <p:cNvSpPr/>
          <p:nvPr/>
        </p:nvSpPr>
        <p:spPr>
          <a:xfrm>
            <a:off x="2841114" y="5541219"/>
            <a:ext cx="27305" cy="31115"/>
          </a:xfrm>
          <a:custGeom>
            <a:avLst/>
            <a:gdLst/>
            <a:ahLst/>
            <a:cxnLst/>
            <a:rect l="l" t="t" r="r" b="b"/>
            <a:pathLst>
              <a:path w="27305" h="31114">
                <a:moveTo>
                  <a:pt x="0" y="0"/>
                </a:moveTo>
                <a:lnTo>
                  <a:pt x="27072" y="0"/>
                </a:lnTo>
                <a:lnTo>
                  <a:pt x="27072" y="30946"/>
                </a:lnTo>
                <a:lnTo>
                  <a:pt x="0" y="30946"/>
                </a:lnTo>
                <a:lnTo>
                  <a:pt x="0" y="0"/>
                </a:lnTo>
                <a:close/>
              </a:path>
            </a:pathLst>
          </a:custGeom>
          <a:ln w="55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8" name="object 1258"/>
          <p:cNvSpPr/>
          <p:nvPr/>
        </p:nvSpPr>
        <p:spPr>
          <a:xfrm>
            <a:off x="3037605" y="5586141"/>
            <a:ext cx="27305" cy="31115"/>
          </a:xfrm>
          <a:custGeom>
            <a:avLst/>
            <a:gdLst/>
            <a:ahLst/>
            <a:cxnLst/>
            <a:rect l="l" t="t" r="r" b="b"/>
            <a:pathLst>
              <a:path w="27305" h="31114">
                <a:moveTo>
                  <a:pt x="0" y="0"/>
                </a:moveTo>
                <a:lnTo>
                  <a:pt x="27072" y="0"/>
                </a:lnTo>
                <a:lnTo>
                  <a:pt x="27072" y="30946"/>
                </a:lnTo>
                <a:lnTo>
                  <a:pt x="0" y="30946"/>
                </a:lnTo>
                <a:lnTo>
                  <a:pt x="0" y="0"/>
                </a:lnTo>
                <a:close/>
              </a:path>
            </a:pathLst>
          </a:custGeom>
          <a:ln w="556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9" name="object 1259"/>
          <p:cNvSpPr/>
          <p:nvPr/>
        </p:nvSpPr>
        <p:spPr>
          <a:xfrm>
            <a:off x="1476155" y="5651029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39">
                <a:moveTo>
                  <a:pt x="0" y="0"/>
                </a:moveTo>
                <a:lnTo>
                  <a:pt x="1577169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0" name="object 1260"/>
          <p:cNvSpPr/>
          <p:nvPr/>
        </p:nvSpPr>
        <p:spPr>
          <a:xfrm>
            <a:off x="1675266" y="5648034"/>
            <a:ext cx="0" cy="39370"/>
          </a:xfrm>
          <a:custGeom>
            <a:avLst/>
            <a:gdLst/>
            <a:ahLst/>
            <a:cxnLst/>
            <a:rect l="l" t="t" r="r" b="b"/>
            <a:pathLst>
              <a:path h="39370">
                <a:moveTo>
                  <a:pt x="0" y="0"/>
                </a:moveTo>
                <a:lnTo>
                  <a:pt x="0" y="38932"/>
                </a:lnTo>
              </a:path>
            </a:pathLst>
          </a:custGeom>
          <a:ln w="52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1" name="object 1261"/>
          <p:cNvSpPr/>
          <p:nvPr/>
        </p:nvSpPr>
        <p:spPr>
          <a:xfrm>
            <a:off x="1871758" y="5648034"/>
            <a:ext cx="0" cy="39370"/>
          </a:xfrm>
          <a:custGeom>
            <a:avLst/>
            <a:gdLst/>
            <a:ahLst/>
            <a:cxnLst/>
            <a:rect l="l" t="t" r="r" b="b"/>
            <a:pathLst>
              <a:path h="39370">
                <a:moveTo>
                  <a:pt x="0" y="0"/>
                </a:moveTo>
                <a:lnTo>
                  <a:pt x="0" y="38932"/>
                </a:lnTo>
              </a:path>
            </a:pathLst>
          </a:custGeom>
          <a:ln w="52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2" name="object 1262"/>
          <p:cNvSpPr/>
          <p:nvPr/>
        </p:nvSpPr>
        <p:spPr>
          <a:xfrm>
            <a:off x="2068249" y="5648034"/>
            <a:ext cx="0" cy="39370"/>
          </a:xfrm>
          <a:custGeom>
            <a:avLst/>
            <a:gdLst/>
            <a:ahLst/>
            <a:cxnLst/>
            <a:rect l="l" t="t" r="r" b="b"/>
            <a:pathLst>
              <a:path h="39370">
                <a:moveTo>
                  <a:pt x="0" y="0"/>
                </a:moveTo>
                <a:lnTo>
                  <a:pt x="0" y="38932"/>
                </a:lnTo>
              </a:path>
            </a:pathLst>
          </a:custGeom>
          <a:ln w="52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3" name="object 1263"/>
          <p:cNvSpPr/>
          <p:nvPr/>
        </p:nvSpPr>
        <p:spPr>
          <a:xfrm>
            <a:off x="2264740" y="5648034"/>
            <a:ext cx="0" cy="39370"/>
          </a:xfrm>
          <a:custGeom>
            <a:avLst/>
            <a:gdLst/>
            <a:ahLst/>
            <a:cxnLst/>
            <a:rect l="l" t="t" r="r" b="b"/>
            <a:pathLst>
              <a:path h="39370">
                <a:moveTo>
                  <a:pt x="0" y="0"/>
                </a:moveTo>
                <a:lnTo>
                  <a:pt x="0" y="38932"/>
                </a:lnTo>
              </a:path>
            </a:pathLst>
          </a:custGeom>
          <a:ln w="52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4" name="object 1264"/>
          <p:cNvSpPr/>
          <p:nvPr/>
        </p:nvSpPr>
        <p:spPr>
          <a:xfrm>
            <a:off x="2461231" y="5648034"/>
            <a:ext cx="0" cy="39370"/>
          </a:xfrm>
          <a:custGeom>
            <a:avLst/>
            <a:gdLst/>
            <a:ahLst/>
            <a:cxnLst/>
            <a:rect l="l" t="t" r="r" b="b"/>
            <a:pathLst>
              <a:path h="39370">
                <a:moveTo>
                  <a:pt x="0" y="0"/>
                </a:moveTo>
                <a:lnTo>
                  <a:pt x="0" y="38932"/>
                </a:lnTo>
              </a:path>
            </a:pathLst>
          </a:custGeom>
          <a:ln w="52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5" name="object 1265"/>
          <p:cNvSpPr/>
          <p:nvPr/>
        </p:nvSpPr>
        <p:spPr>
          <a:xfrm>
            <a:off x="2657722" y="5648034"/>
            <a:ext cx="0" cy="39370"/>
          </a:xfrm>
          <a:custGeom>
            <a:avLst/>
            <a:gdLst/>
            <a:ahLst/>
            <a:cxnLst/>
            <a:rect l="l" t="t" r="r" b="b"/>
            <a:pathLst>
              <a:path h="39370">
                <a:moveTo>
                  <a:pt x="0" y="0"/>
                </a:moveTo>
                <a:lnTo>
                  <a:pt x="0" y="38932"/>
                </a:lnTo>
              </a:path>
            </a:pathLst>
          </a:custGeom>
          <a:ln w="52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6" name="object 1266"/>
          <p:cNvSpPr/>
          <p:nvPr/>
        </p:nvSpPr>
        <p:spPr>
          <a:xfrm>
            <a:off x="2854214" y="5648034"/>
            <a:ext cx="0" cy="39370"/>
          </a:xfrm>
          <a:custGeom>
            <a:avLst/>
            <a:gdLst/>
            <a:ahLst/>
            <a:cxnLst/>
            <a:rect l="l" t="t" r="r" b="b"/>
            <a:pathLst>
              <a:path h="39370">
                <a:moveTo>
                  <a:pt x="0" y="0"/>
                </a:moveTo>
                <a:lnTo>
                  <a:pt x="0" y="38932"/>
                </a:lnTo>
              </a:path>
            </a:pathLst>
          </a:custGeom>
          <a:ln w="52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7" name="object 1267"/>
          <p:cNvSpPr/>
          <p:nvPr/>
        </p:nvSpPr>
        <p:spPr>
          <a:xfrm>
            <a:off x="3050705" y="5648034"/>
            <a:ext cx="0" cy="39370"/>
          </a:xfrm>
          <a:custGeom>
            <a:avLst/>
            <a:gdLst/>
            <a:ahLst/>
            <a:cxnLst/>
            <a:rect l="l" t="t" r="r" b="b"/>
            <a:pathLst>
              <a:path h="39370">
                <a:moveTo>
                  <a:pt x="0" y="0"/>
                </a:moveTo>
                <a:lnTo>
                  <a:pt x="0" y="38932"/>
                </a:lnTo>
              </a:path>
            </a:pathLst>
          </a:custGeom>
          <a:ln w="52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8" name="object 1268"/>
          <p:cNvSpPr/>
          <p:nvPr/>
        </p:nvSpPr>
        <p:spPr>
          <a:xfrm>
            <a:off x="1478775" y="4450103"/>
            <a:ext cx="0" cy="1203960"/>
          </a:xfrm>
          <a:custGeom>
            <a:avLst/>
            <a:gdLst/>
            <a:ahLst/>
            <a:cxnLst/>
            <a:rect l="l" t="t" r="r" b="b"/>
            <a:pathLst>
              <a:path h="1203960">
                <a:moveTo>
                  <a:pt x="0" y="0"/>
                </a:moveTo>
                <a:lnTo>
                  <a:pt x="0" y="1203920"/>
                </a:lnTo>
              </a:path>
            </a:pathLst>
          </a:custGeom>
          <a:ln w="52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9" name="object 1269"/>
          <p:cNvSpPr/>
          <p:nvPr/>
        </p:nvSpPr>
        <p:spPr>
          <a:xfrm>
            <a:off x="1447337" y="5651029"/>
            <a:ext cx="34290" cy="0"/>
          </a:xfrm>
          <a:custGeom>
            <a:avLst/>
            <a:gdLst/>
            <a:ahLst/>
            <a:cxnLst/>
            <a:rect l="l" t="t" r="r" b="b"/>
            <a:pathLst>
              <a:path w="34290">
                <a:moveTo>
                  <a:pt x="0" y="0"/>
                </a:moveTo>
                <a:lnTo>
                  <a:pt x="34058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0" name="object 1270"/>
          <p:cNvSpPr/>
          <p:nvPr/>
        </p:nvSpPr>
        <p:spPr>
          <a:xfrm>
            <a:off x="1447337" y="5351546"/>
            <a:ext cx="34290" cy="0"/>
          </a:xfrm>
          <a:custGeom>
            <a:avLst/>
            <a:gdLst/>
            <a:ahLst/>
            <a:cxnLst/>
            <a:rect l="l" t="t" r="r" b="b"/>
            <a:pathLst>
              <a:path w="34290">
                <a:moveTo>
                  <a:pt x="0" y="0"/>
                </a:moveTo>
                <a:lnTo>
                  <a:pt x="34058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1" name="object 1271"/>
          <p:cNvSpPr/>
          <p:nvPr/>
        </p:nvSpPr>
        <p:spPr>
          <a:xfrm>
            <a:off x="1447337" y="5052063"/>
            <a:ext cx="34290" cy="0"/>
          </a:xfrm>
          <a:custGeom>
            <a:avLst/>
            <a:gdLst/>
            <a:ahLst/>
            <a:cxnLst/>
            <a:rect l="l" t="t" r="r" b="b"/>
            <a:pathLst>
              <a:path w="34290">
                <a:moveTo>
                  <a:pt x="0" y="0"/>
                </a:moveTo>
                <a:lnTo>
                  <a:pt x="34058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2" name="object 1272"/>
          <p:cNvSpPr txBox="1"/>
          <p:nvPr/>
        </p:nvSpPr>
        <p:spPr>
          <a:xfrm>
            <a:off x="1359134" y="4983460"/>
            <a:ext cx="93345" cy="424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650" spc="-50" dirty="0">
                <a:latin typeface="Arial"/>
                <a:cs typeface="Arial"/>
              </a:rPr>
              <a:t>10</a:t>
            </a: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50">
              <a:latin typeface="Arial"/>
              <a:cs typeface="Arial"/>
            </a:endParaRPr>
          </a:p>
          <a:p>
            <a:pPr marL="40005">
              <a:lnSpc>
                <a:spcPct val="100000"/>
              </a:lnSpc>
            </a:pPr>
            <a:r>
              <a:rPr sz="650" spc="-45" dirty="0">
                <a:latin typeface="Arial"/>
                <a:cs typeface="Arial"/>
              </a:rPr>
              <a:t>5</a:t>
            </a:r>
            <a:endParaRPr sz="650">
              <a:latin typeface="Arial"/>
              <a:cs typeface="Arial"/>
            </a:endParaRPr>
          </a:p>
        </p:txBody>
      </p:sp>
      <p:sp>
        <p:nvSpPr>
          <p:cNvPr id="1273" name="object 1273"/>
          <p:cNvSpPr/>
          <p:nvPr/>
        </p:nvSpPr>
        <p:spPr>
          <a:xfrm>
            <a:off x="1447337" y="4752580"/>
            <a:ext cx="34290" cy="0"/>
          </a:xfrm>
          <a:custGeom>
            <a:avLst/>
            <a:gdLst/>
            <a:ahLst/>
            <a:cxnLst/>
            <a:rect l="l" t="t" r="r" b="b"/>
            <a:pathLst>
              <a:path w="34290">
                <a:moveTo>
                  <a:pt x="0" y="0"/>
                </a:moveTo>
                <a:lnTo>
                  <a:pt x="34058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4" name="object 1274"/>
          <p:cNvSpPr/>
          <p:nvPr/>
        </p:nvSpPr>
        <p:spPr>
          <a:xfrm>
            <a:off x="1447337" y="4453098"/>
            <a:ext cx="34290" cy="0"/>
          </a:xfrm>
          <a:custGeom>
            <a:avLst/>
            <a:gdLst/>
            <a:ahLst/>
            <a:cxnLst/>
            <a:rect l="l" t="t" r="r" b="b"/>
            <a:pathLst>
              <a:path w="34290">
                <a:moveTo>
                  <a:pt x="0" y="0"/>
                </a:moveTo>
                <a:lnTo>
                  <a:pt x="34058" y="0"/>
                </a:lnTo>
              </a:path>
            </a:pathLst>
          </a:custGeom>
          <a:ln w="59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5" name="object 1275"/>
          <p:cNvSpPr txBox="1"/>
          <p:nvPr/>
        </p:nvSpPr>
        <p:spPr>
          <a:xfrm>
            <a:off x="1359134" y="4384494"/>
            <a:ext cx="93345" cy="424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650" spc="-50" dirty="0">
                <a:latin typeface="Arial"/>
                <a:cs typeface="Arial"/>
              </a:rPr>
              <a:t>20</a:t>
            </a: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650" spc="-50" dirty="0">
                <a:latin typeface="Arial"/>
                <a:cs typeface="Arial"/>
              </a:rPr>
              <a:t>15</a:t>
            </a:r>
            <a:endParaRPr sz="650">
              <a:latin typeface="Arial"/>
              <a:cs typeface="Arial"/>
            </a:endParaRPr>
          </a:p>
        </p:txBody>
      </p:sp>
      <p:sp>
        <p:nvSpPr>
          <p:cNvPr id="1276" name="object 1276"/>
          <p:cNvSpPr txBox="1"/>
          <p:nvPr/>
        </p:nvSpPr>
        <p:spPr>
          <a:xfrm>
            <a:off x="1399305" y="5582425"/>
            <a:ext cx="1696720" cy="377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755"/>
              </a:lnSpc>
              <a:spcBef>
                <a:spcPts val="100"/>
              </a:spcBef>
            </a:pPr>
            <a:r>
              <a:rPr sz="650" spc="-45" dirty="0">
                <a:latin typeface="Arial"/>
                <a:cs typeface="Arial"/>
              </a:rPr>
              <a:t>0</a:t>
            </a:r>
            <a:endParaRPr sz="650">
              <a:latin typeface="Arial"/>
              <a:cs typeface="Arial"/>
            </a:endParaRPr>
          </a:p>
          <a:p>
            <a:pPr marL="29209">
              <a:lnSpc>
                <a:spcPts val="755"/>
              </a:lnSpc>
              <a:tabLst>
                <a:tab pos="1029335" algn="l"/>
                <a:tab pos="1225550" algn="l"/>
                <a:tab pos="1422400" algn="l"/>
                <a:tab pos="1618615" algn="l"/>
              </a:tabLst>
            </a:pPr>
            <a:r>
              <a:rPr sz="650" spc="-65" dirty="0">
                <a:latin typeface="Arial"/>
                <a:cs typeface="Arial"/>
              </a:rPr>
              <a:t>N</a:t>
            </a:r>
            <a:r>
              <a:rPr sz="650" spc="-55" dirty="0">
                <a:latin typeface="Arial"/>
                <a:cs typeface="Arial"/>
              </a:rPr>
              <a:t>S</a:t>
            </a:r>
            <a:r>
              <a:rPr sz="650" dirty="0">
                <a:latin typeface="Arial"/>
                <a:cs typeface="Arial"/>
              </a:rPr>
              <a:t>   </a:t>
            </a:r>
            <a:r>
              <a:rPr sz="650" spc="10" dirty="0">
                <a:latin typeface="Arial"/>
                <a:cs typeface="Arial"/>
              </a:rPr>
              <a:t> </a:t>
            </a:r>
            <a:r>
              <a:rPr sz="650" spc="-40" dirty="0">
                <a:latin typeface="Arial"/>
                <a:cs typeface="Arial"/>
              </a:rPr>
              <a:t>-12</a:t>
            </a:r>
            <a:r>
              <a:rPr sz="650" dirty="0">
                <a:latin typeface="Arial"/>
                <a:cs typeface="Arial"/>
              </a:rPr>
              <a:t>   </a:t>
            </a:r>
            <a:r>
              <a:rPr sz="650" spc="-5" dirty="0">
                <a:latin typeface="Arial"/>
                <a:cs typeface="Arial"/>
              </a:rPr>
              <a:t> </a:t>
            </a:r>
            <a:r>
              <a:rPr sz="650" spc="-40" dirty="0">
                <a:latin typeface="Arial"/>
                <a:cs typeface="Arial"/>
              </a:rPr>
              <a:t>-11</a:t>
            </a:r>
            <a:r>
              <a:rPr sz="650" dirty="0">
                <a:latin typeface="Arial"/>
                <a:cs typeface="Arial"/>
              </a:rPr>
              <a:t>   </a:t>
            </a:r>
            <a:r>
              <a:rPr sz="650" spc="-5" dirty="0">
                <a:latin typeface="Arial"/>
                <a:cs typeface="Arial"/>
              </a:rPr>
              <a:t> </a:t>
            </a:r>
            <a:r>
              <a:rPr sz="650" spc="-40" dirty="0">
                <a:latin typeface="Arial"/>
                <a:cs typeface="Arial"/>
              </a:rPr>
              <a:t>-10</a:t>
            </a:r>
            <a:r>
              <a:rPr sz="650" dirty="0">
                <a:latin typeface="Arial"/>
                <a:cs typeface="Arial"/>
              </a:rPr>
              <a:t>    </a:t>
            </a:r>
            <a:r>
              <a:rPr sz="650" spc="-25" dirty="0">
                <a:latin typeface="Arial"/>
                <a:cs typeface="Arial"/>
              </a:rPr>
              <a:t> </a:t>
            </a:r>
            <a:r>
              <a:rPr sz="650" spc="-40" dirty="0">
                <a:latin typeface="Arial"/>
                <a:cs typeface="Arial"/>
              </a:rPr>
              <a:t>-9</a:t>
            </a:r>
            <a:r>
              <a:rPr sz="650" dirty="0">
                <a:latin typeface="Arial"/>
                <a:cs typeface="Arial"/>
              </a:rPr>
              <a:t>	</a:t>
            </a:r>
            <a:r>
              <a:rPr sz="650" spc="-40" dirty="0">
                <a:latin typeface="Arial"/>
                <a:cs typeface="Arial"/>
              </a:rPr>
              <a:t>-8</a:t>
            </a:r>
            <a:r>
              <a:rPr sz="650" dirty="0">
                <a:latin typeface="Arial"/>
                <a:cs typeface="Arial"/>
              </a:rPr>
              <a:t>	</a:t>
            </a:r>
            <a:r>
              <a:rPr sz="650" spc="-40" dirty="0">
                <a:latin typeface="Arial"/>
                <a:cs typeface="Arial"/>
              </a:rPr>
              <a:t>-7</a:t>
            </a:r>
            <a:r>
              <a:rPr sz="650" dirty="0">
                <a:latin typeface="Arial"/>
                <a:cs typeface="Arial"/>
              </a:rPr>
              <a:t>	</a:t>
            </a:r>
            <a:r>
              <a:rPr sz="650" spc="-40" dirty="0">
                <a:latin typeface="Arial"/>
                <a:cs typeface="Arial"/>
              </a:rPr>
              <a:t>-6</a:t>
            </a:r>
            <a:r>
              <a:rPr sz="650" dirty="0">
                <a:latin typeface="Arial"/>
                <a:cs typeface="Arial"/>
              </a:rPr>
              <a:t>	</a:t>
            </a:r>
            <a:r>
              <a:rPr sz="650" spc="-40" dirty="0">
                <a:latin typeface="Arial"/>
                <a:cs typeface="Arial"/>
              </a:rPr>
              <a:t>-5</a:t>
            </a:r>
            <a:endParaRPr sz="650">
              <a:latin typeface="Arial"/>
              <a:cs typeface="Arial"/>
            </a:endParaRPr>
          </a:p>
          <a:p>
            <a:pPr marL="40005" algn="ctr">
              <a:lnSpc>
                <a:spcPct val="100000"/>
              </a:lnSpc>
              <a:spcBef>
                <a:spcPts val="345"/>
              </a:spcBef>
            </a:pPr>
            <a:r>
              <a:rPr sz="750" b="1" spc="-30" dirty="0">
                <a:latin typeface="Arial"/>
                <a:cs typeface="Arial"/>
              </a:rPr>
              <a:t>log[iso]</a:t>
            </a:r>
            <a:endParaRPr sz="750">
              <a:latin typeface="Arial"/>
              <a:cs typeface="Arial"/>
            </a:endParaRPr>
          </a:p>
        </p:txBody>
      </p:sp>
      <p:sp>
        <p:nvSpPr>
          <p:cNvPr id="1277" name="object 1277"/>
          <p:cNvSpPr txBox="1"/>
          <p:nvPr/>
        </p:nvSpPr>
        <p:spPr>
          <a:xfrm>
            <a:off x="1193800" y="6032500"/>
            <a:ext cx="234505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latin typeface="Arial"/>
                <a:cs typeface="Arial"/>
              </a:rPr>
              <a:t>cAMP </a:t>
            </a:r>
            <a:r>
              <a:rPr sz="1000" b="1" spc="-5" dirty="0">
                <a:latin typeface="Arial"/>
                <a:cs typeface="Arial"/>
              </a:rPr>
              <a:t>accumulation </a:t>
            </a:r>
            <a:r>
              <a:rPr sz="1000" b="1" dirty="0">
                <a:latin typeface="Arial"/>
                <a:cs typeface="Arial"/>
              </a:rPr>
              <a:t>HEK-293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(pMoles)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78" name="object 1278"/>
          <p:cNvSpPr txBox="1"/>
          <p:nvPr/>
        </p:nvSpPr>
        <p:spPr>
          <a:xfrm>
            <a:off x="2369535" y="4775200"/>
            <a:ext cx="90043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680720" algn="l"/>
              </a:tabLst>
            </a:pPr>
            <a:r>
              <a:rPr sz="800" i="1" u="sng" dirty="0">
                <a:uFill>
                  <a:solidFill>
                    <a:srgbClr val="000080"/>
                  </a:solidFill>
                </a:uFill>
                <a:latin typeface="Arial"/>
                <a:cs typeface="Arial"/>
              </a:rPr>
              <a:t> 	</a:t>
            </a:r>
            <a:r>
              <a:rPr sz="800" i="1" dirty="0">
                <a:latin typeface="Arial"/>
                <a:cs typeface="Arial"/>
              </a:rPr>
              <a:t> </a:t>
            </a:r>
            <a:r>
              <a:rPr sz="800" i="1" spc="-70" dirty="0">
                <a:latin typeface="Arial"/>
                <a:cs typeface="Arial"/>
              </a:rPr>
              <a:t> </a:t>
            </a:r>
            <a:r>
              <a:rPr sz="800" i="1" dirty="0">
                <a:latin typeface="Arial"/>
                <a:cs typeface="Arial"/>
              </a:rPr>
              <a:t>WT</a:t>
            </a:r>
            <a:endParaRPr sz="800">
              <a:latin typeface="Arial"/>
              <a:cs typeface="Arial"/>
            </a:endParaRPr>
          </a:p>
        </p:txBody>
      </p:sp>
      <p:sp>
        <p:nvSpPr>
          <p:cNvPr id="1279" name="object 1279"/>
          <p:cNvSpPr txBox="1"/>
          <p:nvPr/>
        </p:nvSpPr>
        <p:spPr>
          <a:xfrm>
            <a:off x="2832100" y="5151120"/>
            <a:ext cx="501650" cy="40640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77800">
              <a:lnSpc>
                <a:spcPct val="100000"/>
              </a:lnSpc>
              <a:spcBef>
                <a:spcPts val="640"/>
              </a:spcBef>
            </a:pPr>
            <a:r>
              <a:rPr sz="800" i="1" dirty="0">
                <a:latin typeface="Arial"/>
                <a:cs typeface="Arial"/>
              </a:rPr>
              <a:t>Mutant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40"/>
              </a:spcBef>
            </a:pPr>
            <a:r>
              <a:rPr sz="800" i="1" dirty="0">
                <a:latin typeface="Arial"/>
                <a:cs typeface="Arial"/>
              </a:rPr>
              <a:t>-</a:t>
            </a:r>
            <a:r>
              <a:rPr sz="800" i="1" spc="-30" dirty="0">
                <a:latin typeface="Arial"/>
                <a:cs typeface="Arial"/>
              </a:rPr>
              <a:t> </a:t>
            </a:r>
            <a:r>
              <a:rPr sz="800" i="1" dirty="0">
                <a:latin typeface="Arial"/>
                <a:cs typeface="Arial"/>
              </a:rPr>
              <a:t>controls</a:t>
            </a:r>
            <a:endParaRPr sz="800">
              <a:latin typeface="Arial"/>
              <a:cs typeface="Arial"/>
            </a:endParaRPr>
          </a:p>
        </p:txBody>
      </p:sp>
      <p:sp>
        <p:nvSpPr>
          <p:cNvPr id="1280" name="object 1280"/>
          <p:cNvSpPr txBox="1"/>
          <p:nvPr/>
        </p:nvSpPr>
        <p:spPr>
          <a:xfrm>
            <a:off x="1278493" y="3685540"/>
            <a:ext cx="4584065" cy="63500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R="257810" algn="ctr">
              <a:lnSpc>
                <a:spcPct val="100000"/>
              </a:lnSpc>
              <a:spcBef>
                <a:spcPts val="580"/>
              </a:spcBef>
            </a:pPr>
            <a:r>
              <a:rPr sz="1600" spc="-5" dirty="0">
                <a:latin typeface="Comic Sans MS"/>
                <a:cs typeface="Comic Sans MS"/>
              </a:rPr>
              <a:t>Uncouple efferent</a:t>
            </a:r>
            <a:r>
              <a:rPr sz="1600" spc="5" dirty="0">
                <a:latin typeface="Comic Sans MS"/>
                <a:cs typeface="Comic Sans MS"/>
              </a:rPr>
              <a:t> </a:t>
            </a:r>
            <a:r>
              <a:rPr sz="1600" spc="-5" dirty="0">
                <a:latin typeface="Comic Sans MS"/>
                <a:cs typeface="Comic Sans MS"/>
              </a:rPr>
              <a:t>pathways</a:t>
            </a:r>
            <a:endParaRPr sz="1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tabLst>
                <a:tab pos="2797810" algn="l"/>
              </a:tabLst>
            </a:pPr>
            <a:r>
              <a:rPr sz="1600" b="1" dirty="0">
                <a:latin typeface="Arial"/>
                <a:cs typeface="Arial"/>
              </a:rPr>
              <a:t>G </a:t>
            </a:r>
            <a:r>
              <a:rPr sz="1600" b="1" spc="-5" dirty="0">
                <a:latin typeface="Arial"/>
                <a:cs typeface="Arial"/>
              </a:rPr>
              <a:t>protein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not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activated	GPCR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Internalized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81" name="object 1281"/>
          <p:cNvSpPr txBox="1"/>
          <p:nvPr/>
        </p:nvSpPr>
        <p:spPr>
          <a:xfrm>
            <a:off x="7391400" y="2857500"/>
            <a:ext cx="658495" cy="49784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0" marR="5080" indent="-114300">
              <a:lnSpc>
                <a:spcPts val="1800"/>
              </a:lnSpc>
              <a:spcBef>
                <a:spcPts val="260"/>
              </a:spcBef>
            </a:pPr>
            <a:r>
              <a:rPr sz="1600" dirty="0">
                <a:latin typeface="Arial"/>
                <a:cs typeface="Arial"/>
              </a:rPr>
              <a:t>Y219G  </a:t>
            </a:r>
            <a:r>
              <a:rPr sz="1600" spc="-5" dirty="0">
                <a:latin typeface="Arial"/>
                <a:cs typeface="Arial"/>
              </a:rPr>
              <a:t>TM5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82" name="object 1282"/>
          <p:cNvSpPr txBox="1"/>
          <p:nvPr/>
        </p:nvSpPr>
        <p:spPr>
          <a:xfrm>
            <a:off x="7416800" y="3924300"/>
            <a:ext cx="647065" cy="49784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0" marR="5080" indent="-114300">
              <a:lnSpc>
                <a:spcPts val="1800"/>
              </a:lnSpc>
              <a:spcBef>
                <a:spcPts val="259"/>
              </a:spcBef>
            </a:pPr>
            <a:r>
              <a:rPr sz="1600" dirty="0">
                <a:latin typeface="Arial"/>
                <a:cs typeface="Arial"/>
              </a:rPr>
              <a:t>Y132H  </a:t>
            </a:r>
            <a:r>
              <a:rPr sz="1600" spc="-5" dirty="0">
                <a:latin typeface="Arial"/>
                <a:cs typeface="Arial"/>
              </a:rPr>
              <a:t>TM3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83" name="object 1283"/>
          <p:cNvSpPr/>
          <p:nvPr/>
        </p:nvSpPr>
        <p:spPr>
          <a:xfrm>
            <a:off x="9446775" y="2306267"/>
            <a:ext cx="806450" cy="879475"/>
          </a:xfrm>
          <a:custGeom>
            <a:avLst/>
            <a:gdLst/>
            <a:ahLst/>
            <a:cxnLst/>
            <a:rect l="l" t="t" r="r" b="b"/>
            <a:pathLst>
              <a:path w="806450" h="879475">
                <a:moveTo>
                  <a:pt x="0" y="0"/>
                </a:moveTo>
                <a:lnTo>
                  <a:pt x="806002" y="0"/>
                </a:lnTo>
                <a:lnTo>
                  <a:pt x="806002" y="879027"/>
                </a:lnTo>
                <a:lnTo>
                  <a:pt x="0" y="87902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4" name="object 1284"/>
          <p:cNvSpPr txBox="1"/>
          <p:nvPr/>
        </p:nvSpPr>
        <p:spPr>
          <a:xfrm>
            <a:off x="9525000" y="2311400"/>
            <a:ext cx="657860" cy="49784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0" marR="5080" indent="-114300">
              <a:lnSpc>
                <a:spcPts val="1800"/>
              </a:lnSpc>
              <a:spcBef>
                <a:spcPts val="260"/>
              </a:spcBef>
            </a:pPr>
            <a:r>
              <a:rPr sz="1600" dirty="0">
                <a:latin typeface="Arial"/>
                <a:cs typeface="Arial"/>
              </a:rPr>
              <a:t>Y</a:t>
            </a:r>
            <a:r>
              <a:rPr sz="1600" spc="-5" dirty="0">
                <a:latin typeface="Arial"/>
                <a:cs typeface="Arial"/>
              </a:rPr>
              <a:t>T</a:t>
            </a:r>
            <a:r>
              <a:rPr sz="1600" dirty="0">
                <a:latin typeface="Arial"/>
                <a:cs typeface="Arial"/>
              </a:rPr>
              <a:t>68H  </a:t>
            </a:r>
            <a:r>
              <a:rPr sz="1600" spc="-5" dirty="0">
                <a:latin typeface="Arial"/>
                <a:cs typeface="Arial"/>
              </a:rPr>
              <a:t>TM2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85" name="object 1285"/>
          <p:cNvSpPr txBox="1"/>
          <p:nvPr/>
        </p:nvSpPr>
        <p:spPr>
          <a:xfrm>
            <a:off x="1473200" y="2016760"/>
            <a:ext cx="4435475" cy="86360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203835" indent="-191770">
              <a:lnSpc>
                <a:spcPct val="100000"/>
              </a:lnSpc>
              <a:spcBef>
                <a:spcPts val="520"/>
              </a:spcBef>
              <a:buChar char="•"/>
              <a:tabLst>
                <a:tab pos="204470" algn="l"/>
              </a:tabLst>
            </a:pPr>
            <a:r>
              <a:rPr sz="2400" dirty="0">
                <a:solidFill>
                  <a:srgbClr val="A6AAA9"/>
                </a:solidFill>
                <a:latin typeface="Arial"/>
                <a:cs typeface="Arial"/>
              </a:rPr>
              <a:t>Reprogram </a:t>
            </a:r>
            <a:r>
              <a:rPr sz="2400" spc="-5" dirty="0">
                <a:solidFill>
                  <a:srgbClr val="A6AAA9"/>
                </a:solidFill>
                <a:latin typeface="Arial"/>
                <a:cs typeface="Arial"/>
              </a:rPr>
              <a:t>allosteric</a:t>
            </a:r>
            <a:r>
              <a:rPr sz="2400" spc="-15" dirty="0">
                <a:solidFill>
                  <a:srgbClr val="A6AAA9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A6AAA9"/>
                </a:solidFill>
                <a:latin typeface="Arial"/>
                <a:cs typeface="Arial"/>
              </a:rPr>
              <a:t>specificity</a:t>
            </a:r>
            <a:endParaRPr sz="2400">
              <a:latin typeface="Arial"/>
              <a:cs typeface="Arial"/>
            </a:endParaRPr>
          </a:p>
          <a:p>
            <a:pPr marL="203835" indent="-191770">
              <a:lnSpc>
                <a:spcPct val="100000"/>
              </a:lnSpc>
              <a:spcBef>
                <a:spcPts val="420"/>
              </a:spcBef>
              <a:buChar char="•"/>
              <a:tabLst>
                <a:tab pos="204470" algn="l"/>
              </a:tabLst>
            </a:pPr>
            <a:r>
              <a:rPr sz="2400" b="1" spc="-5" dirty="0">
                <a:latin typeface="Arial"/>
                <a:cs typeface="Arial"/>
              </a:rPr>
              <a:t>Separate efferent pathways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86" name="object 1286"/>
          <p:cNvSpPr txBox="1"/>
          <p:nvPr/>
        </p:nvSpPr>
        <p:spPr>
          <a:xfrm>
            <a:off x="1460500" y="1308100"/>
            <a:ext cx="3504565" cy="759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835" indent="-191770">
              <a:lnSpc>
                <a:spcPct val="100000"/>
              </a:lnSpc>
              <a:spcBef>
                <a:spcPts val="100"/>
              </a:spcBef>
              <a:buChar char="•"/>
              <a:tabLst>
                <a:tab pos="204470" algn="l"/>
              </a:tabLst>
            </a:pPr>
            <a:r>
              <a:rPr sz="2400" dirty="0">
                <a:solidFill>
                  <a:srgbClr val="A6AAA9"/>
                </a:solidFill>
                <a:latin typeface="Arial"/>
                <a:cs typeface="Arial"/>
              </a:rPr>
              <a:t>Decrease </a:t>
            </a:r>
            <a:r>
              <a:rPr sz="2400" spc="-5" dirty="0">
                <a:solidFill>
                  <a:srgbClr val="A6AAA9"/>
                </a:solidFill>
                <a:latin typeface="Arial"/>
                <a:cs typeface="Arial"/>
              </a:rPr>
              <a:t>retinal</a:t>
            </a:r>
            <a:r>
              <a:rPr sz="2400" spc="-65" dirty="0">
                <a:solidFill>
                  <a:srgbClr val="A6AAA9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A6AAA9"/>
                </a:solidFill>
                <a:latin typeface="Arial"/>
                <a:cs typeface="Arial"/>
              </a:rPr>
              <a:t>binding</a:t>
            </a:r>
            <a:endParaRPr sz="2400">
              <a:latin typeface="Arial"/>
              <a:cs typeface="Arial"/>
            </a:endParaRPr>
          </a:p>
          <a:p>
            <a:pPr marL="198755" indent="-186055">
              <a:lnSpc>
                <a:spcPct val="100000"/>
              </a:lnSpc>
              <a:spcBef>
                <a:spcPts val="20"/>
              </a:spcBef>
              <a:buChar char="•"/>
              <a:tabLst>
                <a:tab pos="198755" algn="l"/>
              </a:tabLst>
            </a:pPr>
            <a:r>
              <a:rPr sz="2400" spc="-20" dirty="0">
                <a:solidFill>
                  <a:srgbClr val="A6AAA9"/>
                </a:solidFill>
                <a:latin typeface="Arial"/>
                <a:cs typeface="Arial"/>
              </a:rPr>
              <a:t>Yield </a:t>
            </a:r>
            <a:r>
              <a:rPr sz="2400" spc="-5" dirty="0">
                <a:solidFill>
                  <a:srgbClr val="A6AAA9"/>
                </a:solidFill>
                <a:latin typeface="Arial"/>
                <a:cs typeface="Arial"/>
              </a:rPr>
              <a:t>constitutive</a:t>
            </a:r>
            <a:r>
              <a:rPr sz="2400" spc="5" dirty="0">
                <a:solidFill>
                  <a:srgbClr val="A6AAA9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A6AAA9"/>
                </a:solidFill>
                <a:latin typeface="Arial"/>
                <a:cs typeface="Arial"/>
              </a:rPr>
              <a:t>activity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87" name="object 1287"/>
          <p:cNvSpPr/>
          <p:nvPr/>
        </p:nvSpPr>
        <p:spPr>
          <a:xfrm>
            <a:off x="4942433" y="6435524"/>
            <a:ext cx="1626235" cy="361315"/>
          </a:xfrm>
          <a:custGeom>
            <a:avLst/>
            <a:gdLst/>
            <a:ahLst/>
            <a:cxnLst/>
            <a:rect l="l" t="t" r="r" b="b"/>
            <a:pathLst>
              <a:path w="1626234" h="361315">
                <a:moveTo>
                  <a:pt x="0" y="0"/>
                </a:moveTo>
                <a:lnTo>
                  <a:pt x="1625649" y="0"/>
                </a:lnTo>
                <a:lnTo>
                  <a:pt x="1625649" y="360821"/>
                </a:lnTo>
                <a:lnTo>
                  <a:pt x="0" y="360821"/>
                </a:lnTo>
                <a:lnTo>
                  <a:pt x="0" y="0"/>
                </a:lnTo>
                <a:close/>
              </a:path>
            </a:pathLst>
          </a:custGeom>
          <a:solidFill>
            <a:srgbClr val="A6AA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8" name="object 1288"/>
          <p:cNvSpPr txBox="1"/>
          <p:nvPr/>
        </p:nvSpPr>
        <p:spPr>
          <a:xfrm>
            <a:off x="2146300" y="6451600"/>
            <a:ext cx="4369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44165" algn="l"/>
              </a:tabLst>
            </a:pPr>
            <a:r>
              <a:rPr sz="1800" dirty="0">
                <a:latin typeface="Arial"/>
                <a:cs typeface="Arial"/>
              </a:rPr>
              <a:t>Shenoy </a:t>
            </a:r>
            <a:r>
              <a:rPr sz="1800" i="1" spc="-5" dirty="0">
                <a:latin typeface="Arial"/>
                <a:cs typeface="Arial"/>
              </a:rPr>
              <a:t>et </a:t>
            </a:r>
            <a:r>
              <a:rPr sz="1800" i="1" dirty="0">
                <a:latin typeface="Arial"/>
                <a:cs typeface="Arial"/>
              </a:rPr>
              <a:t>al</a:t>
            </a:r>
            <a:r>
              <a:rPr sz="1800" i="1" spc="-5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JBC </a:t>
            </a:r>
            <a:r>
              <a:rPr sz="1800" spc="-5" dirty="0">
                <a:latin typeface="Arial"/>
                <a:cs typeface="Arial"/>
              </a:rPr>
              <a:t>2006	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Lefkowitz</a:t>
            </a:r>
            <a:r>
              <a:rPr sz="18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Lab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89" name="object 1289"/>
          <p:cNvSpPr/>
          <p:nvPr/>
        </p:nvSpPr>
        <p:spPr>
          <a:xfrm>
            <a:off x="10217825" y="1326156"/>
            <a:ext cx="745740" cy="31359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0" name="object 1290"/>
          <p:cNvSpPr txBox="1"/>
          <p:nvPr/>
        </p:nvSpPr>
        <p:spPr>
          <a:xfrm>
            <a:off x="10274300" y="1333500"/>
            <a:ext cx="5397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HE</a:t>
            </a:r>
            <a:r>
              <a:rPr sz="1200" b="1" spc="-9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VY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91" name="object 1291"/>
          <p:cNvSpPr txBox="1"/>
          <p:nvPr/>
        </p:nvSpPr>
        <p:spPr>
          <a:xfrm>
            <a:off x="10401300" y="4254500"/>
            <a:ext cx="4743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LIGHT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92" name="object 1292"/>
          <p:cNvSpPr txBox="1"/>
          <p:nvPr/>
        </p:nvSpPr>
        <p:spPr>
          <a:xfrm>
            <a:off x="10007600" y="698500"/>
            <a:ext cx="1014094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Arial"/>
                <a:cs typeface="Arial"/>
              </a:rPr>
              <a:t>Residue  </a:t>
            </a:r>
            <a:r>
              <a:rPr sz="2000" b="1" spc="-10" dirty="0">
                <a:latin typeface="Arial"/>
                <a:cs typeface="Arial"/>
              </a:rPr>
              <a:t>Weight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93" name="object 1293"/>
          <p:cNvSpPr txBox="1">
            <a:spLocks noGrp="1"/>
          </p:cNvSpPr>
          <p:nvPr>
            <p:ph type="title"/>
          </p:nvPr>
        </p:nvSpPr>
        <p:spPr>
          <a:xfrm>
            <a:off x="1943100" y="241300"/>
            <a:ext cx="8268334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Need </a:t>
            </a:r>
            <a:r>
              <a:rPr spc="-5" dirty="0"/>
              <a:t>multiple </a:t>
            </a:r>
            <a:r>
              <a:rPr dirty="0"/>
              <a:t>assays </a:t>
            </a:r>
            <a:r>
              <a:rPr spc="-5" dirty="0"/>
              <a:t>to </a:t>
            </a:r>
            <a:r>
              <a:rPr dirty="0"/>
              <a:t>measure what </a:t>
            </a:r>
            <a:r>
              <a:rPr spc="-5" dirty="0"/>
              <a:t>mutations</a:t>
            </a:r>
            <a:r>
              <a:rPr spc="-30" dirty="0"/>
              <a:t> </a:t>
            </a:r>
            <a:r>
              <a:rPr dirty="0"/>
              <a:t>do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71418" y="1171952"/>
            <a:ext cx="2440040" cy="30974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601661" y="7720"/>
            <a:ext cx="1295949" cy="8698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32973" y="4163118"/>
            <a:ext cx="6145372" cy="20378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794500" y="2324100"/>
            <a:ext cx="651510" cy="113284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14300" marR="31750" indent="-101600">
              <a:lnSpc>
                <a:spcPts val="1800"/>
              </a:lnSpc>
              <a:spcBef>
                <a:spcPts val="260"/>
              </a:spcBef>
            </a:pPr>
            <a:r>
              <a:rPr sz="1600" dirty="0">
                <a:latin typeface="Arial"/>
                <a:cs typeface="Arial"/>
              </a:rPr>
              <a:t>L125N  </a:t>
            </a:r>
            <a:r>
              <a:rPr sz="1600" spc="-5" dirty="0">
                <a:latin typeface="Arial"/>
                <a:cs typeface="Arial"/>
              </a:rPr>
              <a:t>TM3</a:t>
            </a:r>
            <a:endParaRPr sz="1600">
              <a:latin typeface="Arial"/>
              <a:cs typeface="Arial"/>
            </a:endParaRPr>
          </a:p>
          <a:p>
            <a:pPr marL="139700" marR="5080" indent="-88900">
              <a:lnSpc>
                <a:spcPts val="1800"/>
              </a:lnSpc>
              <a:spcBef>
                <a:spcPts val="1400"/>
              </a:spcBef>
            </a:pPr>
            <a:r>
              <a:rPr sz="1600" dirty="0">
                <a:latin typeface="Arial"/>
                <a:cs typeface="Arial"/>
              </a:rPr>
              <a:t>Y133L  </a:t>
            </a:r>
            <a:r>
              <a:rPr sz="1600" spc="-5" dirty="0">
                <a:latin typeface="Arial"/>
                <a:cs typeface="Arial"/>
              </a:rPr>
              <a:t>TM3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011405" y="5899705"/>
            <a:ext cx="1364259" cy="9582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931701" y="4522764"/>
            <a:ext cx="415290" cy="408940"/>
          </a:xfrm>
          <a:custGeom>
            <a:avLst/>
            <a:gdLst/>
            <a:ahLst/>
            <a:cxnLst/>
            <a:rect l="l" t="t" r="r" b="b"/>
            <a:pathLst>
              <a:path w="415290" h="408939">
                <a:moveTo>
                  <a:pt x="262343" y="0"/>
                </a:moveTo>
                <a:lnTo>
                  <a:pt x="86178" y="165309"/>
                </a:lnTo>
                <a:lnTo>
                  <a:pt x="10006" y="84134"/>
                </a:lnTo>
                <a:lnTo>
                  <a:pt x="0" y="398826"/>
                </a:lnTo>
                <a:lnTo>
                  <a:pt x="314693" y="408832"/>
                </a:lnTo>
                <a:lnTo>
                  <a:pt x="238522" y="327658"/>
                </a:lnTo>
                <a:lnTo>
                  <a:pt x="414688" y="162349"/>
                </a:lnTo>
                <a:lnTo>
                  <a:pt x="26234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931701" y="4522765"/>
            <a:ext cx="415290" cy="408940"/>
          </a:xfrm>
          <a:custGeom>
            <a:avLst/>
            <a:gdLst/>
            <a:ahLst/>
            <a:cxnLst/>
            <a:rect l="l" t="t" r="r" b="b"/>
            <a:pathLst>
              <a:path w="415290" h="408939">
                <a:moveTo>
                  <a:pt x="10005" y="84134"/>
                </a:moveTo>
                <a:lnTo>
                  <a:pt x="86177" y="165309"/>
                </a:lnTo>
                <a:lnTo>
                  <a:pt x="262343" y="0"/>
                </a:lnTo>
                <a:lnTo>
                  <a:pt x="414687" y="162348"/>
                </a:lnTo>
                <a:lnTo>
                  <a:pt x="238521" y="327658"/>
                </a:lnTo>
                <a:lnTo>
                  <a:pt x="314692" y="408832"/>
                </a:lnTo>
                <a:lnTo>
                  <a:pt x="0" y="398827"/>
                </a:lnTo>
                <a:lnTo>
                  <a:pt x="10005" y="84134"/>
                </a:lnTo>
                <a:close/>
              </a:path>
            </a:pathLst>
          </a:custGeom>
          <a:ln w="303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961374" y="5001779"/>
            <a:ext cx="1567685" cy="104033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981030" y="4846214"/>
            <a:ext cx="1413734" cy="132019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763551" y="4507122"/>
            <a:ext cx="413384" cy="471170"/>
          </a:xfrm>
          <a:custGeom>
            <a:avLst/>
            <a:gdLst/>
            <a:ahLst/>
            <a:cxnLst/>
            <a:rect l="l" t="t" r="r" b="b"/>
            <a:pathLst>
              <a:path w="413384" h="471170">
                <a:moveTo>
                  <a:pt x="149349" y="0"/>
                </a:moveTo>
                <a:lnTo>
                  <a:pt x="0" y="104993"/>
                </a:lnTo>
                <a:lnTo>
                  <a:pt x="188988" y="373824"/>
                </a:lnTo>
                <a:lnTo>
                  <a:pt x="114313" y="426321"/>
                </a:lnTo>
                <a:lnTo>
                  <a:pt x="368658" y="470677"/>
                </a:lnTo>
                <a:lnTo>
                  <a:pt x="413014" y="216334"/>
                </a:lnTo>
                <a:lnTo>
                  <a:pt x="338339" y="268831"/>
                </a:lnTo>
                <a:lnTo>
                  <a:pt x="149349" y="0"/>
                </a:lnTo>
                <a:close/>
              </a:path>
            </a:pathLst>
          </a:custGeom>
          <a:solidFill>
            <a:srgbClr val="000000">
              <a:alpha val="1774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763551" y="4507121"/>
            <a:ext cx="413384" cy="471170"/>
          </a:xfrm>
          <a:custGeom>
            <a:avLst/>
            <a:gdLst/>
            <a:ahLst/>
            <a:cxnLst/>
            <a:rect l="l" t="t" r="r" b="b"/>
            <a:pathLst>
              <a:path w="413384" h="471170">
                <a:moveTo>
                  <a:pt x="114314" y="426321"/>
                </a:moveTo>
                <a:lnTo>
                  <a:pt x="188989" y="373825"/>
                </a:lnTo>
                <a:lnTo>
                  <a:pt x="0" y="104993"/>
                </a:lnTo>
                <a:lnTo>
                  <a:pt x="149350" y="0"/>
                </a:lnTo>
                <a:lnTo>
                  <a:pt x="338339" y="268831"/>
                </a:lnTo>
                <a:lnTo>
                  <a:pt x="413014" y="216334"/>
                </a:lnTo>
                <a:lnTo>
                  <a:pt x="368658" y="470677"/>
                </a:lnTo>
                <a:lnTo>
                  <a:pt x="114314" y="426321"/>
                </a:lnTo>
                <a:close/>
              </a:path>
            </a:pathLst>
          </a:custGeom>
          <a:ln w="253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942433" y="6435524"/>
            <a:ext cx="1245235" cy="361315"/>
          </a:xfrm>
          <a:custGeom>
            <a:avLst/>
            <a:gdLst/>
            <a:ahLst/>
            <a:cxnLst/>
            <a:rect l="l" t="t" r="r" b="b"/>
            <a:pathLst>
              <a:path w="1245235" h="361315">
                <a:moveTo>
                  <a:pt x="0" y="0"/>
                </a:moveTo>
                <a:lnTo>
                  <a:pt x="1244686" y="0"/>
                </a:lnTo>
                <a:lnTo>
                  <a:pt x="1244686" y="360821"/>
                </a:lnTo>
                <a:lnTo>
                  <a:pt x="0" y="360821"/>
                </a:lnTo>
                <a:lnTo>
                  <a:pt x="0" y="0"/>
                </a:lnTo>
                <a:close/>
              </a:path>
            </a:pathLst>
          </a:custGeom>
          <a:solidFill>
            <a:srgbClr val="A6AA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473200" y="2016760"/>
            <a:ext cx="4435475" cy="130810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203835" indent="-191770">
              <a:lnSpc>
                <a:spcPct val="100000"/>
              </a:lnSpc>
              <a:spcBef>
                <a:spcPts val="520"/>
              </a:spcBef>
              <a:buChar char="•"/>
              <a:tabLst>
                <a:tab pos="204470" algn="l"/>
              </a:tabLst>
            </a:pPr>
            <a:r>
              <a:rPr sz="2400" dirty="0">
                <a:solidFill>
                  <a:srgbClr val="A6AAA9"/>
                </a:solidFill>
                <a:latin typeface="Arial"/>
                <a:cs typeface="Arial"/>
              </a:rPr>
              <a:t>Reprogram </a:t>
            </a:r>
            <a:r>
              <a:rPr sz="2400" spc="-5" dirty="0">
                <a:solidFill>
                  <a:srgbClr val="A6AAA9"/>
                </a:solidFill>
                <a:latin typeface="Arial"/>
                <a:cs typeface="Arial"/>
              </a:rPr>
              <a:t>allosteric</a:t>
            </a:r>
            <a:r>
              <a:rPr sz="2400" spc="-15" dirty="0">
                <a:solidFill>
                  <a:srgbClr val="A6AAA9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A6AAA9"/>
                </a:solidFill>
                <a:latin typeface="Arial"/>
                <a:cs typeface="Arial"/>
              </a:rPr>
              <a:t>specificity</a:t>
            </a:r>
            <a:endParaRPr sz="2400">
              <a:latin typeface="Arial"/>
              <a:cs typeface="Arial"/>
            </a:endParaRPr>
          </a:p>
          <a:p>
            <a:pPr marL="203835" indent="-191770">
              <a:lnSpc>
                <a:spcPct val="100000"/>
              </a:lnSpc>
              <a:spcBef>
                <a:spcPts val="420"/>
              </a:spcBef>
              <a:buChar char="•"/>
              <a:tabLst>
                <a:tab pos="204470" algn="l"/>
              </a:tabLst>
            </a:pPr>
            <a:r>
              <a:rPr sz="2400" b="1" spc="-5" dirty="0">
                <a:latin typeface="Arial"/>
                <a:cs typeface="Arial"/>
              </a:rPr>
              <a:t>Separate efferent pathways</a:t>
            </a:r>
            <a:endParaRPr sz="2400">
              <a:latin typeface="Arial"/>
              <a:cs typeface="Arial"/>
            </a:endParaRPr>
          </a:p>
          <a:p>
            <a:pPr marL="1016000">
              <a:lnSpc>
                <a:spcPct val="100000"/>
              </a:lnSpc>
              <a:spcBef>
                <a:spcPts val="620"/>
              </a:spcBef>
            </a:pPr>
            <a:r>
              <a:rPr sz="2400" i="1" dirty="0">
                <a:latin typeface="Arial"/>
                <a:cs typeface="Arial"/>
              </a:rPr>
              <a:t>- in</a:t>
            </a:r>
            <a:r>
              <a:rPr sz="2400" i="1" spc="-1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vivo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60500" y="1308100"/>
            <a:ext cx="3504565" cy="759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835" indent="-191770">
              <a:lnSpc>
                <a:spcPct val="100000"/>
              </a:lnSpc>
              <a:spcBef>
                <a:spcPts val="100"/>
              </a:spcBef>
              <a:buChar char="•"/>
              <a:tabLst>
                <a:tab pos="204470" algn="l"/>
              </a:tabLst>
            </a:pPr>
            <a:r>
              <a:rPr sz="2400" dirty="0">
                <a:solidFill>
                  <a:srgbClr val="A6AAA9"/>
                </a:solidFill>
                <a:latin typeface="Arial"/>
                <a:cs typeface="Arial"/>
              </a:rPr>
              <a:t>Decrease </a:t>
            </a:r>
            <a:r>
              <a:rPr sz="2400" spc="-5" dirty="0">
                <a:solidFill>
                  <a:srgbClr val="A6AAA9"/>
                </a:solidFill>
                <a:latin typeface="Arial"/>
                <a:cs typeface="Arial"/>
              </a:rPr>
              <a:t>retinal</a:t>
            </a:r>
            <a:r>
              <a:rPr sz="2400" spc="-65" dirty="0">
                <a:solidFill>
                  <a:srgbClr val="A6AAA9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A6AAA9"/>
                </a:solidFill>
                <a:latin typeface="Arial"/>
                <a:cs typeface="Arial"/>
              </a:rPr>
              <a:t>binding</a:t>
            </a:r>
            <a:endParaRPr sz="2400">
              <a:latin typeface="Arial"/>
              <a:cs typeface="Arial"/>
            </a:endParaRPr>
          </a:p>
          <a:p>
            <a:pPr marL="198755" indent="-186055">
              <a:lnSpc>
                <a:spcPct val="100000"/>
              </a:lnSpc>
              <a:spcBef>
                <a:spcPts val="20"/>
              </a:spcBef>
              <a:buChar char="•"/>
              <a:tabLst>
                <a:tab pos="198755" algn="l"/>
              </a:tabLst>
            </a:pPr>
            <a:r>
              <a:rPr sz="2400" spc="-20" dirty="0">
                <a:solidFill>
                  <a:srgbClr val="A6AAA9"/>
                </a:solidFill>
                <a:latin typeface="Arial"/>
                <a:cs typeface="Arial"/>
              </a:rPr>
              <a:t>Yield </a:t>
            </a:r>
            <a:r>
              <a:rPr sz="2400" spc="-5" dirty="0">
                <a:solidFill>
                  <a:srgbClr val="A6AAA9"/>
                </a:solidFill>
                <a:latin typeface="Arial"/>
                <a:cs typeface="Arial"/>
              </a:rPr>
              <a:t>constitutive</a:t>
            </a:r>
            <a:r>
              <a:rPr sz="2400" spc="5" dirty="0">
                <a:solidFill>
                  <a:srgbClr val="A6AAA9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A6AAA9"/>
                </a:solidFill>
                <a:latin typeface="Arial"/>
                <a:cs typeface="Arial"/>
              </a:rPr>
              <a:t>activity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0254203" y="1344424"/>
            <a:ext cx="660859" cy="309939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0274300" y="1333500"/>
            <a:ext cx="5397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HE</a:t>
            </a:r>
            <a:r>
              <a:rPr sz="1200" b="1" spc="-9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VY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184269" y="6150329"/>
            <a:ext cx="962660" cy="25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70"/>
              </a:lnSpc>
            </a:pPr>
            <a:r>
              <a:rPr sz="1600" b="1" spc="-5" dirty="0">
                <a:latin typeface="Arial"/>
                <a:cs typeface="Arial"/>
              </a:rPr>
              <a:t>β-arrestin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03643" y="6163620"/>
            <a:ext cx="940435" cy="25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70"/>
              </a:lnSpc>
            </a:pPr>
            <a:r>
              <a:rPr sz="1600" b="1" dirty="0">
                <a:latin typeface="Arial"/>
                <a:cs typeface="Arial"/>
              </a:rPr>
              <a:t>G</a:t>
            </a:r>
            <a:r>
              <a:rPr sz="1600" b="1" spc="-6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Protein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978400" y="6473254"/>
            <a:ext cx="11563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Caron</a:t>
            </a:r>
            <a:r>
              <a:rPr sz="18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Lab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019300" y="6485954"/>
            <a:ext cx="2706370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spc="-5" dirty="0">
                <a:latin typeface="Arial"/>
                <a:cs typeface="Arial"/>
              </a:rPr>
              <a:t>Peterson </a:t>
            </a:r>
            <a:r>
              <a:rPr sz="1800" i="1" spc="-5" dirty="0">
                <a:latin typeface="Arial"/>
                <a:cs typeface="Arial"/>
              </a:rPr>
              <a:t>et </a:t>
            </a:r>
            <a:r>
              <a:rPr sz="1800" i="1" dirty="0">
                <a:latin typeface="Arial"/>
                <a:cs typeface="Arial"/>
              </a:rPr>
              <a:t>al </a:t>
            </a:r>
            <a:r>
              <a:rPr sz="1800" b="1" i="1" dirty="0">
                <a:latin typeface="Arial"/>
                <a:cs typeface="Arial"/>
              </a:rPr>
              <a:t>PNAS</a:t>
            </a:r>
            <a:r>
              <a:rPr sz="1800" b="1" i="1" spc="-6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2015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401300" y="4254500"/>
            <a:ext cx="4743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LIGHT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007600" y="698500"/>
            <a:ext cx="1014094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Arial"/>
                <a:cs typeface="Arial"/>
              </a:rPr>
              <a:t>Residue  </a:t>
            </a:r>
            <a:r>
              <a:rPr sz="2000" b="1" spc="-10" dirty="0">
                <a:latin typeface="Arial"/>
                <a:cs typeface="Arial"/>
              </a:rPr>
              <a:t>Weight</a:t>
            </a:r>
            <a:endParaRPr sz="2000">
              <a:latin typeface="Arial"/>
              <a:cs typeface="Arial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1943100" y="241300"/>
            <a:ext cx="8268334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Need </a:t>
            </a:r>
            <a:r>
              <a:rPr spc="-5" dirty="0"/>
              <a:t>multiple </a:t>
            </a:r>
            <a:r>
              <a:rPr dirty="0"/>
              <a:t>assays </a:t>
            </a:r>
            <a:r>
              <a:rPr spc="-5" dirty="0"/>
              <a:t>to </a:t>
            </a:r>
            <a:r>
              <a:rPr dirty="0"/>
              <a:t>measure what </a:t>
            </a:r>
            <a:r>
              <a:rPr spc="-5" dirty="0"/>
              <a:t>mutations</a:t>
            </a:r>
            <a:r>
              <a:rPr spc="-30" dirty="0"/>
              <a:t> </a:t>
            </a:r>
            <a:r>
              <a:rPr dirty="0"/>
              <a:t>do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73350" y="0"/>
            <a:ext cx="1254561" cy="8775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601661" y="0"/>
            <a:ext cx="1295949" cy="8775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71418" y="1171952"/>
            <a:ext cx="2440040" cy="30974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130973" y="5812774"/>
            <a:ext cx="1337391" cy="10452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32973" y="4163118"/>
            <a:ext cx="6145372" cy="203783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794500" y="2324100"/>
            <a:ext cx="651510" cy="113284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14300" marR="31750" indent="-101600">
              <a:lnSpc>
                <a:spcPts val="1800"/>
              </a:lnSpc>
              <a:spcBef>
                <a:spcPts val="260"/>
              </a:spcBef>
            </a:pPr>
            <a:r>
              <a:rPr sz="1600" dirty="0">
                <a:latin typeface="Arial"/>
                <a:cs typeface="Arial"/>
              </a:rPr>
              <a:t>L125N  </a:t>
            </a:r>
            <a:r>
              <a:rPr sz="1600" spc="-5" dirty="0">
                <a:latin typeface="Arial"/>
                <a:cs typeface="Arial"/>
              </a:rPr>
              <a:t>TM3</a:t>
            </a:r>
            <a:endParaRPr sz="1600">
              <a:latin typeface="Arial"/>
              <a:cs typeface="Arial"/>
            </a:endParaRPr>
          </a:p>
          <a:p>
            <a:pPr marL="139700" marR="5080" indent="-88900">
              <a:lnSpc>
                <a:spcPts val="1800"/>
              </a:lnSpc>
              <a:spcBef>
                <a:spcPts val="1400"/>
              </a:spcBef>
            </a:pPr>
            <a:r>
              <a:rPr sz="1600" dirty="0">
                <a:latin typeface="Arial"/>
                <a:cs typeface="Arial"/>
              </a:rPr>
              <a:t>Y133L  </a:t>
            </a:r>
            <a:r>
              <a:rPr sz="1600" spc="-5" dirty="0">
                <a:latin typeface="Arial"/>
                <a:cs typeface="Arial"/>
              </a:rPr>
              <a:t>TM3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931701" y="4522764"/>
            <a:ext cx="415290" cy="408940"/>
          </a:xfrm>
          <a:custGeom>
            <a:avLst/>
            <a:gdLst/>
            <a:ahLst/>
            <a:cxnLst/>
            <a:rect l="l" t="t" r="r" b="b"/>
            <a:pathLst>
              <a:path w="415290" h="408939">
                <a:moveTo>
                  <a:pt x="262343" y="0"/>
                </a:moveTo>
                <a:lnTo>
                  <a:pt x="86178" y="165309"/>
                </a:lnTo>
                <a:lnTo>
                  <a:pt x="10006" y="84134"/>
                </a:lnTo>
                <a:lnTo>
                  <a:pt x="0" y="398826"/>
                </a:lnTo>
                <a:lnTo>
                  <a:pt x="314693" y="408832"/>
                </a:lnTo>
                <a:lnTo>
                  <a:pt x="238522" y="327658"/>
                </a:lnTo>
                <a:lnTo>
                  <a:pt x="414688" y="162349"/>
                </a:lnTo>
                <a:lnTo>
                  <a:pt x="262343" y="0"/>
                </a:lnTo>
                <a:close/>
              </a:path>
            </a:pathLst>
          </a:custGeom>
          <a:solidFill>
            <a:srgbClr val="000000">
              <a:alpha val="2174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931701" y="4522765"/>
            <a:ext cx="415290" cy="408940"/>
          </a:xfrm>
          <a:custGeom>
            <a:avLst/>
            <a:gdLst/>
            <a:ahLst/>
            <a:cxnLst/>
            <a:rect l="l" t="t" r="r" b="b"/>
            <a:pathLst>
              <a:path w="415290" h="408939">
                <a:moveTo>
                  <a:pt x="10005" y="84134"/>
                </a:moveTo>
                <a:lnTo>
                  <a:pt x="86177" y="165309"/>
                </a:lnTo>
                <a:lnTo>
                  <a:pt x="262343" y="0"/>
                </a:lnTo>
                <a:lnTo>
                  <a:pt x="414687" y="162348"/>
                </a:lnTo>
                <a:lnTo>
                  <a:pt x="238521" y="327658"/>
                </a:lnTo>
                <a:lnTo>
                  <a:pt x="314692" y="408832"/>
                </a:lnTo>
                <a:lnTo>
                  <a:pt x="0" y="398827"/>
                </a:lnTo>
                <a:lnTo>
                  <a:pt x="10005" y="84134"/>
                </a:lnTo>
                <a:close/>
              </a:path>
            </a:pathLst>
          </a:custGeom>
          <a:ln w="303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961374" y="5001779"/>
            <a:ext cx="1567685" cy="104033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981030" y="4846214"/>
            <a:ext cx="1413734" cy="132019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763551" y="4507122"/>
            <a:ext cx="413384" cy="471170"/>
          </a:xfrm>
          <a:custGeom>
            <a:avLst/>
            <a:gdLst/>
            <a:ahLst/>
            <a:cxnLst/>
            <a:rect l="l" t="t" r="r" b="b"/>
            <a:pathLst>
              <a:path w="413384" h="471170">
                <a:moveTo>
                  <a:pt x="149349" y="0"/>
                </a:moveTo>
                <a:lnTo>
                  <a:pt x="0" y="104993"/>
                </a:lnTo>
                <a:lnTo>
                  <a:pt x="188988" y="373824"/>
                </a:lnTo>
                <a:lnTo>
                  <a:pt x="114313" y="426321"/>
                </a:lnTo>
                <a:lnTo>
                  <a:pt x="368658" y="470677"/>
                </a:lnTo>
                <a:lnTo>
                  <a:pt x="413014" y="216334"/>
                </a:lnTo>
                <a:lnTo>
                  <a:pt x="338339" y="268831"/>
                </a:lnTo>
                <a:lnTo>
                  <a:pt x="1493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63551" y="4507121"/>
            <a:ext cx="413384" cy="471170"/>
          </a:xfrm>
          <a:custGeom>
            <a:avLst/>
            <a:gdLst/>
            <a:ahLst/>
            <a:cxnLst/>
            <a:rect l="l" t="t" r="r" b="b"/>
            <a:pathLst>
              <a:path w="413384" h="471170">
                <a:moveTo>
                  <a:pt x="114314" y="426321"/>
                </a:moveTo>
                <a:lnTo>
                  <a:pt x="188989" y="373825"/>
                </a:lnTo>
                <a:lnTo>
                  <a:pt x="0" y="104993"/>
                </a:lnTo>
                <a:lnTo>
                  <a:pt x="149350" y="0"/>
                </a:lnTo>
                <a:lnTo>
                  <a:pt x="338339" y="268831"/>
                </a:lnTo>
                <a:lnTo>
                  <a:pt x="413014" y="216334"/>
                </a:lnTo>
                <a:lnTo>
                  <a:pt x="368658" y="470677"/>
                </a:lnTo>
                <a:lnTo>
                  <a:pt x="114314" y="426321"/>
                </a:lnTo>
                <a:close/>
              </a:path>
            </a:pathLst>
          </a:custGeom>
          <a:ln w="253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942433" y="6435524"/>
            <a:ext cx="1245235" cy="361315"/>
          </a:xfrm>
          <a:custGeom>
            <a:avLst/>
            <a:gdLst/>
            <a:ahLst/>
            <a:cxnLst/>
            <a:rect l="l" t="t" r="r" b="b"/>
            <a:pathLst>
              <a:path w="1245235" h="361315">
                <a:moveTo>
                  <a:pt x="0" y="0"/>
                </a:moveTo>
                <a:lnTo>
                  <a:pt x="1244686" y="0"/>
                </a:lnTo>
                <a:lnTo>
                  <a:pt x="1244686" y="360821"/>
                </a:lnTo>
                <a:lnTo>
                  <a:pt x="0" y="360821"/>
                </a:lnTo>
                <a:lnTo>
                  <a:pt x="0" y="0"/>
                </a:lnTo>
                <a:close/>
              </a:path>
            </a:pathLst>
          </a:custGeom>
          <a:solidFill>
            <a:srgbClr val="A6AA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473200" y="2016760"/>
            <a:ext cx="4435475" cy="165100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203835" indent="-191770">
              <a:lnSpc>
                <a:spcPct val="100000"/>
              </a:lnSpc>
              <a:spcBef>
                <a:spcPts val="520"/>
              </a:spcBef>
              <a:buChar char="•"/>
              <a:tabLst>
                <a:tab pos="204470" algn="l"/>
              </a:tabLst>
            </a:pPr>
            <a:r>
              <a:rPr sz="2400" dirty="0">
                <a:solidFill>
                  <a:srgbClr val="A6AAA9"/>
                </a:solidFill>
                <a:latin typeface="Arial"/>
                <a:cs typeface="Arial"/>
              </a:rPr>
              <a:t>Reprogram </a:t>
            </a:r>
            <a:r>
              <a:rPr sz="2400" spc="-5" dirty="0">
                <a:solidFill>
                  <a:srgbClr val="A6AAA9"/>
                </a:solidFill>
                <a:latin typeface="Arial"/>
                <a:cs typeface="Arial"/>
              </a:rPr>
              <a:t>allosteric</a:t>
            </a:r>
            <a:r>
              <a:rPr sz="2400" spc="-15" dirty="0">
                <a:solidFill>
                  <a:srgbClr val="A6AAA9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A6AAA9"/>
                </a:solidFill>
                <a:latin typeface="Arial"/>
                <a:cs typeface="Arial"/>
              </a:rPr>
              <a:t>specificity</a:t>
            </a:r>
            <a:endParaRPr sz="2400">
              <a:latin typeface="Arial"/>
              <a:cs typeface="Arial"/>
            </a:endParaRPr>
          </a:p>
          <a:p>
            <a:pPr marL="203835" indent="-191770">
              <a:lnSpc>
                <a:spcPct val="100000"/>
              </a:lnSpc>
              <a:spcBef>
                <a:spcPts val="420"/>
              </a:spcBef>
              <a:buChar char="•"/>
              <a:tabLst>
                <a:tab pos="204470" algn="l"/>
              </a:tabLst>
            </a:pPr>
            <a:r>
              <a:rPr sz="2400" b="1" spc="-5" dirty="0">
                <a:latin typeface="Arial"/>
                <a:cs typeface="Arial"/>
              </a:rPr>
              <a:t>Separate efferent pathways</a:t>
            </a:r>
            <a:endParaRPr sz="2400">
              <a:latin typeface="Arial"/>
              <a:cs typeface="Arial"/>
            </a:endParaRPr>
          </a:p>
          <a:p>
            <a:pPr marL="1202055" lvl="1" indent="-186690">
              <a:lnSpc>
                <a:spcPts val="2790"/>
              </a:lnSpc>
              <a:spcBef>
                <a:spcPts val="620"/>
              </a:spcBef>
              <a:buChar char="-"/>
              <a:tabLst>
                <a:tab pos="1202690" algn="l"/>
              </a:tabLst>
            </a:pPr>
            <a:r>
              <a:rPr sz="2400" i="1" dirty="0">
                <a:latin typeface="Arial"/>
                <a:cs typeface="Arial"/>
              </a:rPr>
              <a:t>in</a:t>
            </a:r>
            <a:r>
              <a:rPr sz="2400" i="1" spc="-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vivo</a:t>
            </a:r>
            <a:endParaRPr sz="2400">
              <a:latin typeface="Arial"/>
              <a:cs typeface="Arial"/>
            </a:endParaRPr>
          </a:p>
          <a:p>
            <a:pPr marL="1227455" lvl="1" indent="-186690">
              <a:lnSpc>
                <a:spcPts val="2790"/>
              </a:lnSpc>
              <a:buChar char="-"/>
              <a:tabLst>
                <a:tab pos="1228090" algn="l"/>
              </a:tabLst>
            </a:pPr>
            <a:r>
              <a:rPr sz="2400" i="1" spc="-5" dirty="0">
                <a:latin typeface="Arial"/>
                <a:cs typeface="Arial"/>
              </a:rPr>
              <a:t>either</a:t>
            </a:r>
            <a:r>
              <a:rPr sz="2400" i="1" spc="-1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way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60500" y="1308100"/>
            <a:ext cx="3504565" cy="759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835" indent="-191770">
              <a:lnSpc>
                <a:spcPct val="100000"/>
              </a:lnSpc>
              <a:spcBef>
                <a:spcPts val="100"/>
              </a:spcBef>
              <a:buChar char="•"/>
              <a:tabLst>
                <a:tab pos="204470" algn="l"/>
              </a:tabLst>
            </a:pPr>
            <a:r>
              <a:rPr sz="2400" dirty="0">
                <a:solidFill>
                  <a:srgbClr val="A6AAA9"/>
                </a:solidFill>
                <a:latin typeface="Arial"/>
                <a:cs typeface="Arial"/>
              </a:rPr>
              <a:t>Decrease </a:t>
            </a:r>
            <a:r>
              <a:rPr sz="2400" spc="-5" dirty="0">
                <a:solidFill>
                  <a:srgbClr val="A6AAA9"/>
                </a:solidFill>
                <a:latin typeface="Arial"/>
                <a:cs typeface="Arial"/>
              </a:rPr>
              <a:t>retinal</a:t>
            </a:r>
            <a:r>
              <a:rPr sz="2400" spc="-65" dirty="0">
                <a:solidFill>
                  <a:srgbClr val="A6AAA9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A6AAA9"/>
                </a:solidFill>
                <a:latin typeface="Arial"/>
                <a:cs typeface="Arial"/>
              </a:rPr>
              <a:t>binding</a:t>
            </a:r>
            <a:endParaRPr sz="2400">
              <a:latin typeface="Arial"/>
              <a:cs typeface="Arial"/>
            </a:endParaRPr>
          </a:p>
          <a:p>
            <a:pPr marL="198755" indent="-186055">
              <a:lnSpc>
                <a:spcPct val="100000"/>
              </a:lnSpc>
              <a:spcBef>
                <a:spcPts val="20"/>
              </a:spcBef>
              <a:buChar char="•"/>
              <a:tabLst>
                <a:tab pos="198755" algn="l"/>
              </a:tabLst>
            </a:pPr>
            <a:r>
              <a:rPr sz="2400" spc="-20" dirty="0">
                <a:solidFill>
                  <a:srgbClr val="A6AAA9"/>
                </a:solidFill>
                <a:latin typeface="Arial"/>
                <a:cs typeface="Arial"/>
              </a:rPr>
              <a:t>Yield </a:t>
            </a:r>
            <a:r>
              <a:rPr sz="2400" spc="-5" dirty="0">
                <a:solidFill>
                  <a:srgbClr val="A6AAA9"/>
                </a:solidFill>
                <a:latin typeface="Arial"/>
                <a:cs typeface="Arial"/>
              </a:rPr>
              <a:t>constitutive</a:t>
            </a:r>
            <a:r>
              <a:rPr sz="2400" spc="5" dirty="0">
                <a:solidFill>
                  <a:srgbClr val="A6AAA9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A6AAA9"/>
                </a:solidFill>
                <a:latin typeface="Arial"/>
                <a:cs typeface="Arial"/>
              </a:rPr>
              <a:t>activity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0254203" y="1344424"/>
            <a:ext cx="660859" cy="309939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0274300" y="1333500"/>
            <a:ext cx="5397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HE</a:t>
            </a:r>
            <a:r>
              <a:rPr sz="1200" b="1" spc="-9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VY</a:t>
            </a:r>
            <a:endParaRPr sz="12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84269" y="6150329"/>
            <a:ext cx="962660" cy="25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70"/>
              </a:lnSpc>
            </a:pPr>
            <a:r>
              <a:rPr sz="1600" b="1" spc="-5" dirty="0">
                <a:latin typeface="Arial"/>
                <a:cs typeface="Arial"/>
              </a:rPr>
              <a:t>β-arrestin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303643" y="6163620"/>
            <a:ext cx="940435" cy="25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70"/>
              </a:lnSpc>
            </a:pPr>
            <a:r>
              <a:rPr sz="1600" b="1" dirty="0">
                <a:latin typeface="Arial"/>
                <a:cs typeface="Arial"/>
              </a:rPr>
              <a:t>G</a:t>
            </a:r>
            <a:r>
              <a:rPr sz="1600" b="1" spc="-6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Protein</a:t>
            </a:r>
            <a:endParaRPr sz="16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78400" y="6473254"/>
            <a:ext cx="1156335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Caron</a:t>
            </a:r>
            <a:r>
              <a:rPr sz="18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Lab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019300" y="6485954"/>
            <a:ext cx="2706370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spc="-5" dirty="0">
                <a:latin typeface="Arial"/>
                <a:cs typeface="Arial"/>
              </a:rPr>
              <a:t>Peterson </a:t>
            </a:r>
            <a:r>
              <a:rPr sz="1800" i="1" spc="-5" dirty="0">
                <a:latin typeface="Arial"/>
                <a:cs typeface="Arial"/>
              </a:rPr>
              <a:t>et </a:t>
            </a:r>
            <a:r>
              <a:rPr sz="1800" i="1" dirty="0">
                <a:latin typeface="Arial"/>
                <a:cs typeface="Arial"/>
              </a:rPr>
              <a:t>al </a:t>
            </a:r>
            <a:r>
              <a:rPr sz="1800" b="1" i="1" dirty="0">
                <a:latin typeface="Arial"/>
                <a:cs typeface="Arial"/>
              </a:rPr>
              <a:t>PNAS</a:t>
            </a:r>
            <a:r>
              <a:rPr sz="1800" b="1" i="1" spc="-6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2015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401300" y="4254500"/>
            <a:ext cx="4743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LIGHT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007600" y="698500"/>
            <a:ext cx="1014094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Arial"/>
                <a:cs typeface="Arial"/>
              </a:rPr>
              <a:t>Residue  </a:t>
            </a:r>
            <a:r>
              <a:rPr sz="2000" b="1" spc="-10" dirty="0">
                <a:latin typeface="Arial"/>
                <a:cs typeface="Arial"/>
              </a:rPr>
              <a:t>Weight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1943100" y="241300"/>
            <a:ext cx="8268334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Need </a:t>
            </a:r>
            <a:r>
              <a:rPr spc="-5" dirty="0"/>
              <a:t>multiple </a:t>
            </a:r>
            <a:r>
              <a:rPr dirty="0"/>
              <a:t>assays </a:t>
            </a:r>
            <a:r>
              <a:rPr spc="-5" dirty="0"/>
              <a:t>to </a:t>
            </a:r>
            <a:r>
              <a:rPr dirty="0"/>
              <a:t>measure what </a:t>
            </a:r>
            <a:r>
              <a:rPr spc="-5" dirty="0"/>
              <a:t>mutations</a:t>
            </a:r>
            <a:r>
              <a:rPr spc="-30" dirty="0"/>
              <a:t> </a:t>
            </a:r>
            <a:r>
              <a:rPr dirty="0"/>
              <a:t>do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90525" y="1174578"/>
            <a:ext cx="2489200" cy="3098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79405" y="1170213"/>
            <a:ext cx="2501901" cy="32079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41500" y="6451600"/>
            <a:ext cx="29870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Schonegge </a:t>
            </a:r>
            <a:r>
              <a:rPr sz="1800" i="1" spc="-5" dirty="0">
                <a:latin typeface="Arial"/>
                <a:cs typeface="Arial"/>
              </a:rPr>
              <a:t>et </a:t>
            </a:r>
            <a:r>
              <a:rPr sz="1800" i="1" dirty="0">
                <a:latin typeface="Arial"/>
                <a:cs typeface="Arial"/>
              </a:rPr>
              <a:t>al </a:t>
            </a:r>
            <a:r>
              <a:rPr sz="1800" b="1" i="1" dirty="0">
                <a:latin typeface="Arial"/>
                <a:cs typeface="Arial"/>
              </a:rPr>
              <a:t>NSMB</a:t>
            </a:r>
            <a:r>
              <a:rPr sz="1800" b="1" i="1" spc="-10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2017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60500" y="1308100"/>
            <a:ext cx="4854575" cy="1153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835" indent="-191770">
              <a:lnSpc>
                <a:spcPct val="100000"/>
              </a:lnSpc>
              <a:spcBef>
                <a:spcPts val="100"/>
              </a:spcBef>
              <a:buChar char="•"/>
              <a:tabLst>
                <a:tab pos="204470" algn="l"/>
              </a:tabLst>
            </a:pPr>
            <a:r>
              <a:rPr sz="2400" b="1" dirty="0">
                <a:solidFill>
                  <a:srgbClr val="A6AAA9"/>
                </a:solidFill>
                <a:latin typeface="Arial"/>
                <a:cs typeface="Arial"/>
              </a:rPr>
              <a:t>Decrease </a:t>
            </a:r>
            <a:r>
              <a:rPr sz="2400" b="1" spc="-5" dirty="0">
                <a:solidFill>
                  <a:srgbClr val="A6AAA9"/>
                </a:solidFill>
                <a:latin typeface="Arial"/>
                <a:cs typeface="Arial"/>
              </a:rPr>
              <a:t>retinal</a:t>
            </a:r>
            <a:r>
              <a:rPr sz="2400" b="1" spc="-15" dirty="0">
                <a:solidFill>
                  <a:srgbClr val="A6AAA9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A6AAA9"/>
                </a:solidFill>
                <a:latin typeface="Arial"/>
                <a:cs typeface="Arial"/>
              </a:rPr>
              <a:t>binding</a:t>
            </a:r>
            <a:endParaRPr sz="2400">
              <a:latin typeface="Arial"/>
              <a:cs typeface="Arial"/>
            </a:endParaRPr>
          </a:p>
          <a:p>
            <a:pPr marL="198755" indent="-186055">
              <a:lnSpc>
                <a:spcPct val="100000"/>
              </a:lnSpc>
              <a:spcBef>
                <a:spcPts val="20"/>
              </a:spcBef>
              <a:buChar char="•"/>
              <a:tabLst>
                <a:tab pos="198755" algn="l"/>
              </a:tabLst>
            </a:pPr>
            <a:r>
              <a:rPr sz="2400" b="1" spc="-20" dirty="0">
                <a:solidFill>
                  <a:srgbClr val="A6AAA9"/>
                </a:solidFill>
                <a:latin typeface="Arial"/>
                <a:cs typeface="Arial"/>
              </a:rPr>
              <a:t>Yield </a:t>
            </a:r>
            <a:r>
              <a:rPr sz="2400" b="1" spc="-5" dirty="0">
                <a:solidFill>
                  <a:srgbClr val="A6AAA9"/>
                </a:solidFill>
                <a:latin typeface="Arial"/>
                <a:cs typeface="Arial"/>
              </a:rPr>
              <a:t>constitutive</a:t>
            </a:r>
            <a:r>
              <a:rPr sz="2400" b="1" spc="10" dirty="0">
                <a:solidFill>
                  <a:srgbClr val="A6AAA9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A6AAA9"/>
                </a:solidFill>
                <a:latin typeface="Arial"/>
                <a:cs typeface="Arial"/>
              </a:rPr>
              <a:t>activity</a:t>
            </a:r>
            <a:endParaRPr sz="2400">
              <a:latin typeface="Arial"/>
              <a:cs typeface="Arial"/>
            </a:endParaRPr>
          </a:p>
          <a:p>
            <a:pPr marL="216535" indent="-191770">
              <a:lnSpc>
                <a:spcPct val="100000"/>
              </a:lnSpc>
              <a:spcBef>
                <a:spcPts val="219"/>
              </a:spcBef>
              <a:buChar char="•"/>
              <a:tabLst>
                <a:tab pos="217170" algn="l"/>
              </a:tabLst>
            </a:pPr>
            <a:r>
              <a:rPr sz="2400" b="1" spc="-5" dirty="0">
                <a:solidFill>
                  <a:srgbClr val="A6AAA9"/>
                </a:solidFill>
                <a:latin typeface="Arial"/>
                <a:cs typeface="Arial"/>
              </a:rPr>
              <a:t>Reprogram allosteric</a:t>
            </a:r>
            <a:r>
              <a:rPr sz="2400" b="1" dirty="0">
                <a:solidFill>
                  <a:srgbClr val="A6AAA9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A6AAA9"/>
                </a:solidFill>
                <a:latin typeface="Arial"/>
                <a:cs typeface="Arial"/>
              </a:rPr>
              <a:t>specificity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942432" y="6435525"/>
            <a:ext cx="1435735" cy="361315"/>
          </a:xfrm>
          <a:custGeom>
            <a:avLst/>
            <a:gdLst/>
            <a:ahLst/>
            <a:cxnLst/>
            <a:rect l="l" t="t" r="r" b="b"/>
            <a:pathLst>
              <a:path w="1435735" h="361315">
                <a:moveTo>
                  <a:pt x="0" y="0"/>
                </a:moveTo>
                <a:lnTo>
                  <a:pt x="1435336" y="0"/>
                </a:lnTo>
                <a:lnTo>
                  <a:pt x="1435336" y="360821"/>
                </a:lnTo>
                <a:lnTo>
                  <a:pt x="0" y="360821"/>
                </a:lnTo>
                <a:lnTo>
                  <a:pt x="0" y="0"/>
                </a:lnTo>
                <a:close/>
              </a:path>
            </a:pathLst>
          </a:custGeom>
          <a:solidFill>
            <a:srgbClr val="A6AA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978400" y="6451600"/>
            <a:ext cx="1346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Bouvier</a:t>
            </a:r>
            <a:r>
              <a:rPr sz="18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Lab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904849" y="4488972"/>
            <a:ext cx="469901" cy="4699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980646" y="5009326"/>
            <a:ext cx="1511301" cy="10287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017424" y="4871007"/>
            <a:ext cx="1346201" cy="124460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734390" y="4486131"/>
            <a:ext cx="469901" cy="5080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217610" y="6105369"/>
            <a:ext cx="1219201" cy="44450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094946" y="6088479"/>
            <a:ext cx="1244601" cy="45720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526264" y="3333751"/>
            <a:ext cx="4947100" cy="281634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9842500" y="3479800"/>
            <a:ext cx="389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R333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664700" y="2921000"/>
            <a:ext cx="389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R328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454900" y="3009900"/>
            <a:ext cx="364490" cy="3987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25400" marR="5080" indent="-12700">
              <a:lnSpc>
                <a:spcPct val="104200"/>
              </a:lnSpc>
              <a:spcBef>
                <a:spcPts val="40"/>
              </a:spcBef>
            </a:pPr>
            <a:r>
              <a:rPr sz="1200" dirty="0">
                <a:latin typeface="Arial"/>
                <a:cs typeface="Arial"/>
              </a:rPr>
              <a:t>L124  I127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620000" y="3497579"/>
            <a:ext cx="3943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0">
              <a:lnSpc>
                <a:spcPct val="125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K273  A271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581900" y="2705100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I278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702800" y="2146300"/>
            <a:ext cx="2971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V86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664700" y="2476500"/>
            <a:ext cx="2971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A78</a:t>
            </a:r>
            <a:endParaRPr sz="12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965778" y="3067584"/>
            <a:ext cx="526415" cy="49530"/>
          </a:xfrm>
          <a:custGeom>
            <a:avLst/>
            <a:gdLst/>
            <a:ahLst/>
            <a:cxnLst/>
            <a:rect l="l" t="t" r="r" b="b"/>
            <a:pathLst>
              <a:path w="526415" h="49530">
                <a:moveTo>
                  <a:pt x="0" y="49215"/>
                </a:moveTo>
                <a:lnTo>
                  <a:pt x="526289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97756" y="2815596"/>
            <a:ext cx="636905" cy="194310"/>
          </a:xfrm>
          <a:custGeom>
            <a:avLst/>
            <a:gdLst/>
            <a:ahLst/>
            <a:cxnLst/>
            <a:rect l="l" t="t" r="r" b="b"/>
            <a:pathLst>
              <a:path w="636904" h="194310">
                <a:moveTo>
                  <a:pt x="0" y="0"/>
                </a:moveTo>
                <a:lnTo>
                  <a:pt x="636634" y="194302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974106" y="3313118"/>
            <a:ext cx="513715" cy="8890"/>
          </a:xfrm>
          <a:custGeom>
            <a:avLst/>
            <a:gdLst/>
            <a:ahLst/>
            <a:cxnLst/>
            <a:rect l="l" t="t" r="r" b="b"/>
            <a:pathLst>
              <a:path w="513715" h="8889">
                <a:moveTo>
                  <a:pt x="0" y="0"/>
                </a:moveTo>
                <a:lnTo>
                  <a:pt x="513587" y="8466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138872" y="3507242"/>
            <a:ext cx="535305" cy="144145"/>
          </a:xfrm>
          <a:custGeom>
            <a:avLst/>
            <a:gdLst/>
            <a:ahLst/>
            <a:cxnLst/>
            <a:rect l="l" t="t" r="r" b="b"/>
            <a:pathLst>
              <a:path w="535304" h="144145">
                <a:moveTo>
                  <a:pt x="0" y="143629"/>
                </a:moveTo>
                <a:lnTo>
                  <a:pt x="535227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137494" y="3659644"/>
            <a:ext cx="689610" cy="220979"/>
          </a:xfrm>
          <a:custGeom>
            <a:avLst/>
            <a:gdLst/>
            <a:ahLst/>
            <a:cxnLst/>
            <a:rect l="l" t="t" r="r" b="b"/>
            <a:pathLst>
              <a:path w="689609" h="220979">
                <a:moveTo>
                  <a:pt x="0" y="220654"/>
                </a:moveTo>
                <a:lnTo>
                  <a:pt x="68900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022775" y="2257973"/>
            <a:ext cx="636905" cy="0"/>
          </a:xfrm>
          <a:custGeom>
            <a:avLst/>
            <a:gdLst/>
            <a:ahLst/>
            <a:cxnLst/>
            <a:rect l="l" t="t" r="r" b="b"/>
            <a:pathLst>
              <a:path w="636904">
                <a:moveTo>
                  <a:pt x="0" y="0"/>
                </a:moveTo>
                <a:lnTo>
                  <a:pt x="636634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979324" y="2590445"/>
            <a:ext cx="652145" cy="144145"/>
          </a:xfrm>
          <a:custGeom>
            <a:avLst/>
            <a:gdLst/>
            <a:ahLst/>
            <a:cxnLst/>
            <a:rect l="l" t="t" r="r" b="b"/>
            <a:pathLst>
              <a:path w="652145" h="144144">
                <a:moveTo>
                  <a:pt x="0" y="143629"/>
                </a:moveTo>
                <a:lnTo>
                  <a:pt x="65203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305342" y="3026949"/>
            <a:ext cx="326390" cy="316230"/>
          </a:xfrm>
          <a:custGeom>
            <a:avLst/>
            <a:gdLst/>
            <a:ahLst/>
            <a:cxnLst/>
            <a:rect l="l" t="t" r="r" b="b"/>
            <a:pathLst>
              <a:path w="326390" h="316229">
                <a:moveTo>
                  <a:pt x="0" y="316233"/>
                </a:moveTo>
                <a:lnTo>
                  <a:pt x="326017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621648" y="3476979"/>
            <a:ext cx="204470" cy="113030"/>
          </a:xfrm>
          <a:custGeom>
            <a:avLst/>
            <a:gdLst/>
            <a:ahLst/>
            <a:cxnLst/>
            <a:rect l="l" t="t" r="r" b="b"/>
            <a:pathLst>
              <a:path w="204470" h="113029">
                <a:moveTo>
                  <a:pt x="0" y="0"/>
                </a:moveTo>
                <a:lnTo>
                  <a:pt x="203918" y="112887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2247900" y="241300"/>
            <a:ext cx="76561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Decode </a:t>
            </a:r>
            <a:r>
              <a:rPr spc="-5" dirty="0"/>
              <a:t>the switches that </a:t>
            </a:r>
            <a:r>
              <a:rPr dirty="0"/>
              <a:t>bias </a:t>
            </a:r>
            <a:r>
              <a:rPr spc="-5" dirty="0"/>
              <a:t>receptor</a:t>
            </a:r>
            <a:r>
              <a:rPr spc="-10" dirty="0"/>
              <a:t> </a:t>
            </a:r>
            <a:r>
              <a:rPr dirty="0"/>
              <a:t>signaling</a:t>
            </a:r>
          </a:p>
        </p:txBody>
      </p:sp>
      <p:sp>
        <p:nvSpPr>
          <p:cNvPr id="32" name="object 32"/>
          <p:cNvSpPr/>
          <p:nvPr/>
        </p:nvSpPr>
        <p:spPr>
          <a:xfrm>
            <a:off x="10255744" y="1345086"/>
            <a:ext cx="657262" cy="309176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0401300" y="4254500"/>
            <a:ext cx="4743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LIGHT</a:t>
            </a:r>
            <a:endParaRPr sz="12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007600" y="698500"/>
            <a:ext cx="1014094" cy="843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Arial"/>
                <a:cs typeface="Arial"/>
              </a:rPr>
              <a:t>Residue  </a:t>
            </a:r>
            <a:r>
              <a:rPr sz="2000" b="1" spc="-10" dirty="0">
                <a:latin typeface="Arial"/>
                <a:cs typeface="Arial"/>
              </a:rPr>
              <a:t>Weight</a:t>
            </a:r>
            <a:endParaRPr sz="2000">
              <a:latin typeface="Arial"/>
              <a:cs typeface="Arial"/>
            </a:endParaRPr>
          </a:p>
          <a:p>
            <a:pPr marL="59055" algn="ctr">
              <a:lnSpc>
                <a:spcPct val="100000"/>
              </a:lnSpc>
              <a:spcBef>
                <a:spcPts val="200"/>
              </a:spcBef>
            </a:pPr>
            <a:r>
              <a:rPr sz="1200" b="1" spc="-20" dirty="0">
                <a:solidFill>
                  <a:srgbClr val="FFFFFF"/>
                </a:solidFill>
                <a:latin typeface="Arial"/>
                <a:cs typeface="Arial"/>
              </a:rPr>
              <a:t>HEAVY</a:t>
            </a:r>
            <a:endParaRPr sz="12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473200" y="2463800"/>
            <a:ext cx="4462780" cy="759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700" indent="-254000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Char char="•"/>
              <a:tabLst>
                <a:tab pos="266065" algn="l"/>
                <a:tab pos="266700" algn="l"/>
              </a:tabLst>
            </a:pPr>
            <a:r>
              <a:rPr sz="2400" b="1" spc="-5" dirty="0">
                <a:solidFill>
                  <a:srgbClr val="A6AAA9"/>
                </a:solidFill>
                <a:latin typeface="Arial"/>
                <a:cs typeface="Arial"/>
              </a:rPr>
              <a:t>Separate efferent pathways</a:t>
            </a:r>
            <a:endParaRPr sz="2400">
              <a:latin typeface="Arial"/>
              <a:cs typeface="Arial"/>
            </a:endParaRPr>
          </a:p>
          <a:p>
            <a:pPr marL="266700" indent="-254000">
              <a:lnSpc>
                <a:spcPct val="100000"/>
              </a:lnSpc>
              <a:spcBef>
                <a:spcPts val="20"/>
              </a:spcBef>
              <a:buChar char="•"/>
              <a:tabLst>
                <a:tab pos="266065" algn="l"/>
                <a:tab pos="266700" algn="l"/>
              </a:tabLst>
            </a:pPr>
            <a:r>
              <a:rPr sz="2400" b="1" dirty="0">
                <a:latin typeface="Arial"/>
                <a:cs typeface="Arial"/>
              </a:rPr>
              <a:t>Map </a:t>
            </a:r>
            <a:r>
              <a:rPr sz="2400" b="1" spc="-5" dirty="0">
                <a:latin typeface="Arial"/>
                <a:cs typeface="Arial"/>
              </a:rPr>
              <a:t>functional bias</a:t>
            </a:r>
            <a:r>
              <a:rPr sz="2400" b="1" spc="-5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modules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40263" y="2751771"/>
            <a:ext cx="3980909" cy="28539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343221" y="2549531"/>
            <a:ext cx="2328794" cy="29563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75264" y="3896318"/>
            <a:ext cx="652952" cy="3634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114951" y="3923305"/>
            <a:ext cx="573578" cy="2841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114951" y="3923305"/>
            <a:ext cx="574040" cy="284480"/>
          </a:xfrm>
          <a:custGeom>
            <a:avLst/>
            <a:gdLst/>
            <a:ahLst/>
            <a:cxnLst/>
            <a:rect l="l" t="t" r="r" b="b"/>
            <a:pathLst>
              <a:path w="574039" h="284479">
                <a:moveTo>
                  <a:pt x="431523" y="213081"/>
                </a:moveTo>
                <a:lnTo>
                  <a:pt x="431523" y="284109"/>
                </a:lnTo>
                <a:lnTo>
                  <a:pt x="573577" y="142054"/>
                </a:lnTo>
                <a:lnTo>
                  <a:pt x="431523" y="0"/>
                </a:lnTo>
                <a:lnTo>
                  <a:pt x="431523" y="71027"/>
                </a:lnTo>
                <a:lnTo>
                  <a:pt x="0" y="71027"/>
                </a:lnTo>
                <a:lnTo>
                  <a:pt x="0" y="213081"/>
                </a:lnTo>
                <a:lnTo>
                  <a:pt x="431523" y="21308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841500" y="1892300"/>
            <a:ext cx="3117850" cy="5105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88900">
              <a:lnSpc>
                <a:spcPts val="1900"/>
              </a:lnSpc>
              <a:spcBef>
                <a:spcPts val="180"/>
              </a:spcBef>
            </a:pPr>
            <a:r>
              <a:rPr sz="1600" spc="-5" dirty="0">
                <a:latin typeface="Trebuchet MS"/>
                <a:cs typeface="Trebuchet MS"/>
              </a:rPr>
              <a:t>Characterize mutational impact  </a:t>
            </a:r>
            <a:r>
              <a:rPr sz="1600" dirty="0">
                <a:latin typeface="Trebuchet MS"/>
                <a:cs typeface="Trebuchet MS"/>
              </a:rPr>
              <a:t>across 5 major signaling</a:t>
            </a:r>
            <a:r>
              <a:rPr sz="1600" spc="-65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pathways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46800" y="1892300"/>
            <a:ext cx="3456304" cy="5105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08100" marR="5080" indent="-1295400">
              <a:lnSpc>
                <a:spcPts val="1900"/>
              </a:lnSpc>
              <a:spcBef>
                <a:spcPts val="180"/>
              </a:spcBef>
            </a:pPr>
            <a:r>
              <a:rPr sz="1600" dirty="0">
                <a:latin typeface="Trebuchet MS"/>
                <a:cs typeface="Trebuchet MS"/>
              </a:rPr>
              <a:t>Generates a signaling profile for</a:t>
            </a:r>
            <a:r>
              <a:rPr sz="1600" spc="-100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each  </a:t>
            </a:r>
            <a:r>
              <a:rPr sz="1600" spc="-5" dirty="0">
                <a:latin typeface="Trebuchet MS"/>
                <a:cs typeface="Trebuchet MS"/>
              </a:rPr>
              <a:t>mutation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321257" y="2470315"/>
            <a:ext cx="548005" cy="434975"/>
          </a:xfrm>
          <a:custGeom>
            <a:avLst/>
            <a:gdLst/>
            <a:ahLst/>
            <a:cxnLst/>
            <a:rect l="l" t="t" r="r" b="b"/>
            <a:pathLst>
              <a:path w="548004" h="434975">
                <a:moveTo>
                  <a:pt x="0" y="0"/>
                </a:moveTo>
                <a:lnTo>
                  <a:pt x="547831" y="0"/>
                </a:lnTo>
                <a:lnTo>
                  <a:pt x="547831" y="434737"/>
                </a:lnTo>
                <a:lnTo>
                  <a:pt x="0" y="43473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321257" y="2470315"/>
            <a:ext cx="548005" cy="434975"/>
          </a:xfrm>
          <a:custGeom>
            <a:avLst/>
            <a:gdLst/>
            <a:ahLst/>
            <a:cxnLst/>
            <a:rect l="l" t="t" r="r" b="b"/>
            <a:pathLst>
              <a:path w="548004" h="434975">
                <a:moveTo>
                  <a:pt x="0" y="0"/>
                </a:moveTo>
                <a:lnTo>
                  <a:pt x="547831" y="0"/>
                </a:lnTo>
                <a:lnTo>
                  <a:pt x="547831" y="434738"/>
                </a:lnTo>
                <a:lnTo>
                  <a:pt x="0" y="434738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983517" y="2470315"/>
            <a:ext cx="548005" cy="434975"/>
          </a:xfrm>
          <a:custGeom>
            <a:avLst/>
            <a:gdLst/>
            <a:ahLst/>
            <a:cxnLst/>
            <a:rect l="l" t="t" r="r" b="b"/>
            <a:pathLst>
              <a:path w="548005" h="434975">
                <a:moveTo>
                  <a:pt x="0" y="0"/>
                </a:moveTo>
                <a:lnTo>
                  <a:pt x="547831" y="0"/>
                </a:lnTo>
                <a:lnTo>
                  <a:pt x="547831" y="434737"/>
                </a:lnTo>
                <a:lnTo>
                  <a:pt x="0" y="43473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983517" y="2470315"/>
            <a:ext cx="548005" cy="434975"/>
          </a:xfrm>
          <a:custGeom>
            <a:avLst/>
            <a:gdLst/>
            <a:ahLst/>
            <a:cxnLst/>
            <a:rect l="l" t="t" r="r" b="b"/>
            <a:pathLst>
              <a:path w="548005" h="434975">
                <a:moveTo>
                  <a:pt x="0" y="0"/>
                </a:moveTo>
                <a:lnTo>
                  <a:pt x="547831" y="0"/>
                </a:lnTo>
                <a:lnTo>
                  <a:pt x="547831" y="434738"/>
                </a:lnTo>
                <a:lnTo>
                  <a:pt x="0" y="434738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318500" y="6527800"/>
            <a:ext cx="224663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rebuchet MS"/>
                <a:cs typeface="Trebuchet MS"/>
              </a:rPr>
              <a:t>Schonegge and Gallion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2016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828800" marR="5080" indent="-800100">
              <a:lnSpc>
                <a:spcPct val="101200"/>
              </a:lnSpc>
              <a:spcBef>
                <a:spcPts val="60"/>
              </a:spcBef>
            </a:pPr>
            <a:r>
              <a:rPr dirty="0"/>
              <a:t>Example of </a:t>
            </a:r>
            <a:r>
              <a:rPr spc="-5" dirty="0"/>
              <a:t>complexity </a:t>
            </a:r>
            <a:r>
              <a:rPr dirty="0"/>
              <a:t>revealed by </a:t>
            </a:r>
            <a:r>
              <a:rPr spc="-5" dirty="0"/>
              <a:t>multiple </a:t>
            </a:r>
            <a:r>
              <a:rPr dirty="0"/>
              <a:t>assays:  </a:t>
            </a:r>
            <a:r>
              <a:rPr spc="-5" dirty="0"/>
              <a:t>Experimentally </a:t>
            </a:r>
            <a:r>
              <a:rPr dirty="0"/>
              <a:t>impact across 5</a:t>
            </a:r>
            <a:r>
              <a:rPr spc="-10" dirty="0"/>
              <a:t> </a:t>
            </a:r>
            <a:r>
              <a:rPr spc="-5" dirty="0"/>
              <a:t>pathways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14346" y="1975881"/>
            <a:ext cx="4965524" cy="39522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187700" y="6146800"/>
            <a:ext cx="5564505" cy="5105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65100" marR="5080" indent="-152400">
              <a:lnSpc>
                <a:spcPts val="1900"/>
              </a:lnSpc>
              <a:spcBef>
                <a:spcPts val="180"/>
              </a:spcBef>
            </a:pPr>
            <a:r>
              <a:rPr sz="1600" spc="-5" dirty="0">
                <a:latin typeface="Trebuchet MS"/>
                <a:cs typeface="Trebuchet MS"/>
              </a:rPr>
              <a:t>Dose response curves display receptor activity (for </a:t>
            </a:r>
            <a:r>
              <a:rPr sz="1600" dirty="0">
                <a:latin typeface="Trebuchet MS"/>
                <a:cs typeface="Trebuchet MS"/>
              </a:rPr>
              <a:t>a </a:t>
            </a:r>
            <a:r>
              <a:rPr sz="1600" spc="-5" dirty="0">
                <a:latin typeface="Trebuchet MS"/>
                <a:cs typeface="Trebuchet MS"/>
              </a:rPr>
              <a:t>specific  </a:t>
            </a:r>
            <a:r>
              <a:rPr sz="1600" dirty="0">
                <a:latin typeface="Trebuchet MS"/>
                <a:cs typeface="Trebuchet MS"/>
              </a:rPr>
              <a:t>signaling response) as a function of ligand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concentration.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75600" y="2806700"/>
            <a:ext cx="18237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Maximal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signaling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977962" y="4065840"/>
            <a:ext cx="919655" cy="101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16062" y="4103940"/>
            <a:ext cx="843915" cy="0"/>
          </a:xfrm>
          <a:custGeom>
            <a:avLst/>
            <a:gdLst/>
            <a:ahLst/>
            <a:cxnLst/>
            <a:rect l="l" t="t" r="r" b="b"/>
            <a:pathLst>
              <a:path w="843914">
                <a:moveTo>
                  <a:pt x="843455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34274" y="4152462"/>
            <a:ext cx="163576" cy="9590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016062" y="4177862"/>
            <a:ext cx="0" cy="791845"/>
          </a:xfrm>
          <a:custGeom>
            <a:avLst/>
            <a:gdLst/>
            <a:ahLst/>
            <a:cxnLst/>
            <a:rect l="l" t="t" r="r" b="b"/>
            <a:pathLst>
              <a:path h="791845">
                <a:moveTo>
                  <a:pt x="0" y="0"/>
                </a:moveTo>
                <a:lnTo>
                  <a:pt x="0" y="791259"/>
                </a:lnTo>
              </a:path>
            </a:pathLst>
          </a:custGeom>
          <a:ln w="25400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972374" y="4973355"/>
            <a:ext cx="87630" cy="87630"/>
          </a:xfrm>
          <a:custGeom>
            <a:avLst/>
            <a:gdLst/>
            <a:ahLst/>
            <a:cxnLst/>
            <a:rect l="l" t="t" r="r" b="b"/>
            <a:pathLst>
              <a:path w="87629" h="87629">
                <a:moveTo>
                  <a:pt x="87375" y="0"/>
                </a:moveTo>
                <a:lnTo>
                  <a:pt x="0" y="0"/>
                </a:lnTo>
                <a:lnTo>
                  <a:pt x="43687" y="87375"/>
                </a:lnTo>
                <a:lnTo>
                  <a:pt x="873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007100" y="3911600"/>
            <a:ext cx="3482340" cy="1201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rebuchet MS"/>
                <a:cs typeface="Trebuchet MS"/>
              </a:rPr>
              <a:t>EC50 concentration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150">
              <a:latin typeface="Trebuchet MS"/>
              <a:cs typeface="Trebuchet MS"/>
            </a:endParaRPr>
          </a:p>
          <a:p>
            <a:pPr marL="1981200">
              <a:lnSpc>
                <a:spcPct val="100000"/>
              </a:lnSpc>
            </a:pPr>
            <a:r>
              <a:rPr sz="1800" dirty="0">
                <a:latin typeface="Trebuchet MS"/>
                <a:cs typeface="Trebuchet MS"/>
              </a:rPr>
              <a:t>Basal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signaling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281136" y="4932815"/>
            <a:ext cx="650579" cy="1635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410846" y="5001903"/>
            <a:ext cx="483234" cy="0"/>
          </a:xfrm>
          <a:custGeom>
            <a:avLst/>
            <a:gdLst/>
            <a:ahLst/>
            <a:cxnLst/>
            <a:rect l="l" t="t" r="r" b="b"/>
            <a:pathLst>
              <a:path w="483234">
                <a:moveTo>
                  <a:pt x="482770" y="0"/>
                </a:moveTo>
                <a:lnTo>
                  <a:pt x="12699" y="0"/>
                </a:lnTo>
                <a:lnTo>
                  <a:pt x="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319236" y="4958215"/>
            <a:ext cx="87630" cy="87630"/>
          </a:xfrm>
          <a:custGeom>
            <a:avLst/>
            <a:gdLst/>
            <a:ahLst/>
            <a:cxnLst/>
            <a:rect l="l" t="t" r="r" b="b"/>
            <a:pathLst>
              <a:path w="87629" h="87629">
                <a:moveTo>
                  <a:pt x="87375" y="0"/>
                </a:moveTo>
                <a:lnTo>
                  <a:pt x="0" y="43687"/>
                </a:lnTo>
                <a:lnTo>
                  <a:pt x="87375" y="87375"/>
                </a:lnTo>
                <a:lnTo>
                  <a:pt x="873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328315" y="2920462"/>
            <a:ext cx="650579" cy="1635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458024" y="2989550"/>
            <a:ext cx="483234" cy="0"/>
          </a:xfrm>
          <a:custGeom>
            <a:avLst/>
            <a:gdLst/>
            <a:ahLst/>
            <a:cxnLst/>
            <a:rect l="l" t="t" r="r" b="b"/>
            <a:pathLst>
              <a:path w="483234">
                <a:moveTo>
                  <a:pt x="482770" y="0"/>
                </a:moveTo>
                <a:lnTo>
                  <a:pt x="12700" y="0"/>
                </a:lnTo>
                <a:lnTo>
                  <a:pt x="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366415" y="2945862"/>
            <a:ext cx="87630" cy="87630"/>
          </a:xfrm>
          <a:custGeom>
            <a:avLst/>
            <a:gdLst/>
            <a:ahLst/>
            <a:cxnLst/>
            <a:rect l="l" t="t" r="r" b="b"/>
            <a:pathLst>
              <a:path w="87629" h="87630">
                <a:moveTo>
                  <a:pt x="87375" y="0"/>
                </a:moveTo>
                <a:lnTo>
                  <a:pt x="0" y="43687"/>
                </a:lnTo>
                <a:lnTo>
                  <a:pt x="87375" y="87375"/>
                </a:lnTo>
                <a:lnTo>
                  <a:pt x="873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498600" y="241300"/>
            <a:ext cx="91973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Multiple parameters characterize the </a:t>
            </a:r>
            <a:r>
              <a:rPr dirty="0"/>
              <a:t>dose-response</a:t>
            </a:r>
            <a:r>
              <a:rPr spc="55" dirty="0"/>
              <a:t> </a:t>
            </a:r>
            <a:r>
              <a:rPr dirty="0"/>
              <a:t>curve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87515" y="1631731"/>
            <a:ext cx="2814330" cy="39818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62534" y="3374687"/>
            <a:ext cx="5415038" cy="13667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673600" y="3022600"/>
            <a:ext cx="11582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rebuchet MS"/>
                <a:cs typeface="Trebuchet MS"/>
              </a:rPr>
              <a:t>V86-&gt;</a:t>
            </a:r>
            <a:r>
              <a:rPr sz="1800" spc="-5" dirty="0">
                <a:solidFill>
                  <a:srgbClr val="002060"/>
                </a:solidFill>
                <a:latin typeface="Trebuchet MS"/>
                <a:cs typeface="Trebuchet MS"/>
              </a:rPr>
              <a:t>I(26),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02400" y="3022600"/>
            <a:ext cx="6521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B050"/>
                </a:solidFill>
                <a:latin typeface="Trebuchet MS"/>
                <a:cs typeface="Trebuchet MS"/>
              </a:rPr>
              <a:t>A(</a:t>
            </a:r>
            <a:r>
              <a:rPr sz="1800" dirty="0">
                <a:solidFill>
                  <a:srgbClr val="00B050"/>
                </a:solidFill>
                <a:latin typeface="Trebuchet MS"/>
                <a:cs typeface="Trebuchet MS"/>
              </a:rPr>
              <a:t>53</a:t>
            </a:r>
            <a:r>
              <a:rPr sz="1800" spc="-5" dirty="0">
                <a:solidFill>
                  <a:srgbClr val="00B050"/>
                </a:solidFill>
                <a:latin typeface="Trebuchet MS"/>
                <a:cs typeface="Trebuchet MS"/>
              </a:rPr>
              <a:t>),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94762" y="3022600"/>
            <a:ext cx="647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C000"/>
                </a:solidFill>
                <a:latin typeface="Trebuchet MS"/>
                <a:cs typeface="Trebuchet MS"/>
              </a:rPr>
              <a:t>Y(73),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132751" y="3022600"/>
            <a:ext cx="5734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C00000"/>
                </a:solidFill>
                <a:latin typeface="Trebuchet MS"/>
                <a:cs typeface="Trebuchet MS"/>
              </a:rPr>
              <a:t>D(90)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46300" y="5740400"/>
            <a:ext cx="7840345" cy="56642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524000" marR="5080" indent="-1511300">
              <a:lnSpc>
                <a:spcPts val="2100"/>
              </a:lnSpc>
              <a:spcBef>
                <a:spcPts val="220"/>
              </a:spcBef>
            </a:pPr>
            <a:r>
              <a:rPr sz="1800" dirty="0">
                <a:latin typeface="Trebuchet MS"/>
                <a:cs typeface="Trebuchet MS"/>
              </a:rPr>
              <a:t>Increasing the mutational </a:t>
            </a:r>
            <a:r>
              <a:rPr sz="1800" spc="-5" dirty="0">
                <a:latin typeface="Trebuchet MS"/>
                <a:cs typeface="Trebuchet MS"/>
              </a:rPr>
              <a:t>pressure </a:t>
            </a:r>
            <a:r>
              <a:rPr sz="1800" dirty="0">
                <a:latin typeface="Trebuchet MS"/>
                <a:cs typeface="Trebuchet MS"/>
              </a:rPr>
              <a:t>on a </a:t>
            </a:r>
            <a:r>
              <a:rPr sz="1800" spc="-5" dirty="0">
                <a:latin typeface="Trebuchet MS"/>
                <a:cs typeface="Trebuchet MS"/>
              </a:rPr>
              <a:t>single position eventually leads </a:t>
            </a:r>
            <a:r>
              <a:rPr sz="1800" dirty="0">
                <a:latin typeface="Trebuchet MS"/>
                <a:cs typeface="Trebuchet MS"/>
              </a:rPr>
              <a:t>to a  strong, </a:t>
            </a:r>
            <a:r>
              <a:rPr sz="1800" spc="-5" dirty="0">
                <a:latin typeface="Trebuchet MS"/>
                <a:cs typeface="Trebuchet MS"/>
              </a:rPr>
              <a:t>biased perturbation </a:t>
            </a:r>
            <a:r>
              <a:rPr sz="1800" dirty="0">
                <a:latin typeface="Trebuchet MS"/>
                <a:cs typeface="Trebuchet MS"/>
              </a:rPr>
              <a:t>on </a:t>
            </a:r>
            <a:r>
              <a:rPr sz="1800" spc="-5" dirty="0">
                <a:latin typeface="Trebuchet MS"/>
                <a:cs typeface="Trebuchet MS"/>
              </a:rPr>
              <a:t>GPCR</a:t>
            </a:r>
            <a:r>
              <a:rPr sz="1800" dirty="0">
                <a:latin typeface="Trebuchet MS"/>
                <a:cs typeface="Trebuchet MS"/>
              </a:rPr>
              <a:t> signaling.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489200" y="241300"/>
            <a:ext cx="7182484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Signaling bias can be </a:t>
            </a:r>
            <a:r>
              <a:rPr spc="-5" dirty="0"/>
              <a:t>titrated </a:t>
            </a:r>
            <a:r>
              <a:rPr dirty="0"/>
              <a:t>at each</a:t>
            </a:r>
            <a:r>
              <a:rPr spc="-45" dirty="0"/>
              <a:t> </a:t>
            </a:r>
            <a:r>
              <a:rPr spc="-5" dirty="0"/>
              <a:t>position</a:t>
            </a:r>
          </a:p>
        </p:txBody>
      </p:sp>
      <p:sp>
        <p:nvSpPr>
          <p:cNvPr id="10" name="object 10"/>
          <p:cNvSpPr/>
          <p:nvPr/>
        </p:nvSpPr>
        <p:spPr>
          <a:xfrm>
            <a:off x="3983221" y="3181010"/>
            <a:ext cx="657225" cy="0"/>
          </a:xfrm>
          <a:custGeom>
            <a:avLst/>
            <a:gdLst/>
            <a:ahLst/>
            <a:cxnLst/>
            <a:rect l="l" t="t" r="r" b="b"/>
            <a:pathLst>
              <a:path w="657225">
                <a:moveTo>
                  <a:pt x="657043" y="0"/>
                </a:moveTo>
                <a:lnTo>
                  <a:pt x="19050" y="0"/>
                </a:lnTo>
                <a:lnTo>
                  <a:pt x="0" y="0"/>
                </a:lnTo>
              </a:path>
            </a:pathLst>
          </a:custGeom>
          <a:ln w="38100">
            <a:solidFill>
              <a:srgbClr val="DE6A1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834631" y="3097190"/>
            <a:ext cx="167640" cy="167640"/>
          </a:xfrm>
          <a:custGeom>
            <a:avLst/>
            <a:gdLst/>
            <a:ahLst/>
            <a:cxnLst/>
            <a:rect l="l" t="t" r="r" b="b"/>
            <a:pathLst>
              <a:path w="167639" h="167639">
                <a:moveTo>
                  <a:pt x="167639" y="0"/>
                </a:moveTo>
                <a:lnTo>
                  <a:pt x="0" y="83820"/>
                </a:lnTo>
                <a:lnTo>
                  <a:pt x="167639" y="167640"/>
                </a:lnTo>
                <a:lnTo>
                  <a:pt x="167639" y="0"/>
                </a:lnTo>
                <a:close/>
              </a:path>
            </a:pathLst>
          </a:custGeom>
          <a:solidFill>
            <a:srgbClr val="DE6A1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318500" y="6538652"/>
            <a:ext cx="2246630" cy="2324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400" dirty="0">
                <a:latin typeface="Trebuchet MS"/>
                <a:cs typeface="Trebuchet MS"/>
              </a:rPr>
              <a:t>Schonegge and Gallion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2016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04900" y="241300"/>
            <a:ext cx="99472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Cluster together mutations with </a:t>
            </a:r>
            <a:r>
              <a:rPr dirty="0"/>
              <a:t>similar impact across</a:t>
            </a:r>
            <a:r>
              <a:rPr spc="30" dirty="0"/>
              <a:t> </a:t>
            </a:r>
            <a:r>
              <a:rPr spc="-5" dirty="0"/>
              <a:t>pathways</a:t>
            </a:r>
          </a:p>
        </p:txBody>
      </p:sp>
      <p:sp>
        <p:nvSpPr>
          <p:cNvPr id="3" name="object 3"/>
          <p:cNvSpPr/>
          <p:nvPr/>
        </p:nvSpPr>
        <p:spPr>
          <a:xfrm>
            <a:off x="1216102" y="1534832"/>
            <a:ext cx="7672783" cy="19545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318500" y="6538652"/>
            <a:ext cx="2246630" cy="2324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400" dirty="0">
                <a:latin typeface="Trebuchet MS"/>
                <a:cs typeface="Trebuchet MS"/>
              </a:rPr>
              <a:t>Schonegge and Gallion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2016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21142" y="3780562"/>
            <a:ext cx="5905576" cy="2149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The mutations form three</a:t>
            </a:r>
            <a:r>
              <a:rPr spc="5" dirty="0"/>
              <a:t> </a:t>
            </a:r>
            <a:r>
              <a:rPr spc="-5" dirty="0"/>
              <a:t>clusters</a:t>
            </a:r>
          </a:p>
          <a:p>
            <a:pPr algn="ctr">
              <a:lnSpc>
                <a:spcPct val="100000"/>
              </a:lnSpc>
              <a:spcBef>
                <a:spcPts val="40"/>
              </a:spcBef>
            </a:pPr>
            <a:r>
              <a:rPr dirty="0"/>
              <a:t>each </a:t>
            </a:r>
            <a:r>
              <a:rPr spc="-5" dirty="0"/>
              <a:t>with </a:t>
            </a:r>
            <a:r>
              <a:rPr dirty="0"/>
              <a:t>a </a:t>
            </a:r>
            <a:r>
              <a:rPr spc="-10" dirty="0"/>
              <a:t>different </a:t>
            </a:r>
            <a:r>
              <a:rPr dirty="0"/>
              <a:t>and specific signaling</a:t>
            </a:r>
            <a:r>
              <a:rPr spc="-45" dirty="0"/>
              <a:t> </a:t>
            </a:r>
            <a:r>
              <a:rPr dirty="0"/>
              <a:t>bias</a:t>
            </a:r>
          </a:p>
        </p:txBody>
      </p:sp>
      <p:sp>
        <p:nvSpPr>
          <p:cNvPr id="4" name="object 4"/>
          <p:cNvSpPr/>
          <p:nvPr/>
        </p:nvSpPr>
        <p:spPr>
          <a:xfrm>
            <a:off x="8008730" y="3719228"/>
            <a:ext cx="563880" cy="450850"/>
          </a:xfrm>
          <a:custGeom>
            <a:avLst/>
            <a:gdLst/>
            <a:ahLst/>
            <a:cxnLst/>
            <a:rect l="l" t="t" r="r" b="b"/>
            <a:pathLst>
              <a:path w="563879" h="450850">
                <a:moveTo>
                  <a:pt x="0" y="0"/>
                </a:moveTo>
                <a:lnTo>
                  <a:pt x="563706" y="0"/>
                </a:lnTo>
                <a:lnTo>
                  <a:pt x="563706" y="450613"/>
                </a:lnTo>
                <a:lnTo>
                  <a:pt x="0" y="45061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16102" y="1534832"/>
            <a:ext cx="7672783" cy="19545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318500" y="6538652"/>
            <a:ext cx="2246630" cy="2324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400" dirty="0">
                <a:latin typeface="Trebuchet MS"/>
                <a:cs typeface="Trebuchet MS"/>
              </a:rPr>
              <a:t>Schonegge and Gallion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2016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17701" y="1547295"/>
            <a:ext cx="1761385" cy="41138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508136" y="1959169"/>
            <a:ext cx="1387139" cy="17151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559997" y="3938381"/>
            <a:ext cx="1372306" cy="17109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6007" y="1366296"/>
            <a:ext cx="548005" cy="434975"/>
          </a:xfrm>
          <a:custGeom>
            <a:avLst/>
            <a:gdLst/>
            <a:ahLst/>
            <a:cxnLst/>
            <a:rect l="l" t="t" r="r" b="b"/>
            <a:pathLst>
              <a:path w="548005" h="434975">
                <a:moveTo>
                  <a:pt x="0" y="0"/>
                </a:moveTo>
                <a:lnTo>
                  <a:pt x="547831" y="0"/>
                </a:lnTo>
                <a:lnTo>
                  <a:pt x="547831" y="434738"/>
                </a:lnTo>
                <a:lnTo>
                  <a:pt x="0" y="43473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76007" y="1366296"/>
            <a:ext cx="548005" cy="434975"/>
          </a:xfrm>
          <a:custGeom>
            <a:avLst/>
            <a:gdLst/>
            <a:ahLst/>
            <a:cxnLst/>
            <a:rect l="l" t="t" r="r" b="b"/>
            <a:pathLst>
              <a:path w="548005" h="434975">
                <a:moveTo>
                  <a:pt x="0" y="0"/>
                </a:moveTo>
                <a:lnTo>
                  <a:pt x="547831" y="0"/>
                </a:lnTo>
                <a:lnTo>
                  <a:pt x="547831" y="434738"/>
                </a:lnTo>
                <a:lnTo>
                  <a:pt x="0" y="434738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08878" y="1799071"/>
            <a:ext cx="1171828" cy="383681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298067" y="1799071"/>
            <a:ext cx="1174645" cy="38304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683664" y="1799071"/>
            <a:ext cx="1178071" cy="384947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27071" y="1546911"/>
            <a:ext cx="4003046" cy="16999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349500" marR="5080" indent="-2336800">
              <a:lnSpc>
                <a:spcPct val="101200"/>
              </a:lnSpc>
              <a:spcBef>
                <a:spcPts val="60"/>
              </a:spcBef>
            </a:pPr>
            <a:r>
              <a:rPr spc="-5" dirty="0"/>
              <a:t>Mutations </a:t>
            </a:r>
            <a:r>
              <a:rPr dirty="0"/>
              <a:t>in </a:t>
            </a:r>
            <a:r>
              <a:rPr spc="-5" dirty="0"/>
              <a:t>the </a:t>
            </a:r>
            <a:r>
              <a:rPr dirty="0"/>
              <a:t>same </a:t>
            </a:r>
            <a:r>
              <a:rPr spc="-5" dirty="0"/>
              <a:t>cluster </a:t>
            </a:r>
            <a:r>
              <a:rPr dirty="0"/>
              <a:t>have </a:t>
            </a:r>
            <a:r>
              <a:rPr spc="-5" dirty="0"/>
              <a:t>structurally related </a:t>
            </a:r>
            <a:r>
              <a:rPr dirty="0"/>
              <a:t>neighbors  which are </a:t>
            </a:r>
            <a:r>
              <a:rPr spc="-10" dirty="0"/>
              <a:t>different </a:t>
            </a:r>
            <a:r>
              <a:rPr spc="-5" dirty="0"/>
              <a:t>between</a:t>
            </a:r>
            <a:r>
              <a:rPr dirty="0"/>
              <a:t> </a:t>
            </a:r>
            <a:r>
              <a:rPr spc="-5" dirty="0"/>
              <a:t>cluster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318500" y="6538652"/>
            <a:ext cx="2246630" cy="2324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400" dirty="0">
                <a:latin typeface="Trebuchet MS"/>
                <a:cs typeface="Trebuchet MS"/>
              </a:rPr>
              <a:t>Schonegge and Gallion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2016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90890" y="1418440"/>
            <a:ext cx="5146492" cy="13742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668466" y="2776449"/>
            <a:ext cx="4887884" cy="24023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283408" y="5137265"/>
            <a:ext cx="5272942" cy="121616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283408" y="1374110"/>
            <a:ext cx="393371" cy="497932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120636" y="1598800"/>
            <a:ext cx="548005" cy="434975"/>
          </a:xfrm>
          <a:custGeom>
            <a:avLst/>
            <a:gdLst/>
            <a:ahLst/>
            <a:cxnLst/>
            <a:rect l="l" t="t" r="r" b="b"/>
            <a:pathLst>
              <a:path w="548004" h="434975">
                <a:moveTo>
                  <a:pt x="0" y="0"/>
                </a:moveTo>
                <a:lnTo>
                  <a:pt x="547831" y="0"/>
                </a:lnTo>
                <a:lnTo>
                  <a:pt x="547831" y="434737"/>
                </a:lnTo>
                <a:lnTo>
                  <a:pt x="0" y="43473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20636" y="1598800"/>
            <a:ext cx="548005" cy="434975"/>
          </a:xfrm>
          <a:custGeom>
            <a:avLst/>
            <a:gdLst/>
            <a:ahLst/>
            <a:cxnLst/>
            <a:rect l="l" t="t" r="r" b="b"/>
            <a:pathLst>
              <a:path w="548004" h="434975">
                <a:moveTo>
                  <a:pt x="0" y="0"/>
                </a:moveTo>
                <a:lnTo>
                  <a:pt x="547831" y="0"/>
                </a:lnTo>
                <a:lnTo>
                  <a:pt x="547831" y="434738"/>
                </a:lnTo>
                <a:lnTo>
                  <a:pt x="0" y="434738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247900" marR="5080" indent="-2235200">
              <a:lnSpc>
                <a:spcPct val="101200"/>
              </a:lnSpc>
              <a:spcBef>
                <a:spcPts val="60"/>
              </a:spcBef>
            </a:pPr>
            <a:r>
              <a:rPr spc="-5" dirty="0"/>
              <a:t>Mutations </a:t>
            </a:r>
            <a:r>
              <a:rPr dirty="0"/>
              <a:t>in </a:t>
            </a:r>
            <a:r>
              <a:rPr spc="-5" dirty="0"/>
              <a:t>the </a:t>
            </a:r>
            <a:r>
              <a:rPr dirty="0"/>
              <a:t>same </a:t>
            </a:r>
            <a:r>
              <a:rPr spc="-5" dirty="0"/>
              <a:t>cluster </a:t>
            </a:r>
            <a:r>
              <a:rPr dirty="0"/>
              <a:t>have </a:t>
            </a:r>
            <a:r>
              <a:rPr spc="-5" dirty="0"/>
              <a:t>structurally related </a:t>
            </a:r>
            <a:r>
              <a:rPr dirty="0"/>
              <a:t>neighbors  and also </a:t>
            </a:r>
            <a:r>
              <a:rPr spc="-10" dirty="0"/>
              <a:t>affect </a:t>
            </a:r>
            <a:r>
              <a:rPr spc="-5" dirty="0"/>
              <a:t>the </a:t>
            </a:r>
            <a:r>
              <a:rPr dirty="0"/>
              <a:t>conserved</a:t>
            </a:r>
            <a:r>
              <a:rPr spc="-5" dirty="0"/>
              <a:t> motifs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318500" y="6538652"/>
            <a:ext cx="2246630" cy="23241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400" dirty="0">
                <a:latin typeface="Trebuchet MS"/>
                <a:cs typeface="Trebuchet MS"/>
              </a:rPr>
              <a:t>Schonegge and Gallion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2016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78200" y="1595119"/>
            <a:ext cx="6434455" cy="660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700"/>
              </a:lnSpc>
              <a:spcBef>
                <a:spcPts val="100"/>
              </a:spcBef>
            </a:pPr>
            <a:r>
              <a:rPr sz="1800" spc="-105" dirty="0">
                <a:latin typeface="Arial"/>
                <a:cs typeface="Arial"/>
              </a:rPr>
              <a:t>ET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50" dirty="0">
                <a:latin typeface="Arial"/>
                <a:cs typeface="Arial"/>
              </a:rPr>
              <a:t>and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EA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30" dirty="0">
                <a:latin typeface="Arial"/>
                <a:cs typeface="Arial"/>
              </a:rPr>
              <a:t>present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a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50" dirty="0">
                <a:latin typeface="Arial"/>
                <a:cs typeface="Arial"/>
              </a:rPr>
              <a:t>computational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way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80" dirty="0">
                <a:latin typeface="Arial"/>
                <a:cs typeface="Arial"/>
              </a:rPr>
              <a:t>to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80" dirty="0">
                <a:latin typeface="Arial"/>
                <a:cs typeface="Arial"/>
              </a:rPr>
              <a:t>guide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10" dirty="0">
                <a:latin typeface="Arial"/>
                <a:cs typeface="Arial"/>
              </a:rPr>
              <a:t>site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60" dirty="0">
                <a:latin typeface="Arial"/>
                <a:cs typeface="Arial"/>
              </a:rPr>
              <a:t>directed  </a:t>
            </a:r>
            <a:r>
              <a:rPr sz="1800" spc="20" dirty="0">
                <a:latin typeface="Arial"/>
                <a:cs typeface="Arial"/>
              </a:rPr>
              <a:t>mutagenesis </a:t>
            </a:r>
            <a:r>
              <a:rPr sz="1800" spc="40" dirty="0">
                <a:latin typeface="Arial"/>
                <a:cs typeface="Arial"/>
              </a:rPr>
              <a:t>thereby </a:t>
            </a:r>
            <a:r>
              <a:rPr sz="1800" spc="15" dirty="0">
                <a:latin typeface="Arial"/>
                <a:cs typeface="Arial"/>
              </a:rPr>
              <a:t>drastically </a:t>
            </a:r>
            <a:r>
              <a:rPr sz="1800" spc="55" dirty="0">
                <a:latin typeface="Arial"/>
                <a:cs typeface="Arial"/>
              </a:rPr>
              <a:t>reducing</a:t>
            </a:r>
            <a:r>
              <a:rPr sz="1800" spc="-360" dirty="0">
                <a:latin typeface="Arial"/>
                <a:cs typeface="Arial"/>
              </a:rPr>
              <a:t> </a:t>
            </a:r>
            <a:r>
              <a:rPr sz="1800" spc="40" dirty="0">
                <a:latin typeface="Arial"/>
                <a:cs typeface="Arial"/>
              </a:rPr>
              <a:t>experimental time.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106584" y="1172717"/>
            <a:ext cx="1052877" cy="14896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58362" y="4249893"/>
            <a:ext cx="1030219" cy="14891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03509" y="2646822"/>
            <a:ext cx="1352928" cy="15765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378200" y="3106420"/>
            <a:ext cx="6537325" cy="660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700"/>
              </a:lnSpc>
              <a:spcBef>
                <a:spcPts val="100"/>
              </a:spcBef>
            </a:pPr>
            <a:r>
              <a:rPr sz="1800" spc="20" dirty="0">
                <a:latin typeface="Arial"/>
                <a:cs typeface="Arial"/>
              </a:rPr>
              <a:t>Using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55" dirty="0">
                <a:latin typeface="Arial"/>
                <a:cs typeface="Arial"/>
              </a:rPr>
              <a:t>designed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30" dirty="0">
                <a:latin typeface="Arial"/>
                <a:cs typeface="Arial"/>
              </a:rPr>
              <a:t>mutations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35" dirty="0">
                <a:latin typeface="Arial"/>
                <a:cs typeface="Arial"/>
              </a:rPr>
              <a:t>we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can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50" dirty="0">
                <a:latin typeface="Arial"/>
                <a:cs typeface="Arial"/>
              </a:rPr>
              <a:t>induce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35" dirty="0">
                <a:latin typeface="Arial"/>
                <a:cs typeface="Arial"/>
              </a:rPr>
              <a:t>biased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40" dirty="0">
                <a:latin typeface="Arial"/>
                <a:cs typeface="Arial"/>
              </a:rPr>
              <a:t>signaling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50" dirty="0">
                <a:latin typeface="Arial"/>
                <a:cs typeface="Arial"/>
              </a:rPr>
              <a:t>and  </a:t>
            </a:r>
            <a:r>
              <a:rPr sz="1800" spc="10" dirty="0">
                <a:latin typeface="Arial"/>
                <a:cs typeface="Arial"/>
              </a:rPr>
              <a:t>separate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G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60" dirty="0">
                <a:latin typeface="Arial"/>
                <a:cs typeface="Arial"/>
              </a:rPr>
              <a:t>protein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50" dirty="0">
                <a:latin typeface="Arial"/>
                <a:cs typeface="Arial"/>
              </a:rPr>
              <a:t>and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25" dirty="0">
                <a:latin typeface="Arial"/>
                <a:cs typeface="Arial"/>
              </a:rPr>
              <a:t>Arrestin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75" dirty="0">
                <a:latin typeface="Arial"/>
                <a:cs typeface="Arial"/>
              </a:rPr>
              <a:t>dependent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30" dirty="0">
                <a:latin typeface="Arial"/>
                <a:cs typeface="Arial"/>
              </a:rPr>
              <a:t>signaling.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71700" y="4516120"/>
            <a:ext cx="7853045" cy="2230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19200" marR="19685">
              <a:lnSpc>
                <a:spcPct val="115700"/>
              </a:lnSpc>
              <a:spcBef>
                <a:spcPts val="100"/>
              </a:spcBef>
            </a:pPr>
            <a:r>
              <a:rPr sz="1800" spc="-25" dirty="0">
                <a:latin typeface="Arial"/>
                <a:cs typeface="Arial"/>
              </a:rPr>
              <a:t>These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35" dirty="0">
                <a:latin typeface="Arial"/>
                <a:cs typeface="Arial"/>
              </a:rPr>
              <a:t>biased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35" dirty="0">
                <a:latin typeface="Arial"/>
                <a:cs typeface="Arial"/>
              </a:rPr>
              <a:t>receptors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25" dirty="0">
                <a:latin typeface="Arial"/>
                <a:cs typeface="Arial"/>
              </a:rPr>
              <a:t>represent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30" dirty="0">
                <a:latin typeface="Arial"/>
                <a:cs typeface="Arial"/>
              </a:rPr>
              <a:t>ways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80" dirty="0">
                <a:latin typeface="Arial"/>
                <a:cs typeface="Arial"/>
              </a:rPr>
              <a:t>to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40" dirty="0">
                <a:latin typeface="Arial"/>
                <a:cs typeface="Arial"/>
              </a:rPr>
              <a:t>understand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20" dirty="0">
                <a:latin typeface="Arial"/>
                <a:cs typeface="Arial"/>
              </a:rPr>
              <a:t>structural  </a:t>
            </a:r>
            <a:r>
              <a:rPr sz="1800" spc="50" dirty="0">
                <a:latin typeface="Arial"/>
                <a:cs typeface="Arial"/>
              </a:rPr>
              <a:t>control </a:t>
            </a:r>
            <a:r>
              <a:rPr sz="1800" spc="60" dirty="0">
                <a:latin typeface="Arial"/>
                <a:cs typeface="Arial"/>
              </a:rPr>
              <a:t>of </a:t>
            </a:r>
            <a:r>
              <a:rPr sz="1800" spc="40" dirty="0">
                <a:latin typeface="Arial"/>
                <a:cs typeface="Arial"/>
              </a:rPr>
              <a:t>signaling </a:t>
            </a:r>
            <a:r>
              <a:rPr sz="1800" spc="25" dirty="0">
                <a:latin typeface="Arial"/>
                <a:cs typeface="Arial"/>
              </a:rPr>
              <a:t>specificity </a:t>
            </a:r>
            <a:r>
              <a:rPr sz="1800" spc="50" dirty="0">
                <a:latin typeface="Arial"/>
                <a:cs typeface="Arial"/>
              </a:rPr>
              <a:t>and </a:t>
            </a:r>
            <a:r>
              <a:rPr sz="1800" spc="45" dirty="0">
                <a:latin typeface="Arial"/>
                <a:cs typeface="Arial"/>
              </a:rPr>
              <a:t>implicate </a:t>
            </a:r>
            <a:r>
              <a:rPr sz="1800" spc="35" dirty="0">
                <a:latin typeface="Arial"/>
                <a:cs typeface="Arial"/>
              </a:rPr>
              <a:t>functional motifs  </a:t>
            </a:r>
            <a:r>
              <a:rPr sz="1800" spc="-110" dirty="0">
                <a:latin typeface="Arial"/>
                <a:cs typeface="Arial"/>
              </a:rPr>
              <a:t>(DRY, </a:t>
            </a:r>
            <a:r>
              <a:rPr sz="1800" spc="-130" dirty="0">
                <a:latin typeface="Arial"/>
                <a:cs typeface="Arial"/>
              </a:rPr>
              <a:t>PIF, </a:t>
            </a:r>
            <a:r>
              <a:rPr sz="1800" spc="-55" dirty="0">
                <a:latin typeface="Arial"/>
                <a:cs typeface="Arial"/>
              </a:rPr>
              <a:t>NPxxY) </a:t>
            </a:r>
            <a:r>
              <a:rPr sz="1800" spc="45" dirty="0">
                <a:latin typeface="Arial"/>
                <a:cs typeface="Arial"/>
              </a:rPr>
              <a:t>in </a:t>
            </a:r>
            <a:r>
              <a:rPr sz="1800" spc="40" dirty="0">
                <a:latin typeface="Arial"/>
                <a:cs typeface="Arial"/>
              </a:rPr>
              <a:t>signaling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5" dirty="0">
                <a:latin typeface="Arial"/>
                <a:cs typeface="Arial"/>
              </a:rPr>
              <a:t>selectivity.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450">
              <a:latin typeface="Arial"/>
              <a:cs typeface="Arial"/>
            </a:endParaRPr>
          </a:p>
          <a:p>
            <a:pPr marL="711200" marR="5080" indent="-698500">
              <a:lnSpc>
                <a:spcPct val="114399"/>
              </a:lnSpc>
            </a:pPr>
            <a:r>
              <a:rPr sz="2550" b="1" spc="55" dirty="0">
                <a:latin typeface="Arial"/>
                <a:cs typeface="Arial"/>
              </a:rPr>
              <a:t>Mutations</a:t>
            </a:r>
            <a:r>
              <a:rPr sz="2550" b="1" spc="-60" dirty="0">
                <a:latin typeface="Arial"/>
                <a:cs typeface="Arial"/>
              </a:rPr>
              <a:t> </a:t>
            </a:r>
            <a:r>
              <a:rPr sz="2550" b="1" spc="40" dirty="0">
                <a:latin typeface="Arial"/>
                <a:cs typeface="Arial"/>
              </a:rPr>
              <a:t>in</a:t>
            </a:r>
            <a:r>
              <a:rPr sz="2550" b="1" spc="-60" dirty="0">
                <a:latin typeface="Arial"/>
                <a:cs typeface="Arial"/>
              </a:rPr>
              <a:t> </a:t>
            </a:r>
            <a:r>
              <a:rPr sz="2550" b="1" spc="85" dirty="0">
                <a:latin typeface="Arial"/>
                <a:cs typeface="Arial"/>
              </a:rPr>
              <a:t>the</a:t>
            </a:r>
            <a:r>
              <a:rPr sz="2550" b="1" spc="-120" dirty="0">
                <a:latin typeface="Arial"/>
                <a:cs typeface="Arial"/>
              </a:rPr>
              <a:t> </a:t>
            </a:r>
            <a:r>
              <a:rPr sz="2550" b="1" spc="135" dirty="0">
                <a:latin typeface="Arial"/>
                <a:cs typeface="Arial"/>
              </a:rPr>
              <a:t>TM</a:t>
            </a:r>
            <a:r>
              <a:rPr sz="2550" b="1" spc="-60" dirty="0">
                <a:latin typeface="Arial"/>
                <a:cs typeface="Arial"/>
              </a:rPr>
              <a:t> </a:t>
            </a:r>
            <a:r>
              <a:rPr sz="2550" b="1" spc="60" dirty="0">
                <a:latin typeface="Arial"/>
                <a:cs typeface="Arial"/>
              </a:rPr>
              <a:t>region</a:t>
            </a:r>
            <a:r>
              <a:rPr sz="2550" b="1" spc="-60" dirty="0">
                <a:latin typeface="Arial"/>
                <a:cs typeface="Arial"/>
              </a:rPr>
              <a:t> </a:t>
            </a:r>
            <a:r>
              <a:rPr sz="2550" b="1" spc="45" dirty="0">
                <a:latin typeface="Arial"/>
                <a:cs typeface="Arial"/>
              </a:rPr>
              <a:t>near</a:t>
            </a:r>
            <a:r>
              <a:rPr sz="2550" b="1" spc="-55" dirty="0">
                <a:latin typeface="Arial"/>
                <a:cs typeface="Arial"/>
              </a:rPr>
              <a:t> </a:t>
            </a:r>
            <a:r>
              <a:rPr sz="2550" b="1" spc="35" dirty="0">
                <a:latin typeface="Arial"/>
                <a:cs typeface="Arial"/>
              </a:rPr>
              <a:t>functional</a:t>
            </a:r>
            <a:r>
              <a:rPr sz="2550" b="1" spc="-60" dirty="0">
                <a:latin typeface="Arial"/>
                <a:cs typeface="Arial"/>
              </a:rPr>
              <a:t> </a:t>
            </a:r>
            <a:r>
              <a:rPr sz="2550" b="1" spc="35" dirty="0">
                <a:latin typeface="Arial"/>
                <a:cs typeface="Arial"/>
              </a:rPr>
              <a:t>motifs  </a:t>
            </a:r>
            <a:r>
              <a:rPr sz="2550" b="1" spc="-20" dirty="0">
                <a:latin typeface="Arial"/>
                <a:cs typeface="Arial"/>
              </a:rPr>
              <a:t>can </a:t>
            </a:r>
            <a:r>
              <a:rPr sz="2550" b="1" spc="80" dirty="0">
                <a:latin typeface="Arial"/>
                <a:cs typeface="Arial"/>
              </a:rPr>
              <a:t>rewire </a:t>
            </a:r>
            <a:r>
              <a:rPr sz="2550" b="1" spc="-60" dirty="0">
                <a:latin typeface="Arial"/>
                <a:cs typeface="Arial"/>
              </a:rPr>
              <a:t>GPCR </a:t>
            </a:r>
            <a:r>
              <a:rPr sz="2550" b="1" spc="35" dirty="0">
                <a:latin typeface="Arial"/>
                <a:cs typeface="Arial"/>
              </a:rPr>
              <a:t>signaling </a:t>
            </a:r>
            <a:r>
              <a:rPr sz="2550" b="1" spc="40" dirty="0">
                <a:latin typeface="Arial"/>
                <a:cs typeface="Arial"/>
              </a:rPr>
              <a:t>in </a:t>
            </a:r>
            <a:r>
              <a:rPr sz="2550" b="1" spc="55" dirty="0">
                <a:latin typeface="Arial"/>
                <a:cs typeface="Arial"/>
              </a:rPr>
              <a:t>many</a:t>
            </a:r>
            <a:r>
              <a:rPr sz="2550" b="1" spc="-480" dirty="0">
                <a:latin typeface="Arial"/>
                <a:cs typeface="Arial"/>
              </a:rPr>
              <a:t> </a:t>
            </a:r>
            <a:r>
              <a:rPr sz="2550" b="1" spc="35" dirty="0">
                <a:latin typeface="Arial"/>
                <a:cs typeface="Arial"/>
              </a:rPr>
              <a:t>ways</a:t>
            </a:r>
            <a:endParaRPr sz="255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533900" y="241300"/>
            <a:ext cx="30899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These data</a:t>
            </a:r>
            <a:r>
              <a:rPr spc="-60" dirty="0"/>
              <a:t> </a:t>
            </a:r>
            <a:r>
              <a:rPr dirty="0"/>
              <a:t>show…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16533" y="1646133"/>
            <a:ext cx="3442712" cy="30066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41476" y="1457094"/>
            <a:ext cx="3695441" cy="31967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426200" y="4699000"/>
            <a:ext cx="5723890" cy="176276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>
              <a:lnSpc>
                <a:spcPct val="102000"/>
              </a:lnSpc>
              <a:spcBef>
                <a:spcPts val="65"/>
              </a:spcBef>
            </a:pPr>
            <a:r>
              <a:rPr sz="1400" spc="25" dirty="0">
                <a:latin typeface="Arial"/>
                <a:cs typeface="Arial"/>
              </a:rPr>
              <a:t>Correlation </a:t>
            </a:r>
            <a:r>
              <a:rPr sz="1400" spc="-60" dirty="0">
                <a:latin typeface="Arial"/>
                <a:cs typeface="Arial"/>
              </a:rPr>
              <a:t>(R2) </a:t>
            </a:r>
            <a:r>
              <a:rPr sz="1400" spc="40" dirty="0">
                <a:latin typeface="Arial"/>
                <a:cs typeface="Arial"/>
              </a:rPr>
              <a:t>between </a:t>
            </a:r>
            <a:r>
              <a:rPr sz="1400" spc="-30" dirty="0">
                <a:latin typeface="Arial"/>
                <a:cs typeface="Arial"/>
              </a:rPr>
              <a:t>EA </a:t>
            </a:r>
            <a:r>
              <a:rPr sz="1400" spc="-10" dirty="0">
                <a:latin typeface="Arial"/>
                <a:cs typeface="Arial"/>
              </a:rPr>
              <a:t>scores </a:t>
            </a:r>
            <a:r>
              <a:rPr sz="1400" spc="35" dirty="0">
                <a:latin typeface="Arial"/>
                <a:cs typeface="Arial"/>
              </a:rPr>
              <a:t>and </a:t>
            </a:r>
            <a:r>
              <a:rPr sz="1400" spc="30" dirty="0">
                <a:latin typeface="Arial"/>
                <a:cs typeface="Arial"/>
              </a:rPr>
              <a:t>29 </a:t>
            </a:r>
            <a:r>
              <a:rPr sz="1400" spc="45" dirty="0">
                <a:latin typeface="Arial"/>
                <a:cs typeface="Arial"/>
              </a:rPr>
              <a:t>phenotypic </a:t>
            </a:r>
            <a:r>
              <a:rPr sz="1400" spc="-10" dirty="0">
                <a:latin typeface="Arial"/>
                <a:cs typeface="Arial"/>
              </a:rPr>
              <a:t>measures </a:t>
            </a:r>
            <a:r>
              <a:rPr sz="1400" spc="45" dirty="0">
                <a:latin typeface="Arial"/>
                <a:cs typeface="Arial"/>
              </a:rPr>
              <a:t>for  </a:t>
            </a:r>
            <a:r>
              <a:rPr sz="1400" spc="-20" dirty="0">
                <a:latin typeface="Arial"/>
                <a:cs typeface="Arial"/>
              </a:rPr>
              <a:t>ADRB2 </a:t>
            </a:r>
            <a:r>
              <a:rPr sz="1400" spc="-5" dirty="0">
                <a:latin typeface="Arial"/>
                <a:cs typeface="Arial"/>
              </a:rPr>
              <a:t>variants. </a:t>
            </a:r>
            <a:r>
              <a:rPr sz="1400" spc="-25" dirty="0">
                <a:latin typeface="Arial"/>
                <a:cs typeface="Arial"/>
              </a:rPr>
              <a:t>Each </a:t>
            </a:r>
            <a:r>
              <a:rPr sz="1400" spc="45" dirty="0">
                <a:latin typeface="Arial"/>
                <a:cs typeface="Arial"/>
              </a:rPr>
              <a:t>phenotypic </a:t>
            </a:r>
            <a:r>
              <a:rPr sz="1400" spc="5" dirty="0">
                <a:latin typeface="Arial"/>
                <a:cs typeface="Arial"/>
              </a:rPr>
              <a:t>measure </a:t>
            </a:r>
            <a:r>
              <a:rPr sz="1400" spc="35" dirty="0">
                <a:latin typeface="Arial"/>
                <a:cs typeface="Arial"/>
              </a:rPr>
              <a:t>individually </a:t>
            </a:r>
            <a:r>
              <a:rPr sz="1400" spc="-25" dirty="0">
                <a:latin typeface="Arial"/>
                <a:cs typeface="Arial"/>
              </a:rPr>
              <a:t>(1), </a:t>
            </a:r>
            <a:r>
              <a:rPr sz="1400" spc="15" dirty="0">
                <a:latin typeface="Arial"/>
                <a:cs typeface="Arial"/>
              </a:rPr>
              <a:t>all  </a:t>
            </a:r>
            <a:r>
              <a:rPr sz="1400" spc="45" dirty="0">
                <a:latin typeface="Arial"/>
                <a:cs typeface="Arial"/>
              </a:rPr>
              <a:t>phenotypic </a:t>
            </a:r>
            <a:r>
              <a:rPr sz="1400" spc="-10" dirty="0">
                <a:latin typeface="Arial"/>
                <a:cs typeface="Arial"/>
              </a:rPr>
              <a:t>measures </a:t>
            </a:r>
            <a:r>
              <a:rPr sz="1400" spc="40" dirty="0">
                <a:latin typeface="Arial"/>
                <a:cs typeface="Arial"/>
              </a:rPr>
              <a:t>integrated </a:t>
            </a:r>
            <a:r>
              <a:rPr sz="1400" spc="-55" dirty="0">
                <a:latin typeface="Arial"/>
                <a:cs typeface="Arial"/>
              </a:rPr>
              <a:t>as </a:t>
            </a:r>
            <a:r>
              <a:rPr sz="1400" spc="-35" dirty="0">
                <a:latin typeface="Arial"/>
                <a:cs typeface="Arial"/>
              </a:rPr>
              <a:t>a </a:t>
            </a:r>
            <a:r>
              <a:rPr sz="1400" spc="40" dirty="0">
                <a:latin typeface="Arial"/>
                <a:cs typeface="Arial"/>
              </a:rPr>
              <a:t>whole </a:t>
            </a:r>
            <a:r>
              <a:rPr sz="1400" dirty="0">
                <a:latin typeface="Arial"/>
                <a:cs typeface="Arial"/>
              </a:rPr>
              <a:t>(All), </a:t>
            </a:r>
            <a:r>
              <a:rPr sz="1400" spc="35" dirty="0">
                <a:latin typeface="Arial"/>
                <a:cs typeface="Arial"/>
              </a:rPr>
              <a:t>and </a:t>
            </a:r>
            <a:r>
              <a:rPr sz="1400" spc="30" dirty="0">
                <a:latin typeface="Arial"/>
                <a:cs typeface="Arial"/>
              </a:rPr>
              <a:t>different  combinations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50" dirty="0">
                <a:latin typeface="Arial"/>
                <a:cs typeface="Arial"/>
              </a:rPr>
              <a:t>of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35" dirty="0">
                <a:latin typeface="Arial"/>
                <a:cs typeface="Arial"/>
              </a:rPr>
              <a:t>the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30" dirty="0">
                <a:latin typeface="Arial"/>
                <a:cs typeface="Arial"/>
              </a:rPr>
              <a:t>29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measures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40" dirty="0">
                <a:latin typeface="Arial"/>
                <a:cs typeface="Arial"/>
              </a:rPr>
              <a:t>(2–28)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are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30" dirty="0">
                <a:latin typeface="Arial"/>
                <a:cs typeface="Arial"/>
              </a:rPr>
              <a:t>represented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55" dirty="0">
                <a:latin typeface="Arial"/>
                <a:cs typeface="Arial"/>
              </a:rPr>
              <a:t>on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35" dirty="0">
                <a:latin typeface="Arial"/>
                <a:cs typeface="Arial"/>
              </a:rPr>
              <a:t>the</a:t>
            </a:r>
            <a:r>
              <a:rPr sz="1400" spc="-30" dirty="0">
                <a:latin typeface="Arial"/>
                <a:cs typeface="Arial"/>
              </a:rPr>
              <a:t> x-axis.  </a:t>
            </a:r>
            <a:r>
              <a:rPr sz="1400" spc="-10" dirty="0">
                <a:latin typeface="Arial"/>
                <a:cs typeface="Arial"/>
              </a:rPr>
              <a:t>For </a:t>
            </a:r>
            <a:r>
              <a:rPr sz="1400" spc="30" dirty="0">
                <a:latin typeface="Arial"/>
                <a:cs typeface="Arial"/>
              </a:rPr>
              <a:t>combinations </a:t>
            </a:r>
            <a:r>
              <a:rPr sz="1400" spc="50" dirty="0">
                <a:latin typeface="Arial"/>
                <a:cs typeface="Arial"/>
              </a:rPr>
              <a:t>of </a:t>
            </a:r>
            <a:r>
              <a:rPr sz="1400" spc="-25" dirty="0">
                <a:latin typeface="Arial"/>
                <a:cs typeface="Arial"/>
              </a:rPr>
              <a:t>six </a:t>
            </a:r>
            <a:r>
              <a:rPr sz="1400" spc="-10" dirty="0">
                <a:latin typeface="Arial"/>
                <a:cs typeface="Arial"/>
              </a:rPr>
              <a:t>measures </a:t>
            </a:r>
            <a:r>
              <a:rPr sz="1400" spc="50" dirty="0">
                <a:latin typeface="Arial"/>
                <a:cs typeface="Arial"/>
              </a:rPr>
              <a:t>through </a:t>
            </a:r>
            <a:r>
              <a:rPr sz="1400" spc="30" dirty="0">
                <a:latin typeface="Arial"/>
                <a:cs typeface="Arial"/>
              </a:rPr>
              <a:t>combinations </a:t>
            </a:r>
            <a:r>
              <a:rPr sz="1400" spc="50" dirty="0">
                <a:latin typeface="Arial"/>
                <a:cs typeface="Arial"/>
              </a:rPr>
              <a:t>of </a:t>
            </a:r>
            <a:r>
              <a:rPr sz="1400" spc="30" dirty="0">
                <a:latin typeface="Arial"/>
                <a:cs typeface="Arial"/>
              </a:rPr>
              <a:t>23  </a:t>
            </a:r>
            <a:r>
              <a:rPr sz="1400" spc="-10" dirty="0">
                <a:latin typeface="Arial"/>
                <a:cs typeface="Arial"/>
              </a:rPr>
              <a:t>measures,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35" dirty="0">
                <a:latin typeface="Arial"/>
                <a:cs typeface="Arial"/>
              </a:rPr>
              <a:t>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45" dirty="0">
                <a:latin typeface="Arial"/>
                <a:cs typeface="Arial"/>
              </a:rPr>
              <a:t>random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20" dirty="0">
                <a:latin typeface="Arial"/>
                <a:cs typeface="Arial"/>
              </a:rPr>
              <a:t>sample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50" dirty="0">
                <a:latin typeface="Arial"/>
                <a:cs typeface="Arial"/>
              </a:rPr>
              <a:t>of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25" dirty="0">
                <a:latin typeface="Arial"/>
                <a:cs typeface="Arial"/>
              </a:rPr>
              <a:t>300,000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25" dirty="0">
                <a:latin typeface="Arial"/>
                <a:cs typeface="Arial"/>
              </a:rPr>
              <a:t>possibilities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30" dirty="0">
                <a:latin typeface="Arial"/>
                <a:cs typeface="Arial"/>
              </a:rPr>
              <a:t>was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assessed.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The  </a:t>
            </a:r>
            <a:r>
              <a:rPr sz="1400" spc="35" dirty="0">
                <a:latin typeface="Arial"/>
                <a:cs typeface="Arial"/>
              </a:rPr>
              <a:t>performance </a:t>
            </a:r>
            <a:r>
              <a:rPr sz="1400" spc="50" dirty="0">
                <a:latin typeface="Arial"/>
                <a:cs typeface="Arial"/>
              </a:rPr>
              <a:t>of </a:t>
            </a:r>
            <a:r>
              <a:rPr sz="1400" spc="15" dirty="0">
                <a:latin typeface="Arial"/>
                <a:cs typeface="Arial"/>
              </a:rPr>
              <a:t>all </a:t>
            </a:r>
            <a:r>
              <a:rPr sz="1400" spc="45" dirty="0">
                <a:latin typeface="Arial"/>
                <a:cs typeface="Arial"/>
              </a:rPr>
              <a:t>phenotypic </a:t>
            </a:r>
            <a:r>
              <a:rPr sz="1400" spc="-10" dirty="0">
                <a:latin typeface="Arial"/>
                <a:cs typeface="Arial"/>
              </a:rPr>
              <a:t>measures </a:t>
            </a:r>
            <a:r>
              <a:rPr sz="1400" spc="40" dirty="0">
                <a:latin typeface="Arial"/>
                <a:cs typeface="Arial"/>
              </a:rPr>
              <a:t>integrated </a:t>
            </a:r>
            <a:r>
              <a:rPr sz="1400" spc="-55" dirty="0">
                <a:latin typeface="Arial"/>
                <a:cs typeface="Arial"/>
              </a:rPr>
              <a:t>as </a:t>
            </a:r>
            <a:r>
              <a:rPr sz="1400" spc="-35" dirty="0">
                <a:latin typeface="Arial"/>
                <a:cs typeface="Arial"/>
              </a:rPr>
              <a:t>a </a:t>
            </a:r>
            <a:r>
              <a:rPr sz="1400" spc="40" dirty="0">
                <a:latin typeface="Arial"/>
                <a:cs typeface="Arial"/>
              </a:rPr>
              <a:t>whole </a:t>
            </a:r>
            <a:r>
              <a:rPr sz="1400" spc="-20" dirty="0">
                <a:latin typeface="Arial"/>
                <a:cs typeface="Arial"/>
              </a:rPr>
              <a:t>is </a:t>
            </a:r>
            <a:r>
              <a:rPr sz="1400" dirty="0">
                <a:latin typeface="Arial"/>
                <a:cs typeface="Arial"/>
              </a:rPr>
              <a:t>also  </a:t>
            </a:r>
            <a:r>
              <a:rPr sz="1400" spc="30" dirty="0">
                <a:latin typeface="Arial"/>
                <a:cs typeface="Arial"/>
              </a:rPr>
              <a:t>represented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5" dirty="0">
                <a:latin typeface="Arial"/>
                <a:cs typeface="Arial"/>
              </a:rPr>
              <a:t>as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35" dirty="0">
                <a:latin typeface="Arial"/>
                <a:cs typeface="Arial"/>
              </a:rPr>
              <a:t>a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35" dirty="0">
                <a:latin typeface="Arial"/>
                <a:cs typeface="Arial"/>
              </a:rPr>
              <a:t>solid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30" dirty="0">
                <a:latin typeface="Arial"/>
                <a:cs typeface="Arial"/>
              </a:rPr>
              <a:t>line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at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y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110" dirty="0">
                <a:latin typeface="Arial"/>
                <a:cs typeface="Arial"/>
              </a:rPr>
              <a:t>=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0.73.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8300" y="4699000"/>
            <a:ext cx="5187950" cy="8864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80"/>
              </a:spcBef>
            </a:pPr>
            <a:r>
              <a:rPr sz="1400" spc="25" dirty="0">
                <a:latin typeface="Arial"/>
                <a:cs typeface="Arial"/>
              </a:rPr>
              <a:t>Correlation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40" dirty="0">
                <a:latin typeface="Arial"/>
                <a:cs typeface="Arial"/>
              </a:rPr>
              <a:t>between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50" dirty="0">
                <a:latin typeface="Arial"/>
                <a:cs typeface="Arial"/>
              </a:rPr>
              <a:t>predicted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SNV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40" dirty="0">
                <a:latin typeface="Arial"/>
                <a:cs typeface="Arial"/>
              </a:rPr>
              <a:t>impact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(Evolutionary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40" dirty="0">
                <a:latin typeface="Arial"/>
                <a:cs typeface="Arial"/>
              </a:rPr>
              <a:t>Action  </a:t>
            </a:r>
            <a:r>
              <a:rPr sz="1400" spc="-10" dirty="0">
                <a:latin typeface="Arial"/>
                <a:cs typeface="Arial"/>
              </a:rPr>
              <a:t>[EA])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35" dirty="0">
                <a:latin typeface="Arial"/>
                <a:cs typeface="Arial"/>
              </a:rPr>
              <a:t>and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20" dirty="0">
                <a:latin typeface="Arial"/>
                <a:cs typeface="Arial"/>
              </a:rPr>
              <a:t>overall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25" dirty="0">
                <a:latin typeface="Arial"/>
                <a:cs typeface="Arial"/>
              </a:rPr>
              <a:t>experimentally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assessed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40" dirty="0">
                <a:latin typeface="Arial"/>
                <a:cs typeface="Arial"/>
              </a:rPr>
              <a:t>impact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45" dirty="0">
                <a:latin typeface="Arial"/>
                <a:cs typeface="Arial"/>
              </a:rPr>
              <a:t>for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30" dirty="0">
                <a:latin typeface="Arial"/>
                <a:cs typeface="Arial"/>
              </a:rPr>
              <a:t>26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variants  </a:t>
            </a:r>
            <a:r>
              <a:rPr sz="1400" spc="35" dirty="0">
                <a:latin typeface="Arial"/>
                <a:cs typeface="Arial"/>
              </a:rPr>
              <a:t>in </a:t>
            </a:r>
            <a:r>
              <a:rPr sz="1400" spc="-20" dirty="0">
                <a:latin typeface="Arial"/>
                <a:cs typeface="Arial"/>
              </a:rPr>
              <a:t>ADRB2, </a:t>
            </a:r>
            <a:r>
              <a:rPr sz="1400" spc="40" dirty="0">
                <a:latin typeface="Arial"/>
                <a:cs typeface="Arial"/>
              </a:rPr>
              <a:t>quantified </a:t>
            </a:r>
            <a:r>
              <a:rPr sz="1400" spc="25" dirty="0">
                <a:latin typeface="Arial"/>
                <a:cs typeface="Arial"/>
              </a:rPr>
              <a:t>using </a:t>
            </a:r>
            <a:r>
              <a:rPr sz="1400" spc="30" dirty="0">
                <a:latin typeface="Arial"/>
                <a:cs typeface="Arial"/>
              </a:rPr>
              <a:t>29 </a:t>
            </a:r>
            <a:r>
              <a:rPr sz="1400" spc="-10" dirty="0">
                <a:latin typeface="Arial"/>
                <a:cs typeface="Arial"/>
              </a:rPr>
              <a:t>measures </a:t>
            </a:r>
            <a:r>
              <a:rPr sz="1400" spc="-20" dirty="0">
                <a:latin typeface="Arial"/>
                <a:cs typeface="Arial"/>
              </a:rPr>
              <a:t>across </a:t>
            </a:r>
            <a:r>
              <a:rPr sz="1400" spc="15" dirty="0">
                <a:latin typeface="Arial"/>
                <a:cs typeface="Arial"/>
              </a:rPr>
              <a:t>five </a:t>
            </a:r>
            <a:r>
              <a:rPr sz="1400" spc="50" dirty="0">
                <a:latin typeface="Arial"/>
                <a:cs typeface="Arial"/>
              </a:rPr>
              <a:t>biological  </a:t>
            </a:r>
            <a:r>
              <a:rPr sz="1400" spc="-50" dirty="0">
                <a:latin typeface="Arial"/>
                <a:cs typeface="Arial"/>
              </a:rPr>
              <a:t>assays.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7100" y="6070600"/>
            <a:ext cx="23355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30" dirty="0">
                <a:latin typeface="Arial"/>
                <a:cs typeface="Arial"/>
              </a:rPr>
              <a:t>Gallion </a:t>
            </a:r>
            <a:r>
              <a:rPr sz="1600" spc="35" dirty="0">
                <a:latin typeface="Arial"/>
                <a:cs typeface="Arial"/>
              </a:rPr>
              <a:t>Hum </a:t>
            </a:r>
            <a:r>
              <a:rPr sz="1600" spc="25" dirty="0">
                <a:latin typeface="Arial"/>
                <a:cs typeface="Arial"/>
              </a:rPr>
              <a:t>Mutat.</a:t>
            </a:r>
            <a:r>
              <a:rPr sz="1600" spc="-290" dirty="0">
                <a:latin typeface="Arial"/>
                <a:cs typeface="Arial"/>
              </a:rPr>
              <a:t> </a:t>
            </a:r>
            <a:r>
              <a:rPr sz="1600" spc="35" dirty="0">
                <a:latin typeface="Arial"/>
                <a:cs typeface="Arial"/>
              </a:rPr>
              <a:t>2017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546600" y="241300"/>
            <a:ext cx="31089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How many</a:t>
            </a:r>
            <a:r>
              <a:rPr spc="-100" dirty="0"/>
              <a:t> </a:t>
            </a:r>
            <a:r>
              <a:rPr dirty="0"/>
              <a:t>assays?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232400" y="1409700"/>
            <a:ext cx="11722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1405E0"/>
                </a:solidFill>
                <a:latin typeface="Arial"/>
                <a:cs typeface="Arial"/>
              </a:rPr>
              <a:t>ADRb2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3508" y="1392235"/>
            <a:ext cx="3748532" cy="36677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9300" y="5499100"/>
            <a:ext cx="4434840" cy="13131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32384">
              <a:lnSpc>
                <a:spcPct val="99500"/>
              </a:lnSpc>
              <a:spcBef>
                <a:spcPts val="105"/>
              </a:spcBef>
            </a:pPr>
            <a:r>
              <a:rPr sz="1200" spc="-10" dirty="0">
                <a:latin typeface="Arial"/>
                <a:cs typeface="Arial"/>
              </a:rPr>
              <a:t>Assessment </a:t>
            </a:r>
            <a:r>
              <a:rPr sz="1200" spc="40" dirty="0">
                <a:latin typeface="Arial"/>
                <a:cs typeface="Arial"/>
              </a:rPr>
              <a:t>of </a:t>
            </a:r>
            <a:r>
              <a:rPr sz="1200" spc="5" dirty="0">
                <a:latin typeface="Arial"/>
                <a:cs typeface="Arial"/>
              </a:rPr>
              <a:t>MLH1 </a:t>
            </a:r>
            <a:r>
              <a:rPr sz="1200" dirty="0">
                <a:latin typeface="Arial"/>
                <a:cs typeface="Arial"/>
              </a:rPr>
              <a:t>variants </a:t>
            </a:r>
            <a:r>
              <a:rPr sz="1200" spc="20" dirty="0">
                <a:latin typeface="Arial"/>
                <a:cs typeface="Arial"/>
              </a:rPr>
              <a:t>using </a:t>
            </a:r>
            <a:r>
              <a:rPr sz="1200" spc="40" dirty="0">
                <a:latin typeface="Arial"/>
                <a:cs typeface="Arial"/>
              </a:rPr>
              <a:t>multiple </a:t>
            </a:r>
            <a:r>
              <a:rPr sz="1200" spc="-45" dirty="0">
                <a:latin typeface="Arial"/>
                <a:cs typeface="Arial"/>
              </a:rPr>
              <a:t>assays. </a:t>
            </a:r>
            <a:r>
              <a:rPr sz="1200" spc="5" dirty="0">
                <a:latin typeface="Arial"/>
                <a:cs typeface="Arial"/>
              </a:rPr>
              <a:t>MLH1  </a:t>
            </a:r>
            <a:r>
              <a:rPr sz="1200" spc="25" dirty="0">
                <a:latin typeface="Arial"/>
                <a:cs typeface="Arial"/>
              </a:rPr>
              <a:t>mutational </a:t>
            </a:r>
            <a:r>
              <a:rPr sz="1200" spc="15" dirty="0">
                <a:latin typeface="Arial"/>
                <a:cs typeface="Arial"/>
              </a:rPr>
              <a:t>data were </a:t>
            </a:r>
            <a:r>
              <a:rPr sz="1200" spc="40" dirty="0">
                <a:latin typeface="Arial"/>
                <a:cs typeface="Arial"/>
              </a:rPr>
              <a:t>adapted </a:t>
            </a:r>
            <a:r>
              <a:rPr sz="1200" spc="35" dirty="0">
                <a:latin typeface="Arial"/>
                <a:cs typeface="Arial"/>
              </a:rPr>
              <a:t>from </a:t>
            </a:r>
            <a:r>
              <a:rPr sz="1200" spc="-35" dirty="0">
                <a:latin typeface="Arial"/>
                <a:cs typeface="Arial"/>
              </a:rPr>
              <a:t>Raevaara </a:t>
            </a:r>
            <a:r>
              <a:rPr sz="1200" spc="30" dirty="0">
                <a:latin typeface="Arial"/>
                <a:cs typeface="Arial"/>
              </a:rPr>
              <a:t>et </a:t>
            </a:r>
            <a:r>
              <a:rPr sz="1200" spc="-5" dirty="0">
                <a:latin typeface="Arial"/>
                <a:cs typeface="Arial"/>
              </a:rPr>
              <a:t>al. </a:t>
            </a:r>
            <a:r>
              <a:rPr sz="1200" dirty="0">
                <a:latin typeface="Arial"/>
                <a:cs typeface="Arial"/>
              </a:rPr>
              <a:t>(2005), </a:t>
            </a:r>
            <a:r>
              <a:rPr sz="1200" spc="30" dirty="0">
                <a:latin typeface="Arial"/>
                <a:cs typeface="Arial"/>
              </a:rPr>
              <a:t>in  </a:t>
            </a:r>
            <a:r>
              <a:rPr sz="1200" spc="25" dirty="0">
                <a:latin typeface="Arial"/>
                <a:cs typeface="Arial"/>
              </a:rPr>
              <a:t>which 28 </a:t>
            </a:r>
            <a:r>
              <a:rPr sz="1200" spc="-50" dirty="0">
                <a:latin typeface="Arial"/>
                <a:cs typeface="Arial"/>
              </a:rPr>
              <a:t>SNVs </a:t>
            </a:r>
            <a:r>
              <a:rPr sz="1200" spc="15" dirty="0">
                <a:latin typeface="Arial"/>
                <a:cs typeface="Arial"/>
              </a:rPr>
              <a:t>were measured </a:t>
            </a:r>
            <a:r>
              <a:rPr sz="1200" spc="35" dirty="0">
                <a:latin typeface="Arial"/>
                <a:cs typeface="Arial"/>
              </a:rPr>
              <a:t>for </a:t>
            </a:r>
            <a:r>
              <a:rPr sz="1200" spc="30" dirty="0">
                <a:latin typeface="Arial"/>
                <a:cs typeface="Arial"/>
              </a:rPr>
              <a:t>performance </a:t>
            </a:r>
            <a:r>
              <a:rPr sz="1200" spc="45" dirty="0">
                <a:latin typeface="Arial"/>
                <a:cs typeface="Arial"/>
              </a:rPr>
              <a:t>on </a:t>
            </a:r>
            <a:r>
              <a:rPr sz="1200" spc="10" dirty="0">
                <a:latin typeface="Arial"/>
                <a:cs typeface="Arial"/>
              </a:rPr>
              <a:t>five  </a:t>
            </a:r>
            <a:r>
              <a:rPr sz="1200" spc="5" dirty="0">
                <a:latin typeface="Arial"/>
                <a:cs typeface="Arial"/>
              </a:rPr>
              <a:t>separate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45" dirty="0">
                <a:latin typeface="Arial"/>
                <a:cs typeface="Arial"/>
              </a:rPr>
              <a:t>assays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40" dirty="0">
                <a:latin typeface="Arial"/>
                <a:cs typeface="Arial"/>
              </a:rPr>
              <a:t>of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40" dirty="0">
                <a:latin typeface="Arial"/>
                <a:cs typeface="Arial"/>
              </a:rPr>
              <a:t>protein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25" dirty="0">
                <a:latin typeface="Arial"/>
                <a:cs typeface="Arial"/>
              </a:rPr>
              <a:t>function.</a:t>
            </a:r>
            <a:r>
              <a:rPr sz="1200" spc="-10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The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25" dirty="0">
                <a:latin typeface="Arial"/>
                <a:cs typeface="Arial"/>
              </a:rPr>
              <a:t>ability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40" dirty="0">
                <a:latin typeface="Arial"/>
                <a:cs typeface="Arial"/>
              </a:rPr>
              <a:t>of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30" dirty="0">
                <a:latin typeface="Arial"/>
                <a:cs typeface="Arial"/>
              </a:rPr>
              <a:t>EA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spc="55" dirty="0">
                <a:latin typeface="Arial"/>
                <a:cs typeface="Arial"/>
              </a:rPr>
              <a:t>to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rank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the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00699"/>
              </a:lnSpc>
              <a:spcBef>
                <a:spcPts val="50"/>
              </a:spcBef>
            </a:pPr>
            <a:r>
              <a:rPr sz="1200" spc="25" dirty="0">
                <a:latin typeface="Arial"/>
                <a:cs typeface="Arial"/>
              </a:rPr>
              <a:t>functional </a:t>
            </a:r>
            <a:r>
              <a:rPr sz="1200" spc="30" dirty="0">
                <a:latin typeface="Arial"/>
                <a:cs typeface="Arial"/>
              </a:rPr>
              <a:t>impact </a:t>
            </a:r>
            <a:r>
              <a:rPr sz="1200" spc="40" dirty="0">
                <a:latin typeface="Arial"/>
                <a:cs typeface="Arial"/>
              </a:rPr>
              <a:t>of </a:t>
            </a:r>
            <a:r>
              <a:rPr sz="1200" spc="30" dirty="0">
                <a:latin typeface="Arial"/>
                <a:cs typeface="Arial"/>
              </a:rPr>
              <a:t>the </a:t>
            </a:r>
            <a:r>
              <a:rPr sz="1200" dirty="0">
                <a:latin typeface="Arial"/>
                <a:cs typeface="Arial"/>
              </a:rPr>
              <a:t>variants </a:t>
            </a:r>
            <a:r>
              <a:rPr sz="1200" spc="30" dirty="0">
                <a:latin typeface="Arial"/>
                <a:cs typeface="Arial"/>
              </a:rPr>
              <a:t>within </a:t>
            </a:r>
            <a:r>
              <a:rPr sz="1200" dirty="0">
                <a:latin typeface="Arial"/>
                <a:cs typeface="Arial"/>
              </a:rPr>
              <a:t>each </a:t>
            </a:r>
            <a:r>
              <a:rPr sz="1200" spc="30" dirty="0">
                <a:latin typeface="Arial"/>
                <a:cs typeface="Arial"/>
              </a:rPr>
              <a:t>individual </a:t>
            </a:r>
            <a:r>
              <a:rPr sz="1200" spc="-45" dirty="0">
                <a:latin typeface="Arial"/>
                <a:cs typeface="Arial"/>
              </a:rPr>
              <a:t>assay </a:t>
            </a:r>
            <a:r>
              <a:rPr sz="1200" spc="-20" dirty="0">
                <a:latin typeface="Arial"/>
                <a:cs typeface="Arial"/>
              </a:rPr>
              <a:t>is  </a:t>
            </a:r>
            <a:r>
              <a:rPr sz="1200" spc="25" dirty="0">
                <a:latin typeface="Arial"/>
                <a:cs typeface="Arial"/>
              </a:rPr>
              <a:t>displayed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in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gray,</a:t>
            </a:r>
            <a:r>
              <a:rPr sz="1200" spc="-6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whereas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the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25" dirty="0">
                <a:latin typeface="Arial"/>
                <a:cs typeface="Arial"/>
              </a:rPr>
              <a:t>ability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40" dirty="0">
                <a:latin typeface="Arial"/>
                <a:cs typeface="Arial"/>
              </a:rPr>
              <a:t>of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-30" dirty="0">
                <a:latin typeface="Arial"/>
                <a:cs typeface="Arial"/>
              </a:rPr>
              <a:t>EA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55" dirty="0">
                <a:latin typeface="Arial"/>
                <a:cs typeface="Arial"/>
              </a:rPr>
              <a:t>to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prioritize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20" dirty="0">
                <a:latin typeface="Arial"/>
                <a:cs typeface="Arial"/>
              </a:rPr>
              <a:t>“overall”  </a:t>
            </a:r>
            <a:r>
              <a:rPr sz="1200" spc="10" dirty="0">
                <a:latin typeface="Arial"/>
                <a:cs typeface="Arial"/>
              </a:rPr>
              <a:t>variant </a:t>
            </a:r>
            <a:r>
              <a:rPr sz="1200" spc="15" dirty="0">
                <a:latin typeface="Arial"/>
                <a:cs typeface="Arial"/>
              </a:rPr>
              <a:t>effect </a:t>
            </a:r>
            <a:r>
              <a:rPr sz="1200" spc="-20" dirty="0">
                <a:latin typeface="Arial"/>
                <a:cs typeface="Arial"/>
              </a:rPr>
              <a:t>is </a:t>
            </a:r>
            <a:r>
              <a:rPr sz="1200" spc="25" dirty="0">
                <a:latin typeface="Arial"/>
                <a:cs typeface="Arial"/>
              </a:rPr>
              <a:t>displayed </a:t>
            </a:r>
            <a:r>
              <a:rPr sz="1200" spc="30" dirty="0">
                <a:latin typeface="Arial"/>
                <a:cs typeface="Arial"/>
              </a:rPr>
              <a:t>in</a:t>
            </a:r>
            <a:r>
              <a:rPr sz="1200" spc="-210" dirty="0">
                <a:latin typeface="Arial"/>
                <a:cs typeface="Arial"/>
              </a:rPr>
              <a:t> </a:t>
            </a:r>
            <a:r>
              <a:rPr sz="1200" spc="20" dirty="0">
                <a:latin typeface="Arial"/>
                <a:cs typeface="Arial"/>
              </a:rPr>
              <a:t>black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72435" y="909982"/>
            <a:ext cx="3620465" cy="3768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362700" y="4749800"/>
            <a:ext cx="5532120" cy="2037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10" dirty="0">
                <a:latin typeface="Arial"/>
                <a:cs typeface="Arial"/>
              </a:rPr>
              <a:t>Relationship </a:t>
            </a:r>
            <a:r>
              <a:rPr sz="1200" spc="35" dirty="0">
                <a:latin typeface="Arial"/>
                <a:cs typeface="Arial"/>
              </a:rPr>
              <a:t>between alignment </a:t>
            </a:r>
            <a:r>
              <a:rPr sz="1200" spc="55" dirty="0">
                <a:latin typeface="Arial"/>
                <a:cs typeface="Arial"/>
              </a:rPr>
              <a:t>depth </a:t>
            </a:r>
            <a:r>
              <a:rPr sz="1200" spc="30" dirty="0">
                <a:latin typeface="Arial"/>
                <a:cs typeface="Arial"/>
              </a:rPr>
              <a:t>and </a:t>
            </a:r>
            <a:r>
              <a:rPr sz="1200" spc="10" dirty="0">
                <a:latin typeface="Arial"/>
                <a:cs typeface="Arial"/>
              </a:rPr>
              <a:t>variant </a:t>
            </a:r>
            <a:r>
              <a:rPr sz="1200" spc="30" dirty="0">
                <a:latin typeface="Arial"/>
                <a:cs typeface="Arial"/>
              </a:rPr>
              <a:t>prioritization </a:t>
            </a:r>
            <a:r>
              <a:rPr sz="1200" spc="-5" dirty="0">
                <a:latin typeface="Arial"/>
                <a:cs typeface="Arial"/>
              </a:rPr>
              <a:t>accuracy </a:t>
            </a:r>
            <a:r>
              <a:rPr sz="1200" spc="35" dirty="0">
                <a:latin typeface="Arial"/>
                <a:cs typeface="Arial"/>
              </a:rPr>
              <a:t>for </a:t>
            </a:r>
            <a:r>
              <a:rPr sz="1200" spc="-30" dirty="0">
                <a:latin typeface="Arial"/>
                <a:cs typeface="Arial"/>
              </a:rPr>
              <a:t>a  </a:t>
            </a:r>
            <a:r>
              <a:rPr sz="1200" spc="-5" dirty="0">
                <a:latin typeface="Arial"/>
                <a:cs typeface="Arial"/>
              </a:rPr>
              <a:t>set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40" dirty="0">
                <a:latin typeface="Arial"/>
                <a:cs typeface="Arial"/>
              </a:rPr>
              <a:t>of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25" dirty="0">
                <a:latin typeface="Arial"/>
                <a:cs typeface="Arial"/>
              </a:rPr>
              <a:t>28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-50" dirty="0">
                <a:latin typeface="Arial"/>
                <a:cs typeface="Arial"/>
              </a:rPr>
              <a:t>SNVs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in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MLH1.</a:t>
            </a:r>
            <a:r>
              <a:rPr sz="1200" spc="-8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We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randomly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sampled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the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35" dirty="0">
                <a:latin typeface="Arial"/>
                <a:cs typeface="Arial"/>
              </a:rPr>
              <a:t>original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5" dirty="0">
                <a:latin typeface="Arial"/>
                <a:cs typeface="Arial"/>
              </a:rPr>
              <a:t>MLH1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35" dirty="0">
                <a:latin typeface="Arial"/>
                <a:cs typeface="Arial"/>
              </a:rPr>
              <a:t>alignment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55" dirty="0">
                <a:latin typeface="Arial"/>
                <a:cs typeface="Arial"/>
              </a:rPr>
              <a:t>to  </a:t>
            </a:r>
            <a:r>
              <a:rPr sz="1200" spc="25" dirty="0">
                <a:latin typeface="Arial"/>
                <a:cs typeface="Arial"/>
              </a:rPr>
              <a:t>generate different alignments </a:t>
            </a:r>
            <a:r>
              <a:rPr sz="1200" spc="40" dirty="0">
                <a:latin typeface="Arial"/>
                <a:cs typeface="Arial"/>
              </a:rPr>
              <a:t>of </a:t>
            </a:r>
            <a:r>
              <a:rPr sz="1200" spc="35" dirty="0">
                <a:latin typeface="Arial"/>
                <a:cs typeface="Arial"/>
              </a:rPr>
              <a:t>between </a:t>
            </a:r>
            <a:r>
              <a:rPr sz="1200" spc="25" dirty="0">
                <a:latin typeface="Arial"/>
                <a:cs typeface="Arial"/>
              </a:rPr>
              <a:t>1 </a:t>
            </a:r>
            <a:r>
              <a:rPr sz="1200" spc="30" dirty="0">
                <a:latin typeface="Arial"/>
                <a:cs typeface="Arial"/>
              </a:rPr>
              <a:t>and </a:t>
            </a:r>
            <a:r>
              <a:rPr sz="1200" spc="25" dirty="0">
                <a:latin typeface="Arial"/>
                <a:cs typeface="Arial"/>
              </a:rPr>
              <a:t>100 </a:t>
            </a:r>
            <a:r>
              <a:rPr sz="1200" spc="35" dirty="0">
                <a:latin typeface="Arial"/>
                <a:cs typeface="Arial"/>
              </a:rPr>
              <a:t>homologs. </a:t>
            </a:r>
            <a:r>
              <a:rPr sz="1200" spc="-10" dirty="0">
                <a:latin typeface="Arial"/>
                <a:cs typeface="Arial"/>
              </a:rPr>
              <a:t>For </a:t>
            </a:r>
            <a:r>
              <a:rPr sz="1200" dirty="0">
                <a:latin typeface="Arial"/>
                <a:cs typeface="Arial"/>
              </a:rPr>
              <a:t>each  </a:t>
            </a:r>
            <a:r>
              <a:rPr sz="1200" spc="35" dirty="0">
                <a:latin typeface="Arial"/>
                <a:cs typeface="Arial"/>
              </a:rPr>
              <a:t>alignment </a:t>
            </a:r>
            <a:r>
              <a:rPr sz="1200" spc="40" dirty="0">
                <a:latin typeface="Arial"/>
                <a:cs typeface="Arial"/>
              </a:rPr>
              <a:t>depth, </a:t>
            </a:r>
            <a:r>
              <a:rPr sz="1200" spc="25" dirty="0">
                <a:latin typeface="Arial"/>
                <a:cs typeface="Arial"/>
              </a:rPr>
              <a:t>50 alignments </a:t>
            </a:r>
            <a:r>
              <a:rPr sz="1200" spc="15" dirty="0">
                <a:latin typeface="Arial"/>
                <a:cs typeface="Arial"/>
              </a:rPr>
              <a:t>were created </a:t>
            </a:r>
            <a:r>
              <a:rPr sz="1200" spc="40" dirty="0">
                <a:latin typeface="Arial"/>
                <a:cs typeface="Arial"/>
              </a:rPr>
              <a:t>by </a:t>
            </a:r>
            <a:r>
              <a:rPr sz="1200" spc="30" dirty="0">
                <a:latin typeface="Arial"/>
                <a:cs typeface="Arial"/>
              </a:rPr>
              <a:t>randomly </a:t>
            </a:r>
            <a:r>
              <a:rPr sz="1200" spc="20" dirty="0">
                <a:latin typeface="Arial"/>
                <a:cs typeface="Arial"/>
              </a:rPr>
              <a:t>selecting </a:t>
            </a:r>
            <a:r>
              <a:rPr sz="1200" spc="40" dirty="0">
                <a:latin typeface="Arial"/>
                <a:cs typeface="Arial"/>
              </a:rPr>
              <a:t>without  </a:t>
            </a:r>
            <a:r>
              <a:rPr sz="1200" spc="25" dirty="0">
                <a:latin typeface="Arial"/>
                <a:cs typeface="Arial"/>
              </a:rPr>
              <a:t>replacement </a:t>
            </a:r>
            <a:r>
              <a:rPr sz="1200" spc="35" dirty="0">
                <a:latin typeface="Arial"/>
                <a:cs typeface="Arial"/>
              </a:rPr>
              <a:t>from </a:t>
            </a:r>
            <a:r>
              <a:rPr sz="1200" spc="30" dirty="0">
                <a:latin typeface="Arial"/>
                <a:cs typeface="Arial"/>
              </a:rPr>
              <a:t>the </a:t>
            </a:r>
            <a:r>
              <a:rPr sz="1200" spc="-5" dirty="0">
                <a:latin typeface="Arial"/>
                <a:cs typeface="Arial"/>
              </a:rPr>
              <a:t>set </a:t>
            </a:r>
            <a:r>
              <a:rPr sz="1200" spc="40" dirty="0">
                <a:latin typeface="Arial"/>
                <a:cs typeface="Arial"/>
              </a:rPr>
              <a:t>of </a:t>
            </a:r>
            <a:r>
              <a:rPr sz="1200" spc="5" dirty="0">
                <a:latin typeface="Arial"/>
                <a:cs typeface="Arial"/>
              </a:rPr>
              <a:t>MLH1 </a:t>
            </a:r>
            <a:r>
              <a:rPr sz="1200" spc="40" dirty="0">
                <a:latin typeface="Arial"/>
                <a:cs typeface="Arial"/>
              </a:rPr>
              <a:t>homologs </a:t>
            </a:r>
            <a:r>
              <a:rPr sz="1200" spc="35" dirty="0">
                <a:latin typeface="Arial"/>
                <a:cs typeface="Arial"/>
              </a:rPr>
              <a:t>with </a:t>
            </a:r>
            <a:r>
              <a:rPr sz="1200" spc="-20" dirty="0">
                <a:latin typeface="Arial"/>
                <a:cs typeface="Arial"/>
              </a:rPr>
              <a:t>E-values </a:t>
            </a:r>
            <a:r>
              <a:rPr sz="1200" spc="35" dirty="0">
                <a:latin typeface="Arial"/>
                <a:cs typeface="Arial"/>
              </a:rPr>
              <a:t>between </a:t>
            </a:r>
            <a:r>
              <a:rPr sz="1200" spc="25" dirty="0">
                <a:latin typeface="Arial"/>
                <a:cs typeface="Arial"/>
              </a:rPr>
              <a:t>0 </a:t>
            </a:r>
            <a:r>
              <a:rPr sz="1200" spc="30" dirty="0">
                <a:latin typeface="Arial"/>
                <a:cs typeface="Arial"/>
              </a:rPr>
              <a:t>and </a:t>
            </a:r>
            <a:r>
              <a:rPr sz="1200" dirty="0">
                <a:latin typeface="Arial"/>
                <a:cs typeface="Arial"/>
              </a:rPr>
              <a:t>0.5.  </a:t>
            </a:r>
            <a:r>
              <a:rPr sz="1200" spc="-5" dirty="0">
                <a:latin typeface="Arial"/>
                <a:cs typeface="Arial"/>
              </a:rPr>
              <a:t>Variant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30" dirty="0">
                <a:latin typeface="Arial"/>
                <a:cs typeface="Arial"/>
              </a:rPr>
              <a:t>EA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scores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15" dirty="0">
                <a:latin typeface="Arial"/>
                <a:cs typeface="Arial"/>
              </a:rPr>
              <a:t>were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40" dirty="0">
                <a:latin typeface="Arial"/>
                <a:cs typeface="Arial"/>
              </a:rPr>
              <a:t>derived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35" dirty="0">
                <a:latin typeface="Arial"/>
                <a:cs typeface="Arial"/>
              </a:rPr>
              <a:t>from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each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35" dirty="0">
                <a:latin typeface="Arial"/>
                <a:cs typeface="Arial"/>
              </a:rPr>
              <a:t>alignment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and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variants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15" dirty="0">
                <a:latin typeface="Arial"/>
                <a:cs typeface="Arial"/>
              </a:rPr>
              <a:t>rankings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15" dirty="0">
                <a:latin typeface="Arial"/>
                <a:cs typeface="Arial"/>
              </a:rPr>
              <a:t>were  </a:t>
            </a:r>
            <a:r>
              <a:rPr sz="1200" spc="-20" dirty="0">
                <a:latin typeface="Arial"/>
                <a:cs typeface="Arial"/>
              </a:rPr>
              <a:t>assessed </a:t>
            </a:r>
            <a:r>
              <a:rPr sz="1200" spc="20" dirty="0">
                <a:latin typeface="Arial"/>
                <a:cs typeface="Arial"/>
              </a:rPr>
              <a:t>using </a:t>
            </a:r>
            <a:r>
              <a:rPr sz="1200" spc="30" dirty="0">
                <a:latin typeface="Arial"/>
                <a:cs typeface="Arial"/>
              </a:rPr>
              <a:t>the </a:t>
            </a:r>
            <a:r>
              <a:rPr sz="1200" spc="25" dirty="0">
                <a:latin typeface="Arial"/>
                <a:cs typeface="Arial"/>
              </a:rPr>
              <a:t>experimental </a:t>
            </a:r>
            <a:r>
              <a:rPr sz="1200" spc="15" dirty="0">
                <a:latin typeface="Arial"/>
                <a:cs typeface="Arial"/>
              </a:rPr>
              <a:t>“overall </a:t>
            </a:r>
            <a:r>
              <a:rPr sz="1200" spc="30" dirty="0">
                <a:latin typeface="Arial"/>
                <a:cs typeface="Arial"/>
              </a:rPr>
              <a:t>interpretation </a:t>
            </a:r>
            <a:r>
              <a:rPr sz="1200" spc="40" dirty="0">
                <a:latin typeface="Arial"/>
                <a:cs typeface="Arial"/>
              </a:rPr>
              <a:t>of impact” </a:t>
            </a:r>
            <a:r>
              <a:rPr sz="1200" spc="-50" dirty="0">
                <a:latin typeface="Arial"/>
                <a:cs typeface="Arial"/>
              </a:rPr>
              <a:t>as </a:t>
            </a:r>
            <a:r>
              <a:rPr sz="1200" spc="-30" dirty="0">
                <a:latin typeface="Arial"/>
                <a:cs typeface="Arial"/>
              </a:rPr>
              <a:t>a </a:t>
            </a:r>
            <a:r>
              <a:rPr sz="1200" spc="70" dirty="0">
                <a:latin typeface="Arial"/>
                <a:cs typeface="Arial"/>
              </a:rPr>
              <a:t>gold  </a:t>
            </a:r>
            <a:r>
              <a:rPr sz="1200" spc="15" dirty="0">
                <a:latin typeface="Arial"/>
                <a:cs typeface="Arial"/>
              </a:rPr>
              <a:t>standard </a:t>
            </a:r>
            <a:r>
              <a:rPr sz="1200" spc="30" dirty="0">
                <a:latin typeface="Arial"/>
                <a:cs typeface="Arial"/>
              </a:rPr>
              <a:t>and </a:t>
            </a:r>
            <a:r>
              <a:rPr sz="1200" spc="35" dirty="0">
                <a:latin typeface="Arial"/>
                <a:cs typeface="Arial"/>
              </a:rPr>
              <a:t>quantified </a:t>
            </a:r>
            <a:r>
              <a:rPr sz="1200" spc="20" dirty="0">
                <a:latin typeface="Arial"/>
                <a:cs typeface="Arial"/>
              </a:rPr>
              <a:t>using </a:t>
            </a:r>
            <a:r>
              <a:rPr sz="1200" spc="30" dirty="0">
                <a:latin typeface="Arial"/>
                <a:cs typeface="Arial"/>
              </a:rPr>
              <a:t>the </a:t>
            </a:r>
            <a:r>
              <a:rPr sz="1200" spc="-10" dirty="0">
                <a:latin typeface="Arial"/>
                <a:cs typeface="Arial"/>
              </a:rPr>
              <a:t>area </a:t>
            </a:r>
            <a:r>
              <a:rPr sz="1200" spc="40" dirty="0">
                <a:latin typeface="Arial"/>
                <a:cs typeface="Arial"/>
              </a:rPr>
              <a:t>under </a:t>
            </a:r>
            <a:r>
              <a:rPr sz="1200" spc="30" dirty="0">
                <a:latin typeface="Arial"/>
                <a:cs typeface="Arial"/>
              </a:rPr>
              <a:t>the </a:t>
            </a:r>
            <a:r>
              <a:rPr sz="1200" spc="10" dirty="0">
                <a:latin typeface="Arial"/>
                <a:cs typeface="Arial"/>
              </a:rPr>
              <a:t>receiver </a:t>
            </a:r>
            <a:r>
              <a:rPr sz="1200" spc="35" dirty="0">
                <a:latin typeface="Arial"/>
                <a:cs typeface="Arial"/>
              </a:rPr>
              <a:t>operating </a:t>
            </a:r>
            <a:r>
              <a:rPr sz="1200" spc="10" dirty="0">
                <a:latin typeface="Arial"/>
                <a:cs typeface="Arial"/>
              </a:rPr>
              <a:t>curve  </a:t>
            </a:r>
            <a:r>
              <a:rPr sz="1200" spc="-20" dirty="0">
                <a:latin typeface="Arial"/>
                <a:cs typeface="Arial"/>
              </a:rPr>
              <a:t>(AUROC). </a:t>
            </a:r>
            <a:r>
              <a:rPr sz="1200" spc="-10" dirty="0">
                <a:latin typeface="Arial"/>
                <a:cs typeface="Arial"/>
              </a:rPr>
              <a:t>For </a:t>
            </a:r>
            <a:r>
              <a:rPr sz="1200" dirty="0">
                <a:latin typeface="Arial"/>
                <a:cs typeface="Arial"/>
              </a:rPr>
              <a:t>each </a:t>
            </a:r>
            <a:r>
              <a:rPr sz="1200" spc="40" dirty="0">
                <a:latin typeface="Arial"/>
                <a:cs typeface="Arial"/>
              </a:rPr>
              <a:t>box plot, </a:t>
            </a:r>
            <a:r>
              <a:rPr sz="1200" spc="30" dirty="0">
                <a:latin typeface="Arial"/>
                <a:cs typeface="Arial"/>
              </a:rPr>
              <a:t>the </a:t>
            </a:r>
            <a:r>
              <a:rPr sz="1200" spc="20" dirty="0">
                <a:latin typeface="Arial"/>
                <a:cs typeface="Arial"/>
              </a:rPr>
              <a:t>center </a:t>
            </a:r>
            <a:r>
              <a:rPr sz="1200" spc="25" dirty="0">
                <a:latin typeface="Arial"/>
                <a:cs typeface="Arial"/>
              </a:rPr>
              <a:t>line </a:t>
            </a:r>
            <a:r>
              <a:rPr sz="1200" spc="15" dirty="0">
                <a:latin typeface="Arial"/>
                <a:cs typeface="Arial"/>
              </a:rPr>
              <a:t>indicates </a:t>
            </a:r>
            <a:r>
              <a:rPr sz="1200" spc="30" dirty="0">
                <a:latin typeface="Arial"/>
                <a:cs typeface="Arial"/>
              </a:rPr>
              <a:t>the </a:t>
            </a:r>
            <a:r>
              <a:rPr sz="1200" spc="25" dirty="0">
                <a:latin typeface="Arial"/>
                <a:cs typeface="Arial"/>
              </a:rPr>
              <a:t>median, </a:t>
            </a:r>
            <a:r>
              <a:rPr sz="1200" spc="30" dirty="0">
                <a:latin typeface="Arial"/>
                <a:cs typeface="Arial"/>
              </a:rPr>
              <a:t>the </a:t>
            </a:r>
            <a:r>
              <a:rPr sz="1200" spc="40" dirty="0">
                <a:latin typeface="Arial"/>
                <a:cs typeface="Arial"/>
              </a:rPr>
              <a:t>box  </a:t>
            </a:r>
            <a:r>
              <a:rPr sz="1200" spc="15" dirty="0">
                <a:latin typeface="Arial"/>
                <a:cs typeface="Arial"/>
              </a:rPr>
              <a:t>indicates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15" dirty="0">
                <a:latin typeface="Arial"/>
                <a:cs typeface="Arial"/>
              </a:rPr>
              <a:t>quartiles,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and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the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whiskers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25" dirty="0">
                <a:latin typeface="Arial"/>
                <a:cs typeface="Arial"/>
              </a:rPr>
              <a:t>indicate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the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spc="15" dirty="0">
                <a:latin typeface="Arial"/>
                <a:cs typeface="Arial"/>
              </a:rPr>
              <a:t>range.</a:t>
            </a:r>
            <a:r>
              <a:rPr sz="1200" spc="-90" dirty="0">
                <a:latin typeface="Arial"/>
                <a:cs typeface="Arial"/>
              </a:rPr>
              <a:t> </a:t>
            </a:r>
            <a:r>
              <a:rPr sz="1200" spc="40" dirty="0">
                <a:latin typeface="Arial"/>
                <a:cs typeface="Arial"/>
              </a:rPr>
              <a:t>Alignment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35" dirty="0">
                <a:latin typeface="Arial"/>
                <a:cs typeface="Arial"/>
              </a:rPr>
              <a:t>depths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spc="15" dirty="0">
                <a:latin typeface="Arial"/>
                <a:cs typeface="Arial"/>
              </a:rPr>
              <a:t>were  </a:t>
            </a:r>
            <a:r>
              <a:rPr sz="1200" spc="35" dirty="0">
                <a:latin typeface="Arial"/>
                <a:cs typeface="Arial"/>
              </a:rPr>
              <a:t>compared </a:t>
            </a:r>
            <a:r>
              <a:rPr sz="1200" dirty="0">
                <a:latin typeface="Arial"/>
                <a:cs typeface="Arial"/>
              </a:rPr>
              <a:t>statistically </a:t>
            </a:r>
            <a:r>
              <a:rPr sz="1200" spc="20" dirty="0">
                <a:latin typeface="Arial"/>
                <a:cs typeface="Arial"/>
              </a:rPr>
              <a:t>using </a:t>
            </a:r>
            <a:r>
              <a:rPr sz="1200" spc="-30" dirty="0">
                <a:latin typeface="Arial"/>
                <a:cs typeface="Arial"/>
              </a:rPr>
              <a:t>a </a:t>
            </a:r>
            <a:r>
              <a:rPr sz="1200" spc="-10" dirty="0">
                <a:latin typeface="Arial"/>
                <a:cs typeface="Arial"/>
              </a:rPr>
              <a:t>Kruskal-Wallis</a:t>
            </a:r>
            <a:r>
              <a:rPr sz="1200" spc="-1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test.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9000" y="241300"/>
            <a:ext cx="10422255" cy="1391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1405E0"/>
                </a:solidFill>
                <a:latin typeface="Arial"/>
                <a:cs typeface="Arial"/>
              </a:rPr>
              <a:t>The </a:t>
            </a:r>
            <a:r>
              <a:rPr sz="2800" dirty="0">
                <a:solidFill>
                  <a:srgbClr val="1405E0"/>
                </a:solidFill>
                <a:latin typeface="Arial"/>
                <a:cs typeface="Arial"/>
              </a:rPr>
              <a:t>more assays </a:t>
            </a:r>
            <a:r>
              <a:rPr sz="2800" spc="-5" dirty="0">
                <a:solidFill>
                  <a:srgbClr val="1405E0"/>
                </a:solidFill>
                <a:latin typeface="Arial"/>
                <a:cs typeface="Arial"/>
              </a:rPr>
              <a:t>the better predictions correlate with</a:t>
            </a:r>
            <a:r>
              <a:rPr sz="2800" spc="100" dirty="0">
                <a:solidFill>
                  <a:srgbClr val="1405E0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1405E0"/>
                </a:solidFill>
                <a:latin typeface="Arial"/>
                <a:cs typeface="Arial"/>
              </a:rPr>
              <a:t>experiments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500">
              <a:latin typeface="Arial"/>
              <a:cs typeface="Arial"/>
            </a:endParaRPr>
          </a:p>
          <a:p>
            <a:pPr marR="118745" algn="ctr">
              <a:lnSpc>
                <a:spcPct val="100000"/>
              </a:lnSpc>
            </a:pPr>
            <a:r>
              <a:rPr sz="2800" dirty="0">
                <a:solidFill>
                  <a:srgbClr val="1405E0"/>
                </a:solidFill>
                <a:latin typeface="Arial"/>
                <a:cs typeface="Arial"/>
              </a:rPr>
              <a:t>MLH1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03400" y="127000"/>
            <a:ext cx="8610600" cy="482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90700" y="38100"/>
            <a:ext cx="859091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10" dirty="0">
                <a:solidFill>
                  <a:srgbClr val="0055FF"/>
                </a:solidFill>
              </a:rPr>
              <a:t>Some </a:t>
            </a:r>
            <a:r>
              <a:rPr sz="3100" spc="-5" dirty="0">
                <a:solidFill>
                  <a:srgbClr val="0055FF"/>
                </a:solidFill>
              </a:rPr>
              <a:t>sources </a:t>
            </a:r>
            <a:r>
              <a:rPr sz="3100" spc="110" dirty="0">
                <a:solidFill>
                  <a:srgbClr val="0055FF"/>
                </a:solidFill>
              </a:rPr>
              <a:t>of </a:t>
            </a:r>
            <a:r>
              <a:rPr sz="3100" spc="70" dirty="0">
                <a:solidFill>
                  <a:srgbClr val="0055FF"/>
                </a:solidFill>
              </a:rPr>
              <a:t>experimental</a:t>
            </a:r>
            <a:r>
              <a:rPr sz="3100" spc="-380" dirty="0">
                <a:solidFill>
                  <a:srgbClr val="0055FF"/>
                </a:solidFill>
              </a:rPr>
              <a:t> </a:t>
            </a:r>
            <a:r>
              <a:rPr sz="3100" spc="35" dirty="0">
                <a:solidFill>
                  <a:srgbClr val="0055FF"/>
                </a:solidFill>
              </a:rPr>
              <a:t>incompleteness?</a:t>
            </a:r>
            <a:endParaRPr sz="3100"/>
          </a:p>
        </p:txBody>
      </p:sp>
      <p:sp>
        <p:nvSpPr>
          <p:cNvPr id="4" name="object 4"/>
          <p:cNvSpPr txBox="1"/>
          <p:nvPr/>
        </p:nvSpPr>
        <p:spPr>
          <a:xfrm>
            <a:off x="254000" y="673100"/>
            <a:ext cx="409321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5" dirty="0">
                <a:latin typeface="Arial"/>
                <a:cs typeface="Arial"/>
              </a:rPr>
              <a:t>Predictors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30" dirty="0">
                <a:latin typeface="Arial"/>
                <a:cs typeface="Arial"/>
              </a:rPr>
              <a:t>agree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50" dirty="0">
                <a:latin typeface="Arial"/>
                <a:cs typeface="Arial"/>
              </a:rPr>
              <a:t>better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45" dirty="0">
                <a:latin typeface="Arial"/>
                <a:cs typeface="Arial"/>
              </a:rPr>
              <a:t>with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5" dirty="0">
                <a:latin typeface="Arial"/>
                <a:cs typeface="Arial"/>
              </a:rPr>
              <a:t>each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50" dirty="0">
                <a:latin typeface="Arial"/>
                <a:cs typeface="Arial"/>
              </a:rPr>
              <a:t>other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25" dirty="0">
                <a:latin typeface="Arial"/>
                <a:cs typeface="Arial"/>
              </a:rPr>
              <a:t>than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04900" y="952500"/>
            <a:ext cx="238125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45" dirty="0">
                <a:latin typeface="Arial"/>
                <a:cs typeface="Arial"/>
              </a:rPr>
              <a:t>with </a:t>
            </a:r>
            <a:r>
              <a:rPr sz="1600" spc="75" dirty="0">
                <a:latin typeface="Arial"/>
                <a:cs typeface="Arial"/>
              </a:rPr>
              <a:t>to </a:t>
            </a:r>
            <a:r>
              <a:rPr sz="1600" spc="35" dirty="0">
                <a:latin typeface="Arial"/>
                <a:cs typeface="Arial"/>
              </a:rPr>
              <a:t>experimental</a:t>
            </a:r>
            <a:r>
              <a:rPr sz="1600" spc="-315" dirty="0">
                <a:latin typeface="Arial"/>
                <a:cs typeface="Arial"/>
              </a:rPr>
              <a:t> </a:t>
            </a:r>
            <a:r>
              <a:rPr sz="1600" spc="25" dirty="0">
                <a:latin typeface="Arial"/>
                <a:cs typeface="Arial"/>
              </a:rPr>
              <a:t>data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02570" y="1979394"/>
            <a:ext cx="3024847" cy="3037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16000" y="1473200"/>
            <a:ext cx="2388870" cy="441959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600"/>
              </a:lnSpc>
              <a:spcBef>
                <a:spcPts val="219"/>
              </a:spcBef>
            </a:pPr>
            <a:r>
              <a:rPr sz="1400" spc="-10" dirty="0">
                <a:latin typeface="Calibri"/>
                <a:cs typeface="Calibri"/>
              </a:rPr>
              <a:t>Agreement </a:t>
            </a:r>
            <a:r>
              <a:rPr sz="1400" spc="-25" dirty="0">
                <a:latin typeface="Calibri"/>
                <a:cs typeface="Calibri"/>
              </a:rPr>
              <a:t>of </a:t>
            </a:r>
            <a:r>
              <a:rPr sz="1400" spc="-10" dirty="0">
                <a:latin typeface="Calibri"/>
                <a:cs typeface="Calibri"/>
              </a:rPr>
              <a:t>predictions </a:t>
            </a:r>
            <a:r>
              <a:rPr sz="1400" spc="-15" dirty="0">
                <a:latin typeface="Calibri"/>
                <a:cs typeface="Calibri"/>
              </a:rPr>
              <a:t>with  </a:t>
            </a:r>
            <a:r>
              <a:rPr sz="1400" spc="-10" dirty="0">
                <a:solidFill>
                  <a:srgbClr val="25BDB6"/>
                </a:solidFill>
                <a:latin typeface="Calibri"/>
                <a:cs typeface="Calibri"/>
              </a:rPr>
              <a:t>predictions </a:t>
            </a:r>
            <a:r>
              <a:rPr sz="1400" spc="50" dirty="0">
                <a:latin typeface="Calibri"/>
                <a:cs typeface="Calibri"/>
              </a:rPr>
              <a:t>or </a:t>
            </a:r>
            <a:r>
              <a:rPr sz="1400" spc="-15" dirty="0">
                <a:solidFill>
                  <a:srgbClr val="A85CE6"/>
                </a:solidFill>
                <a:latin typeface="Calibri"/>
                <a:cs typeface="Calibri"/>
              </a:rPr>
              <a:t>experimental</a:t>
            </a:r>
            <a:r>
              <a:rPr sz="1400" spc="150" dirty="0">
                <a:solidFill>
                  <a:srgbClr val="A85CE6"/>
                </a:solidFill>
                <a:latin typeface="Calibri"/>
                <a:cs typeface="Calibri"/>
              </a:rPr>
              <a:t> </a:t>
            </a:r>
            <a:r>
              <a:rPr sz="1400" spc="-45" dirty="0">
                <a:solidFill>
                  <a:srgbClr val="A85CE6"/>
                </a:solidFill>
                <a:latin typeface="Calibri"/>
                <a:cs typeface="Calibri"/>
              </a:rPr>
              <a:t>data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52600" y="5143500"/>
            <a:ext cx="5524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60" dirty="0">
                <a:latin typeface="Arial"/>
                <a:cs typeface="Arial"/>
              </a:rPr>
              <a:t>fraction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5944" y="2366004"/>
            <a:ext cx="227965" cy="23710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635"/>
              </a:lnSpc>
            </a:pPr>
            <a:r>
              <a:rPr sz="1400" spc="-114" dirty="0">
                <a:latin typeface="Arial"/>
                <a:cs typeface="Arial"/>
              </a:rPr>
              <a:t>Pearson's </a:t>
            </a:r>
            <a:r>
              <a:rPr sz="1400" spc="-55" dirty="0">
                <a:latin typeface="Arial"/>
                <a:cs typeface="Arial"/>
              </a:rPr>
              <a:t>correlation </a:t>
            </a:r>
            <a:r>
              <a:rPr sz="1400" spc="-75" dirty="0">
                <a:latin typeface="Arial"/>
                <a:cs typeface="Arial"/>
              </a:rPr>
              <a:t>coefficient,</a:t>
            </a:r>
            <a:r>
              <a:rPr sz="1400" spc="-2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17219" y="3570075"/>
            <a:ext cx="1280160" cy="0"/>
          </a:xfrm>
          <a:custGeom>
            <a:avLst/>
            <a:gdLst/>
            <a:ahLst/>
            <a:cxnLst/>
            <a:rect l="l" t="t" r="r" b="b"/>
            <a:pathLst>
              <a:path w="1280160">
                <a:moveTo>
                  <a:pt x="1280160" y="0"/>
                </a:moveTo>
                <a:lnTo>
                  <a:pt x="0" y="0"/>
                </a:lnTo>
              </a:path>
            </a:pathLst>
          </a:custGeom>
          <a:ln w="34925">
            <a:solidFill>
              <a:srgbClr val="25BDB6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35000" y="3263900"/>
            <a:ext cx="576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Arial"/>
                <a:cs typeface="Arial"/>
              </a:rPr>
              <a:t>average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2000" y="3670300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Arial"/>
                <a:cs typeface="Arial"/>
              </a:rPr>
              <a:t>0.46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133600" y="3905355"/>
            <a:ext cx="1280160" cy="0"/>
          </a:xfrm>
          <a:custGeom>
            <a:avLst/>
            <a:gdLst/>
            <a:ahLst/>
            <a:cxnLst/>
            <a:rect l="l" t="t" r="r" b="b"/>
            <a:pathLst>
              <a:path w="1280160">
                <a:moveTo>
                  <a:pt x="1280160" y="0"/>
                </a:moveTo>
                <a:lnTo>
                  <a:pt x="0" y="0"/>
                </a:lnTo>
              </a:path>
            </a:pathLst>
          </a:custGeom>
          <a:ln w="34925">
            <a:solidFill>
              <a:srgbClr val="A85CE6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819400" y="3530600"/>
            <a:ext cx="576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Arial"/>
                <a:cs typeface="Arial"/>
              </a:rPr>
              <a:t>average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46400" y="4013200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Arial"/>
                <a:cs typeface="Arial"/>
              </a:rPr>
              <a:t>0.34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2300" y="5880100"/>
            <a:ext cx="2304415" cy="381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sz="1000" i="1" spc="10" dirty="0">
                <a:latin typeface="Arial"/>
                <a:cs typeface="Arial"/>
              </a:rPr>
              <a:t>based </a:t>
            </a:r>
            <a:r>
              <a:rPr sz="1000" i="1" spc="30" dirty="0">
                <a:latin typeface="Arial"/>
                <a:cs typeface="Arial"/>
              </a:rPr>
              <a:t>on</a:t>
            </a:r>
            <a:r>
              <a:rPr sz="1000" i="1" spc="-190" dirty="0">
                <a:latin typeface="Arial"/>
                <a:cs typeface="Arial"/>
              </a:rPr>
              <a:t> </a:t>
            </a:r>
            <a:r>
              <a:rPr sz="1000" i="1" spc="-45" dirty="0">
                <a:latin typeface="Arial"/>
                <a:cs typeface="Arial"/>
              </a:rPr>
              <a:t>CBS, </a:t>
            </a:r>
            <a:r>
              <a:rPr sz="1000" i="1" spc="-20" dirty="0">
                <a:latin typeface="Arial"/>
                <a:cs typeface="Arial"/>
              </a:rPr>
              <a:t>NAGLU, </a:t>
            </a:r>
            <a:r>
              <a:rPr sz="1000" i="1" spc="-15" dirty="0">
                <a:latin typeface="Arial"/>
                <a:cs typeface="Arial"/>
              </a:rPr>
              <a:t>SUMO, </a:t>
            </a:r>
            <a:r>
              <a:rPr sz="1000" i="1" spc="-20" dirty="0">
                <a:latin typeface="Arial"/>
                <a:cs typeface="Arial"/>
              </a:rPr>
              <a:t>Pyruvate  Kinase, </a:t>
            </a:r>
            <a:r>
              <a:rPr sz="1000" i="1" spc="5" dirty="0">
                <a:latin typeface="Arial"/>
                <a:cs typeface="Arial"/>
              </a:rPr>
              <a:t>GAA, </a:t>
            </a:r>
            <a:r>
              <a:rPr sz="1000" i="1" spc="20" dirty="0">
                <a:latin typeface="Arial"/>
                <a:cs typeface="Arial"/>
              </a:rPr>
              <a:t>and </a:t>
            </a:r>
            <a:r>
              <a:rPr sz="1000" i="1" spc="5" dirty="0">
                <a:latin typeface="Arial"/>
                <a:cs typeface="Arial"/>
              </a:rPr>
              <a:t>CALM1</a:t>
            </a:r>
            <a:r>
              <a:rPr sz="1000" i="1" spc="-200" dirty="0">
                <a:latin typeface="Arial"/>
                <a:cs typeface="Arial"/>
              </a:rPr>
              <a:t> </a:t>
            </a:r>
            <a:r>
              <a:rPr sz="1000" i="1" spc="10" dirty="0">
                <a:latin typeface="Arial"/>
                <a:cs typeface="Arial"/>
              </a:rPr>
              <a:t>challenges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286000" y="3570075"/>
            <a:ext cx="0" cy="161925"/>
          </a:xfrm>
          <a:custGeom>
            <a:avLst/>
            <a:gdLst/>
            <a:ahLst/>
            <a:cxnLst/>
            <a:rect l="l" t="t" r="r" b="b"/>
            <a:pathLst>
              <a:path h="161925">
                <a:moveTo>
                  <a:pt x="0" y="0"/>
                </a:moveTo>
                <a:lnTo>
                  <a:pt x="0" y="161755"/>
                </a:lnTo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01354" y="3736065"/>
            <a:ext cx="169545" cy="169545"/>
          </a:xfrm>
          <a:custGeom>
            <a:avLst/>
            <a:gdLst/>
            <a:ahLst/>
            <a:cxnLst/>
            <a:rect l="l" t="t" r="r" b="b"/>
            <a:pathLst>
              <a:path w="169544" h="169545">
                <a:moveTo>
                  <a:pt x="169290" y="0"/>
                </a:moveTo>
                <a:lnTo>
                  <a:pt x="0" y="0"/>
                </a:lnTo>
                <a:lnTo>
                  <a:pt x="84645" y="169289"/>
                </a:lnTo>
                <a:lnTo>
                  <a:pt x="16929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270710" y="2197473"/>
            <a:ext cx="856615" cy="1211580"/>
          </a:xfrm>
          <a:custGeom>
            <a:avLst/>
            <a:gdLst/>
            <a:ahLst/>
            <a:cxnLst/>
            <a:rect l="l" t="t" r="r" b="b"/>
            <a:pathLst>
              <a:path w="856614" h="1211579">
                <a:moveTo>
                  <a:pt x="730896" y="176959"/>
                </a:moveTo>
                <a:lnTo>
                  <a:pt x="755919" y="215522"/>
                </a:lnTo>
                <a:lnTo>
                  <a:pt x="778162" y="256273"/>
                </a:lnTo>
                <a:lnTo>
                  <a:pt x="797624" y="298955"/>
                </a:lnTo>
                <a:lnTo>
                  <a:pt x="814306" y="343309"/>
                </a:lnTo>
                <a:lnTo>
                  <a:pt x="828207" y="389079"/>
                </a:lnTo>
                <a:lnTo>
                  <a:pt x="839329" y="436007"/>
                </a:lnTo>
                <a:lnTo>
                  <a:pt x="847670" y="483835"/>
                </a:lnTo>
                <a:lnTo>
                  <a:pt x="853230" y="532307"/>
                </a:lnTo>
                <a:lnTo>
                  <a:pt x="856011" y="581166"/>
                </a:lnTo>
                <a:lnTo>
                  <a:pt x="856011" y="630152"/>
                </a:lnTo>
                <a:lnTo>
                  <a:pt x="853230" y="679011"/>
                </a:lnTo>
                <a:lnTo>
                  <a:pt x="847670" y="727483"/>
                </a:lnTo>
                <a:lnTo>
                  <a:pt x="839329" y="775312"/>
                </a:lnTo>
                <a:lnTo>
                  <a:pt x="828207" y="822239"/>
                </a:lnTo>
                <a:lnTo>
                  <a:pt x="814306" y="868009"/>
                </a:lnTo>
                <a:lnTo>
                  <a:pt x="797624" y="912363"/>
                </a:lnTo>
                <a:lnTo>
                  <a:pt x="778162" y="955045"/>
                </a:lnTo>
                <a:lnTo>
                  <a:pt x="755919" y="995796"/>
                </a:lnTo>
                <a:lnTo>
                  <a:pt x="730896" y="1034359"/>
                </a:lnTo>
                <a:lnTo>
                  <a:pt x="700339" y="1073684"/>
                </a:lnTo>
                <a:lnTo>
                  <a:pt x="667878" y="1108092"/>
                </a:lnTo>
                <a:lnTo>
                  <a:pt x="633767" y="1137585"/>
                </a:lnTo>
                <a:lnTo>
                  <a:pt x="598260" y="1162163"/>
                </a:lnTo>
                <a:lnTo>
                  <a:pt x="561610" y="1181825"/>
                </a:lnTo>
                <a:lnTo>
                  <a:pt x="524072" y="1196572"/>
                </a:lnTo>
                <a:lnTo>
                  <a:pt x="485899" y="1206403"/>
                </a:lnTo>
                <a:lnTo>
                  <a:pt x="447345" y="1211318"/>
                </a:lnTo>
                <a:lnTo>
                  <a:pt x="408665" y="1211318"/>
                </a:lnTo>
                <a:lnTo>
                  <a:pt x="370111" y="1206403"/>
                </a:lnTo>
                <a:lnTo>
                  <a:pt x="331938" y="1196572"/>
                </a:lnTo>
                <a:lnTo>
                  <a:pt x="294400" y="1181825"/>
                </a:lnTo>
                <a:lnTo>
                  <a:pt x="257750" y="1162163"/>
                </a:lnTo>
                <a:lnTo>
                  <a:pt x="222243" y="1137585"/>
                </a:lnTo>
                <a:lnTo>
                  <a:pt x="188132" y="1108092"/>
                </a:lnTo>
                <a:lnTo>
                  <a:pt x="155671" y="1073684"/>
                </a:lnTo>
                <a:lnTo>
                  <a:pt x="125114" y="1034359"/>
                </a:lnTo>
                <a:lnTo>
                  <a:pt x="100091" y="995796"/>
                </a:lnTo>
                <a:lnTo>
                  <a:pt x="77848" y="955045"/>
                </a:lnTo>
                <a:lnTo>
                  <a:pt x="58386" y="912363"/>
                </a:lnTo>
                <a:lnTo>
                  <a:pt x="41704" y="868009"/>
                </a:lnTo>
                <a:lnTo>
                  <a:pt x="27803" y="822239"/>
                </a:lnTo>
                <a:lnTo>
                  <a:pt x="16681" y="775312"/>
                </a:lnTo>
                <a:lnTo>
                  <a:pt x="8340" y="727483"/>
                </a:lnTo>
                <a:lnTo>
                  <a:pt x="2780" y="679011"/>
                </a:lnTo>
                <a:lnTo>
                  <a:pt x="0" y="630152"/>
                </a:lnTo>
                <a:lnTo>
                  <a:pt x="0" y="581166"/>
                </a:lnTo>
                <a:lnTo>
                  <a:pt x="2780" y="532307"/>
                </a:lnTo>
                <a:lnTo>
                  <a:pt x="8340" y="483835"/>
                </a:lnTo>
                <a:lnTo>
                  <a:pt x="16681" y="436007"/>
                </a:lnTo>
                <a:lnTo>
                  <a:pt x="27803" y="389079"/>
                </a:lnTo>
                <a:lnTo>
                  <a:pt x="41704" y="343309"/>
                </a:lnTo>
                <a:lnTo>
                  <a:pt x="58386" y="298955"/>
                </a:lnTo>
                <a:lnTo>
                  <a:pt x="77848" y="256273"/>
                </a:lnTo>
                <a:lnTo>
                  <a:pt x="100091" y="215522"/>
                </a:lnTo>
                <a:lnTo>
                  <a:pt x="125114" y="176959"/>
                </a:lnTo>
                <a:lnTo>
                  <a:pt x="155671" y="137634"/>
                </a:lnTo>
                <a:lnTo>
                  <a:pt x="188132" y="103226"/>
                </a:lnTo>
                <a:lnTo>
                  <a:pt x="222243" y="73732"/>
                </a:lnTo>
                <a:lnTo>
                  <a:pt x="257750" y="49155"/>
                </a:lnTo>
                <a:lnTo>
                  <a:pt x="294400" y="29493"/>
                </a:lnTo>
                <a:lnTo>
                  <a:pt x="331938" y="14746"/>
                </a:lnTo>
                <a:lnTo>
                  <a:pt x="370111" y="4915"/>
                </a:lnTo>
                <a:lnTo>
                  <a:pt x="408665" y="0"/>
                </a:lnTo>
                <a:lnTo>
                  <a:pt x="447345" y="0"/>
                </a:lnTo>
                <a:lnTo>
                  <a:pt x="485899" y="4915"/>
                </a:lnTo>
                <a:lnTo>
                  <a:pt x="524072" y="14746"/>
                </a:lnTo>
                <a:lnTo>
                  <a:pt x="561610" y="29493"/>
                </a:lnTo>
                <a:lnTo>
                  <a:pt x="598260" y="49155"/>
                </a:lnTo>
                <a:lnTo>
                  <a:pt x="633767" y="73732"/>
                </a:lnTo>
                <a:lnTo>
                  <a:pt x="667878" y="103226"/>
                </a:lnTo>
                <a:lnTo>
                  <a:pt x="700339" y="137634"/>
                </a:lnTo>
                <a:lnTo>
                  <a:pt x="730896" y="176959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8153400" y="812800"/>
            <a:ext cx="61658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5" dirty="0">
                <a:latin typeface="Arial"/>
                <a:cs typeface="Arial"/>
              </a:rPr>
              <a:t>WHY?</a:t>
            </a:r>
            <a:endParaRPr sz="16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905500" y="2057400"/>
            <a:ext cx="51168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929292"/>
                </a:solidFill>
                <a:latin typeface="Arial"/>
                <a:cs typeface="Arial"/>
              </a:rPr>
              <a:t>Predictors </a:t>
            </a:r>
            <a:r>
              <a:rPr sz="1600" b="1" spc="25" dirty="0">
                <a:solidFill>
                  <a:srgbClr val="929292"/>
                </a:solidFill>
                <a:latin typeface="Arial"/>
                <a:cs typeface="Arial"/>
              </a:rPr>
              <a:t>at</a:t>
            </a:r>
            <a:r>
              <a:rPr sz="1600" b="1" dirty="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929292"/>
                </a:solidFill>
                <a:latin typeface="Arial"/>
                <a:cs typeface="Arial"/>
              </a:rPr>
              <a:t>fault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680"/>
              </a:spcBef>
            </a:pPr>
            <a:r>
              <a:rPr sz="1800" spc="65" dirty="0">
                <a:solidFill>
                  <a:srgbClr val="929292"/>
                </a:solidFill>
                <a:latin typeface="Arial"/>
                <a:cs typeface="Arial"/>
              </a:rPr>
              <a:t>Amino</a:t>
            </a:r>
            <a:r>
              <a:rPr sz="1800" spc="-60" dirty="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sz="1800" spc="10" dirty="0">
                <a:solidFill>
                  <a:srgbClr val="929292"/>
                </a:solidFill>
                <a:latin typeface="Arial"/>
                <a:cs typeface="Arial"/>
              </a:rPr>
              <a:t>acids</a:t>
            </a:r>
            <a:r>
              <a:rPr sz="1800" spc="-60" dirty="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sz="1800" spc="15" dirty="0">
                <a:solidFill>
                  <a:srgbClr val="929292"/>
                </a:solidFill>
                <a:latin typeface="Arial"/>
                <a:cs typeface="Arial"/>
              </a:rPr>
              <a:t>(dis)similarity</a:t>
            </a:r>
            <a:r>
              <a:rPr sz="1800" spc="-60" dirty="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sz="1800" spc="-30" dirty="0">
                <a:solidFill>
                  <a:srgbClr val="929292"/>
                </a:solidFill>
                <a:latin typeface="Arial"/>
                <a:cs typeface="Arial"/>
              </a:rPr>
              <a:t>is</a:t>
            </a:r>
            <a:r>
              <a:rPr sz="1800" spc="-60" dirty="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sz="1800" spc="70" dirty="0">
                <a:solidFill>
                  <a:srgbClr val="929292"/>
                </a:solidFill>
                <a:latin typeface="Arial"/>
                <a:cs typeface="Arial"/>
              </a:rPr>
              <a:t>not</a:t>
            </a:r>
            <a:r>
              <a:rPr sz="1800" spc="-60" dirty="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929292"/>
                </a:solidFill>
                <a:latin typeface="Arial"/>
                <a:cs typeface="Arial"/>
              </a:rPr>
              <a:t>fully</a:t>
            </a:r>
            <a:r>
              <a:rPr sz="1800" spc="-55" dirty="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929292"/>
                </a:solidFill>
                <a:latin typeface="Arial"/>
                <a:cs typeface="Arial"/>
              </a:rPr>
              <a:t>understood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464300" y="3149600"/>
            <a:ext cx="39954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5" dirty="0">
                <a:solidFill>
                  <a:srgbClr val="929292"/>
                </a:solidFill>
                <a:latin typeface="Arial"/>
                <a:cs typeface="Arial"/>
              </a:rPr>
              <a:t>Protein </a:t>
            </a:r>
            <a:r>
              <a:rPr sz="1800" spc="30" dirty="0">
                <a:solidFill>
                  <a:srgbClr val="929292"/>
                </a:solidFill>
                <a:latin typeface="Arial"/>
                <a:cs typeface="Arial"/>
              </a:rPr>
              <a:t>stability </a:t>
            </a:r>
            <a:r>
              <a:rPr sz="1800" spc="-30" dirty="0">
                <a:solidFill>
                  <a:srgbClr val="929292"/>
                </a:solidFill>
                <a:latin typeface="Arial"/>
                <a:cs typeface="Arial"/>
              </a:rPr>
              <a:t>is </a:t>
            </a:r>
            <a:r>
              <a:rPr sz="1800" spc="70" dirty="0">
                <a:solidFill>
                  <a:srgbClr val="929292"/>
                </a:solidFill>
                <a:latin typeface="Arial"/>
                <a:cs typeface="Arial"/>
              </a:rPr>
              <a:t>not </a:t>
            </a:r>
            <a:r>
              <a:rPr sz="1800" spc="30" dirty="0">
                <a:solidFill>
                  <a:srgbClr val="929292"/>
                </a:solidFill>
                <a:latin typeface="Arial"/>
                <a:cs typeface="Arial"/>
              </a:rPr>
              <a:t>fully</a:t>
            </a:r>
            <a:r>
              <a:rPr sz="1800" spc="-370" dirty="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929292"/>
                </a:solidFill>
                <a:latin typeface="Arial"/>
                <a:cs typeface="Arial"/>
              </a:rPr>
              <a:t>understood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858000" y="4241800"/>
            <a:ext cx="3218180" cy="9855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540" algn="ctr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Experiment </a:t>
            </a:r>
            <a:r>
              <a:rPr sz="1600" b="1" spc="25" dirty="0">
                <a:latin typeface="Arial"/>
                <a:cs typeface="Arial"/>
              </a:rPr>
              <a:t>at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fault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295"/>
              </a:spcBef>
            </a:pPr>
            <a:r>
              <a:rPr sz="1800" spc="25" dirty="0">
                <a:latin typeface="Arial"/>
                <a:cs typeface="Arial"/>
              </a:rPr>
              <a:t>Experimental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40" dirty="0">
                <a:latin typeface="Arial"/>
                <a:cs typeface="Arial"/>
              </a:rPr>
              <a:t>error/uncertainty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562600" y="5562600"/>
            <a:ext cx="57969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0" dirty="0">
                <a:latin typeface="Arial"/>
                <a:cs typeface="Arial"/>
              </a:rPr>
              <a:t>May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60" dirty="0">
                <a:latin typeface="Arial"/>
                <a:cs typeface="Arial"/>
              </a:rPr>
              <a:t>need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65" dirty="0">
                <a:latin typeface="Arial"/>
                <a:cs typeface="Arial"/>
              </a:rPr>
              <a:t>multiple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assays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80" dirty="0">
                <a:latin typeface="Arial"/>
                <a:cs typeface="Arial"/>
              </a:rPr>
              <a:t>to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5" dirty="0">
                <a:latin typeface="Arial"/>
                <a:cs typeface="Arial"/>
              </a:rPr>
              <a:t>measure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45" dirty="0">
                <a:latin typeface="Arial"/>
                <a:cs typeface="Arial"/>
              </a:rPr>
              <a:t>protean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30" dirty="0">
                <a:latin typeface="Arial"/>
                <a:cs typeface="Arial"/>
              </a:rPr>
              <a:t>functions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03400" y="127000"/>
            <a:ext cx="8610600" cy="482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90700" y="38100"/>
            <a:ext cx="859091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10" dirty="0">
                <a:solidFill>
                  <a:srgbClr val="0055FF"/>
                </a:solidFill>
              </a:rPr>
              <a:t>Some </a:t>
            </a:r>
            <a:r>
              <a:rPr sz="3100" spc="-5" dirty="0">
                <a:solidFill>
                  <a:srgbClr val="0055FF"/>
                </a:solidFill>
              </a:rPr>
              <a:t>sources </a:t>
            </a:r>
            <a:r>
              <a:rPr sz="3100" spc="110" dirty="0">
                <a:solidFill>
                  <a:srgbClr val="0055FF"/>
                </a:solidFill>
              </a:rPr>
              <a:t>of </a:t>
            </a:r>
            <a:r>
              <a:rPr sz="3100" spc="70" dirty="0">
                <a:solidFill>
                  <a:srgbClr val="0055FF"/>
                </a:solidFill>
              </a:rPr>
              <a:t>experimental</a:t>
            </a:r>
            <a:r>
              <a:rPr sz="3100" spc="-380" dirty="0">
                <a:solidFill>
                  <a:srgbClr val="0055FF"/>
                </a:solidFill>
              </a:rPr>
              <a:t> </a:t>
            </a:r>
            <a:r>
              <a:rPr sz="3100" spc="35" dirty="0">
                <a:solidFill>
                  <a:srgbClr val="0055FF"/>
                </a:solidFill>
              </a:rPr>
              <a:t>incompleteness?</a:t>
            </a:r>
            <a:endParaRPr sz="3100"/>
          </a:p>
        </p:txBody>
      </p:sp>
      <p:sp>
        <p:nvSpPr>
          <p:cNvPr id="4" name="object 4"/>
          <p:cNvSpPr txBox="1"/>
          <p:nvPr/>
        </p:nvSpPr>
        <p:spPr>
          <a:xfrm>
            <a:off x="254000" y="673100"/>
            <a:ext cx="409321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5" dirty="0">
                <a:latin typeface="Arial"/>
                <a:cs typeface="Arial"/>
              </a:rPr>
              <a:t>Predictors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30" dirty="0">
                <a:latin typeface="Arial"/>
                <a:cs typeface="Arial"/>
              </a:rPr>
              <a:t>agree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50" dirty="0">
                <a:latin typeface="Arial"/>
                <a:cs typeface="Arial"/>
              </a:rPr>
              <a:t>better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45" dirty="0">
                <a:latin typeface="Arial"/>
                <a:cs typeface="Arial"/>
              </a:rPr>
              <a:t>with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5" dirty="0">
                <a:latin typeface="Arial"/>
                <a:cs typeface="Arial"/>
              </a:rPr>
              <a:t>each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50" dirty="0">
                <a:latin typeface="Arial"/>
                <a:cs typeface="Arial"/>
              </a:rPr>
              <a:t>other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25" dirty="0">
                <a:latin typeface="Arial"/>
                <a:cs typeface="Arial"/>
              </a:rPr>
              <a:t>than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04900" y="952500"/>
            <a:ext cx="238125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45" dirty="0">
                <a:latin typeface="Arial"/>
                <a:cs typeface="Arial"/>
              </a:rPr>
              <a:t>with </a:t>
            </a:r>
            <a:r>
              <a:rPr sz="1600" spc="75" dirty="0">
                <a:latin typeface="Arial"/>
                <a:cs typeface="Arial"/>
              </a:rPr>
              <a:t>to </a:t>
            </a:r>
            <a:r>
              <a:rPr sz="1600" spc="35" dirty="0">
                <a:latin typeface="Arial"/>
                <a:cs typeface="Arial"/>
              </a:rPr>
              <a:t>experimental</a:t>
            </a:r>
            <a:r>
              <a:rPr sz="1600" spc="-315" dirty="0">
                <a:latin typeface="Arial"/>
                <a:cs typeface="Arial"/>
              </a:rPr>
              <a:t> </a:t>
            </a:r>
            <a:r>
              <a:rPr sz="1600" spc="25" dirty="0">
                <a:latin typeface="Arial"/>
                <a:cs typeface="Arial"/>
              </a:rPr>
              <a:t>data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02570" y="1979394"/>
            <a:ext cx="3024847" cy="3037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16000" y="1473200"/>
            <a:ext cx="2388870" cy="441959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600"/>
              </a:lnSpc>
              <a:spcBef>
                <a:spcPts val="219"/>
              </a:spcBef>
            </a:pPr>
            <a:r>
              <a:rPr sz="1400" spc="-10" dirty="0">
                <a:latin typeface="Calibri"/>
                <a:cs typeface="Calibri"/>
              </a:rPr>
              <a:t>Agreement </a:t>
            </a:r>
            <a:r>
              <a:rPr sz="1400" spc="-25" dirty="0">
                <a:latin typeface="Calibri"/>
                <a:cs typeface="Calibri"/>
              </a:rPr>
              <a:t>of </a:t>
            </a:r>
            <a:r>
              <a:rPr sz="1400" spc="-10" dirty="0">
                <a:latin typeface="Calibri"/>
                <a:cs typeface="Calibri"/>
              </a:rPr>
              <a:t>predictions </a:t>
            </a:r>
            <a:r>
              <a:rPr sz="1400" spc="-15" dirty="0">
                <a:latin typeface="Calibri"/>
                <a:cs typeface="Calibri"/>
              </a:rPr>
              <a:t>with  </a:t>
            </a:r>
            <a:r>
              <a:rPr sz="1400" spc="-10" dirty="0">
                <a:solidFill>
                  <a:srgbClr val="25BDB6"/>
                </a:solidFill>
                <a:latin typeface="Calibri"/>
                <a:cs typeface="Calibri"/>
              </a:rPr>
              <a:t>predictions </a:t>
            </a:r>
            <a:r>
              <a:rPr sz="1400" spc="50" dirty="0">
                <a:latin typeface="Calibri"/>
                <a:cs typeface="Calibri"/>
              </a:rPr>
              <a:t>or </a:t>
            </a:r>
            <a:r>
              <a:rPr sz="1400" spc="-15" dirty="0">
                <a:solidFill>
                  <a:srgbClr val="A85CE6"/>
                </a:solidFill>
                <a:latin typeface="Calibri"/>
                <a:cs typeface="Calibri"/>
              </a:rPr>
              <a:t>experimental</a:t>
            </a:r>
            <a:r>
              <a:rPr sz="1400" spc="150" dirty="0">
                <a:solidFill>
                  <a:srgbClr val="A85CE6"/>
                </a:solidFill>
                <a:latin typeface="Calibri"/>
                <a:cs typeface="Calibri"/>
              </a:rPr>
              <a:t> </a:t>
            </a:r>
            <a:r>
              <a:rPr sz="1400" spc="-45" dirty="0">
                <a:solidFill>
                  <a:srgbClr val="A85CE6"/>
                </a:solidFill>
                <a:latin typeface="Calibri"/>
                <a:cs typeface="Calibri"/>
              </a:rPr>
              <a:t>data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52600" y="5143500"/>
            <a:ext cx="5524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60" dirty="0">
                <a:latin typeface="Arial"/>
                <a:cs typeface="Arial"/>
              </a:rPr>
              <a:t>fraction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5944" y="2366004"/>
            <a:ext cx="227965" cy="23710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635"/>
              </a:lnSpc>
            </a:pPr>
            <a:r>
              <a:rPr sz="1400" spc="-114" dirty="0">
                <a:latin typeface="Arial"/>
                <a:cs typeface="Arial"/>
              </a:rPr>
              <a:t>Pearson's </a:t>
            </a:r>
            <a:r>
              <a:rPr sz="1400" spc="-55" dirty="0">
                <a:latin typeface="Arial"/>
                <a:cs typeface="Arial"/>
              </a:rPr>
              <a:t>correlation </a:t>
            </a:r>
            <a:r>
              <a:rPr sz="1400" spc="-75" dirty="0">
                <a:latin typeface="Arial"/>
                <a:cs typeface="Arial"/>
              </a:rPr>
              <a:t>coefficient,</a:t>
            </a:r>
            <a:r>
              <a:rPr sz="1400" spc="-2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17219" y="3570075"/>
            <a:ext cx="1280160" cy="0"/>
          </a:xfrm>
          <a:custGeom>
            <a:avLst/>
            <a:gdLst/>
            <a:ahLst/>
            <a:cxnLst/>
            <a:rect l="l" t="t" r="r" b="b"/>
            <a:pathLst>
              <a:path w="1280160">
                <a:moveTo>
                  <a:pt x="1280160" y="0"/>
                </a:moveTo>
                <a:lnTo>
                  <a:pt x="0" y="0"/>
                </a:lnTo>
              </a:path>
            </a:pathLst>
          </a:custGeom>
          <a:ln w="34925">
            <a:solidFill>
              <a:srgbClr val="25BDB6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35000" y="3263900"/>
            <a:ext cx="576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Arial"/>
                <a:cs typeface="Arial"/>
              </a:rPr>
              <a:t>average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2000" y="3670300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Arial"/>
                <a:cs typeface="Arial"/>
              </a:rPr>
              <a:t>0.46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133600" y="3905355"/>
            <a:ext cx="1280160" cy="0"/>
          </a:xfrm>
          <a:custGeom>
            <a:avLst/>
            <a:gdLst/>
            <a:ahLst/>
            <a:cxnLst/>
            <a:rect l="l" t="t" r="r" b="b"/>
            <a:pathLst>
              <a:path w="1280160">
                <a:moveTo>
                  <a:pt x="1280160" y="0"/>
                </a:moveTo>
                <a:lnTo>
                  <a:pt x="0" y="0"/>
                </a:lnTo>
              </a:path>
            </a:pathLst>
          </a:custGeom>
          <a:ln w="34925">
            <a:solidFill>
              <a:srgbClr val="A85CE6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819400" y="3530600"/>
            <a:ext cx="576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Arial"/>
                <a:cs typeface="Arial"/>
              </a:rPr>
              <a:t>average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46400" y="4013200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Arial"/>
                <a:cs typeface="Arial"/>
              </a:rPr>
              <a:t>0.34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2300" y="5880100"/>
            <a:ext cx="2304415" cy="381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sz="1000" i="1" spc="10" dirty="0">
                <a:latin typeface="Arial"/>
                <a:cs typeface="Arial"/>
              </a:rPr>
              <a:t>based </a:t>
            </a:r>
            <a:r>
              <a:rPr sz="1000" i="1" spc="30" dirty="0">
                <a:latin typeface="Arial"/>
                <a:cs typeface="Arial"/>
              </a:rPr>
              <a:t>on</a:t>
            </a:r>
            <a:r>
              <a:rPr sz="1000" i="1" spc="-190" dirty="0">
                <a:latin typeface="Arial"/>
                <a:cs typeface="Arial"/>
              </a:rPr>
              <a:t> </a:t>
            </a:r>
            <a:r>
              <a:rPr sz="1000" i="1" spc="-45" dirty="0">
                <a:latin typeface="Arial"/>
                <a:cs typeface="Arial"/>
              </a:rPr>
              <a:t>CBS, </a:t>
            </a:r>
            <a:r>
              <a:rPr sz="1000" i="1" spc="-20" dirty="0">
                <a:latin typeface="Arial"/>
                <a:cs typeface="Arial"/>
              </a:rPr>
              <a:t>NAGLU, </a:t>
            </a:r>
            <a:r>
              <a:rPr sz="1000" i="1" spc="-15" dirty="0">
                <a:latin typeface="Arial"/>
                <a:cs typeface="Arial"/>
              </a:rPr>
              <a:t>SUMO, </a:t>
            </a:r>
            <a:r>
              <a:rPr sz="1000" i="1" spc="-20" dirty="0">
                <a:latin typeface="Arial"/>
                <a:cs typeface="Arial"/>
              </a:rPr>
              <a:t>Pyruvate  Kinase, </a:t>
            </a:r>
            <a:r>
              <a:rPr sz="1000" i="1" spc="5" dirty="0">
                <a:latin typeface="Arial"/>
                <a:cs typeface="Arial"/>
              </a:rPr>
              <a:t>GAA, </a:t>
            </a:r>
            <a:r>
              <a:rPr sz="1000" i="1" spc="20" dirty="0">
                <a:latin typeface="Arial"/>
                <a:cs typeface="Arial"/>
              </a:rPr>
              <a:t>and </a:t>
            </a:r>
            <a:r>
              <a:rPr sz="1000" i="1" spc="5" dirty="0">
                <a:latin typeface="Arial"/>
                <a:cs typeface="Arial"/>
              </a:rPr>
              <a:t>CALM1</a:t>
            </a:r>
            <a:r>
              <a:rPr sz="1000" i="1" spc="-200" dirty="0">
                <a:latin typeface="Arial"/>
                <a:cs typeface="Arial"/>
              </a:rPr>
              <a:t> </a:t>
            </a:r>
            <a:r>
              <a:rPr sz="1000" i="1" spc="10" dirty="0">
                <a:latin typeface="Arial"/>
                <a:cs typeface="Arial"/>
              </a:rPr>
              <a:t>challenges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286000" y="3570075"/>
            <a:ext cx="0" cy="161925"/>
          </a:xfrm>
          <a:custGeom>
            <a:avLst/>
            <a:gdLst/>
            <a:ahLst/>
            <a:cxnLst/>
            <a:rect l="l" t="t" r="r" b="b"/>
            <a:pathLst>
              <a:path h="161925">
                <a:moveTo>
                  <a:pt x="0" y="0"/>
                </a:moveTo>
                <a:lnTo>
                  <a:pt x="0" y="161755"/>
                </a:lnTo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01354" y="3736065"/>
            <a:ext cx="169545" cy="169545"/>
          </a:xfrm>
          <a:custGeom>
            <a:avLst/>
            <a:gdLst/>
            <a:ahLst/>
            <a:cxnLst/>
            <a:rect l="l" t="t" r="r" b="b"/>
            <a:pathLst>
              <a:path w="169544" h="169545">
                <a:moveTo>
                  <a:pt x="169290" y="0"/>
                </a:moveTo>
                <a:lnTo>
                  <a:pt x="0" y="0"/>
                </a:lnTo>
                <a:lnTo>
                  <a:pt x="84645" y="169289"/>
                </a:lnTo>
                <a:lnTo>
                  <a:pt x="16929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270710" y="2197473"/>
            <a:ext cx="856615" cy="1211580"/>
          </a:xfrm>
          <a:custGeom>
            <a:avLst/>
            <a:gdLst/>
            <a:ahLst/>
            <a:cxnLst/>
            <a:rect l="l" t="t" r="r" b="b"/>
            <a:pathLst>
              <a:path w="856614" h="1211579">
                <a:moveTo>
                  <a:pt x="730896" y="176959"/>
                </a:moveTo>
                <a:lnTo>
                  <a:pt x="755919" y="215522"/>
                </a:lnTo>
                <a:lnTo>
                  <a:pt x="778162" y="256273"/>
                </a:lnTo>
                <a:lnTo>
                  <a:pt x="797624" y="298955"/>
                </a:lnTo>
                <a:lnTo>
                  <a:pt x="814306" y="343309"/>
                </a:lnTo>
                <a:lnTo>
                  <a:pt x="828207" y="389079"/>
                </a:lnTo>
                <a:lnTo>
                  <a:pt x="839329" y="436007"/>
                </a:lnTo>
                <a:lnTo>
                  <a:pt x="847670" y="483835"/>
                </a:lnTo>
                <a:lnTo>
                  <a:pt x="853230" y="532307"/>
                </a:lnTo>
                <a:lnTo>
                  <a:pt x="856011" y="581166"/>
                </a:lnTo>
                <a:lnTo>
                  <a:pt x="856011" y="630152"/>
                </a:lnTo>
                <a:lnTo>
                  <a:pt x="853230" y="679011"/>
                </a:lnTo>
                <a:lnTo>
                  <a:pt x="847670" y="727483"/>
                </a:lnTo>
                <a:lnTo>
                  <a:pt x="839329" y="775312"/>
                </a:lnTo>
                <a:lnTo>
                  <a:pt x="828207" y="822239"/>
                </a:lnTo>
                <a:lnTo>
                  <a:pt x="814306" y="868009"/>
                </a:lnTo>
                <a:lnTo>
                  <a:pt x="797624" y="912363"/>
                </a:lnTo>
                <a:lnTo>
                  <a:pt x="778162" y="955045"/>
                </a:lnTo>
                <a:lnTo>
                  <a:pt x="755919" y="995796"/>
                </a:lnTo>
                <a:lnTo>
                  <a:pt x="730896" y="1034359"/>
                </a:lnTo>
                <a:lnTo>
                  <a:pt x="700339" y="1073684"/>
                </a:lnTo>
                <a:lnTo>
                  <a:pt x="667878" y="1108092"/>
                </a:lnTo>
                <a:lnTo>
                  <a:pt x="633767" y="1137585"/>
                </a:lnTo>
                <a:lnTo>
                  <a:pt x="598260" y="1162163"/>
                </a:lnTo>
                <a:lnTo>
                  <a:pt x="561610" y="1181825"/>
                </a:lnTo>
                <a:lnTo>
                  <a:pt x="524072" y="1196572"/>
                </a:lnTo>
                <a:lnTo>
                  <a:pt x="485899" y="1206403"/>
                </a:lnTo>
                <a:lnTo>
                  <a:pt x="447345" y="1211318"/>
                </a:lnTo>
                <a:lnTo>
                  <a:pt x="408665" y="1211318"/>
                </a:lnTo>
                <a:lnTo>
                  <a:pt x="370111" y="1206403"/>
                </a:lnTo>
                <a:lnTo>
                  <a:pt x="331938" y="1196572"/>
                </a:lnTo>
                <a:lnTo>
                  <a:pt x="294400" y="1181825"/>
                </a:lnTo>
                <a:lnTo>
                  <a:pt x="257750" y="1162163"/>
                </a:lnTo>
                <a:lnTo>
                  <a:pt x="222243" y="1137585"/>
                </a:lnTo>
                <a:lnTo>
                  <a:pt x="188132" y="1108092"/>
                </a:lnTo>
                <a:lnTo>
                  <a:pt x="155671" y="1073684"/>
                </a:lnTo>
                <a:lnTo>
                  <a:pt x="125114" y="1034359"/>
                </a:lnTo>
                <a:lnTo>
                  <a:pt x="100091" y="995796"/>
                </a:lnTo>
                <a:lnTo>
                  <a:pt x="77848" y="955045"/>
                </a:lnTo>
                <a:lnTo>
                  <a:pt x="58386" y="912363"/>
                </a:lnTo>
                <a:lnTo>
                  <a:pt x="41704" y="868009"/>
                </a:lnTo>
                <a:lnTo>
                  <a:pt x="27803" y="822239"/>
                </a:lnTo>
                <a:lnTo>
                  <a:pt x="16681" y="775312"/>
                </a:lnTo>
                <a:lnTo>
                  <a:pt x="8340" y="727483"/>
                </a:lnTo>
                <a:lnTo>
                  <a:pt x="2780" y="679011"/>
                </a:lnTo>
                <a:lnTo>
                  <a:pt x="0" y="630152"/>
                </a:lnTo>
                <a:lnTo>
                  <a:pt x="0" y="581166"/>
                </a:lnTo>
                <a:lnTo>
                  <a:pt x="2780" y="532307"/>
                </a:lnTo>
                <a:lnTo>
                  <a:pt x="8340" y="483835"/>
                </a:lnTo>
                <a:lnTo>
                  <a:pt x="16681" y="436007"/>
                </a:lnTo>
                <a:lnTo>
                  <a:pt x="27803" y="389079"/>
                </a:lnTo>
                <a:lnTo>
                  <a:pt x="41704" y="343309"/>
                </a:lnTo>
                <a:lnTo>
                  <a:pt x="58386" y="298955"/>
                </a:lnTo>
                <a:lnTo>
                  <a:pt x="77848" y="256273"/>
                </a:lnTo>
                <a:lnTo>
                  <a:pt x="100091" y="215522"/>
                </a:lnTo>
                <a:lnTo>
                  <a:pt x="125114" y="176959"/>
                </a:lnTo>
                <a:lnTo>
                  <a:pt x="155671" y="137634"/>
                </a:lnTo>
                <a:lnTo>
                  <a:pt x="188132" y="103226"/>
                </a:lnTo>
                <a:lnTo>
                  <a:pt x="222243" y="73732"/>
                </a:lnTo>
                <a:lnTo>
                  <a:pt x="257750" y="49155"/>
                </a:lnTo>
                <a:lnTo>
                  <a:pt x="294400" y="29493"/>
                </a:lnTo>
                <a:lnTo>
                  <a:pt x="331938" y="14746"/>
                </a:lnTo>
                <a:lnTo>
                  <a:pt x="370111" y="4915"/>
                </a:lnTo>
                <a:lnTo>
                  <a:pt x="408665" y="0"/>
                </a:lnTo>
                <a:lnTo>
                  <a:pt x="447345" y="0"/>
                </a:lnTo>
                <a:lnTo>
                  <a:pt x="485899" y="4915"/>
                </a:lnTo>
                <a:lnTo>
                  <a:pt x="524072" y="14746"/>
                </a:lnTo>
                <a:lnTo>
                  <a:pt x="561610" y="29493"/>
                </a:lnTo>
                <a:lnTo>
                  <a:pt x="598260" y="49155"/>
                </a:lnTo>
                <a:lnTo>
                  <a:pt x="633767" y="73732"/>
                </a:lnTo>
                <a:lnTo>
                  <a:pt x="667878" y="103226"/>
                </a:lnTo>
                <a:lnTo>
                  <a:pt x="700339" y="137634"/>
                </a:lnTo>
                <a:lnTo>
                  <a:pt x="730896" y="176959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8153400" y="812800"/>
            <a:ext cx="61658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5" dirty="0">
                <a:latin typeface="Arial"/>
                <a:cs typeface="Arial"/>
              </a:rPr>
              <a:t>WHY?</a:t>
            </a:r>
            <a:endParaRPr sz="16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905500" y="2057400"/>
            <a:ext cx="51168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929292"/>
                </a:solidFill>
                <a:latin typeface="Arial"/>
                <a:cs typeface="Arial"/>
              </a:rPr>
              <a:t>Predictors </a:t>
            </a:r>
            <a:r>
              <a:rPr sz="1600" b="1" spc="25" dirty="0">
                <a:solidFill>
                  <a:srgbClr val="929292"/>
                </a:solidFill>
                <a:latin typeface="Arial"/>
                <a:cs typeface="Arial"/>
              </a:rPr>
              <a:t>at</a:t>
            </a:r>
            <a:r>
              <a:rPr sz="1600" b="1" dirty="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929292"/>
                </a:solidFill>
                <a:latin typeface="Arial"/>
                <a:cs typeface="Arial"/>
              </a:rPr>
              <a:t>fault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680"/>
              </a:spcBef>
            </a:pPr>
            <a:r>
              <a:rPr sz="1800" spc="65" dirty="0">
                <a:solidFill>
                  <a:srgbClr val="929292"/>
                </a:solidFill>
                <a:latin typeface="Arial"/>
                <a:cs typeface="Arial"/>
              </a:rPr>
              <a:t>Amino</a:t>
            </a:r>
            <a:r>
              <a:rPr sz="1800" spc="-60" dirty="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sz="1800" spc="10" dirty="0">
                <a:solidFill>
                  <a:srgbClr val="929292"/>
                </a:solidFill>
                <a:latin typeface="Arial"/>
                <a:cs typeface="Arial"/>
              </a:rPr>
              <a:t>acids</a:t>
            </a:r>
            <a:r>
              <a:rPr sz="1800" spc="-60" dirty="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sz="1800" spc="15" dirty="0">
                <a:solidFill>
                  <a:srgbClr val="929292"/>
                </a:solidFill>
                <a:latin typeface="Arial"/>
                <a:cs typeface="Arial"/>
              </a:rPr>
              <a:t>(dis)similarity</a:t>
            </a:r>
            <a:r>
              <a:rPr sz="1800" spc="-60" dirty="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sz="1800" spc="-30" dirty="0">
                <a:solidFill>
                  <a:srgbClr val="929292"/>
                </a:solidFill>
                <a:latin typeface="Arial"/>
                <a:cs typeface="Arial"/>
              </a:rPr>
              <a:t>is</a:t>
            </a:r>
            <a:r>
              <a:rPr sz="1800" spc="-60" dirty="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sz="1800" spc="70" dirty="0">
                <a:solidFill>
                  <a:srgbClr val="929292"/>
                </a:solidFill>
                <a:latin typeface="Arial"/>
                <a:cs typeface="Arial"/>
              </a:rPr>
              <a:t>not</a:t>
            </a:r>
            <a:r>
              <a:rPr sz="1800" spc="-60" dirty="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929292"/>
                </a:solidFill>
                <a:latin typeface="Arial"/>
                <a:cs typeface="Arial"/>
              </a:rPr>
              <a:t>fully</a:t>
            </a:r>
            <a:r>
              <a:rPr sz="1800" spc="-55" dirty="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929292"/>
                </a:solidFill>
                <a:latin typeface="Arial"/>
                <a:cs typeface="Arial"/>
              </a:rPr>
              <a:t>understood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464300" y="3149600"/>
            <a:ext cx="39954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5" dirty="0">
                <a:solidFill>
                  <a:srgbClr val="929292"/>
                </a:solidFill>
                <a:latin typeface="Arial"/>
                <a:cs typeface="Arial"/>
              </a:rPr>
              <a:t>Protein </a:t>
            </a:r>
            <a:r>
              <a:rPr sz="1800" spc="30" dirty="0">
                <a:solidFill>
                  <a:srgbClr val="929292"/>
                </a:solidFill>
                <a:latin typeface="Arial"/>
                <a:cs typeface="Arial"/>
              </a:rPr>
              <a:t>stability </a:t>
            </a:r>
            <a:r>
              <a:rPr sz="1800" spc="-30" dirty="0">
                <a:solidFill>
                  <a:srgbClr val="929292"/>
                </a:solidFill>
                <a:latin typeface="Arial"/>
                <a:cs typeface="Arial"/>
              </a:rPr>
              <a:t>is </a:t>
            </a:r>
            <a:r>
              <a:rPr sz="1800" spc="70" dirty="0">
                <a:solidFill>
                  <a:srgbClr val="929292"/>
                </a:solidFill>
                <a:latin typeface="Arial"/>
                <a:cs typeface="Arial"/>
              </a:rPr>
              <a:t>not </a:t>
            </a:r>
            <a:r>
              <a:rPr sz="1800" spc="30" dirty="0">
                <a:solidFill>
                  <a:srgbClr val="929292"/>
                </a:solidFill>
                <a:latin typeface="Arial"/>
                <a:cs typeface="Arial"/>
              </a:rPr>
              <a:t>fully</a:t>
            </a:r>
            <a:r>
              <a:rPr sz="1800" spc="-370" dirty="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929292"/>
                </a:solidFill>
                <a:latin typeface="Arial"/>
                <a:cs typeface="Arial"/>
              </a:rPr>
              <a:t>understood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858000" y="4241800"/>
            <a:ext cx="3218180" cy="9855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540" algn="ctr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Experiment </a:t>
            </a:r>
            <a:r>
              <a:rPr sz="1600" b="1" spc="25" dirty="0">
                <a:latin typeface="Arial"/>
                <a:cs typeface="Arial"/>
              </a:rPr>
              <a:t>at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fault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295"/>
              </a:spcBef>
            </a:pPr>
            <a:r>
              <a:rPr sz="1800" spc="25" dirty="0">
                <a:latin typeface="Arial"/>
                <a:cs typeface="Arial"/>
              </a:rPr>
              <a:t>Experimental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40" dirty="0">
                <a:latin typeface="Arial"/>
                <a:cs typeface="Arial"/>
              </a:rPr>
              <a:t>error/uncertainty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562600" y="5562600"/>
            <a:ext cx="57969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0" dirty="0">
                <a:latin typeface="Arial"/>
                <a:cs typeface="Arial"/>
              </a:rPr>
              <a:t>May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60" dirty="0">
                <a:latin typeface="Arial"/>
                <a:cs typeface="Arial"/>
              </a:rPr>
              <a:t>need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65" dirty="0">
                <a:latin typeface="Arial"/>
                <a:cs typeface="Arial"/>
              </a:rPr>
              <a:t>multiple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assays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80" dirty="0">
                <a:latin typeface="Arial"/>
                <a:cs typeface="Arial"/>
              </a:rPr>
              <a:t>to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5" dirty="0">
                <a:latin typeface="Arial"/>
                <a:cs typeface="Arial"/>
              </a:rPr>
              <a:t>measure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45" dirty="0">
                <a:latin typeface="Arial"/>
                <a:cs typeface="Arial"/>
              </a:rPr>
              <a:t>protean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30" dirty="0">
                <a:latin typeface="Arial"/>
                <a:cs typeface="Arial"/>
              </a:rPr>
              <a:t>functions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683500" y="6197600"/>
            <a:ext cx="15582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50" dirty="0">
                <a:latin typeface="Arial"/>
                <a:cs typeface="Arial"/>
              </a:rPr>
              <a:t>Anything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else?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83297" y="2879095"/>
            <a:ext cx="0" cy="442595"/>
          </a:xfrm>
          <a:custGeom>
            <a:avLst/>
            <a:gdLst/>
            <a:ahLst/>
            <a:cxnLst/>
            <a:rect l="l" t="t" r="r" b="b"/>
            <a:pathLst>
              <a:path h="442595">
                <a:moveTo>
                  <a:pt x="0" y="0"/>
                </a:moveTo>
                <a:lnTo>
                  <a:pt x="0" y="442552"/>
                </a:lnTo>
              </a:path>
            </a:pathLst>
          </a:custGeom>
          <a:ln w="76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30897" y="3207348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800" y="0"/>
                </a:moveTo>
                <a:lnTo>
                  <a:pt x="152400" y="76200"/>
                </a:lnTo>
                <a:lnTo>
                  <a:pt x="0" y="0"/>
                </a:lnTo>
                <a:lnTo>
                  <a:pt x="152400" y="304800"/>
                </a:lnTo>
                <a:lnTo>
                  <a:pt x="304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49868" y="3517193"/>
            <a:ext cx="1372586" cy="1029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91115" y="2400200"/>
            <a:ext cx="903122" cy="7518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879600" y="2984500"/>
            <a:ext cx="6864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Genotype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54200" y="4102100"/>
            <a:ext cx="516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Fitness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660900" y="241300"/>
            <a:ext cx="283273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One </a:t>
            </a:r>
            <a:r>
              <a:rPr dirty="0"/>
              <a:t>more</a:t>
            </a:r>
            <a:r>
              <a:rPr spc="-60" dirty="0"/>
              <a:t> </a:t>
            </a:r>
            <a:r>
              <a:rPr spc="-5" dirty="0"/>
              <a:t>thing…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10211" y="4549494"/>
            <a:ext cx="1509533" cy="14357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175623" y="1611377"/>
            <a:ext cx="1089979" cy="10967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55231" y="2305741"/>
            <a:ext cx="1211323" cy="849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93427" y="3537745"/>
            <a:ext cx="1211125" cy="100824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135197" y="1689206"/>
            <a:ext cx="409575" cy="0"/>
          </a:xfrm>
          <a:custGeom>
            <a:avLst/>
            <a:gdLst/>
            <a:ahLst/>
            <a:cxnLst/>
            <a:rect l="l" t="t" r="r" b="b"/>
            <a:pathLst>
              <a:path w="409575">
                <a:moveTo>
                  <a:pt x="0" y="0"/>
                </a:moveTo>
                <a:lnTo>
                  <a:pt x="390086" y="0"/>
                </a:lnTo>
                <a:lnTo>
                  <a:pt x="409136" y="0"/>
                </a:lnTo>
              </a:path>
            </a:pathLst>
          </a:custGeom>
          <a:ln w="38100">
            <a:solidFill>
              <a:srgbClr val="8588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483373" y="1605386"/>
            <a:ext cx="167640" cy="167640"/>
          </a:xfrm>
          <a:custGeom>
            <a:avLst/>
            <a:gdLst/>
            <a:ahLst/>
            <a:cxnLst/>
            <a:rect l="l" t="t" r="r" b="b"/>
            <a:pathLst>
              <a:path w="167639" h="167639">
                <a:moveTo>
                  <a:pt x="0" y="0"/>
                </a:moveTo>
                <a:lnTo>
                  <a:pt x="41909" y="83820"/>
                </a:lnTo>
                <a:lnTo>
                  <a:pt x="0" y="167640"/>
                </a:lnTo>
                <a:lnTo>
                  <a:pt x="167639" y="83820"/>
                </a:lnTo>
                <a:lnTo>
                  <a:pt x="0" y="0"/>
                </a:lnTo>
                <a:close/>
              </a:path>
            </a:pathLst>
          </a:custGeom>
          <a:solidFill>
            <a:srgbClr val="85888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745008" y="1986329"/>
            <a:ext cx="219075" cy="219075"/>
          </a:xfrm>
          <a:custGeom>
            <a:avLst/>
            <a:gdLst/>
            <a:ahLst/>
            <a:cxnLst/>
            <a:rect l="l" t="t" r="r" b="b"/>
            <a:pathLst>
              <a:path w="219075" h="219075">
                <a:moveTo>
                  <a:pt x="0" y="0"/>
                </a:moveTo>
                <a:lnTo>
                  <a:pt x="201094" y="201094"/>
                </a:lnTo>
                <a:lnTo>
                  <a:pt x="219054" y="219054"/>
                </a:lnTo>
              </a:path>
            </a:pathLst>
          </a:custGeom>
          <a:ln w="50800">
            <a:solidFill>
              <a:srgbClr val="8588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832951" y="2074272"/>
            <a:ext cx="226695" cy="226695"/>
          </a:xfrm>
          <a:custGeom>
            <a:avLst/>
            <a:gdLst/>
            <a:ahLst/>
            <a:cxnLst/>
            <a:rect l="l" t="t" r="r" b="b"/>
            <a:pathLst>
              <a:path w="226695" h="226694">
                <a:moveTo>
                  <a:pt x="150867" y="0"/>
                </a:moveTo>
                <a:lnTo>
                  <a:pt x="113150" y="113151"/>
                </a:lnTo>
                <a:lnTo>
                  <a:pt x="0" y="150868"/>
                </a:lnTo>
                <a:lnTo>
                  <a:pt x="226301" y="226302"/>
                </a:lnTo>
                <a:lnTo>
                  <a:pt x="150867" y="0"/>
                </a:lnTo>
                <a:close/>
              </a:path>
            </a:pathLst>
          </a:custGeom>
          <a:solidFill>
            <a:srgbClr val="85888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158798" y="3195911"/>
            <a:ext cx="0" cy="261620"/>
          </a:xfrm>
          <a:custGeom>
            <a:avLst/>
            <a:gdLst/>
            <a:ahLst/>
            <a:cxnLst/>
            <a:rect l="l" t="t" r="r" b="b"/>
            <a:pathLst>
              <a:path h="261620">
                <a:moveTo>
                  <a:pt x="0" y="0"/>
                </a:moveTo>
                <a:lnTo>
                  <a:pt x="0" y="261504"/>
                </a:lnTo>
              </a:path>
            </a:pathLst>
          </a:custGeom>
          <a:ln w="50800">
            <a:solidFill>
              <a:srgbClr val="8588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052118" y="3378676"/>
            <a:ext cx="213360" cy="213360"/>
          </a:xfrm>
          <a:custGeom>
            <a:avLst/>
            <a:gdLst/>
            <a:ahLst/>
            <a:cxnLst/>
            <a:rect l="l" t="t" r="r" b="b"/>
            <a:pathLst>
              <a:path w="213360" h="213360">
                <a:moveTo>
                  <a:pt x="213360" y="0"/>
                </a:moveTo>
                <a:lnTo>
                  <a:pt x="106680" y="53339"/>
                </a:lnTo>
                <a:lnTo>
                  <a:pt x="0" y="0"/>
                </a:lnTo>
                <a:lnTo>
                  <a:pt x="106680" y="213359"/>
                </a:lnTo>
                <a:lnTo>
                  <a:pt x="213360" y="0"/>
                </a:lnTo>
                <a:close/>
              </a:path>
            </a:pathLst>
          </a:custGeom>
          <a:solidFill>
            <a:srgbClr val="85888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853427" y="4655764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89">
                <a:moveTo>
                  <a:pt x="199178" y="0"/>
                </a:moveTo>
                <a:lnTo>
                  <a:pt x="22450" y="176727"/>
                </a:lnTo>
                <a:lnTo>
                  <a:pt x="0" y="199178"/>
                </a:lnTo>
              </a:path>
            </a:pathLst>
          </a:custGeom>
          <a:ln w="63500">
            <a:solidFill>
              <a:srgbClr val="8588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738480" y="4695093"/>
            <a:ext cx="274955" cy="274955"/>
          </a:xfrm>
          <a:custGeom>
            <a:avLst/>
            <a:gdLst/>
            <a:ahLst/>
            <a:cxnLst/>
            <a:rect l="l" t="t" r="r" b="b"/>
            <a:pathLst>
              <a:path w="274954" h="274954">
                <a:moveTo>
                  <a:pt x="91598" y="0"/>
                </a:moveTo>
                <a:lnTo>
                  <a:pt x="0" y="274794"/>
                </a:lnTo>
                <a:lnTo>
                  <a:pt x="274796" y="183197"/>
                </a:lnTo>
                <a:lnTo>
                  <a:pt x="137397" y="137397"/>
                </a:lnTo>
                <a:lnTo>
                  <a:pt x="91598" y="0"/>
                </a:lnTo>
                <a:close/>
              </a:path>
            </a:pathLst>
          </a:custGeom>
          <a:solidFill>
            <a:srgbClr val="85888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77532" y="4873195"/>
            <a:ext cx="179705" cy="179705"/>
          </a:xfrm>
          <a:custGeom>
            <a:avLst/>
            <a:gdLst/>
            <a:ahLst/>
            <a:cxnLst/>
            <a:rect l="l" t="t" r="r" b="b"/>
            <a:pathLst>
              <a:path w="179705" h="179704">
                <a:moveTo>
                  <a:pt x="0" y="0"/>
                </a:moveTo>
                <a:lnTo>
                  <a:pt x="26940" y="26940"/>
                </a:lnTo>
                <a:lnTo>
                  <a:pt x="179541" y="179541"/>
                </a:lnTo>
              </a:path>
            </a:pathLst>
          </a:custGeom>
          <a:ln w="76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742828" y="4738491"/>
            <a:ext cx="323850" cy="323850"/>
          </a:xfrm>
          <a:custGeom>
            <a:avLst/>
            <a:gdLst/>
            <a:ahLst/>
            <a:cxnLst/>
            <a:rect l="l" t="t" r="r" b="b"/>
            <a:pathLst>
              <a:path w="323850" h="323850">
                <a:moveTo>
                  <a:pt x="0" y="0"/>
                </a:moveTo>
                <a:lnTo>
                  <a:pt x="107763" y="323289"/>
                </a:lnTo>
                <a:lnTo>
                  <a:pt x="161644" y="161645"/>
                </a:lnTo>
                <a:lnTo>
                  <a:pt x="323288" y="10776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434126" y="4435038"/>
            <a:ext cx="1485563" cy="144952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426419" y="1461432"/>
            <a:ext cx="1145379" cy="11802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793688" y="2124283"/>
            <a:ext cx="278765" cy="278765"/>
          </a:xfrm>
          <a:custGeom>
            <a:avLst/>
            <a:gdLst/>
            <a:ahLst/>
            <a:cxnLst/>
            <a:rect l="l" t="t" r="r" b="b"/>
            <a:pathLst>
              <a:path w="278764" h="278764">
                <a:moveTo>
                  <a:pt x="278204" y="0"/>
                </a:moveTo>
                <a:lnTo>
                  <a:pt x="273714" y="4490"/>
                </a:lnTo>
                <a:lnTo>
                  <a:pt x="0" y="278204"/>
                </a:lnTo>
              </a:path>
            </a:pathLst>
          </a:custGeom>
          <a:ln w="12700">
            <a:solidFill>
              <a:srgbClr val="8588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026991" y="2088362"/>
            <a:ext cx="81280" cy="81280"/>
          </a:xfrm>
          <a:custGeom>
            <a:avLst/>
            <a:gdLst/>
            <a:ahLst/>
            <a:cxnLst/>
            <a:rect l="l" t="t" r="r" b="b"/>
            <a:pathLst>
              <a:path w="81280" h="81280">
                <a:moveTo>
                  <a:pt x="80822" y="0"/>
                </a:moveTo>
                <a:lnTo>
                  <a:pt x="0" y="26940"/>
                </a:lnTo>
                <a:lnTo>
                  <a:pt x="40411" y="40411"/>
                </a:lnTo>
                <a:lnTo>
                  <a:pt x="53882" y="80821"/>
                </a:lnTo>
                <a:lnTo>
                  <a:pt x="80822" y="0"/>
                </a:lnTo>
                <a:close/>
              </a:path>
            </a:pathLst>
          </a:custGeom>
          <a:solidFill>
            <a:srgbClr val="85888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325697" y="5372206"/>
            <a:ext cx="325755" cy="0"/>
          </a:xfrm>
          <a:custGeom>
            <a:avLst/>
            <a:gdLst/>
            <a:ahLst/>
            <a:cxnLst/>
            <a:rect l="l" t="t" r="r" b="b"/>
            <a:pathLst>
              <a:path w="325754">
                <a:moveTo>
                  <a:pt x="0" y="0"/>
                </a:moveTo>
                <a:lnTo>
                  <a:pt x="38100" y="0"/>
                </a:lnTo>
                <a:lnTo>
                  <a:pt x="325316" y="0"/>
                </a:lnTo>
              </a:path>
            </a:pathLst>
          </a:custGeom>
          <a:ln w="76200">
            <a:solidFill>
              <a:srgbClr val="5358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135197" y="5219806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800" y="0"/>
                </a:moveTo>
                <a:lnTo>
                  <a:pt x="0" y="152400"/>
                </a:lnTo>
                <a:lnTo>
                  <a:pt x="304800" y="304800"/>
                </a:lnTo>
                <a:lnTo>
                  <a:pt x="228600" y="152400"/>
                </a:lnTo>
                <a:lnTo>
                  <a:pt x="304800" y="0"/>
                </a:lnTo>
                <a:close/>
              </a:path>
            </a:pathLst>
          </a:custGeom>
          <a:solidFill>
            <a:srgbClr val="5358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616200" y="2667000"/>
            <a:ext cx="50863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Protein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403600" y="2616200"/>
            <a:ext cx="6102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Pathway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000500" y="2971800"/>
            <a:ext cx="5848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Network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98900" y="3924300"/>
            <a:ext cx="5340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Sys</a:t>
            </a:r>
            <a:r>
              <a:rPr sz="1200" spc="-5" dirty="0">
                <a:latin typeface="Arial"/>
                <a:cs typeface="Arial"/>
              </a:rPr>
              <a:t>t</a:t>
            </a:r>
            <a:r>
              <a:rPr sz="1200" dirty="0">
                <a:latin typeface="Arial"/>
                <a:cs typeface="Arial"/>
              </a:rPr>
              <a:t>em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937000" y="4686300"/>
            <a:ext cx="288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Cell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971800" y="4686300"/>
            <a:ext cx="449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Organ</a:t>
            </a:r>
            <a:endParaRPr sz="12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049868" y="3517193"/>
            <a:ext cx="1372586" cy="102944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191115" y="2400200"/>
            <a:ext cx="903122" cy="75181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1879600" y="2984500"/>
            <a:ext cx="6864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Genotype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854200" y="4102100"/>
            <a:ext cx="516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Fitness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1308100" y="241300"/>
            <a:ext cx="95548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Life </a:t>
            </a:r>
            <a:r>
              <a:rPr dirty="0"/>
              <a:t>depends on a </a:t>
            </a:r>
            <a:r>
              <a:rPr spc="-5" dirty="0"/>
              <a:t>multiscale </a:t>
            </a:r>
            <a:r>
              <a:rPr dirty="0"/>
              <a:t>series of emergent</a:t>
            </a:r>
            <a:r>
              <a:rPr spc="-50" dirty="0"/>
              <a:t> </a:t>
            </a:r>
            <a:r>
              <a:rPr dirty="0"/>
              <a:t>phenomena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6642100" y="2819400"/>
            <a:ext cx="3668395" cy="5105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57200" marR="5080" indent="-444500">
              <a:lnSpc>
                <a:spcPts val="1900"/>
              </a:lnSpc>
              <a:spcBef>
                <a:spcPts val="180"/>
              </a:spcBef>
            </a:pPr>
            <a:r>
              <a:rPr sz="1600" b="1" spc="-15" dirty="0">
                <a:latin typeface="Arial"/>
                <a:cs typeface="Arial"/>
              </a:rPr>
              <a:t>So </a:t>
            </a:r>
            <a:r>
              <a:rPr sz="1600" b="1" spc="-5" dirty="0">
                <a:latin typeface="Arial"/>
                <a:cs typeface="Arial"/>
              </a:rPr>
              <a:t>it </a:t>
            </a:r>
            <a:r>
              <a:rPr sz="1600" b="1" spc="-35" dirty="0">
                <a:latin typeface="Arial"/>
                <a:cs typeface="Arial"/>
              </a:rPr>
              <a:t>is </a:t>
            </a:r>
            <a:r>
              <a:rPr sz="1600" b="1" spc="-10" dirty="0">
                <a:latin typeface="Arial"/>
                <a:cs typeface="Arial"/>
              </a:rPr>
              <a:t>diﬃcult </a:t>
            </a:r>
            <a:r>
              <a:rPr sz="1600" b="1" spc="15" dirty="0">
                <a:latin typeface="Arial"/>
                <a:cs typeface="Arial"/>
              </a:rPr>
              <a:t>to </a:t>
            </a:r>
            <a:r>
              <a:rPr sz="1600" b="1" spc="10" dirty="0">
                <a:latin typeface="Arial"/>
                <a:cs typeface="Arial"/>
              </a:rPr>
              <a:t>know </a:t>
            </a:r>
            <a:r>
              <a:rPr sz="1600" b="1" spc="25" dirty="0">
                <a:latin typeface="Arial"/>
                <a:cs typeface="Arial"/>
              </a:rPr>
              <a:t>at </a:t>
            </a:r>
            <a:r>
              <a:rPr sz="1600" b="1" spc="-5" dirty="0">
                <a:latin typeface="Arial"/>
                <a:cs typeface="Arial"/>
              </a:rPr>
              <a:t>which </a:t>
            </a:r>
            <a:r>
              <a:rPr sz="1600" b="1" spc="-15" dirty="0">
                <a:latin typeface="Arial"/>
                <a:cs typeface="Arial"/>
              </a:rPr>
              <a:t>level  </a:t>
            </a:r>
            <a:r>
              <a:rPr sz="1600" b="1" spc="25" dirty="0">
                <a:latin typeface="Arial"/>
                <a:cs typeface="Arial"/>
              </a:rPr>
              <a:t>a </a:t>
            </a:r>
            <a:r>
              <a:rPr sz="1600" b="1" dirty="0">
                <a:latin typeface="Arial"/>
                <a:cs typeface="Arial"/>
              </a:rPr>
              <a:t>mutation </a:t>
            </a:r>
            <a:r>
              <a:rPr sz="1600" b="1" spc="15" dirty="0">
                <a:latin typeface="Arial"/>
                <a:cs typeface="Arial"/>
              </a:rPr>
              <a:t>makes </a:t>
            </a:r>
            <a:r>
              <a:rPr sz="1600" b="1" dirty="0">
                <a:latin typeface="Arial"/>
                <a:cs typeface="Arial"/>
              </a:rPr>
              <a:t>an</a:t>
            </a:r>
            <a:r>
              <a:rPr sz="1600" b="1" spc="-55" dirty="0">
                <a:latin typeface="Arial"/>
                <a:cs typeface="Arial"/>
              </a:rPr>
              <a:t> </a:t>
            </a:r>
            <a:r>
              <a:rPr sz="1600" b="1" spc="10" dirty="0">
                <a:latin typeface="Arial"/>
                <a:cs typeface="Arial"/>
              </a:rPr>
              <a:t>impact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0446" y="1909740"/>
            <a:ext cx="5831689" cy="18436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786730" y="899022"/>
            <a:ext cx="6045925" cy="35272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375400" y="4457700"/>
            <a:ext cx="5504180" cy="1856739"/>
          </a:xfrm>
          <a:prstGeom prst="rect">
            <a:avLst/>
          </a:prstGeom>
        </p:spPr>
        <p:txBody>
          <a:bodyPr vert="horz" wrap="square" lIns="0" tIns="29844" rIns="0" bIns="0" rtlCol="0">
            <a:spAutoFit/>
          </a:bodyPr>
          <a:lstStyle/>
          <a:p>
            <a:pPr marL="12700" marR="5080">
              <a:lnSpc>
                <a:spcPct val="93000"/>
              </a:lnSpc>
              <a:spcBef>
                <a:spcPts val="234"/>
              </a:spcBef>
            </a:pPr>
            <a:r>
              <a:rPr sz="1600" spc="-15" dirty="0">
                <a:latin typeface="Arial"/>
                <a:cs typeface="Arial"/>
              </a:rPr>
              <a:t>DRD2 </a:t>
            </a:r>
            <a:r>
              <a:rPr sz="1600" spc="35" dirty="0">
                <a:latin typeface="Arial"/>
                <a:cs typeface="Arial"/>
              </a:rPr>
              <a:t>mutational </a:t>
            </a:r>
            <a:r>
              <a:rPr sz="1600" spc="25" dirty="0">
                <a:latin typeface="Arial"/>
                <a:cs typeface="Arial"/>
              </a:rPr>
              <a:t>data </a:t>
            </a:r>
            <a:r>
              <a:rPr sz="1600" spc="55" dirty="0">
                <a:latin typeface="Arial"/>
                <a:cs typeface="Arial"/>
              </a:rPr>
              <a:t>adapted </a:t>
            </a:r>
            <a:r>
              <a:rPr sz="1600" spc="50" dirty="0">
                <a:latin typeface="Arial"/>
                <a:cs typeface="Arial"/>
              </a:rPr>
              <a:t>from </a:t>
            </a:r>
            <a:r>
              <a:rPr sz="1600" spc="-10" dirty="0">
                <a:latin typeface="Arial"/>
                <a:cs typeface="Arial"/>
              </a:rPr>
              <a:t>Peterson </a:t>
            </a:r>
            <a:r>
              <a:rPr sz="1600" spc="40" dirty="0">
                <a:latin typeface="Arial"/>
                <a:cs typeface="Arial"/>
              </a:rPr>
              <a:t>et </a:t>
            </a:r>
            <a:r>
              <a:rPr sz="1600" spc="-10" dirty="0">
                <a:latin typeface="Arial"/>
                <a:cs typeface="Arial"/>
              </a:rPr>
              <a:t>al. </a:t>
            </a:r>
            <a:r>
              <a:rPr sz="1600" dirty="0">
                <a:latin typeface="Arial"/>
                <a:cs typeface="Arial"/>
              </a:rPr>
              <a:t>(2015).  </a:t>
            </a:r>
            <a:r>
              <a:rPr sz="1600" spc="45" dirty="0">
                <a:latin typeface="Arial"/>
                <a:cs typeface="Arial"/>
              </a:rPr>
              <a:t>All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65" dirty="0">
                <a:latin typeface="Arial"/>
                <a:cs typeface="Arial"/>
              </a:rPr>
              <a:t>SNVs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45" dirty="0">
                <a:latin typeface="Arial"/>
                <a:cs typeface="Arial"/>
              </a:rPr>
              <a:t>with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60" dirty="0">
                <a:latin typeface="Arial"/>
                <a:cs typeface="Arial"/>
              </a:rPr>
              <a:t>high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60" dirty="0">
                <a:latin typeface="Arial"/>
                <a:cs typeface="Arial"/>
              </a:rPr>
              <a:t>predicted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45" dirty="0">
                <a:latin typeface="Arial"/>
                <a:cs typeface="Arial"/>
              </a:rPr>
              <a:t>impact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45" dirty="0">
                <a:latin typeface="Arial"/>
                <a:cs typeface="Arial"/>
              </a:rPr>
              <a:t>(defined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65" dirty="0">
                <a:latin typeface="Arial"/>
                <a:cs typeface="Arial"/>
              </a:rPr>
              <a:t>as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90" dirty="0">
                <a:latin typeface="Arial"/>
                <a:cs typeface="Arial"/>
              </a:rPr>
              <a:t>top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20%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55" dirty="0">
                <a:latin typeface="Arial"/>
                <a:cs typeface="Arial"/>
              </a:rPr>
              <a:t>of  </a:t>
            </a:r>
            <a:r>
              <a:rPr sz="1600" spc="20" dirty="0">
                <a:latin typeface="Arial"/>
                <a:cs typeface="Arial"/>
              </a:rPr>
              <a:t>all </a:t>
            </a:r>
            <a:r>
              <a:rPr sz="1600" spc="35" dirty="0">
                <a:latin typeface="Arial"/>
                <a:cs typeface="Arial"/>
              </a:rPr>
              <a:t>possible </a:t>
            </a:r>
            <a:r>
              <a:rPr sz="1600" spc="-15" dirty="0">
                <a:latin typeface="Arial"/>
                <a:cs typeface="Arial"/>
              </a:rPr>
              <a:t>DRD2 </a:t>
            </a:r>
            <a:r>
              <a:rPr sz="1600" spc="-5" dirty="0">
                <a:latin typeface="Arial"/>
                <a:cs typeface="Arial"/>
              </a:rPr>
              <a:t>variants, </a:t>
            </a:r>
            <a:r>
              <a:rPr sz="1600" spc="10" dirty="0">
                <a:latin typeface="Arial"/>
                <a:cs typeface="Arial"/>
              </a:rPr>
              <a:t>EA&gt;80) </a:t>
            </a:r>
            <a:r>
              <a:rPr sz="1600" spc="25" dirty="0">
                <a:latin typeface="Arial"/>
                <a:cs typeface="Arial"/>
              </a:rPr>
              <a:t>were </a:t>
            </a:r>
            <a:r>
              <a:rPr sz="1600" spc="-30" dirty="0">
                <a:latin typeface="Arial"/>
                <a:cs typeface="Arial"/>
              </a:rPr>
              <a:t>assessed </a:t>
            </a:r>
            <a:r>
              <a:rPr sz="1600" spc="50" dirty="0">
                <a:latin typeface="Arial"/>
                <a:cs typeface="Arial"/>
              </a:rPr>
              <a:t>for  phenotypic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35" dirty="0">
                <a:latin typeface="Arial"/>
                <a:cs typeface="Arial"/>
              </a:rPr>
              <a:t>impact.</a:t>
            </a:r>
            <a:r>
              <a:rPr sz="1600" spc="-125" dirty="0">
                <a:latin typeface="Arial"/>
                <a:cs typeface="Arial"/>
              </a:rPr>
              <a:t> </a:t>
            </a:r>
            <a:r>
              <a:rPr sz="1600" spc="-15" dirty="0">
                <a:latin typeface="Arial"/>
                <a:cs typeface="Arial"/>
              </a:rPr>
              <a:t>Axes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25" dirty="0">
                <a:latin typeface="Arial"/>
                <a:cs typeface="Arial"/>
              </a:rPr>
              <a:t>represent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45" dirty="0">
                <a:latin typeface="Arial"/>
                <a:cs typeface="Arial"/>
              </a:rPr>
              <a:t>log(mutant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40" dirty="0">
                <a:latin typeface="Arial"/>
                <a:cs typeface="Arial"/>
              </a:rPr>
              <a:t>function/WT  </a:t>
            </a:r>
            <a:r>
              <a:rPr sz="1600" spc="30" dirty="0">
                <a:latin typeface="Arial"/>
                <a:cs typeface="Arial"/>
              </a:rPr>
              <a:t>function) </a:t>
            </a:r>
            <a:r>
              <a:rPr sz="1600" spc="-10" dirty="0">
                <a:latin typeface="Arial"/>
                <a:cs typeface="Arial"/>
              </a:rPr>
              <a:t>values </a:t>
            </a:r>
            <a:r>
              <a:rPr sz="1600" spc="50" dirty="0">
                <a:latin typeface="Arial"/>
                <a:cs typeface="Arial"/>
              </a:rPr>
              <a:t>for </a:t>
            </a:r>
            <a:r>
              <a:rPr sz="1600" dirty="0">
                <a:latin typeface="Arial"/>
                <a:cs typeface="Arial"/>
              </a:rPr>
              <a:t>G </a:t>
            </a:r>
            <a:r>
              <a:rPr sz="1600" spc="55" dirty="0">
                <a:latin typeface="Arial"/>
                <a:cs typeface="Arial"/>
              </a:rPr>
              <a:t>protein </a:t>
            </a:r>
            <a:r>
              <a:rPr sz="1600" spc="-40" dirty="0">
                <a:latin typeface="Arial"/>
                <a:cs typeface="Arial"/>
              </a:rPr>
              <a:t>(x </a:t>
            </a:r>
            <a:r>
              <a:rPr sz="1600" spc="-35" dirty="0">
                <a:latin typeface="Arial"/>
                <a:cs typeface="Arial"/>
              </a:rPr>
              <a:t>axis) </a:t>
            </a:r>
            <a:r>
              <a:rPr sz="1600" spc="40" dirty="0">
                <a:latin typeface="Arial"/>
                <a:cs typeface="Arial"/>
              </a:rPr>
              <a:t>and </a:t>
            </a:r>
            <a:r>
              <a:rPr sz="1600" dirty="0">
                <a:latin typeface="Calibri"/>
                <a:cs typeface="Calibri"/>
              </a:rPr>
              <a:t>þ</a:t>
            </a:r>
            <a:r>
              <a:rPr sz="1600" dirty="0">
                <a:latin typeface="Arial"/>
                <a:cs typeface="Arial"/>
              </a:rPr>
              <a:t>-arrestin </a:t>
            </a:r>
            <a:r>
              <a:rPr sz="1600" spc="-40" dirty="0">
                <a:latin typeface="Arial"/>
                <a:cs typeface="Arial"/>
              </a:rPr>
              <a:t>(y </a:t>
            </a:r>
            <a:r>
              <a:rPr sz="1600" spc="-35" dirty="0">
                <a:latin typeface="Arial"/>
                <a:cs typeface="Arial"/>
              </a:rPr>
              <a:t>axis)  </a:t>
            </a:r>
            <a:r>
              <a:rPr sz="1600" spc="30" dirty="0">
                <a:latin typeface="Arial"/>
                <a:cs typeface="Arial"/>
              </a:rPr>
              <a:t>signaling. </a:t>
            </a:r>
            <a:r>
              <a:rPr sz="1600" spc="25" dirty="0">
                <a:latin typeface="Arial"/>
                <a:cs typeface="Arial"/>
              </a:rPr>
              <a:t>Signaling </a:t>
            </a:r>
            <a:r>
              <a:rPr sz="1600" spc="-30" dirty="0">
                <a:latin typeface="Arial"/>
                <a:cs typeface="Arial"/>
              </a:rPr>
              <a:t>was </a:t>
            </a:r>
            <a:r>
              <a:rPr sz="1600" spc="40" dirty="0">
                <a:latin typeface="Arial"/>
                <a:cs typeface="Arial"/>
              </a:rPr>
              <a:t>considered </a:t>
            </a:r>
            <a:r>
              <a:rPr sz="1600" spc="75" dirty="0">
                <a:latin typeface="Arial"/>
                <a:cs typeface="Arial"/>
              </a:rPr>
              <a:t>to be </a:t>
            </a:r>
            <a:r>
              <a:rPr sz="1600" spc="25" dirty="0">
                <a:latin typeface="Arial"/>
                <a:cs typeface="Arial"/>
              </a:rPr>
              <a:t>affected </a:t>
            </a:r>
            <a:r>
              <a:rPr sz="1600" spc="35" dirty="0">
                <a:latin typeface="Arial"/>
                <a:cs typeface="Arial"/>
              </a:rPr>
              <a:t>if </a:t>
            </a:r>
            <a:r>
              <a:rPr sz="1600" spc="30" dirty="0">
                <a:latin typeface="Arial"/>
                <a:cs typeface="Arial"/>
              </a:rPr>
              <a:t>there  </a:t>
            </a:r>
            <a:r>
              <a:rPr sz="1600" spc="-30" dirty="0">
                <a:latin typeface="Arial"/>
                <a:cs typeface="Arial"/>
              </a:rPr>
              <a:t>was </a:t>
            </a:r>
            <a:r>
              <a:rPr sz="1600" dirty="0">
                <a:latin typeface="Arial"/>
                <a:cs typeface="Arial"/>
              </a:rPr>
              <a:t>at least </a:t>
            </a:r>
            <a:r>
              <a:rPr sz="1600" spc="-40" dirty="0">
                <a:latin typeface="Arial"/>
                <a:cs typeface="Arial"/>
              </a:rPr>
              <a:t>a </a:t>
            </a:r>
            <a:r>
              <a:rPr sz="1600" spc="-5" dirty="0">
                <a:latin typeface="Arial"/>
                <a:cs typeface="Arial"/>
              </a:rPr>
              <a:t>50% </a:t>
            </a:r>
            <a:r>
              <a:rPr sz="1600" spc="10" dirty="0">
                <a:latin typeface="Arial"/>
                <a:cs typeface="Arial"/>
              </a:rPr>
              <a:t>decrease </a:t>
            </a:r>
            <a:r>
              <a:rPr sz="1600" spc="40" dirty="0">
                <a:latin typeface="Arial"/>
                <a:cs typeface="Arial"/>
              </a:rPr>
              <a:t>in </a:t>
            </a:r>
            <a:r>
              <a:rPr sz="1600" spc="35" dirty="0">
                <a:latin typeface="Arial"/>
                <a:cs typeface="Arial"/>
              </a:rPr>
              <a:t>signaling </a:t>
            </a:r>
            <a:r>
              <a:rPr sz="1600" spc="40" dirty="0">
                <a:latin typeface="Arial"/>
                <a:cs typeface="Arial"/>
              </a:rPr>
              <a:t>function </a:t>
            </a:r>
            <a:r>
              <a:rPr sz="1600" spc="50" dirty="0">
                <a:latin typeface="Arial"/>
                <a:cs typeface="Arial"/>
              </a:rPr>
              <a:t>for </a:t>
            </a:r>
            <a:r>
              <a:rPr sz="1600" spc="40" dirty="0">
                <a:latin typeface="Arial"/>
                <a:cs typeface="Arial"/>
              </a:rPr>
              <a:t>the  mutant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15" dirty="0">
                <a:latin typeface="Arial"/>
                <a:cs typeface="Arial"/>
              </a:rPr>
              <a:t>DRD2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50" dirty="0">
                <a:latin typeface="Arial"/>
                <a:cs typeface="Arial"/>
              </a:rPr>
              <a:t>compared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45" dirty="0">
                <a:latin typeface="Arial"/>
                <a:cs typeface="Arial"/>
              </a:rPr>
              <a:t>with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60" dirty="0">
                <a:latin typeface="Arial"/>
                <a:cs typeface="Arial"/>
              </a:rPr>
              <a:t>wild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45" dirty="0">
                <a:latin typeface="Arial"/>
                <a:cs typeface="Arial"/>
              </a:rPr>
              <a:t>type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60" dirty="0">
                <a:latin typeface="Arial"/>
                <a:cs typeface="Arial"/>
              </a:rPr>
              <a:t>(dotted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lines)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8600" y="4165600"/>
            <a:ext cx="5297805" cy="117094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 marR="5080">
              <a:lnSpc>
                <a:spcPct val="92400"/>
              </a:lnSpc>
              <a:spcBef>
                <a:spcPts val="245"/>
              </a:spcBef>
            </a:pPr>
            <a:r>
              <a:rPr sz="1600" spc="-75" dirty="0">
                <a:latin typeface="Arial"/>
                <a:cs typeface="Arial"/>
              </a:rPr>
              <a:t>PROKR2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35" dirty="0">
                <a:latin typeface="Arial"/>
                <a:cs typeface="Arial"/>
              </a:rPr>
              <a:t>mutational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25" dirty="0">
                <a:latin typeface="Arial"/>
                <a:cs typeface="Arial"/>
              </a:rPr>
              <a:t>data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55" dirty="0">
                <a:latin typeface="Arial"/>
                <a:cs typeface="Arial"/>
              </a:rPr>
              <a:t>adapted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50" dirty="0">
                <a:latin typeface="Arial"/>
                <a:cs typeface="Arial"/>
              </a:rPr>
              <a:t>from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Sbai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40" dirty="0">
                <a:latin typeface="Arial"/>
                <a:cs typeface="Arial"/>
              </a:rPr>
              <a:t>et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al.</a:t>
            </a:r>
            <a:r>
              <a:rPr sz="1600" spc="-9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(2014),  </a:t>
            </a:r>
            <a:r>
              <a:rPr sz="1600" spc="35" dirty="0">
                <a:latin typeface="Arial"/>
                <a:cs typeface="Arial"/>
              </a:rPr>
              <a:t>testing functional </a:t>
            </a:r>
            <a:r>
              <a:rPr sz="1600" spc="5" dirty="0">
                <a:latin typeface="Arial"/>
                <a:cs typeface="Arial"/>
              </a:rPr>
              <a:t>effects </a:t>
            </a:r>
            <a:r>
              <a:rPr sz="1600" spc="55" dirty="0">
                <a:latin typeface="Arial"/>
                <a:cs typeface="Arial"/>
              </a:rPr>
              <a:t>of </a:t>
            </a:r>
            <a:r>
              <a:rPr sz="1600" spc="35" dirty="0">
                <a:latin typeface="Arial"/>
                <a:cs typeface="Arial"/>
              </a:rPr>
              <a:t>21 </a:t>
            </a:r>
            <a:r>
              <a:rPr sz="1600" spc="45" dirty="0">
                <a:latin typeface="Arial"/>
                <a:cs typeface="Arial"/>
              </a:rPr>
              <a:t>total </a:t>
            </a:r>
            <a:r>
              <a:rPr sz="1600" spc="-5" dirty="0">
                <a:latin typeface="Arial"/>
                <a:cs typeface="Arial"/>
              </a:rPr>
              <a:t>variants. </a:t>
            </a:r>
            <a:r>
              <a:rPr sz="1600" spc="25" dirty="0">
                <a:latin typeface="Arial"/>
                <a:cs typeface="Arial"/>
              </a:rPr>
              <a:t>Initial  </a:t>
            </a:r>
            <a:r>
              <a:rPr sz="1600" spc="-20" dirty="0">
                <a:latin typeface="Arial"/>
                <a:cs typeface="Arial"/>
              </a:rPr>
              <a:t>assessment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55" dirty="0">
                <a:latin typeface="Arial"/>
                <a:cs typeface="Arial"/>
              </a:rPr>
              <a:t>of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30" dirty="0">
                <a:latin typeface="Arial"/>
                <a:cs typeface="Arial"/>
              </a:rPr>
              <a:t>cell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surface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10" dirty="0">
                <a:latin typeface="Arial"/>
                <a:cs typeface="Arial"/>
              </a:rPr>
              <a:t>expression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35" dirty="0">
                <a:latin typeface="Arial"/>
                <a:cs typeface="Arial"/>
              </a:rPr>
              <a:t>left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35" dirty="0">
                <a:latin typeface="Arial"/>
                <a:cs typeface="Arial"/>
              </a:rPr>
              <a:t>10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variants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45" dirty="0">
                <a:latin typeface="Arial"/>
                <a:cs typeface="Arial"/>
              </a:rPr>
              <a:t>with  wild-type </a:t>
            </a:r>
            <a:r>
              <a:rPr sz="1600" spc="55" dirty="0">
                <a:latin typeface="Arial"/>
                <a:cs typeface="Arial"/>
              </a:rPr>
              <a:t>phenotype; </a:t>
            </a:r>
            <a:r>
              <a:rPr sz="1600" spc="15" dirty="0">
                <a:latin typeface="Arial"/>
                <a:cs typeface="Arial"/>
              </a:rPr>
              <a:t>five </a:t>
            </a:r>
            <a:r>
              <a:rPr sz="1600" spc="50" dirty="0">
                <a:latin typeface="Arial"/>
                <a:cs typeface="Arial"/>
              </a:rPr>
              <a:t>additional </a:t>
            </a:r>
            <a:r>
              <a:rPr sz="1600" spc="-60" dirty="0">
                <a:latin typeface="Arial"/>
                <a:cs typeface="Arial"/>
              </a:rPr>
              <a:t>assays </a:t>
            </a:r>
            <a:r>
              <a:rPr sz="1600" spc="25" dirty="0">
                <a:latin typeface="Arial"/>
                <a:cs typeface="Arial"/>
              </a:rPr>
              <a:t>revealed </a:t>
            </a:r>
            <a:r>
              <a:rPr sz="1600" spc="-40" dirty="0">
                <a:latin typeface="Arial"/>
                <a:cs typeface="Arial"/>
              </a:rPr>
              <a:t>a  </a:t>
            </a:r>
            <a:r>
              <a:rPr sz="1600" spc="35" dirty="0">
                <a:latin typeface="Arial"/>
                <a:cs typeface="Arial"/>
              </a:rPr>
              <a:t>spectrum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55" dirty="0">
                <a:latin typeface="Arial"/>
                <a:cs typeface="Arial"/>
              </a:rPr>
              <a:t>of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25" dirty="0">
                <a:latin typeface="Arial"/>
                <a:cs typeface="Arial"/>
              </a:rPr>
              <a:t>affected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40" dirty="0">
                <a:latin typeface="Arial"/>
                <a:cs typeface="Arial"/>
              </a:rPr>
              <a:t>function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50" dirty="0">
                <a:latin typeface="Arial"/>
                <a:cs typeface="Arial"/>
              </a:rPr>
              <a:t>for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40" dirty="0">
                <a:latin typeface="Arial"/>
                <a:cs typeface="Arial"/>
              </a:rPr>
              <a:t>the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40" dirty="0">
                <a:latin typeface="Arial"/>
                <a:cs typeface="Arial"/>
              </a:rPr>
              <a:t>remaining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variants.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6300" y="5956300"/>
            <a:ext cx="23355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30" dirty="0">
                <a:latin typeface="Arial"/>
                <a:cs typeface="Arial"/>
              </a:rPr>
              <a:t>Gallion </a:t>
            </a:r>
            <a:r>
              <a:rPr sz="1600" spc="35" dirty="0">
                <a:latin typeface="Arial"/>
                <a:cs typeface="Arial"/>
              </a:rPr>
              <a:t>Hum </a:t>
            </a:r>
            <a:r>
              <a:rPr sz="1600" spc="25" dirty="0">
                <a:latin typeface="Arial"/>
                <a:cs typeface="Arial"/>
              </a:rPr>
              <a:t>Mutat.</a:t>
            </a:r>
            <a:r>
              <a:rPr sz="1600" spc="-290" dirty="0">
                <a:latin typeface="Arial"/>
                <a:cs typeface="Arial"/>
              </a:rPr>
              <a:t> </a:t>
            </a:r>
            <a:r>
              <a:rPr sz="1600" spc="35" dirty="0">
                <a:latin typeface="Arial"/>
                <a:cs typeface="Arial"/>
              </a:rPr>
              <a:t>2017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57200" y="241300"/>
            <a:ext cx="112864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Protean </a:t>
            </a:r>
            <a:r>
              <a:rPr dirty="0"/>
              <a:t>and </a:t>
            </a:r>
            <a:r>
              <a:rPr spc="-5" dirty="0"/>
              <a:t>cryptic functional </a:t>
            </a:r>
            <a:r>
              <a:rPr spc="-10" dirty="0"/>
              <a:t>effects </a:t>
            </a:r>
            <a:r>
              <a:rPr dirty="0"/>
              <a:t>of </a:t>
            </a:r>
            <a:r>
              <a:rPr spc="-5" dirty="0"/>
              <a:t>variants </a:t>
            </a:r>
            <a:r>
              <a:rPr dirty="0"/>
              <a:t>in </a:t>
            </a:r>
            <a:r>
              <a:rPr spc="-5" dirty="0"/>
              <a:t>PROKR2 </a:t>
            </a:r>
            <a:r>
              <a:rPr dirty="0"/>
              <a:t>and</a:t>
            </a:r>
            <a:r>
              <a:rPr spc="80" dirty="0"/>
              <a:t> </a:t>
            </a:r>
            <a:r>
              <a:rPr dirty="0"/>
              <a:t>DRD2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03400" y="127000"/>
            <a:ext cx="8610600" cy="482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90700" y="38100"/>
            <a:ext cx="859091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10" dirty="0">
                <a:solidFill>
                  <a:srgbClr val="0055FF"/>
                </a:solidFill>
              </a:rPr>
              <a:t>Some </a:t>
            </a:r>
            <a:r>
              <a:rPr sz="3100" spc="-5" dirty="0">
                <a:solidFill>
                  <a:srgbClr val="0055FF"/>
                </a:solidFill>
              </a:rPr>
              <a:t>sources </a:t>
            </a:r>
            <a:r>
              <a:rPr sz="3100" spc="110" dirty="0">
                <a:solidFill>
                  <a:srgbClr val="0055FF"/>
                </a:solidFill>
              </a:rPr>
              <a:t>of </a:t>
            </a:r>
            <a:r>
              <a:rPr sz="3100" spc="70" dirty="0">
                <a:solidFill>
                  <a:srgbClr val="0055FF"/>
                </a:solidFill>
              </a:rPr>
              <a:t>experimental</a:t>
            </a:r>
            <a:r>
              <a:rPr sz="3100" spc="-380" dirty="0">
                <a:solidFill>
                  <a:srgbClr val="0055FF"/>
                </a:solidFill>
              </a:rPr>
              <a:t> </a:t>
            </a:r>
            <a:r>
              <a:rPr sz="3100" spc="35" dirty="0">
                <a:solidFill>
                  <a:srgbClr val="0055FF"/>
                </a:solidFill>
              </a:rPr>
              <a:t>incompleteness?</a:t>
            </a:r>
            <a:endParaRPr sz="3100"/>
          </a:p>
        </p:txBody>
      </p:sp>
      <p:sp>
        <p:nvSpPr>
          <p:cNvPr id="4" name="object 4"/>
          <p:cNvSpPr txBox="1"/>
          <p:nvPr/>
        </p:nvSpPr>
        <p:spPr>
          <a:xfrm>
            <a:off x="254000" y="673100"/>
            <a:ext cx="409321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5" dirty="0">
                <a:latin typeface="Arial"/>
                <a:cs typeface="Arial"/>
              </a:rPr>
              <a:t>Predictors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30" dirty="0">
                <a:latin typeface="Arial"/>
                <a:cs typeface="Arial"/>
              </a:rPr>
              <a:t>agree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50" dirty="0">
                <a:latin typeface="Arial"/>
                <a:cs typeface="Arial"/>
              </a:rPr>
              <a:t>better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45" dirty="0">
                <a:latin typeface="Arial"/>
                <a:cs typeface="Arial"/>
              </a:rPr>
              <a:t>with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5" dirty="0">
                <a:latin typeface="Arial"/>
                <a:cs typeface="Arial"/>
              </a:rPr>
              <a:t>each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50" dirty="0">
                <a:latin typeface="Arial"/>
                <a:cs typeface="Arial"/>
              </a:rPr>
              <a:t>other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25" dirty="0">
                <a:latin typeface="Arial"/>
                <a:cs typeface="Arial"/>
              </a:rPr>
              <a:t>than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04900" y="952500"/>
            <a:ext cx="238125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45" dirty="0">
                <a:latin typeface="Arial"/>
                <a:cs typeface="Arial"/>
              </a:rPr>
              <a:t>with </a:t>
            </a:r>
            <a:r>
              <a:rPr sz="1600" spc="75" dirty="0">
                <a:latin typeface="Arial"/>
                <a:cs typeface="Arial"/>
              </a:rPr>
              <a:t>to </a:t>
            </a:r>
            <a:r>
              <a:rPr sz="1600" spc="35" dirty="0">
                <a:latin typeface="Arial"/>
                <a:cs typeface="Arial"/>
              </a:rPr>
              <a:t>experimental</a:t>
            </a:r>
            <a:r>
              <a:rPr sz="1600" spc="-315" dirty="0">
                <a:latin typeface="Arial"/>
                <a:cs typeface="Arial"/>
              </a:rPr>
              <a:t> </a:t>
            </a:r>
            <a:r>
              <a:rPr sz="1600" spc="25" dirty="0">
                <a:latin typeface="Arial"/>
                <a:cs typeface="Arial"/>
              </a:rPr>
              <a:t>data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02570" y="1979394"/>
            <a:ext cx="3024847" cy="3037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16000" y="1473200"/>
            <a:ext cx="2388870" cy="441959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600"/>
              </a:lnSpc>
              <a:spcBef>
                <a:spcPts val="219"/>
              </a:spcBef>
            </a:pPr>
            <a:r>
              <a:rPr sz="1400" spc="-10" dirty="0">
                <a:latin typeface="Calibri"/>
                <a:cs typeface="Calibri"/>
              </a:rPr>
              <a:t>Agreement </a:t>
            </a:r>
            <a:r>
              <a:rPr sz="1400" spc="-25" dirty="0">
                <a:latin typeface="Calibri"/>
                <a:cs typeface="Calibri"/>
              </a:rPr>
              <a:t>of </a:t>
            </a:r>
            <a:r>
              <a:rPr sz="1400" spc="-10" dirty="0">
                <a:latin typeface="Calibri"/>
                <a:cs typeface="Calibri"/>
              </a:rPr>
              <a:t>predictions </a:t>
            </a:r>
            <a:r>
              <a:rPr sz="1400" spc="-15" dirty="0">
                <a:latin typeface="Calibri"/>
                <a:cs typeface="Calibri"/>
              </a:rPr>
              <a:t>with  </a:t>
            </a:r>
            <a:r>
              <a:rPr sz="1400" spc="-10" dirty="0">
                <a:solidFill>
                  <a:srgbClr val="25BDB6"/>
                </a:solidFill>
                <a:latin typeface="Calibri"/>
                <a:cs typeface="Calibri"/>
              </a:rPr>
              <a:t>predictions </a:t>
            </a:r>
            <a:r>
              <a:rPr sz="1400" spc="50" dirty="0">
                <a:latin typeface="Calibri"/>
                <a:cs typeface="Calibri"/>
              </a:rPr>
              <a:t>or </a:t>
            </a:r>
            <a:r>
              <a:rPr sz="1400" spc="-15" dirty="0">
                <a:solidFill>
                  <a:srgbClr val="A85CE6"/>
                </a:solidFill>
                <a:latin typeface="Calibri"/>
                <a:cs typeface="Calibri"/>
              </a:rPr>
              <a:t>experimental</a:t>
            </a:r>
            <a:r>
              <a:rPr sz="1400" spc="150" dirty="0">
                <a:solidFill>
                  <a:srgbClr val="A85CE6"/>
                </a:solidFill>
                <a:latin typeface="Calibri"/>
                <a:cs typeface="Calibri"/>
              </a:rPr>
              <a:t> </a:t>
            </a:r>
            <a:r>
              <a:rPr sz="1400" spc="-45" dirty="0">
                <a:solidFill>
                  <a:srgbClr val="A85CE6"/>
                </a:solidFill>
                <a:latin typeface="Calibri"/>
                <a:cs typeface="Calibri"/>
              </a:rPr>
              <a:t>data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52600" y="5143500"/>
            <a:ext cx="5524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60" dirty="0">
                <a:latin typeface="Arial"/>
                <a:cs typeface="Arial"/>
              </a:rPr>
              <a:t>fraction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5944" y="2366004"/>
            <a:ext cx="227965" cy="23710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635"/>
              </a:lnSpc>
            </a:pPr>
            <a:r>
              <a:rPr sz="1400" spc="-114" dirty="0">
                <a:latin typeface="Arial"/>
                <a:cs typeface="Arial"/>
              </a:rPr>
              <a:t>Pearson's </a:t>
            </a:r>
            <a:r>
              <a:rPr sz="1400" spc="-55" dirty="0">
                <a:latin typeface="Arial"/>
                <a:cs typeface="Arial"/>
              </a:rPr>
              <a:t>correlation </a:t>
            </a:r>
            <a:r>
              <a:rPr sz="1400" spc="-75" dirty="0">
                <a:latin typeface="Arial"/>
                <a:cs typeface="Arial"/>
              </a:rPr>
              <a:t>coefficient,</a:t>
            </a:r>
            <a:r>
              <a:rPr sz="1400" spc="-2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17219" y="3570075"/>
            <a:ext cx="1280160" cy="0"/>
          </a:xfrm>
          <a:custGeom>
            <a:avLst/>
            <a:gdLst/>
            <a:ahLst/>
            <a:cxnLst/>
            <a:rect l="l" t="t" r="r" b="b"/>
            <a:pathLst>
              <a:path w="1280160">
                <a:moveTo>
                  <a:pt x="1280160" y="0"/>
                </a:moveTo>
                <a:lnTo>
                  <a:pt x="0" y="0"/>
                </a:lnTo>
              </a:path>
            </a:pathLst>
          </a:custGeom>
          <a:ln w="34925">
            <a:solidFill>
              <a:srgbClr val="25BDB6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35000" y="3263900"/>
            <a:ext cx="576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Arial"/>
                <a:cs typeface="Arial"/>
              </a:rPr>
              <a:t>average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2000" y="3670300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Arial"/>
                <a:cs typeface="Arial"/>
              </a:rPr>
              <a:t>0.46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133600" y="3905355"/>
            <a:ext cx="1280160" cy="0"/>
          </a:xfrm>
          <a:custGeom>
            <a:avLst/>
            <a:gdLst/>
            <a:ahLst/>
            <a:cxnLst/>
            <a:rect l="l" t="t" r="r" b="b"/>
            <a:pathLst>
              <a:path w="1280160">
                <a:moveTo>
                  <a:pt x="1280160" y="0"/>
                </a:moveTo>
                <a:lnTo>
                  <a:pt x="0" y="0"/>
                </a:lnTo>
              </a:path>
            </a:pathLst>
          </a:custGeom>
          <a:ln w="34925">
            <a:solidFill>
              <a:srgbClr val="A85CE6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819400" y="3530600"/>
            <a:ext cx="576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Arial"/>
                <a:cs typeface="Arial"/>
              </a:rPr>
              <a:t>average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46400" y="4013200"/>
            <a:ext cx="322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Arial"/>
                <a:cs typeface="Arial"/>
              </a:rPr>
              <a:t>0.34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2300" y="5880100"/>
            <a:ext cx="2304415" cy="381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sz="1000" i="1" spc="10" dirty="0">
                <a:latin typeface="Arial"/>
                <a:cs typeface="Arial"/>
              </a:rPr>
              <a:t>based </a:t>
            </a:r>
            <a:r>
              <a:rPr sz="1000" i="1" spc="30" dirty="0">
                <a:latin typeface="Arial"/>
                <a:cs typeface="Arial"/>
              </a:rPr>
              <a:t>on</a:t>
            </a:r>
            <a:r>
              <a:rPr sz="1000" i="1" spc="-190" dirty="0">
                <a:latin typeface="Arial"/>
                <a:cs typeface="Arial"/>
              </a:rPr>
              <a:t> </a:t>
            </a:r>
            <a:r>
              <a:rPr sz="1000" i="1" spc="-45" dirty="0">
                <a:latin typeface="Arial"/>
                <a:cs typeface="Arial"/>
              </a:rPr>
              <a:t>CBS, </a:t>
            </a:r>
            <a:r>
              <a:rPr sz="1000" i="1" spc="-20" dirty="0">
                <a:latin typeface="Arial"/>
                <a:cs typeface="Arial"/>
              </a:rPr>
              <a:t>NAGLU, </a:t>
            </a:r>
            <a:r>
              <a:rPr sz="1000" i="1" spc="-15" dirty="0">
                <a:latin typeface="Arial"/>
                <a:cs typeface="Arial"/>
              </a:rPr>
              <a:t>SUMO, </a:t>
            </a:r>
            <a:r>
              <a:rPr sz="1000" i="1" spc="-20" dirty="0">
                <a:latin typeface="Arial"/>
                <a:cs typeface="Arial"/>
              </a:rPr>
              <a:t>Pyruvate  Kinase, </a:t>
            </a:r>
            <a:r>
              <a:rPr sz="1000" i="1" spc="5" dirty="0">
                <a:latin typeface="Arial"/>
                <a:cs typeface="Arial"/>
              </a:rPr>
              <a:t>GAA, </a:t>
            </a:r>
            <a:r>
              <a:rPr sz="1000" i="1" spc="20" dirty="0">
                <a:latin typeface="Arial"/>
                <a:cs typeface="Arial"/>
              </a:rPr>
              <a:t>and </a:t>
            </a:r>
            <a:r>
              <a:rPr sz="1000" i="1" spc="5" dirty="0">
                <a:latin typeface="Arial"/>
                <a:cs typeface="Arial"/>
              </a:rPr>
              <a:t>CALM1</a:t>
            </a:r>
            <a:r>
              <a:rPr sz="1000" i="1" spc="-200" dirty="0">
                <a:latin typeface="Arial"/>
                <a:cs typeface="Arial"/>
              </a:rPr>
              <a:t> </a:t>
            </a:r>
            <a:r>
              <a:rPr sz="1000" i="1" spc="10" dirty="0">
                <a:latin typeface="Arial"/>
                <a:cs typeface="Arial"/>
              </a:rPr>
              <a:t>challenges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286000" y="3570075"/>
            <a:ext cx="0" cy="161925"/>
          </a:xfrm>
          <a:custGeom>
            <a:avLst/>
            <a:gdLst/>
            <a:ahLst/>
            <a:cxnLst/>
            <a:rect l="l" t="t" r="r" b="b"/>
            <a:pathLst>
              <a:path h="161925">
                <a:moveTo>
                  <a:pt x="0" y="0"/>
                </a:moveTo>
                <a:lnTo>
                  <a:pt x="0" y="161755"/>
                </a:lnTo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01354" y="3736065"/>
            <a:ext cx="169545" cy="169545"/>
          </a:xfrm>
          <a:custGeom>
            <a:avLst/>
            <a:gdLst/>
            <a:ahLst/>
            <a:cxnLst/>
            <a:rect l="l" t="t" r="r" b="b"/>
            <a:pathLst>
              <a:path w="169544" h="169545">
                <a:moveTo>
                  <a:pt x="169290" y="0"/>
                </a:moveTo>
                <a:lnTo>
                  <a:pt x="0" y="0"/>
                </a:lnTo>
                <a:lnTo>
                  <a:pt x="84645" y="169289"/>
                </a:lnTo>
                <a:lnTo>
                  <a:pt x="16929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270710" y="2197473"/>
            <a:ext cx="856615" cy="1211580"/>
          </a:xfrm>
          <a:custGeom>
            <a:avLst/>
            <a:gdLst/>
            <a:ahLst/>
            <a:cxnLst/>
            <a:rect l="l" t="t" r="r" b="b"/>
            <a:pathLst>
              <a:path w="856614" h="1211579">
                <a:moveTo>
                  <a:pt x="730896" y="176959"/>
                </a:moveTo>
                <a:lnTo>
                  <a:pt x="755919" y="215522"/>
                </a:lnTo>
                <a:lnTo>
                  <a:pt x="778162" y="256273"/>
                </a:lnTo>
                <a:lnTo>
                  <a:pt x="797624" y="298955"/>
                </a:lnTo>
                <a:lnTo>
                  <a:pt x="814306" y="343309"/>
                </a:lnTo>
                <a:lnTo>
                  <a:pt x="828207" y="389079"/>
                </a:lnTo>
                <a:lnTo>
                  <a:pt x="839329" y="436007"/>
                </a:lnTo>
                <a:lnTo>
                  <a:pt x="847670" y="483835"/>
                </a:lnTo>
                <a:lnTo>
                  <a:pt x="853230" y="532307"/>
                </a:lnTo>
                <a:lnTo>
                  <a:pt x="856011" y="581166"/>
                </a:lnTo>
                <a:lnTo>
                  <a:pt x="856011" y="630152"/>
                </a:lnTo>
                <a:lnTo>
                  <a:pt x="853230" y="679011"/>
                </a:lnTo>
                <a:lnTo>
                  <a:pt x="847670" y="727483"/>
                </a:lnTo>
                <a:lnTo>
                  <a:pt x="839329" y="775312"/>
                </a:lnTo>
                <a:lnTo>
                  <a:pt x="828207" y="822239"/>
                </a:lnTo>
                <a:lnTo>
                  <a:pt x="814306" y="868009"/>
                </a:lnTo>
                <a:lnTo>
                  <a:pt x="797624" y="912363"/>
                </a:lnTo>
                <a:lnTo>
                  <a:pt x="778162" y="955045"/>
                </a:lnTo>
                <a:lnTo>
                  <a:pt x="755919" y="995796"/>
                </a:lnTo>
                <a:lnTo>
                  <a:pt x="730896" y="1034359"/>
                </a:lnTo>
                <a:lnTo>
                  <a:pt x="700339" y="1073684"/>
                </a:lnTo>
                <a:lnTo>
                  <a:pt x="667878" y="1108092"/>
                </a:lnTo>
                <a:lnTo>
                  <a:pt x="633767" y="1137585"/>
                </a:lnTo>
                <a:lnTo>
                  <a:pt x="598260" y="1162163"/>
                </a:lnTo>
                <a:lnTo>
                  <a:pt x="561610" y="1181825"/>
                </a:lnTo>
                <a:lnTo>
                  <a:pt x="524072" y="1196572"/>
                </a:lnTo>
                <a:lnTo>
                  <a:pt x="485899" y="1206403"/>
                </a:lnTo>
                <a:lnTo>
                  <a:pt x="447345" y="1211318"/>
                </a:lnTo>
                <a:lnTo>
                  <a:pt x="408665" y="1211318"/>
                </a:lnTo>
                <a:lnTo>
                  <a:pt x="370111" y="1206403"/>
                </a:lnTo>
                <a:lnTo>
                  <a:pt x="331938" y="1196572"/>
                </a:lnTo>
                <a:lnTo>
                  <a:pt x="294400" y="1181825"/>
                </a:lnTo>
                <a:lnTo>
                  <a:pt x="257750" y="1162163"/>
                </a:lnTo>
                <a:lnTo>
                  <a:pt x="222243" y="1137585"/>
                </a:lnTo>
                <a:lnTo>
                  <a:pt x="188132" y="1108092"/>
                </a:lnTo>
                <a:lnTo>
                  <a:pt x="155671" y="1073684"/>
                </a:lnTo>
                <a:lnTo>
                  <a:pt x="125114" y="1034359"/>
                </a:lnTo>
                <a:lnTo>
                  <a:pt x="100091" y="995796"/>
                </a:lnTo>
                <a:lnTo>
                  <a:pt x="77848" y="955045"/>
                </a:lnTo>
                <a:lnTo>
                  <a:pt x="58386" y="912363"/>
                </a:lnTo>
                <a:lnTo>
                  <a:pt x="41704" y="868009"/>
                </a:lnTo>
                <a:lnTo>
                  <a:pt x="27803" y="822239"/>
                </a:lnTo>
                <a:lnTo>
                  <a:pt x="16681" y="775312"/>
                </a:lnTo>
                <a:lnTo>
                  <a:pt x="8340" y="727483"/>
                </a:lnTo>
                <a:lnTo>
                  <a:pt x="2780" y="679011"/>
                </a:lnTo>
                <a:lnTo>
                  <a:pt x="0" y="630152"/>
                </a:lnTo>
                <a:lnTo>
                  <a:pt x="0" y="581166"/>
                </a:lnTo>
                <a:lnTo>
                  <a:pt x="2780" y="532307"/>
                </a:lnTo>
                <a:lnTo>
                  <a:pt x="8340" y="483835"/>
                </a:lnTo>
                <a:lnTo>
                  <a:pt x="16681" y="436007"/>
                </a:lnTo>
                <a:lnTo>
                  <a:pt x="27803" y="389079"/>
                </a:lnTo>
                <a:lnTo>
                  <a:pt x="41704" y="343309"/>
                </a:lnTo>
                <a:lnTo>
                  <a:pt x="58386" y="298955"/>
                </a:lnTo>
                <a:lnTo>
                  <a:pt x="77848" y="256273"/>
                </a:lnTo>
                <a:lnTo>
                  <a:pt x="100091" y="215522"/>
                </a:lnTo>
                <a:lnTo>
                  <a:pt x="125114" y="176959"/>
                </a:lnTo>
                <a:lnTo>
                  <a:pt x="155671" y="137634"/>
                </a:lnTo>
                <a:lnTo>
                  <a:pt x="188132" y="103226"/>
                </a:lnTo>
                <a:lnTo>
                  <a:pt x="222243" y="73732"/>
                </a:lnTo>
                <a:lnTo>
                  <a:pt x="257750" y="49155"/>
                </a:lnTo>
                <a:lnTo>
                  <a:pt x="294400" y="29493"/>
                </a:lnTo>
                <a:lnTo>
                  <a:pt x="331938" y="14746"/>
                </a:lnTo>
                <a:lnTo>
                  <a:pt x="370111" y="4915"/>
                </a:lnTo>
                <a:lnTo>
                  <a:pt x="408665" y="0"/>
                </a:lnTo>
                <a:lnTo>
                  <a:pt x="447345" y="0"/>
                </a:lnTo>
                <a:lnTo>
                  <a:pt x="485899" y="4915"/>
                </a:lnTo>
                <a:lnTo>
                  <a:pt x="524072" y="14746"/>
                </a:lnTo>
                <a:lnTo>
                  <a:pt x="561610" y="29493"/>
                </a:lnTo>
                <a:lnTo>
                  <a:pt x="598260" y="49155"/>
                </a:lnTo>
                <a:lnTo>
                  <a:pt x="633767" y="73732"/>
                </a:lnTo>
                <a:lnTo>
                  <a:pt x="667878" y="103226"/>
                </a:lnTo>
                <a:lnTo>
                  <a:pt x="700339" y="137634"/>
                </a:lnTo>
                <a:lnTo>
                  <a:pt x="730896" y="176959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8153400" y="812800"/>
            <a:ext cx="61658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5" dirty="0">
                <a:latin typeface="Arial"/>
                <a:cs typeface="Arial"/>
              </a:rPr>
              <a:t>WHY?</a:t>
            </a:r>
            <a:endParaRPr sz="16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531100" y="3759200"/>
            <a:ext cx="186118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Experiment </a:t>
            </a:r>
            <a:r>
              <a:rPr sz="1600" b="1" spc="25" dirty="0">
                <a:latin typeface="Arial"/>
                <a:cs typeface="Arial"/>
              </a:rPr>
              <a:t>at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fault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905500" y="2057400"/>
            <a:ext cx="51168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929292"/>
                </a:solidFill>
                <a:latin typeface="Arial"/>
                <a:cs typeface="Arial"/>
              </a:rPr>
              <a:t>Predictors </a:t>
            </a:r>
            <a:r>
              <a:rPr sz="1600" b="1" spc="25" dirty="0">
                <a:solidFill>
                  <a:srgbClr val="929292"/>
                </a:solidFill>
                <a:latin typeface="Arial"/>
                <a:cs typeface="Arial"/>
              </a:rPr>
              <a:t>at</a:t>
            </a:r>
            <a:r>
              <a:rPr sz="1600" b="1" dirty="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929292"/>
                </a:solidFill>
                <a:latin typeface="Arial"/>
                <a:cs typeface="Arial"/>
              </a:rPr>
              <a:t>fault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680"/>
              </a:spcBef>
            </a:pPr>
            <a:r>
              <a:rPr sz="1800" spc="65" dirty="0">
                <a:solidFill>
                  <a:srgbClr val="929292"/>
                </a:solidFill>
                <a:latin typeface="Arial"/>
                <a:cs typeface="Arial"/>
              </a:rPr>
              <a:t>Amino</a:t>
            </a:r>
            <a:r>
              <a:rPr sz="1800" spc="-60" dirty="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sz="1800" spc="10" dirty="0">
                <a:solidFill>
                  <a:srgbClr val="929292"/>
                </a:solidFill>
                <a:latin typeface="Arial"/>
                <a:cs typeface="Arial"/>
              </a:rPr>
              <a:t>acids</a:t>
            </a:r>
            <a:r>
              <a:rPr sz="1800" spc="-60" dirty="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sz="1800" spc="15" dirty="0">
                <a:solidFill>
                  <a:srgbClr val="929292"/>
                </a:solidFill>
                <a:latin typeface="Arial"/>
                <a:cs typeface="Arial"/>
              </a:rPr>
              <a:t>(dis)similarity</a:t>
            </a:r>
            <a:r>
              <a:rPr sz="1800" spc="-60" dirty="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sz="1800" spc="-30" dirty="0">
                <a:solidFill>
                  <a:srgbClr val="929292"/>
                </a:solidFill>
                <a:latin typeface="Arial"/>
                <a:cs typeface="Arial"/>
              </a:rPr>
              <a:t>is</a:t>
            </a:r>
            <a:r>
              <a:rPr sz="1800" spc="-60" dirty="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sz="1800" spc="70" dirty="0">
                <a:solidFill>
                  <a:srgbClr val="929292"/>
                </a:solidFill>
                <a:latin typeface="Arial"/>
                <a:cs typeface="Arial"/>
              </a:rPr>
              <a:t>not</a:t>
            </a:r>
            <a:r>
              <a:rPr sz="1800" spc="-60" dirty="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929292"/>
                </a:solidFill>
                <a:latin typeface="Arial"/>
                <a:cs typeface="Arial"/>
              </a:rPr>
              <a:t>fully</a:t>
            </a:r>
            <a:r>
              <a:rPr sz="1800" spc="-55" dirty="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929292"/>
                </a:solidFill>
                <a:latin typeface="Arial"/>
                <a:cs typeface="Arial"/>
              </a:rPr>
              <a:t>understood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464300" y="3149600"/>
            <a:ext cx="39954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5" dirty="0">
                <a:solidFill>
                  <a:srgbClr val="929292"/>
                </a:solidFill>
                <a:latin typeface="Arial"/>
                <a:cs typeface="Arial"/>
              </a:rPr>
              <a:t>Protein </a:t>
            </a:r>
            <a:r>
              <a:rPr sz="1800" spc="30" dirty="0">
                <a:solidFill>
                  <a:srgbClr val="929292"/>
                </a:solidFill>
                <a:latin typeface="Arial"/>
                <a:cs typeface="Arial"/>
              </a:rPr>
              <a:t>stability </a:t>
            </a:r>
            <a:r>
              <a:rPr sz="1800" spc="-30" dirty="0">
                <a:solidFill>
                  <a:srgbClr val="929292"/>
                </a:solidFill>
                <a:latin typeface="Arial"/>
                <a:cs typeface="Arial"/>
              </a:rPr>
              <a:t>is </a:t>
            </a:r>
            <a:r>
              <a:rPr sz="1800" spc="70" dirty="0">
                <a:solidFill>
                  <a:srgbClr val="929292"/>
                </a:solidFill>
                <a:latin typeface="Arial"/>
                <a:cs typeface="Arial"/>
              </a:rPr>
              <a:t>not </a:t>
            </a:r>
            <a:r>
              <a:rPr sz="1800" spc="30" dirty="0">
                <a:solidFill>
                  <a:srgbClr val="929292"/>
                </a:solidFill>
                <a:latin typeface="Arial"/>
                <a:cs typeface="Arial"/>
              </a:rPr>
              <a:t>fully</a:t>
            </a:r>
            <a:r>
              <a:rPr sz="1800" spc="-370" dirty="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929292"/>
                </a:solidFill>
                <a:latin typeface="Arial"/>
                <a:cs typeface="Arial"/>
              </a:rPr>
              <a:t>understood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858000" y="4445000"/>
            <a:ext cx="32181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25" dirty="0">
                <a:latin typeface="Arial"/>
                <a:cs typeface="Arial"/>
              </a:rPr>
              <a:t>Experimental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40" dirty="0">
                <a:latin typeface="Arial"/>
                <a:cs typeface="Arial"/>
              </a:rPr>
              <a:t>error/uncertainty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562600" y="5080000"/>
            <a:ext cx="57969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0" dirty="0">
                <a:latin typeface="Arial"/>
                <a:cs typeface="Arial"/>
              </a:rPr>
              <a:t>May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60" dirty="0">
                <a:latin typeface="Arial"/>
                <a:cs typeface="Arial"/>
              </a:rPr>
              <a:t>need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65" dirty="0">
                <a:latin typeface="Arial"/>
                <a:cs typeface="Arial"/>
              </a:rPr>
              <a:t>multiple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assays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80" dirty="0">
                <a:latin typeface="Arial"/>
                <a:cs typeface="Arial"/>
              </a:rPr>
              <a:t>to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5" dirty="0">
                <a:latin typeface="Arial"/>
                <a:cs typeface="Arial"/>
              </a:rPr>
              <a:t>measure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45" dirty="0">
                <a:latin typeface="Arial"/>
                <a:cs typeface="Arial"/>
              </a:rPr>
              <a:t>protean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30" dirty="0">
                <a:latin typeface="Arial"/>
                <a:cs typeface="Arial"/>
              </a:rPr>
              <a:t>functions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032500" y="5715000"/>
            <a:ext cx="4863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Especially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45" dirty="0">
                <a:latin typeface="Arial"/>
                <a:cs typeface="Arial"/>
              </a:rPr>
              <a:t>given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45" dirty="0">
                <a:latin typeface="Arial"/>
                <a:cs typeface="Arial"/>
              </a:rPr>
              <a:t>the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60" dirty="0">
                <a:latin typeface="Arial"/>
                <a:cs typeface="Arial"/>
              </a:rPr>
              <a:t>multi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scale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20" dirty="0">
                <a:latin typeface="Arial"/>
                <a:cs typeface="Arial"/>
              </a:rPr>
              <a:t>structure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60" dirty="0">
                <a:latin typeface="Arial"/>
                <a:cs typeface="Arial"/>
              </a:rPr>
              <a:t>of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40" dirty="0">
                <a:latin typeface="Arial"/>
                <a:cs typeface="Arial"/>
              </a:rPr>
              <a:t>life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68900" y="127000"/>
            <a:ext cx="1879600" cy="393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43500" y="38100"/>
            <a:ext cx="189357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25" dirty="0">
                <a:solidFill>
                  <a:srgbClr val="0055FF"/>
                </a:solidFill>
              </a:rPr>
              <a:t>Forward…</a:t>
            </a:r>
            <a:endParaRPr sz="3100"/>
          </a:p>
        </p:txBody>
      </p:sp>
      <p:sp>
        <p:nvSpPr>
          <p:cNvPr id="4" name="object 4"/>
          <p:cNvSpPr/>
          <p:nvPr/>
        </p:nvSpPr>
        <p:spPr>
          <a:xfrm>
            <a:off x="957712" y="4549494"/>
            <a:ext cx="1509533" cy="14357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23123" y="1611377"/>
            <a:ext cx="1089979" cy="10967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02731" y="2305741"/>
            <a:ext cx="1211323" cy="84998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340927" y="3537745"/>
            <a:ext cx="1211125" cy="10082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182697" y="1689206"/>
            <a:ext cx="409575" cy="0"/>
          </a:xfrm>
          <a:custGeom>
            <a:avLst/>
            <a:gdLst/>
            <a:ahLst/>
            <a:cxnLst/>
            <a:rect l="l" t="t" r="r" b="b"/>
            <a:pathLst>
              <a:path w="409575">
                <a:moveTo>
                  <a:pt x="0" y="0"/>
                </a:moveTo>
                <a:lnTo>
                  <a:pt x="390086" y="0"/>
                </a:lnTo>
                <a:lnTo>
                  <a:pt x="409136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530873" y="1605386"/>
            <a:ext cx="167640" cy="167640"/>
          </a:xfrm>
          <a:custGeom>
            <a:avLst/>
            <a:gdLst/>
            <a:ahLst/>
            <a:cxnLst/>
            <a:rect l="l" t="t" r="r" b="b"/>
            <a:pathLst>
              <a:path w="167639" h="167639">
                <a:moveTo>
                  <a:pt x="0" y="0"/>
                </a:moveTo>
                <a:lnTo>
                  <a:pt x="41910" y="83820"/>
                </a:lnTo>
                <a:lnTo>
                  <a:pt x="0" y="167640"/>
                </a:lnTo>
                <a:lnTo>
                  <a:pt x="167640" y="8382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792508" y="1986329"/>
            <a:ext cx="219075" cy="219075"/>
          </a:xfrm>
          <a:custGeom>
            <a:avLst/>
            <a:gdLst/>
            <a:ahLst/>
            <a:cxnLst/>
            <a:rect l="l" t="t" r="r" b="b"/>
            <a:pathLst>
              <a:path w="219075" h="219075">
                <a:moveTo>
                  <a:pt x="0" y="0"/>
                </a:moveTo>
                <a:lnTo>
                  <a:pt x="201094" y="201094"/>
                </a:lnTo>
                <a:lnTo>
                  <a:pt x="219054" y="219054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880451" y="2074272"/>
            <a:ext cx="226695" cy="226695"/>
          </a:xfrm>
          <a:custGeom>
            <a:avLst/>
            <a:gdLst/>
            <a:ahLst/>
            <a:cxnLst/>
            <a:rect l="l" t="t" r="r" b="b"/>
            <a:pathLst>
              <a:path w="226695" h="226694">
                <a:moveTo>
                  <a:pt x="150867" y="0"/>
                </a:moveTo>
                <a:lnTo>
                  <a:pt x="113150" y="113151"/>
                </a:lnTo>
                <a:lnTo>
                  <a:pt x="0" y="150868"/>
                </a:lnTo>
                <a:lnTo>
                  <a:pt x="226301" y="226302"/>
                </a:lnTo>
                <a:lnTo>
                  <a:pt x="1508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206298" y="3195911"/>
            <a:ext cx="0" cy="261620"/>
          </a:xfrm>
          <a:custGeom>
            <a:avLst/>
            <a:gdLst/>
            <a:ahLst/>
            <a:cxnLst/>
            <a:rect l="l" t="t" r="r" b="b"/>
            <a:pathLst>
              <a:path h="261620">
                <a:moveTo>
                  <a:pt x="0" y="0"/>
                </a:moveTo>
                <a:lnTo>
                  <a:pt x="0" y="261504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099618" y="3378676"/>
            <a:ext cx="213360" cy="213360"/>
          </a:xfrm>
          <a:custGeom>
            <a:avLst/>
            <a:gdLst/>
            <a:ahLst/>
            <a:cxnLst/>
            <a:rect l="l" t="t" r="r" b="b"/>
            <a:pathLst>
              <a:path w="213360" h="213360">
                <a:moveTo>
                  <a:pt x="213360" y="0"/>
                </a:moveTo>
                <a:lnTo>
                  <a:pt x="106680" y="53339"/>
                </a:lnTo>
                <a:lnTo>
                  <a:pt x="0" y="0"/>
                </a:lnTo>
                <a:lnTo>
                  <a:pt x="106680" y="213359"/>
                </a:lnTo>
                <a:lnTo>
                  <a:pt x="2133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900927" y="4655764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89">
                <a:moveTo>
                  <a:pt x="199178" y="0"/>
                </a:moveTo>
                <a:lnTo>
                  <a:pt x="22450" y="176727"/>
                </a:lnTo>
                <a:lnTo>
                  <a:pt x="0" y="199178"/>
                </a:lnTo>
              </a:path>
            </a:pathLst>
          </a:custGeom>
          <a:ln w="635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785980" y="4695093"/>
            <a:ext cx="274955" cy="274955"/>
          </a:xfrm>
          <a:custGeom>
            <a:avLst/>
            <a:gdLst/>
            <a:ahLst/>
            <a:cxnLst/>
            <a:rect l="l" t="t" r="r" b="b"/>
            <a:pathLst>
              <a:path w="274954" h="274954">
                <a:moveTo>
                  <a:pt x="91598" y="0"/>
                </a:moveTo>
                <a:lnTo>
                  <a:pt x="0" y="274794"/>
                </a:lnTo>
                <a:lnTo>
                  <a:pt x="274796" y="183197"/>
                </a:lnTo>
                <a:lnTo>
                  <a:pt x="137397" y="137397"/>
                </a:lnTo>
                <a:lnTo>
                  <a:pt x="915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25032" y="4873195"/>
            <a:ext cx="179705" cy="179705"/>
          </a:xfrm>
          <a:custGeom>
            <a:avLst/>
            <a:gdLst/>
            <a:ahLst/>
            <a:cxnLst/>
            <a:rect l="l" t="t" r="r" b="b"/>
            <a:pathLst>
              <a:path w="179705" h="179704">
                <a:moveTo>
                  <a:pt x="0" y="0"/>
                </a:moveTo>
                <a:lnTo>
                  <a:pt x="26940" y="26940"/>
                </a:lnTo>
                <a:lnTo>
                  <a:pt x="179541" y="179541"/>
                </a:lnTo>
              </a:path>
            </a:pathLst>
          </a:custGeom>
          <a:ln w="76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0328" y="4738491"/>
            <a:ext cx="323850" cy="323850"/>
          </a:xfrm>
          <a:custGeom>
            <a:avLst/>
            <a:gdLst/>
            <a:ahLst/>
            <a:cxnLst/>
            <a:rect l="l" t="t" r="r" b="b"/>
            <a:pathLst>
              <a:path w="323850" h="323850">
                <a:moveTo>
                  <a:pt x="0" y="0"/>
                </a:moveTo>
                <a:lnTo>
                  <a:pt x="107763" y="323289"/>
                </a:lnTo>
                <a:lnTo>
                  <a:pt x="161644" y="161645"/>
                </a:lnTo>
                <a:lnTo>
                  <a:pt x="323289" y="10776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481626" y="4435038"/>
            <a:ext cx="1485563" cy="144952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473919" y="1461432"/>
            <a:ext cx="1145379" cy="118026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41188" y="2124283"/>
            <a:ext cx="278765" cy="278765"/>
          </a:xfrm>
          <a:custGeom>
            <a:avLst/>
            <a:gdLst/>
            <a:ahLst/>
            <a:cxnLst/>
            <a:rect l="l" t="t" r="r" b="b"/>
            <a:pathLst>
              <a:path w="278765" h="278764">
                <a:moveTo>
                  <a:pt x="278204" y="0"/>
                </a:moveTo>
                <a:lnTo>
                  <a:pt x="273714" y="4490"/>
                </a:lnTo>
                <a:lnTo>
                  <a:pt x="0" y="27820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74491" y="2088362"/>
            <a:ext cx="81280" cy="81280"/>
          </a:xfrm>
          <a:custGeom>
            <a:avLst/>
            <a:gdLst/>
            <a:ahLst/>
            <a:cxnLst/>
            <a:rect l="l" t="t" r="r" b="b"/>
            <a:pathLst>
              <a:path w="81280" h="81280">
                <a:moveTo>
                  <a:pt x="80822" y="0"/>
                </a:moveTo>
                <a:lnTo>
                  <a:pt x="0" y="26940"/>
                </a:lnTo>
                <a:lnTo>
                  <a:pt x="40411" y="40411"/>
                </a:lnTo>
                <a:lnTo>
                  <a:pt x="53881" y="80821"/>
                </a:lnTo>
                <a:lnTo>
                  <a:pt x="808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73197" y="5372206"/>
            <a:ext cx="325755" cy="0"/>
          </a:xfrm>
          <a:custGeom>
            <a:avLst/>
            <a:gdLst/>
            <a:ahLst/>
            <a:cxnLst/>
            <a:rect l="l" t="t" r="r" b="b"/>
            <a:pathLst>
              <a:path w="325755">
                <a:moveTo>
                  <a:pt x="0" y="0"/>
                </a:moveTo>
                <a:lnTo>
                  <a:pt x="38100" y="0"/>
                </a:lnTo>
                <a:lnTo>
                  <a:pt x="325316" y="0"/>
                </a:lnTo>
              </a:path>
            </a:pathLst>
          </a:custGeom>
          <a:ln w="76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182697" y="5219806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800" y="0"/>
                </a:moveTo>
                <a:lnTo>
                  <a:pt x="0" y="152400"/>
                </a:lnTo>
                <a:lnTo>
                  <a:pt x="304800" y="304800"/>
                </a:lnTo>
                <a:lnTo>
                  <a:pt x="228600" y="152400"/>
                </a:lnTo>
                <a:lnTo>
                  <a:pt x="304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7368" y="3517193"/>
            <a:ext cx="1372586" cy="102944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38615" y="2400200"/>
            <a:ext cx="903122" cy="75181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01700" y="4102100"/>
            <a:ext cx="516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Fitness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321300" y="1648460"/>
            <a:ext cx="4692015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66800" marR="5080" indent="-1054100">
              <a:lnSpc>
                <a:spcPct val="114599"/>
              </a:lnSpc>
              <a:spcBef>
                <a:spcPts val="100"/>
              </a:spcBef>
            </a:pPr>
            <a:r>
              <a:rPr sz="2400" spc="114" dirty="0">
                <a:latin typeface="Arial"/>
                <a:cs typeface="Arial"/>
              </a:rPr>
              <a:t>No </a:t>
            </a:r>
            <a:r>
              <a:rPr sz="2400" spc="30" dirty="0">
                <a:latin typeface="Arial"/>
                <a:cs typeface="Arial"/>
              </a:rPr>
              <a:t>transparent </a:t>
            </a:r>
            <a:r>
              <a:rPr sz="2400" spc="60" dirty="0">
                <a:latin typeface="Arial"/>
                <a:cs typeface="Arial"/>
              </a:rPr>
              <a:t>unified,</a:t>
            </a:r>
            <a:r>
              <a:rPr sz="2400" spc="-470" dirty="0">
                <a:latin typeface="Arial"/>
                <a:cs typeface="Arial"/>
              </a:rPr>
              <a:t> </a:t>
            </a:r>
            <a:r>
              <a:rPr sz="2400" spc="30" dirty="0">
                <a:latin typeface="Arial"/>
                <a:cs typeface="Arial"/>
              </a:rPr>
              <a:t>multiscale  </a:t>
            </a:r>
            <a:r>
              <a:rPr sz="2400" spc="55" dirty="0">
                <a:latin typeface="Arial"/>
                <a:cs typeface="Arial"/>
              </a:rPr>
              <a:t>emergence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spc="60" dirty="0">
                <a:latin typeface="Arial"/>
                <a:cs typeface="Arial"/>
              </a:rPr>
              <a:t>theory</a:t>
            </a:r>
            <a:endParaRPr sz="2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461000" y="3248660"/>
            <a:ext cx="4263390" cy="1282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76300">
              <a:lnSpc>
                <a:spcPct val="114599"/>
              </a:lnSpc>
              <a:spcBef>
                <a:spcPts val="100"/>
              </a:spcBef>
            </a:pPr>
            <a:r>
              <a:rPr sz="2400" spc="114" dirty="0">
                <a:latin typeface="Arial"/>
                <a:cs typeface="Arial"/>
              </a:rPr>
              <a:t>No </a:t>
            </a:r>
            <a:r>
              <a:rPr sz="2400" spc="60" dirty="0">
                <a:latin typeface="Arial"/>
                <a:cs typeface="Arial"/>
              </a:rPr>
              <a:t>solution </a:t>
            </a:r>
            <a:r>
              <a:rPr sz="2400" spc="110" dirty="0">
                <a:latin typeface="Arial"/>
                <a:cs typeface="Arial"/>
              </a:rPr>
              <a:t>to </a:t>
            </a:r>
            <a:r>
              <a:rPr sz="2400" spc="65" dirty="0">
                <a:latin typeface="Arial"/>
                <a:cs typeface="Arial"/>
              </a:rPr>
              <a:t>the  </a:t>
            </a:r>
            <a:r>
              <a:rPr sz="2400" spc="80" dirty="0">
                <a:latin typeface="Arial"/>
                <a:cs typeface="Arial"/>
              </a:rPr>
              <a:t>genotype-phenotype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105" dirty="0">
                <a:latin typeface="Arial"/>
                <a:cs typeface="Arial"/>
              </a:rPr>
              <a:t>problem</a:t>
            </a:r>
            <a:endParaRPr sz="2400">
              <a:latin typeface="Arial"/>
              <a:cs typeface="Arial"/>
            </a:endParaRPr>
          </a:p>
          <a:p>
            <a:pPr marL="1206500">
              <a:lnSpc>
                <a:spcPct val="100000"/>
              </a:lnSpc>
              <a:spcBef>
                <a:spcPts val="420"/>
              </a:spcBef>
            </a:pPr>
            <a:r>
              <a:rPr sz="2400" spc="-114" dirty="0">
                <a:latin typeface="Arial"/>
                <a:cs typeface="Arial"/>
              </a:rPr>
              <a:t>—Intractable—</a:t>
            </a:r>
            <a:endParaRPr sz="24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537200" y="5207000"/>
            <a:ext cx="426085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spc="204" dirty="0">
                <a:latin typeface="Arial"/>
                <a:cs typeface="Arial"/>
              </a:rPr>
              <a:t>How </a:t>
            </a:r>
            <a:r>
              <a:rPr sz="4000" b="1" spc="120" dirty="0">
                <a:latin typeface="Arial"/>
                <a:cs typeface="Arial"/>
              </a:rPr>
              <a:t>to</a:t>
            </a:r>
            <a:r>
              <a:rPr sz="4000" b="1" spc="-505" dirty="0">
                <a:latin typeface="Arial"/>
                <a:cs typeface="Arial"/>
              </a:rPr>
              <a:t> </a:t>
            </a:r>
            <a:r>
              <a:rPr sz="4000" b="1" spc="30" dirty="0">
                <a:latin typeface="Arial"/>
                <a:cs typeface="Arial"/>
              </a:rPr>
              <a:t>proceed?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68900" y="127000"/>
            <a:ext cx="1879600" cy="393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43500" y="38100"/>
            <a:ext cx="189357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25" dirty="0">
                <a:solidFill>
                  <a:srgbClr val="0055FF"/>
                </a:solidFill>
              </a:rPr>
              <a:t>Forward…</a:t>
            </a:r>
            <a:endParaRPr sz="3100"/>
          </a:p>
        </p:txBody>
      </p:sp>
      <p:sp>
        <p:nvSpPr>
          <p:cNvPr id="4" name="object 4"/>
          <p:cNvSpPr/>
          <p:nvPr/>
        </p:nvSpPr>
        <p:spPr>
          <a:xfrm>
            <a:off x="957712" y="4549494"/>
            <a:ext cx="1509533" cy="14357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23123" y="1611377"/>
            <a:ext cx="1089979" cy="10967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02731" y="2305741"/>
            <a:ext cx="1211323" cy="84998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340927" y="3537745"/>
            <a:ext cx="1211125" cy="10082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182697" y="1689206"/>
            <a:ext cx="409575" cy="0"/>
          </a:xfrm>
          <a:custGeom>
            <a:avLst/>
            <a:gdLst/>
            <a:ahLst/>
            <a:cxnLst/>
            <a:rect l="l" t="t" r="r" b="b"/>
            <a:pathLst>
              <a:path w="409575">
                <a:moveTo>
                  <a:pt x="0" y="0"/>
                </a:moveTo>
                <a:lnTo>
                  <a:pt x="390086" y="0"/>
                </a:lnTo>
                <a:lnTo>
                  <a:pt x="409136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530873" y="1605386"/>
            <a:ext cx="167640" cy="167640"/>
          </a:xfrm>
          <a:custGeom>
            <a:avLst/>
            <a:gdLst/>
            <a:ahLst/>
            <a:cxnLst/>
            <a:rect l="l" t="t" r="r" b="b"/>
            <a:pathLst>
              <a:path w="167639" h="167639">
                <a:moveTo>
                  <a:pt x="0" y="0"/>
                </a:moveTo>
                <a:lnTo>
                  <a:pt x="41910" y="83820"/>
                </a:lnTo>
                <a:lnTo>
                  <a:pt x="0" y="167640"/>
                </a:lnTo>
                <a:lnTo>
                  <a:pt x="167640" y="8382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792508" y="1986329"/>
            <a:ext cx="219075" cy="219075"/>
          </a:xfrm>
          <a:custGeom>
            <a:avLst/>
            <a:gdLst/>
            <a:ahLst/>
            <a:cxnLst/>
            <a:rect l="l" t="t" r="r" b="b"/>
            <a:pathLst>
              <a:path w="219075" h="219075">
                <a:moveTo>
                  <a:pt x="0" y="0"/>
                </a:moveTo>
                <a:lnTo>
                  <a:pt x="201094" y="201094"/>
                </a:lnTo>
                <a:lnTo>
                  <a:pt x="219054" y="219054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880451" y="2074272"/>
            <a:ext cx="226695" cy="226695"/>
          </a:xfrm>
          <a:custGeom>
            <a:avLst/>
            <a:gdLst/>
            <a:ahLst/>
            <a:cxnLst/>
            <a:rect l="l" t="t" r="r" b="b"/>
            <a:pathLst>
              <a:path w="226695" h="226694">
                <a:moveTo>
                  <a:pt x="150867" y="0"/>
                </a:moveTo>
                <a:lnTo>
                  <a:pt x="113150" y="113151"/>
                </a:lnTo>
                <a:lnTo>
                  <a:pt x="0" y="150868"/>
                </a:lnTo>
                <a:lnTo>
                  <a:pt x="226301" y="226302"/>
                </a:lnTo>
                <a:lnTo>
                  <a:pt x="1508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206298" y="3195911"/>
            <a:ext cx="0" cy="261620"/>
          </a:xfrm>
          <a:custGeom>
            <a:avLst/>
            <a:gdLst/>
            <a:ahLst/>
            <a:cxnLst/>
            <a:rect l="l" t="t" r="r" b="b"/>
            <a:pathLst>
              <a:path h="261620">
                <a:moveTo>
                  <a:pt x="0" y="0"/>
                </a:moveTo>
                <a:lnTo>
                  <a:pt x="0" y="261504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099618" y="3378676"/>
            <a:ext cx="213360" cy="213360"/>
          </a:xfrm>
          <a:custGeom>
            <a:avLst/>
            <a:gdLst/>
            <a:ahLst/>
            <a:cxnLst/>
            <a:rect l="l" t="t" r="r" b="b"/>
            <a:pathLst>
              <a:path w="213360" h="213360">
                <a:moveTo>
                  <a:pt x="213360" y="0"/>
                </a:moveTo>
                <a:lnTo>
                  <a:pt x="106680" y="53339"/>
                </a:lnTo>
                <a:lnTo>
                  <a:pt x="0" y="0"/>
                </a:lnTo>
                <a:lnTo>
                  <a:pt x="106680" y="213359"/>
                </a:lnTo>
                <a:lnTo>
                  <a:pt x="2133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900927" y="4655764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89">
                <a:moveTo>
                  <a:pt x="199178" y="0"/>
                </a:moveTo>
                <a:lnTo>
                  <a:pt x="22450" y="176727"/>
                </a:lnTo>
                <a:lnTo>
                  <a:pt x="0" y="199178"/>
                </a:lnTo>
              </a:path>
            </a:pathLst>
          </a:custGeom>
          <a:ln w="635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785980" y="4695093"/>
            <a:ext cx="274955" cy="274955"/>
          </a:xfrm>
          <a:custGeom>
            <a:avLst/>
            <a:gdLst/>
            <a:ahLst/>
            <a:cxnLst/>
            <a:rect l="l" t="t" r="r" b="b"/>
            <a:pathLst>
              <a:path w="274954" h="274954">
                <a:moveTo>
                  <a:pt x="91598" y="0"/>
                </a:moveTo>
                <a:lnTo>
                  <a:pt x="0" y="274794"/>
                </a:lnTo>
                <a:lnTo>
                  <a:pt x="274796" y="183197"/>
                </a:lnTo>
                <a:lnTo>
                  <a:pt x="137397" y="137397"/>
                </a:lnTo>
                <a:lnTo>
                  <a:pt x="915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25032" y="4873195"/>
            <a:ext cx="179705" cy="179705"/>
          </a:xfrm>
          <a:custGeom>
            <a:avLst/>
            <a:gdLst/>
            <a:ahLst/>
            <a:cxnLst/>
            <a:rect l="l" t="t" r="r" b="b"/>
            <a:pathLst>
              <a:path w="179705" h="179704">
                <a:moveTo>
                  <a:pt x="0" y="0"/>
                </a:moveTo>
                <a:lnTo>
                  <a:pt x="26940" y="26940"/>
                </a:lnTo>
                <a:lnTo>
                  <a:pt x="179541" y="179541"/>
                </a:lnTo>
              </a:path>
            </a:pathLst>
          </a:custGeom>
          <a:ln w="76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0328" y="4738491"/>
            <a:ext cx="323850" cy="323850"/>
          </a:xfrm>
          <a:custGeom>
            <a:avLst/>
            <a:gdLst/>
            <a:ahLst/>
            <a:cxnLst/>
            <a:rect l="l" t="t" r="r" b="b"/>
            <a:pathLst>
              <a:path w="323850" h="323850">
                <a:moveTo>
                  <a:pt x="0" y="0"/>
                </a:moveTo>
                <a:lnTo>
                  <a:pt x="107763" y="323289"/>
                </a:lnTo>
                <a:lnTo>
                  <a:pt x="161644" y="161645"/>
                </a:lnTo>
                <a:lnTo>
                  <a:pt x="323289" y="10776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481626" y="4435038"/>
            <a:ext cx="1485563" cy="144952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473919" y="1461432"/>
            <a:ext cx="1145379" cy="118026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41188" y="2124283"/>
            <a:ext cx="278765" cy="278765"/>
          </a:xfrm>
          <a:custGeom>
            <a:avLst/>
            <a:gdLst/>
            <a:ahLst/>
            <a:cxnLst/>
            <a:rect l="l" t="t" r="r" b="b"/>
            <a:pathLst>
              <a:path w="278765" h="278764">
                <a:moveTo>
                  <a:pt x="278204" y="0"/>
                </a:moveTo>
                <a:lnTo>
                  <a:pt x="273714" y="4490"/>
                </a:lnTo>
                <a:lnTo>
                  <a:pt x="0" y="27820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74491" y="2088362"/>
            <a:ext cx="81280" cy="81280"/>
          </a:xfrm>
          <a:custGeom>
            <a:avLst/>
            <a:gdLst/>
            <a:ahLst/>
            <a:cxnLst/>
            <a:rect l="l" t="t" r="r" b="b"/>
            <a:pathLst>
              <a:path w="81280" h="81280">
                <a:moveTo>
                  <a:pt x="80822" y="0"/>
                </a:moveTo>
                <a:lnTo>
                  <a:pt x="0" y="26940"/>
                </a:lnTo>
                <a:lnTo>
                  <a:pt x="40411" y="40411"/>
                </a:lnTo>
                <a:lnTo>
                  <a:pt x="53881" y="80821"/>
                </a:lnTo>
                <a:lnTo>
                  <a:pt x="808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73197" y="5372206"/>
            <a:ext cx="325755" cy="0"/>
          </a:xfrm>
          <a:custGeom>
            <a:avLst/>
            <a:gdLst/>
            <a:ahLst/>
            <a:cxnLst/>
            <a:rect l="l" t="t" r="r" b="b"/>
            <a:pathLst>
              <a:path w="325755">
                <a:moveTo>
                  <a:pt x="0" y="0"/>
                </a:moveTo>
                <a:lnTo>
                  <a:pt x="38100" y="0"/>
                </a:lnTo>
                <a:lnTo>
                  <a:pt x="325316" y="0"/>
                </a:lnTo>
              </a:path>
            </a:pathLst>
          </a:custGeom>
          <a:ln w="76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182697" y="5219806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800" y="0"/>
                </a:moveTo>
                <a:lnTo>
                  <a:pt x="0" y="152400"/>
                </a:lnTo>
                <a:lnTo>
                  <a:pt x="304800" y="304800"/>
                </a:lnTo>
                <a:lnTo>
                  <a:pt x="228600" y="152400"/>
                </a:lnTo>
                <a:lnTo>
                  <a:pt x="304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7368" y="3517193"/>
            <a:ext cx="1372586" cy="102944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38615" y="2400200"/>
            <a:ext cx="903122" cy="75181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01700" y="4102100"/>
            <a:ext cx="516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Fitness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651500" y="1485900"/>
            <a:ext cx="89090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10" dirty="0">
                <a:latin typeface="Arial"/>
                <a:cs typeface="Arial"/>
              </a:rPr>
              <a:t>A.</a:t>
            </a:r>
            <a:r>
              <a:rPr sz="1700" spc="225" dirty="0">
                <a:latin typeface="Arial"/>
                <a:cs typeface="Arial"/>
              </a:rPr>
              <a:t> </a:t>
            </a:r>
            <a:r>
              <a:rPr sz="1700" spc="35" dirty="0">
                <a:latin typeface="Arial"/>
                <a:cs typeface="Arial"/>
              </a:rPr>
              <a:t>Lump</a:t>
            </a:r>
            <a:endParaRPr sz="17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840842" y="1485900"/>
            <a:ext cx="265176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275" dirty="0">
                <a:latin typeface="Arial"/>
                <a:cs typeface="Arial"/>
              </a:rPr>
              <a:t>—&gt; </a:t>
            </a:r>
            <a:r>
              <a:rPr sz="1700" spc="30" dirty="0">
                <a:latin typeface="Arial"/>
                <a:cs typeface="Arial"/>
              </a:rPr>
              <a:t>Machine </a:t>
            </a:r>
            <a:r>
              <a:rPr sz="1700" spc="20" dirty="0">
                <a:latin typeface="Arial"/>
                <a:cs typeface="Arial"/>
              </a:rPr>
              <a:t>Learning</a:t>
            </a:r>
            <a:r>
              <a:rPr sz="1700" spc="-125" dirty="0">
                <a:latin typeface="Arial"/>
                <a:cs typeface="Arial"/>
              </a:rPr>
              <a:t> </a:t>
            </a:r>
            <a:r>
              <a:rPr sz="1700" spc="-30" dirty="0">
                <a:latin typeface="Arial"/>
                <a:cs typeface="Arial"/>
              </a:rPr>
              <a:t>(ML)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68900" y="127000"/>
            <a:ext cx="1879600" cy="393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43500" y="38100"/>
            <a:ext cx="189357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spc="25" dirty="0">
                <a:solidFill>
                  <a:srgbClr val="0055FF"/>
                </a:solidFill>
                <a:latin typeface="Arial"/>
                <a:cs typeface="Arial"/>
              </a:rPr>
              <a:t>Forward…</a:t>
            </a:r>
            <a:endParaRPr sz="31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57712" y="4549494"/>
            <a:ext cx="1509533" cy="14357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23123" y="1611377"/>
            <a:ext cx="1089979" cy="10967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02731" y="2305741"/>
            <a:ext cx="1211323" cy="84998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340927" y="3537745"/>
            <a:ext cx="1211125" cy="10082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182697" y="1689206"/>
            <a:ext cx="409575" cy="0"/>
          </a:xfrm>
          <a:custGeom>
            <a:avLst/>
            <a:gdLst/>
            <a:ahLst/>
            <a:cxnLst/>
            <a:rect l="l" t="t" r="r" b="b"/>
            <a:pathLst>
              <a:path w="409575">
                <a:moveTo>
                  <a:pt x="0" y="0"/>
                </a:moveTo>
                <a:lnTo>
                  <a:pt x="390086" y="0"/>
                </a:lnTo>
                <a:lnTo>
                  <a:pt x="409136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530873" y="1605386"/>
            <a:ext cx="167640" cy="167640"/>
          </a:xfrm>
          <a:custGeom>
            <a:avLst/>
            <a:gdLst/>
            <a:ahLst/>
            <a:cxnLst/>
            <a:rect l="l" t="t" r="r" b="b"/>
            <a:pathLst>
              <a:path w="167639" h="167639">
                <a:moveTo>
                  <a:pt x="0" y="0"/>
                </a:moveTo>
                <a:lnTo>
                  <a:pt x="41910" y="83820"/>
                </a:lnTo>
                <a:lnTo>
                  <a:pt x="0" y="167640"/>
                </a:lnTo>
                <a:lnTo>
                  <a:pt x="167640" y="8382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792508" y="1986329"/>
            <a:ext cx="219075" cy="219075"/>
          </a:xfrm>
          <a:custGeom>
            <a:avLst/>
            <a:gdLst/>
            <a:ahLst/>
            <a:cxnLst/>
            <a:rect l="l" t="t" r="r" b="b"/>
            <a:pathLst>
              <a:path w="219075" h="219075">
                <a:moveTo>
                  <a:pt x="0" y="0"/>
                </a:moveTo>
                <a:lnTo>
                  <a:pt x="201094" y="201094"/>
                </a:lnTo>
                <a:lnTo>
                  <a:pt x="219054" y="219054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880451" y="2074272"/>
            <a:ext cx="226695" cy="226695"/>
          </a:xfrm>
          <a:custGeom>
            <a:avLst/>
            <a:gdLst/>
            <a:ahLst/>
            <a:cxnLst/>
            <a:rect l="l" t="t" r="r" b="b"/>
            <a:pathLst>
              <a:path w="226695" h="226694">
                <a:moveTo>
                  <a:pt x="150867" y="0"/>
                </a:moveTo>
                <a:lnTo>
                  <a:pt x="113150" y="113151"/>
                </a:lnTo>
                <a:lnTo>
                  <a:pt x="0" y="150868"/>
                </a:lnTo>
                <a:lnTo>
                  <a:pt x="226301" y="226302"/>
                </a:lnTo>
                <a:lnTo>
                  <a:pt x="1508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206298" y="3195911"/>
            <a:ext cx="0" cy="261620"/>
          </a:xfrm>
          <a:custGeom>
            <a:avLst/>
            <a:gdLst/>
            <a:ahLst/>
            <a:cxnLst/>
            <a:rect l="l" t="t" r="r" b="b"/>
            <a:pathLst>
              <a:path h="261620">
                <a:moveTo>
                  <a:pt x="0" y="0"/>
                </a:moveTo>
                <a:lnTo>
                  <a:pt x="0" y="261504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099618" y="3378676"/>
            <a:ext cx="213360" cy="213360"/>
          </a:xfrm>
          <a:custGeom>
            <a:avLst/>
            <a:gdLst/>
            <a:ahLst/>
            <a:cxnLst/>
            <a:rect l="l" t="t" r="r" b="b"/>
            <a:pathLst>
              <a:path w="213360" h="213360">
                <a:moveTo>
                  <a:pt x="213360" y="0"/>
                </a:moveTo>
                <a:lnTo>
                  <a:pt x="106680" y="53339"/>
                </a:lnTo>
                <a:lnTo>
                  <a:pt x="0" y="0"/>
                </a:lnTo>
                <a:lnTo>
                  <a:pt x="106680" y="213359"/>
                </a:lnTo>
                <a:lnTo>
                  <a:pt x="2133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900927" y="4655764"/>
            <a:ext cx="199390" cy="199390"/>
          </a:xfrm>
          <a:custGeom>
            <a:avLst/>
            <a:gdLst/>
            <a:ahLst/>
            <a:cxnLst/>
            <a:rect l="l" t="t" r="r" b="b"/>
            <a:pathLst>
              <a:path w="199389" h="199389">
                <a:moveTo>
                  <a:pt x="199178" y="0"/>
                </a:moveTo>
                <a:lnTo>
                  <a:pt x="22450" y="176727"/>
                </a:lnTo>
                <a:lnTo>
                  <a:pt x="0" y="199178"/>
                </a:lnTo>
              </a:path>
            </a:pathLst>
          </a:custGeom>
          <a:ln w="635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785980" y="4695093"/>
            <a:ext cx="274955" cy="274955"/>
          </a:xfrm>
          <a:custGeom>
            <a:avLst/>
            <a:gdLst/>
            <a:ahLst/>
            <a:cxnLst/>
            <a:rect l="l" t="t" r="r" b="b"/>
            <a:pathLst>
              <a:path w="274954" h="274954">
                <a:moveTo>
                  <a:pt x="91598" y="0"/>
                </a:moveTo>
                <a:lnTo>
                  <a:pt x="0" y="274794"/>
                </a:lnTo>
                <a:lnTo>
                  <a:pt x="274796" y="183197"/>
                </a:lnTo>
                <a:lnTo>
                  <a:pt x="137397" y="137397"/>
                </a:lnTo>
                <a:lnTo>
                  <a:pt x="915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25032" y="4873195"/>
            <a:ext cx="179705" cy="179705"/>
          </a:xfrm>
          <a:custGeom>
            <a:avLst/>
            <a:gdLst/>
            <a:ahLst/>
            <a:cxnLst/>
            <a:rect l="l" t="t" r="r" b="b"/>
            <a:pathLst>
              <a:path w="179705" h="179704">
                <a:moveTo>
                  <a:pt x="0" y="0"/>
                </a:moveTo>
                <a:lnTo>
                  <a:pt x="26940" y="26940"/>
                </a:lnTo>
                <a:lnTo>
                  <a:pt x="179541" y="179541"/>
                </a:lnTo>
              </a:path>
            </a:pathLst>
          </a:custGeom>
          <a:ln w="76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0328" y="4738491"/>
            <a:ext cx="323850" cy="323850"/>
          </a:xfrm>
          <a:custGeom>
            <a:avLst/>
            <a:gdLst/>
            <a:ahLst/>
            <a:cxnLst/>
            <a:rect l="l" t="t" r="r" b="b"/>
            <a:pathLst>
              <a:path w="323850" h="323850">
                <a:moveTo>
                  <a:pt x="0" y="0"/>
                </a:moveTo>
                <a:lnTo>
                  <a:pt x="107763" y="323289"/>
                </a:lnTo>
                <a:lnTo>
                  <a:pt x="161644" y="161645"/>
                </a:lnTo>
                <a:lnTo>
                  <a:pt x="323289" y="10776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481626" y="4435038"/>
            <a:ext cx="1485563" cy="144952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473919" y="1461432"/>
            <a:ext cx="1145379" cy="118026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41188" y="2124283"/>
            <a:ext cx="278765" cy="278765"/>
          </a:xfrm>
          <a:custGeom>
            <a:avLst/>
            <a:gdLst/>
            <a:ahLst/>
            <a:cxnLst/>
            <a:rect l="l" t="t" r="r" b="b"/>
            <a:pathLst>
              <a:path w="278765" h="278764">
                <a:moveTo>
                  <a:pt x="278204" y="0"/>
                </a:moveTo>
                <a:lnTo>
                  <a:pt x="273714" y="4490"/>
                </a:lnTo>
                <a:lnTo>
                  <a:pt x="0" y="27820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74491" y="2088362"/>
            <a:ext cx="81280" cy="81280"/>
          </a:xfrm>
          <a:custGeom>
            <a:avLst/>
            <a:gdLst/>
            <a:ahLst/>
            <a:cxnLst/>
            <a:rect l="l" t="t" r="r" b="b"/>
            <a:pathLst>
              <a:path w="81280" h="81280">
                <a:moveTo>
                  <a:pt x="80822" y="0"/>
                </a:moveTo>
                <a:lnTo>
                  <a:pt x="0" y="26940"/>
                </a:lnTo>
                <a:lnTo>
                  <a:pt x="40411" y="40411"/>
                </a:lnTo>
                <a:lnTo>
                  <a:pt x="53881" y="80821"/>
                </a:lnTo>
                <a:lnTo>
                  <a:pt x="808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73197" y="5372206"/>
            <a:ext cx="325755" cy="0"/>
          </a:xfrm>
          <a:custGeom>
            <a:avLst/>
            <a:gdLst/>
            <a:ahLst/>
            <a:cxnLst/>
            <a:rect l="l" t="t" r="r" b="b"/>
            <a:pathLst>
              <a:path w="325755">
                <a:moveTo>
                  <a:pt x="0" y="0"/>
                </a:moveTo>
                <a:lnTo>
                  <a:pt x="38100" y="0"/>
                </a:lnTo>
                <a:lnTo>
                  <a:pt x="325316" y="0"/>
                </a:lnTo>
              </a:path>
            </a:pathLst>
          </a:custGeom>
          <a:ln w="76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182697" y="5219806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800" y="0"/>
                </a:moveTo>
                <a:lnTo>
                  <a:pt x="0" y="152400"/>
                </a:lnTo>
                <a:lnTo>
                  <a:pt x="304800" y="304800"/>
                </a:lnTo>
                <a:lnTo>
                  <a:pt x="228600" y="152400"/>
                </a:lnTo>
                <a:lnTo>
                  <a:pt x="304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7368" y="3517193"/>
            <a:ext cx="1372586" cy="102944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38615" y="2400200"/>
            <a:ext cx="903122" cy="75181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01700" y="4102100"/>
            <a:ext cx="516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Fitness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651500" y="1485900"/>
            <a:ext cx="89090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10" dirty="0">
                <a:latin typeface="Arial"/>
                <a:cs typeface="Arial"/>
              </a:rPr>
              <a:t>A.</a:t>
            </a:r>
            <a:r>
              <a:rPr sz="1700" spc="225" dirty="0">
                <a:latin typeface="Arial"/>
                <a:cs typeface="Arial"/>
              </a:rPr>
              <a:t> </a:t>
            </a:r>
            <a:r>
              <a:rPr sz="1700" spc="35" dirty="0">
                <a:latin typeface="Arial"/>
                <a:cs typeface="Arial"/>
              </a:rPr>
              <a:t>Lump</a:t>
            </a:r>
            <a:endParaRPr sz="17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840842" y="1485900"/>
            <a:ext cx="265176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275" dirty="0">
                <a:latin typeface="Arial"/>
                <a:cs typeface="Arial"/>
              </a:rPr>
              <a:t>—&gt; </a:t>
            </a:r>
            <a:r>
              <a:rPr sz="1700" spc="30" dirty="0">
                <a:latin typeface="Arial"/>
                <a:cs typeface="Arial"/>
              </a:rPr>
              <a:t>Machine </a:t>
            </a:r>
            <a:r>
              <a:rPr sz="1700" spc="20" dirty="0">
                <a:latin typeface="Arial"/>
                <a:cs typeface="Arial"/>
              </a:rPr>
              <a:t>Learning</a:t>
            </a:r>
            <a:r>
              <a:rPr sz="1700" spc="-125" dirty="0">
                <a:latin typeface="Arial"/>
                <a:cs typeface="Arial"/>
              </a:rPr>
              <a:t> </a:t>
            </a:r>
            <a:r>
              <a:rPr sz="1700" spc="-30" dirty="0">
                <a:latin typeface="Arial"/>
                <a:cs typeface="Arial"/>
              </a:rPr>
              <a:t>(ML)</a:t>
            </a:r>
            <a:endParaRPr sz="17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8854239" y="3592520"/>
            <a:ext cx="369570" cy="990600"/>
          </a:xfrm>
          <a:custGeom>
            <a:avLst/>
            <a:gdLst/>
            <a:ahLst/>
            <a:cxnLst/>
            <a:rect l="l" t="t" r="r" b="b"/>
            <a:pathLst>
              <a:path w="369570" h="990600">
                <a:moveTo>
                  <a:pt x="184783" y="0"/>
                </a:moveTo>
                <a:lnTo>
                  <a:pt x="128752" y="23205"/>
                </a:lnTo>
                <a:lnTo>
                  <a:pt x="102082" y="52213"/>
                </a:lnTo>
                <a:lnTo>
                  <a:pt x="77026" y="92823"/>
                </a:lnTo>
                <a:lnTo>
                  <a:pt x="54122" y="145036"/>
                </a:lnTo>
                <a:lnTo>
                  <a:pt x="39763" y="188226"/>
                </a:lnTo>
                <a:lnTo>
                  <a:pt x="27613" y="234569"/>
                </a:lnTo>
                <a:lnTo>
                  <a:pt x="17672" y="283540"/>
                </a:lnTo>
                <a:lnTo>
                  <a:pt x="9940" y="334612"/>
                </a:lnTo>
                <a:lnTo>
                  <a:pt x="4418" y="387260"/>
                </a:lnTo>
                <a:lnTo>
                  <a:pt x="1104" y="440960"/>
                </a:lnTo>
                <a:lnTo>
                  <a:pt x="0" y="495185"/>
                </a:lnTo>
                <a:lnTo>
                  <a:pt x="1104" y="549410"/>
                </a:lnTo>
                <a:lnTo>
                  <a:pt x="4418" y="603109"/>
                </a:lnTo>
                <a:lnTo>
                  <a:pt x="9940" y="655758"/>
                </a:lnTo>
                <a:lnTo>
                  <a:pt x="17672" y="706830"/>
                </a:lnTo>
                <a:lnTo>
                  <a:pt x="27613" y="755800"/>
                </a:lnTo>
                <a:lnTo>
                  <a:pt x="39763" y="802144"/>
                </a:lnTo>
                <a:lnTo>
                  <a:pt x="54122" y="845334"/>
                </a:lnTo>
                <a:lnTo>
                  <a:pt x="77026" y="897547"/>
                </a:lnTo>
                <a:lnTo>
                  <a:pt x="102082" y="938157"/>
                </a:lnTo>
                <a:lnTo>
                  <a:pt x="128752" y="967164"/>
                </a:lnTo>
                <a:lnTo>
                  <a:pt x="184783" y="990370"/>
                </a:lnTo>
                <a:lnTo>
                  <a:pt x="213067" y="984569"/>
                </a:lnTo>
                <a:lnTo>
                  <a:pt x="267484" y="938157"/>
                </a:lnTo>
                <a:lnTo>
                  <a:pt x="292540" y="897547"/>
                </a:lnTo>
                <a:lnTo>
                  <a:pt x="315444" y="845334"/>
                </a:lnTo>
                <a:lnTo>
                  <a:pt x="329803" y="802144"/>
                </a:lnTo>
                <a:lnTo>
                  <a:pt x="341953" y="755800"/>
                </a:lnTo>
                <a:lnTo>
                  <a:pt x="351894" y="706830"/>
                </a:lnTo>
                <a:lnTo>
                  <a:pt x="359626" y="655758"/>
                </a:lnTo>
                <a:lnTo>
                  <a:pt x="365148" y="603109"/>
                </a:lnTo>
                <a:lnTo>
                  <a:pt x="368462" y="549410"/>
                </a:lnTo>
                <a:lnTo>
                  <a:pt x="369566" y="495185"/>
                </a:lnTo>
                <a:lnTo>
                  <a:pt x="368462" y="440960"/>
                </a:lnTo>
                <a:lnTo>
                  <a:pt x="365148" y="387260"/>
                </a:lnTo>
                <a:lnTo>
                  <a:pt x="359626" y="334612"/>
                </a:lnTo>
                <a:lnTo>
                  <a:pt x="351894" y="283540"/>
                </a:lnTo>
                <a:lnTo>
                  <a:pt x="341953" y="234569"/>
                </a:lnTo>
                <a:lnTo>
                  <a:pt x="329803" y="188226"/>
                </a:lnTo>
                <a:lnTo>
                  <a:pt x="315444" y="145036"/>
                </a:lnTo>
                <a:lnTo>
                  <a:pt x="292540" y="92823"/>
                </a:lnTo>
                <a:lnTo>
                  <a:pt x="267484" y="52213"/>
                </a:lnTo>
                <a:lnTo>
                  <a:pt x="240814" y="23205"/>
                </a:lnTo>
                <a:lnTo>
                  <a:pt x="184783" y="0"/>
                </a:lnTo>
                <a:close/>
              </a:path>
            </a:pathLst>
          </a:custGeom>
          <a:solidFill>
            <a:srgbClr val="EAF0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54239" y="3592520"/>
            <a:ext cx="369570" cy="990600"/>
          </a:xfrm>
          <a:custGeom>
            <a:avLst/>
            <a:gdLst/>
            <a:ahLst/>
            <a:cxnLst/>
            <a:rect l="l" t="t" r="r" b="b"/>
            <a:pathLst>
              <a:path w="369570" h="990600">
                <a:moveTo>
                  <a:pt x="315445" y="145036"/>
                </a:moveTo>
                <a:lnTo>
                  <a:pt x="329804" y="188227"/>
                </a:lnTo>
                <a:lnTo>
                  <a:pt x="341954" y="234570"/>
                </a:lnTo>
                <a:lnTo>
                  <a:pt x="351894" y="283540"/>
                </a:lnTo>
                <a:lnTo>
                  <a:pt x="359626" y="334612"/>
                </a:lnTo>
                <a:lnTo>
                  <a:pt x="365149" y="387261"/>
                </a:lnTo>
                <a:lnTo>
                  <a:pt x="368462" y="440960"/>
                </a:lnTo>
                <a:lnTo>
                  <a:pt x="369567" y="495185"/>
                </a:lnTo>
                <a:lnTo>
                  <a:pt x="368462" y="549410"/>
                </a:lnTo>
                <a:lnTo>
                  <a:pt x="365149" y="603110"/>
                </a:lnTo>
                <a:lnTo>
                  <a:pt x="359626" y="655758"/>
                </a:lnTo>
                <a:lnTo>
                  <a:pt x="351894" y="706830"/>
                </a:lnTo>
                <a:lnTo>
                  <a:pt x="341954" y="755801"/>
                </a:lnTo>
                <a:lnTo>
                  <a:pt x="329804" y="802144"/>
                </a:lnTo>
                <a:lnTo>
                  <a:pt x="315445" y="845334"/>
                </a:lnTo>
                <a:lnTo>
                  <a:pt x="292541" y="897548"/>
                </a:lnTo>
                <a:lnTo>
                  <a:pt x="267484" y="938158"/>
                </a:lnTo>
                <a:lnTo>
                  <a:pt x="240814" y="967165"/>
                </a:lnTo>
                <a:lnTo>
                  <a:pt x="184783" y="990371"/>
                </a:lnTo>
                <a:lnTo>
                  <a:pt x="156499" y="984569"/>
                </a:lnTo>
                <a:lnTo>
                  <a:pt x="102082" y="938158"/>
                </a:lnTo>
                <a:lnTo>
                  <a:pt x="77026" y="897548"/>
                </a:lnTo>
                <a:lnTo>
                  <a:pt x="54121" y="845334"/>
                </a:lnTo>
                <a:lnTo>
                  <a:pt x="39763" y="802144"/>
                </a:lnTo>
                <a:lnTo>
                  <a:pt x="27613" y="755801"/>
                </a:lnTo>
                <a:lnTo>
                  <a:pt x="17672" y="706830"/>
                </a:lnTo>
                <a:lnTo>
                  <a:pt x="9940" y="655758"/>
                </a:lnTo>
                <a:lnTo>
                  <a:pt x="4418" y="603110"/>
                </a:lnTo>
                <a:lnTo>
                  <a:pt x="1104" y="549410"/>
                </a:lnTo>
                <a:lnTo>
                  <a:pt x="0" y="495185"/>
                </a:lnTo>
                <a:lnTo>
                  <a:pt x="1104" y="440960"/>
                </a:lnTo>
                <a:lnTo>
                  <a:pt x="4418" y="387261"/>
                </a:lnTo>
                <a:lnTo>
                  <a:pt x="9940" y="334612"/>
                </a:lnTo>
                <a:lnTo>
                  <a:pt x="17672" y="283540"/>
                </a:lnTo>
                <a:lnTo>
                  <a:pt x="27613" y="234570"/>
                </a:lnTo>
                <a:lnTo>
                  <a:pt x="39763" y="188227"/>
                </a:lnTo>
                <a:lnTo>
                  <a:pt x="54121" y="145036"/>
                </a:lnTo>
                <a:lnTo>
                  <a:pt x="77026" y="92823"/>
                </a:lnTo>
                <a:lnTo>
                  <a:pt x="102082" y="52213"/>
                </a:lnTo>
                <a:lnTo>
                  <a:pt x="128752" y="23205"/>
                </a:lnTo>
                <a:lnTo>
                  <a:pt x="184783" y="0"/>
                </a:lnTo>
                <a:lnTo>
                  <a:pt x="213068" y="5801"/>
                </a:lnTo>
                <a:lnTo>
                  <a:pt x="240814" y="23205"/>
                </a:lnTo>
                <a:lnTo>
                  <a:pt x="267484" y="52213"/>
                </a:lnTo>
                <a:lnTo>
                  <a:pt x="292541" y="92823"/>
                </a:lnTo>
                <a:lnTo>
                  <a:pt x="315445" y="145036"/>
                </a:lnTo>
                <a:close/>
              </a:path>
            </a:pathLst>
          </a:custGeom>
          <a:ln w="25400">
            <a:solidFill>
              <a:srgbClr val="00882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862131" y="4632243"/>
            <a:ext cx="619125" cy="826135"/>
          </a:xfrm>
          <a:custGeom>
            <a:avLst/>
            <a:gdLst/>
            <a:ahLst/>
            <a:cxnLst/>
            <a:rect l="l" t="t" r="r" b="b"/>
            <a:pathLst>
              <a:path w="619125" h="826135">
                <a:moveTo>
                  <a:pt x="309274" y="0"/>
                </a:moveTo>
                <a:lnTo>
                  <a:pt x="269717" y="3360"/>
                </a:lnTo>
                <a:lnTo>
                  <a:pt x="230683" y="13441"/>
                </a:lnTo>
                <a:lnTo>
                  <a:pt x="192692" y="30242"/>
                </a:lnTo>
                <a:lnTo>
                  <a:pt x="156267" y="53765"/>
                </a:lnTo>
                <a:lnTo>
                  <a:pt x="121931" y="84007"/>
                </a:lnTo>
                <a:lnTo>
                  <a:pt x="90204" y="120971"/>
                </a:lnTo>
                <a:lnTo>
                  <a:pt x="64432" y="159881"/>
                </a:lnTo>
                <a:lnTo>
                  <a:pt x="42954" y="201801"/>
                </a:lnTo>
                <a:lnTo>
                  <a:pt x="25772" y="246185"/>
                </a:lnTo>
                <a:lnTo>
                  <a:pt x="12886" y="292484"/>
                </a:lnTo>
                <a:lnTo>
                  <a:pt x="4295" y="340152"/>
                </a:lnTo>
                <a:lnTo>
                  <a:pt x="0" y="388641"/>
                </a:lnTo>
                <a:lnTo>
                  <a:pt x="0" y="437404"/>
                </a:lnTo>
                <a:lnTo>
                  <a:pt x="4295" y="485893"/>
                </a:lnTo>
                <a:lnTo>
                  <a:pt x="12886" y="533560"/>
                </a:lnTo>
                <a:lnTo>
                  <a:pt x="25772" y="579860"/>
                </a:lnTo>
                <a:lnTo>
                  <a:pt x="42954" y="624243"/>
                </a:lnTo>
                <a:lnTo>
                  <a:pt x="64432" y="666163"/>
                </a:lnTo>
                <a:lnTo>
                  <a:pt x="90204" y="705073"/>
                </a:lnTo>
                <a:lnTo>
                  <a:pt x="121931" y="742036"/>
                </a:lnTo>
                <a:lnTo>
                  <a:pt x="156267" y="772279"/>
                </a:lnTo>
                <a:lnTo>
                  <a:pt x="192692" y="795802"/>
                </a:lnTo>
                <a:lnTo>
                  <a:pt x="230683" y="812603"/>
                </a:lnTo>
                <a:lnTo>
                  <a:pt x="269717" y="822684"/>
                </a:lnTo>
                <a:lnTo>
                  <a:pt x="309274" y="826044"/>
                </a:lnTo>
                <a:lnTo>
                  <a:pt x="348831" y="822684"/>
                </a:lnTo>
                <a:lnTo>
                  <a:pt x="387866" y="812603"/>
                </a:lnTo>
                <a:lnTo>
                  <a:pt x="425857" y="795802"/>
                </a:lnTo>
                <a:lnTo>
                  <a:pt x="462281" y="772279"/>
                </a:lnTo>
                <a:lnTo>
                  <a:pt x="496618" y="742036"/>
                </a:lnTo>
                <a:lnTo>
                  <a:pt x="528344" y="705073"/>
                </a:lnTo>
                <a:lnTo>
                  <a:pt x="554117" y="666163"/>
                </a:lnTo>
                <a:lnTo>
                  <a:pt x="575594" y="624243"/>
                </a:lnTo>
                <a:lnTo>
                  <a:pt x="592776" y="579860"/>
                </a:lnTo>
                <a:lnTo>
                  <a:pt x="605663" y="533560"/>
                </a:lnTo>
                <a:lnTo>
                  <a:pt x="614254" y="485893"/>
                </a:lnTo>
                <a:lnTo>
                  <a:pt x="618549" y="437404"/>
                </a:lnTo>
                <a:lnTo>
                  <a:pt x="618549" y="388641"/>
                </a:lnTo>
                <a:lnTo>
                  <a:pt x="614254" y="340152"/>
                </a:lnTo>
                <a:lnTo>
                  <a:pt x="605663" y="292484"/>
                </a:lnTo>
                <a:lnTo>
                  <a:pt x="592776" y="246185"/>
                </a:lnTo>
                <a:lnTo>
                  <a:pt x="575594" y="201801"/>
                </a:lnTo>
                <a:lnTo>
                  <a:pt x="554117" y="159881"/>
                </a:lnTo>
                <a:lnTo>
                  <a:pt x="528344" y="120971"/>
                </a:lnTo>
                <a:lnTo>
                  <a:pt x="496618" y="84007"/>
                </a:lnTo>
                <a:lnTo>
                  <a:pt x="462281" y="53765"/>
                </a:lnTo>
                <a:lnTo>
                  <a:pt x="425857" y="30242"/>
                </a:lnTo>
                <a:lnTo>
                  <a:pt x="387866" y="13441"/>
                </a:lnTo>
                <a:lnTo>
                  <a:pt x="348831" y="3360"/>
                </a:lnTo>
                <a:lnTo>
                  <a:pt x="309274" y="0"/>
                </a:lnTo>
                <a:close/>
              </a:path>
            </a:pathLst>
          </a:custGeom>
          <a:solidFill>
            <a:srgbClr val="EAF0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862131" y="4632243"/>
            <a:ext cx="619125" cy="826135"/>
          </a:xfrm>
          <a:custGeom>
            <a:avLst/>
            <a:gdLst/>
            <a:ahLst/>
            <a:cxnLst/>
            <a:rect l="l" t="t" r="r" b="b"/>
            <a:pathLst>
              <a:path w="619125" h="826135">
                <a:moveTo>
                  <a:pt x="528344" y="120971"/>
                </a:moveTo>
                <a:lnTo>
                  <a:pt x="554117" y="159881"/>
                </a:lnTo>
                <a:lnTo>
                  <a:pt x="575594" y="201801"/>
                </a:lnTo>
                <a:lnTo>
                  <a:pt x="592776" y="246185"/>
                </a:lnTo>
                <a:lnTo>
                  <a:pt x="605663" y="292484"/>
                </a:lnTo>
                <a:lnTo>
                  <a:pt x="614254" y="340152"/>
                </a:lnTo>
                <a:lnTo>
                  <a:pt x="618549" y="388641"/>
                </a:lnTo>
                <a:lnTo>
                  <a:pt x="618549" y="437403"/>
                </a:lnTo>
                <a:lnTo>
                  <a:pt x="614254" y="485892"/>
                </a:lnTo>
                <a:lnTo>
                  <a:pt x="605663" y="533560"/>
                </a:lnTo>
                <a:lnTo>
                  <a:pt x="592776" y="579860"/>
                </a:lnTo>
                <a:lnTo>
                  <a:pt x="575594" y="624243"/>
                </a:lnTo>
                <a:lnTo>
                  <a:pt x="554117" y="666163"/>
                </a:lnTo>
                <a:lnTo>
                  <a:pt x="528344" y="705073"/>
                </a:lnTo>
                <a:lnTo>
                  <a:pt x="496618" y="742037"/>
                </a:lnTo>
                <a:lnTo>
                  <a:pt x="462281" y="772280"/>
                </a:lnTo>
                <a:lnTo>
                  <a:pt x="425857" y="795802"/>
                </a:lnTo>
                <a:lnTo>
                  <a:pt x="387866" y="812603"/>
                </a:lnTo>
                <a:lnTo>
                  <a:pt x="348831" y="822684"/>
                </a:lnTo>
                <a:lnTo>
                  <a:pt x="309274" y="826045"/>
                </a:lnTo>
                <a:lnTo>
                  <a:pt x="269717" y="822684"/>
                </a:lnTo>
                <a:lnTo>
                  <a:pt x="230683" y="812603"/>
                </a:lnTo>
                <a:lnTo>
                  <a:pt x="192692" y="795802"/>
                </a:lnTo>
                <a:lnTo>
                  <a:pt x="156267" y="772280"/>
                </a:lnTo>
                <a:lnTo>
                  <a:pt x="121931" y="742037"/>
                </a:lnTo>
                <a:lnTo>
                  <a:pt x="90204" y="705073"/>
                </a:lnTo>
                <a:lnTo>
                  <a:pt x="64432" y="666163"/>
                </a:lnTo>
                <a:lnTo>
                  <a:pt x="42954" y="624243"/>
                </a:lnTo>
                <a:lnTo>
                  <a:pt x="25772" y="579860"/>
                </a:lnTo>
                <a:lnTo>
                  <a:pt x="12886" y="533560"/>
                </a:lnTo>
                <a:lnTo>
                  <a:pt x="4295" y="485892"/>
                </a:lnTo>
                <a:lnTo>
                  <a:pt x="0" y="437403"/>
                </a:lnTo>
                <a:lnTo>
                  <a:pt x="0" y="388641"/>
                </a:lnTo>
                <a:lnTo>
                  <a:pt x="4295" y="340152"/>
                </a:lnTo>
                <a:lnTo>
                  <a:pt x="12886" y="292484"/>
                </a:lnTo>
                <a:lnTo>
                  <a:pt x="25772" y="246185"/>
                </a:lnTo>
                <a:lnTo>
                  <a:pt x="42954" y="201801"/>
                </a:lnTo>
                <a:lnTo>
                  <a:pt x="64432" y="159881"/>
                </a:lnTo>
                <a:lnTo>
                  <a:pt x="90204" y="120971"/>
                </a:lnTo>
                <a:lnTo>
                  <a:pt x="121931" y="84007"/>
                </a:lnTo>
                <a:lnTo>
                  <a:pt x="156267" y="53765"/>
                </a:lnTo>
                <a:lnTo>
                  <a:pt x="192692" y="30242"/>
                </a:lnTo>
                <a:lnTo>
                  <a:pt x="230683" y="13441"/>
                </a:lnTo>
                <a:lnTo>
                  <a:pt x="269717" y="3360"/>
                </a:lnTo>
                <a:lnTo>
                  <a:pt x="309274" y="0"/>
                </a:lnTo>
                <a:lnTo>
                  <a:pt x="348831" y="3360"/>
                </a:lnTo>
                <a:lnTo>
                  <a:pt x="387866" y="13441"/>
                </a:lnTo>
                <a:lnTo>
                  <a:pt x="425857" y="30242"/>
                </a:lnTo>
                <a:lnTo>
                  <a:pt x="462281" y="53765"/>
                </a:lnTo>
                <a:lnTo>
                  <a:pt x="496618" y="84007"/>
                </a:lnTo>
                <a:lnTo>
                  <a:pt x="528344" y="120971"/>
                </a:lnTo>
                <a:close/>
              </a:path>
            </a:pathLst>
          </a:custGeom>
          <a:ln w="25400">
            <a:solidFill>
              <a:srgbClr val="00882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231497" y="4636629"/>
            <a:ext cx="619125" cy="826135"/>
          </a:xfrm>
          <a:custGeom>
            <a:avLst/>
            <a:gdLst/>
            <a:ahLst/>
            <a:cxnLst/>
            <a:rect l="l" t="t" r="r" b="b"/>
            <a:pathLst>
              <a:path w="619125" h="826135">
                <a:moveTo>
                  <a:pt x="309274" y="0"/>
                </a:moveTo>
                <a:lnTo>
                  <a:pt x="269717" y="3360"/>
                </a:lnTo>
                <a:lnTo>
                  <a:pt x="230683" y="13441"/>
                </a:lnTo>
                <a:lnTo>
                  <a:pt x="192692" y="30242"/>
                </a:lnTo>
                <a:lnTo>
                  <a:pt x="156267" y="53765"/>
                </a:lnTo>
                <a:lnTo>
                  <a:pt x="121931" y="84007"/>
                </a:lnTo>
                <a:lnTo>
                  <a:pt x="90204" y="120971"/>
                </a:lnTo>
                <a:lnTo>
                  <a:pt x="64432" y="159881"/>
                </a:lnTo>
                <a:lnTo>
                  <a:pt x="42954" y="201801"/>
                </a:lnTo>
                <a:lnTo>
                  <a:pt x="25772" y="246184"/>
                </a:lnTo>
                <a:lnTo>
                  <a:pt x="12886" y="292484"/>
                </a:lnTo>
                <a:lnTo>
                  <a:pt x="4295" y="340152"/>
                </a:lnTo>
                <a:lnTo>
                  <a:pt x="0" y="388641"/>
                </a:lnTo>
                <a:lnTo>
                  <a:pt x="0" y="437403"/>
                </a:lnTo>
                <a:lnTo>
                  <a:pt x="4295" y="485892"/>
                </a:lnTo>
                <a:lnTo>
                  <a:pt x="12886" y="533560"/>
                </a:lnTo>
                <a:lnTo>
                  <a:pt x="25772" y="579859"/>
                </a:lnTo>
                <a:lnTo>
                  <a:pt x="42954" y="624243"/>
                </a:lnTo>
                <a:lnTo>
                  <a:pt x="64432" y="666163"/>
                </a:lnTo>
                <a:lnTo>
                  <a:pt x="90204" y="705073"/>
                </a:lnTo>
                <a:lnTo>
                  <a:pt x="121931" y="742036"/>
                </a:lnTo>
                <a:lnTo>
                  <a:pt x="156267" y="772279"/>
                </a:lnTo>
                <a:lnTo>
                  <a:pt x="192692" y="795802"/>
                </a:lnTo>
                <a:lnTo>
                  <a:pt x="230683" y="812603"/>
                </a:lnTo>
                <a:lnTo>
                  <a:pt x="269717" y="822684"/>
                </a:lnTo>
                <a:lnTo>
                  <a:pt x="309274" y="826044"/>
                </a:lnTo>
                <a:lnTo>
                  <a:pt x="348831" y="822684"/>
                </a:lnTo>
                <a:lnTo>
                  <a:pt x="387866" y="812603"/>
                </a:lnTo>
                <a:lnTo>
                  <a:pt x="425857" y="795802"/>
                </a:lnTo>
                <a:lnTo>
                  <a:pt x="462281" y="772279"/>
                </a:lnTo>
                <a:lnTo>
                  <a:pt x="496618" y="742036"/>
                </a:lnTo>
                <a:lnTo>
                  <a:pt x="528344" y="705073"/>
                </a:lnTo>
                <a:lnTo>
                  <a:pt x="554117" y="666163"/>
                </a:lnTo>
                <a:lnTo>
                  <a:pt x="575594" y="624243"/>
                </a:lnTo>
                <a:lnTo>
                  <a:pt x="592776" y="579859"/>
                </a:lnTo>
                <a:lnTo>
                  <a:pt x="605663" y="533560"/>
                </a:lnTo>
                <a:lnTo>
                  <a:pt x="614254" y="485892"/>
                </a:lnTo>
                <a:lnTo>
                  <a:pt x="618549" y="437403"/>
                </a:lnTo>
                <a:lnTo>
                  <a:pt x="618549" y="388641"/>
                </a:lnTo>
                <a:lnTo>
                  <a:pt x="614254" y="340152"/>
                </a:lnTo>
                <a:lnTo>
                  <a:pt x="605663" y="292484"/>
                </a:lnTo>
                <a:lnTo>
                  <a:pt x="592776" y="246184"/>
                </a:lnTo>
                <a:lnTo>
                  <a:pt x="575594" y="201801"/>
                </a:lnTo>
                <a:lnTo>
                  <a:pt x="554117" y="159881"/>
                </a:lnTo>
                <a:lnTo>
                  <a:pt x="528344" y="120971"/>
                </a:lnTo>
                <a:lnTo>
                  <a:pt x="496618" y="84007"/>
                </a:lnTo>
                <a:lnTo>
                  <a:pt x="462281" y="53765"/>
                </a:lnTo>
                <a:lnTo>
                  <a:pt x="425857" y="30242"/>
                </a:lnTo>
                <a:lnTo>
                  <a:pt x="387866" y="13441"/>
                </a:lnTo>
                <a:lnTo>
                  <a:pt x="348831" y="3360"/>
                </a:lnTo>
                <a:lnTo>
                  <a:pt x="309274" y="0"/>
                </a:lnTo>
                <a:close/>
              </a:path>
            </a:pathLst>
          </a:custGeom>
          <a:solidFill>
            <a:srgbClr val="EAF0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231496" y="4636629"/>
            <a:ext cx="619125" cy="826135"/>
          </a:xfrm>
          <a:custGeom>
            <a:avLst/>
            <a:gdLst/>
            <a:ahLst/>
            <a:cxnLst/>
            <a:rect l="l" t="t" r="r" b="b"/>
            <a:pathLst>
              <a:path w="619125" h="826135">
                <a:moveTo>
                  <a:pt x="528344" y="120971"/>
                </a:moveTo>
                <a:lnTo>
                  <a:pt x="554117" y="159881"/>
                </a:lnTo>
                <a:lnTo>
                  <a:pt x="575594" y="201801"/>
                </a:lnTo>
                <a:lnTo>
                  <a:pt x="592776" y="246185"/>
                </a:lnTo>
                <a:lnTo>
                  <a:pt x="605663" y="292484"/>
                </a:lnTo>
                <a:lnTo>
                  <a:pt x="614254" y="340152"/>
                </a:lnTo>
                <a:lnTo>
                  <a:pt x="618549" y="388641"/>
                </a:lnTo>
                <a:lnTo>
                  <a:pt x="618549" y="437403"/>
                </a:lnTo>
                <a:lnTo>
                  <a:pt x="614254" y="485892"/>
                </a:lnTo>
                <a:lnTo>
                  <a:pt x="605663" y="533560"/>
                </a:lnTo>
                <a:lnTo>
                  <a:pt x="592776" y="579860"/>
                </a:lnTo>
                <a:lnTo>
                  <a:pt x="575594" y="624243"/>
                </a:lnTo>
                <a:lnTo>
                  <a:pt x="554117" y="666163"/>
                </a:lnTo>
                <a:lnTo>
                  <a:pt x="528344" y="705073"/>
                </a:lnTo>
                <a:lnTo>
                  <a:pt x="496618" y="742037"/>
                </a:lnTo>
                <a:lnTo>
                  <a:pt x="462281" y="772280"/>
                </a:lnTo>
                <a:lnTo>
                  <a:pt x="425857" y="795802"/>
                </a:lnTo>
                <a:lnTo>
                  <a:pt x="387866" y="812603"/>
                </a:lnTo>
                <a:lnTo>
                  <a:pt x="348831" y="822684"/>
                </a:lnTo>
                <a:lnTo>
                  <a:pt x="309274" y="826045"/>
                </a:lnTo>
                <a:lnTo>
                  <a:pt x="269717" y="822684"/>
                </a:lnTo>
                <a:lnTo>
                  <a:pt x="230683" y="812603"/>
                </a:lnTo>
                <a:lnTo>
                  <a:pt x="192692" y="795802"/>
                </a:lnTo>
                <a:lnTo>
                  <a:pt x="156267" y="772280"/>
                </a:lnTo>
                <a:lnTo>
                  <a:pt x="121931" y="742037"/>
                </a:lnTo>
                <a:lnTo>
                  <a:pt x="90204" y="705073"/>
                </a:lnTo>
                <a:lnTo>
                  <a:pt x="64432" y="666163"/>
                </a:lnTo>
                <a:lnTo>
                  <a:pt x="42954" y="624243"/>
                </a:lnTo>
                <a:lnTo>
                  <a:pt x="25772" y="579860"/>
                </a:lnTo>
                <a:lnTo>
                  <a:pt x="12886" y="533560"/>
                </a:lnTo>
                <a:lnTo>
                  <a:pt x="4295" y="485892"/>
                </a:lnTo>
                <a:lnTo>
                  <a:pt x="0" y="437403"/>
                </a:lnTo>
                <a:lnTo>
                  <a:pt x="0" y="388641"/>
                </a:lnTo>
                <a:lnTo>
                  <a:pt x="4295" y="340152"/>
                </a:lnTo>
                <a:lnTo>
                  <a:pt x="12886" y="292484"/>
                </a:lnTo>
                <a:lnTo>
                  <a:pt x="25772" y="246185"/>
                </a:lnTo>
                <a:lnTo>
                  <a:pt x="42954" y="201801"/>
                </a:lnTo>
                <a:lnTo>
                  <a:pt x="64432" y="159881"/>
                </a:lnTo>
                <a:lnTo>
                  <a:pt x="90204" y="120971"/>
                </a:lnTo>
                <a:lnTo>
                  <a:pt x="121931" y="84007"/>
                </a:lnTo>
                <a:lnTo>
                  <a:pt x="156267" y="53765"/>
                </a:lnTo>
                <a:lnTo>
                  <a:pt x="192692" y="30242"/>
                </a:lnTo>
                <a:lnTo>
                  <a:pt x="230683" y="13441"/>
                </a:lnTo>
                <a:lnTo>
                  <a:pt x="269717" y="3360"/>
                </a:lnTo>
                <a:lnTo>
                  <a:pt x="309274" y="0"/>
                </a:lnTo>
                <a:lnTo>
                  <a:pt x="348831" y="3360"/>
                </a:lnTo>
                <a:lnTo>
                  <a:pt x="387866" y="13441"/>
                </a:lnTo>
                <a:lnTo>
                  <a:pt x="425857" y="30242"/>
                </a:lnTo>
                <a:lnTo>
                  <a:pt x="462281" y="53765"/>
                </a:lnTo>
                <a:lnTo>
                  <a:pt x="496618" y="84007"/>
                </a:lnTo>
                <a:lnTo>
                  <a:pt x="528344" y="120971"/>
                </a:lnTo>
                <a:close/>
              </a:path>
            </a:pathLst>
          </a:custGeom>
          <a:ln w="25400">
            <a:solidFill>
              <a:srgbClr val="00882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6088474" y="4612365"/>
            <a:ext cx="2727325" cy="6184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827530" algn="l"/>
              </a:tabLst>
            </a:pPr>
            <a:r>
              <a:rPr sz="3750" i="1" spc="5" dirty="0">
                <a:latin typeface="Times New Roman"/>
                <a:cs typeface="Times New Roman"/>
              </a:rPr>
              <a:t>f</a:t>
            </a:r>
            <a:r>
              <a:rPr sz="3750" i="1" spc="-280" dirty="0">
                <a:latin typeface="Times New Roman"/>
                <a:cs typeface="Times New Roman"/>
              </a:rPr>
              <a:t> </a:t>
            </a:r>
            <a:r>
              <a:rPr sz="3750" spc="-50" dirty="0">
                <a:latin typeface="Symbol"/>
                <a:cs typeface="Symbol"/>
              </a:rPr>
              <a:t></a:t>
            </a:r>
            <a:r>
              <a:rPr sz="3750" spc="-50" dirty="0">
                <a:latin typeface="Times New Roman"/>
                <a:cs typeface="Times New Roman"/>
              </a:rPr>
              <a:t>(</a:t>
            </a:r>
            <a:r>
              <a:rPr sz="3900" i="1" spc="-50" dirty="0">
                <a:latin typeface="Symbol"/>
                <a:cs typeface="Symbol"/>
              </a:rPr>
              <a:t></a:t>
            </a:r>
            <a:r>
              <a:rPr sz="3900" i="1" spc="-30" dirty="0">
                <a:latin typeface="Times New Roman"/>
                <a:cs typeface="Times New Roman"/>
              </a:rPr>
              <a:t> </a:t>
            </a:r>
            <a:r>
              <a:rPr sz="3750" spc="5" dirty="0">
                <a:latin typeface="Times New Roman"/>
                <a:cs typeface="Times New Roman"/>
              </a:rPr>
              <a:t>)</a:t>
            </a:r>
            <a:r>
              <a:rPr sz="3750" spc="-580" dirty="0">
                <a:latin typeface="Times New Roman"/>
                <a:cs typeface="Times New Roman"/>
              </a:rPr>
              <a:t> </a:t>
            </a:r>
            <a:r>
              <a:rPr sz="3750" spc="5" dirty="0">
                <a:latin typeface="Symbol"/>
                <a:cs typeface="Symbol"/>
              </a:rPr>
              <a:t></a:t>
            </a:r>
            <a:r>
              <a:rPr sz="3750" spc="-505" dirty="0">
                <a:latin typeface="Times New Roman"/>
                <a:cs typeface="Times New Roman"/>
              </a:rPr>
              <a:t> </a:t>
            </a:r>
            <a:r>
              <a:rPr sz="3750" i="1" spc="-65" dirty="0">
                <a:latin typeface="Times New Roman"/>
                <a:cs typeface="Times New Roman"/>
              </a:rPr>
              <a:t>d</a:t>
            </a:r>
            <a:r>
              <a:rPr sz="3900" i="1" spc="-65" dirty="0">
                <a:latin typeface="Symbol"/>
                <a:cs typeface="Symbol"/>
              </a:rPr>
              <a:t></a:t>
            </a:r>
            <a:r>
              <a:rPr sz="3900" spc="-65" dirty="0">
                <a:latin typeface="Times New Roman"/>
                <a:cs typeface="Times New Roman"/>
              </a:rPr>
              <a:t>	</a:t>
            </a:r>
            <a:r>
              <a:rPr sz="3750" spc="10" dirty="0">
                <a:latin typeface="Symbol"/>
                <a:cs typeface="Symbol"/>
              </a:rPr>
              <a:t></a:t>
            </a:r>
            <a:r>
              <a:rPr sz="3750" spc="-114" dirty="0">
                <a:latin typeface="Times New Roman"/>
                <a:cs typeface="Times New Roman"/>
              </a:rPr>
              <a:t> </a:t>
            </a:r>
            <a:r>
              <a:rPr sz="3750" i="1" spc="-120" dirty="0">
                <a:latin typeface="Times New Roman"/>
                <a:cs typeface="Times New Roman"/>
              </a:rPr>
              <a:t>d</a:t>
            </a:r>
            <a:r>
              <a:rPr sz="3900" i="1" spc="-120" dirty="0">
                <a:latin typeface="Symbol"/>
                <a:cs typeface="Symbol"/>
              </a:rPr>
              <a:t></a:t>
            </a:r>
            <a:endParaRPr sz="390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638800" y="2310416"/>
            <a:ext cx="5176520" cy="204343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05"/>
              </a:spcBef>
            </a:pPr>
            <a:r>
              <a:rPr sz="1700" spc="-45" dirty="0">
                <a:latin typeface="Arial"/>
                <a:cs typeface="Arial"/>
              </a:rPr>
              <a:t>B. </a:t>
            </a:r>
            <a:r>
              <a:rPr sz="1700" spc="20" dirty="0">
                <a:latin typeface="Arial"/>
                <a:cs typeface="Arial"/>
              </a:rPr>
              <a:t>Evolutionary </a:t>
            </a:r>
            <a:r>
              <a:rPr sz="1700" spc="50" dirty="0">
                <a:latin typeface="Arial"/>
                <a:cs typeface="Arial"/>
              </a:rPr>
              <a:t>Action</a:t>
            </a:r>
            <a:r>
              <a:rPr sz="1700" spc="-140" dirty="0">
                <a:latin typeface="Arial"/>
                <a:cs typeface="Arial"/>
              </a:rPr>
              <a:t> </a:t>
            </a:r>
            <a:r>
              <a:rPr sz="1700" spc="40" dirty="0">
                <a:latin typeface="Arial"/>
                <a:cs typeface="Arial"/>
              </a:rPr>
              <a:t>theory</a:t>
            </a:r>
            <a:endParaRPr sz="1700">
              <a:latin typeface="Arial"/>
              <a:cs typeface="Arial"/>
            </a:endParaRPr>
          </a:p>
          <a:p>
            <a:pPr marL="585470">
              <a:lnSpc>
                <a:spcPct val="100000"/>
              </a:lnSpc>
              <a:spcBef>
                <a:spcPts val="1000"/>
              </a:spcBef>
            </a:pPr>
            <a:r>
              <a:rPr sz="4000" i="1" spc="5" dirty="0">
                <a:latin typeface="Times New Roman"/>
                <a:cs typeface="Times New Roman"/>
              </a:rPr>
              <a:t>f</a:t>
            </a:r>
            <a:r>
              <a:rPr sz="4000" i="1" spc="-300" dirty="0">
                <a:latin typeface="Times New Roman"/>
                <a:cs typeface="Times New Roman"/>
              </a:rPr>
              <a:t> </a:t>
            </a:r>
            <a:r>
              <a:rPr sz="4000" spc="-120" dirty="0">
                <a:latin typeface="Times New Roman"/>
                <a:cs typeface="Times New Roman"/>
              </a:rPr>
              <a:t>(</a:t>
            </a:r>
            <a:r>
              <a:rPr sz="4150" i="1" spc="-120" dirty="0">
                <a:latin typeface="Symbol"/>
                <a:cs typeface="Symbol"/>
              </a:rPr>
              <a:t></a:t>
            </a:r>
            <a:r>
              <a:rPr sz="4150" i="1" spc="-35" dirty="0">
                <a:latin typeface="Times New Roman"/>
                <a:cs typeface="Times New Roman"/>
              </a:rPr>
              <a:t> </a:t>
            </a:r>
            <a:r>
              <a:rPr sz="4000" spc="5" dirty="0">
                <a:latin typeface="Times New Roman"/>
                <a:cs typeface="Times New Roman"/>
              </a:rPr>
              <a:t>)</a:t>
            </a:r>
            <a:r>
              <a:rPr sz="4000" spc="-254" dirty="0">
                <a:latin typeface="Times New Roman"/>
                <a:cs typeface="Times New Roman"/>
              </a:rPr>
              <a:t> </a:t>
            </a:r>
            <a:r>
              <a:rPr sz="4000" spc="15" dirty="0">
                <a:latin typeface="Symbol"/>
                <a:cs typeface="Symbol"/>
              </a:rPr>
              <a:t></a:t>
            </a:r>
            <a:r>
              <a:rPr sz="4000" spc="-370" dirty="0">
                <a:latin typeface="Times New Roman"/>
                <a:cs typeface="Times New Roman"/>
              </a:rPr>
              <a:t> </a:t>
            </a:r>
            <a:r>
              <a:rPr sz="4150" i="1" spc="-75" dirty="0">
                <a:latin typeface="Symbol"/>
                <a:cs typeface="Symbol"/>
              </a:rPr>
              <a:t></a:t>
            </a:r>
            <a:endParaRPr sz="4150">
              <a:latin typeface="Symbol"/>
              <a:cs typeface="Symbol"/>
            </a:endParaRPr>
          </a:p>
          <a:p>
            <a:pPr marL="3290570">
              <a:lnSpc>
                <a:spcPct val="100000"/>
              </a:lnSpc>
              <a:spcBef>
                <a:spcPts val="1160"/>
              </a:spcBef>
            </a:pPr>
            <a:r>
              <a:rPr sz="7875" baseline="-12169" dirty="0">
                <a:latin typeface="Symbol"/>
                <a:cs typeface="Symbol"/>
              </a:rPr>
              <a:t></a:t>
            </a:r>
            <a:r>
              <a:rPr sz="7875" spc="-277" baseline="-12169" dirty="0">
                <a:latin typeface="Times New Roman"/>
                <a:cs typeface="Times New Roman"/>
              </a:rPr>
              <a:t> </a:t>
            </a:r>
            <a:r>
              <a:rPr sz="3500" i="1" dirty="0">
                <a:latin typeface="Times New Roman"/>
                <a:cs typeface="Times New Roman"/>
              </a:rPr>
              <a:t>f</a:t>
            </a:r>
            <a:r>
              <a:rPr sz="3500" i="1" spc="-280" dirty="0">
                <a:latin typeface="Times New Roman"/>
                <a:cs typeface="Times New Roman"/>
              </a:rPr>
              <a:t> </a:t>
            </a:r>
            <a:r>
              <a:rPr sz="3500" spc="-50" dirty="0">
                <a:latin typeface="Symbol"/>
                <a:cs typeface="Symbol"/>
              </a:rPr>
              <a:t></a:t>
            </a:r>
            <a:r>
              <a:rPr sz="3500" spc="-50" dirty="0">
                <a:latin typeface="Times New Roman"/>
                <a:cs typeface="Times New Roman"/>
              </a:rPr>
              <a:t>(</a:t>
            </a:r>
            <a:r>
              <a:rPr sz="3600" i="1" spc="-50" dirty="0">
                <a:latin typeface="Symbol"/>
                <a:cs typeface="Symbol"/>
              </a:rPr>
              <a:t></a:t>
            </a:r>
            <a:r>
              <a:rPr sz="3600" i="1" spc="-45" dirty="0">
                <a:latin typeface="Times New Roman"/>
                <a:cs typeface="Times New Roman"/>
              </a:rPr>
              <a:t> </a:t>
            </a:r>
            <a:r>
              <a:rPr sz="3500" dirty="0">
                <a:latin typeface="Times New Roman"/>
                <a:cs typeface="Times New Roman"/>
              </a:rPr>
              <a:t>)</a:t>
            </a:r>
            <a:r>
              <a:rPr sz="3500" spc="-555" dirty="0">
                <a:latin typeface="Times New Roman"/>
                <a:cs typeface="Times New Roman"/>
              </a:rPr>
              <a:t> </a:t>
            </a:r>
            <a:r>
              <a:rPr sz="3500" dirty="0">
                <a:latin typeface="Symbol"/>
                <a:cs typeface="Symbol"/>
              </a:rPr>
              <a:t></a:t>
            </a:r>
            <a:r>
              <a:rPr sz="3500" spc="-484" dirty="0">
                <a:latin typeface="Times New Roman"/>
                <a:cs typeface="Times New Roman"/>
              </a:rPr>
              <a:t> </a:t>
            </a:r>
            <a:r>
              <a:rPr sz="3500" i="1" dirty="0">
                <a:latin typeface="Times New Roman"/>
                <a:cs typeface="Times New Roman"/>
              </a:rPr>
              <a:t>d</a:t>
            </a:r>
            <a:r>
              <a:rPr sz="3600" i="1" dirty="0">
                <a:latin typeface="Symbol"/>
                <a:cs typeface="Symbol"/>
              </a:rPr>
              <a:t></a:t>
            </a:r>
            <a:endParaRPr sz="3600">
              <a:latin typeface="Symbol"/>
              <a:cs typeface="Symbo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7429699" y="3518313"/>
            <a:ext cx="0" cy="1033144"/>
          </a:xfrm>
          <a:custGeom>
            <a:avLst/>
            <a:gdLst/>
            <a:ahLst/>
            <a:cxnLst/>
            <a:rect l="l" t="t" r="r" b="b"/>
            <a:pathLst>
              <a:path h="1033145">
                <a:moveTo>
                  <a:pt x="0" y="0"/>
                </a:moveTo>
                <a:lnTo>
                  <a:pt x="0" y="103274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391599" y="4525659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6200" y="0"/>
                </a:moveTo>
                <a:lnTo>
                  <a:pt x="38100" y="19050"/>
                </a:lnTo>
                <a:lnTo>
                  <a:pt x="0" y="0"/>
                </a:lnTo>
                <a:lnTo>
                  <a:pt x="38100" y="76200"/>
                </a:lnTo>
                <a:lnTo>
                  <a:pt x="762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723929" y="3593065"/>
            <a:ext cx="1043305" cy="1046480"/>
          </a:xfrm>
          <a:custGeom>
            <a:avLst/>
            <a:gdLst/>
            <a:ahLst/>
            <a:cxnLst/>
            <a:rect l="l" t="t" r="r" b="b"/>
            <a:pathLst>
              <a:path w="1043304" h="1046479">
                <a:moveTo>
                  <a:pt x="16789" y="0"/>
                </a:moveTo>
                <a:lnTo>
                  <a:pt x="87048" y="17595"/>
                </a:lnTo>
                <a:lnTo>
                  <a:pt x="149058" y="33704"/>
                </a:lnTo>
                <a:lnTo>
                  <a:pt x="208989" y="49828"/>
                </a:lnTo>
                <a:lnTo>
                  <a:pt x="266841" y="65968"/>
                </a:lnTo>
                <a:lnTo>
                  <a:pt x="322614" y="82125"/>
                </a:lnTo>
                <a:lnTo>
                  <a:pt x="376307" y="98297"/>
                </a:lnTo>
                <a:lnTo>
                  <a:pt x="427922" y="114485"/>
                </a:lnTo>
                <a:lnTo>
                  <a:pt x="477457" y="130690"/>
                </a:lnTo>
                <a:lnTo>
                  <a:pt x="524913" y="146910"/>
                </a:lnTo>
                <a:lnTo>
                  <a:pt x="570290" y="163146"/>
                </a:lnTo>
                <a:lnTo>
                  <a:pt x="613588" y="179398"/>
                </a:lnTo>
                <a:lnTo>
                  <a:pt x="654806" y="195666"/>
                </a:lnTo>
                <a:lnTo>
                  <a:pt x="693946" y="211949"/>
                </a:lnTo>
                <a:lnTo>
                  <a:pt x="731006" y="228249"/>
                </a:lnTo>
                <a:lnTo>
                  <a:pt x="765987" y="244565"/>
                </a:lnTo>
                <a:lnTo>
                  <a:pt x="829712" y="277244"/>
                </a:lnTo>
                <a:lnTo>
                  <a:pt x="885120" y="309987"/>
                </a:lnTo>
                <a:lnTo>
                  <a:pt x="932211" y="342794"/>
                </a:lnTo>
                <a:lnTo>
                  <a:pt x="970986" y="375664"/>
                </a:lnTo>
                <a:lnTo>
                  <a:pt x="1001444" y="408598"/>
                </a:lnTo>
                <a:lnTo>
                  <a:pt x="1023586" y="441596"/>
                </a:lnTo>
                <a:lnTo>
                  <a:pt x="1041205" y="491213"/>
                </a:lnTo>
                <a:lnTo>
                  <a:pt x="1042919" y="507783"/>
                </a:lnTo>
                <a:lnTo>
                  <a:pt x="1042555" y="524370"/>
                </a:lnTo>
                <a:lnTo>
                  <a:pt x="1028986" y="574225"/>
                </a:lnTo>
                <a:lnTo>
                  <a:pt x="1009545" y="607542"/>
                </a:lnTo>
                <a:lnTo>
                  <a:pt x="981787" y="640922"/>
                </a:lnTo>
                <a:lnTo>
                  <a:pt x="945712" y="674367"/>
                </a:lnTo>
                <a:lnTo>
                  <a:pt x="901321" y="707874"/>
                </a:lnTo>
                <a:lnTo>
                  <a:pt x="848614" y="741446"/>
                </a:lnTo>
                <a:lnTo>
                  <a:pt x="787589" y="775081"/>
                </a:lnTo>
                <a:lnTo>
                  <a:pt x="718249" y="808781"/>
                </a:lnTo>
                <a:lnTo>
                  <a:pt x="680460" y="825654"/>
                </a:lnTo>
                <a:lnTo>
                  <a:pt x="640591" y="842543"/>
                </a:lnTo>
                <a:lnTo>
                  <a:pt x="598644" y="859449"/>
                </a:lnTo>
                <a:lnTo>
                  <a:pt x="554617" y="876370"/>
                </a:lnTo>
                <a:lnTo>
                  <a:pt x="508512" y="893307"/>
                </a:lnTo>
                <a:lnTo>
                  <a:pt x="460327" y="910261"/>
                </a:lnTo>
                <a:lnTo>
                  <a:pt x="410063" y="927230"/>
                </a:lnTo>
                <a:lnTo>
                  <a:pt x="357720" y="944215"/>
                </a:lnTo>
                <a:lnTo>
                  <a:pt x="303298" y="961216"/>
                </a:lnTo>
                <a:lnTo>
                  <a:pt x="246796" y="978233"/>
                </a:lnTo>
                <a:lnTo>
                  <a:pt x="188216" y="995266"/>
                </a:lnTo>
                <a:lnTo>
                  <a:pt x="127556" y="1012314"/>
                </a:lnTo>
                <a:lnTo>
                  <a:pt x="64817" y="1029379"/>
                </a:lnTo>
                <a:lnTo>
                  <a:pt x="0" y="104646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691362" y="3562059"/>
            <a:ext cx="83185" cy="74295"/>
          </a:xfrm>
          <a:custGeom>
            <a:avLst/>
            <a:gdLst/>
            <a:ahLst/>
            <a:cxnLst/>
            <a:rect l="l" t="t" r="r" b="b"/>
            <a:pathLst>
              <a:path w="83184" h="74295">
                <a:moveTo>
                  <a:pt x="83051" y="0"/>
                </a:moveTo>
                <a:lnTo>
                  <a:pt x="0" y="18983"/>
                </a:lnTo>
                <a:lnTo>
                  <a:pt x="65017" y="74035"/>
                </a:lnTo>
                <a:lnTo>
                  <a:pt x="55525" y="32509"/>
                </a:lnTo>
                <a:lnTo>
                  <a:pt x="830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21055" y="3780562"/>
            <a:ext cx="7945452" cy="23331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318500" y="6527800"/>
            <a:ext cx="224663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rebuchet MS"/>
                <a:cs typeface="Trebuchet MS"/>
              </a:rPr>
              <a:t>Schonegge and Gallion</a:t>
            </a:r>
            <a:r>
              <a:rPr sz="1400" spc="-95" dirty="0">
                <a:latin typeface="Trebuchet MS"/>
                <a:cs typeface="Trebuchet MS"/>
              </a:rPr>
              <a:t> </a:t>
            </a:r>
            <a:r>
              <a:rPr sz="1400" dirty="0">
                <a:latin typeface="Trebuchet MS"/>
                <a:cs typeface="Trebuchet MS"/>
              </a:rPr>
              <a:t>2016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The mutations form three</a:t>
            </a:r>
            <a:r>
              <a:rPr spc="5" dirty="0"/>
              <a:t> </a:t>
            </a:r>
            <a:r>
              <a:rPr spc="-5" dirty="0"/>
              <a:t>clusters</a:t>
            </a:r>
          </a:p>
          <a:p>
            <a:pPr algn="ctr">
              <a:lnSpc>
                <a:spcPct val="100000"/>
              </a:lnSpc>
              <a:spcBef>
                <a:spcPts val="40"/>
              </a:spcBef>
            </a:pPr>
            <a:r>
              <a:rPr dirty="0"/>
              <a:t>each </a:t>
            </a:r>
            <a:r>
              <a:rPr spc="-5" dirty="0"/>
              <a:t>with </a:t>
            </a:r>
            <a:r>
              <a:rPr dirty="0"/>
              <a:t>a </a:t>
            </a:r>
            <a:r>
              <a:rPr spc="-10" dirty="0"/>
              <a:t>different </a:t>
            </a:r>
            <a:r>
              <a:rPr dirty="0"/>
              <a:t>and specific signaling</a:t>
            </a:r>
            <a:r>
              <a:rPr spc="-45" dirty="0"/>
              <a:t> </a:t>
            </a:r>
            <a:r>
              <a:rPr dirty="0"/>
              <a:t>bias</a:t>
            </a:r>
          </a:p>
        </p:txBody>
      </p:sp>
      <p:sp>
        <p:nvSpPr>
          <p:cNvPr id="5" name="object 5"/>
          <p:cNvSpPr/>
          <p:nvPr/>
        </p:nvSpPr>
        <p:spPr>
          <a:xfrm>
            <a:off x="1216102" y="1534832"/>
            <a:ext cx="7672783" cy="19545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792271" y="3616164"/>
            <a:ext cx="2182211" cy="257977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7055" y="266501"/>
            <a:ext cx="7466315" cy="61448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398000" y="2768600"/>
            <a:ext cx="128333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65" dirty="0">
                <a:solidFill>
                  <a:srgbClr val="000000"/>
                </a:solidFill>
              </a:rPr>
              <a:t>Join</a:t>
            </a:r>
            <a:r>
              <a:rPr spc="-145" dirty="0">
                <a:solidFill>
                  <a:srgbClr val="000000"/>
                </a:solidFill>
              </a:rPr>
              <a:t> </a:t>
            </a:r>
            <a:r>
              <a:rPr spc="15" dirty="0">
                <a:solidFill>
                  <a:srgbClr val="000000"/>
                </a:solidFill>
              </a:rPr>
              <a:t>us!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44221" y="573388"/>
            <a:ext cx="8314142" cy="4035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9927" y="5045830"/>
            <a:ext cx="10667248" cy="18121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53046" y="5118948"/>
            <a:ext cx="10413365" cy="1739264"/>
          </a:xfrm>
          <a:custGeom>
            <a:avLst/>
            <a:gdLst/>
            <a:ahLst/>
            <a:cxnLst/>
            <a:rect l="l" t="t" r="r" b="b"/>
            <a:pathLst>
              <a:path w="10413365" h="1739265">
                <a:moveTo>
                  <a:pt x="0" y="0"/>
                </a:moveTo>
                <a:lnTo>
                  <a:pt x="10413248" y="0"/>
                </a:lnTo>
                <a:lnTo>
                  <a:pt x="10413248" y="1739051"/>
                </a:lnTo>
                <a:lnTo>
                  <a:pt x="0" y="1739051"/>
                </a:lnTo>
                <a:lnTo>
                  <a:pt x="0" y="0"/>
                </a:lnTo>
                <a:close/>
              </a:path>
            </a:pathLst>
          </a:custGeom>
          <a:solidFill>
            <a:srgbClr val="51A7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682094" y="5141558"/>
            <a:ext cx="559435" cy="6705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indent="226695" algn="r">
              <a:lnSpc>
                <a:spcPct val="101200"/>
              </a:lnSpc>
              <a:spcBef>
                <a:spcPts val="80"/>
              </a:spcBef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NIH  NSF  CPRIT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12354" y="5789258"/>
            <a:ext cx="2228850" cy="6705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indent="593090">
              <a:lnSpc>
                <a:spcPct val="101200"/>
              </a:lnSpc>
              <a:spcBef>
                <a:spcPts val="80"/>
              </a:spcBef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McNair</a:t>
            </a:r>
            <a:r>
              <a:rPr sz="14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Foundation 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Oskar 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Fischer</a:t>
            </a:r>
            <a:r>
              <a:rPr sz="14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Foundation</a:t>
            </a:r>
            <a:endParaRPr sz="14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20"/>
              </a:spcBef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DAR</a:t>
            </a:r>
            <a:r>
              <a:rPr sz="1400" b="1" spc="-10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675408" y="6436958"/>
            <a:ext cx="5657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IAR</a:t>
            </a:r>
            <a:r>
              <a:rPr sz="1400" b="1" spc="-10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03300" y="5156200"/>
            <a:ext cx="1743710" cy="726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10"/>
              </a:lnSpc>
              <a:spcBef>
                <a:spcPts val="100"/>
              </a:spcBef>
            </a:pPr>
            <a:r>
              <a:rPr sz="1600" u="sng" spc="-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Ted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Wensel</a:t>
            </a:r>
            <a:r>
              <a:rPr sz="1600" u="sng" spc="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Lab</a:t>
            </a:r>
            <a:endParaRPr sz="1600">
              <a:latin typeface="Arial"/>
              <a:cs typeface="Arial"/>
            </a:endParaRPr>
          </a:p>
          <a:p>
            <a:pPr marL="464820">
              <a:lnSpc>
                <a:spcPts val="1800"/>
              </a:lnSpc>
            </a:pPr>
            <a:r>
              <a:rPr sz="1600" spc="-30" dirty="0">
                <a:latin typeface="Arial"/>
                <a:cs typeface="Arial"/>
              </a:rPr>
              <a:t>Yun </a:t>
            </a:r>
            <a:r>
              <a:rPr sz="1600" dirty="0">
                <a:latin typeface="Arial"/>
                <a:cs typeface="Arial"/>
              </a:rPr>
              <a:t>Min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Sung</a:t>
            </a:r>
            <a:endParaRPr sz="1600">
              <a:latin typeface="Arial"/>
              <a:cs typeface="Arial"/>
            </a:endParaRPr>
          </a:p>
          <a:p>
            <a:pPr marL="467995">
              <a:lnSpc>
                <a:spcPts val="1910"/>
              </a:lnSpc>
            </a:pPr>
            <a:r>
              <a:rPr sz="1600" dirty="0">
                <a:latin typeface="Arial"/>
                <a:cs typeface="Arial"/>
              </a:rPr>
              <a:t>Hye Jin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Kang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60500" y="6337300"/>
            <a:ext cx="1437640" cy="5105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900"/>
              </a:lnSpc>
              <a:spcBef>
                <a:spcPts val="180"/>
              </a:spcBef>
            </a:pPr>
            <a:r>
              <a:rPr sz="1600" spc="-30" dirty="0">
                <a:latin typeface="Arial"/>
                <a:cs typeface="Arial"/>
              </a:rPr>
              <a:t>Tajhal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Dayaram  Neha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Parikh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12000" y="5168900"/>
            <a:ext cx="1290955" cy="751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10"/>
              </a:lnSpc>
              <a:spcBef>
                <a:spcPts val="100"/>
              </a:spcBef>
            </a:pPr>
            <a:r>
              <a:rPr sz="16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Duke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ts val="1900"/>
              </a:lnSpc>
              <a:spcBef>
                <a:spcPts val="70"/>
              </a:spcBef>
            </a:pPr>
            <a:r>
              <a:rPr sz="1600" dirty="0">
                <a:latin typeface="Arial"/>
                <a:cs typeface="Arial"/>
              </a:rPr>
              <a:t>Bob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Lefkowitz  </a:t>
            </a:r>
            <a:r>
              <a:rPr sz="1600" dirty="0">
                <a:latin typeface="Arial"/>
                <a:cs typeface="Arial"/>
              </a:rPr>
              <a:t>Marc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Caron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12000" y="6134100"/>
            <a:ext cx="13925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U. De</a:t>
            </a:r>
            <a:r>
              <a:rPr sz="1600" u="sng" spc="-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Montréal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22900" y="5168900"/>
            <a:ext cx="1511935" cy="12344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161925">
              <a:lnSpc>
                <a:spcPts val="1900"/>
              </a:lnSpc>
              <a:spcBef>
                <a:spcPts val="180"/>
              </a:spcBef>
            </a:pPr>
            <a:r>
              <a:rPr sz="16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MD Anderson 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Jeff </a:t>
            </a:r>
            <a:r>
              <a:rPr sz="1600" dirty="0">
                <a:latin typeface="Arial"/>
                <a:cs typeface="Arial"/>
              </a:rPr>
              <a:t>Myers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Lab</a:t>
            </a:r>
            <a:endParaRPr sz="1600">
              <a:latin typeface="Arial"/>
              <a:cs typeface="Arial"/>
            </a:endParaRPr>
          </a:p>
          <a:p>
            <a:pPr marL="132080" indent="-120014">
              <a:lnSpc>
                <a:spcPts val="1830"/>
              </a:lnSpc>
              <a:buChar char="•"/>
              <a:tabLst>
                <a:tab pos="132715" algn="l"/>
              </a:tabLst>
            </a:pPr>
            <a:r>
              <a:rPr sz="1600" dirty="0">
                <a:latin typeface="Arial"/>
                <a:cs typeface="Arial"/>
              </a:rPr>
              <a:t>David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Neskey</a:t>
            </a:r>
            <a:endParaRPr sz="1600">
              <a:latin typeface="Arial"/>
              <a:cs typeface="Arial"/>
            </a:endParaRPr>
          </a:p>
          <a:p>
            <a:pPr marL="84455" indent="-72390">
              <a:lnSpc>
                <a:spcPts val="1900"/>
              </a:lnSpc>
              <a:buChar char="•"/>
              <a:tabLst>
                <a:tab pos="85090" algn="l"/>
              </a:tabLst>
            </a:pPr>
            <a:r>
              <a:rPr sz="1600" spc="-5" dirty="0">
                <a:latin typeface="Arial"/>
                <a:cs typeface="Arial"/>
              </a:rPr>
              <a:t>Curtis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Pickering</a:t>
            </a:r>
            <a:endParaRPr sz="1600">
              <a:latin typeface="Arial"/>
              <a:cs typeface="Arial"/>
            </a:endParaRPr>
          </a:p>
          <a:p>
            <a:pPr marL="84455" indent="-72390">
              <a:lnSpc>
                <a:spcPts val="1910"/>
              </a:lnSpc>
              <a:buChar char="•"/>
              <a:tabLst>
                <a:tab pos="85090" algn="l"/>
              </a:tabLst>
            </a:pPr>
            <a:r>
              <a:rPr sz="1600" spc="-5" dirty="0">
                <a:latin typeface="Arial"/>
                <a:cs typeface="Arial"/>
              </a:rPr>
              <a:t>Mitch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Fredricks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22900" y="6375400"/>
            <a:ext cx="30473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Nancy Perrier Lab Michel</a:t>
            </a:r>
            <a:r>
              <a:rPr sz="1600" spc="-1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Bouvier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03300" y="5854700"/>
            <a:ext cx="4105275" cy="510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>
              <a:lnSpc>
                <a:spcPts val="191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Monica </a:t>
            </a:r>
            <a:r>
              <a:rPr sz="1600" spc="-5" dirty="0">
                <a:latin typeface="Arial"/>
                <a:cs typeface="Arial"/>
              </a:rPr>
              <a:t>Montoya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Greg Ira</a:t>
            </a:r>
            <a:r>
              <a:rPr sz="1600" u="sng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Lab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910"/>
              </a:lnSpc>
            </a:pPr>
            <a:r>
              <a:rPr sz="16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Larry Donehower Lab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Susan Rosenberg</a:t>
            </a:r>
            <a:r>
              <a:rPr sz="1600" u="sng" spc="-19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Lab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60700" y="6337300"/>
            <a:ext cx="1960880" cy="5105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55600" marR="5080" indent="-342900">
              <a:lnSpc>
                <a:spcPts val="1900"/>
              </a:lnSpc>
              <a:spcBef>
                <a:spcPts val="180"/>
              </a:spcBef>
            </a:pPr>
            <a:r>
              <a:rPr sz="16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Juan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Botas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Lab 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Ismael</a:t>
            </a:r>
            <a:r>
              <a:rPr sz="1600" u="sng" spc="-1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Al-Ramahi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060700" y="5156200"/>
            <a:ext cx="2183130" cy="72644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424180" marR="589915" indent="-399415">
              <a:lnSpc>
                <a:spcPts val="1700"/>
              </a:lnSpc>
              <a:spcBef>
                <a:spcPts val="340"/>
              </a:spcBef>
            </a:pPr>
            <a:r>
              <a:rPr sz="1600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Huda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Zoghbi</a:t>
            </a:r>
            <a:r>
              <a:rPr sz="1600" u="sng" spc="-9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Lab 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Steve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Baker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80"/>
              </a:lnSpc>
            </a:pPr>
            <a:r>
              <a:rPr sz="1600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Christophe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Herman</a:t>
            </a:r>
            <a:r>
              <a:rPr sz="1600" u="sng" spc="-4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Lab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610600" y="5156200"/>
            <a:ext cx="1336040" cy="510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10"/>
              </a:lnSpc>
              <a:spcBef>
                <a:spcPts val="100"/>
              </a:spcBef>
            </a:pPr>
            <a:r>
              <a:rPr sz="1600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Stanford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910"/>
              </a:lnSpc>
            </a:pPr>
            <a:r>
              <a:rPr sz="1600" dirty="0">
                <a:latin typeface="Arial"/>
                <a:cs typeface="Arial"/>
              </a:rPr>
              <a:t>Jure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Leskovec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610600" y="6362700"/>
            <a:ext cx="6813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Purdue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610600" y="6604000"/>
            <a:ext cx="117792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David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Gleich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67100" y="2336800"/>
            <a:ext cx="381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Benu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84683" y="531451"/>
            <a:ext cx="1465922" cy="15194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52400" y="2133600"/>
            <a:ext cx="153797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30" dirty="0">
                <a:latin typeface="Arial"/>
                <a:cs typeface="Arial"/>
              </a:rPr>
              <a:t>Dr. </a:t>
            </a:r>
            <a:r>
              <a:rPr sz="1400" dirty="0">
                <a:latin typeface="Arial"/>
                <a:cs typeface="Arial"/>
              </a:rPr>
              <a:t>Panos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Katsonis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301076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Shape 145" descr="Z WindUps Slider Larr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18422" y="2542118"/>
            <a:ext cx="1106814" cy="103375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Shape 95"/>
          <p:cNvSpPr txBox="1"/>
          <p:nvPr/>
        </p:nvSpPr>
        <p:spPr>
          <a:xfrm>
            <a:off x="1570200" y="44625"/>
            <a:ext cx="2465550" cy="195075"/>
          </a:xfrm>
          <a:prstGeom prst="rect">
            <a:avLst/>
          </a:prstGeom>
          <a:noFill/>
          <a:ln>
            <a:noFill/>
          </a:ln>
        </p:spPr>
        <p:txBody>
          <a:bodyPr wrap="square" lIns="68569" tIns="34275" rIns="68569" bIns="34275" anchor="ctr" anchorCtr="0">
            <a:noAutofit/>
          </a:bodyPr>
          <a:lstStyle/>
          <a:p>
            <a:pPr>
              <a:lnSpc>
                <a:spcPct val="90000"/>
              </a:lnSpc>
              <a:buSzPct val="25000"/>
              <a:defRPr/>
            </a:pPr>
            <a:r>
              <a:rPr lang="en-US" sz="900" b="1" i="1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CAGI Acknowledgements</a:t>
            </a:r>
          </a:p>
        </p:txBody>
      </p:sp>
      <p:sp>
        <p:nvSpPr>
          <p:cNvPr id="96" name="Shape 96"/>
          <p:cNvSpPr txBox="1"/>
          <p:nvPr/>
        </p:nvSpPr>
        <p:spPr>
          <a:xfrm>
            <a:off x="1570200" y="188641"/>
            <a:ext cx="953550" cy="176625"/>
          </a:xfrm>
          <a:prstGeom prst="rect">
            <a:avLst/>
          </a:prstGeom>
          <a:noFill/>
          <a:ln>
            <a:noFill/>
          </a:ln>
        </p:spPr>
        <p:txBody>
          <a:bodyPr wrap="square" lIns="68569" tIns="34275" rIns="68569" bIns="34275" anchor="t" anchorCtr="0">
            <a:noAutofit/>
          </a:bodyPr>
          <a:lstStyle/>
          <a:p>
            <a:pPr>
              <a:buSzPct val="25000"/>
              <a:defRPr/>
            </a:pPr>
            <a:r>
              <a:rPr lang="en-US" sz="900" b="1" u="sng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Organizers</a:t>
            </a:r>
          </a:p>
          <a:p>
            <a:pPr>
              <a:defRPr/>
            </a:pPr>
            <a:endParaRPr sz="900" b="1" u="sng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defRPr/>
            </a:pPr>
            <a:endParaRPr sz="900" b="1" u="sng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SzPct val="25000"/>
              <a:defRPr/>
            </a:pPr>
            <a:r>
              <a:rPr lang="en-US" sz="9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</a:p>
        </p:txBody>
      </p:sp>
      <p:pic>
        <p:nvPicPr>
          <p:cNvPr id="97" name="Shape 97" descr="george_church.jpg"/>
          <p:cNvPicPr preferRelativeResize="0"/>
          <p:nvPr/>
        </p:nvPicPr>
        <p:blipFill rotWithShape="1">
          <a:blip r:embed="rId4">
            <a:alphaModFix/>
          </a:blip>
          <a:srcRect l="8566" t="1994" r="42116" b="33443"/>
          <a:stretch/>
        </p:blipFill>
        <p:spPr>
          <a:xfrm>
            <a:off x="1945217" y="1274001"/>
            <a:ext cx="297000" cy="3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Shape 98" descr="sean_mooney_mod.jpg"/>
          <p:cNvPicPr preferRelativeResize="0"/>
          <p:nvPr/>
        </p:nvPicPr>
        <p:blipFill rotWithShape="1">
          <a:blip r:embed="rId5">
            <a:alphaModFix/>
          </a:blip>
          <a:srcRect t="1835"/>
          <a:stretch/>
        </p:blipFill>
        <p:spPr>
          <a:xfrm>
            <a:off x="2924564" y="1271048"/>
            <a:ext cx="297000" cy="3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Shape 99" descr="pauline_ng_mod.jpg"/>
          <p:cNvPicPr preferRelativeResize="0"/>
          <p:nvPr/>
        </p:nvPicPr>
        <p:blipFill rotWithShape="1">
          <a:blip r:embed="rId6">
            <a:alphaModFix/>
          </a:blip>
          <a:srcRect t="1483" b="-2432"/>
          <a:stretch/>
        </p:blipFill>
        <p:spPr>
          <a:xfrm>
            <a:off x="3179676" y="1268760"/>
            <a:ext cx="297000" cy="3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Shape 100" descr="Snyder_Michael.jpg"/>
          <p:cNvPicPr preferRelativeResize="0"/>
          <p:nvPr/>
        </p:nvPicPr>
        <p:blipFill rotWithShape="1">
          <a:blip r:embed="rId7">
            <a:alphaModFix/>
          </a:blip>
          <a:srcRect l="26401" r="33570" b="13457"/>
          <a:stretch/>
        </p:blipFill>
        <p:spPr>
          <a:xfrm>
            <a:off x="2261574" y="2108720"/>
            <a:ext cx="297000" cy="3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Shape 101" descr="atul_butte.jpeg"/>
          <p:cNvPicPr preferRelativeResize="0"/>
          <p:nvPr/>
        </p:nvPicPr>
        <p:blipFill rotWithShape="1">
          <a:blip r:embed="rId8">
            <a:alphaModFix/>
          </a:blip>
          <a:srcRect l="10271" t="6306" r="22703" b="19819"/>
          <a:stretch/>
        </p:blipFill>
        <p:spPr>
          <a:xfrm>
            <a:off x="1937538" y="1683520"/>
            <a:ext cx="297000" cy="3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Shape 102" descr="garry_cutting.jp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263484" y="1678211"/>
            <a:ext cx="297000" cy="3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Shape 103" descr="patsy_babbitt.jpg"/>
          <p:cNvPicPr preferRelativeResize="0"/>
          <p:nvPr/>
        </p:nvPicPr>
        <p:blipFill rotWithShape="1">
          <a:blip r:embed="rId10">
            <a:alphaModFix/>
          </a:blip>
          <a:srcRect b="7373"/>
          <a:stretch/>
        </p:blipFill>
        <p:spPr>
          <a:xfrm>
            <a:off x="1635169" y="1687624"/>
            <a:ext cx="297000" cy="3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Shape 104" descr="rachel_karchin.jpg"/>
          <p:cNvPicPr preferRelativeResize="0"/>
          <p:nvPr/>
        </p:nvPicPr>
        <p:blipFill rotWithShape="1">
          <a:blip r:embed="rId11">
            <a:alphaModFix/>
          </a:blip>
          <a:srcRect l="5994" r="10162" b="16289"/>
          <a:stretch/>
        </p:blipFill>
        <p:spPr>
          <a:xfrm>
            <a:off x="1636247" y="2112967"/>
            <a:ext cx="297000" cy="3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Shape 105" descr="wei_li_ping.jpg"/>
          <p:cNvPicPr preferRelativeResize="0"/>
          <p:nvPr/>
        </p:nvPicPr>
        <p:blipFill rotWithShape="1">
          <a:blip r:embed="rId12">
            <a:alphaModFix/>
          </a:blip>
          <a:srcRect l="39249" t="23148" r="24464" b="8704"/>
          <a:stretch/>
        </p:blipFill>
        <p:spPr>
          <a:xfrm>
            <a:off x="2585675" y="2111947"/>
            <a:ext cx="297000" cy="3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Shape 106" descr="Shamil_Sunyaev.png"/>
          <p:cNvPicPr preferRelativeResize="0"/>
          <p:nvPr/>
        </p:nvPicPr>
        <p:blipFill rotWithShape="1">
          <a:blip r:embed="rId13">
            <a:alphaModFix/>
          </a:blip>
          <a:srcRect l="1210" t="2485" r="62330" b="42396"/>
          <a:stretch/>
        </p:blipFill>
        <p:spPr>
          <a:xfrm>
            <a:off x="2913071" y="2116117"/>
            <a:ext cx="297000" cy="3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Shape 107" descr="bob_nussbaum.jpg"/>
          <p:cNvPicPr preferRelativeResize="0"/>
          <p:nvPr/>
        </p:nvPicPr>
        <p:blipFill rotWithShape="1">
          <a:blip r:embed="rId14">
            <a:alphaModFix/>
          </a:blip>
          <a:srcRect l="7397" r="14739"/>
          <a:stretch/>
        </p:blipFill>
        <p:spPr>
          <a:xfrm>
            <a:off x="1940283" y="2112873"/>
            <a:ext cx="297000" cy="3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Shape 108" descr="russ_altman.jpg"/>
          <p:cNvPicPr preferRelativeResize="0"/>
          <p:nvPr/>
        </p:nvPicPr>
        <p:blipFill rotWithShape="1">
          <a:blip r:embed="rId15">
            <a:alphaModFix/>
          </a:blip>
          <a:srcRect l="11420" t="1048" r="15276" b="1892"/>
          <a:stretch/>
        </p:blipFill>
        <p:spPr>
          <a:xfrm>
            <a:off x="1639800" y="1274011"/>
            <a:ext cx="297000" cy="3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Shape 109" descr="tim_hubbard.jpg"/>
          <p:cNvPicPr preferRelativeResize="0"/>
          <p:nvPr/>
        </p:nvPicPr>
        <p:blipFill rotWithShape="1">
          <a:blip r:embed="rId16">
            <a:alphaModFix/>
          </a:blip>
          <a:srcRect t="1331" b="-3716"/>
          <a:stretch/>
        </p:blipFill>
        <p:spPr>
          <a:xfrm>
            <a:off x="2273248" y="1274310"/>
            <a:ext cx="297000" cy="3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Shape 110" descr="scott_kahn.jpg"/>
          <p:cNvPicPr preferRelativeResize="0"/>
          <p:nvPr/>
        </p:nvPicPr>
        <p:blipFill rotWithShape="1">
          <a:blip r:embed="rId17">
            <a:alphaModFix/>
          </a:blip>
          <a:srcRect t="2633" b="3663"/>
          <a:stretch/>
        </p:blipFill>
        <p:spPr>
          <a:xfrm>
            <a:off x="2588546" y="1272136"/>
            <a:ext cx="297000" cy="3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Shape 111" descr="JorisVeltman.png"/>
          <p:cNvPicPr preferRelativeResize="0"/>
          <p:nvPr/>
        </p:nvPicPr>
        <p:blipFill rotWithShape="1">
          <a:blip r:embed="rId18">
            <a:alphaModFix/>
          </a:blip>
          <a:srcRect l="9525" r="11906"/>
          <a:stretch/>
        </p:blipFill>
        <p:spPr>
          <a:xfrm>
            <a:off x="3208889" y="2117579"/>
            <a:ext cx="297000" cy="3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Shape 112" descr="elnitskil.jpg"/>
          <p:cNvPicPr preferRelativeResize="0"/>
          <p:nvPr/>
        </p:nvPicPr>
        <p:blipFill rotWithShape="1">
          <a:blip r:embed="rId19">
            <a:alphaModFix/>
          </a:blip>
          <a:srcRect l="9797" t="-2310" r="29386" b="2310"/>
          <a:stretch/>
        </p:blipFill>
        <p:spPr>
          <a:xfrm>
            <a:off x="2585610" y="1676672"/>
            <a:ext cx="297000" cy="37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Shape 113"/>
          <p:cNvSpPr/>
          <p:nvPr/>
        </p:nvSpPr>
        <p:spPr>
          <a:xfrm>
            <a:off x="1560630" y="3140968"/>
            <a:ext cx="2105100" cy="230850"/>
          </a:xfrm>
          <a:prstGeom prst="rect">
            <a:avLst/>
          </a:prstGeom>
          <a:noFill/>
          <a:ln>
            <a:noFill/>
          </a:ln>
        </p:spPr>
        <p:txBody>
          <a:bodyPr wrap="square" lIns="68569" tIns="34275" rIns="68569" bIns="34275" anchor="t" anchorCtr="0">
            <a:noAutofit/>
          </a:bodyPr>
          <a:lstStyle/>
          <a:p>
            <a:pPr>
              <a:buSzPct val="25000"/>
              <a:defRPr/>
            </a:pPr>
            <a:r>
              <a:rPr lang="en-US" sz="900" b="1" u="sng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Website Development </a:t>
            </a:r>
          </a:p>
        </p:txBody>
      </p:sp>
      <p:pic>
        <p:nvPicPr>
          <p:cNvPr id="125" name="Shape 125" descr="josh_stuart.jpg"/>
          <p:cNvPicPr preferRelativeResize="0"/>
          <p:nvPr/>
        </p:nvPicPr>
        <p:blipFill rotWithShape="1">
          <a:blip r:embed="rId20">
            <a:alphaModFix/>
          </a:blip>
          <a:srcRect l="13849" t="8324" r="18459" b="14089"/>
          <a:stretch/>
        </p:blipFill>
        <p:spPr>
          <a:xfrm>
            <a:off x="3233682" y="3356992"/>
            <a:ext cx="297000" cy="3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Shape 126" descr="artem.sokolov.jpg"/>
          <p:cNvPicPr preferRelativeResize="0"/>
          <p:nvPr/>
        </p:nvPicPr>
        <p:blipFill rotWithShape="1">
          <a:blip r:embed="rId21">
            <a:alphaModFix/>
          </a:blip>
          <a:srcRect l="24251" t="3085" r="39411" b="47699"/>
          <a:stretch/>
        </p:blipFill>
        <p:spPr>
          <a:xfrm>
            <a:off x="2909646" y="3376311"/>
            <a:ext cx="297000" cy="37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Shape 127"/>
          <p:cNvSpPr txBox="1"/>
          <p:nvPr/>
        </p:nvSpPr>
        <p:spPr>
          <a:xfrm>
            <a:off x="3647729" y="3500172"/>
            <a:ext cx="2985909" cy="253916"/>
          </a:xfrm>
          <a:prstGeom prst="rect">
            <a:avLst/>
          </a:prstGeom>
          <a:noFill/>
          <a:ln>
            <a:noFill/>
          </a:ln>
        </p:spPr>
        <p:txBody>
          <a:bodyPr wrap="square" lIns="68569" tIns="34275" rIns="68569" bIns="34275" anchor="t" anchorCtr="0">
            <a:noAutofit/>
          </a:bodyPr>
          <a:lstStyle/>
          <a:p>
            <a:pPr>
              <a:buSzPct val="25000"/>
              <a:defRPr/>
            </a:pPr>
            <a:r>
              <a:rPr lang="en-US" sz="2000" b="1" dirty="0" err="1">
                <a:solidFill>
                  <a:srgbClr val="7030A0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genomeinterpretation.org</a:t>
            </a:r>
            <a:endParaRPr lang="en-US" sz="2000" b="1" dirty="0">
              <a:solidFill>
                <a:srgbClr val="7030A0"/>
              </a:solidFill>
              <a:latin typeface="Arial Narrow" charset="0"/>
              <a:ea typeface="Arial Narrow" charset="0"/>
              <a:cs typeface="Arial Narrow" charset="0"/>
              <a:sym typeface="Arial"/>
            </a:endParaRPr>
          </a:p>
        </p:txBody>
      </p:sp>
      <p:pic>
        <p:nvPicPr>
          <p:cNvPr id="128" name="Shape 128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2909646" y="1685672"/>
            <a:ext cx="297000" cy="3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Shape 129"/>
          <p:cNvPicPr preferRelativeResize="0"/>
          <p:nvPr/>
        </p:nvPicPr>
        <p:blipFill rotWithShape="1">
          <a:blip r:embed="rId23">
            <a:alphaModFix/>
          </a:blip>
          <a:srcRect r="2114" b="-1770"/>
          <a:stretch/>
        </p:blipFill>
        <p:spPr>
          <a:xfrm>
            <a:off x="3190757" y="1689028"/>
            <a:ext cx="297000" cy="3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Shape 133"/>
          <p:cNvPicPr preferRelativeResize="0"/>
          <p:nvPr/>
        </p:nvPicPr>
        <p:blipFill rotWithShape="1">
          <a:blip r:embed="rId24">
            <a:alphaModFix/>
          </a:blip>
          <a:srcRect b="-3928"/>
          <a:stretch/>
        </p:blipFill>
        <p:spPr>
          <a:xfrm>
            <a:off x="2261574" y="3376311"/>
            <a:ext cx="297000" cy="3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Shape 134"/>
          <p:cNvPicPr preferRelativeResize="0"/>
          <p:nvPr/>
        </p:nvPicPr>
        <p:blipFill rotWithShape="1">
          <a:blip r:embed="rId25">
            <a:alphaModFix/>
          </a:blip>
          <a:srcRect b="2123"/>
          <a:stretch/>
        </p:blipFill>
        <p:spPr>
          <a:xfrm>
            <a:off x="2585610" y="3376311"/>
            <a:ext cx="297000" cy="3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Shape 135" descr="navya.JPG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1937538" y="3376308"/>
            <a:ext cx="297000" cy="3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Shape 136"/>
          <p:cNvPicPr preferRelativeResize="0"/>
          <p:nvPr/>
        </p:nvPicPr>
        <p:blipFill rotWithShape="1">
          <a:blip r:embed="rId27">
            <a:alphaModFix/>
          </a:blip>
          <a:srcRect b="2997"/>
          <a:stretch/>
        </p:blipFill>
        <p:spPr>
          <a:xfrm>
            <a:off x="1591875" y="3376310"/>
            <a:ext cx="297000" cy="3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Shape 140"/>
          <p:cNvPicPr preferRelativeResize="0"/>
          <p:nvPr/>
        </p:nvPicPr>
        <p:blipFill rotWithShape="1">
          <a:blip r:embed="rId28">
            <a:alphaModFix/>
          </a:blip>
          <a:srcRect l="840" t="6032" r="-840" b="6024"/>
          <a:stretch/>
        </p:blipFill>
        <p:spPr>
          <a:xfrm>
            <a:off x="1944761" y="404665"/>
            <a:ext cx="1484517" cy="420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Shape 142"/>
          <p:cNvPicPr preferRelativeResize="0"/>
          <p:nvPr/>
        </p:nvPicPr>
        <p:blipFill rotWithShape="1">
          <a:blip r:embed="rId29">
            <a:alphaModFix/>
          </a:blip>
          <a:srcRect l="4836" t="3156" r="10753" b="3166"/>
          <a:stretch/>
        </p:blipFill>
        <p:spPr>
          <a:xfrm>
            <a:off x="3440743" y="404664"/>
            <a:ext cx="315490" cy="428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Shape 143"/>
          <p:cNvPicPr preferRelativeResize="0"/>
          <p:nvPr/>
        </p:nvPicPr>
        <p:blipFill rotWithShape="1">
          <a:blip r:embed="rId30">
            <a:alphaModFix/>
          </a:blip>
          <a:srcRect/>
          <a:stretch/>
        </p:blipFill>
        <p:spPr>
          <a:xfrm>
            <a:off x="3647729" y="3048864"/>
            <a:ext cx="239861" cy="195131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Shape 144"/>
          <p:cNvSpPr txBox="1"/>
          <p:nvPr/>
        </p:nvSpPr>
        <p:spPr>
          <a:xfrm>
            <a:off x="3890385" y="2993622"/>
            <a:ext cx="1137584" cy="256469"/>
          </a:xfrm>
          <a:prstGeom prst="rect">
            <a:avLst/>
          </a:prstGeom>
          <a:noFill/>
          <a:ln>
            <a:noFill/>
          </a:ln>
        </p:spPr>
        <p:txBody>
          <a:bodyPr wrap="square" lIns="68569" tIns="34275" rIns="68569" bIns="34275" anchor="t" anchorCtr="0">
            <a:noAutofit/>
          </a:bodyPr>
          <a:lstStyle/>
          <a:p>
            <a:pPr>
              <a:buSzPct val="25000"/>
              <a:defRPr/>
            </a:pPr>
            <a:r>
              <a:rPr lang="en-US" sz="120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@</a:t>
            </a:r>
            <a:r>
              <a:rPr lang="en-US" sz="1200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  <a:sym typeface="Calibri"/>
              </a:rPr>
              <a:t>CAGInews</a:t>
            </a:r>
            <a:endParaRPr lang="en-US" sz="120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  <a:sym typeface="Calibri"/>
            </a:endParaRPr>
          </a:p>
        </p:txBody>
      </p:sp>
      <p:sp>
        <p:nvSpPr>
          <p:cNvPr id="146" name="Shape 146"/>
          <p:cNvSpPr txBox="1"/>
          <p:nvPr/>
        </p:nvSpPr>
        <p:spPr>
          <a:xfrm>
            <a:off x="8347294" y="11584"/>
            <a:ext cx="3572550" cy="176624"/>
          </a:xfrm>
          <a:prstGeom prst="rect">
            <a:avLst/>
          </a:prstGeom>
          <a:noFill/>
          <a:ln>
            <a:noFill/>
          </a:ln>
        </p:spPr>
        <p:txBody>
          <a:bodyPr wrap="square" lIns="68569" tIns="34275" rIns="68569" bIns="34275" anchor="t" anchorCtr="0">
            <a:noAutofit/>
          </a:bodyPr>
          <a:lstStyle/>
          <a:p>
            <a:pPr>
              <a:buSzPct val="25000"/>
              <a:defRPr/>
            </a:pPr>
            <a:r>
              <a:rPr lang="en-US" sz="900" b="1" u="sng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Data Providers</a:t>
            </a:r>
          </a:p>
        </p:txBody>
      </p:sp>
      <p:sp>
        <p:nvSpPr>
          <p:cNvPr id="152" name="Shape 152"/>
          <p:cNvSpPr txBox="1"/>
          <p:nvPr/>
        </p:nvSpPr>
        <p:spPr>
          <a:xfrm>
            <a:off x="1570200" y="2564905"/>
            <a:ext cx="2531160" cy="230833"/>
          </a:xfrm>
          <a:prstGeom prst="rect">
            <a:avLst/>
          </a:prstGeom>
          <a:noFill/>
          <a:ln>
            <a:noFill/>
          </a:ln>
        </p:spPr>
        <p:txBody>
          <a:bodyPr wrap="square" lIns="68569" tIns="34275" rIns="68569" bIns="34275" anchor="t" anchorCtr="0">
            <a:noAutofit/>
          </a:bodyPr>
          <a:lstStyle/>
          <a:p>
            <a:pPr>
              <a:buSzPct val="25000"/>
              <a:defRPr/>
            </a:pPr>
            <a:r>
              <a:rPr lang="en-US" sz="900" b="1" u="sng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Ethics Forum</a:t>
            </a:r>
          </a:p>
        </p:txBody>
      </p:sp>
      <p:pic>
        <p:nvPicPr>
          <p:cNvPr id="153" name="Shape 153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1661817" y="2780928"/>
            <a:ext cx="297000" cy="3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Shape 154"/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1964574" y="2780928"/>
            <a:ext cx="297000" cy="3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Shape 155"/>
          <p:cNvPicPr preferRelativeResize="0"/>
          <p:nvPr/>
        </p:nvPicPr>
        <p:blipFill rotWithShape="1">
          <a:blip r:embed="rId33">
            <a:alphaModFix/>
          </a:blip>
          <a:srcRect/>
          <a:stretch/>
        </p:blipFill>
        <p:spPr>
          <a:xfrm>
            <a:off x="2261574" y="2780928"/>
            <a:ext cx="297000" cy="3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Shape 156"/>
          <p:cNvPicPr preferRelativeResize="0"/>
          <p:nvPr/>
        </p:nvPicPr>
        <p:blipFill rotWithShape="1">
          <a:blip r:embed="rId34">
            <a:alphaModFix/>
          </a:blip>
          <a:srcRect/>
          <a:stretch/>
        </p:blipFill>
        <p:spPr>
          <a:xfrm>
            <a:off x="3125670" y="2780928"/>
            <a:ext cx="297000" cy="3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Shape 157"/>
          <p:cNvPicPr preferRelativeResize="0"/>
          <p:nvPr/>
        </p:nvPicPr>
        <p:blipFill rotWithShape="1">
          <a:blip r:embed="rId35">
            <a:alphaModFix/>
          </a:blip>
          <a:srcRect/>
          <a:stretch/>
        </p:blipFill>
        <p:spPr>
          <a:xfrm>
            <a:off x="2855640" y="2780928"/>
            <a:ext cx="297000" cy="3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Shape 173"/>
          <p:cNvPicPr preferRelativeResize="0"/>
          <p:nvPr/>
        </p:nvPicPr>
        <p:blipFill rotWithShape="1">
          <a:blip r:embed="rId36">
            <a:alphaModFix/>
          </a:blip>
          <a:srcRect b="2334"/>
          <a:stretch/>
        </p:blipFill>
        <p:spPr>
          <a:xfrm>
            <a:off x="2585610" y="2780928"/>
            <a:ext cx="297000" cy="3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Shape 174"/>
          <p:cNvPicPr preferRelativeResize="0"/>
          <p:nvPr/>
        </p:nvPicPr>
        <p:blipFill rotWithShape="1">
          <a:blip r:embed="rId37">
            <a:alphaModFix/>
          </a:blip>
          <a:srcRect/>
          <a:stretch/>
        </p:blipFill>
        <p:spPr>
          <a:xfrm>
            <a:off x="1631505" y="6370939"/>
            <a:ext cx="1007049" cy="339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Shape 175"/>
          <p:cNvPicPr preferRelativeResize="0"/>
          <p:nvPr/>
        </p:nvPicPr>
        <p:blipFill rotWithShape="1">
          <a:blip r:embed="rId38">
            <a:alphaModFix/>
          </a:blip>
          <a:srcRect/>
          <a:stretch/>
        </p:blipFill>
        <p:spPr>
          <a:xfrm>
            <a:off x="2639617" y="6362562"/>
            <a:ext cx="570609" cy="355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Shape 176"/>
          <p:cNvPicPr preferRelativeResize="0"/>
          <p:nvPr/>
        </p:nvPicPr>
        <p:blipFill rotWithShape="1">
          <a:blip r:embed="rId39">
            <a:alphaModFix/>
          </a:blip>
          <a:srcRect/>
          <a:stretch/>
        </p:blipFill>
        <p:spPr>
          <a:xfrm>
            <a:off x="3143672" y="6318189"/>
            <a:ext cx="563566" cy="444665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Shape 177"/>
          <p:cNvSpPr txBox="1"/>
          <p:nvPr/>
        </p:nvSpPr>
        <p:spPr>
          <a:xfrm>
            <a:off x="3680527" y="3861048"/>
            <a:ext cx="7049118" cy="3458848"/>
          </a:xfrm>
          <a:prstGeom prst="rect">
            <a:avLst/>
          </a:prstGeom>
          <a:noFill/>
          <a:ln>
            <a:noFill/>
          </a:ln>
        </p:spPr>
        <p:txBody>
          <a:bodyPr wrap="square" lIns="68569" tIns="34275" rIns="68569" bIns="34275" anchor="t" anchorCtr="0">
            <a:noAutofit/>
          </a:bodyPr>
          <a:lstStyle/>
          <a:p>
            <a:pPr>
              <a:buSzPct val="25000"/>
              <a:defRPr/>
            </a:pPr>
            <a:r>
              <a:rPr lang="en-US" sz="950" b="1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Predictors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: Allison Abad, Ogun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Adebali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Ivan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Adzhubey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Talal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Amin, Johnathan R. Azaria, Giulia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Babbi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Eraan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Bachar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Benjamin Bachman,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Minkyung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Baek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Greet De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Baets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Michael Beer, Violeta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Beleva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-Guthrie, Bonnie Berger, Brady Bernard,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Rajendra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Bhat,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Rohit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Bhattacharya,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Samuele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Bovo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Marcus Breese,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Aharon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S. Brodie, Yana Bromberg,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Binghuang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Cai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Colin Campbell, Chen Cao,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Emidio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Capriotti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Marco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Carraro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Rita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Casadio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Billy H. W. Chang,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Shann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-Ching Chen, Yun-Ching Chen,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Chien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-Yuan Chen, Melissa Cline, Andrea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Corredor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Carla Davis, Mark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Diekhans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Rezarta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I.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Dogan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Christopher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Douville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Ian Driver, Roland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Dunbrack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Joost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van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Durme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Andrea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Eakin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Matthew Edwards,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Gokcen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Eraslan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Hai Fang, Carlo Ferrari, Anna Flynn, Lukas Folkman, Colby T. Ford, Adam Frankish,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Zaneta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Franklin, Yao Fu, Alessandra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Gasparini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Tom Gaunt, David Gifford, Manuel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Giollo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Nina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Gonzaludo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Valer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Gotea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Julian Gough,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Yuchun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Guo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Jennifer Harrow, Marcia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Hasenahuer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Lim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Heo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Ramin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Homayouni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Raghavendra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Hosur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Cheng L. V. Huang, Peter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Huwe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Sohyun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Hwang, Tadashi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Imanishi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Jules Jacobsen, Chan-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Seok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Jeong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Yuxiang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Jiang, David T. Jones, Daniel Jordan,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Beomchang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Kang, Rachel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Karchin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Panagiotis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Katsonis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Sunduz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Keles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Manolis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Kellis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Nikki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Kiga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Dongsup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Kim,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Eiru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Kim, Jack F. Kirsch, Michael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Kleyman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Andreas Kraemer,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Anshul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Kundaje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Kunal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Kundu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Pui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-Yan Kwok, Ernest Lam,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Dae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Lee,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Gyu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R. Lee,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Insuk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Lee, Pietro Di Lena,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Emanuela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Leonardi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Andy Li, Jun Li, Yue Li, Biao Li, Olivier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Lichtarge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Chiao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-Feng Lin,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Rhonald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C.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Lua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Angel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Mak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Pier L.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Martelli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David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Masica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Zev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Medoff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Aziz M.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Mezlini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Rahul Mohan, Alexander M.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Monzon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Sean D. Mooney, Matthew Mort, John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Moult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Steve Mount,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Eliseos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Mucaki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Jonathan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Mudge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Nikola Mueller, Chris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Mungall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Katsuhiko Murakami, Yoko Nagai,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Noushin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Niknafs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Abhishek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Niroula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Conor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M. L.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Nodzak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Yanay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Ofran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Ayodeji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Olatubosun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Kymberleigh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Pagel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Lipika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R. Pal,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Taeyong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Park, Nathaniel Pearson,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Vikas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Pejaver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Jian Peng, Alexandra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Piryatinska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Catherine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Plotts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Predrag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Radivojac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Aditya R. Rao,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Aliz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Rao, Graham Ritchie, Peter Rogan, Frederic Rousseau, Jana M. Schwarz,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Joost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Schymkowitz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Chaok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Seok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George Shackelford,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Sohela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Shah, Maxim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Shatsky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Ron Shigeta, Hashem A.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Shihab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Jung E. Shim,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Junha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Shin,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Sunyoung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Shin, Ilya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Shmulevich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Bradford R. Silver, Nasa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Sinnott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-Armstrong, Ben Smithers,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Yesim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A. Son, Mario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Stanke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Nathan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Stitziel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Andrew Su,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Laksshman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Sundaram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Paul Tang,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Nuttinee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Teerakulkittipong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Natalie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Thurlby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Janita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Thusberg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Kevin Tian, Collin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Tokheim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Silvio C. E.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Tosatto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Yemliha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Tuncel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Tychele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Turner, Ron S. Unger,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Aneeta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Uppal,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Gurkan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Ustunkar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Jouni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Valiaho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Mauno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Vihinen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Mary Wahl, Michael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Wainberg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Meng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Wang, Maggie Wang,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Yanran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Wang,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Xinyuan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Wang, Li-San Wang,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Liping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Wei,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Qiong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Wei, Rene Welch, Stephen Wilson,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Chunlei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Wu,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Lijing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Xu,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Qifang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Xu,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Yuedong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Yang, Christopher Yates,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Yizhou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Yin, Chen-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Hsin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Yu,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Dejian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Yuan, Jan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Zaucha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,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Haoyang</a:t>
            </a:r>
            <a:r>
              <a:rPr lang="en-US" sz="9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Zeng, Maya </a:t>
            </a:r>
            <a:r>
              <a:rPr lang="en-US" sz="9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Zuhll</a:t>
            </a:r>
            <a:endParaRPr lang="en-US" sz="950" dirty="0">
              <a:solidFill>
                <a:prstClr val="black"/>
              </a:solidFill>
              <a:latin typeface="Arial Narrow" charset="0"/>
              <a:ea typeface="Arial Narrow" charset="0"/>
              <a:cs typeface="Arial Narrow" charset="0"/>
              <a:sym typeface="Arial"/>
            </a:endParaRPr>
          </a:p>
          <a:p>
            <a:pPr>
              <a:defRPr/>
            </a:pPr>
            <a:endParaRPr sz="950" dirty="0">
              <a:solidFill>
                <a:srgbClr val="000000"/>
              </a:solidFill>
              <a:latin typeface="Arial Narrow" charset="0"/>
              <a:ea typeface="Arial Narrow" charset="0"/>
              <a:cs typeface="Arial Narrow" charset="0"/>
              <a:sym typeface="Arial"/>
            </a:endParaRPr>
          </a:p>
          <a:p>
            <a:pPr>
              <a:defRPr/>
            </a:pPr>
            <a:endParaRPr sz="950" dirty="0">
              <a:solidFill>
                <a:prstClr val="black"/>
              </a:solidFill>
              <a:latin typeface="Arial Narrow" charset="0"/>
              <a:ea typeface="Arial Narrow" charset="0"/>
              <a:cs typeface="Arial Narrow" charset="0"/>
              <a:sym typeface="Arial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587414" y="980728"/>
            <a:ext cx="2927025" cy="230850"/>
          </a:xfrm>
          <a:prstGeom prst="rect">
            <a:avLst/>
          </a:prstGeom>
          <a:noFill/>
          <a:ln>
            <a:noFill/>
          </a:ln>
        </p:spPr>
        <p:txBody>
          <a:bodyPr wrap="square" lIns="68569" tIns="34275" rIns="68569" bIns="34275" anchor="t" anchorCtr="0">
            <a:noAutofit/>
          </a:bodyPr>
          <a:lstStyle/>
          <a:p>
            <a:pPr>
              <a:buSzPct val="25000"/>
              <a:defRPr/>
            </a:pPr>
            <a:r>
              <a:rPr lang="en-US" sz="900" b="1" u="sng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Advisory Board &amp; Scientific Council</a:t>
            </a:r>
            <a:r>
              <a:rPr lang="en-US" sz="90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  <a:sym typeface="Arial"/>
              </a:rPr>
              <a:t>  </a:t>
            </a:r>
          </a:p>
        </p:txBody>
      </p:sp>
      <p:grpSp>
        <p:nvGrpSpPr>
          <p:cNvPr id="2" name="Gruppo 1"/>
          <p:cNvGrpSpPr/>
          <p:nvPr/>
        </p:nvGrpSpPr>
        <p:grpSpPr>
          <a:xfrm>
            <a:off x="8400256" y="274223"/>
            <a:ext cx="1946660" cy="2449507"/>
            <a:chOff x="6918797" y="188640"/>
            <a:chExt cx="1977306" cy="2592288"/>
          </a:xfrm>
        </p:grpSpPr>
        <p:pic>
          <p:nvPicPr>
            <p:cNvPr id="114" name="Shape 114" descr="jasper_rine.tif"/>
            <p:cNvPicPr preferRelativeResize="0"/>
            <p:nvPr/>
          </p:nvPicPr>
          <p:blipFill rotWithShape="1">
            <a:blip r:embed="rId40">
              <a:alphaModFix/>
            </a:blip>
            <a:srcRect l="-4624" t="1257" r="468" b="481"/>
            <a:stretch/>
          </p:blipFill>
          <p:spPr>
            <a:xfrm>
              <a:off x="7248695" y="694014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Shape 115" descr="Joe_Gray.jpg"/>
            <p:cNvPicPr preferRelativeResize="0"/>
            <p:nvPr/>
          </p:nvPicPr>
          <p:blipFill rotWithShape="1">
            <a:blip r:embed="rId41">
              <a:alphaModFix/>
            </a:blip>
            <a:srcRect l="1540" r="1550" b="6498"/>
            <a:stretch/>
          </p:blipFill>
          <p:spPr>
            <a:xfrm>
              <a:off x="7316178" y="1979655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6" name="Shape 116" descr="rick_lathrop.jpg"/>
            <p:cNvPicPr preferRelativeResize="0"/>
            <p:nvPr/>
          </p:nvPicPr>
          <p:blipFill rotWithShape="1">
            <a:blip r:embed="rId42">
              <a:alphaModFix/>
            </a:blip>
            <a:srcRect l="10107" t="4778" r="9895" b="1436"/>
            <a:stretch/>
          </p:blipFill>
          <p:spPr>
            <a:xfrm>
              <a:off x="7652853" y="1979653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7" name="Shape 117" descr="arkin_crop_scaled.jpg"/>
            <p:cNvPicPr preferRelativeResize="0"/>
            <p:nvPr/>
          </p:nvPicPr>
          <p:blipFill rotWithShape="1">
            <a:blip r:embed="rId43">
              <a:alphaModFix/>
            </a:blip>
            <a:srcRect b="7612"/>
            <a:stretch/>
          </p:blipFill>
          <p:spPr>
            <a:xfrm>
              <a:off x="7322375" y="1503263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" name="Shape 118" descr="shendure_2.jpg"/>
            <p:cNvPicPr preferRelativeResize="0"/>
            <p:nvPr/>
          </p:nvPicPr>
          <p:blipFill rotWithShape="1">
            <a:blip r:embed="rId44">
              <a:alphaModFix/>
            </a:blip>
            <a:srcRect l="11519" r="14401" b="5979"/>
            <a:stretch/>
          </p:blipFill>
          <p:spPr>
            <a:xfrm>
              <a:off x="7904016" y="207965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9" name="Shape 119" descr="Sanford_Jeremy.jpg"/>
            <p:cNvPicPr preferRelativeResize="0"/>
            <p:nvPr/>
          </p:nvPicPr>
          <p:blipFill rotWithShape="1">
            <a:blip r:embed="rId45">
              <a:alphaModFix/>
            </a:blip>
            <a:srcRect l="11754" t="3617" r="15097" b="3617"/>
            <a:stretch/>
          </p:blipFill>
          <p:spPr>
            <a:xfrm>
              <a:off x="8204975" y="1979653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0" name="Shape 120" descr="sean_tavtigian.jpg"/>
            <p:cNvPicPr preferRelativeResize="0"/>
            <p:nvPr/>
          </p:nvPicPr>
          <p:blipFill rotWithShape="1">
            <a:blip r:embed="rId46">
              <a:alphaModFix/>
            </a:blip>
            <a:srcRect l="7999" r="3995" b="12219"/>
            <a:stretch/>
          </p:blipFill>
          <p:spPr>
            <a:xfrm>
              <a:off x="8192420" y="1493605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Shape 121" descr="andre_franke.jpg"/>
            <p:cNvPicPr preferRelativeResize="0"/>
            <p:nvPr/>
          </p:nvPicPr>
          <p:blipFill rotWithShape="1">
            <a:blip r:embed="rId47">
              <a:alphaModFix/>
            </a:blip>
            <a:srcRect b="7510"/>
            <a:stretch/>
          </p:blipFill>
          <p:spPr>
            <a:xfrm>
              <a:off x="7681001" y="1493605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" name="Shape 122" descr="Schmitt copy.jpg"/>
            <p:cNvPicPr preferRelativeResize="0"/>
            <p:nvPr/>
          </p:nvPicPr>
          <p:blipFill rotWithShape="1">
            <a:blip r:embed="rId48">
              <a:alphaModFix/>
            </a:blip>
            <a:srcRect t="6716" b="6725"/>
            <a:stretch/>
          </p:blipFill>
          <p:spPr>
            <a:xfrm>
              <a:off x="6919968" y="207964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3" name="Shape 123" descr="Gaddy_Getz.jpg"/>
            <p:cNvPicPr preferRelativeResize="0"/>
            <p:nvPr/>
          </p:nvPicPr>
          <p:blipFill rotWithShape="1">
            <a:blip r:embed="rId49">
              <a:alphaModFix/>
            </a:blip>
            <a:srcRect l="12607" t="1902" r="11728" b="6705"/>
            <a:stretch/>
          </p:blipFill>
          <p:spPr>
            <a:xfrm>
              <a:off x="6931937" y="1106750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4" name="Shape 124" descr="iddo-bl.jpg"/>
            <p:cNvPicPr preferRelativeResize="0"/>
            <p:nvPr/>
          </p:nvPicPr>
          <p:blipFill rotWithShape="1">
            <a:blip r:embed="rId50">
              <a:alphaModFix/>
            </a:blip>
            <a:srcRect b="14192"/>
            <a:stretch/>
          </p:blipFill>
          <p:spPr>
            <a:xfrm>
              <a:off x="8576312" y="1493604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Shape 130"/>
            <p:cNvPicPr preferRelativeResize="0"/>
            <p:nvPr/>
          </p:nvPicPr>
          <p:blipFill rotWithShape="1">
            <a:blip r:embed="rId51">
              <a:alphaModFix/>
            </a:blip>
            <a:srcRect/>
            <a:stretch/>
          </p:blipFill>
          <p:spPr>
            <a:xfrm>
              <a:off x="7951031" y="1493598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Shape 131"/>
            <p:cNvPicPr preferRelativeResize="0"/>
            <p:nvPr/>
          </p:nvPicPr>
          <p:blipFill rotWithShape="1">
            <a:blip r:embed="rId52">
              <a:alphaModFix/>
            </a:blip>
            <a:srcRect b="10855"/>
            <a:stretch/>
          </p:blipFill>
          <p:spPr>
            <a:xfrm>
              <a:off x="7928247" y="2402928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Shape 132"/>
            <p:cNvPicPr preferRelativeResize="0"/>
            <p:nvPr/>
          </p:nvPicPr>
          <p:blipFill rotWithShape="1">
            <a:blip r:embed="rId53">
              <a:alphaModFix/>
            </a:blip>
            <a:srcRect r="3892" b="7851"/>
            <a:stretch/>
          </p:blipFill>
          <p:spPr>
            <a:xfrm>
              <a:off x="6946947" y="2402928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7" name="Shape 147" descr="RussAltman.tiff"/>
            <p:cNvPicPr preferRelativeResize="0"/>
            <p:nvPr/>
          </p:nvPicPr>
          <p:blipFill rotWithShape="1">
            <a:blip r:embed="rId54">
              <a:alphaModFix/>
            </a:blip>
            <a:srcRect b="4698"/>
            <a:stretch/>
          </p:blipFill>
          <p:spPr>
            <a:xfrm>
              <a:off x="6944397" y="1503263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8" name="Shape 148" descr="PardisSabeti.tiff"/>
            <p:cNvPicPr preferRelativeResize="0"/>
            <p:nvPr/>
          </p:nvPicPr>
          <p:blipFill rotWithShape="1">
            <a:blip r:embed="rId55">
              <a:alphaModFix/>
            </a:blip>
            <a:srcRect b="8434"/>
            <a:stretch/>
          </p:blipFill>
          <p:spPr>
            <a:xfrm>
              <a:off x="6941919" y="1960334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9" name="Shape 149" descr="AronFenton.tiff"/>
            <p:cNvPicPr preferRelativeResize="0"/>
            <p:nvPr/>
          </p:nvPicPr>
          <p:blipFill rotWithShape="1">
            <a:blip r:embed="rId56">
              <a:alphaModFix/>
            </a:blip>
            <a:srcRect t="4287" b="6768"/>
            <a:stretch/>
          </p:blipFill>
          <p:spPr>
            <a:xfrm>
              <a:off x="7949840" y="1979654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0" name="Shape 150" descr="GarryCutting.tiff"/>
            <p:cNvPicPr preferRelativeResize="0"/>
            <p:nvPr/>
          </p:nvPicPr>
          <p:blipFill rotWithShape="1">
            <a:blip r:embed="rId57">
              <a:alphaModFix/>
            </a:blip>
            <a:srcRect l="18890" r="17549" b="14022"/>
            <a:stretch/>
          </p:blipFill>
          <p:spPr>
            <a:xfrm>
              <a:off x="7254441" y="207964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1" name="Shape 151" descr="george_church.jpg"/>
            <p:cNvPicPr preferRelativeResize="0"/>
            <p:nvPr/>
          </p:nvPicPr>
          <p:blipFill rotWithShape="1">
            <a:blip r:embed="rId4">
              <a:alphaModFix/>
            </a:blip>
            <a:srcRect l="8569" r="39622" b="20432"/>
            <a:stretch/>
          </p:blipFill>
          <p:spPr>
            <a:xfrm>
              <a:off x="8221061" y="2402920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8" name="Shape 158"/>
            <p:cNvPicPr preferRelativeResize="0"/>
            <p:nvPr/>
          </p:nvPicPr>
          <p:blipFill rotWithShape="1">
            <a:blip r:embed="rId58">
              <a:alphaModFix/>
            </a:blip>
            <a:srcRect b="2236"/>
            <a:stretch/>
          </p:blipFill>
          <p:spPr>
            <a:xfrm>
              <a:off x="8590718" y="1979653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9" name="Shape 159"/>
            <p:cNvPicPr preferRelativeResize="0"/>
            <p:nvPr/>
          </p:nvPicPr>
          <p:blipFill rotWithShape="1">
            <a:blip r:embed="rId59">
              <a:alphaModFix/>
            </a:blip>
            <a:srcRect l="14639" b="4415"/>
            <a:stretch/>
          </p:blipFill>
          <p:spPr>
            <a:xfrm>
              <a:off x="8595480" y="713333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0" name="Shape 160"/>
            <p:cNvPicPr preferRelativeResize="0"/>
            <p:nvPr/>
          </p:nvPicPr>
          <p:blipFill rotWithShape="1">
            <a:blip r:embed="rId60">
              <a:alphaModFix/>
            </a:blip>
            <a:srcRect/>
            <a:stretch/>
          </p:blipFill>
          <p:spPr>
            <a:xfrm>
              <a:off x="8594906" y="188640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1" name="Shape 161"/>
            <p:cNvPicPr preferRelativeResize="0"/>
            <p:nvPr/>
          </p:nvPicPr>
          <p:blipFill rotWithShape="1">
            <a:blip r:embed="rId61">
              <a:alphaModFix/>
            </a:blip>
            <a:srcRect l="2534" b="4634"/>
            <a:stretch/>
          </p:blipFill>
          <p:spPr>
            <a:xfrm>
              <a:off x="8281328" y="713333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2" name="Shape 162"/>
            <p:cNvPicPr preferRelativeResize="0"/>
            <p:nvPr/>
          </p:nvPicPr>
          <p:blipFill rotWithShape="1">
            <a:blip r:embed="rId62">
              <a:alphaModFix/>
            </a:blip>
            <a:srcRect l="16508" r="21590" b="-2385"/>
            <a:stretch/>
          </p:blipFill>
          <p:spPr>
            <a:xfrm>
              <a:off x="7904045" y="694015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3" name="Shape 163"/>
            <p:cNvPicPr preferRelativeResize="0"/>
            <p:nvPr/>
          </p:nvPicPr>
          <p:blipFill rotWithShape="1">
            <a:blip r:embed="rId63">
              <a:alphaModFix/>
            </a:blip>
            <a:srcRect b="-2270"/>
            <a:stretch/>
          </p:blipFill>
          <p:spPr>
            <a:xfrm>
              <a:off x="8599103" y="2402921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4" name="Shape 164"/>
            <p:cNvPicPr preferRelativeResize="0"/>
            <p:nvPr/>
          </p:nvPicPr>
          <p:blipFill rotWithShape="1">
            <a:blip r:embed="rId64">
              <a:alphaModFix/>
            </a:blip>
            <a:srcRect r="12111"/>
            <a:stretch/>
          </p:blipFill>
          <p:spPr>
            <a:xfrm>
              <a:off x="8578830" y="1106742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5" name="Shape 165" descr="FritzRoth.tiff"/>
            <p:cNvPicPr preferRelativeResize="0"/>
            <p:nvPr/>
          </p:nvPicPr>
          <p:blipFill rotWithShape="1">
            <a:blip r:embed="rId65">
              <a:alphaModFix/>
            </a:blip>
            <a:srcRect/>
            <a:stretch/>
          </p:blipFill>
          <p:spPr>
            <a:xfrm>
              <a:off x="7255973" y="1106750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6" name="Shape 166" descr="JonLeBowitz.tiff"/>
            <p:cNvPicPr preferRelativeResize="0"/>
            <p:nvPr/>
          </p:nvPicPr>
          <p:blipFill rotWithShape="1">
            <a:blip r:embed="rId66">
              <a:alphaModFix/>
            </a:blip>
            <a:srcRect l="4959" r="10545" b="10570"/>
            <a:stretch/>
          </p:blipFill>
          <p:spPr>
            <a:xfrm>
              <a:off x="7297953" y="2402921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7" name="Shape 167" descr="meyn"/>
            <p:cNvPicPr preferRelativeResize="0"/>
            <p:nvPr/>
          </p:nvPicPr>
          <p:blipFill rotWithShape="1">
            <a:blip r:embed="rId67">
              <a:alphaModFix/>
            </a:blip>
            <a:srcRect r="3540"/>
            <a:stretch/>
          </p:blipFill>
          <p:spPr>
            <a:xfrm>
              <a:off x="7628512" y="2402928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8" name="Shape 168"/>
            <p:cNvPicPr preferRelativeResize="0"/>
            <p:nvPr/>
          </p:nvPicPr>
          <p:blipFill rotWithShape="1">
            <a:blip r:embed="rId68">
              <a:alphaModFix/>
            </a:blip>
            <a:srcRect l="11977" t="13130" r="12212" b="15216"/>
            <a:stretch/>
          </p:blipFill>
          <p:spPr>
            <a:xfrm>
              <a:off x="7714991" y="1106743"/>
              <a:ext cx="411057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9" name="Shape 169"/>
            <p:cNvPicPr preferRelativeResize="0"/>
            <p:nvPr/>
          </p:nvPicPr>
          <p:blipFill rotWithShape="1">
            <a:blip r:embed="rId69">
              <a:alphaModFix/>
            </a:blip>
            <a:srcRect l="7317" t="-1907" r="6666" b="1907"/>
            <a:stretch/>
          </p:blipFill>
          <p:spPr>
            <a:xfrm>
              <a:off x="8282087" y="188648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0" name="Shape 170"/>
            <p:cNvPicPr preferRelativeResize="0"/>
            <p:nvPr/>
          </p:nvPicPr>
          <p:blipFill rotWithShape="1">
            <a:blip r:embed="rId70">
              <a:alphaModFix/>
            </a:blip>
            <a:srcRect r="4961"/>
            <a:stretch/>
          </p:blipFill>
          <p:spPr>
            <a:xfrm>
              <a:off x="7580009" y="694015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1" name="Shape 171"/>
            <p:cNvPicPr preferRelativeResize="0"/>
            <p:nvPr/>
          </p:nvPicPr>
          <p:blipFill rotWithShape="1">
            <a:blip r:embed="rId71">
              <a:alphaModFix/>
            </a:blip>
            <a:srcRect b="11543"/>
            <a:stretch/>
          </p:blipFill>
          <p:spPr>
            <a:xfrm>
              <a:off x="7575686" y="207964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" name="Shape 172"/>
            <p:cNvPicPr preferRelativeResize="0"/>
            <p:nvPr/>
          </p:nvPicPr>
          <p:blipFill rotWithShape="1">
            <a:blip r:embed="rId72">
              <a:alphaModFix/>
            </a:blip>
            <a:srcRect l="70" t="3627" r="-69" b="15934"/>
            <a:stretch/>
          </p:blipFill>
          <p:spPr>
            <a:xfrm>
              <a:off x="6918797" y="694015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9" name="Shape 179"/>
            <p:cNvPicPr preferRelativeResize="0"/>
            <p:nvPr/>
          </p:nvPicPr>
          <p:blipFill rotWithShape="1">
            <a:blip r:embed="rId73">
              <a:alphaModFix/>
            </a:blip>
            <a:srcRect r="22293"/>
            <a:stretch/>
          </p:blipFill>
          <p:spPr>
            <a:xfrm>
              <a:off x="8266196" y="1106742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1" name="Shape 181"/>
          <p:cNvSpPr txBox="1"/>
          <p:nvPr/>
        </p:nvSpPr>
        <p:spPr>
          <a:xfrm>
            <a:off x="6272312" y="2742928"/>
            <a:ext cx="1047825" cy="254025"/>
          </a:xfrm>
          <a:prstGeom prst="rect">
            <a:avLst/>
          </a:prstGeom>
          <a:noFill/>
          <a:ln>
            <a:noFill/>
          </a:ln>
        </p:spPr>
        <p:txBody>
          <a:bodyPr wrap="square" lIns="68569" tIns="68569" rIns="68569" bIns="68569" anchor="t" anchorCtr="0">
            <a:noAutofit/>
          </a:bodyPr>
          <a:lstStyle/>
          <a:p>
            <a:pPr>
              <a:buClr>
                <a:prstClr val="black"/>
              </a:buClr>
              <a:defRPr/>
            </a:pPr>
            <a:r>
              <a:rPr lang="en-US" sz="900" b="1" u="sng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Assessors </a:t>
            </a:r>
          </a:p>
        </p:txBody>
      </p:sp>
      <p:grpSp>
        <p:nvGrpSpPr>
          <p:cNvPr id="3" name="Gruppo 2"/>
          <p:cNvGrpSpPr/>
          <p:nvPr/>
        </p:nvGrpSpPr>
        <p:grpSpPr>
          <a:xfrm>
            <a:off x="6366031" y="2996952"/>
            <a:ext cx="4210799" cy="740756"/>
            <a:chOff x="4842030" y="2959971"/>
            <a:chExt cx="4212468" cy="829069"/>
          </a:xfrm>
        </p:grpSpPr>
        <p:pic>
          <p:nvPicPr>
            <p:cNvPr id="180" name="Shape 180"/>
            <p:cNvPicPr preferRelativeResize="0"/>
            <p:nvPr/>
          </p:nvPicPr>
          <p:blipFill rotWithShape="1">
            <a:blip r:embed="rId74">
              <a:alphaModFix/>
            </a:blip>
            <a:srcRect b="5069"/>
            <a:stretch/>
          </p:blipFill>
          <p:spPr>
            <a:xfrm>
              <a:off x="4849399" y="2964128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2" name="Shape 182"/>
            <p:cNvPicPr preferRelativeResize="0"/>
            <p:nvPr/>
          </p:nvPicPr>
          <p:blipFill rotWithShape="1">
            <a:blip r:embed="rId75">
              <a:alphaModFix/>
            </a:blip>
            <a:srcRect l="1438" b="-17288"/>
            <a:stretch/>
          </p:blipFill>
          <p:spPr>
            <a:xfrm>
              <a:off x="5193102" y="2964260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3" name="Shape 183"/>
            <p:cNvPicPr preferRelativeResize="0"/>
            <p:nvPr/>
          </p:nvPicPr>
          <p:blipFill>
            <a:blip r:embed="rId76">
              <a:alphaModFix/>
            </a:blip>
            <a:stretch>
              <a:fillRect/>
            </a:stretch>
          </p:blipFill>
          <p:spPr>
            <a:xfrm>
              <a:off x="5512657" y="2983578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4" name="Shape 184"/>
            <p:cNvPicPr preferRelativeResize="0"/>
            <p:nvPr/>
          </p:nvPicPr>
          <p:blipFill>
            <a:blip r:embed="rId77">
              <a:alphaModFix/>
            </a:blip>
            <a:stretch>
              <a:fillRect/>
            </a:stretch>
          </p:blipFill>
          <p:spPr>
            <a:xfrm>
              <a:off x="6161623" y="2983578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5" name="Shape 185"/>
            <p:cNvPicPr preferRelativeResize="0"/>
            <p:nvPr/>
          </p:nvPicPr>
          <p:blipFill rotWithShape="1">
            <a:blip r:embed="rId78">
              <a:alphaModFix/>
            </a:blip>
            <a:srcRect b="5159"/>
            <a:stretch/>
          </p:blipFill>
          <p:spPr>
            <a:xfrm>
              <a:off x="6482646" y="2983578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6" name="Shape 186" descr="Sanford_Jeremy.jpg"/>
            <p:cNvPicPr preferRelativeResize="0"/>
            <p:nvPr/>
          </p:nvPicPr>
          <p:blipFill rotWithShape="1">
            <a:blip r:embed="rId45">
              <a:alphaModFix/>
            </a:blip>
            <a:srcRect l="11754" t="3618" r="15097" b="11050"/>
            <a:stretch/>
          </p:blipFill>
          <p:spPr>
            <a:xfrm>
              <a:off x="6813282" y="2979584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7" name="Shape 187"/>
            <p:cNvPicPr preferRelativeResize="0"/>
            <p:nvPr/>
          </p:nvPicPr>
          <p:blipFill rotWithShape="1">
            <a:blip r:embed="rId79">
              <a:alphaModFix/>
            </a:blip>
            <a:srcRect l="17063" t="13505" r="17056" b="15638"/>
            <a:stretch/>
          </p:blipFill>
          <p:spPr>
            <a:xfrm>
              <a:off x="7109643" y="2974034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8" name="Shape 188"/>
            <p:cNvPicPr preferRelativeResize="0"/>
            <p:nvPr/>
          </p:nvPicPr>
          <p:blipFill>
            <a:blip r:embed="rId80">
              <a:alphaModFix/>
            </a:blip>
            <a:stretch>
              <a:fillRect/>
            </a:stretch>
          </p:blipFill>
          <p:spPr>
            <a:xfrm>
              <a:off x="7785390" y="2970884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Shape 189"/>
            <p:cNvPicPr preferRelativeResize="0"/>
            <p:nvPr/>
          </p:nvPicPr>
          <p:blipFill rotWithShape="1">
            <a:blip r:embed="rId81">
              <a:alphaModFix/>
            </a:blip>
            <a:srcRect l="10015" t="-1022" r="14048" b="38291"/>
            <a:stretch/>
          </p:blipFill>
          <p:spPr>
            <a:xfrm>
              <a:off x="8104964" y="2959971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Shape 190"/>
            <p:cNvPicPr preferRelativeResize="0"/>
            <p:nvPr/>
          </p:nvPicPr>
          <p:blipFill rotWithShape="1">
            <a:blip r:embed="rId82">
              <a:alphaModFix/>
            </a:blip>
            <a:srcRect b="22263"/>
            <a:stretch/>
          </p:blipFill>
          <p:spPr>
            <a:xfrm>
              <a:off x="8432112" y="3390503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1" name="Shape 191"/>
            <p:cNvPicPr preferRelativeResize="0"/>
            <p:nvPr/>
          </p:nvPicPr>
          <p:blipFill rotWithShape="1">
            <a:blip r:embed="rId83">
              <a:alphaModFix/>
            </a:blip>
            <a:srcRect b="5633"/>
            <a:stretch/>
          </p:blipFill>
          <p:spPr>
            <a:xfrm>
              <a:off x="4842030" y="3411040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2" name="Shape 192"/>
            <p:cNvPicPr preferRelativeResize="0"/>
            <p:nvPr/>
          </p:nvPicPr>
          <p:blipFill>
            <a:blip r:embed="rId84">
              <a:alphaModFix/>
            </a:blip>
            <a:stretch>
              <a:fillRect/>
            </a:stretch>
          </p:blipFill>
          <p:spPr>
            <a:xfrm>
              <a:off x="5191735" y="3404198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3" name="Shape 193"/>
            <p:cNvPicPr preferRelativeResize="0"/>
            <p:nvPr/>
          </p:nvPicPr>
          <p:blipFill rotWithShape="1">
            <a:blip r:embed="rId85">
              <a:alphaModFix/>
            </a:blip>
            <a:srcRect l="16878" t="7163" r="16878" b="10962"/>
            <a:stretch/>
          </p:blipFill>
          <p:spPr>
            <a:xfrm>
              <a:off x="5517138" y="3405547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" name="Shape 194"/>
            <p:cNvPicPr preferRelativeResize="0"/>
            <p:nvPr/>
          </p:nvPicPr>
          <p:blipFill rotWithShape="1">
            <a:blip r:embed="rId86">
              <a:alphaModFix/>
            </a:blip>
            <a:srcRect t="10270" b="15896"/>
            <a:stretch/>
          </p:blipFill>
          <p:spPr>
            <a:xfrm>
              <a:off x="6165210" y="3404196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5" name="Shape 195"/>
            <p:cNvPicPr preferRelativeResize="0"/>
            <p:nvPr/>
          </p:nvPicPr>
          <p:blipFill rotWithShape="1">
            <a:blip r:embed="rId61">
              <a:alphaModFix/>
            </a:blip>
            <a:srcRect l="2534" b="4634"/>
            <a:stretch/>
          </p:blipFill>
          <p:spPr>
            <a:xfrm>
              <a:off x="6810067" y="3409315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6" name="Shape 196"/>
            <p:cNvPicPr preferRelativeResize="0"/>
            <p:nvPr/>
          </p:nvPicPr>
          <p:blipFill rotWithShape="1">
            <a:blip r:embed="rId59">
              <a:alphaModFix/>
            </a:blip>
            <a:srcRect l="14639" b="10682"/>
            <a:stretch/>
          </p:blipFill>
          <p:spPr>
            <a:xfrm>
              <a:off x="5841174" y="2983578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7" name="Shape 197"/>
            <p:cNvPicPr preferRelativeResize="0"/>
            <p:nvPr/>
          </p:nvPicPr>
          <p:blipFill rotWithShape="1">
            <a:blip r:embed="rId87">
              <a:alphaModFix/>
            </a:blip>
            <a:srcRect b="29002"/>
            <a:stretch/>
          </p:blipFill>
          <p:spPr>
            <a:xfrm>
              <a:off x="6489246" y="3400728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8" name="Shape 198"/>
            <p:cNvPicPr preferRelativeResize="0"/>
            <p:nvPr/>
          </p:nvPicPr>
          <p:blipFill rotWithShape="1">
            <a:blip r:embed="rId88">
              <a:alphaModFix/>
            </a:blip>
            <a:srcRect l="5552" r="19417" b="5087"/>
            <a:stretch/>
          </p:blipFill>
          <p:spPr>
            <a:xfrm>
              <a:off x="7137318" y="3406241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9" name="Shape 199"/>
            <p:cNvPicPr preferRelativeResize="0"/>
            <p:nvPr/>
          </p:nvPicPr>
          <p:blipFill rotWithShape="1">
            <a:blip r:embed="rId89">
              <a:alphaModFix/>
            </a:blip>
            <a:srcRect b="6690"/>
            <a:stretch/>
          </p:blipFill>
          <p:spPr>
            <a:xfrm>
              <a:off x="7451454" y="2970303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0" name="Shape 200"/>
            <p:cNvPicPr preferRelativeResize="0"/>
            <p:nvPr/>
          </p:nvPicPr>
          <p:blipFill rotWithShape="1">
            <a:blip r:embed="rId63">
              <a:alphaModFix/>
            </a:blip>
            <a:srcRect b="11253"/>
            <a:stretch/>
          </p:blipFill>
          <p:spPr>
            <a:xfrm>
              <a:off x="7461354" y="3397034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1" name="Shape 201"/>
            <p:cNvPicPr preferRelativeResize="0"/>
            <p:nvPr/>
          </p:nvPicPr>
          <p:blipFill>
            <a:blip r:embed="rId90">
              <a:alphaModFix/>
            </a:blip>
            <a:stretch>
              <a:fillRect/>
            </a:stretch>
          </p:blipFill>
          <p:spPr>
            <a:xfrm>
              <a:off x="7768230" y="3409822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2" name="Shape 202"/>
            <p:cNvPicPr preferRelativeResize="0"/>
            <p:nvPr/>
          </p:nvPicPr>
          <p:blipFill rotWithShape="1">
            <a:blip r:embed="rId91">
              <a:alphaModFix/>
            </a:blip>
            <a:srcRect b="15604"/>
            <a:stretch/>
          </p:blipFill>
          <p:spPr>
            <a:xfrm>
              <a:off x="8109426" y="3409822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3" name="Shape 203"/>
            <p:cNvPicPr preferRelativeResize="0"/>
            <p:nvPr/>
          </p:nvPicPr>
          <p:blipFill rotWithShape="1">
            <a:blip r:embed="rId92">
              <a:alphaModFix/>
            </a:blip>
            <a:srcRect b="10466"/>
            <a:stretch/>
          </p:blipFill>
          <p:spPr>
            <a:xfrm>
              <a:off x="8755829" y="2964734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4" name="Shape 204"/>
            <p:cNvPicPr preferRelativeResize="0"/>
            <p:nvPr/>
          </p:nvPicPr>
          <p:blipFill rotWithShape="1">
            <a:blip r:embed="rId93">
              <a:alphaModFix/>
            </a:blip>
            <a:srcRect b="8466"/>
            <a:stretch/>
          </p:blipFill>
          <p:spPr>
            <a:xfrm>
              <a:off x="8433462" y="2963966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5" name="Shape 205"/>
            <p:cNvPicPr preferRelativeResize="0"/>
            <p:nvPr/>
          </p:nvPicPr>
          <p:blipFill rotWithShape="1">
            <a:blip r:embed="rId94">
              <a:alphaModFix/>
            </a:blip>
            <a:srcRect b="14595"/>
            <a:stretch/>
          </p:blipFill>
          <p:spPr>
            <a:xfrm>
              <a:off x="8757498" y="3390503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6" name="Shape 206" descr="rachel_karchin.jpg"/>
            <p:cNvPicPr preferRelativeResize="0"/>
            <p:nvPr/>
          </p:nvPicPr>
          <p:blipFill rotWithShape="1">
            <a:blip r:embed="rId11">
              <a:alphaModFix/>
            </a:blip>
            <a:srcRect l="5994" r="10161" b="30148"/>
            <a:stretch/>
          </p:blipFill>
          <p:spPr>
            <a:xfrm>
              <a:off x="5831049" y="3403259"/>
              <a:ext cx="297000" cy="378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" name="CasellaDiTesto 3"/>
          <p:cNvSpPr txBox="1"/>
          <p:nvPr/>
        </p:nvSpPr>
        <p:spPr>
          <a:xfrm>
            <a:off x="1499517" y="5076045"/>
            <a:ext cx="1303459" cy="1215091"/>
          </a:xfrm>
          <a:prstGeom prst="rect">
            <a:avLst/>
          </a:prstGeom>
          <a:noFill/>
        </p:spPr>
        <p:txBody>
          <a:bodyPr wrap="square" numCol="1" rtlCol="0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50" b="1" u="sng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rPr>
              <a:t>Advisory Board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5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rPr>
              <a:t>Russ Altman,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5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rPr>
              <a:t>George Church,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5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rPr>
              <a:t>Tim Hubbard,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5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rPr>
              <a:t>Scott Kahn,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5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rPr>
              <a:t>Sean Mooney,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5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rPr>
              <a:t>Pauline Ng,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5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rPr>
              <a:t>Susanna Repo, </a:t>
            </a:r>
            <a:endParaRPr lang="en-US" sz="850" baseline="30000" dirty="0">
              <a:solidFill>
                <a:srgbClr val="000000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50" baseline="3000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John Shon</a:t>
            </a:r>
            <a:r>
              <a:rPr lang="it-IT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</a:t>
            </a:r>
          </a:p>
        </p:txBody>
      </p:sp>
      <p:sp>
        <p:nvSpPr>
          <p:cNvPr id="207" name="CasellaDiTesto 206"/>
          <p:cNvSpPr txBox="1"/>
          <p:nvPr/>
        </p:nvSpPr>
        <p:spPr>
          <a:xfrm>
            <a:off x="2538156" y="3789040"/>
            <a:ext cx="9385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900" b="1" u="sng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Ethics Forum</a:t>
            </a:r>
          </a:p>
          <a:p>
            <a:pPr>
              <a:defRPr/>
            </a:pPr>
            <a:r>
              <a:rPr lang="en-GB" sz="90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Wylie Burke</a:t>
            </a:r>
          </a:p>
          <a:p>
            <a:pPr>
              <a:defRPr/>
            </a:pPr>
            <a:r>
              <a:rPr lang="en-GB" sz="90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Flavia Chen </a:t>
            </a:r>
          </a:p>
          <a:p>
            <a:pPr>
              <a:defRPr/>
            </a:pPr>
            <a:r>
              <a:rPr lang="en-GB" sz="90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Julie Harris-Wai</a:t>
            </a:r>
          </a:p>
          <a:p>
            <a:pPr>
              <a:defRPr/>
            </a:pPr>
            <a:r>
              <a:rPr lang="en-GB" sz="90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Kirsten </a:t>
            </a:r>
            <a:r>
              <a:rPr lang="en-GB" sz="90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Isgro</a:t>
            </a:r>
            <a:endParaRPr lang="en-GB" sz="900" dirty="0">
              <a:solidFill>
                <a:prstClr val="black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defRPr/>
            </a:pPr>
            <a:r>
              <a:rPr lang="en-GB" sz="90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Barbara A. Koenig</a:t>
            </a:r>
          </a:p>
          <a:p>
            <a:pPr>
              <a:defRPr/>
            </a:pPr>
            <a:r>
              <a:rPr lang="en-GB" sz="90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Robert Nussbaum</a:t>
            </a:r>
          </a:p>
          <a:p>
            <a:pPr>
              <a:defRPr/>
            </a:pPr>
            <a:r>
              <a:rPr lang="en-GB" sz="90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Mark Yarborough</a:t>
            </a:r>
            <a:r>
              <a:rPr lang="it-IT" sz="90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endParaRPr lang="en-US" sz="900" dirty="0">
              <a:solidFill>
                <a:prstClr val="black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208" name="Rectangle 6"/>
          <p:cNvSpPr>
            <a:spLocks noChangeArrowheads="1"/>
          </p:cNvSpPr>
          <p:nvPr/>
        </p:nvSpPr>
        <p:spPr bwMode="auto">
          <a:xfrm>
            <a:off x="1527168" y="3789040"/>
            <a:ext cx="1043081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u="sng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rPr>
              <a:t>Website Development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 err="1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rPr>
              <a:t>Sadhna</a:t>
            </a:r>
            <a:r>
              <a:rPr lang="en-US" sz="90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rPr>
              <a:t> Rana</a:t>
            </a:r>
            <a:endParaRPr lang="en-US" sz="900" baseline="30000" dirty="0">
              <a:solidFill>
                <a:srgbClr val="000000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 err="1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rPr>
              <a:t>Navya</a:t>
            </a:r>
            <a:r>
              <a:rPr lang="en-US" sz="90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rPr>
              <a:t>Dabbiru</a:t>
            </a:r>
            <a:endParaRPr lang="en-US" sz="900" baseline="30000" dirty="0">
              <a:solidFill>
                <a:srgbClr val="000000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rPr>
              <a:t>Stephen Yee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rPr>
              <a:t>Maya </a:t>
            </a:r>
            <a:r>
              <a:rPr lang="en-US" sz="900" dirty="0" err="1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rPr>
              <a:t>Zuhl</a:t>
            </a:r>
            <a:r>
              <a:rPr lang="en-US" sz="90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rPr>
              <a:t>Sri </a:t>
            </a:r>
            <a:r>
              <a:rPr lang="en-US" sz="900" dirty="0" err="1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rPr>
              <a:t>Jyothsna</a:t>
            </a:r>
            <a:r>
              <a:rPr lang="en-US" sz="90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rPr>
              <a:t>Yeleswarapu</a:t>
            </a:r>
            <a:r>
              <a:rPr lang="en-US" sz="90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rPr>
              <a:t>Gaurav Pandey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4400710" y="116632"/>
            <a:ext cx="4008945" cy="2634052"/>
          </a:xfrm>
          <a:prstGeom prst="rect">
            <a:avLst/>
          </a:prstGeom>
          <a:noFill/>
        </p:spPr>
        <p:txBody>
          <a:bodyPr wrap="none" numCol="4" rtlCol="0">
            <a:noAutofit/>
          </a:bodyPr>
          <a:lstStyle/>
          <a:p>
            <a:pPr>
              <a:defRPr/>
            </a:pPr>
            <a:r>
              <a:rPr lang="en-US" sz="850" b="1" u="sng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rPr>
              <a:t>Data Providers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Russ Altman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Adam P. Arkin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Madeleine P. Ball,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Jason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Bobe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Paolo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Bonvini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Bethany Buckley,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George Church,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Garry R. Cutting,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Emma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D’Andrea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Lisa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Elefanti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Aron W. Fenton,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 Andre Franke,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Nina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Gonzaludo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Joe W.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Gray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Linnea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Jannson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John P. Kane, </a:t>
            </a:r>
          </a:p>
          <a:p>
            <a:pPr>
              <a:defRPr/>
            </a:pP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Pui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-Yan Kwok,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Rick Lathrop,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Jonathan H.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LeBowitz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Federica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Lovisa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Angel C. Y.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Mak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Mary J. Malloy,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Richard McCombie,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 Chiara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Menin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M. Stephen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Meyn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John Moult,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Robert Nussbaum,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Mehdi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Pirooznia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James B. Potash,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Clive R.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Pullinger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Jasper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Rine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Frederick Roth, </a:t>
            </a:r>
          </a:p>
          <a:p>
            <a:pPr>
              <a:defRPr/>
            </a:pP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Pardis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Sabeti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Jeremy Sanford,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Maria C.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Scaini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Nicole Schmitt,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Jay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Shendure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Molly Sheridan,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Michael Snyder,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Tim Sterne-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Weiler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Paul L. F. Tang,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Sean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Tavtigian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Ryan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Tewhey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Silvio C. E.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Tosatto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Jochen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Weile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G. Karen Yu,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Peter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Zandi</a:t>
            </a:r>
            <a:r>
              <a:rPr lang="en-US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.</a:t>
            </a:r>
            <a:r>
              <a:rPr lang="en-US" sz="850" b="1" u="sng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</a:p>
          <a:p>
            <a:pPr>
              <a:defRPr/>
            </a:pPr>
            <a:r>
              <a:rPr lang="en-US" sz="850" b="1" u="sng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rPr>
              <a:t>Assessors</a:t>
            </a:r>
          </a:p>
          <a:p>
            <a:pPr>
              <a:defRPr/>
            </a:pP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Aashish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Adhikari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Marco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Carraro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John-Marc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Chandonia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Rui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 Chen,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Wyatt T. Clark,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Roxana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Daneshjou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Roland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Dunbrack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Iddo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 Friedberg,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Gad Getz,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Nick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Grishin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Rachel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Karchin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Anat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Kreimer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Stephen.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Meyn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Sean D. Mooney,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Alexander A. Morgan,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John Moult,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Robert Nussbaum,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Jeremy Sanford,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David B.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Searls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Artem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Sokolov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Josh Stuart, </a:t>
            </a:r>
          </a:p>
          <a:p>
            <a:pPr>
              <a:defRPr/>
            </a:pP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Shamil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Sunyaev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Sean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Tavtigian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Silvio C. E. </a:t>
            </a: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Tosatto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>
              <a:defRPr/>
            </a:pP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Qifang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 Xu, </a:t>
            </a:r>
          </a:p>
          <a:p>
            <a:pPr>
              <a:defRPr/>
            </a:pPr>
            <a:r>
              <a:rPr lang="en-GB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Nir</a:t>
            </a:r>
            <a:r>
              <a:rPr lang="en-GB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 Yosef</a:t>
            </a:r>
            <a:endParaRPr lang="en-US" sz="850" dirty="0">
              <a:solidFill>
                <a:prstClr val="black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>
              <a:defRPr/>
            </a:pPr>
            <a:endParaRPr lang="en-GB" sz="850" dirty="0">
              <a:solidFill>
                <a:prstClr val="black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1958818" y="5241220"/>
            <a:ext cx="1964391" cy="99257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>
              <a:defRPr/>
            </a:pPr>
            <a:r>
              <a:rPr lang="it-IT" sz="3000" b="1" dirty="0">
                <a:ln w="22225">
                  <a:solidFill>
                    <a:srgbClr val="00B050"/>
                  </a:solidFill>
                  <a:prstDash val="solid"/>
                </a:ln>
                <a:solidFill>
                  <a:srgbClr val="70AD47">
                    <a:lumMod val="20000"/>
                    <a:lumOff val="80000"/>
                  </a:srgbClr>
                </a:solidFill>
                <a:latin typeface="Arial Narrow" charset="0"/>
                <a:ea typeface="Arial Narrow" charset="0"/>
                <a:cs typeface="Arial Narrow" charset="0"/>
              </a:rPr>
              <a:t>Join </a:t>
            </a:r>
          </a:p>
          <a:p>
            <a:pPr algn="ctr">
              <a:defRPr/>
            </a:pPr>
            <a:r>
              <a:rPr lang="it-IT" sz="3000" b="1" dirty="0">
                <a:ln w="22225">
                  <a:solidFill>
                    <a:srgbClr val="00B050"/>
                  </a:solidFill>
                  <a:prstDash val="solid"/>
                </a:ln>
                <a:solidFill>
                  <a:srgbClr val="70AD47">
                    <a:lumMod val="20000"/>
                    <a:lumOff val="80000"/>
                  </a:srgbClr>
                </a:solidFill>
                <a:latin typeface="Arial Narrow" charset="0"/>
                <a:ea typeface="Arial Narrow" charset="0"/>
                <a:cs typeface="Arial Narrow" charset="0"/>
              </a:rPr>
              <a:t>CAGI 6!</a:t>
            </a:r>
          </a:p>
        </p:txBody>
      </p:sp>
      <p:sp>
        <p:nvSpPr>
          <p:cNvPr id="209" name="CasellaDiTesto 208"/>
          <p:cNvSpPr txBox="1"/>
          <p:nvPr/>
        </p:nvSpPr>
        <p:spPr>
          <a:xfrm>
            <a:off x="3531837" y="836713"/>
            <a:ext cx="1292382" cy="1802543"/>
          </a:xfrm>
          <a:prstGeom prst="rect">
            <a:avLst/>
          </a:prstGeom>
          <a:noFill/>
        </p:spPr>
        <p:txBody>
          <a:bodyPr wrap="square" numCol="1" rtlCol="0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00" b="1" u="sng" dirty="0">
              <a:solidFill>
                <a:prstClr val="black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50" b="1" u="sng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Scientific Council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Patricia Babbitt,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Atul</a:t>
            </a:r>
            <a:r>
              <a:rPr lang="en-US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 Butte,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Garry Cutting,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Laura </a:t>
            </a:r>
            <a:r>
              <a:rPr lang="en-US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Elnitski</a:t>
            </a:r>
            <a:r>
              <a:rPr lang="en-US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Reece Hart,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Ryan Hernandez,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Rachel </a:t>
            </a:r>
            <a:r>
              <a:rPr lang="en-US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Karchin</a:t>
            </a:r>
            <a:r>
              <a:rPr lang="en-US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Robert Nussbaum,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Michael Snyder,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Shamil</a:t>
            </a:r>
            <a:r>
              <a:rPr lang="en-US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en-US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Sunyaev</a:t>
            </a:r>
            <a:r>
              <a:rPr lang="en-US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Joris</a:t>
            </a:r>
            <a:r>
              <a:rPr lang="en-US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en-US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Veltman</a:t>
            </a:r>
            <a:r>
              <a:rPr lang="en-US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5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Liping</a:t>
            </a:r>
            <a:r>
              <a:rPr lang="en-US" sz="85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 Wei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3399698" y="18460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3044407" y="278969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CC464D3-2118-4145-B0B6-18919A1EFEA0}"/>
              </a:ext>
            </a:extLst>
          </p:cNvPr>
          <p:cNvPicPr>
            <a:picLocks noChangeAspect="1"/>
          </p:cNvPicPr>
          <p:nvPr/>
        </p:nvPicPr>
        <p:blipFill>
          <a:blip r:embed="rId95"/>
          <a:stretch>
            <a:fillRect/>
          </a:stretch>
        </p:blipFill>
        <p:spPr>
          <a:xfrm>
            <a:off x="3786772" y="404044"/>
            <a:ext cx="328029" cy="4341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581" y="407581"/>
            <a:ext cx="270310" cy="405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802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6954</Words>
  <Application>Microsoft Macintosh PowerPoint</Application>
  <PresentationFormat>Widescreen</PresentationFormat>
  <Paragraphs>1264</Paragraphs>
  <Slides>74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83" baseType="lpstr">
      <vt:lpstr>Arial</vt:lpstr>
      <vt:lpstr>Arial Narrow</vt:lpstr>
      <vt:lpstr>Calibri</vt:lpstr>
      <vt:lpstr>Comic Sans MS</vt:lpstr>
      <vt:lpstr>Lucida Sans Unicode</vt:lpstr>
      <vt:lpstr>Symbol</vt:lpstr>
      <vt:lpstr>Times New Roman</vt:lpstr>
      <vt:lpstr>Trebuchet MS</vt:lpstr>
      <vt:lpstr>Office Theme</vt:lpstr>
      <vt:lpstr>Predictors agree with each other more than with experiments</vt:lpstr>
      <vt:lpstr>By the way…</vt:lpstr>
      <vt:lpstr>CBS (2011)</vt:lpstr>
      <vt:lpstr>CBS (2011)</vt:lpstr>
      <vt:lpstr>CBS (2011)</vt:lpstr>
      <vt:lpstr>CBS (2011)</vt:lpstr>
      <vt:lpstr>p16 (2013)</vt:lpstr>
      <vt:lpstr>p16 (2013)</vt:lpstr>
      <vt:lpstr>p16 (2013)</vt:lpstr>
      <vt:lpstr>p16 (2013)</vt:lpstr>
      <vt:lpstr>p16 all submissions (2013)</vt:lpstr>
      <vt:lpstr>SUMO Ligase (2016)</vt:lpstr>
      <vt:lpstr>SUMO Ligase (2016)</vt:lpstr>
      <vt:lpstr>SUMO Ligase (2016)</vt:lpstr>
      <vt:lpstr>SUMO Ligase (2016)</vt:lpstr>
      <vt:lpstr>NAGLU (2016)</vt:lpstr>
      <vt:lpstr>NAGLU (2016)</vt:lpstr>
      <vt:lpstr>NAGLU (2016)</vt:lpstr>
      <vt:lpstr>NAGLU (2016)</vt:lpstr>
      <vt:lpstr>Pyruvate Kinase (2016)</vt:lpstr>
      <vt:lpstr>Pyruvate Kinase (2016)</vt:lpstr>
      <vt:lpstr>Pyruvate Kinase (2016)</vt:lpstr>
      <vt:lpstr>Pyruvate Kinase (2016)</vt:lpstr>
      <vt:lpstr>CALM1 (2018)</vt:lpstr>
      <vt:lpstr>CALM1 (2018)</vt:lpstr>
      <vt:lpstr>CALM1 (2018)</vt:lpstr>
      <vt:lpstr>CALM1 (2018)</vt:lpstr>
      <vt:lpstr>GAA (2018)</vt:lpstr>
      <vt:lpstr>GAA (2018)</vt:lpstr>
      <vt:lpstr>GAA (2018)</vt:lpstr>
      <vt:lpstr>GAA (2018)</vt:lpstr>
      <vt:lpstr>TPMT &amp; PTEN (2018) – Folding stability</vt:lpstr>
      <vt:lpstr>TPMT &amp; PTEN (2018) – Folding stability</vt:lpstr>
      <vt:lpstr>TPMT &amp; PTEN (2018) – Folding stability</vt:lpstr>
      <vt:lpstr>TPMT &amp; PTEN (2018) – Folding stability</vt:lpstr>
      <vt:lpstr>These data show…</vt:lpstr>
      <vt:lpstr>These data show…</vt:lpstr>
      <vt:lpstr>Predictors at fault: Are substitution odds misleading?</vt:lpstr>
      <vt:lpstr>Predictors at fault: Are substitution odds misleading?</vt:lpstr>
      <vt:lpstr>Folding stability: Is solvent access misleading?</vt:lpstr>
      <vt:lpstr>Some sources of predictor error?</vt:lpstr>
      <vt:lpstr>Some sources of predictor error?</vt:lpstr>
      <vt:lpstr>Protein are complex computers: GPCRs</vt:lpstr>
      <vt:lpstr>Need multiple assays to measure what mutations do</vt:lpstr>
      <vt:lpstr>Need multiple assays to measure what mutations do</vt:lpstr>
      <vt:lpstr>Need multiple assays to measure what mutations do</vt:lpstr>
      <vt:lpstr>Need multiple assays to measure what mutations do</vt:lpstr>
      <vt:lpstr>Need multiple assays to measure what mutations do</vt:lpstr>
      <vt:lpstr>Need multiple assays to measure what mutations do</vt:lpstr>
      <vt:lpstr>Decode the switches that bias receptor signaling</vt:lpstr>
      <vt:lpstr>Example of complexity revealed by multiple assays:  Experimentally impact across 5 pathways</vt:lpstr>
      <vt:lpstr>Multiple parameters characterize the dose-response curve</vt:lpstr>
      <vt:lpstr>Signaling bias can be titrated at each position</vt:lpstr>
      <vt:lpstr>Cluster together mutations with similar impact across pathways</vt:lpstr>
      <vt:lpstr>The mutations form three clusters each with a different and specific signaling bias</vt:lpstr>
      <vt:lpstr>Mutations in the same cluster have structurally related neighbors  which are different between cluster</vt:lpstr>
      <vt:lpstr>Mutations in the same cluster have structurally related neighbors  and also affect the conserved motifs</vt:lpstr>
      <vt:lpstr>These data show…</vt:lpstr>
      <vt:lpstr>How many assays?</vt:lpstr>
      <vt:lpstr>PowerPoint Presentation</vt:lpstr>
      <vt:lpstr>Some sources of experimental incompleteness?</vt:lpstr>
      <vt:lpstr>Some sources of experimental incompleteness?</vt:lpstr>
      <vt:lpstr>One more thing…</vt:lpstr>
      <vt:lpstr>Life depends on a multiscale series of emergent phenomena</vt:lpstr>
      <vt:lpstr>Protean and cryptic functional effects of variants in PROKR2 and DRD2</vt:lpstr>
      <vt:lpstr>Some sources of experimental incompleteness?</vt:lpstr>
      <vt:lpstr>Forward…</vt:lpstr>
      <vt:lpstr>Forward…</vt:lpstr>
      <vt:lpstr>PowerPoint Presentation</vt:lpstr>
      <vt:lpstr>The mutations form three clusters each with a different and specific signaling bias</vt:lpstr>
      <vt:lpstr>Join us!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Predictors agree with each other more than with experiments</dc:title>
  <cp:lastModifiedBy>Tina Bakolitsa</cp:lastModifiedBy>
  <cp:revision>1</cp:revision>
  <dcterms:created xsi:type="dcterms:W3CDTF">2019-12-07T18:07:10Z</dcterms:created>
  <dcterms:modified xsi:type="dcterms:W3CDTF">2019-12-07T19:10:12Z</dcterms:modified>
</cp:coreProperties>
</file>