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25"/>
  </p:notesMasterIdLst>
  <p:sldIdLst>
    <p:sldId id="345" r:id="rId3"/>
    <p:sldId id="319" r:id="rId4"/>
    <p:sldId id="320" r:id="rId5"/>
    <p:sldId id="350" r:id="rId6"/>
    <p:sldId id="322" r:id="rId7"/>
    <p:sldId id="360" r:id="rId8"/>
    <p:sldId id="351" r:id="rId9"/>
    <p:sldId id="352" r:id="rId10"/>
    <p:sldId id="353" r:id="rId11"/>
    <p:sldId id="361" r:id="rId12"/>
    <p:sldId id="328" r:id="rId13"/>
    <p:sldId id="363" r:id="rId14"/>
    <p:sldId id="362" r:id="rId15"/>
    <p:sldId id="329" r:id="rId16"/>
    <p:sldId id="336" r:id="rId17"/>
    <p:sldId id="354" r:id="rId18"/>
    <p:sldId id="335" r:id="rId19"/>
    <p:sldId id="355" r:id="rId20"/>
    <p:sldId id="334" r:id="rId21"/>
    <p:sldId id="356" r:id="rId22"/>
    <p:sldId id="357" r:id="rId23"/>
    <p:sldId id="35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85" autoAdjust="0"/>
    <p:restoredTop sz="95907" autoAdjust="0"/>
  </p:normalViewPr>
  <p:slideViewPr>
    <p:cSldViewPr>
      <p:cViewPr varScale="1">
        <p:scale>
          <a:sx n="101" d="100"/>
          <a:sy n="101" d="100"/>
        </p:scale>
        <p:origin x="1600" y="72"/>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074136-2CD4-4468-BD1A-37AB5FE5136D}" type="datetimeFigureOut">
              <a:rPr lang="zh-CN" altLang="en-US" smtClean="0"/>
              <a:t>2019/12/6</a:t>
            </a:fld>
            <a:endParaRPr lang="zh-CN"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933EFC-FAE0-4773-BFDE-3F2F50D7F3CE}" type="slidenum">
              <a:rPr lang="zh-CN" altLang="en-US" smtClean="0"/>
              <a:t>‹#›</a:t>
            </a:fld>
            <a:endParaRPr lang="zh-CN" altLang="en-US"/>
          </a:p>
        </p:txBody>
      </p:sp>
    </p:spTree>
    <p:extLst>
      <p:ext uri="{BB962C8B-B14F-4D97-AF65-F5344CB8AC3E}">
        <p14:creationId xmlns:p14="http://schemas.microsoft.com/office/powerpoint/2010/main" val="2713906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have discovered, that many types of biological data</a:t>
            </a:r>
            <a:r>
              <a:rPr lang="en-US" sz="1200" b="1" kern="1200" dirty="0" smtClean="0">
                <a:solidFill>
                  <a:schemeClr val="tx1"/>
                </a:solidFill>
                <a:effectLst/>
                <a:latin typeface="+mn-lt"/>
                <a:ea typeface="+mn-ea"/>
                <a:cs typeface="+mn-cs"/>
              </a:rPr>
              <a:t> routinely</a:t>
            </a:r>
            <a:r>
              <a:rPr lang="en-US" sz="1200" kern="1200" dirty="0" smtClean="0">
                <a:solidFill>
                  <a:schemeClr val="tx1"/>
                </a:solidFill>
                <a:effectLst/>
                <a:latin typeface="+mn-lt"/>
                <a:ea typeface="+mn-ea"/>
                <a:cs typeface="+mn-cs"/>
              </a:rPr>
              <a:t> shared</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a:t>
            </a:r>
            <a:r>
              <a:rPr lang="en-US" sz="1200" b="1" kern="1200" dirty="0" smtClean="0">
                <a:solidFill>
                  <a:schemeClr val="tx1"/>
                </a:solidFill>
                <a:effectLst/>
                <a:latin typeface="+mn-lt"/>
                <a:ea typeface="+mn-ea"/>
                <a:cs typeface="+mn-cs"/>
              </a:rPr>
              <a:t>incredibly invasive privacy </a:t>
            </a:r>
            <a:r>
              <a:rPr lang="en-US" sz="1200" kern="1200" dirty="0" smtClean="0">
                <a:solidFill>
                  <a:schemeClr val="tx1"/>
                </a:solidFill>
                <a:effectLst/>
                <a:latin typeface="+mn-lt"/>
                <a:ea typeface="+mn-ea"/>
                <a:cs typeface="+mn-cs"/>
              </a:rPr>
              <a:t>risks.  These data were safe to share at the time they were created. But today they have risk of re-identification.  This would reveal private information from research participants who thought their data were protected. </a:t>
            </a:r>
          </a:p>
          <a:p>
            <a:endParaRPr lang="zh-CN" altLang="en-US" dirty="0"/>
          </a:p>
        </p:txBody>
      </p:sp>
      <p:sp>
        <p:nvSpPr>
          <p:cNvPr id="4" name="Slide Number Placeholder 3"/>
          <p:cNvSpPr>
            <a:spLocks noGrp="1"/>
          </p:cNvSpPr>
          <p:nvPr>
            <p:ph type="sldNum" sz="quarter" idx="10"/>
          </p:nvPr>
        </p:nvSpPr>
        <p:spPr/>
        <p:txBody>
          <a:bodyPr/>
          <a:lstStyle/>
          <a:p>
            <a:fld id="{2D933EFC-FAE0-4773-BFDE-3F2F50D7F3CE}" type="slidenum">
              <a:rPr lang="zh-CN" altLang="en-US" smtClean="0"/>
              <a:t>1</a:t>
            </a:fld>
            <a:endParaRPr lang="zh-CN" altLang="en-US"/>
          </a:p>
        </p:txBody>
      </p:sp>
    </p:spTree>
    <p:extLst>
      <p:ext uri="{BB962C8B-B14F-4D97-AF65-F5344CB8AC3E}">
        <p14:creationId xmlns:p14="http://schemas.microsoft.com/office/powerpoint/2010/main" val="2216811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a:t>
            </a:r>
            <a:r>
              <a:rPr lang="en-US" baseline="0" dirty="0" smtClean="0"/>
              <a:t> me start with a story happened last year. Many of you may already hear about it. The well known golden state killer, who </a:t>
            </a:r>
            <a:r>
              <a:rPr lang="en-US" sz="1200" kern="1200" baseline="0" dirty="0" smtClean="0">
                <a:solidFill>
                  <a:schemeClr val="tx1"/>
                </a:solidFill>
                <a:effectLst/>
                <a:latin typeface="+mn-lt"/>
                <a:ea typeface="+mn-ea"/>
                <a:cs typeface="+mn-cs"/>
              </a:rPr>
              <a:t>c</a:t>
            </a:r>
            <a:r>
              <a:rPr lang="en-US" sz="1200" kern="1200" dirty="0" smtClean="0">
                <a:solidFill>
                  <a:schemeClr val="tx1"/>
                </a:solidFill>
                <a:effectLst/>
                <a:latin typeface="+mn-lt"/>
                <a:ea typeface="+mn-ea"/>
                <a:cs typeface="+mn-cs"/>
              </a:rPr>
              <a:t>ommitted over a hundred </a:t>
            </a:r>
            <a:r>
              <a:rPr lang="en-US" sz="1200" b="1" kern="1200" dirty="0" smtClean="0">
                <a:solidFill>
                  <a:schemeClr val="tx1"/>
                </a:solidFill>
                <a:effectLst/>
                <a:latin typeface="+mn-lt"/>
                <a:ea typeface="+mn-ea"/>
                <a:cs typeface="+mn-cs"/>
              </a:rPr>
              <a:t>violent</a:t>
            </a:r>
            <a:r>
              <a:rPr lang="en-US" sz="1200" kern="1200" dirty="0" smtClean="0">
                <a:solidFill>
                  <a:schemeClr val="tx1"/>
                </a:solidFill>
                <a:effectLst/>
                <a:latin typeface="+mn-lt"/>
                <a:ea typeface="+mn-ea"/>
                <a:cs typeface="+mn-cs"/>
              </a:rPr>
              <a:t> crimes in 1970s-1980s</a:t>
            </a:r>
            <a:r>
              <a:rPr lang="en-US" sz="1200" kern="1200" baseline="0" dirty="0" smtClean="0">
                <a:solidFill>
                  <a:schemeClr val="tx1"/>
                </a:solidFill>
                <a:effectLst/>
                <a:latin typeface="+mn-lt"/>
                <a:ea typeface="+mn-ea"/>
                <a:cs typeface="+mn-cs"/>
              </a:rPr>
              <a:t>, and stopped committing crimes after the next 30 years</a:t>
            </a:r>
            <a:r>
              <a:rPr lang="en-US" sz="1200" kern="1200" dirty="0" smtClean="0">
                <a:solidFill>
                  <a:schemeClr val="tx1"/>
                </a:solidFill>
                <a:effectLst/>
                <a:latin typeface="+mn-lt"/>
                <a:ea typeface="+mn-ea"/>
                <a:cs typeface="+mn-cs"/>
              </a:rPr>
              <a:t>.  He was finally arrested last year.  How could the police find</a:t>
            </a:r>
            <a:r>
              <a:rPr lang="en-US" sz="1200" kern="1200" baseline="0" dirty="0" smtClean="0">
                <a:solidFill>
                  <a:schemeClr val="tx1"/>
                </a:solidFill>
                <a:effectLst/>
                <a:latin typeface="+mn-lt"/>
                <a:ea typeface="+mn-ea"/>
                <a:cs typeface="+mn-cs"/>
              </a:rPr>
              <a:t> him after such a long time</a:t>
            </a:r>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933EFC-FAE0-4773-BFDE-3F2F50D7F3CE}" type="slidenum">
              <a:rPr lang="zh-CN" altLang="en-US" smtClean="0"/>
              <a:t>2</a:t>
            </a:fld>
            <a:endParaRPr lang="zh-CN" altLang="en-US"/>
          </a:p>
        </p:txBody>
      </p:sp>
    </p:spTree>
    <p:extLst>
      <p:ext uri="{BB962C8B-B14F-4D97-AF65-F5344CB8AC3E}">
        <p14:creationId xmlns:p14="http://schemas.microsoft.com/office/powerpoint/2010/main" val="613125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police collected DNA from the crime scene of1980s. The DNA </a:t>
            </a:r>
            <a:r>
              <a:rPr lang="en-US" sz="1200" b="1" kern="1200" dirty="0" smtClean="0">
                <a:solidFill>
                  <a:schemeClr val="tx1"/>
                </a:solidFill>
                <a:effectLst/>
                <a:latin typeface="+mn-lt"/>
                <a:ea typeface="+mn-ea"/>
                <a:cs typeface="+mn-cs"/>
              </a:rPr>
              <a:t>DID</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not</a:t>
            </a:r>
            <a:r>
              <a:rPr lang="en-US" sz="1200" kern="1200" dirty="0" smtClean="0">
                <a:solidFill>
                  <a:schemeClr val="tx1"/>
                </a:solidFill>
                <a:effectLst/>
                <a:latin typeface="+mn-lt"/>
                <a:ea typeface="+mn-ea"/>
                <a:cs typeface="+mn-cs"/>
              </a:rPr>
              <a:t> match any data in existing </a:t>
            </a:r>
            <a:r>
              <a:rPr lang="en-US" sz="1200" kern="1200" dirty="0" err="1" smtClean="0">
                <a:solidFill>
                  <a:schemeClr val="tx1"/>
                </a:solidFill>
                <a:effectLst/>
                <a:latin typeface="+mn-lt"/>
                <a:ea typeface="+mn-ea"/>
                <a:cs typeface="+mn-cs"/>
              </a:rPr>
              <a:t>dna</a:t>
            </a:r>
            <a:r>
              <a:rPr lang="en-US" sz="1200" kern="1200" dirty="0" smtClean="0">
                <a:solidFill>
                  <a:schemeClr val="tx1"/>
                </a:solidFill>
                <a:effectLst/>
                <a:latin typeface="+mn-lt"/>
                <a:ea typeface="+mn-ea"/>
                <a:cs typeface="+mn-cs"/>
              </a:rPr>
              <a:t> db. Last year, they did a search through the </a:t>
            </a:r>
            <a:r>
              <a:rPr lang="en-US" sz="1200" kern="1200" dirty="0" err="1" smtClean="0">
                <a:solidFill>
                  <a:schemeClr val="tx1"/>
                </a:solidFill>
                <a:effectLst/>
                <a:latin typeface="+mn-lt"/>
                <a:ea typeface="+mn-ea"/>
                <a:cs typeface="+mn-cs"/>
              </a:rPr>
              <a:t>GEDmatch</a:t>
            </a:r>
            <a:r>
              <a:rPr lang="en-US" sz="1200" kern="1200" dirty="0" smtClean="0">
                <a:solidFill>
                  <a:schemeClr val="tx1"/>
                </a:solidFill>
                <a:effectLst/>
                <a:latin typeface="+mn-lt"/>
                <a:ea typeface="+mn-ea"/>
                <a:cs typeface="+mn-cs"/>
              </a:rPr>
              <a:t> database. </a:t>
            </a:r>
            <a:r>
              <a:rPr lang="en-US" sz="1200" kern="1200" dirty="0" err="1" smtClean="0">
                <a:solidFill>
                  <a:schemeClr val="tx1"/>
                </a:solidFill>
                <a:effectLst/>
                <a:latin typeface="+mn-lt"/>
                <a:ea typeface="+mn-ea"/>
                <a:cs typeface="+mn-cs"/>
              </a:rPr>
              <a:t>GEDmatch</a:t>
            </a:r>
            <a:r>
              <a:rPr lang="en-US" sz="1200" kern="1200" dirty="0" smtClean="0">
                <a:solidFill>
                  <a:schemeClr val="tx1"/>
                </a:solidFill>
                <a:effectLst/>
                <a:latin typeface="+mn-lt"/>
                <a:ea typeface="+mn-ea"/>
                <a:cs typeface="+mn-cs"/>
              </a:rPr>
              <a:t> contains consumer genetics data, like 23andme and </a:t>
            </a:r>
            <a:r>
              <a:rPr lang="en-US" sz="1200" kern="1200" dirty="0" err="1" smtClean="0">
                <a:solidFill>
                  <a:schemeClr val="tx1"/>
                </a:solidFill>
                <a:effectLst/>
                <a:latin typeface="+mn-lt"/>
                <a:ea typeface="+mn-ea"/>
                <a:cs typeface="+mn-cs"/>
              </a:rPr>
              <a:t>Ancenstry</a:t>
            </a:r>
            <a:r>
              <a:rPr lang="en-US" sz="1200" kern="1200" dirty="0" smtClean="0">
                <a:solidFill>
                  <a:schemeClr val="tx1"/>
                </a:solidFill>
                <a:effectLst/>
                <a:latin typeface="+mn-lt"/>
                <a:ea typeface="+mn-ea"/>
                <a:cs typeface="+mn-cs"/>
              </a:rPr>
              <a:t> DNA. People upload their own genotype data to find potential relatives. The police did a similar thing. The search led to the identification of about 20 </a:t>
            </a:r>
            <a:r>
              <a:rPr lang="en-US" sz="1200" u="sng" kern="1200" dirty="0" smtClean="0">
                <a:solidFill>
                  <a:schemeClr val="tx1"/>
                </a:solidFill>
                <a:effectLst/>
                <a:latin typeface="+mn-lt"/>
                <a:ea typeface="+mn-ea"/>
                <a:cs typeface="+mn-cs"/>
              </a:rPr>
              <a:t>distant</a:t>
            </a:r>
            <a:r>
              <a:rPr lang="en-US" sz="1200" kern="1200" dirty="0" smtClean="0">
                <a:solidFill>
                  <a:schemeClr val="tx1"/>
                </a:solidFill>
                <a:effectLst/>
                <a:latin typeface="+mn-lt"/>
                <a:ea typeface="+mn-ea"/>
                <a:cs typeface="+mn-cs"/>
              </a:rPr>
              <a:t> relatives, at a third-cousin level, inferring a common ancestor who lived 200 </a:t>
            </a:r>
            <a:r>
              <a:rPr lang="en-US" sz="1200" kern="1200" dirty="0" err="1" smtClean="0">
                <a:solidFill>
                  <a:schemeClr val="tx1"/>
                </a:solidFill>
                <a:effectLst/>
                <a:latin typeface="+mn-lt"/>
                <a:ea typeface="+mn-ea"/>
                <a:cs typeface="+mn-cs"/>
              </a:rPr>
              <a:t>ys</a:t>
            </a:r>
            <a:r>
              <a:rPr lang="en-US" sz="1200" kern="1200" dirty="0" smtClean="0">
                <a:solidFill>
                  <a:schemeClr val="tx1"/>
                </a:solidFill>
                <a:effectLst/>
                <a:latin typeface="+mn-lt"/>
                <a:ea typeface="+mn-ea"/>
                <a:cs typeface="+mn-cs"/>
              </a:rPr>
              <a:t> ago. They worked with a professional genealogist to reconstruct the family history and try to match the criminal information with current family members. The information is estimated age and locations. We call these features quasi-identifiers.  They are not able to identify a person alone but contain considerable information.  Combining the genetics with the quasi-identifiers led to the identification of two candidate suspects.  </a:t>
            </a:r>
          </a:p>
          <a:p>
            <a:r>
              <a:rPr lang="en-US" sz="1200" kern="1200" dirty="0" smtClean="0">
                <a:solidFill>
                  <a:schemeClr val="tx1"/>
                </a:solidFill>
                <a:effectLst/>
                <a:latin typeface="+mn-lt"/>
                <a:ea typeface="+mn-ea"/>
                <a:cs typeface="+mn-cs"/>
              </a:rPr>
              <a:t>They collected their DNA and matched to the criminal DNA them again, finally found the Golden State Killer.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933EFC-FAE0-4773-BFDE-3F2F50D7F3CE}" type="slidenum">
              <a:rPr lang="zh-CN" altLang="en-US" smtClean="0"/>
              <a:t>3</a:t>
            </a:fld>
            <a:endParaRPr lang="zh-CN" altLang="en-US"/>
          </a:p>
        </p:txBody>
      </p:sp>
    </p:spTree>
    <p:extLst>
      <p:ext uri="{BB962C8B-B14F-4D97-AF65-F5344CB8AC3E}">
        <p14:creationId xmlns:p14="http://schemas.microsoft.com/office/powerpoint/2010/main" val="1210995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is not a unique case. Many cold cases have been solved since then.</a:t>
            </a:r>
          </a:p>
          <a:p>
            <a:r>
              <a:rPr lang="en-US" sz="1200" kern="1200" dirty="0">
                <a:solidFill>
                  <a:schemeClr val="tx1"/>
                </a:solidFill>
                <a:effectLst/>
                <a:latin typeface="+mn-lt"/>
                <a:ea typeface="+mn-ea"/>
                <a:cs typeface="+mn-cs"/>
              </a:rPr>
              <a:t>One person involved has been Ed Green, a former Berkeley student from the Brenner lab.</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933EFC-FAE0-4773-BFDE-3F2F50D7F3C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10074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recent research suggests that this kind of re-identification could be common. </a:t>
            </a:r>
          </a:p>
          <a:p>
            <a:r>
              <a:rPr lang="en-US" sz="1200" kern="1200" dirty="0" smtClean="0">
                <a:solidFill>
                  <a:schemeClr val="tx1"/>
                </a:solidFill>
                <a:effectLst/>
                <a:latin typeface="+mn-lt"/>
                <a:ea typeface="+mn-ea"/>
                <a:cs typeface="+mn-cs"/>
              </a:rPr>
              <a:t>60%of European descent search will results in a third cousin or closer match, and the data are still increasing.</a:t>
            </a:r>
          </a:p>
          <a:p>
            <a:endParaRPr lang="en-US" dirty="0"/>
          </a:p>
        </p:txBody>
      </p:sp>
      <p:sp>
        <p:nvSpPr>
          <p:cNvPr id="4" name="Slide Number Placeholder 3"/>
          <p:cNvSpPr>
            <a:spLocks noGrp="1"/>
          </p:cNvSpPr>
          <p:nvPr>
            <p:ph type="sldNum" sz="quarter" idx="10"/>
          </p:nvPr>
        </p:nvSpPr>
        <p:spPr/>
        <p:txBody>
          <a:bodyPr/>
          <a:lstStyle/>
          <a:p>
            <a:fld id="{2D933EFC-FAE0-4773-BFDE-3F2F50D7F3CE}" type="slidenum">
              <a:rPr lang="zh-CN" altLang="en-US" smtClean="0"/>
              <a:t>5</a:t>
            </a:fld>
            <a:endParaRPr lang="zh-CN" altLang="en-US"/>
          </a:p>
        </p:txBody>
      </p:sp>
    </p:spTree>
    <p:extLst>
      <p:ext uri="{BB962C8B-B14F-4D97-AF65-F5344CB8AC3E}">
        <p14:creationId xmlns:p14="http://schemas.microsoft.com/office/powerpoint/2010/main" val="1522660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Cannot find UK </a:t>
            </a:r>
            <a:r>
              <a:rPr lang="en-US" dirty="0" err="1"/>
              <a:t>zipcode</a:t>
            </a:r>
            <a:r>
              <a:rPr lang="en-US" dirty="0"/>
              <a:t> information content easily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933EFC-FAE0-4773-BFDE-3F2F50D7F3C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75186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Then how can other types</a:t>
            </a:r>
            <a:r>
              <a:rPr lang="en-US" sz="1200" kern="1200" baseline="0" dirty="0">
                <a:solidFill>
                  <a:schemeClr val="tx1"/>
                </a:solidFill>
                <a:effectLst/>
                <a:latin typeface="+mn-lt"/>
                <a:ea typeface="+mn-ea"/>
                <a:cs typeface="+mn-cs"/>
              </a:rPr>
              <a:t> of data, like </a:t>
            </a:r>
            <a:r>
              <a:rPr lang="en-US" sz="1200" kern="1200" baseline="0" dirty="0" err="1">
                <a:solidFill>
                  <a:schemeClr val="tx1"/>
                </a:solidFill>
                <a:effectLst/>
                <a:latin typeface="+mn-lt"/>
                <a:ea typeface="+mn-ea"/>
                <a:cs typeface="+mn-cs"/>
              </a:rPr>
              <a:t>rna-seq</a:t>
            </a:r>
            <a:r>
              <a:rPr lang="en-US" sz="1200" kern="1200" baseline="0" dirty="0">
                <a:solidFill>
                  <a:schemeClr val="tx1"/>
                </a:solidFill>
                <a:effectLst/>
                <a:latin typeface="+mn-lt"/>
                <a:ea typeface="+mn-ea"/>
                <a:cs typeface="+mn-cs"/>
              </a:rPr>
              <a:t>, also breach personal privacy?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Linking attack is a computer science term which describes how an attacker gains access to information by linking data</a:t>
            </a:r>
            <a:r>
              <a:rPr lang="en-US" sz="1200" kern="1200" baseline="0" dirty="0">
                <a:solidFill>
                  <a:schemeClr val="tx1"/>
                </a:solidFill>
                <a:effectLst/>
                <a:latin typeface="+mn-lt"/>
                <a:ea typeface="+mn-ea"/>
                <a:cs typeface="+mn-cs"/>
              </a:rPr>
              <a:t> in two independent </a:t>
            </a:r>
            <a:r>
              <a:rPr lang="en-US" sz="1200" kern="1200" baseline="0" dirty="0" err="1">
                <a:solidFill>
                  <a:schemeClr val="tx1"/>
                </a:solidFill>
                <a:effectLst/>
                <a:latin typeface="+mn-lt"/>
                <a:ea typeface="+mn-ea"/>
                <a:cs typeface="+mn-cs"/>
              </a:rPr>
              <a:t>dababases</a:t>
            </a:r>
            <a:r>
              <a:rPr lang="en-US" sz="1200" kern="1200" dirty="0">
                <a:solidFill>
                  <a:schemeClr val="tx1"/>
                </a:solidFill>
                <a:effectLst/>
                <a:latin typeface="+mn-lt"/>
                <a:ea typeface="+mn-ea"/>
                <a:cs typeface="+mn-cs"/>
              </a:rPr>
              <a:t>. I will show you an example. Here the attacker is a life </a:t>
            </a:r>
            <a:r>
              <a:rPr lang="en-US" sz="1200" kern="1200" baseline="0" dirty="0">
                <a:solidFill>
                  <a:schemeClr val="tx1"/>
                </a:solidFill>
                <a:effectLst/>
                <a:latin typeface="+mn-lt"/>
                <a:ea typeface="+mn-ea"/>
                <a:cs typeface="+mn-cs"/>
              </a:rPr>
              <a:t>insurance company or your X significant other. </a:t>
            </a:r>
            <a:r>
              <a:rPr lang="en-US" sz="1200" kern="1200" dirty="0" err="1">
                <a:solidFill>
                  <a:schemeClr val="tx1"/>
                </a:solidFill>
                <a:effectLst/>
                <a:latin typeface="+mn-lt"/>
                <a:ea typeface="+mn-ea"/>
                <a:cs typeface="+mn-cs"/>
              </a:rPr>
              <a:t>GEDmatch</a:t>
            </a:r>
            <a:r>
              <a:rPr lang="en-US" sz="1200" kern="1200" dirty="0">
                <a:solidFill>
                  <a:schemeClr val="tx1"/>
                </a:solidFill>
                <a:effectLst/>
                <a:latin typeface="+mn-lt"/>
                <a:ea typeface="+mn-ea"/>
                <a:cs typeface="+mn-cs"/>
              </a:rPr>
              <a:t> database contains genotype data,</a:t>
            </a:r>
            <a:r>
              <a:rPr lang="en-US" sz="1200" kern="1200" baseline="0" dirty="0">
                <a:solidFill>
                  <a:schemeClr val="tx1"/>
                </a:solidFill>
                <a:effectLst/>
                <a:latin typeface="+mn-lt"/>
                <a:ea typeface="+mn-ea"/>
                <a:cs typeface="+mn-cs"/>
              </a:rPr>
              <a:t> names and location. Personal genome database contains consumer genetics data. People upload their own genotype to PGP to help research. It may contain phenotypes, such as disease.  Once the attacker know genotype 1 from </a:t>
            </a:r>
            <a:r>
              <a:rPr lang="en-US" sz="1200" kern="1200" baseline="0" dirty="0" err="1">
                <a:solidFill>
                  <a:schemeClr val="tx1"/>
                </a:solidFill>
                <a:effectLst/>
                <a:latin typeface="+mn-lt"/>
                <a:ea typeface="+mn-ea"/>
                <a:cs typeface="+mn-cs"/>
              </a:rPr>
              <a:t>GEDmatch</a:t>
            </a:r>
            <a:r>
              <a:rPr lang="en-US" sz="1200" kern="1200" baseline="0" dirty="0">
                <a:solidFill>
                  <a:schemeClr val="tx1"/>
                </a:solidFill>
                <a:effectLst/>
                <a:latin typeface="+mn-lt"/>
                <a:ea typeface="+mn-ea"/>
                <a:cs typeface="+mn-cs"/>
              </a:rPr>
              <a:t> </a:t>
            </a:r>
            <a:r>
              <a:rPr lang="en-US" sz="1200" kern="1200" baseline="0" dirty="0" err="1">
                <a:solidFill>
                  <a:schemeClr val="tx1"/>
                </a:solidFill>
                <a:effectLst/>
                <a:latin typeface="+mn-lt"/>
                <a:ea typeface="+mn-ea"/>
                <a:cs typeface="+mn-cs"/>
              </a:rPr>
              <a:t>db</a:t>
            </a:r>
            <a:r>
              <a:rPr lang="en-US" sz="1200" kern="1200" baseline="0" dirty="0">
                <a:solidFill>
                  <a:schemeClr val="tx1"/>
                </a:solidFill>
                <a:effectLst/>
                <a:latin typeface="+mn-lt"/>
                <a:ea typeface="+mn-ea"/>
                <a:cs typeface="+mn-cs"/>
              </a:rPr>
              <a:t> and genotype C fro PGP are from the same person, the attacker will be aware that Bob has bipolar disorder.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a:t>
            </a:r>
            <a:r>
              <a:rPr lang="en-US" sz="1200" kern="1200" baseline="0" dirty="0">
                <a:solidFill>
                  <a:schemeClr val="tx1"/>
                </a:solidFill>
                <a:effectLst/>
                <a:latin typeface="+mn-lt"/>
                <a:ea typeface="+mn-ea"/>
                <a:cs typeface="+mn-cs"/>
              </a:rPr>
              <a:t> non-genomics data, I will show an example with RNA-</a:t>
            </a:r>
            <a:r>
              <a:rPr lang="en-US" sz="1200" kern="1200" baseline="0" dirty="0" err="1">
                <a:solidFill>
                  <a:schemeClr val="tx1"/>
                </a:solidFill>
                <a:effectLst/>
                <a:latin typeface="+mn-lt"/>
                <a:ea typeface="+mn-ea"/>
                <a:cs typeface="+mn-cs"/>
              </a:rPr>
              <a:t>seq</a:t>
            </a:r>
            <a:r>
              <a:rPr lang="en-US" sz="1200" kern="1200" baseline="0" dirty="0">
                <a:solidFill>
                  <a:schemeClr val="tx1"/>
                </a:solidFill>
                <a:effectLst/>
                <a:latin typeface="+mn-lt"/>
                <a:ea typeface="+mn-ea"/>
                <a:cs typeface="+mn-cs"/>
              </a:rPr>
              <a:t>, which</a:t>
            </a:r>
            <a:r>
              <a:rPr lang="en-US" sz="1200" kern="1200" dirty="0">
                <a:solidFill>
                  <a:schemeClr val="tx1"/>
                </a:solidFill>
                <a:effectLst/>
                <a:latin typeface="+mn-lt"/>
                <a:ea typeface="+mn-ea"/>
                <a:cs typeface="+mn-cs"/>
              </a:rPr>
              <a:t> are readily used for medical research. </a:t>
            </a:r>
            <a:r>
              <a:rPr lang="en-US" sz="1200" kern="1200" baseline="0" dirty="0">
                <a:solidFill>
                  <a:schemeClr val="tx1"/>
                </a:solidFill>
                <a:effectLst/>
                <a:latin typeface="+mn-lt"/>
                <a:ea typeface="+mn-ea"/>
                <a:cs typeface="+mn-cs"/>
              </a:rPr>
              <a:t>RNA-</a:t>
            </a:r>
            <a:r>
              <a:rPr lang="en-US" sz="1200" kern="1200" baseline="0" dirty="0" err="1">
                <a:solidFill>
                  <a:schemeClr val="tx1"/>
                </a:solidFill>
                <a:effectLst/>
                <a:latin typeface="+mn-lt"/>
                <a:ea typeface="+mn-ea"/>
                <a:cs typeface="+mn-cs"/>
              </a:rPr>
              <a:t>seq</a:t>
            </a:r>
            <a:r>
              <a:rPr lang="en-US" sz="1200" kern="1200" baseline="0" dirty="0">
                <a:solidFill>
                  <a:schemeClr val="tx1"/>
                </a:solidFill>
                <a:effectLst/>
                <a:latin typeface="+mn-lt"/>
                <a:ea typeface="+mn-ea"/>
                <a:cs typeface="+mn-cs"/>
              </a:rPr>
              <a:t> data set can also be linked to genomes, since the RNA-</a:t>
            </a:r>
            <a:r>
              <a:rPr lang="en-US" sz="1200" kern="1200" baseline="0" dirty="0" err="1">
                <a:solidFill>
                  <a:schemeClr val="tx1"/>
                </a:solidFill>
                <a:effectLst/>
                <a:latin typeface="+mn-lt"/>
                <a:ea typeface="+mn-ea"/>
                <a:cs typeface="+mn-cs"/>
              </a:rPr>
              <a:t>seq</a:t>
            </a:r>
            <a:r>
              <a:rPr lang="en-US" sz="1200" kern="1200" baseline="0" dirty="0">
                <a:solidFill>
                  <a:schemeClr val="tx1"/>
                </a:solidFill>
                <a:effectLst/>
                <a:latin typeface="+mn-lt"/>
                <a:ea typeface="+mn-ea"/>
                <a:cs typeface="+mn-cs"/>
              </a:rPr>
              <a:t> reads contain genetic variants. Once the attacker know genotype 4 and the second RNA-</a:t>
            </a:r>
            <a:r>
              <a:rPr lang="en-US" sz="1200" kern="1200" baseline="0" dirty="0" err="1">
                <a:solidFill>
                  <a:schemeClr val="tx1"/>
                </a:solidFill>
                <a:effectLst/>
                <a:latin typeface="+mn-lt"/>
                <a:ea typeface="+mn-ea"/>
                <a:cs typeface="+mn-cs"/>
              </a:rPr>
              <a:t>seq</a:t>
            </a:r>
            <a:r>
              <a:rPr lang="en-US" sz="1200" kern="1200" baseline="0" dirty="0">
                <a:solidFill>
                  <a:schemeClr val="tx1"/>
                </a:solidFill>
                <a:effectLst/>
                <a:latin typeface="+mn-lt"/>
                <a:ea typeface="+mn-ea"/>
                <a:cs typeface="+mn-cs"/>
              </a:rPr>
              <a:t> dataset are from the same person, the attacker will be aware that Tom has bulimia.</a:t>
            </a:r>
            <a:endParaRPr lang="en-US" sz="1200" kern="1200" dirty="0">
              <a:solidFill>
                <a:schemeClr val="tx1"/>
              </a:solidFill>
              <a:effectLst/>
              <a:latin typeface="+mn-lt"/>
              <a:ea typeface="+mn-ea"/>
              <a:cs typeface="+mn-cs"/>
            </a:endParaRPr>
          </a:p>
          <a:p>
            <a:endParaRPr lang="en-US" dirty="0"/>
          </a:p>
          <a:p>
            <a:endParaRPr lang="en-US" dirty="0"/>
          </a:p>
          <a:p>
            <a:r>
              <a:rPr lang="en-US" dirty="0"/>
              <a:t>******** can also</a:t>
            </a:r>
            <a:r>
              <a:rPr lang="en-US" baseline="0" dirty="0"/>
              <a:t> </a:t>
            </a:r>
            <a:r>
              <a:rPr lang="en-US" baseline="0"/>
              <a:t>match relatives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933EFC-FAE0-4773-BFDE-3F2F50D7F3C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28372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recent studies</a:t>
            </a:r>
            <a:r>
              <a:rPr lang="en-US" baseline="0" dirty="0"/>
              <a:t> suggested gene </a:t>
            </a:r>
            <a:r>
              <a:rPr lang="en-US" baseline="0" dirty="0" err="1"/>
              <a:t>expresiion</a:t>
            </a:r>
            <a:r>
              <a:rPr lang="en-US" baseline="0" dirty="0"/>
              <a:t> data are not that safe.  Genotypes can be inferred via so-called </a:t>
            </a:r>
            <a:r>
              <a:rPr lang="en-US" baseline="0" dirty="0" err="1"/>
              <a:t>eQTLs</a:t>
            </a:r>
            <a:r>
              <a:rPr lang="en-US" baseline="0" dirty="0"/>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933EFC-FAE0-4773-BFDE-3F2F50D7F3C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32811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Imagine a person who took</a:t>
            </a:r>
            <a:r>
              <a:rPr lang="en-US" sz="1200" kern="1200" baseline="0" dirty="0" smtClean="0">
                <a:solidFill>
                  <a:schemeClr val="tx1"/>
                </a:solidFill>
                <a:effectLst/>
                <a:latin typeface="+mn-lt"/>
                <a:ea typeface="+mn-ea"/>
                <a:cs typeface="+mn-cs"/>
              </a:rPr>
              <a:t> part in a depression project in 2010, where the researcher released his gene expression data, with attached information which are important for </a:t>
            </a:r>
            <a:r>
              <a:rPr lang="en-US" sz="1200" kern="1200" baseline="0" dirty="0" err="1" smtClean="0">
                <a:solidFill>
                  <a:schemeClr val="tx1"/>
                </a:solidFill>
                <a:effectLst/>
                <a:latin typeface="+mn-lt"/>
                <a:ea typeface="+mn-ea"/>
                <a:cs typeface="+mn-cs"/>
              </a:rPr>
              <a:t>reseach</a:t>
            </a:r>
            <a:r>
              <a:rPr lang="en-US" sz="1200" kern="1200" baseline="0" dirty="0" smtClean="0">
                <a:solidFill>
                  <a:schemeClr val="tx1"/>
                </a:solidFill>
                <a:effectLst/>
                <a:latin typeface="+mn-lt"/>
                <a:ea typeface="+mn-ea"/>
                <a:cs typeface="+mn-cs"/>
              </a:rPr>
              <a:t>…..</a:t>
            </a:r>
          </a:p>
          <a:p>
            <a:r>
              <a:rPr lang="en-US" sz="1200" kern="1200" baseline="0" dirty="0" smtClean="0">
                <a:solidFill>
                  <a:schemeClr val="tx1"/>
                </a:solidFill>
                <a:effectLst/>
                <a:latin typeface="+mn-lt"/>
                <a:ea typeface="+mn-ea"/>
                <a:cs typeface="+mn-cs"/>
              </a:rPr>
              <a:t>By matching the inferred genotype and the genetic data, the </a:t>
            </a:r>
            <a:r>
              <a:rPr lang="en-US" sz="1200" kern="1200" baseline="0" dirty="0" err="1" smtClean="0">
                <a:solidFill>
                  <a:schemeClr val="tx1"/>
                </a:solidFill>
                <a:effectLst/>
                <a:latin typeface="+mn-lt"/>
                <a:ea typeface="+mn-ea"/>
                <a:cs typeface="+mn-cs"/>
              </a:rPr>
              <a:t>attackter</a:t>
            </a:r>
            <a:r>
              <a:rPr lang="en-US" sz="1200" kern="1200" baseline="0" dirty="0" smtClean="0">
                <a:solidFill>
                  <a:schemeClr val="tx1"/>
                </a:solidFill>
                <a:effectLst/>
                <a:latin typeface="+mn-lt"/>
                <a:ea typeface="+mn-ea"/>
                <a:cs typeface="+mn-cs"/>
              </a:rPr>
              <a:t> can tell the two datasets are from the same person. ……</a:t>
            </a:r>
          </a:p>
          <a:p>
            <a:endParaRPr lang="en-US" dirty="0" smtClean="0"/>
          </a:p>
          <a:p>
            <a:endParaRPr lang="en-US" dirty="0" smtClean="0"/>
          </a:p>
          <a:p>
            <a:r>
              <a:rPr lang="en-US" dirty="0" smtClean="0"/>
              <a:t>*************In some cases, surname</a:t>
            </a:r>
            <a:r>
              <a:rPr lang="en-US" baseline="0" dirty="0" smtClean="0"/>
              <a:t> </a:t>
            </a:r>
            <a:r>
              <a:rPr lang="en-US" baseline="0" dirty="0" err="1" smtClean="0"/>
              <a:t>shpuld</a:t>
            </a:r>
            <a:r>
              <a:rPr lang="en-US" baseline="0" dirty="0" smtClean="0"/>
              <a:t> be inferred from Y </a:t>
            </a:r>
            <a:r>
              <a:rPr lang="en-US" baseline="0" dirty="0" err="1" smtClean="0"/>
              <a:t>chr</a:t>
            </a:r>
            <a:r>
              <a:rPr lang="en-US" baseline="0" dirty="0" smtClean="0"/>
              <a:t> </a:t>
            </a:r>
            <a:r>
              <a:rPr lang="en-US" baseline="0" dirty="0" err="1" smtClean="0"/>
              <a:t>strs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D933EFC-FAE0-4773-BFDE-3F2F50D7F3CE}" type="slidenum">
              <a:rPr lang="zh-CN" altLang="en-US" smtClean="0"/>
              <a:t>11</a:t>
            </a:fld>
            <a:endParaRPr lang="zh-CN" altLang="en-US"/>
          </a:p>
        </p:txBody>
      </p:sp>
    </p:spTree>
    <p:extLst>
      <p:ext uri="{BB962C8B-B14F-4D97-AF65-F5344CB8AC3E}">
        <p14:creationId xmlns:p14="http://schemas.microsoft.com/office/powerpoint/2010/main" val="107375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Imagine a person who took</a:t>
            </a:r>
            <a:r>
              <a:rPr lang="en-US" sz="1200" kern="1200" baseline="0" dirty="0" smtClean="0">
                <a:solidFill>
                  <a:schemeClr val="tx1"/>
                </a:solidFill>
                <a:effectLst/>
                <a:latin typeface="+mn-lt"/>
                <a:ea typeface="+mn-ea"/>
                <a:cs typeface="+mn-cs"/>
              </a:rPr>
              <a:t> part in a depression project in 2010, where the researcher released his gene expression data, with attached information which are important for </a:t>
            </a:r>
            <a:r>
              <a:rPr lang="en-US" sz="1200" kern="1200" baseline="0" dirty="0" err="1" smtClean="0">
                <a:solidFill>
                  <a:schemeClr val="tx1"/>
                </a:solidFill>
                <a:effectLst/>
                <a:latin typeface="+mn-lt"/>
                <a:ea typeface="+mn-ea"/>
                <a:cs typeface="+mn-cs"/>
              </a:rPr>
              <a:t>reseach</a:t>
            </a:r>
            <a:r>
              <a:rPr lang="en-US" sz="1200" kern="1200" baseline="0" dirty="0" smtClean="0">
                <a:solidFill>
                  <a:schemeClr val="tx1"/>
                </a:solidFill>
                <a:effectLst/>
                <a:latin typeface="+mn-lt"/>
                <a:ea typeface="+mn-ea"/>
                <a:cs typeface="+mn-cs"/>
              </a:rPr>
              <a:t>…..</a:t>
            </a:r>
          </a:p>
          <a:p>
            <a:r>
              <a:rPr lang="en-US" sz="1200" kern="1200" baseline="0" dirty="0" smtClean="0">
                <a:solidFill>
                  <a:schemeClr val="tx1"/>
                </a:solidFill>
                <a:effectLst/>
                <a:latin typeface="+mn-lt"/>
                <a:ea typeface="+mn-ea"/>
                <a:cs typeface="+mn-cs"/>
              </a:rPr>
              <a:t>By matching the inferred genotype and the genetic data, the </a:t>
            </a:r>
            <a:r>
              <a:rPr lang="en-US" sz="1200" kern="1200" baseline="0" dirty="0" err="1" smtClean="0">
                <a:solidFill>
                  <a:schemeClr val="tx1"/>
                </a:solidFill>
                <a:effectLst/>
                <a:latin typeface="+mn-lt"/>
                <a:ea typeface="+mn-ea"/>
                <a:cs typeface="+mn-cs"/>
              </a:rPr>
              <a:t>attackter</a:t>
            </a:r>
            <a:r>
              <a:rPr lang="en-US" sz="1200" kern="1200" baseline="0" dirty="0" smtClean="0">
                <a:solidFill>
                  <a:schemeClr val="tx1"/>
                </a:solidFill>
                <a:effectLst/>
                <a:latin typeface="+mn-lt"/>
                <a:ea typeface="+mn-ea"/>
                <a:cs typeface="+mn-cs"/>
              </a:rPr>
              <a:t> can tell the two datasets are from the same person. ……</a:t>
            </a:r>
          </a:p>
          <a:p>
            <a:endParaRPr lang="en-US" dirty="0" smtClean="0"/>
          </a:p>
          <a:p>
            <a:endParaRPr lang="en-US" dirty="0" smtClean="0"/>
          </a:p>
          <a:p>
            <a:r>
              <a:rPr lang="en-US" dirty="0" smtClean="0"/>
              <a:t>*************In some cases, surname</a:t>
            </a:r>
            <a:r>
              <a:rPr lang="en-US" baseline="0" dirty="0" smtClean="0"/>
              <a:t> </a:t>
            </a:r>
            <a:r>
              <a:rPr lang="en-US" baseline="0" dirty="0" err="1" smtClean="0"/>
              <a:t>shpuld</a:t>
            </a:r>
            <a:r>
              <a:rPr lang="en-US" baseline="0" dirty="0" smtClean="0"/>
              <a:t> be inferred from Y </a:t>
            </a:r>
            <a:r>
              <a:rPr lang="en-US" baseline="0" dirty="0" err="1" smtClean="0"/>
              <a:t>chr</a:t>
            </a:r>
            <a:r>
              <a:rPr lang="en-US" baseline="0" dirty="0" smtClean="0"/>
              <a:t> </a:t>
            </a:r>
            <a:r>
              <a:rPr lang="en-US" baseline="0" dirty="0" err="1" smtClean="0"/>
              <a:t>strs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D933EFC-FAE0-4773-BFDE-3F2F50D7F3CE}" type="slidenum">
              <a:rPr lang="zh-CN" altLang="en-US" smtClean="0"/>
              <a:t>12</a:t>
            </a:fld>
            <a:endParaRPr lang="zh-CN" altLang="en-US"/>
          </a:p>
        </p:txBody>
      </p:sp>
    </p:spTree>
    <p:extLst>
      <p:ext uri="{BB962C8B-B14F-4D97-AF65-F5344CB8AC3E}">
        <p14:creationId xmlns:p14="http://schemas.microsoft.com/office/powerpoint/2010/main" val="2545115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Imagine a person who took</a:t>
            </a:r>
            <a:r>
              <a:rPr lang="en-US" sz="1200" kern="1200" baseline="0" dirty="0" smtClean="0">
                <a:solidFill>
                  <a:schemeClr val="tx1"/>
                </a:solidFill>
                <a:effectLst/>
                <a:latin typeface="+mn-lt"/>
                <a:ea typeface="+mn-ea"/>
                <a:cs typeface="+mn-cs"/>
              </a:rPr>
              <a:t> part in a depression project in 2010, where the researcher released his gene expression data, with attached information which are important for </a:t>
            </a:r>
            <a:r>
              <a:rPr lang="en-US" sz="1200" kern="1200" baseline="0" dirty="0" err="1" smtClean="0">
                <a:solidFill>
                  <a:schemeClr val="tx1"/>
                </a:solidFill>
                <a:effectLst/>
                <a:latin typeface="+mn-lt"/>
                <a:ea typeface="+mn-ea"/>
                <a:cs typeface="+mn-cs"/>
              </a:rPr>
              <a:t>reseach</a:t>
            </a:r>
            <a:r>
              <a:rPr lang="en-US" sz="1200" kern="1200" baseline="0" dirty="0" smtClean="0">
                <a:solidFill>
                  <a:schemeClr val="tx1"/>
                </a:solidFill>
                <a:effectLst/>
                <a:latin typeface="+mn-lt"/>
                <a:ea typeface="+mn-ea"/>
                <a:cs typeface="+mn-cs"/>
              </a:rPr>
              <a:t>…..</a:t>
            </a:r>
          </a:p>
          <a:p>
            <a:r>
              <a:rPr lang="en-US" sz="1200" kern="1200" baseline="0" dirty="0" smtClean="0">
                <a:solidFill>
                  <a:schemeClr val="tx1"/>
                </a:solidFill>
                <a:effectLst/>
                <a:latin typeface="+mn-lt"/>
                <a:ea typeface="+mn-ea"/>
                <a:cs typeface="+mn-cs"/>
              </a:rPr>
              <a:t>By matching the inferred genotype and the genetic data, the </a:t>
            </a:r>
            <a:r>
              <a:rPr lang="en-US" sz="1200" kern="1200" baseline="0" dirty="0" err="1" smtClean="0">
                <a:solidFill>
                  <a:schemeClr val="tx1"/>
                </a:solidFill>
                <a:effectLst/>
                <a:latin typeface="+mn-lt"/>
                <a:ea typeface="+mn-ea"/>
                <a:cs typeface="+mn-cs"/>
              </a:rPr>
              <a:t>attackter</a:t>
            </a:r>
            <a:r>
              <a:rPr lang="en-US" sz="1200" kern="1200" baseline="0" dirty="0" smtClean="0">
                <a:solidFill>
                  <a:schemeClr val="tx1"/>
                </a:solidFill>
                <a:effectLst/>
                <a:latin typeface="+mn-lt"/>
                <a:ea typeface="+mn-ea"/>
                <a:cs typeface="+mn-cs"/>
              </a:rPr>
              <a:t> can tell the two datasets are from the same person. ……</a:t>
            </a:r>
          </a:p>
          <a:p>
            <a:endParaRPr lang="en-US" dirty="0" smtClean="0"/>
          </a:p>
          <a:p>
            <a:endParaRPr lang="en-US" dirty="0" smtClean="0"/>
          </a:p>
          <a:p>
            <a:r>
              <a:rPr lang="en-US" dirty="0" smtClean="0"/>
              <a:t>*************In some cases, surname</a:t>
            </a:r>
            <a:r>
              <a:rPr lang="en-US" baseline="0" dirty="0" smtClean="0"/>
              <a:t> </a:t>
            </a:r>
            <a:r>
              <a:rPr lang="en-US" baseline="0" dirty="0" err="1" smtClean="0"/>
              <a:t>shpuld</a:t>
            </a:r>
            <a:r>
              <a:rPr lang="en-US" baseline="0" dirty="0" smtClean="0"/>
              <a:t> be inferred from Y </a:t>
            </a:r>
            <a:r>
              <a:rPr lang="en-US" baseline="0" dirty="0" err="1" smtClean="0"/>
              <a:t>chr</a:t>
            </a:r>
            <a:r>
              <a:rPr lang="en-US" baseline="0" dirty="0" smtClean="0"/>
              <a:t> </a:t>
            </a:r>
            <a:r>
              <a:rPr lang="en-US" baseline="0" dirty="0" err="1" smtClean="0"/>
              <a:t>strs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2D933EFC-FAE0-4773-BFDE-3F2F50D7F3CE}" type="slidenum">
              <a:rPr lang="zh-CN" altLang="en-US" smtClean="0"/>
              <a:t>13</a:t>
            </a:fld>
            <a:endParaRPr lang="zh-CN" altLang="en-US"/>
          </a:p>
        </p:txBody>
      </p:sp>
    </p:spTree>
    <p:extLst>
      <p:ext uri="{BB962C8B-B14F-4D97-AF65-F5344CB8AC3E}">
        <p14:creationId xmlns:p14="http://schemas.microsoft.com/office/powerpoint/2010/main" val="2056964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Here we want to ask a question: can</a:t>
            </a:r>
            <a:r>
              <a:rPr lang="en-US" sz="1200" kern="1200" baseline="0" dirty="0" smtClean="0">
                <a:solidFill>
                  <a:schemeClr val="tx1"/>
                </a:solidFill>
                <a:effectLst/>
                <a:latin typeface="+mn-lt"/>
                <a:ea typeface="+mn-ea"/>
                <a:cs typeface="+mn-cs"/>
              </a:rPr>
              <a:t> o</a:t>
            </a:r>
            <a:r>
              <a:rPr lang="en-US" sz="1200" kern="1200" dirty="0" smtClean="0">
                <a:solidFill>
                  <a:schemeClr val="tx1"/>
                </a:solidFill>
                <a:effectLst/>
                <a:latin typeface="+mn-lt"/>
                <a:ea typeface="+mn-ea"/>
                <a:cs typeface="+mn-cs"/>
              </a:rPr>
              <a:t>ther type of large scale functional datasets may allow you to infer  genetic variants?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Many kinds of molecular QTLs have been reported.</a:t>
            </a:r>
          </a:p>
          <a:p>
            <a:endParaRPr lang="en-US" dirty="0" smtClean="0"/>
          </a:p>
        </p:txBody>
      </p:sp>
      <p:sp>
        <p:nvSpPr>
          <p:cNvPr id="4" name="Slide Number Placeholder 3"/>
          <p:cNvSpPr>
            <a:spLocks noGrp="1"/>
          </p:cNvSpPr>
          <p:nvPr>
            <p:ph type="sldNum" sz="quarter" idx="10"/>
          </p:nvPr>
        </p:nvSpPr>
        <p:spPr/>
        <p:txBody>
          <a:bodyPr/>
          <a:lstStyle/>
          <a:p>
            <a:fld id="{2D933EFC-FAE0-4773-BFDE-3F2F50D7F3CE}" type="slidenum">
              <a:rPr lang="zh-CN" altLang="en-US" smtClean="0"/>
              <a:t>14</a:t>
            </a:fld>
            <a:endParaRPr lang="zh-CN" altLang="en-US"/>
          </a:p>
        </p:txBody>
      </p:sp>
    </p:spTree>
    <p:extLst>
      <p:ext uri="{BB962C8B-B14F-4D97-AF65-F5344CB8AC3E}">
        <p14:creationId xmlns:p14="http://schemas.microsoft.com/office/powerpoint/2010/main" val="3120682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problem is </a:t>
            </a:r>
            <a:r>
              <a:rPr lang="en-US" baseline="0" dirty="0" err="1" smtClean="0"/>
              <a:t>defind</a:t>
            </a:r>
            <a:r>
              <a:rPr lang="en-US" baseline="0" dirty="0" smtClean="0"/>
              <a:t> as - given a dataset, such as gene expression profile, public QTLs, and a pool of genomes containing the corresponding genome of the dataset, can the attacker uniquely identify the corresponding genome out of the genome pool?</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We use a Bayesian framework and information theory</a:t>
            </a:r>
            <a:r>
              <a:rPr lang="en-US" baseline="0" dirty="0" smtClean="0"/>
              <a:t> to estimate the linking power. I also bring a poster where I put some technical details. If you want to see how we did this, come to me later.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Here we showed that, for example, ……………………………purple.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Dnase</a:t>
            </a:r>
            <a:r>
              <a:rPr lang="en-US" baseline="0" dirty="0" smtClean="0"/>
              <a:t> is quite stable across tissues. Both </a:t>
            </a:r>
            <a:r>
              <a:rPr lang="en-US" baseline="0" dirty="0" err="1" smtClean="0"/>
              <a:t>Dnase</a:t>
            </a:r>
            <a:r>
              <a:rPr lang="en-US" baseline="0" dirty="0" smtClean="0"/>
              <a:t> and gene </a:t>
            </a:r>
            <a:r>
              <a:rPr lang="en-US" baseline="0" dirty="0" err="1" smtClean="0"/>
              <a:t>exp</a:t>
            </a:r>
            <a:r>
              <a:rPr lang="en-US" baseline="0" dirty="0" smtClean="0"/>
              <a:t> have the ability to be linked to a genome from the world population. Splicing data can be identified from a pool of hundred thousands  of genomes.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r>
              <a:rPr lang="en-US" baseline="0" dirty="0" err="1" smtClean="0"/>
              <a:t>sQTLs</a:t>
            </a:r>
            <a:r>
              <a:rPr lang="en-US" baseline="0" dirty="0" smtClean="0"/>
              <a:t> are not powerful today but could be more powerful in the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Note: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D933EFC-FAE0-4773-BFDE-3F2F50D7F3CE}" type="slidenum">
              <a:rPr lang="zh-CN" altLang="en-US" smtClean="0"/>
              <a:t>15</a:t>
            </a:fld>
            <a:endParaRPr lang="zh-CN" altLang="en-US"/>
          </a:p>
        </p:txBody>
      </p:sp>
    </p:spTree>
    <p:extLst>
      <p:ext uri="{BB962C8B-B14F-4D97-AF65-F5344CB8AC3E}">
        <p14:creationId xmlns:p14="http://schemas.microsoft.com/office/powerpoint/2010/main" val="3281363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dataset that were</a:t>
            </a:r>
            <a:r>
              <a:rPr lang="en-US" baseline="0" dirty="0"/>
              <a:t> safe 5 years ago breach privacy today?</a:t>
            </a:r>
            <a:endParaRPr lang="en-US" dirty="0"/>
          </a:p>
          <a:p>
            <a:r>
              <a:rPr lang="en-US" baseline="0" dirty="0"/>
              <a:t>First, we have more amount of certain type of data and even more data types. Also, more people release their data, especially genotypes.</a:t>
            </a:r>
          </a:p>
          <a:p>
            <a:r>
              <a:rPr lang="en-US" baseline="0" dirty="0"/>
              <a:t>Second, we may have more QTLs. And, more phenotype will be predicted with more accuracy..</a:t>
            </a:r>
          </a:p>
          <a:p>
            <a:r>
              <a:rPr lang="en-US" baseline="0" dirty="0"/>
              <a:t>Third, more powerful attacking strategy can be used.</a:t>
            </a:r>
          </a:p>
          <a:p>
            <a:r>
              <a:rPr lang="en-US" baseline="0" dirty="0"/>
              <a:t> </a:t>
            </a:r>
          </a:p>
          <a:p>
            <a:r>
              <a:rPr lang="en-US" baseline="0" dirty="0"/>
              <a:t>Data type: encode</a:t>
            </a:r>
          </a:p>
          <a:p>
            <a:r>
              <a:rPr lang="en-US" baseline="0" dirty="0"/>
              <a:t>DNA lock: https://www.sociam.org/open-data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GWAS: </a:t>
            </a:r>
            <a:r>
              <a:rPr lang="en-US" b="1" dirty="0"/>
              <a:t>Large-scale GWAS reveals insights into the genetic architecture of same-sex sexual behavior. Science journal.</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933EFC-FAE0-4773-BFDE-3F2F50D7F3C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34455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 previously considered</a:t>
            </a:r>
            <a:r>
              <a:rPr lang="en-US" baseline="0" dirty="0" smtClean="0"/>
              <a:t> safe were not safe today. For example, people generally believe genomic data are okay at the time of human genome project. Later when the sequencing cost become low, due to NGS, we found we can sequence individual genomes, there is a concern about the privacy. Before 2010, there are only several individual genomes, but later the number expands and it is a serious concern. Last year advances in forensics genetics demonstrate it is a real private issue to share personal genotypes.</a:t>
            </a:r>
          </a:p>
          <a:p>
            <a:r>
              <a:rPr lang="en-US" baseline="0" dirty="0" smtClean="0"/>
              <a:t>Here we demonstrate splicing data and gene </a:t>
            </a:r>
            <a:r>
              <a:rPr lang="en-US" baseline="0" dirty="0" err="1" smtClean="0"/>
              <a:t>exp</a:t>
            </a:r>
            <a:r>
              <a:rPr lang="en-US" baseline="0" dirty="0" smtClean="0"/>
              <a:t>, </a:t>
            </a:r>
            <a:r>
              <a:rPr lang="en-US" baseline="0" dirty="0" err="1" smtClean="0"/>
              <a:t>dnase</a:t>
            </a:r>
            <a:r>
              <a:rPr lang="en-US" baseline="0" dirty="0" smtClean="0"/>
              <a:t> data are not that safe. For example, when RNA-</a:t>
            </a:r>
            <a:r>
              <a:rPr lang="en-US" baseline="0" dirty="0" err="1" smtClean="0"/>
              <a:t>seq</a:t>
            </a:r>
            <a:r>
              <a:rPr lang="en-US" baseline="0" dirty="0" smtClean="0"/>
              <a:t> is ready for clinical use and in the near future, the number of people with personal </a:t>
            </a:r>
            <a:r>
              <a:rPr lang="en-US" baseline="0" dirty="0" err="1" smtClean="0"/>
              <a:t>rna-seq</a:t>
            </a:r>
            <a:r>
              <a:rPr lang="en-US" baseline="0" dirty="0" smtClean="0"/>
              <a:t> will be similar as the number of people who has genome data today. </a:t>
            </a:r>
          </a:p>
          <a:p>
            <a:r>
              <a:rPr lang="en-US" baseline="0" dirty="0" smtClean="0"/>
              <a:t>For </a:t>
            </a:r>
            <a:r>
              <a:rPr lang="en-US" baseline="0" dirty="0" err="1" smtClean="0"/>
              <a:t>HiC</a:t>
            </a:r>
            <a:r>
              <a:rPr lang="en-US" baseline="0" dirty="0" smtClean="0"/>
              <a:t> data, we cannot do it yet but may be possible in the future</a:t>
            </a:r>
          </a:p>
        </p:txBody>
      </p:sp>
      <p:sp>
        <p:nvSpPr>
          <p:cNvPr id="4" name="Slide Number Placeholder 3"/>
          <p:cNvSpPr>
            <a:spLocks noGrp="1"/>
          </p:cNvSpPr>
          <p:nvPr>
            <p:ph type="sldNum" sz="quarter" idx="10"/>
          </p:nvPr>
        </p:nvSpPr>
        <p:spPr/>
        <p:txBody>
          <a:bodyPr/>
          <a:lstStyle/>
          <a:p>
            <a:fld id="{2D933EFC-FAE0-4773-BFDE-3F2F50D7F3CE}" type="slidenum">
              <a:rPr lang="zh-CN" altLang="en-US" smtClean="0"/>
              <a:t>17</a:t>
            </a:fld>
            <a:endParaRPr lang="zh-CN" altLang="en-US"/>
          </a:p>
        </p:txBody>
      </p:sp>
    </p:spTree>
    <p:extLst>
      <p:ext uri="{BB962C8B-B14F-4D97-AF65-F5344CB8AC3E}">
        <p14:creationId xmlns:p14="http://schemas.microsoft.com/office/powerpoint/2010/main" val="293467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Having thought about it, it is not surprise that data </a:t>
            </a:r>
            <a:r>
              <a:rPr lang="en-US" altLang="zh-CN" dirty="0" smtClean="0"/>
              <a:t>become </a:t>
            </a:r>
            <a:r>
              <a:rPr lang="en-US" altLang="zh-CN" dirty="0"/>
              <a:t>dangerous over time. As security degrades in all fields,.</a:t>
            </a:r>
            <a:r>
              <a:rPr lang="en-US" altLang="zh-CN" baseline="0" dirty="0"/>
              <a:t> For example, the </a:t>
            </a:r>
            <a:r>
              <a:rPr lang="en-US" altLang="zh-CN" dirty="0"/>
              <a:t>Internet connection</a:t>
            </a:r>
            <a:r>
              <a:rPr lang="en-US" altLang="zh-CN" baseline="0" dirty="0"/>
              <a:t> </a:t>
            </a:r>
            <a:r>
              <a:rPr lang="en-US" altLang="zh-CN" baseline="0" dirty="0" err="1"/>
              <a:t>technich</a:t>
            </a:r>
            <a:r>
              <a:rPr lang="en-US" altLang="zh-CN" baseline="0" dirty="0"/>
              <a:t> has evolved multiple times.  While, you don’t care </a:t>
            </a:r>
            <a:r>
              <a:rPr lang="en-US" altLang="zh-CN" baseline="0" dirty="0" err="1"/>
              <a:t>yor</a:t>
            </a:r>
            <a:r>
              <a:rPr lang="en-US" altLang="zh-CN"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933EFC-FAE0-4773-BFDE-3F2F50D7F3CE}"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24764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85D886-7717-486F-B096-B34AB58FD174}"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85D886-7717-486F-B096-B34AB58FD174}"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85D886-7717-486F-B096-B34AB58FD174}" type="datetimeFigureOut">
              <a:rPr lang="en-US" smtClean="0"/>
              <a:t>12/6/2019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12/6/2019</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12/6/2019</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12/6/2019</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 Smaller Font">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292968"/>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Smaller Font">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 Smaller Font, Header repositione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685800"/>
            <a:ext cx="8229600" cy="5562600"/>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Smaller Font, header repositione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0E6AA8F-6076-45F6-B819-74AE7D42BA31}" type="datetime1">
              <a:rPr lang="en-US" altLang="zh-CN" smtClean="0"/>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1272409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9AB89EA-0CDB-4973-B6F1-8FD3DD8B7992}" type="datetime1">
              <a:rPr lang="en-US" altLang="zh-CN" smtClean="0"/>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Tree>
    <p:extLst>
      <p:ext uri="{BB962C8B-B14F-4D97-AF65-F5344CB8AC3E}">
        <p14:creationId xmlns:p14="http://schemas.microsoft.com/office/powerpoint/2010/main" val="30078270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5" name="Date Placeholder 4"/>
          <p:cNvSpPr>
            <a:spLocks noGrp="1"/>
          </p:cNvSpPr>
          <p:nvPr>
            <p:ph type="dt" sz="half" idx="10"/>
          </p:nvPr>
        </p:nvSpPr>
        <p:spPr/>
        <p:txBody>
          <a:bodyPr/>
          <a:lstStyle/>
          <a:p>
            <a:fld id="{23A1EA40-8CAE-4EA8-9AA3-339A703C0647}" type="datetime1">
              <a:rPr lang="en-US" altLang="zh-CN"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Tree>
    <p:extLst>
      <p:ext uri="{BB962C8B-B14F-4D97-AF65-F5344CB8AC3E}">
        <p14:creationId xmlns:p14="http://schemas.microsoft.com/office/powerpoint/2010/main" val="25436786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551F960D-1293-4579-8C00-1C788CECF8C2}" type="datetime1">
              <a:rPr lang="en-US" altLang="zh-CN" smtClean="0"/>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Tree>
    <p:extLst>
      <p:ext uri="{BB962C8B-B14F-4D97-AF65-F5344CB8AC3E}">
        <p14:creationId xmlns:p14="http://schemas.microsoft.com/office/powerpoint/2010/main" val="3202403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50BB1F49-AEA1-490A-A015-9E3763958B64}" type="datetime1">
              <a:rPr lang="en-US" altLang="zh-CN" smtClean="0"/>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2508226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0E6AA8F-6076-45F6-B819-74AE7D42BA31}" type="datetime1">
              <a:rPr lang="en-US" altLang="zh-CN" smtClean="0"/>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98506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015010AD-B141-4711-98AB-9F8E3FD2F5D3}" type="datetime1">
              <a:rPr lang="en-US" altLang="zh-CN" smtClean="0"/>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8960137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E5FCA-1BD7-4BA4-B47C-119361D48788}" type="datetime1">
              <a:rPr lang="en-US" altLang="zh-CN" smtClean="0"/>
              <a:t>12/6/2019</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2144971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CB03045A-28D8-40DE-944B-50CEA7779A5E}" type="datetime1">
              <a:rPr lang="en-US" altLang="zh-CN" smtClean="0"/>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Tree>
    <p:extLst>
      <p:ext uri="{BB962C8B-B14F-4D97-AF65-F5344CB8AC3E}">
        <p14:creationId xmlns:p14="http://schemas.microsoft.com/office/powerpoint/2010/main" val="11459461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551F960D-1293-4579-8C00-1C788CECF8C2}" type="datetime1">
              <a:rPr lang="en-US" altLang="zh-CN" smtClean="0"/>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Tree>
    <p:extLst>
      <p:ext uri="{BB962C8B-B14F-4D97-AF65-F5344CB8AC3E}">
        <p14:creationId xmlns:p14="http://schemas.microsoft.com/office/powerpoint/2010/main" val="24347354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E9AB89EA-0CDB-4973-B6F1-8FD3DD8B7992}" type="datetime1">
              <a:rPr lang="en-US" altLang="zh-CN" smtClean="0"/>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Tree>
    <p:extLst>
      <p:ext uri="{BB962C8B-B14F-4D97-AF65-F5344CB8AC3E}">
        <p14:creationId xmlns:p14="http://schemas.microsoft.com/office/powerpoint/2010/main" val="41540848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98077D02-9D9B-4C27-AED2-6527164EE567}" type="datetime1">
              <a:rPr lang="en-US" altLang="zh-CN" smtClean="0"/>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Tree>
    <p:extLst>
      <p:ext uri="{BB962C8B-B14F-4D97-AF65-F5344CB8AC3E}">
        <p14:creationId xmlns:p14="http://schemas.microsoft.com/office/powerpoint/2010/main" val="29355484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5" name="Date Placeholder 4"/>
          <p:cNvSpPr>
            <a:spLocks noGrp="1"/>
          </p:cNvSpPr>
          <p:nvPr>
            <p:ph type="dt" sz="half" idx="10"/>
          </p:nvPr>
        </p:nvSpPr>
        <p:spPr/>
        <p:txBody>
          <a:bodyPr/>
          <a:lstStyle/>
          <a:p>
            <a:fld id="{23A1EA40-8CAE-4EA8-9AA3-339A703C0647}" type="datetime1">
              <a:rPr lang="en-US" altLang="zh-CN"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Tree>
    <p:extLst>
      <p:ext uri="{BB962C8B-B14F-4D97-AF65-F5344CB8AC3E}">
        <p14:creationId xmlns:p14="http://schemas.microsoft.com/office/powerpoint/2010/main" val="1896214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5" name="Date Placeholder 4"/>
          <p:cNvSpPr>
            <a:spLocks noGrp="1"/>
          </p:cNvSpPr>
          <p:nvPr>
            <p:ph type="dt" sz="half" idx="10"/>
          </p:nvPr>
        </p:nvSpPr>
        <p:spPr/>
        <p:txBody>
          <a:bodyPr/>
          <a:lstStyle/>
          <a:p>
            <a:fld id="{8EB54C2C-34B0-4B50-8D0A-D5A06AEFAA20}" type="datetime1">
              <a:rPr lang="en-US" altLang="zh-CN"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Tree>
    <p:extLst>
      <p:ext uri="{BB962C8B-B14F-4D97-AF65-F5344CB8AC3E}">
        <p14:creationId xmlns:p14="http://schemas.microsoft.com/office/powerpoint/2010/main" val="41895059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5" name="Date Placeholder 4"/>
          <p:cNvSpPr>
            <a:spLocks noGrp="1"/>
          </p:cNvSpPr>
          <p:nvPr>
            <p:ph type="dt" sz="half" idx="10"/>
          </p:nvPr>
        </p:nvSpPr>
        <p:spPr/>
        <p:txBody>
          <a:bodyPr/>
          <a:lstStyle/>
          <a:p>
            <a:fld id="{F0A35C3E-C3A7-4E96-A62F-4DD5E8683931}" type="datetime1">
              <a:rPr lang="en-US" altLang="zh-CN"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Tree>
    <p:extLst>
      <p:ext uri="{BB962C8B-B14F-4D97-AF65-F5344CB8AC3E}">
        <p14:creationId xmlns:p14="http://schemas.microsoft.com/office/powerpoint/2010/main" val="41463683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smtClean="0"/>
              <a:t>Click to edit Master subtitle style</a:t>
            </a:r>
            <a:endParaRPr lang="en-US" dirty="0"/>
          </a:p>
        </p:txBody>
      </p:sp>
      <p:sp>
        <p:nvSpPr>
          <p:cNvPr id="4" name="Date Placeholder 3"/>
          <p:cNvSpPr>
            <a:spLocks noGrp="1"/>
          </p:cNvSpPr>
          <p:nvPr>
            <p:ph type="dt" sz="half" idx="10"/>
          </p:nvPr>
        </p:nvSpPr>
        <p:spPr/>
        <p:txBody>
          <a:bodyPr/>
          <a:lstStyle/>
          <a:p>
            <a:fld id="{8A066835-1C6A-47BB-939F-09AB61DC0E9B}" type="datetime1">
              <a:rPr lang="en-US" altLang="zh-CN"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5382276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Content Placeholder 2"/>
          <p:cNvSpPr>
            <a:spLocks noGrp="1"/>
          </p:cNvSpPr>
          <p:nvPr>
            <p:ph idx="1"/>
          </p:nvPr>
        </p:nvSpPr>
        <p:spPr>
          <a:xfrm>
            <a:off x="457200" y="1600200"/>
            <a:ext cx="8229600" cy="5257800"/>
          </a:xfrm>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10"/>
          </p:nvPr>
        </p:nvSpPr>
        <p:spPr/>
        <p:txBody>
          <a:bodyPr/>
          <a:lstStyle/>
          <a:p>
            <a:fld id="{1DD2A00E-B77D-4E1F-9318-B992EDF4EB7E}" type="datetime1">
              <a:rPr lang="en-US" altLang="zh-CN"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8026034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7602344B-6BCC-48D8-B198-FFF26C71FA52}" type="datetime1">
              <a:rPr lang="en-US" altLang="zh-CN"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489325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5" name="Date Placeholder 4"/>
          <p:cNvSpPr>
            <a:spLocks noGrp="1"/>
          </p:cNvSpPr>
          <p:nvPr>
            <p:ph type="dt" sz="half" idx="10"/>
          </p:nvPr>
        </p:nvSpPr>
        <p:spPr/>
        <p:txBody>
          <a:bodyPr/>
          <a:lstStyle/>
          <a:p>
            <a:fld id="{CED420E1-32F1-4FEE-A311-A7A262976C4C}" type="datetime1">
              <a:rPr lang="en-US" altLang="zh-CN"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41152443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7" name="Date Placeholder 6"/>
          <p:cNvSpPr>
            <a:spLocks noGrp="1"/>
          </p:cNvSpPr>
          <p:nvPr>
            <p:ph type="dt" sz="half" idx="10"/>
          </p:nvPr>
        </p:nvSpPr>
        <p:spPr/>
        <p:txBody>
          <a:bodyPr/>
          <a:lstStyle/>
          <a:p>
            <a:fld id="{67C69AF0-E7D8-4B3B-8DCE-A7C60BF1FFA2}" type="datetime1">
              <a:rPr lang="en-US" altLang="zh-CN" smtClean="0"/>
              <a:t>12/6/2019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4372139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ltLang="zh-CN" smtClean="0"/>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F42D4935-EB8F-4327-A598-95AE67BEEA2F}" type="datetime1">
              <a:rPr lang="en-US" altLang="zh-CN" smtClean="0"/>
              <a:t>12/6/2019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1961806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en-US"/>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2F598221-7E97-4466-BE08-433E4A670263}" type="datetime1">
              <a:rPr lang="en-US" altLang="zh-CN"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2725855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9CFDD2DF-9A0A-4FD9-9900-459EA9430FBC}" type="datetime1">
              <a:rPr lang="en-US" altLang="zh-CN" smtClean="0"/>
              <a:t>12/6/2019</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5991802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Date Placeholder 3"/>
          <p:cNvSpPr>
            <a:spLocks noGrp="1"/>
          </p:cNvSpPr>
          <p:nvPr>
            <p:ph type="dt" sz="half" idx="10"/>
          </p:nvPr>
        </p:nvSpPr>
        <p:spPr/>
        <p:txBody>
          <a:bodyPr/>
          <a:lstStyle/>
          <a:p>
            <a:fld id="{BF3471DC-4F19-49EF-A2CD-ED5414E34713}" type="datetime1">
              <a:rPr lang="en-US" altLang="zh-CN"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42171102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dirty="0"/>
          </a:p>
        </p:txBody>
      </p:sp>
      <p:sp>
        <p:nvSpPr>
          <p:cNvPr id="4" name="Date Placeholder 3"/>
          <p:cNvSpPr>
            <a:spLocks noGrp="1"/>
          </p:cNvSpPr>
          <p:nvPr>
            <p:ph type="dt" sz="half" idx="10"/>
          </p:nvPr>
        </p:nvSpPr>
        <p:spPr/>
        <p:txBody>
          <a:bodyPr/>
          <a:lstStyle/>
          <a:p>
            <a:fld id="{52324E0B-11D0-4F55-9BF3-A29E84000A64}" type="datetime1">
              <a:rPr lang="en-US" altLang="zh-CN" smtClean="0"/>
              <a:t>12/6/2019</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3535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12/6/2019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4" r:id="rId13"/>
    <p:sldLayoutId id="2147483663" r:id="rId14"/>
    <p:sldLayoutId id="2147483665" r:id="rId15"/>
    <p:sldLayoutId id="2147483667" r:id="rId16"/>
    <p:sldLayoutId id="2147483668" r:id="rId17"/>
    <p:sldLayoutId id="2147483669" r:id="rId18"/>
    <p:sldLayoutId id="2147483670" r:id="rId19"/>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ltLang="zh-CN" smtClean="0"/>
              <a:t>Click to edit Master title style</a:t>
            </a:r>
            <a:endParaRPr lang="en-US"/>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316C299F-0154-4D7D-A268-20474376133C}" type="datetime1">
              <a:rPr lang="en-US" altLang="zh-CN" smtClean="0"/>
              <a:t>12/6/2019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5501229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Lst>
  <p:hf hdr="0" ftr="0" dt="0"/>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26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9.xml"/><Relationship Id="rId1" Type="http://schemas.openxmlformats.org/officeDocument/2006/relationships/slideLayout" Target="../slideLayouts/slideLayout16.xml"/><Relationship Id="rId5" Type="http://schemas.openxmlformats.org/officeDocument/2006/relationships/image" Target="../media/image27.png"/><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28.tiff"/></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30.tiff"/><Relationship Id="rId7" Type="http://schemas.openxmlformats.org/officeDocument/2006/relationships/image" Target="../media/image34.tiff"/><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33.tiff"/><Relationship Id="rId5" Type="http://schemas.openxmlformats.org/officeDocument/2006/relationships/image" Target="../media/image32.tiff"/><Relationship Id="rId4" Type="http://schemas.openxmlformats.org/officeDocument/2006/relationships/image" Target="../media/image31.tiff"/></Relationships>
</file>

<file path=ppt/slides/_rels/slide1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1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5.xml"/><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6.xml"/><Relationship Id="rId6" Type="http://schemas.openxmlformats.org/officeDocument/2006/relationships/image" Target="../media/image49.tiff"/><Relationship Id="rId5" Type="http://schemas.microsoft.com/office/2007/relationships/hdphoto" Target="../media/hdphoto1.wdp"/><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lum bright="70000" contrast="-70000"/>
            <a:extLst>
              <a:ext uri="{BEBA8EAE-BF5A-486C-A8C5-ECC9F3942E4B}">
                <a14:imgProps xmlns:a14="http://schemas.microsoft.com/office/drawing/2010/main">
                  <a14:imgLayer>
                    <a14:imgEffect>
                      <a14:saturation sat="400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304800"/>
            <a:ext cx="9144000" cy="6172200"/>
          </a:xfrm>
          <a:prstGeom prst="rect">
            <a:avLst/>
          </a:prstGeom>
        </p:spPr>
      </p:pic>
      <p:sp>
        <p:nvSpPr>
          <p:cNvPr id="2" name="Title 1"/>
          <p:cNvSpPr>
            <a:spLocks noGrp="1"/>
          </p:cNvSpPr>
          <p:nvPr>
            <p:ph type="ctrTitle"/>
          </p:nvPr>
        </p:nvSpPr>
        <p:spPr>
          <a:xfrm>
            <a:off x="-304800" y="1676400"/>
            <a:ext cx="9669336" cy="1828800"/>
          </a:xfrm>
        </p:spPr>
        <p:txBody>
          <a:bodyPr>
            <a:noAutofit/>
          </a:bodyPr>
          <a:lstStyle/>
          <a:p>
            <a:r>
              <a:rPr lang="en-US" sz="3600" b="1" dirty="0"/>
              <a:t>Biological discovery and </a:t>
            </a:r>
            <a:br>
              <a:rPr lang="en-US" sz="3600" b="1" dirty="0"/>
            </a:br>
            <a:r>
              <a:rPr lang="en-US" sz="3600" b="1" dirty="0"/>
              <a:t>consumer genomics </a:t>
            </a:r>
            <a:br>
              <a:rPr lang="en-US" sz="3600" b="1" dirty="0"/>
            </a:br>
            <a:r>
              <a:rPr lang="en-US" sz="3600" b="1" dirty="0"/>
              <a:t>activate latent privacy risk in omics data</a:t>
            </a:r>
          </a:p>
        </p:txBody>
      </p:sp>
      <p:sp>
        <p:nvSpPr>
          <p:cNvPr id="3" name="Subtitle 2"/>
          <p:cNvSpPr>
            <a:spLocks noGrp="1"/>
          </p:cNvSpPr>
          <p:nvPr>
            <p:ph type="subTitle" idx="1"/>
          </p:nvPr>
        </p:nvSpPr>
        <p:spPr>
          <a:xfrm>
            <a:off x="1305110" y="4876800"/>
            <a:ext cx="6400800" cy="457200"/>
          </a:xfrm>
        </p:spPr>
        <p:txBody>
          <a:bodyPr>
            <a:noAutofit/>
          </a:bodyPr>
          <a:lstStyle/>
          <a:p>
            <a:r>
              <a:rPr lang="en-US" altLang="zh-CN" sz="2800" dirty="0">
                <a:solidFill>
                  <a:schemeClr val="tx1"/>
                </a:solidFill>
              </a:rPr>
              <a:t>Zhiqiang Hu, </a:t>
            </a:r>
            <a:r>
              <a:rPr lang="en-US" altLang="zh-CN" sz="2800" dirty="0" smtClean="0">
                <a:solidFill>
                  <a:schemeClr val="tx1"/>
                </a:solidFill>
              </a:rPr>
              <a:t>Ph.D.</a:t>
            </a:r>
          </a:p>
        </p:txBody>
      </p:sp>
      <p:sp>
        <p:nvSpPr>
          <p:cNvPr id="4" name="Rectangle 3"/>
          <p:cNvSpPr/>
          <p:nvPr/>
        </p:nvSpPr>
        <p:spPr>
          <a:xfrm>
            <a:off x="2219510" y="5329535"/>
            <a:ext cx="4572000" cy="461665"/>
          </a:xfrm>
          <a:prstGeom prst="rect">
            <a:avLst/>
          </a:prstGeom>
        </p:spPr>
        <p:txBody>
          <a:bodyPr>
            <a:spAutoFit/>
          </a:bodyPr>
          <a:lstStyle/>
          <a:p>
            <a:pPr algn="ctr"/>
            <a:r>
              <a:rPr lang="en-US" altLang="zh-CN" sz="2400" dirty="0" smtClean="0"/>
              <a:t>Brenner </a:t>
            </a:r>
            <a:r>
              <a:rPr lang="en-US" altLang="zh-CN" sz="2400" dirty="0"/>
              <a:t>Research </a:t>
            </a:r>
            <a:r>
              <a:rPr lang="en-US" altLang="zh-CN" sz="2400" dirty="0" smtClean="0"/>
              <a:t>Group </a:t>
            </a:r>
          </a:p>
        </p:txBody>
      </p:sp>
      <p:sp>
        <p:nvSpPr>
          <p:cNvPr id="5" name="Rectangle 4"/>
          <p:cNvSpPr/>
          <p:nvPr/>
        </p:nvSpPr>
        <p:spPr>
          <a:xfrm>
            <a:off x="3582822" y="5786735"/>
            <a:ext cx="1845377" cy="461665"/>
          </a:xfrm>
          <a:prstGeom prst="rect">
            <a:avLst/>
          </a:prstGeom>
        </p:spPr>
        <p:txBody>
          <a:bodyPr wrap="none">
            <a:spAutoFit/>
          </a:bodyPr>
          <a:lstStyle/>
          <a:p>
            <a:pPr algn="ctr"/>
            <a:r>
              <a:rPr lang="en-US" altLang="zh-CN" sz="2400" dirty="0" smtClean="0"/>
              <a:t>Dec 6, 2019</a:t>
            </a:r>
            <a:endParaRPr lang="zh-CN" altLang="en-US" sz="2400" dirty="0"/>
          </a:p>
        </p:txBody>
      </p:sp>
    </p:spTree>
    <p:extLst>
      <p:ext uri="{BB962C8B-B14F-4D97-AF65-F5344CB8AC3E}">
        <p14:creationId xmlns:p14="http://schemas.microsoft.com/office/powerpoint/2010/main" val="2439398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773" y="381000"/>
            <a:ext cx="1973027"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338" y="3833436"/>
            <a:ext cx="1938462" cy="2491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1665" y="522709"/>
            <a:ext cx="6200775" cy="456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19859" y="6244090"/>
            <a:ext cx="1441420" cy="369332"/>
          </a:xfrm>
          <a:prstGeom prst="rect">
            <a:avLst/>
          </a:prstGeom>
          <a:noFill/>
        </p:spPr>
        <p:txBody>
          <a:bodyPr wrap="none" rtlCol="0">
            <a:spAutoFit/>
          </a:bodyPr>
          <a:lstStyle/>
          <a:p>
            <a:r>
              <a:rPr lang="en-US" altLang="zh-CN" dirty="0" smtClean="0"/>
              <a:t>72 years old</a:t>
            </a:r>
            <a:endParaRPr lang="zh-CN" altLang="en-US" dirty="0"/>
          </a:p>
        </p:txBody>
      </p:sp>
      <p:sp>
        <p:nvSpPr>
          <p:cNvPr id="6" name="Rectangle 5"/>
          <p:cNvSpPr/>
          <p:nvPr/>
        </p:nvSpPr>
        <p:spPr>
          <a:xfrm>
            <a:off x="2411760" y="5140349"/>
            <a:ext cx="6884640" cy="1200329"/>
          </a:xfrm>
          <a:prstGeom prst="rect">
            <a:avLst/>
          </a:prstGeom>
        </p:spPr>
        <p:txBody>
          <a:bodyPr wrap="square">
            <a:spAutoFit/>
          </a:bodyPr>
          <a:lstStyle/>
          <a:p>
            <a:r>
              <a:rPr lang="en-US" altLang="zh-CN" sz="2400" dirty="0" smtClean="0"/>
              <a:t>Committed </a:t>
            </a:r>
            <a:r>
              <a:rPr lang="en-US" altLang="zh-CN" sz="2400" dirty="0"/>
              <a:t>at least </a:t>
            </a:r>
            <a:r>
              <a:rPr lang="en-US" altLang="zh-CN" sz="2400" b="1" dirty="0"/>
              <a:t>13 murders</a:t>
            </a:r>
            <a:r>
              <a:rPr lang="en-US" altLang="zh-CN" sz="2400" dirty="0"/>
              <a:t>, more than </a:t>
            </a:r>
            <a:r>
              <a:rPr lang="en-US" altLang="zh-CN" sz="2400" b="1" dirty="0"/>
              <a:t>50 rapes</a:t>
            </a:r>
            <a:r>
              <a:rPr lang="en-US" altLang="zh-CN" sz="2400" dirty="0"/>
              <a:t>, and over </a:t>
            </a:r>
            <a:r>
              <a:rPr lang="en-US" altLang="zh-CN" sz="2400" b="1" dirty="0"/>
              <a:t>100 burglaries </a:t>
            </a:r>
            <a:r>
              <a:rPr lang="en-US" altLang="zh-CN" sz="2400" dirty="0" smtClean="0"/>
              <a:t>in </a:t>
            </a:r>
            <a:r>
              <a:rPr lang="en-US" altLang="zh-CN" sz="2400" b="1" dirty="0" smtClean="0"/>
              <a:t>Northern California </a:t>
            </a:r>
            <a:r>
              <a:rPr lang="en-US" altLang="zh-CN" sz="2400" dirty="0"/>
              <a:t>from </a:t>
            </a:r>
            <a:r>
              <a:rPr lang="en-US" altLang="zh-CN" sz="2400" b="1" dirty="0"/>
              <a:t>1974 to 1986</a:t>
            </a:r>
            <a:endParaRPr lang="zh-CN" altLang="en-US" sz="2400" b="1" dirty="0"/>
          </a:p>
        </p:txBody>
      </p:sp>
      <p:sp>
        <p:nvSpPr>
          <p:cNvPr id="7" name="TextBox 6"/>
          <p:cNvSpPr txBox="1"/>
          <p:nvPr/>
        </p:nvSpPr>
        <p:spPr>
          <a:xfrm>
            <a:off x="7092280" y="375047"/>
            <a:ext cx="1902893" cy="461665"/>
          </a:xfrm>
          <a:prstGeom prst="rect">
            <a:avLst/>
          </a:prstGeom>
          <a:noFill/>
        </p:spPr>
        <p:txBody>
          <a:bodyPr wrap="none" rtlCol="0">
            <a:spAutoFit/>
          </a:bodyPr>
          <a:lstStyle/>
          <a:p>
            <a:r>
              <a:rPr lang="en-US" altLang="zh-CN" sz="2400" b="1" dirty="0" smtClean="0"/>
              <a:t>26 Apr 2018</a:t>
            </a:r>
            <a:endParaRPr lang="zh-CN" altLang="en-US" sz="2400" b="1" dirty="0"/>
          </a:p>
        </p:txBody>
      </p:sp>
      <p:sp>
        <p:nvSpPr>
          <p:cNvPr id="8" name="Rectangle 7"/>
          <p:cNvSpPr/>
          <p:nvPr/>
        </p:nvSpPr>
        <p:spPr>
          <a:xfrm>
            <a:off x="413792" y="6499275"/>
            <a:ext cx="8406680" cy="369332"/>
          </a:xfrm>
          <a:prstGeom prst="rect">
            <a:avLst/>
          </a:prstGeom>
        </p:spPr>
        <p:txBody>
          <a:bodyPr wrap="square">
            <a:spAutoFit/>
          </a:bodyPr>
          <a:lstStyle/>
          <a:p>
            <a:pPr algn="r"/>
            <a:r>
              <a:rPr lang="en-US" altLang="zh-CN" dirty="0"/>
              <a:t>https://www.nytimes.com/2018/04/26/us/golden-state-killer.html</a:t>
            </a:r>
            <a:endParaRPr lang="zh-CN" altLang="en-US" dirty="0"/>
          </a:p>
        </p:txBody>
      </p:sp>
    </p:spTree>
    <p:extLst>
      <p:ext uri="{BB962C8B-B14F-4D97-AF65-F5344CB8AC3E}">
        <p14:creationId xmlns:p14="http://schemas.microsoft.com/office/powerpoint/2010/main" val="1765973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Finding</a:t>
            </a:r>
            <a:r>
              <a:rPr lang="zh-CN" altLang="en-US" dirty="0"/>
              <a:t> </a:t>
            </a:r>
            <a:r>
              <a:rPr lang="en-US" altLang="zh-CN" dirty="0"/>
              <a:t>the Golden State </a:t>
            </a:r>
            <a:r>
              <a:rPr lang="en-US" altLang="zh-CN" dirty="0" smtClean="0"/>
              <a:t>Killer</a:t>
            </a:r>
            <a:endParaRPr lang="zh-CN" altLang="en-US" dirty="0"/>
          </a:p>
        </p:txBody>
      </p:sp>
      <p:pic>
        <p:nvPicPr>
          <p:cNvPr id="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40180" b="87068"/>
          <a:stretch/>
        </p:blipFill>
        <p:spPr bwMode="auto">
          <a:xfrm>
            <a:off x="137104" y="6118134"/>
            <a:ext cx="4011318" cy="62323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4369714" y="6245084"/>
            <a:ext cx="3057312" cy="369332"/>
          </a:xfrm>
          <a:prstGeom prst="rect">
            <a:avLst/>
          </a:prstGeom>
        </p:spPr>
        <p:txBody>
          <a:bodyPr wrap="none">
            <a:spAutoFit/>
          </a:bodyPr>
          <a:lstStyle/>
          <a:p>
            <a:r>
              <a:rPr lang="en-US" altLang="zh-CN" dirty="0" smtClean="0">
                <a:solidFill>
                  <a:schemeClr val="bg1">
                    <a:lumMod val="50000"/>
                  </a:schemeClr>
                </a:solidFill>
              </a:rPr>
              <a:t>https</a:t>
            </a:r>
            <a:r>
              <a:rPr lang="en-US" altLang="zh-CN" dirty="0">
                <a:solidFill>
                  <a:schemeClr val="bg1">
                    <a:lumMod val="50000"/>
                  </a:schemeClr>
                </a:solidFill>
              </a:rPr>
              <a:t>://</a:t>
            </a:r>
            <a:r>
              <a:rPr lang="en-US" altLang="zh-CN" dirty="0" smtClean="0">
                <a:solidFill>
                  <a:schemeClr val="bg1">
                    <a:lumMod val="50000"/>
                  </a:schemeClr>
                </a:solidFill>
              </a:rPr>
              <a:t>www.gedmatch.com</a:t>
            </a:r>
            <a:endParaRPr lang="zh-CN" altLang="en-US" dirty="0">
              <a:solidFill>
                <a:schemeClr val="bg1">
                  <a:lumMod val="50000"/>
                </a:schemeClr>
              </a:solidFill>
            </a:endParaRPr>
          </a:p>
        </p:txBody>
      </p:sp>
      <p:sp>
        <p:nvSpPr>
          <p:cNvPr id="17" name="Rectangle 16"/>
          <p:cNvSpPr/>
          <p:nvPr/>
        </p:nvSpPr>
        <p:spPr>
          <a:xfrm>
            <a:off x="1520096" y="1321563"/>
            <a:ext cx="2907888" cy="21190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ectangle 22"/>
          <p:cNvSpPr/>
          <p:nvPr/>
        </p:nvSpPr>
        <p:spPr>
          <a:xfrm>
            <a:off x="1774671" y="1352380"/>
            <a:ext cx="2608471" cy="646331"/>
          </a:xfrm>
          <a:prstGeom prst="rect">
            <a:avLst/>
          </a:prstGeom>
        </p:spPr>
        <p:txBody>
          <a:bodyPr wrap="none">
            <a:spAutoFit/>
          </a:bodyPr>
          <a:lstStyle/>
          <a:p>
            <a:r>
              <a:rPr lang="en-US" altLang="zh-CN" dirty="0"/>
              <a:t>DNA from crime scenes</a:t>
            </a:r>
          </a:p>
          <a:p>
            <a:pPr algn="ctr"/>
            <a:r>
              <a:rPr lang="en-US" altLang="zh-CN" dirty="0" smtClean="0"/>
              <a:t>(1980s)</a:t>
            </a:r>
            <a:endParaRPr lang="zh-CN" altLang="en-US" dirty="0"/>
          </a:p>
        </p:txBody>
      </p:sp>
      <p:cxnSp>
        <p:nvCxnSpPr>
          <p:cNvPr id="26" name="Straight Connector 25"/>
          <p:cNvCxnSpPr/>
          <p:nvPr/>
        </p:nvCxnSpPr>
        <p:spPr>
          <a:xfrm>
            <a:off x="2654950" y="2432707"/>
            <a:ext cx="216024" cy="815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1763688" y="2204466"/>
            <a:ext cx="979755" cy="369332"/>
          </a:xfrm>
          <a:prstGeom prst="rect">
            <a:avLst/>
          </a:prstGeom>
        </p:spPr>
        <p:txBody>
          <a:bodyPr wrap="none">
            <a:spAutoFit/>
          </a:bodyPr>
          <a:lstStyle/>
          <a:p>
            <a:r>
              <a:rPr lang="en-US" altLang="zh-CN" dirty="0" smtClean="0"/>
              <a:t>criminal</a:t>
            </a:r>
            <a:endParaRPr lang="zh-CN" altLang="en-US" dirty="0"/>
          </a:p>
        </p:txBody>
      </p:sp>
      <p:cxnSp>
        <p:nvCxnSpPr>
          <p:cNvPr id="33" name="Straight Arrow Connector 32"/>
          <p:cNvCxnSpPr/>
          <p:nvPr/>
        </p:nvCxnSpPr>
        <p:spPr>
          <a:xfrm>
            <a:off x="3519046" y="2044100"/>
            <a:ext cx="0" cy="36004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2870974" y="2476181"/>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Genotype</a:t>
            </a:r>
            <a:endParaRPr lang="zh-CN" altLang="en-US" dirty="0">
              <a:solidFill>
                <a:schemeClr val="tx1"/>
              </a:solidFill>
            </a:endParaRPr>
          </a:p>
        </p:txBody>
      </p:sp>
      <p:grpSp>
        <p:nvGrpSpPr>
          <p:cNvPr id="1030" name="Group 1029"/>
          <p:cNvGrpSpPr/>
          <p:nvPr/>
        </p:nvGrpSpPr>
        <p:grpSpPr>
          <a:xfrm>
            <a:off x="4932040" y="1335788"/>
            <a:ext cx="2736304" cy="2669276"/>
            <a:chOff x="4716016" y="1335788"/>
            <a:chExt cx="2736304" cy="2669276"/>
          </a:xfrm>
        </p:grpSpPr>
        <p:sp>
          <p:nvSpPr>
            <p:cNvPr id="36" name="Rectangle 35"/>
            <p:cNvSpPr/>
            <p:nvPr/>
          </p:nvSpPr>
          <p:spPr>
            <a:xfrm>
              <a:off x="4716016" y="1335788"/>
              <a:ext cx="2736304" cy="26692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Rectangle 36"/>
            <p:cNvSpPr/>
            <p:nvPr/>
          </p:nvSpPr>
          <p:spPr>
            <a:xfrm>
              <a:off x="4932040" y="1916593"/>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Genotype 1</a:t>
              </a:r>
              <a:endParaRPr lang="zh-CN" altLang="en-US" dirty="0">
                <a:solidFill>
                  <a:schemeClr val="tx1"/>
                </a:solidFill>
              </a:endParaRPr>
            </a:p>
          </p:txBody>
        </p:sp>
        <p:sp>
          <p:nvSpPr>
            <p:cNvPr id="38" name="Rectangle 37"/>
            <p:cNvSpPr/>
            <p:nvPr/>
          </p:nvSpPr>
          <p:spPr>
            <a:xfrm>
              <a:off x="4932040" y="2385091"/>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Genotype 2</a:t>
              </a:r>
              <a:endParaRPr lang="zh-CN" altLang="en-US" dirty="0">
                <a:solidFill>
                  <a:schemeClr val="tx1"/>
                </a:solidFill>
              </a:endParaRPr>
            </a:p>
          </p:txBody>
        </p:sp>
        <p:sp>
          <p:nvSpPr>
            <p:cNvPr id="39" name="Rectangle 38"/>
            <p:cNvSpPr/>
            <p:nvPr/>
          </p:nvSpPr>
          <p:spPr>
            <a:xfrm>
              <a:off x="4932040" y="2817139"/>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Genotype 3</a:t>
              </a:r>
              <a:endParaRPr lang="zh-CN" altLang="en-US" dirty="0">
                <a:solidFill>
                  <a:schemeClr val="tx1"/>
                </a:solidFill>
              </a:endParaRPr>
            </a:p>
          </p:txBody>
        </p:sp>
        <p:sp>
          <p:nvSpPr>
            <p:cNvPr id="40" name="Rectangle 39"/>
            <p:cNvSpPr/>
            <p:nvPr/>
          </p:nvSpPr>
          <p:spPr>
            <a:xfrm>
              <a:off x="4932040" y="3249187"/>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Genotype 4</a:t>
              </a:r>
              <a:endParaRPr lang="zh-CN" altLang="en-US" dirty="0">
                <a:solidFill>
                  <a:schemeClr val="tx1"/>
                </a:solidFill>
              </a:endParaRPr>
            </a:p>
          </p:txBody>
        </p:sp>
        <p:sp>
          <p:nvSpPr>
            <p:cNvPr id="41" name="TextBox 40"/>
            <p:cNvSpPr txBox="1"/>
            <p:nvPr/>
          </p:nvSpPr>
          <p:spPr>
            <a:xfrm>
              <a:off x="5868144" y="3574136"/>
              <a:ext cx="1422184" cy="400110"/>
            </a:xfrm>
            <a:prstGeom prst="rect">
              <a:avLst/>
            </a:prstGeom>
            <a:noFill/>
          </p:spPr>
          <p:txBody>
            <a:bodyPr wrap="none" rtlCol="0">
              <a:spAutoFit/>
            </a:bodyPr>
            <a:lstStyle/>
            <a:p>
              <a:r>
                <a:rPr lang="en-US" altLang="zh-CN" sz="2000" b="1" dirty="0" smtClean="0"/>
                <a:t>… … … …</a:t>
              </a:r>
              <a:endParaRPr lang="zh-CN" altLang="en-US" sz="2000" b="1" dirty="0"/>
            </a:p>
          </p:txBody>
        </p:sp>
        <p:sp>
          <p:nvSpPr>
            <p:cNvPr id="42" name="Rectangle 41"/>
            <p:cNvSpPr/>
            <p:nvPr/>
          </p:nvSpPr>
          <p:spPr>
            <a:xfrm>
              <a:off x="5117976" y="1448411"/>
              <a:ext cx="2095445" cy="369332"/>
            </a:xfrm>
            <a:prstGeom prst="rect">
              <a:avLst/>
            </a:prstGeom>
          </p:spPr>
          <p:txBody>
            <a:bodyPr wrap="none">
              <a:spAutoFit/>
            </a:bodyPr>
            <a:lstStyle/>
            <a:p>
              <a:r>
                <a:rPr lang="en-US" altLang="zh-CN" b="1" dirty="0" err="1" smtClean="0"/>
                <a:t>GEDmatch</a:t>
              </a:r>
              <a:r>
                <a:rPr lang="en-US" altLang="zh-CN" b="1" dirty="0" smtClean="0"/>
                <a:t> </a:t>
              </a:r>
              <a:r>
                <a:rPr lang="en-US" altLang="zh-CN" dirty="0" smtClean="0"/>
                <a:t>(2018)</a:t>
              </a:r>
              <a:endParaRPr lang="zh-CN" altLang="en-US" dirty="0"/>
            </a:p>
          </p:txBody>
        </p:sp>
        <p:cxnSp>
          <p:nvCxnSpPr>
            <p:cNvPr id="43" name="Straight Connector 42"/>
            <p:cNvCxnSpPr/>
            <p:nvPr/>
          </p:nvCxnSpPr>
          <p:spPr>
            <a:xfrm>
              <a:off x="6300192" y="2092353"/>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300192" y="2569357"/>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300192" y="3010381"/>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00192" y="3424947"/>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6444208" y="1924614"/>
              <a:ext cx="954107" cy="369332"/>
            </a:xfrm>
            <a:prstGeom prst="rect">
              <a:avLst/>
            </a:prstGeom>
          </p:spPr>
          <p:txBody>
            <a:bodyPr wrap="none">
              <a:spAutoFit/>
            </a:bodyPr>
            <a:lstStyle/>
            <a:p>
              <a:r>
                <a:rPr lang="en-US" altLang="zh-CN" dirty="0" smtClean="0"/>
                <a:t>name 1</a:t>
              </a:r>
              <a:endParaRPr lang="zh-CN" altLang="en-US" dirty="0"/>
            </a:p>
          </p:txBody>
        </p:sp>
        <p:sp>
          <p:nvSpPr>
            <p:cNvPr id="48" name="Rectangle 47"/>
            <p:cNvSpPr/>
            <p:nvPr/>
          </p:nvSpPr>
          <p:spPr>
            <a:xfrm>
              <a:off x="6444208" y="2393112"/>
              <a:ext cx="954107" cy="369332"/>
            </a:xfrm>
            <a:prstGeom prst="rect">
              <a:avLst/>
            </a:prstGeom>
          </p:spPr>
          <p:txBody>
            <a:bodyPr wrap="none">
              <a:spAutoFit/>
            </a:bodyPr>
            <a:lstStyle/>
            <a:p>
              <a:r>
                <a:rPr lang="en-US" altLang="zh-CN" dirty="0" smtClean="0"/>
                <a:t>name 2</a:t>
              </a:r>
              <a:endParaRPr lang="zh-CN" altLang="en-US" dirty="0"/>
            </a:p>
          </p:txBody>
        </p:sp>
        <p:sp>
          <p:nvSpPr>
            <p:cNvPr id="49" name="Rectangle 48"/>
            <p:cNvSpPr/>
            <p:nvPr/>
          </p:nvSpPr>
          <p:spPr>
            <a:xfrm>
              <a:off x="6444208" y="2825160"/>
              <a:ext cx="954107" cy="369332"/>
            </a:xfrm>
            <a:prstGeom prst="rect">
              <a:avLst/>
            </a:prstGeom>
          </p:spPr>
          <p:txBody>
            <a:bodyPr wrap="none">
              <a:spAutoFit/>
            </a:bodyPr>
            <a:lstStyle/>
            <a:p>
              <a:r>
                <a:rPr lang="en-US" altLang="zh-CN" dirty="0" smtClean="0"/>
                <a:t>name 3</a:t>
              </a:r>
              <a:endParaRPr lang="zh-CN" altLang="en-US" dirty="0"/>
            </a:p>
          </p:txBody>
        </p:sp>
        <p:sp>
          <p:nvSpPr>
            <p:cNvPr id="50" name="Rectangle 49"/>
            <p:cNvSpPr/>
            <p:nvPr/>
          </p:nvSpPr>
          <p:spPr>
            <a:xfrm>
              <a:off x="6444208" y="3207996"/>
              <a:ext cx="954107" cy="369332"/>
            </a:xfrm>
            <a:prstGeom prst="rect">
              <a:avLst/>
            </a:prstGeom>
          </p:spPr>
          <p:txBody>
            <a:bodyPr wrap="none">
              <a:spAutoFit/>
            </a:bodyPr>
            <a:lstStyle/>
            <a:p>
              <a:r>
                <a:rPr lang="en-US" altLang="zh-CN" dirty="0" smtClean="0"/>
                <a:t>name 4</a:t>
              </a:r>
              <a:endParaRPr lang="zh-CN" altLang="en-US" dirty="0"/>
            </a:p>
          </p:txBody>
        </p:sp>
      </p:grpSp>
      <p:cxnSp>
        <p:nvCxnSpPr>
          <p:cNvPr id="51" name="Straight Connector 50"/>
          <p:cNvCxnSpPr/>
          <p:nvPr/>
        </p:nvCxnSpPr>
        <p:spPr>
          <a:xfrm flipV="1">
            <a:off x="2654950" y="2797186"/>
            <a:ext cx="216024" cy="6330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654950" y="2658332"/>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2051720" y="2432500"/>
            <a:ext cx="697627" cy="369332"/>
          </a:xfrm>
          <a:prstGeom prst="rect">
            <a:avLst/>
          </a:prstGeom>
        </p:spPr>
        <p:txBody>
          <a:bodyPr wrap="none">
            <a:spAutoFit/>
          </a:bodyPr>
          <a:lstStyle/>
          <a:p>
            <a:r>
              <a:rPr lang="en-US" altLang="zh-CN" dirty="0"/>
              <a:t>a</a:t>
            </a:r>
            <a:r>
              <a:rPr lang="en-US" altLang="zh-CN" dirty="0" smtClean="0"/>
              <a:t>ge?</a:t>
            </a:r>
            <a:endParaRPr lang="zh-CN" altLang="en-US" dirty="0"/>
          </a:p>
        </p:txBody>
      </p:sp>
      <p:sp>
        <p:nvSpPr>
          <p:cNvPr id="56" name="Rectangle 55"/>
          <p:cNvSpPr/>
          <p:nvPr/>
        </p:nvSpPr>
        <p:spPr>
          <a:xfrm>
            <a:off x="1676628" y="2711240"/>
            <a:ext cx="1095172" cy="369332"/>
          </a:xfrm>
          <a:prstGeom prst="rect">
            <a:avLst/>
          </a:prstGeom>
        </p:spPr>
        <p:txBody>
          <a:bodyPr wrap="none">
            <a:spAutoFit/>
          </a:bodyPr>
          <a:lstStyle/>
          <a:p>
            <a:r>
              <a:rPr lang="en-US" altLang="zh-CN" dirty="0" smtClean="0"/>
              <a:t>locations</a:t>
            </a:r>
            <a:endParaRPr lang="zh-CN" altLang="en-US" dirty="0"/>
          </a:p>
        </p:txBody>
      </p:sp>
      <p:grpSp>
        <p:nvGrpSpPr>
          <p:cNvPr id="1031" name="Group 1030"/>
          <p:cNvGrpSpPr/>
          <p:nvPr/>
        </p:nvGrpSpPr>
        <p:grpSpPr>
          <a:xfrm>
            <a:off x="4239126" y="2166887"/>
            <a:ext cx="838712" cy="1775753"/>
            <a:chOff x="4023102" y="2166887"/>
            <a:chExt cx="838712" cy="1775753"/>
          </a:xfrm>
        </p:grpSpPr>
        <p:cxnSp>
          <p:nvCxnSpPr>
            <p:cNvPr id="58" name="Straight Connector 57"/>
            <p:cNvCxnSpPr/>
            <p:nvPr/>
          </p:nvCxnSpPr>
          <p:spPr>
            <a:xfrm flipV="1">
              <a:off x="4023102" y="2166887"/>
              <a:ext cx="764922" cy="37383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4023102" y="2693119"/>
              <a:ext cx="838712" cy="93860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4023102" y="2733406"/>
              <a:ext cx="838712" cy="1040785"/>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023102" y="2797186"/>
              <a:ext cx="838712" cy="114545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032" name="Group 1031"/>
          <p:cNvGrpSpPr/>
          <p:nvPr/>
        </p:nvGrpSpPr>
        <p:grpSpPr>
          <a:xfrm>
            <a:off x="7518426" y="2109280"/>
            <a:ext cx="1662086" cy="1833360"/>
            <a:chOff x="7302402" y="2109280"/>
            <a:chExt cx="1662086" cy="1833360"/>
          </a:xfrm>
        </p:grpSpPr>
        <p:sp>
          <p:nvSpPr>
            <p:cNvPr id="87" name="TextBox 86"/>
            <p:cNvSpPr txBox="1"/>
            <p:nvPr/>
          </p:nvSpPr>
          <p:spPr>
            <a:xfrm>
              <a:off x="7779548" y="2423208"/>
              <a:ext cx="1184940" cy="369332"/>
            </a:xfrm>
            <a:prstGeom prst="rect">
              <a:avLst/>
            </a:prstGeom>
            <a:noFill/>
          </p:spPr>
          <p:txBody>
            <a:bodyPr wrap="none" rtlCol="0">
              <a:spAutoFit/>
            </a:bodyPr>
            <a:lstStyle/>
            <a:p>
              <a:pPr algn="ctr"/>
              <a:r>
                <a:rPr lang="en-US" altLang="zh-CN" b="1" dirty="0" smtClean="0"/>
                <a:t>Ancestor</a:t>
              </a:r>
            </a:p>
          </p:txBody>
        </p:sp>
        <p:grpSp>
          <p:nvGrpSpPr>
            <p:cNvPr id="92" name="Group 91"/>
            <p:cNvGrpSpPr/>
            <p:nvPr/>
          </p:nvGrpSpPr>
          <p:grpSpPr>
            <a:xfrm>
              <a:off x="7302402" y="2109280"/>
              <a:ext cx="509958" cy="1833360"/>
              <a:chOff x="5862242" y="3105780"/>
              <a:chExt cx="764922" cy="1833360"/>
            </a:xfrm>
          </p:grpSpPr>
          <p:cxnSp>
            <p:nvCxnSpPr>
              <p:cNvPr id="88" name="Straight Connector 87"/>
              <p:cNvCxnSpPr/>
              <p:nvPr/>
            </p:nvCxnSpPr>
            <p:spPr>
              <a:xfrm>
                <a:off x="5862242" y="3105780"/>
                <a:ext cx="721271" cy="43575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5862242" y="3856995"/>
                <a:ext cx="764922" cy="1082145"/>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V="1">
                <a:off x="5862242" y="3734219"/>
                <a:ext cx="764922" cy="87150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5862242" y="3798000"/>
                <a:ext cx="764922" cy="97269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grpSp>
        <p:nvGrpSpPr>
          <p:cNvPr id="1029" name="Group 1028"/>
          <p:cNvGrpSpPr/>
          <p:nvPr/>
        </p:nvGrpSpPr>
        <p:grpSpPr>
          <a:xfrm>
            <a:off x="467544" y="2819400"/>
            <a:ext cx="8336522" cy="3020275"/>
            <a:chOff x="251520" y="2792540"/>
            <a:chExt cx="8336522" cy="3020275"/>
          </a:xfrm>
        </p:grpSpPr>
        <p:cxnSp>
          <p:nvCxnSpPr>
            <p:cNvPr id="115" name="Elbow Connector 114"/>
            <p:cNvCxnSpPr>
              <a:stCxn id="87" idx="2"/>
            </p:cNvCxnSpPr>
            <p:nvPr/>
          </p:nvCxnSpPr>
          <p:spPr>
            <a:xfrm rot="5400000">
              <a:off x="5705167" y="1673111"/>
              <a:ext cx="1763446" cy="4002304"/>
            </a:xfrm>
            <a:prstGeom prst="bentConnector2">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8" name="Rectangle 127"/>
            <p:cNvSpPr/>
            <p:nvPr/>
          </p:nvSpPr>
          <p:spPr>
            <a:xfrm>
              <a:off x="2167151" y="3635732"/>
              <a:ext cx="1531188" cy="369332"/>
            </a:xfrm>
            <a:prstGeom prst="rect">
              <a:avLst/>
            </a:prstGeom>
          </p:spPr>
          <p:txBody>
            <a:bodyPr wrap="none">
              <a:spAutoFit/>
            </a:bodyPr>
            <a:lstStyle/>
            <a:p>
              <a:r>
                <a:rPr lang="en-US" altLang="zh-CN" dirty="0" smtClean="0"/>
                <a:t>Descendants</a:t>
              </a:r>
              <a:endParaRPr lang="zh-CN" alt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184509" y="4073827"/>
              <a:ext cx="2107134" cy="1734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7" name="Rectangle 156"/>
            <p:cNvSpPr/>
            <p:nvPr/>
          </p:nvSpPr>
          <p:spPr>
            <a:xfrm>
              <a:off x="1260664" y="3933056"/>
              <a:ext cx="954107" cy="369332"/>
            </a:xfrm>
            <a:prstGeom prst="rect">
              <a:avLst/>
            </a:prstGeom>
          </p:spPr>
          <p:txBody>
            <a:bodyPr wrap="none">
              <a:spAutoFit/>
            </a:bodyPr>
            <a:lstStyle/>
            <a:p>
              <a:r>
                <a:rPr lang="en-US" altLang="zh-CN" dirty="0" smtClean="0"/>
                <a:t>name a</a:t>
              </a:r>
              <a:endParaRPr lang="zh-CN" altLang="en-US" dirty="0"/>
            </a:p>
          </p:txBody>
        </p:sp>
        <p:sp>
          <p:nvSpPr>
            <p:cNvPr id="158" name="Rectangle 157"/>
            <p:cNvSpPr/>
            <p:nvPr/>
          </p:nvSpPr>
          <p:spPr>
            <a:xfrm>
              <a:off x="1260664" y="4149080"/>
              <a:ext cx="954107" cy="369332"/>
            </a:xfrm>
            <a:prstGeom prst="rect">
              <a:avLst/>
            </a:prstGeom>
          </p:spPr>
          <p:txBody>
            <a:bodyPr wrap="none">
              <a:spAutoFit/>
            </a:bodyPr>
            <a:lstStyle/>
            <a:p>
              <a:r>
                <a:rPr lang="en-US" altLang="zh-CN" dirty="0" smtClean="0"/>
                <a:t>name b</a:t>
              </a:r>
              <a:endParaRPr lang="zh-CN" altLang="en-US" dirty="0"/>
            </a:p>
          </p:txBody>
        </p:sp>
        <p:sp>
          <p:nvSpPr>
            <p:cNvPr id="159" name="Rectangle 158"/>
            <p:cNvSpPr/>
            <p:nvPr/>
          </p:nvSpPr>
          <p:spPr>
            <a:xfrm>
              <a:off x="1258759" y="4365104"/>
              <a:ext cx="954107" cy="369332"/>
            </a:xfrm>
            <a:prstGeom prst="rect">
              <a:avLst/>
            </a:prstGeom>
          </p:spPr>
          <p:txBody>
            <a:bodyPr wrap="none">
              <a:spAutoFit/>
            </a:bodyPr>
            <a:lstStyle/>
            <a:p>
              <a:r>
                <a:rPr lang="en-US" altLang="zh-CN" dirty="0" smtClean="0"/>
                <a:t>name c</a:t>
              </a:r>
              <a:endParaRPr lang="zh-CN" altLang="en-US" dirty="0"/>
            </a:p>
          </p:txBody>
        </p:sp>
        <p:sp>
          <p:nvSpPr>
            <p:cNvPr id="160" name="Rectangle 159"/>
            <p:cNvSpPr/>
            <p:nvPr/>
          </p:nvSpPr>
          <p:spPr>
            <a:xfrm>
              <a:off x="1260664" y="4571836"/>
              <a:ext cx="954107" cy="369332"/>
            </a:xfrm>
            <a:prstGeom prst="rect">
              <a:avLst/>
            </a:prstGeom>
          </p:spPr>
          <p:txBody>
            <a:bodyPr wrap="none">
              <a:spAutoFit/>
            </a:bodyPr>
            <a:lstStyle/>
            <a:p>
              <a:r>
                <a:rPr lang="en-US" altLang="zh-CN" dirty="0" smtClean="0"/>
                <a:t>name d</a:t>
              </a:r>
              <a:endParaRPr lang="zh-CN" altLang="en-US" dirty="0"/>
            </a:p>
          </p:txBody>
        </p:sp>
        <p:sp>
          <p:nvSpPr>
            <p:cNvPr id="161" name="TextBox 160"/>
            <p:cNvSpPr txBox="1"/>
            <p:nvPr/>
          </p:nvSpPr>
          <p:spPr>
            <a:xfrm>
              <a:off x="1304072" y="4797152"/>
              <a:ext cx="838691" cy="1015663"/>
            </a:xfrm>
            <a:prstGeom prst="rect">
              <a:avLst/>
            </a:prstGeom>
            <a:noFill/>
          </p:spPr>
          <p:txBody>
            <a:bodyPr wrap="none" rtlCol="0">
              <a:spAutoFit/>
            </a:bodyPr>
            <a:lstStyle/>
            <a:p>
              <a:r>
                <a:rPr lang="en-US" altLang="zh-CN" sz="2000" b="1" dirty="0" smtClean="0"/>
                <a:t>… … </a:t>
              </a:r>
            </a:p>
            <a:p>
              <a:r>
                <a:rPr lang="en-US" altLang="zh-CN" sz="2000" b="1" dirty="0" smtClean="0"/>
                <a:t>… …</a:t>
              </a:r>
            </a:p>
            <a:p>
              <a:r>
                <a:rPr lang="en-US" altLang="zh-CN" sz="2000" b="1" dirty="0"/>
                <a:t>… </a:t>
              </a:r>
              <a:r>
                <a:rPr lang="en-US" altLang="zh-CN" sz="2000" b="1" dirty="0" smtClean="0"/>
                <a:t>…</a:t>
              </a:r>
              <a:endParaRPr lang="zh-CN" altLang="en-US" sz="2000" b="1" dirty="0"/>
            </a:p>
          </p:txBody>
        </p:sp>
        <p:grpSp>
          <p:nvGrpSpPr>
            <p:cNvPr id="165" name="Group 164"/>
            <p:cNvGrpSpPr/>
            <p:nvPr/>
          </p:nvGrpSpPr>
          <p:grpSpPr>
            <a:xfrm>
              <a:off x="251520" y="3923764"/>
              <a:ext cx="1052552" cy="369332"/>
              <a:chOff x="251520" y="3889161"/>
              <a:chExt cx="1052552" cy="369332"/>
            </a:xfrm>
          </p:grpSpPr>
          <p:sp>
            <p:nvSpPr>
              <p:cNvPr id="153" name="Rectangle 152"/>
              <p:cNvSpPr/>
              <p:nvPr/>
            </p:nvSpPr>
            <p:spPr>
              <a:xfrm>
                <a:off x="251520" y="3889161"/>
                <a:ext cx="928459" cy="369332"/>
              </a:xfrm>
              <a:prstGeom prst="rect">
                <a:avLst/>
              </a:prstGeom>
            </p:spPr>
            <p:txBody>
              <a:bodyPr wrap="none">
                <a:spAutoFit/>
              </a:bodyPr>
              <a:lstStyle/>
              <a:p>
                <a:r>
                  <a:rPr lang="en-US" altLang="zh-CN" dirty="0" err="1" smtClean="0"/>
                  <a:t>age,loc</a:t>
                </a:r>
                <a:endParaRPr lang="en-US" altLang="zh-CN" dirty="0"/>
              </a:p>
            </p:txBody>
          </p:sp>
          <p:cxnSp>
            <p:nvCxnSpPr>
              <p:cNvPr id="162" name="Straight Connector 161"/>
              <p:cNvCxnSpPr/>
              <p:nvPr/>
            </p:nvCxnSpPr>
            <p:spPr>
              <a:xfrm>
                <a:off x="1107971" y="4117722"/>
                <a:ext cx="196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9" name="Group 168"/>
            <p:cNvGrpSpPr/>
            <p:nvPr/>
          </p:nvGrpSpPr>
          <p:grpSpPr>
            <a:xfrm>
              <a:off x="251520" y="4139788"/>
              <a:ext cx="1052552" cy="369332"/>
              <a:chOff x="251520" y="3889161"/>
              <a:chExt cx="1052552" cy="369332"/>
            </a:xfrm>
          </p:grpSpPr>
          <p:sp>
            <p:nvSpPr>
              <p:cNvPr id="170" name="Rectangle 169"/>
              <p:cNvSpPr/>
              <p:nvPr/>
            </p:nvSpPr>
            <p:spPr>
              <a:xfrm>
                <a:off x="251520" y="3889161"/>
                <a:ext cx="928459" cy="369332"/>
              </a:xfrm>
              <a:prstGeom prst="rect">
                <a:avLst/>
              </a:prstGeom>
            </p:spPr>
            <p:txBody>
              <a:bodyPr wrap="none">
                <a:spAutoFit/>
              </a:bodyPr>
              <a:lstStyle/>
              <a:p>
                <a:r>
                  <a:rPr lang="en-US" altLang="zh-CN" dirty="0" err="1" smtClean="0"/>
                  <a:t>age,loc</a:t>
                </a:r>
                <a:endParaRPr lang="en-US" altLang="zh-CN" dirty="0"/>
              </a:p>
            </p:txBody>
          </p:sp>
          <p:cxnSp>
            <p:nvCxnSpPr>
              <p:cNvPr id="171" name="Straight Connector 170"/>
              <p:cNvCxnSpPr/>
              <p:nvPr/>
            </p:nvCxnSpPr>
            <p:spPr>
              <a:xfrm>
                <a:off x="1107971" y="4117722"/>
                <a:ext cx="196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a:off x="251520" y="4355812"/>
              <a:ext cx="1052552" cy="369332"/>
              <a:chOff x="251520" y="3889161"/>
              <a:chExt cx="1052552" cy="369332"/>
            </a:xfrm>
          </p:grpSpPr>
          <p:sp>
            <p:nvSpPr>
              <p:cNvPr id="173" name="Rectangle 172"/>
              <p:cNvSpPr/>
              <p:nvPr/>
            </p:nvSpPr>
            <p:spPr>
              <a:xfrm>
                <a:off x="251520" y="3889161"/>
                <a:ext cx="928459" cy="369332"/>
              </a:xfrm>
              <a:prstGeom prst="rect">
                <a:avLst/>
              </a:prstGeom>
            </p:spPr>
            <p:txBody>
              <a:bodyPr wrap="none">
                <a:spAutoFit/>
              </a:bodyPr>
              <a:lstStyle/>
              <a:p>
                <a:r>
                  <a:rPr lang="en-US" altLang="zh-CN" dirty="0" err="1" smtClean="0"/>
                  <a:t>age,loc</a:t>
                </a:r>
                <a:endParaRPr lang="en-US" altLang="zh-CN" dirty="0"/>
              </a:p>
            </p:txBody>
          </p:sp>
          <p:cxnSp>
            <p:nvCxnSpPr>
              <p:cNvPr id="174" name="Straight Connector 173"/>
              <p:cNvCxnSpPr/>
              <p:nvPr/>
            </p:nvCxnSpPr>
            <p:spPr>
              <a:xfrm>
                <a:off x="1107971" y="4117722"/>
                <a:ext cx="196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5" name="Group 174"/>
            <p:cNvGrpSpPr/>
            <p:nvPr/>
          </p:nvGrpSpPr>
          <p:grpSpPr>
            <a:xfrm>
              <a:off x="251520" y="4571836"/>
              <a:ext cx="1052552" cy="369332"/>
              <a:chOff x="251520" y="3889161"/>
              <a:chExt cx="1052552" cy="369332"/>
            </a:xfrm>
          </p:grpSpPr>
          <p:sp>
            <p:nvSpPr>
              <p:cNvPr id="176" name="Rectangle 175"/>
              <p:cNvSpPr/>
              <p:nvPr/>
            </p:nvSpPr>
            <p:spPr>
              <a:xfrm>
                <a:off x="251520" y="3889161"/>
                <a:ext cx="928459" cy="369332"/>
              </a:xfrm>
              <a:prstGeom prst="rect">
                <a:avLst/>
              </a:prstGeom>
            </p:spPr>
            <p:txBody>
              <a:bodyPr wrap="none">
                <a:spAutoFit/>
              </a:bodyPr>
              <a:lstStyle/>
              <a:p>
                <a:r>
                  <a:rPr lang="en-US" altLang="zh-CN" dirty="0" err="1" smtClean="0"/>
                  <a:t>age,loc</a:t>
                </a:r>
                <a:endParaRPr lang="en-US" altLang="zh-CN" dirty="0"/>
              </a:p>
            </p:txBody>
          </p:sp>
          <p:cxnSp>
            <p:nvCxnSpPr>
              <p:cNvPr id="177" name="Straight Connector 176"/>
              <p:cNvCxnSpPr/>
              <p:nvPr/>
            </p:nvCxnSpPr>
            <p:spPr>
              <a:xfrm>
                <a:off x="1107971" y="4117722"/>
                <a:ext cx="196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028" name="Freeform 1027"/>
          <p:cNvSpPr/>
          <p:nvPr/>
        </p:nvSpPr>
        <p:spPr>
          <a:xfrm>
            <a:off x="323528" y="2760453"/>
            <a:ext cx="1367613" cy="1973983"/>
          </a:xfrm>
          <a:custGeom>
            <a:avLst/>
            <a:gdLst>
              <a:gd name="connsiteX0" fmla="*/ 1411093 w 1411093"/>
              <a:gd name="connsiteY0" fmla="*/ 0 h 2449902"/>
              <a:gd name="connsiteX1" fmla="*/ 203395 w 1411093"/>
              <a:gd name="connsiteY1" fmla="*/ 483079 h 2449902"/>
              <a:gd name="connsiteX2" fmla="*/ 4987 w 1411093"/>
              <a:gd name="connsiteY2" fmla="*/ 1785668 h 2449902"/>
              <a:gd name="connsiteX3" fmla="*/ 246527 w 1411093"/>
              <a:gd name="connsiteY3" fmla="*/ 2449902 h 2449902"/>
            </a:gdLst>
            <a:ahLst/>
            <a:cxnLst>
              <a:cxn ang="0">
                <a:pos x="connsiteX0" y="connsiteY0"/>
              </a:cxn>
              <a:cxn ang="0">
                <a:pos x="connsiteX1" y="connsiteY1"/>
              </a:cxn>
              <a:cxn ang="0">
                <a:pos x="connsiteX2" y="connsiteY2"/>
              </a:cxn>
              <a:cxn ang="0">
                <a:pos x="connsiteX3" y="connsiteY3"/>
              </a:cxn>
            </a:cxnLst>
            <a:rect l="l" t="t" r="r" b="b"/>
            <a:pathLst>
              <a:path w="1411093" h="2449902">
                <a:moveTo>
                  <a:pt x="1411093" y="0"/>
                </a:moveTo>
                <a:cubicBezTo>
                  <a:pt x="924419" y="92734"/>
                  <a:pt x="437746" y="185468"/>
                  <a:pt x="203395" y="483079"/>
                </a:cubicBezTo>
                <a:cubicBezTo>
                  <a:pt x="-30956" y="780690"/>
                  <a:pt x="-2202" y="1457864"/>
                  <a:pt x="4987" y="1785668"/>
                </a:cubicBezTo>
                <a:cubicBezTo>
                  <a:pt x="12176" y="2113472"/>
                  <a:pt x="181829" y="2288876"/>
                  <a:pt x="246527" y="2449902"/>
                </a:cubicBezTo>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Group 4"/>
          <p:cNvGrpSpPr/>
          <p:nvPr/>
        </p:nvGrpSpPr>
        <p:grpSpPr>
          <a:xfrm>
            <a:off x="-46161" y="2450068"/>
            <a:ext cx="1851789" cy="547091"/>
            <a:chOff x="-46161" y="2450068"/>
            <a:chExt cx="1851789" cy="547091"/>
          </a:xfrm>
        </p:grpSpPr>
        <p:cxnSp>
          <p:nvCxnSpPr>
            <p:cNvPr id="69" name="Straight Connector 68"/>
            <p:cNvCxnSpPr/>
            <p:nvPr/>
          </p:nvCxnSpPr>
          <p:spPr>
            <a:xfrm>
              <a:off x="1691680" y="2545033"/>
              <a:ext cx="0" cy="45212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46161" y="2450068"/>
              <a:ext cx="1851789" cy="369332"/>
            </a:xfrm>
            <a:prstGeom prst="rect">
              <a:avLst/>
            </a:prstGeom>
            <a:noFill/>
          </p:spPr>
          <p:txBody>
            <a:bodyPr wrap="none" rtlCol="0">
              <a:spAutoFit/>
            </a:bodyPr>
            <a:lstStyle/>
            <a:p>
              <a:r>
                <a:rPr lang="en-US" altLang="zh-CN" dirty="0" smtClean="0">
                  <a:solidFill>
                    <a:srgbClr val="FF0000"/>
                  </a:solidFill>
                </a:rPr>
                <a:t>quasi-identifiers</a:t>
              </a:r>
              <a:endParaRPr lang="zh-CN" altLang="en-US" dirty="0">
                <a:solidFill>
                  <a:srgbClr val="FF0000"/>
                </a:solidFill>
              </a:endParaRPr>
            </a:p>
          </p:txBody>
        </p:sp>
      </p:grpSp>
    </p:spTree>
    <p:extLst>
      <p:ext uri="{BB962C8B-B14F-4D97-AF65-F5344CB8AC3E}">
        <p14:creationId xmlns:p14="http://schemas.microsoft.com/office/powerpoint/2010/main" val="714869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030"/>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31"/>
                                        </p:tgtEl>
                                        <p:attrNameLst>
                                          <p:attrName>style.visibility</p:attrName>
                                        </p:attrNameLst>
                                      </p:cBhvr>
                                      <p:to>
                                        <p:strVal val="visible"/>
                                      </p:to>
                                    </p:set>
                                    <p:animEffect transition="in" filter="fade">
                                      <p:cBhvr>
                                        <p:cTn id="20" dur="500"/>
                                        <p:tgtEl>
                                          <p:spTgt spid="103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32"/>
                                        </p:tgtEl>
                                        <p:attrNameLst>
                                          <p:attrName>style.visibility</p:attrName>
                                        </p:attrNameLst>
                                      </p:cBhvr>
                                      <p:to>
                                        <p:strVal val="visible"/>
                                      </p:to>
                                    </p:set>
                                    <p:animEffect transition="in" filter="fade">
                                      <p:cBhvr>
                                        <p:cTn id="25" dur="500"/>
                                        <p:tgtEl>
                                          <p:spTgt spid="103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29"/>
                                        </p:tgtEl>
                                        <p:attrNameLst>
                                          <p:attrName>style.visibility</p:attrName>
                                        </p:attrNameLst>
                                      </p:cBhvr>
                                      <p:to>
                                        <p:strVal val="visible"/>
                                      </p:to>
                                    </p:set>
                                    <p:animEffect transition="in" filter="fade">
                                      <p:cBhvr>
                                        <p:cTn id="30" dur="500"/>
                                        <p:tgtEl>
                                          <p:spTgt spid="102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028"/>
                                        </p:tgtEl>
                                        <p:attrNameLst>
                                          <p:attrName>style.visibility</p:attrName>
                                        </p:attrNameLst>
                                      </p:cBhvr>
                                      <p:to>
                                        <p:strVal val="visible"/>
                                      </p:to>
                                    </p:set>
                                    <p:animEffect transition="in" filter="fade">
                                      <p:cBhvr>
                                        <p:cTn id="35"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0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204258" y="186016"/>
            <a:ext cx="7162800" cy="1401763"/>
            <a:chOff x="-68267" y="620688"/>
            <a:chExt cx="7162800" cy="1401763"/>
          </a:xfrm>
          <a:effectLst>
            <a:glow rad="63500">
              <a:schemeClr val="accent1">
                <a:satMod val="175000"/>
                <a:alpha val="40000"/>
              </a:schemeClr>
            </a:glow>
          </a:effectLst>
        </p:grpSpPr>
        <p:pic>
          <p:nvPicPr>
            <p:cNvPr id="2061"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7" y="620688"/>
              <a:ext cx="7162800"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TextBox 28"/>
            <p:cNvSpPr txBox="1"/>
            <p:nvPr/>
          </p:nvSpPr>
          <p:spPr>
            <a:xfrm>
              <a:off x="5325482" y="1361158"/>
              <a:ext cx="15311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0000"/>
                  </a:solidFill>
                  <a:effectLst/>
                  <a:uLnTx/>
                  <a:uFillTx/>
                  <a:latin typeface="Arial"/>
                  <a:cs typeface="+mn-cs"/>
                </a:rPr>
                <a:t>18 May 2018</a:t>
              </a:r>
              <a:endParaRPr kumimoji="0" lang="zh-CN" altLang="en-US" sz="1800" b="1" i="0" u="none" strike="noStrike" kern="1200" cap="none" spc="0" normalizeH="0" baseline="0" noProof="0" dirty="0">
                <a:ln>
                  <a:noFill/>
                </a:ln>
                <a:solidFill>
                  <a:srgbClr val="FF0000"/>
                </a:solidFill>
                <a:effectLst/>
                <a:uLnTx/>
                <a:uFillTx/>
                <a:latin typeface="Arial"/>
                <a:cs typeface="+mn-cs"/>
              </a:endParaRPr>
            </a:p>
          </p:txBody>
        </p:sp>
      </p:grpSp>
      <p:grpSp>
        <p:nvGrpSpPr>
          <p:cNvPr id="15" name="Group 14"/>
          <p:cNvGrpSpPr/>
          <p:nvPr/>
        </p:nvGrpSpPr>
        <p:grpSpPr>
          <a:xfrm>
            <a:off x="366445" y="410278"/>
            <a:ext cx="6762750" cy="1504950"/>
            <a:chOff x="3013978" y="2683491"/>
            <a:chExt cx="6762750" cy="1504950"/>
          </a:xfrm>
          <a:effectLst>
            <a:glow rad="63500">
              <a:schemeClr val="accent1">
                <a:satMod val="175000"/>
                <a:alpha val="40000"/>
              </a:schemeClr>
            </a:glow>
          </a:effectLst>
        </p:grpSpPr>
        <p:pic>
          <p:nvPicPr>
            <p:cNvPr id="2062"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3978" y="2683491"/>
              <a:ext cx="6762750"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Box 31"/>
            <p:cNvSpPr txBox="1"/>
            <p:nvPr/>
          </p:nvSpPr>
          <p:spPr>
            <a:xfrm>
              <a:off x="8280172" y="3633789"/>
              <a:ext cx="14157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0000"/>
                  </a:solidFill>
                  <a:effectLst/>
                  <a:uLnTx/>
                  <a:uFillTx/>
                  <a:latin typeface="Arial"/>
                  <a:cs typeface="+mn-cs"/>
                </a:rPr>
                <a:t>17 Jul 2018</a:t>
              </a:r>
              <a:endParaRPr kumimoji="0" lang="zh-CN" altLang="en-US" sz="1800" b="1" i="0" u="none" strike="noStrike" kern="1200" cap="none" spc="0" normalizeH="0" baseline="0" noProof="0" dirty="0">
                <a:ln>
                  <a:noFill/>
                </a:ln>
                <a:solidFill>
                  <a:srgbClr val="FF0000"/>
                </a:solidFill>
                <a:effectLst/>
                <a:uLnTx/>
                <a:uFillTx/>
                <a:latin typeface="Arial"/>
                <a:cs typeface="+mn-cs"/>
              </a:endParaRPr>
            </a:p>
          </p:txBody>
        </p:sp>
      </p:grpSp>
      <p:grpSp>
        <p:nvGrpSpPr>
          <p:cNvPr id="22" name="Group 21"/>
          <p:cNvGrpSpPr/>
          <p:nvPr/>
        </p:nvGrpSpPr>
        <p:grpSpPr>
          <a:xfrm>
            <a:off x="487648" y="805868"/>
            <a:ext cx="6520343" cy="2125454"/>
            <a:chOff x="-7801" y="1196752"/>
            <a:chExt cx="6520343" cy="2125454"/>
          </a:xfrm>
          <a:effectLst>
            <a:glow rad="63500">
              <a:schemeClr val="accent1">
                <a:satMod val="175000"/>
                <a:alpha val="40000"/>
              </a:schemeClr>
            </a:glow>
          </a:effectLst>
        </p:grpSpPr>
        <p:pic>
          <p:nvPicPr>
            <p:cNvPr id="2065"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01" y="1196752"/>
              <a:ext cx="6520343" cy="2125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TextBox 40"/>
            <p:cNvSpPr txBox="1"/>
            <p:nvPr/>
          </p:nvSpPr>
          <p:spPr>
            <a:xfrm>
              <a:off x="4859958" y="2392018"/>
              <a:ext cx="146706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0000"/>
                  </a:solidFill>
                  <a:effectLst/>
                  <a:uLnTx/>
                  <a:uFillTx/>
                  <a:latin typeface="Arial"/>
                  <a:cs typeface="+mn-cs"/>
                </a:rPr>
                <a:t>29 Oct 2018</a:t>
              </a:r>
              <a:endParaRPr kumimoji="0" lang="zh-CN" altLang="en-US" sz="1800" b="1" i="0" u="none" strike="noStrike" kern="1200" cap="none" spc="0" normalizeH="0" baseline="0" noProof="0" dirty="0">
                <a:ln>
                  <a:noFill/>
                </a:ln>
                <a:solidFill>
                  <a:srgbClr val="FF0000"/>
                </a:solidFill>
                <a:effectLst/>
                <a:uLnTx/>
                <a:uFillTx/>
                <a:latin typeface="Arial"/>
                <a:cs typeface="+mn-cs"/>
              </a:endParaRPr>
            </a:p>
          </p:txBody>
        </p:sp>
      </p:grpSp>
      <p:grpSp>
        <p:nvGrpSpPr>
          <p:cNvPr id="20" name="Group 19"/>
          <p:cNvGrpSpPr/>
          <p:nvPr/>
        </p:nvGrpSpPr>
        <p:grpSpPr>
          <a:xfrm>
            <a:off x="647209" y="1162753"/>
            <a:ext cx="6643434" cy="1929492"/>
            <a:chOff x="323528" y="188640"/>
            <a:chExt cx="6643434" cy="1929492"/>
          </a:xfrm>
          <a:effectLst>
            <a:glow rad="63500">
              <a:schemeClr val="accent1">
                <a:satMod val="175000"/>
                <a:alpha val="40000"/>
              </a:schemeClr>
            </a:glow>
          </a:effectLst>
        </p:grpSpPr>
        <p:grpSp>
          <p:nvGrpSpPr>
            <p:cNvPr id="19" name="Group 18"/>
            <p:cNvGrpSpPr/>
            <p:nvPr/>
          </p:nvGrpSpPr>
          <p:grpSpPr>
            <a:xfrm>
              <a:off x="323528" y="188640"/>
              <a:ext cx="6643434" cy="1929492"/>
              <a:chOff x="323528" y="188640"/>
              <a:chExt cx="6643434" cy="1929492"/>
            </a:xfrm>
          </p:grpSpPr>
          <p:sp>
            <p:nvSpPr>
              <p:cNvPr id="17" name="Rectangle 16"/>
              <p:cNvSpPr/>
              <p:nvPr/>
            </p:nvSpPr>
            <p:spPr>
              <a:xfrm>
                <a:off x="323528" y="188640"/>
                <a:ext cx="6643434" cy="19294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pic>
            <p:nvPicPr>
              <p:cNvPr id="2063" name="Picture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333" y="300344"/>
                <a:ext cx="4147629" cy="1817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64" name="Picture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8103" y="836712"/>
                <a:ext cx="2163138" cy="594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8" name="TextBox 37"/>
            <p:cNvSpPr txBox="1"/>
            <p:nvPr/>
          </p:nvSpPr>
          <p:spPr>
            <a:xfrm>
              <a:off x="5360866" y="1700808"/>
              <a:ext cx="139012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0000"/>
                  </a:solidFill>
                  <a:effectLst/>
                  <a:uLnTx/>
                  <a:uFillTx/>
                  <a:latin typeface="Arial"/>
                  <a:cs typeface="+mn-cs"/>
                </a:rPr>
                <a:t>6 Nov 2018</a:t>
              </a:r>
              <a:endParaRPr kumimoji="0" lang="zh-CN" altLang="en-US" sz="1800" b="1" i="0" u="none" strike="noStrike" kern="1200" cap="none" spc="0" normalizeH="0" baseline="0" noProof="0" dirty="0">
                <a:ln>
                  <a:noFill/>
                </a:ln>
                <a:solidFill>
                  <a:srgbClr val="FF0000"/>
                </a:solidFill>
                <a:effectLst/>
                <a:uLnTx/>
                <a:uFillTx/>
                <a:latin typeface="Arial"/>
                <a:cs typeface="+mn-cs"/>
              </a:endParaRPr>
            </a:p>
          </p:txBody>
        </p:sp>
      </p:grpSp>
      <p:grpSp>
        <p:nvGrpSpPr>
          <p:cNvPr id="11" name="Group 10"/>
          <p:cNvGrpSpPr/>
          <p:nvPr/>
        </p:nvGrpSpPr>
        <p:grpSpPr>
          <a:xfrm>
            <a:off x="804595" y="1360576"/>
            <a:ext cx="6324600" cy="1835150"/>
            <a:chOff x="3196413" y="3450848"/>
            <a:chExt cx="6324600" cy="1835150"/>
          </a:xfrm>
          <a:effectLst>
            <a:glow rad="63500">
              <a:schemeClr val="accent1">
                <a:satMod val="175000"/>
                <a:alpha val="40000"/>
              </a:schemeClr>
            </a:glow>
          </a:effectLst>
        </p:grpSpPr>
        <p:pic>
          <p:nvPicPr>
            <p:cNvPr id="2057"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96413" y="3450848"/>
              <a:ext cx="6324600" cy="183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xtBox 20"/>
            <p:cNvSpPr txBox="1"/>
            <p:nvPr/>
          </p:nvSpPr>
          <p:spPr>
            <a:xfrm>
              <a:off x="7818908" y="4496262"/>
              <a:ext cx="15055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0000"/>
                  </a:solidFill>
                  <a:effectLst/>
                  <a:uLnTx/>
                  <a:uFillTx/>
                  <a:latin typeface="Arial"/>
                  <a:cs typeface="+mn-cs"/>
                </a:rPr>
                <a:t>19 Dec 2018</a:t>
              </a:r>
              <a:endParaRPr kumimoji="0" lang="zh-CN" altLang="en-US" sz="1800" b="1" i="0" u="none" strike="noStrike" kern="1200" cap="none" spc="0" normalizeH="0" baseline="0" noProof="0" dirty="0">
                <a:ln>
                  <a:noFill/>
                </a:ln>
                <a:solidFill>
                  <a:srgbClr val="FF0000"/>
                </a:solidFill>
                <a:effectLst/>
                <a:uLnTx/>
                <a:uFillTx/>
                <a:latin typeface="Arial"/>
                <a:cs typeface="+mn-cs"/>
              </a:endParaRPr>
            </a:p>
          </p:txBody>
        </p:sp>
      </p:grpSp>
      <p:grpSp>
        <p:nvGrpSpPr>
          <p:cNvPr id="9" name="Group 8"/>
          <p:cNvGrpSpPr/>
          <p:nvPr/>
        </p:nvGrpSpPr>
        <p:grpSpPr>
          <a:xfrm>
            <a:off x="990600" y="1731755"/>
            <a:ext cx="7200900" cy="1295400"/>
            <a:chOff x="3354313" y="781556"/>
            <a:chExt cx="7200900" cy="1295400"/>
          </a:xfrm>
          <a:effectLst>
            <a:glow rad="63500">
              <a:schemeClr val="accent1">
                <a:satMod val="175000"/>
                <a:alpha val="40000"/>
              </a:schemeClr>
            </a:glow>
          </a:effectLst>
        </p:grpSpPr>
        <p:pic>
          <p:nvPicPr>
            <p:cNvPr id="205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4313" y="781556"/>
              <a:ext cx="7200900" cy="12954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9024297" y="1059924"/>
              <a:ext cx="14671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0000"/>
                  </a:solidFill>
                  <a:effectLst/>
                  <a:uLnTx/>
                  <a:uFillTx/>
                  <a:latin typeface="Arial"/>
                  <a:cs typeface="+mn-cs"/>
                </a:rPr>
                <a:t>11 Jan 2019</a:t>
              </a:r>
              <a:endParaRPr kumimoji="0" lang="zh-CN" altLang="en-US" sz="1800" b="1" i="0" u="none" strike="noStrike" kern="1200" cap="none" spc="0" normalizeH="0" baseline="0" noProof="0" dirty="0">
                <a:ln>
                  <a:noFill/>
                </a:ln>
                <a:solidFill>
                  <a:srgbClr val="FF0000"/>
                </a:solidFill>
                <a:effectLst/>
                <a:uLnTx/>
                <a:uFillTx/>
                <a:latin typeface="Arial"/>
                <a:cs typeface="+mn-cs"/>
              </a:endParaRPr>
            </a:p>
          </p:txBody>
        </p:sp>
      </p:grpSp>
      <p:grpSp>
        <p:nvGrpSpPr>
          <p:cNvPr id="10" name="Group 9"/>
          <p:cNvGrpSpPr/>
          <p:nvPr/>
        </p:nvGrpSpPr>
        <p:grpSpPr>
          <a:xfrm>
            <a:off x="1111984" y="1966900"/>
            <a:ext cx="7569200" cy="1784350"/>
            <a:chOff x="899592" y="1556792"/>
            <a:chExt cx="7569200" cy="1784350"/>
          </a:xfrm>
          <a:effectLst>
            <a:glow rad="63500">
              <a:schemeClr val="accent1">
                <a:satMod val="175000"/>
                <a:alpha val="40000"/>
              </a:schemeClr>
            </a:glow>
          </a:effectLst>
        </p:grpSpPr>
        <p:pic>
          <p:nvPicPr>
            <p:cNvPr id="2052"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9592" y="1556792"/>
              <a:ext cx="7569200" cy="17843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6892054" y="1916832"/>
              <a:ext cx="147989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0000"/>
                  </a:solidFill>
                  <a:effectLst/>
                  <a:uLnTx/>
                  <a:uFillTx/>
                  <a:latin typeface="Arial"/>
                  <a:cs typeface="+mn-cs"/>
                </a:rPr>
                <a:t>14 Jan 2019</a:t>
              </a:r>
              <a:endParaRPr kumimoji="0" lang="zh-CN" altLang="en-US" sz="1800" b="1" i="0" u="none" strike="noStrike" kern="1200" cap="none" spc="0" normalizeH="0" baseline="0" noProof="0" dirty="0">
                <a:ln>
                  <a:noFill/>
                </a:ln>
                <a:solidFill>
                  <a:srgbClr val="FF0000"/>
                </a:solidFill>
                <a:effectLst/>
                <a:uLnTx/>
                <a:uFillTx/>
                <a:latin typeface="Arial"/>
                <a:cs typeface="+mn-cs"/>
              </a:endParaRPr>
            </a:p>
          </p:txBody>
        </p:sp>
      </p:grpSp>
      <p:pic>
        <p:nvPicPr>
          <p:cNvPr id="2066" name="Picture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09395" y="2183351"/>
            <a:ext cx="7741543" cy="1904009"/>
          </a:xfrm>
          <a:prstGeom prst="rect">
            <a:avLst/>
          </a:prstGeom>
          <a:noFill/>
          <a:ln>
            <a:noFill/>
          </a:ln>
          <a:effectLst>
            <a:glow rad="635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rotWithShape="1">
          <a:blip r:embed="rId12"/>
          <a:srcRect b="16664"/>
          <a:stretch/>
        </p:blipFill>
        <p:spPr>
          <a:xfrm>
            <a:off x="1418718" y="2477677"/>
            <a:ext cx="7499563" cy="2124071"/>
          </a:xfrm>
          <a:prstGeom prst="rect">
            <a:avLst/>
          </a:prstGeom>
          <a:noFill/>
          <a:ln>
            <a:noFill/>
          </a:ln>
          <a:effectLst>
            <a:glow rad="63500">
              <a:schemeClr val="accent1">
                <a:satMod val="175000"/>
                <a:alpha val="40000"/>
              </a:schemeClr>
            </a:glow>
            <a:outerShdw dist="35921" dir="2700000" algn="ctr" rotWithShape="0">
              <a:schemeClr val="bg2"/>
            </a:outerShdw>
          </a:effectLst>
        </p:spPr>
      </p:pic>
      <p:grpSp>
        <p:nvGrpSpPr>
          <p:cNvPr id="13" name="Group 12"/>
          <p:cNvGrpSpPr/>
          <p:nvPr/>
        </p:nvGrpSpPr>
        <p:grpSpPr>
          <a:xfrm>
            <a:off x="1209395" y="4654139"/>
            <a:ext cx="7628152" cy="2203861"/>
            <a:chOff x="1158148" y="4012007"/>
            <a:chExt cx="7628152" cy="2203861"/>
          </a:xfrm>
        </p:grpSpPr>
        <p:grpSp>
          <p:nvGrpSpPr>
            <p:cNvPr id="8" name="Group 7"/>
            <p:cNvGrpSpPr/>
            <p:nvPr/>
          </p:nvGrpSpPr>
          <p:grpSpPr>
            <a:xfrm>
              <a:off x="1158148" y="4012007"/>
              <a:ext cx="7628152" cy="2203861"/>
              <a:chOff x="1276083" y="4138702"/>
              <a:chExt cx="7628152" cy="2203861"/>
            </a:xfrm>
          </p:grpSpPr>
          <p:grpSp>
            <p:nvGrpSpPr>
              <p:cNvPr id="4" name="Group 3"/>
              <p:cNvGrpSpPr/>
              <p:nvPr/>
            </p:nvGrpSpPr>
            <p:grpSpPr>
              <a:xfrm>
                <a:off x="1276083" y="4138702"/>
                <a:ext cx="7628152" cy="2203861"/>
                <a:chOff x="1276083" y="4138702"/>
                <a:chExt cx="7628152" cy="2203861"/>
              </a:xfrm>
            </p:grpSpPr>
            <p:pic>
              <p:nvPicPr>
                <p:cNvPr id="2" name="Picture 1"/>
                <p:cNvPicPr>
                  <a:picLocks noChangeAspect="1"/>
                </p:cNvPicPr>
                <p:nvPr/>
              </p:nvPicPr>
              <p:blipFill>
                <a:blip r:embed="rId13"/>
                <a:stretch>
                  <a:fillRect/>
                </a:stretch>
              </p:blipFill>
              <p:spPr>
                <a:xfrm>
                  <a:off x="1276083" y="4211226"/>
                  <a:ext cx="5853112" cy="1946148"/>
                </a:xfrm>
                <a:prstGeom prst="rect">
                  <a:avLst/>
                </a:prstGeom>
                <a:ln>
                  <a:solidFill>
                    <a:schemeClr val="tx1"/>
                  </a:solidFill>
                </a:ln>
              </p:spPr>
            </p:pic>
            <p:pic>
              <p:nvPicPr>
                <p:cNvPr id="3" name="Picture 2"/>
                <p:cNvPicPr>
                  <a:picLocks noChangeAspect="1"/>
                </p:cNvPicPr>
                <p:nvPr/>
              </p:nvPicPr>
              <p:blipFill>
                <a:blip r:embed="rId14"/>
                <a:stretch>
                  <a:fillRect/>
                </a:stretch>
              </p:blipFill>
              <p:spPr>
                <a:xfrm>
                  <a:off x="7129195" y="4138702"/>
                  <a:ext cx="1775040" cy="2203861"/>
                </a:xfrm>
                <a:prstGeom prst="rect">
                  <a:avLst/>
                </a:prstGeom>
                <a:ln>
                  <a:solidFill>
                    <a:schemeClr val="tx1"/>
                  </a:solidFill>
                </a:ln>
              </p:spPr>
            </p:pic>
          </p:grpSp>
          <p:sp>
            <p:nvSpPr>
              <p:cNvPr id="6" name="TextBox 5"/>
              <p:cNvSpPr txBox="1"/>
              <p:nvPr/>
            </p:nvSpPr>
            <p:spPr>
              <a:xfrm>
                <a:off x="3804703" y="4648200"/>
                <a:ext cx="297709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Lab alumnus Ed Green</a:t>
                </a:r>
              </a:p>
            </p:txBody>
          </p:sp>
        </p:grpSp>
        <p:sp>
          <p:nvSpPr>
            <p:cNvPr id="12" name="TextBox 11"/>
            <p:cNvSpPr txBox="1"/>
            <p:nvPr/>
          </p:nvSpPr>
          <p:spPr>
            <a:xfrm>
              <a:off x="1158148" y="4087353"/>
              <a:ext cx="19319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16 Sep 2019</a:t>
              </a:r>
            </a:p>
          </p:txBody>
        </p:sp>
      </p:grpSp>
    </p:spTree>
    <p:extLst>
      <p:ext uri="{BB962C8B-B14F-4D97-AF65-F5344CB8AC3E}">
        <p14:creationId xmlns:p14="http://schemas.microsoft.com/office/powerpoint/2010/main" val="1884813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4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400"/>
                                        <p:tgtEl>
                                          <p:spTgt spid="22"/>
                                        </p:tgtEl>
                                      </p:cBhvr>
                                    </p:animEffect>
                                  </p:childTnLst>
                                </p:cTn>
                              </p:par>
                            </p:childTnLst>
                          </p:cTn>
                        </p:par>
                        <p:par>
                          <p:cTn id="12" fill="hold">
                            <p:stCondLst>
                              <p:cond delay="8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400"/>
                                        <p:tgtEl>
                                          <p:spTgt spid="20"/>
                                        </p:tgtEl>
                                      </p:cBhvr>
                                    </p:animEffect>
                                  </p:childTnLst>
                                </p:cTn>
                              </p:par>
                            </p:childTnLst>
                          </p:cTn>
                        </p:par>
                        <p:par>
                          <p:cTn id="16" fill="hold">
                            <p:stCondLst>
                              <p:cond delay="12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400"/>
                                        <p:tgtEl>
                                          <p:spTgt spid="11"/>
                                        </p:tgtEl>
                                      </p:cBhvr>
                                    </p:animEffect>
                                  </p:childTnLst>
                                </p:cTn>
                              </p:par>
                            </p:childTnLst>
                          </p:cTn>
                        </p:par>
                        <p:par>
                          <p:cTn id="20" fill="hold">
                            <p:stCondLst>
                              <p:cond delay="16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p:tgtEl>
                                          <p:spTgt spid="9"/>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400"/>
                                        <p:tgtEl>
                                          <p:spTgt spid="10"/>
                                        </p:tgtEl>
                                      </p:cBhvr>
                                    </p:animEffect>
                                  </p:childTnLst>
                                </p:cTn>
                              </p:par>
                            </p:childTnLst>
                          </p:cTn>
                        </p:par>
                        <p:par>
                          <p:cTn id="28" fill="hold">
                            <p:stCondLst>
                              <p:cond delay="2400"/>
                            </p:stCondLst>
                            <p:childTnLst>
                              <p:par>
                                <p:cTn id="29" presetID="10" presetClass="entr" presetSubtype="0" fill="hold" nodeType="afterEffect">
                                  <p:stCondLst>
                                    <p:cond delay="0"/>
                                  </p:stCondLst>
                                  <p:childTnLst>
                                    <p:set>
                                      <p:cBhvr>
                                        <p:cTn id="30" dur="1" fill="hold">
                                          <p:stCondLst>
                                            <p:cond delay="0"/>
                                          </p:stCondLst>
                                        </p:cTn>
                                        <p:tgtEl>
                                          <p:spTgt spid="2066"/>
                                        </p:tgtEl>
                                        <p:attrNameLst>
                                          <p:attrName>style.visibility</p:attrName>
                                        </p:attrNameLst>
                                      </p:cBhvr>
                                      <p:to>
                                        <p:strVal val="visible"/>
                                      </p:to>
                                    </p:set>
                                    <p:animEffect transition="in" filter="fade">
                                      <p:cBhvr>
                                        <p:cTn id="31" dur="400"/>
                                        <p:tgtEl>
                                          <p:spTgt spid="2066"/>
                                        </p:tgtEl>
                                      </p:cBhvr>
                                    </p:animEffect>
                                  </p:childTnLst>
                                </p:cTn>
                              </p:par>
                            </p:childTnLst>
                          </p:cTn>
                        </p:par>
                        <p:par>
                          <p:cTn id="32" fill="hold">
                            <p:stCondLst>
                              <p:cond delay="2800"/>
                            </p:stCondLst>
                            <p:childTnLst>
                              <p:par>
                                <p:cTn id="33" presetID="10" presetClass="entr" presetSubtype="0"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400"/>
                                        <p:tgtEl>
                                          <p:spTgt spid="7"/>
                                        </p:tgtEl>
                                      </p:cBhvr>
                                    </p:animEffect>
                                  </p:childTnLst>
                                </p:cTn>
                              </p:par>
                              <p:par>
                                <p:cTn id="36" presetID="10"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Identifying a person via familial searches</a:t>
            </a:r>
            <a:endParaRPr lang="zh-CN" altLang="en-US" dirty="0"/>
          </a:p>
        </p:txBody>
      </p:sp>
      <p:grpSp>
        <p:nvGrpSpPr>
          <p:cNvPr id="3" name="Group 2"/>
          <p:cNvGrpSpPr/>
          <p:nvPr/>
        </p:nvGrpSpPr>
        <p:grpSpPr>
          <a:xfrm>
            <a:off x="76200" y="1113262"/>
            <a:ext cx="8915400" cy="5363737"/>
            <a:chOff x="624840" y="1524000"/>
            <a:chExt cx="7957275" cy="464820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 y="1524000"/>
              <a:ext cx="7957275" cy="4648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2743200" y="5196840"/>
              <a:ext cx="52578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85800" y="5402580"/>
              <a:ext cx="37338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a:off x="449049" y="3861048"/>
            <a:ext cx="7920880" cy="1080120"/>
          </a:xfrm>
          <a:prstGeom prst="rect">
            <a:avLst/>
          </a:prstGeom>
          <a:solidFill>
            <a:schemeClr val="bg1"/>
          </a:solidFill>
          <a:ln>
            <a:noFill/>
          </a:ln>
          <a:effectLst>
            <a:glow rad="2286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b="1" dirty="0" smtClean="0">
                <a:solidFill>
                  <a:schemeClr val="tx1"/>
                </a:solidFill>
              </a:rPr>
              <a:t>… about 60% of the searches for individuals of European-descent will result in a third cousin or closer match. </a:t>
            </a:r>
            <a:endParaRPr lang="zh-CN" altLang="en-US" sz="2200" b="1" dirty="0">
              <a:solidFill>
                <a:schemeClr val="tx1"/>
              </a:solidFill>
            </a:endParaRPr>
          </a:p>
        </p:txBody>
      </p:sp>
    </p:spTree>
    <p:extLst>
      <p:ext uri="{BB962C8B-B14F-4D97-AF65-F5344CB8AC3E}">
        <p14:creationId xmlns:p14="http://schemas.microsoft.com/office/powerpoint/2010/main" val="3327076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Bits of information in common identifiers</a:t>
            </a:r>
            <a:endParaRPr lang="zh-CN" alt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124744"/>
            <a:ext cx="6421909" cy="52091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543744" y="6505599"/>
            <a:ext cx="8447856" cy="30777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err="1">
                <a:ln>
                  <a:noFill/>
                </a:ln>
                <a:solidFill>
                  <a:prstClr val="white">
                    <a:lumMod val="50000"/>
                  </a:prstClr>
                </a:solidFill>
                <a:effectLst/>
                <a:uLnTx/>
                <a:uFillTx/>
                <a:latin typeface="Arial"/>
                <a:cs typeface="+mn-cs"/>
              </a:rPr>
              <a:t>Erlich</a:t>
            </a:r>
            <a:r>
              <a:rPr kumimoji="0" lang="en-US" altLang="zh-CN" sz="1400" b="0" i="0" u="none" strike="noStrike" kern="1200" cap="none" spc="0" normalizeH="0" baseline="0" noProof="0" dirty="0">
                <a:ln>
                  <a:noFill/>
                </a:ln>
                <a:solidFill>
                  <a:prstClr val="white">
                    <a:lumMod val="50000"/>
                  </a:prstClr>
                </a:solidFill>
                <a:effectLst/>
                <a:uLnTx/>
                <a:uFillTx/>
                <a:latin typeface="Arial"/>
                <a:cs typeface="+mn-cs"/>
              </a:rPr>
              <a:t> Y and Narayanan A. 2014. </a:t>
            </a:r>
            <a:r>
              <a:rPr kumimoji="0" lang="en-US" altLang="zh-CN" sz="1400" b="0" i="1" u="none" strike="noStrike" kern="1200" cap="none" spc="0" normalizeH="0" baseline="0" noProof="0" dirty="0">
                <a:ln>
                  <a:noFill/>
                </a:ln>
                <a:solidFill>
                  <a:prstClr val="white">
                    <a:lumMod val="50000"/>
                  </a:prstClr>
                </a:solidFill>
                <a:effectLst/>
                <a:uLnTx/>
                <a:uFillTx/>
                <a:latin typeface="Arial"/>
                <a:cs typeface="+mn-cs"/>
              </a:rPr>
              <a:t>Nature Review Genetics</a:t>
            </a:r>
            <a:r>
              <a:rPr kumimoji="0" lang="en-US" altLang="zh-CN" sz="1400" b="0" i="1" u="none" strike="noStrike" kern="1200" cap="none" spc="0" normalizeH="0" baseline="0" noProof="0" dirty="0" smtClean="0">
                <a:ln>
                  <a:noFill/>
                </a:ln>
                <a:solidFill>
                  <a:prstClr val="white">
                    <a:lumMod val="50000"/>
                  </a:prstClr>
                </a:solidFill>
                <a:effectLst/>
                <a:uLnTx/>
                <a:uFillTx/>
                <a:latin typeface="Arial"/>
                <a:cs typeface="+mn-cs"/>
              </a:rPr>
              <a:t>. 15</a:t>
            </a:r>
            <a:r>
              <a:rPr kumimoji="0" lang="en-US" altLang="zh-CN" sz="1400" b="0" u="none" strike="noStrike" kern="1200" cap="none" spc="0" normalizeH="0" baseline="0" noProof="0" dirty="0" smtClean="0">
                <a:ln>
                  <a:noFill/>
                </a:ln>
                <a:solidFill>
                  <a:prstClr val="white">
                    <a:lumMod val="50000"/>
                  </a:prstClr>
                </a:solidFill>
                <a:effectLst/>
                <a:uLnTx/>
                <a:uFillTx/>
                <a:latin typeface="Arial"/>
                <a:cs typeface="+mn-cs"/>
              </a:rPr>
              <a:t>:409-421.</a:t>
            </a:r>
            <a:r>
              <a:rPr kumimoji="0" lang="en-US" altLang="zh-CN" sz="1400" b="0" i="0" u="none" strike="noStrike" kern="1200" cap="none" spc="0" normalizeH="0" baseline="0" noProof="0" dirty="0" smtClean="0">
                <a:ln>
                  <a:noFill/>
                </a:ln>
                <a:solidFill>
                  <a:prstClr val="white">
                    <a:lumMod val="50000"/>
                  </a:prstClr>
                </a:solidFill>
                <a:effectLst/>
                <a:uLnTx/>
                <a:uFillTx/>
                <a:latin typeface="Arial"/>
                <a:cs typeface="+mn-cs"/>
              </a:rPr>
              <a:t> </a:t>
            </a:r>
            <a:r>
              <a:rPr kumimoji="0" lang="en-US" altLang="zh-CN" sz="1400" b="0" i="0" u="none" strike="noStrike" kern="1200" cap="none" spc="0" normalizeH="0" baseline="0" noProof="0" dirty="0">
                <a:ln>
                  <a:noFill/>
                </a:ln>
                <a:solidFill>
                  <a:prstClr val="white">
                    <a:lumMod val="50000"/>
                  </a:prstClr>
                </a:solidFill>
                <a:effectLst/>
                <a:uLnTx/>
                <a:uFillTx/>
                <a:latin typeface="Arial"/>
                <a:cs typeface="+mn-cs"/>
              </a:rPr>
              <a:t>doi:10.1038/nrg3723</a:t>
            </a:r>
            <a:endParaRPr kumimoji="0" lang="zh-CN" altLang="en-US" sz="1400" b="0" i="0" u="none" strike="noStrike" kern="1200" cap="none" spc="0" normalizeH="0" baseline="0" noProof="0" dirty="0">
              <a:ln>
                <a:noFill/>
              </a:ln>
              <a:solidFill>
                <a:prstClr val="white">
                  <a:lumMod val="50000"/>
                </a:prstClr>
              </a:solidFill>
              <a:effectLst/>
              <a:uLnTx/>
              <a:uFillTx/>
              <a:latin typeface="Arial"/>
              <a:cs typeface="+mn-cs"/>
            </a:endParaRPr>
          </a:p>
        </p:txBody>
      </p:sp>
      <p:sp>
        <p:nvSpPr>
          <p:cNvPr id="5" name="TextBox 4"/>
          <p:cNvSpPr txBox="1"/>
          <p:nvPr/>
        </p:nvSpPr>
        <p:spPr>
          <a:xfrm>
            <a:off x="7020272" y="1916832"/>
            <a:ext cx="163378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US population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(327 million)</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9" name="Down Arrow 8"/>
          <p:cNvSpPr/>
          <p:nvPr/>
        </p:nvSpPr>
        <p:spPr>
          <a:xfrm>
            <a:off x="7669543" y="2708920"/>
            <a:ext cx="335238" cy="864096"/>
          </a:xfrm>
          <a:prstGeom prst="downArrow">
            <a:avLst>
              <a:gd name="adj1" fmla="val 50000"/>
              <a:gd name="adj2" fmla="val 7058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sp>
        <p:nvSpPr>
          <p:cNvPr id="11" name="TextBox 10"/>
          <p:cNvSpPr txBox="1"/>
          <p:nvPr/>
        </p:nvSpPr>
        <p:spPr>
          <a:xfrm>
            <a:off x="7308304" y="3729320"/>
            <a:ext cx="1184941"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28.28 bits</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mc:AlternateContent xmlns:mc="http://schemas.openxmlformats.org/markup-compatibility/2006" xmlns:a14="http://schemas.microsoft.com/office/drawing/2010/main">
        <mc:Choice Requires="a14">
          <p:sp>
            <p:nvSpPr>
              <p:cNvPr id="10" name="TextBox 9"/>
              <p:cNvSpPr txBox="1"/>
              <p:nvPr/>
            </p:nvSpPr>
            <p:spPr>
              <a:xfrm>
                <a:off x="6858000" y="4114800"/>
                <a:ext cx="2154629" cy="3948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0" lang="en-US" altLang="zh-CN" sz="1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pPr>
                        <m:e>
                          <m:r>
                            <a:rPr kumimoji="0" lang="en-US" altLang="zh-CN" sz="1800" b="0" i="1" u="none" strike="noStrike" kern="1200" cap="none" spc="0" normalizeH="0" baseline="0" noProof="0" smtClean="0">
                              <a:ln>
                                <a:noFill/>
                              </a:ln>
                              <a:solidFill>
                                <a:prstClr val="black"/>
                              </a:solidFill>
                              <a:effectLst/>
                              <a:uLnTx/>
                              <a:uFillTx/>
                              <a:latin typeface="Cambria Math"/>
                              <a:cs typeface="+mn-cs"/>
                            </a:rPr>
                            <m:t>2</m:t>
                          </m:r>
                        </m:e>
                        <m:sup>
                          <m:r>
                            <a:rPr kumimoji="0" lang="en-US" altLang="zh-CN" sz="1800" b="0" i="1" u="none" strike="noStrike" kern="1200" cap="none" spc="0" normalizeH="0" baseline="0" noProof="0" smtClean="0">
                              <a:ln>
                                <a:noFill/>
                              </a:ln>
                              <a:solidFill>
                                <a:prstClr val="black"/>
                              </a:solidFill>
                              <a:effectLst/>
                              <a:uLnTx/>
                              <a:uFillTx/>
                              <a:latin typeface="Cambria Math"/>
                              <a:cs typeface="+mn-cs"/>
                            </a:rPr>
                            <m:t>28.28</m:t>
                          </m:r>
                        </m:sup>
                      </m:sSup>
                      <m:r>
                        <a:rPr kumimoji="0" lang="en-US" altLang="zh-CN" sz="1800" b="0" i="1" u="none" strike="noStrike" kern="1200" cap="none" spc="0" normalizeH="0" baseline="0" noProof="0" smtClean="0">
                          <a:ln>
                            <a:noFill/>
                          </a:ln>
                          <a:solidFill>
                            <a:prstClr val="black"/>
                          </a:solidFill>
                          <a:effectLst/>
                          <a:uLnTx/>
                          <a:uFillTx/>
                          <a:latin typeface="Cambria Math"/>
                          <a:cs typeface="+mn-cs"/>
                        </a:rPr>
                        <m:t>=3.27</m:t>
                      </m:r>
                      <m:r>
                        <a:rPr kumimoji="0" lang="en-US" altLang="zh-CN" sz="1800" b="0" i="1" u="none" strike="noStrike" kern="1200" cap="none" spc="0" normalizeH="0" baseline="0" noProof="0" smtClean="0">
                          <a:ln>
                            <a:noFill/>
                          </a:ln>
                          <a:solidFill>
                            <a:prstClr val="black"/>
                          </a:solidFill>
                          <a:effectLst/>
                          <a:uLnTx/>
                          <a:uFillTx/>
                          <a:latin typeface="Cambria Math"/>
                          <a:ea typeface="Cambria Math"/>
                          <a:cs typeface="+mn-cs"/>
                        </a:rPr>
                        <m:t>×</m:t>
                      </m:r>
                      <m:sSup>
                        <m:sSupPr>
                          <m:ctrlPr>
                            <a:rPr kumimoji="0" lang="en-US" altLang="zh-CN"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a:cs typeface="+mn-cs"/>
                            </a:rPr>
                          </m:ctrlPr>
                        </m:sSupPr>
                        <m:e>
                          <m:r>
                            <a:rPr kumimoji="0" lang="en-US" altLang="zh-CN" sz="1800" b="0" i="1" u="none" strike="noStrike" kern="1200" cap="none" spc="0" normalizeH="0" baseline="0" noProof="0" smtClean="0">
                              <a:ln>
                                <a:noFill/>
                              </a:ln>
                              <a:solidFill>
                                <a:prstClr val="black"/>
                              </a:solidFill>
                              <a:effectLst/>
                              <a:uLnTx/>
                              <a:uFillTx/>
                              <a:latin typeface="Cambria Math"/>
                              <a:ea typeface="Cambria Math"/>
                              <a:cs typeface="+mn-cs"/>
                            </a:rPr>
                            <m:t>10</m:t>
                          </m:r>
                        </m:e>
                        <m:sup>
                          <m:r>
                            <a:rPr kumimoji="0" lang="en-US" altLang="zh-CN" sz="1800" b="0" i="1" u="none" strike="noStrike" kern="1200" cap="none" spc="0" normalizeH="0" baseline="0" noProof="0" smtClean="0">
                              <a:ln>
                                <a:noFill/>
                              </a:ln>
                              <a:solidFill>
                                <a:prstClr val="black"/>
                              </a:solidFill>
                              <a:effectLst/>
                              <a:uLnTx/>
                              <a:uFillTx/>
                              <a:latin typeface="Cambria Math"/>
                              <a:ea typeface="Cambria Math"/>
                              <a:cs typeface="+mn-cs"/>
                            </a:rPr>
                            <m:t>8</m:t>
                          </m:r>
                        </m:sup>
                      </m:sSup>
                    </m:oMath>
                  </m:oMathPara>
                </a14:m>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6858000" y="4114800"/>
                <a:ext cx="2154629" cy="394852"/>
              </a:xfrm>
              <a:prstGeom prst="rect">
                <a:avLst/>
              </a:prstGeom>
              <a:blipFill>
                <a:blip r:embed="rId4"/>
                <a:stretch>
                  <a:fillRect/>
                </a:stretch>
              </a:blipFill>
            </p:spPr>
            <p:txBody>
              <a:bodyPr/>
              <a:lstStyle/>
              <a:p>
                <a:r>
                  <a:rPr lang="en-US">
                    <a:noFill/>
                  </a:rPr>
                  <a:t> </a:t>
                </a:r>
              </a:p>
            </p:txBody>
          </p:sp>
        </mc:Fallback>
      </mc:AlternateContent>
      <p:grpSp>
        <p:nvGrpSpPr>
          <p:cNvPr id="25" name="Group 24"/>
          <p:cNvGrpSpPr/>
          <p:nvPr/>
        </p:nvGrpSpPr>
        <p:grpSpPr>
          <a:xfrm>
            <a:off x="323528" y="3606636"/>
            <a:ext cx="8716821" cy="1887349"/>
            <a:chOff x="323528" y="3606636"/>
            <a:chExt cx="8716821" cy="1887349"/>
          </a:xfrm>
        </p:grpSpPr>
        <p:sp>
          <p:nvSpPr>
            <p:cNvPr id="3" name="4-Point Star 2"/>
            <p:cNvSpPr/>
            <p:nvPr/>
          </p:nvSpPr>
          <p:spPr>
            <a:xfrm>
              <a:off x="5113920" y="3606636"/>
              <a:ext cx="218728" cy="245368"/>
            </a:xfrm>
            <a:prstGeom prst="star4">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Arial"/>
                <a:ea typeface="+mn-ea"/>
                <a:cs typeface="+mn-cs"/>
              </a:endParaRPr>
            </a:p>
          </p:txBody>
        </p:sp>
        <p:sp>
          <p:nvSpPr>
            <p:cNvPr id="14" name="4-Point Star 13"/>
            <p:cNvSpPr/>
            <p:nvPr/>
          </p:nvSpPr>
          <p:spPr>
            <a:xfrm>
              <a:off x="5113920" y="3913986"/>
              <a:ext cx="218728" cy="245368"/>
            </a:xfrm>
            <a:prstGeom prst="star4">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Arial"/>
                <a:ea typeface="+mn-ea"/>
                <a:cs typeface="+mn-cs"/>
              </a:endParaRPr>
            </a:p>
          </p:txBody>
        </p:sp>
        <p:sp>
          <p:nvSpPr>
            <p:cNvPr id="15" name="4-Point Star 14"/>
            <p:cNvSpPr/>
            <p:nvPr/>
          </p:nvSpPr>
          <p:spPr>
            <a:xfrm>
              <a:off x="5113920" y="4495800"/>
              <a:ext cx="218728" cy="245368"/>
            </a:xfrm>
            <a:prstGeom prst="star4">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000"/>
                </a:solidFill>
                <a:effectLst/>
                <a:uLnTx/>
                <a:uFillTx/>
                <a:latin typeface="Arial"/>
                <a:ea typeface="+mn-ea"/>
                <a:cs typeface="+mn-cs"/>
              </a:endParaRPr>
            </a:p>
          </p:txBody>
        </p:sp>
        <p:sp>
          <p:nvSpPr>
            <p:cNvPr id="7" name="TextBox 6"/>
            <p:cNvSpPr txBox="1"/>
            <p:nvPr/>
          </p:nvSpPr>
          <p:spPr>
            <a:xfrm>
              <a:off x="6848723" y="5124653"/>
              <a:ext cx="21916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Arial"/>
                  <a:ea typeface="+mn-ea"/>
                  <a:cs typeface="+mn-cs"/>
                </a:rPr>
                <a:t>13.8</a:t>
              </a:r>
              <a:r>
                <a:rPr kumimoji="0" lang="en-US" sz="1800" b="0" i="0" u="none" strike="noStrike" kern="1200" cap="none" spc="0" normalizeH="0" baseline="0" noProof="0" dirty="0">
                  <a:ln>
                    <a:noFill/>
                  </a:ln>
                  <a:solidFill>
                    <a:prstClr val="black"/>
                  </a:solidFill>
                  <a:effectLst/>
                  <a:uLnTx/>
                  <a:uFillTx/>
                  <a:latin typeface="Arial"/>
                  <a:ea typeface="+mn-ea"/>
                  <a:cs typeface="+mn-cs"/>
                </a:rPr>
                <a:t>+</a:t>
              </a:r>
              <a:r>
                <a:rPr kumimoji="0" lang="en-US" sz="1800" b="0" i="0" u="none" strike="noStrike" kern="1200" cap="none" spc="0" normalizeH="0" baseline="0" noProof="0" dirty="0">
                  <a:ln>
                    <a:noFill/>
                  </a:ln>
                  <a:solidFill>
                    <a:srgbClr val="7030A0"/>
                  </a:solidFill>
                  <a:effectLst/>
                  <a:uLnTx/>
                  <a:uFillTx/>
                  <a:latin typeface="Arial"/>
                  <a:ea typeface="+mn-ea"/>
                  <a:cs typeface="+mn-cs"/>
                </a:rPr>
                <a:t>8.5</a:t>
              </a:r>
              <a:r>
                <a:rPr kumimoji="0" lang="en-US" sz="1800" b="0" i="0" u="none" strike="noStrike" kern="1200" cap="none" spc="0" normalizeH="0" baseline="0" noProof="0" dirty="0">
                  <a:ln>
                    <a:noFill/>
                  </a:ln>
                  <a:solidFill>
                    <a:prstClr val="black"/>
                  </a:solidFill>
                  <a:effectLst/>
                  <a:uLnTx/>
                  <a:uFillTx/>
                  <a:latin typeface="Arial"/>
                  <a:ea typeface="+mn-ea"/>
                  <a:cs typeface="+mn-cs"/>
                </a:rPr>
                <a:t>+</a:t>
              </a:r>
              <a:r>
                <a:rPr kumimoji="0" lang="en-US" sz="1800" b="0" i="0" u="none" strike="noStrike" kern="1200" cap="none" spc="0" normalizeH="0" baseline="0" noProof="0" dirty="0">
                  <a:ln>
                    <a:noFill/>
                  </a:ln>
                  <a:solidFill>
                    <a:srgbClr val="00B0F0"/>
                  </a:solidFill>
                  <a:effectLst/>
                  <a:uLnTx/>
                  <a:uFillTx/>
                  <a:latin typeface="Arial"/>
                  <a:ea typeface="+mn-ea"/>
                  <a:cs typeface="+mn-cs"/>
                </a:rPr>
                <a:t>6.3</a:t>
              </a:r>
              <a:r>
                <a:rPr kumimoji="0" lang="en-US" sz="1800" b="0" i="0" u="none" strike="noStrike" kern="1200" cap="none" spc="0" normalizeH="0" baseline="0" noProof="0" dirty="0">
                  <a:ln>
                    <a:noFill/>
                  </a:ln>
                  <a:solidFill>
                    <a:prstClr val="black"/>
                  </a:solidFill>
                  <a:effectLst/>
                  <a:uLnTx/>
                  <a:uFillTx/>
                  <a:latin typeface="Arial"/>
                  <a:ea typeface="+mn-ea"/>
                  <a:cs typeface="+mn-cs"/>
                </a:rPr>
                <a:t>=28.6</a:t>
              </a:r>
            </a:p>
          </p:txBody>
        </p:sp>
        <p:cxnSp>
          <p:nvCxnSpPr>
            <p:cNvPr id="16" name="Straight Arrow Connector 15"/>
            <p:cNvCxnSpPr/>
            <p:nvPr/>
          </p:nvCxnSpPr>
          <p:spPr>
            <a:xfrm>
              <a:off x="5486400" y="4618484"/>
              <a:ext cx="1362323" cy="563116"/>
            </a:xfrm>
            <a:prstGeom prst="straightConnector1">
              <a:avLst/>
            </a:prstGeom>
            <a:ln w="28575">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332648" y="4092347"/>
              <a:ext cx="2211152" cy="1055802"/>
            </a:xfrm>
            <a:prstGeom prst="straightConnector1">
              <a:avLst/>
            </a:prstGeom>
            <a:ln w="28575">
              <a:solidFill>
                <a:srgbClr val="7030A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435934" y="3751377"/>
              <a:ext cx="2670733" cy="1396772"/>
            </a:xfrm>
            <a:prstGeom prst="straightConnector1">
              <a:avLst/>
            </a:prstGeom>
            <a:ln w="28575">
              <a:solidFill>
                <a:srgbClr val="00B0F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23528" y="3810000"/>
              <a:ext cx="4705672"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23528" y="4191000"/>
              <a:ext cx="4705672"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23528" y="4800600"/>
              <a:ext cx="4705672"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76300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36" y="152400"/>
            <a:ext cx="8519864" cy="762000"/>
          </a:xfrm>
        </p:spPr>
        <p:txBody>
          <a:bodyPr>
            <a:noAutofit/>
          </a:bodyPr>
          <a:lstStyle/>
          <a:p>
            <a:r>
              <a:rPr lang="en-US" sz="2400" dirty="0"/>
              <a:t>How do other types of data breach personal privacy?</a:t>
            </a:r>
            <a:br>
              <a:rPr lang="en-US" sz="2400" dirty="0"/>
            </a:br>
            <a:r>
              <a:rPr lang="en-US" sz="2400" dirty="0"/>
              <a:t>(linking attack)</a:t>
            </a:r>
            <a:endParaRPr lang="zh-CN" altLang="en-US" sz="2400" dirty="0"/>
          </a:p>
        </p:txBody>
      </p:sp>
      <p:grpSp>
        <p:nvGrpSpPr>
          <p:cNvPr id="43" name="Group 42"/>
          <p:cNvGrpSpPr/>
          <p:nvPr/>
        </p:nvGrpSpPr>
        <p:grpSpPr>
          <a:xfrm>
            <a:off x="4646235" y="884949"/>
            <a:ext cx="4314601" cy="2669275"/>
            <a:chOff x="5148062" y="980728"/>
            <a:chExt cx="4314601" cy="2669275"/>
          </a:xfrm>
        </p:grpSpPr>
        <p:sp>
          <p:nvSpPr>
            <p:cNvPr id="6" name="Rectangle 5"/>
            <p:cNvSpPr/>
            <p:nvPr/>
          </p:nvSpPr>
          <p:spPr>
            <a:xfrm>
              <a:off x="5148062" y="980728"/>
              <a:ext cx="4314601" cy="26692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sp>
          <p:nvSpPr>
            <p:cNvPr id="5" name="Rectangle 4"/>
            <p:cNvSpPr/>
            <p:nvPr/>
          </p:nvSpPr>
          <p:spPr>
            <a:xfrm>
              <a:off x="5364088" y="1592350"/>
              <a:ext cx="1440160"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Genotype A</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7" name="Rectangle 6"/>
            <p:cNvSpPr/>
            <p:nvPr/>
          </p:nvSpPr>
          <p:spPr>
            <a:xfrm>
              <a:off x="5364088" y="2060848"/>
              <a:ext cx="1440160"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Genotype B</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8" name="Rectangle 7"/>
            <p:cNvSpPr/>
            <p:nvPr/>
          </p:nvSpPr>
          <p:spPr>
            <a:xfrm>
              <a:off x="5364088" y="2492896"/>
              <a:ext cx="1440160"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Genotype C</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9" name="Rectangle 8"/>
            <p:cNvSpPr/>
            <p:nvPr/>
          </p:nvSpPr>
          <p:spPr>
            <a:xfrm>
              <a:off x="5364088" y="2924944"/>
              <a:ext cx="1440160"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Genotype D</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10" name="TextBox 9"/>
            <p:cNvSpPr txBox="1"/>
            <p:nvPr/>
          </p:nvSpPr>
          <p:spPr>
            <a:xfrm>
              <a:off x="5436096" y="3249893"/>
              <a:ext cx="142218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black"/>
                  </a:solidFill>
                  <a:effectLst/>
                  <a:uLnTx/>
                  <a:uFillTx/>
                  <a:latin typeface="Arial"/>
                  <a:cs typeface="+mn-cs"/>
                </a:rPr>
                <a:t>… … … …</a:t>
              </a:r>
              <a:endParaRPr kumimoji="0" lang="zh-CN" altLang="en-US" sz="2000" b="1" i="0" u="none" strike="noStrike" kern="1200" cap="none" spc="0" normalizeH="0" baseline="0" noProof="0" dirty="0">
                <a:ln>
                  <a:noFill/>
                </a:ln>
                <a:solidFill>
                  <a:prstClr val="black"/>
                </a:solidFill>
                <a:effectLst/>
                <a:uLnTx/>
                <a:uFillTx/>
                <a:latin typeface="Arial"/>
                <a:cs typeface="+mn-cs"/>
              </a:endParaRPr>
            </a:p>
          </p:txBody>
        </p:sp>
        <p:sp>
          <p:nvSpPr>
            <p:cNvPr id="19" name="Rectangle 18"/>
            <p:cNvSpPr/>
            <p:nvPr/>
          </p:nvSpPr>
          <p:spPr>
            <a:xfrm>
              <a:off x="7020272" y="1592350"/>
              <a:ext cx="10054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HNPCC</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cxnSp>
          <p:nvCxnSpPr>
            <p:cNvPr id="21" name="Straight Connector 20"/>
            <p:cNvCxnSpPr>
              <a:stCxn id="5" idx="3"/>
            </p:cNvCxnSpPr>
            <p:nvPr/>
          </p:nvCxnSpPr>
          <p:spPr>
            <a:xfrm>
              <a:off x="6804248" y="1772370"/>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804248" y="2249374"/>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804248" y="2690398"/>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820733" y="3104964"/>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036757" y="2060848"/>
              <a:ext cx="131318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depression</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26" name="Rectangle 25"/>
            <p:cNvSpPr/>
            <p:nvPr/>
          </p:nvSpPr>
          <p:spPr>
            <a:xfrm>
              <a:off x="7048629" y="2492896"/>
              <a:ext cx="177484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bipolar disorder</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27" name="Rectangle 26"/>
            <p:cNvSpPr/>
            <p:nvPr/>
          </p:nvSpPr>
          <p:spPr>
            <a:xfrm>
              <a:off x="7048629" y="2915652"/>
              <a:ext cx="230063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myocardial infarction</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28" name="Rectangle 27"/>
            <p:cNvSpPr/>
            <p:nvPr/>
          </p:nvSpPr>
          <p:spPr>
            <a:xfrm>
              <a:off x="6946265" y="1106509"/>
              <a:ext cx="67197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Arial"/>
                  <a:cs typeface="+mn-cs"/>
                </a:rPr>
                <a:t>PGP</a:t>
              </a:r>
              <a:endParaRPr kumimoji="0" lang="zh-CN" altLang="en-US" sz="1800" b="1" i="0" u="none" strike="noStrike" kern="1200" cap="none" spc="0" normalizeH="0" baseline="0" noProof="0" dirty="0">
                <a:ln>
                  <a:noFill/>
                </a:ln>
                <a:solidFill>
                  <a:prstClr val="black"/>
                </a:solidFill>
                <a:effectLst/>
                <a:uLnTx/>
                <a:uFillTx/>
                <a:latin typeface="Arial"/>
                <a:cs typeface="+mn-cs"/>
              </a:endParaRPr>
            </a:p>
          </p:txBody>
        </p:sp>
      </p:grpSp>
      <p:grpSp>
        <p:nvGrpSpPr>
          <p:cNvPr id="42" name="Group 41"/>
          <p:cNvGrpSpPr/>
          <p:nvPr/>
        </p:nvGrpSpPr>
        <p:grpSpPr>
          <a:xfrm>
            <a:off x="100365" y="908720"/>
            <a:ext cx="2736304" cy="2669276"/>
            <a:chOff x="1259632" y="980728"/>
            <a:chExt cx="2736304" cy="2669276"/>
          </a:xfrm>
        </p:grpSpPr>
        <p:sp>
          <p:nvSpPr>
            <p:cNvPr id="12" name="Rectangle 11"/>
            <p:cNvSpPr/>
            <p:nvPr/>
          </p:nvSpPr>
          <p:spPr>
            <a:xfrm>
              <a:off x="1259632" y="980728"/>
              <a:ext cx="2736304" cy="26692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sp>
          <p:nvSpPr>
            <p:cNvPr id="13" name="Rectangle 12"/>
            <p:cNvSpPr/>
            <p:nvPr/>
          </p:nvSpPr>
          <p:spPr>
            <a:xfrm>
              <a:off x="2411760" y="1561533"/>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Genotype 1</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14" name="Rectangle 13"/>
            <p:cNvSpPr/>
            <p:nvPr/>
          </p:nvSpPr>
          <p:spPr>
            <a:xfrm>
              <a:off x="2411760" y="2030031"/>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Genotype 2</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15" name="Rectangle 14"/>
            <p:cNvSpPr/>
            <p:nvPr/>
          </p:nvSpPr>
          <p:spPr>
            <a:xfrm>
              <a:off x="2411760" y="2462079"/>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Genotype 3</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16" name="Rectangle 15"/>
            <p:cNvSpPr/>
            <p:nvPr/>
          </p:nvSpPr>
          <p:spPr>
            <a:xfrm>
              <a:off x="2411760" y="2894127"/>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Genotype 4</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17" name="TextBox 16"/>
            <p:cNvSpPr txBox="1"/>
            <p:nvPr/>
          </p:nvSpPr>
          <p:spPr>
            <a:xfrm>
              <a:off x="2411760" y="3219076"/>
              <a:ext cx="142218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black"/>
                  </a:solidFill>
                  <a:effectLst/>
                  <a:uLnTx/>
                  <a:uFillTx/>
                  <a:latin typeface="Arial"/>
                  <a:cs typeface="+mn-cs"/>
                </a:rPr>
                <a:t>… … … …</a:t>
              </a:r>
              <a:endParaRPr kumimoji="0" lang="zh-CN" altLang="en-US" sz="2000" b="1" i="0" u="none" strike="noStrike" kern="1200" cap="none" spc="0" normalizeH="0" baseline="0" noProof="0" dirty="0">
                <a:ln>
                  <a:noFill/>
                </a:ln>
                <a:solidFill>
                  <a:prstClr val="black"/>
                </a:solidFill>
                <a:effectLst/>
                <a:uLnTx/>
                <a:uFillTx/>
                <a:latin typeface="Arial"/>
                <a:cs typeface="+mn-cs"/>
              </a:endParaRPr>
            </a:p>
          </p:txBody>
        </p:sp>
        <p:sp>
          <p:nvSpPr>
            <p:cNvPr id="30" name="Rectangle 29"/>
            <p:cNvSpPr/>
            <p:nvPr/>
          </p:nvSpPr>
          <p:spPr>
            <a:xfrm>
              <a:off x="1955031" y="1093351"/>
              <a:ext cx="13644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err="1">
                  <a:ln>
                    <a:noFill/>
                  </a:ln>
                  <a:solidFill>
                    <a:prstClr val="black"/>
                  </a:solidFill>
                  <a:effectLst/>
                  <a:uLnTx/>
                  <a:uFillTx/>
                  <a:latin typeface="Arial"/>
                  <a:cs typeface="+mn-cs"/>
                </a:rPr>
                <a:t>GEDmatch</a:t>
              </a:r>
              <a:endParaRPr kumimoji="0" lang="zh-CN" altLang="en-US" sz="1800" b="1" i="0" u="none" strike="noStrike" kern="1200" cap="none" spc="0" normalizeH="0" baseline="0" noProof="0" dirty="0">
                <a:ln>
                  <a:noFill/>
                </a:ln>
                <a:solidFill>
                  <a:prstClr val="black"/>
                </a:solidFill>
                <a:effectLst/>
                <a:uLnTx/>
                <a:uFillTx/>
                <a:latin typeface="Arial"/>
                <a:cs typeface="+mn-cs"/>
              </a:endParaRPr>
            </a:p>
          </p:txBody>
        </p:sp>
        <p:cxnSp>
          <p:nvCxnSpPr>
            <p:cNvPr id="31" name="Straight Connector 30"/>
            <p:cNvCxnSpPr/>
            <p:nvPr/>
          </p:nvCxnSpPr>
          <p:spPr>
            <a:xfrm>
              <a:off x="2195736" y="1737293"/>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2195736" y="2214297"/>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195736" y="2655321"/>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177425" y="3069887"/>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1695088" y="1569554"/>
              <a:ext cx="59503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Bob</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36" name="Rectangle 35"/>
            <p:cNvSpPr/>
            <p:nvPr/>
          </p:nvSpPr>
          <p:spPr>
            <a:xfrm>
              <a:off x="1605320" y="2038052"/>
              <a:ext cx="6848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Alice</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37" name="Rectangle 36"/>
            <p:cNvSpPr/>
            <p:nvPr/>
          </p:nvSpPr>
          <p:spPr>
            <a:xfrm>
              <a:off x="1605320" y="2470100"/>
              <a:ext cx="6848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John</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38" name="Rectangle 37"/>
            <p:cNvSpPr/>
            <p:nvPr/>
          </p:nvSpPr>
          <p:spPr>
            <a:xfrm>
              <a:off x="1681520" y="2892856"/>
              <a:ext cx="62074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Tom</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grpSp>
      <p:grpSp>
        <p:nvGrpSpPr>
          <p:cNvPr id="44" name="Group 43"/>
          <p:cNvGrpSpPr/>
          <p:nvPr/>
        </p:nvGrpSpPr>
        <p:grpSpPr>
          <a:xfrm>
            <a:off x="5328591" y="4005064"/>
            <a:ext cx="3726321" cy="2669275"/>
            <a:chOff x="5148063" y="980728"/>
            <a:chExt cx="3726321" cy="2669275"/>
          </a:xfrm>
        </p:grpSpPr>
        <p:sp>
          <p:nvSpPr>
            <p:cNvPr id="45" name="Rectangle 44"/>
            <p:cNvSpPr/>
            <p:nvPr/>
          </p:nvSpPr>
          <p:spPr>
            <a:xfrm>
              <a:off x="5148063" y="980728"/>
              <a:ext cx="3686742" cy="26692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sp>
          <p:nvSpPr>
            <p:cNvPr id="46" name="Rectangle 45"/>
            <p:cNvSpPr/>
            <p:nvPr/>
          </p:nvSpPr>
          <p:spPr>
            <a:xfrm>
              <a:off x="5220072" y="1592350"/>
              <a:ext cx="1584176"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cs typeface="+mn-cs"/>
                </a:rPr>
                <a:t>RNA-</a:t>
              </a:r>
              <a:r>
                <a:rPr kumimoji="0" lang="en-US" altLang="zh-CN" sz="1600" b="0" i="0" u="none" strike="noStrike" kern="1200" cap="none" spc="0" normalizeH="0" baseline="0" noProof="0" dirty="0" err="1">
                  <a:ln>
                    <a:noFill/>
                  </a:ln>
                  <a:solidFill>
                    <a:prstClr val="black"/>
                  </a:solidFill>
                  <a:effectLst/>
                  <a:uLnTx/>
                  <a:uFillTx/>
                  <a:latin typeface="Arial"/>
                  <a:cs typeface="+mn-cs"/>
                </a:rPr>
                <a:t>seq</a:t>
              </a:r>
              <a:r>
                <a:rPr kumimoji="0" lang="en-US" altLang="zh-CN" sz="1600" b="0" i="0" u="none" strike="noStrike" kern="1200" cap="none" spc="0" normalizeH="0" baseline="0" noProof="0" dirty="0">
                  <a:ln>
                    <a:noFill/>
                  </a:ln>
                  <a:solidFill>
                    <a:prstClr val="black"/>
                  </a:solidFill>
                  <a:effectLst/>
                  <a:uLnTx/>
                  <a:uFillTx/>
                  <a:latin typeface="Arial"/>
                  <a:cs typeface="+mn-cs"/>
                </a:rPr>
                <a:t> reads</a:t>
              </a:r>
              <a:endParaRPr kumimoji="0" lang="zh-CN" altLang="en-US" sz="1600" b="0" i="0" u="none" strike="noStrike" kern="1200" cap="none" spc="0" normalizeH="0" baseline="0" noProof="0" dirty="0">
                <a:ln>
                  <a:noFill/>
                </a:ln>
                <a:solidFill>
                  <a:prstClr val="black"/>
                </a:solidFill>
                <a:effectLst/>
                <a:uLnTx/>
                <a:uFillTx/>
                <a:latin typeface="Arial"/>
                <a:cs typeface="+mn-cs"/>
              </a:endParaRPr>
            </a:p>
          </p:txBody>
        </p:sp>
        <p:sp>
          <p:nvSpPr>
            <p:cNvPr id="47" name="Rectangle 46"/>
            <p:cNvSpPr/>
            <p:nvPr/>
          </p:nvSpPr>
          <p:spPr>
            <a:xfrm>
              <a:off x="5220072" y="2060848"/>
              <a:ext cx="1584176"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cs typeface="+mn-cs"/>
                </a:rPr>
                <a:t>RNA-</a:t>
              </a:r>
              <a:r>
                <a:rPr kumimoji="0" lang="en-US" altLang="zh-CN" sz="1600" b="0" i="0" u="none" strike="noStrike" kern="1200" cap="none" spc="0" normalizeH="0" baseline="0" noProof="0" dirty="0" err="1">
                  <a:ln>
                    <a:noFill/>
                  </a:ln>
                  <a:solidFill>
                    <a:prstClr val="black"/>
                  </a:solidFill>
                  <a:effectLst/>
                  <a:uLnTx/>
                  <a:uFillTx/>
                  <a:latin typeface="Arial"/>
                  <a:cs typeface="+mn-cs"/>
                </a:rPr>
                <a:t>seq</a:t>
              </a:r>
              <a:r>
                <a:rPr kumimoji="0" lang="en-US" altLang="zh-CN" sz="1600" b="0" i="0" u="none" strike="noStrike" kern="1200" cap="none" spc="0" normalizeH="0" baseline="0" noProof="0" dirty="0">
                  <a:ln>
                    <a:noFill/>
                  </a:ln>
                  <a:solidFill>
                    <a:prstClr val="black"/>
                  </a:solidFill>
                  <a:effectLst/>
                  <a:uLnTx/>
                  <a:uFillTx/>
                  <a:latin typeface="Arial"/>
                  <a:cs typeface="+mn-cs"/>
                </a:rPr>
                <a:t> reads</a:t>
              </a:r>
              <a:endParaRPr kumimoji="0" lang="zh-CN" altLang="en-US" sz="1600" b="0" i="0" u="none" strike="noStrike" kern="1200" cap="none" spc="0" normalizeH="0" baseline="0" noProof="0" dirty="0">
                <a:ln>
                  <a:noFill/>
                </a:ln>
                <a:solidFill>
                  <a:prstClr val="black"/>
                </a:solidFill>
                <a:effectLst/>
                <a:uLnTx/>
                <a:uFillTx/>
                <a:latin typeface="Arial"/>
                <a:cs typeface="+mn-cs"/>
              </a:endParaRPr>
            </a:p>
          </p:txBody>
        </p:sp>
        <p:sp>
          <p:nvSpPr>
            <p:cNvPr id="48" name="Rectangle 47"/>
            <p:cNvSpPr/>
            <p:nvPr/>
          </p:nvSpPr>
          <p:spPr>
            <a:xfrm>
              <a:off x="5220072" y="2492896"/>
              <a:ext cx="1584176"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cs typeface="+mn-cs"/>
                </a:rPr>
                <a:t>RNA-</a:t>
              </a:r>
              <a:r>
                <a:rPr kumimoji="0" lang="en-US" altLang="zh-CN" sz="1600" b="0" i="0" u="none" strike="noStrike" kern="1200" cap="none" spc="0" normalizeH="0" baseline="0" noProof="0" dirty="0" err="1">
                  <a:ln>
                    <a:noFill/>
                  </a:ln>
                  <a:solidFill>
                    <a:prstClr val="black"/>
                  </a:solidFill>
                  <a:effectLst/>
                  <a:uLnTx/>
                  <a:uFillTx/>
                  <a:latin typeface="Arial"/>
                  <a:cs typeface="+mn-cs"/>
                </a:rPr>
                <a:t>seq</a:t>
              </a:r>
              <a:r>
                <a:rPr kumimoji="0" lang="en-US" altLang="zh-CN" sz="1600" b="0" i="0" u="none" strike="noStrike" kern="1200" cap="none" spc="0" normalizeH="0" baseline="0" noProof="0" dirty="0">
                  <a:ln>
                    <a:noFill/>
                  </a:ln>
                  <a:solidFill>
                    <a:prstClr val="black"/>
                  </a:solidFill>
                  <a:effectLst/>
                  <a:uLnTx/>
                  <a:uFillTx/>
                  <a:latin typeface="Arial"/>
                  <a:cs typeface="+mn-cs"/>
                </a:rPr>
                <a:t> reads</a:t>
              </a:r>
              <a:endParaRPr kumimoji="0" lang="zh-CN" altLang="en-US" sz="1600" b="0" i="0" u="none" strike="noStrike" kern="1200" cap="none" spc="0" normalizeH="0" baseline="0" noProof="0" dirty="0">
                <a:ln>
                  <a:noFill/>
                </a:ln>
                <a:solidFill>
                  <a:prstClr val="black"/>
                </a:solidFill>
                <a:effectLst/>
                <a:uLnTx/>
                <a:uFillTx/>
                <a:latin typeface="Arial"/>
                <a:cs typeface="+mn-cs"/>
              </a:endParaRPr>
            </a:p>
          </p:txBody>
        </p:sp>
        <p:sp>
          <p:nvSpPr>
            <p:cNvPr id="49" name="Rectangle 48"/>
            <p:cNvSpPr/>
            <p:nvPr/>
          </p:nvSpPr>
          <p:spPr>
            <a:xfrm>
              <a:off x="5216024" y="2924944"/>
              <a:ext cx="1588224"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cs typeface="+mn-cs"/>
                </a:rPr>
                <a:t>RNA-</a:t>
              </a:r>
              <a:r>
                <a:rPr kumimoji="0" lang="en-US" altLang="zh-CN" sz="1600" b="0" i="0" u="none" strike="noStrike" kern="1200" cap="none" spc="0" normalizeH="0" baseline="0" noProof="0" dirty="0" err="1">
                  <a:ln>
                    <a:noFill/>
                  </a:ln>
                  <a:solidFill>
                    <a:prstClr val="black"/>
                  </a:solidFill>
                  <a:effectLst/>
                  <a:uLnTx/>
                  <a:uFillTx/>
                  <a:latin typeface="Arial"/>
                  <a:cs typeface="+mn-cs"/>
                </a:rPr>
                <a:t>seq</a:t>
              </a:r>
              <a:r>
                <a:rPr kumimoji="0" lang="en-US" altLang="zh-CN" sz="1600" b="0" i="0" u="none" strike="noStrike" kern="1200" cap="none" spc="0" normalizeH="0" baseline="0" noProof="0" dirty="0">
                  <a:ln>
                    <a:noFill/>
                  </a:ln>
                  <a:solidFill>
                    <a:prstClr val="black"/>
                  </a:solidFill>
                  <a:effectLst/>
                  <a:uLnTx/>
                  <a:uFillTx/>
                  <a:latin typeface="Arial"/>
                  <a:cs typeface="+mn-cs"/>
                </a:rPr>
                <a:t> reads</a:t>
              </a:r>
              <a:endParaRPr kumimoji="0" lang="zh-CN" altLang="en-US" sz="1600" b="0" i="0" u="none" strike="noStrike" kern="1200" cap="none" spc="0" normalizeH="0" baseline="0" noProof="0" dirty="0">
                <a:ln>
                  <a:noFill/>
                </a:ln>
                <a:solidFill>
                  <a:prstClr val="black"/>
                </a:solidFill>
                <a:effectLst/>
                <a:uLnTx/>
                <a:uFillTx/>
                <a:latin typeface="Arial"/>
                <a:cs typeface="+mn-cs"/>
              </a:endParaRPr>
            </a:p>
          </p:txBody>
        </p:sp>
        <p:sp>
          <p:nvSpPr>
            <p:cNvPr id="50" name="TextBox 49"/>
            <p:cNvSpPr txBox="1"/>
            <p:nvPr/>
          </p:nvSpPr>
          <p:spPr>
            <a:xfrm>
              <a:off x="5436096" y="3249893"/>
              <a:ext cx="142218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black"/>
                  </a:solidFill>
                  <a:effectLst/>
                  <a:uLnTx/>
                  <a:uFillTx/>
                  <a:latin typeface="Arial"/>
                  <a:cs typeface="+mn-cs"/>
                </a:rPr>
                <a:t>… … … …</a:t>
              </a:r>
              <a:endParaRPr kumimoji="0" lang="zh-CN" altLang="en-US" sz="2000" b="1" i="0" u="none" strike="noStrike" kern="1200" cap="none" spc="0" normalizeH="0" baseline="0" noProof="0" dirty="0">
                <a:ln>
                  <a:noFill/>
                </a:ln>
                <a:solidFill>
                  <a:prstClr val="black"/>
                </a:solidFill>
                <a:effectLst/>
                <a:uLnTx/>
                <a:uFillTx/>
                <a:latin typeface="Arial"/>
                <a:cs typeface="+mn-cs"/>
              </a:endParaRPr>
            </a:p>
          </p:txBody>
        </p:sp>
        <p:sp>
          <p:nvSpPr>
            <p:cNvPr id="51" name="Rectangle 50"/>
            <p:cNvSpPr/>
            <p:nvPr/>
          </p:nvSpPr>
          <p:spPr>
            <a:xfrm>
              <a:off x="6922299" y="1592350"/>
              <a:ext cx="173637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mn-cs"/>
                </a:rPr>
                <a:t>manic syndrome</a:t>
              </a:r>
              <a:endParaRPr kumimoji="0" lang="zh-CN" altLang="en-US" sz="1600" b="0" i="0" u="none" strike="noStrike" kern="1200" cap="none" spc="0" normalizeH="0" baseline="0" noProof="0" dirty="0">
                <a:ln>
                  <a:noFill/>
                </a:ln>
                <a:solidFill>
                  <a:prstClr val="black"/>
                </a:solidFill>
                <a:effectLst/>
                <a:uLnTx/>
                <a:uFillTx/>
                <a:latin typeface="Arial"/>
                <a:cs typeface="+mn-cs"/>
              </a:endParaRPr>
            </a:p>
          </p:txBody>
        </p:sp>
        <p:cxnSp>
          <p:nvCxnSpPr>
            <p:cNvPr id="52" name="Straight Connector 51"/>
            <p:cNvCxnSpPr>
              <a:stCxn id="46" idx="3"/>
            </p:cNvCxnSpPr>
            <p:nvPr/>
          </p:nvCxnSpPr>
          <p:spPr>
            <a:xfrm>
              <a:off x="6804248" y="1772370"/>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6804248" y="2249374"/>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804248" y="2690398"/>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820733" y="3104964"/>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Rectangle 55"/>
            <p:cNvSpPr/>
            <p:nvPr/>
          </p:nvSpPr>
          <p:spPr>
            <a:xfrm>
              <a:off x="6922557" y="2060848"/>
              <a:ext cx="83227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cs typeface="+mn-cs"/>
                </a:rPr>
                <a:t>bulimia</a:t>
              </a:r>
              <a:endParaRPr kumimoji="0" lang="zh-CN" altLang="en-US" sz="1600" b="0" i="0" u="none" strike="noStrike" kern="1200" cap="none" spc="0" normalizeH="0" baseline="0" noProof="0" dirty="0">
                <a:ln>
                  <a:noFill/>
                </a:ln>
                <a:solidFill>
                  <a:prstClr val="black"/>
                </a:solidFill>
                <a:effectLst/>
                <a:uLnTx/>
                <a:uFillTx/>
                <a:latin typeface="Arial"/>
                <a:cs typeface="+mn-cs"/>
              </a:endParaRPr>
            </a:p>
          </p:txBody>
        </p:sp>
        <p:sp>
          <p:nvSpPr>
            <p:cNvPr id="57" name="Rectangle 56"/>
            <p:cNvSpPr/>
            <p:nvPr/>
          </p:nvSpPr>
          <p:spPr>
            <a:xfrm>
              <a:off x="6934429" y="2492896"/>
              <a:ext cx="1745991"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err="1">
                  <a:ln>
                    <a:noFill/>
                  </a:ln>
                  <a:solidFill>
                    <a:prstClr val="black"/>
                  </a:solidFill>
                  <a:effectLst/>
                  <a:uLnTx/>
                  <a:uFillTx/>
                  <a:latin typeface="Arial"/>
                  <a:cs typeface="+mn-cs"/>
                </a:rPr>
                <a:t>trimethylaminuria</a:t>
              </a:r>
              <a:endParaRPr kumimoji="0" lang="zh-CN" altLang="en-US" sz="1600" b="0" i="0" u="none" strike="noStrike" kern="1200" cap="none" spc="0" normalizeH="0" baseline="0" noProof="0" dirty="0">
                <a:ln>
                  <a:noFill/>
                </a:ln>
                <a:solidFill>
                  <a:prstClr val="black"/>
                </a:solidFill>
                <a:effectLst/>
                <a:uLnTx/>
                <a:uFillTx/>
                <a:latin typeface="Arial"/>
                <a:cs typeface="+mn-cs"/>
              </a:endParaRPr>
            </a:p>
          </p:txBody>
        </p:sp>
        <p:sp>
          <p:nvSpPr>
            <p:cNvPr id="58" name="Rectangle 57"/>
            <p:cNvSpPr/>
            <p:nvPr/>
          </p:nvSpPr>
          <p:spPr>
            <a:xfrm>
              <a:off x="6934429" y="2915652"/>
              <a:ext cx="1939955"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cs typeface="+mn-cs"/>
                </a:rPr>
                <a:t>erectile dysfunction</a:t>
              </a:r>
              <a:endParaRPr kumimoji="0" lang="zh-CN" altLang="en-US" sz="1600" b="0" i="0" u="none" strike="noStrike" kern="1200" cap="none" spc="0" normalizeH="0" baseline="0" noProof="0" dirty="0">
                <a:ln>
                  <a:noFill/>
                </a:ln>
                <a:solidFill>
                  <a:prstClr val="black"/>
                </a:solidFill>
                <a:effectLst/>
                <a:uLnTx/>
                <a:uFillTx/>
                <a:latin typeface="Arial"/>
                <a:cs typeface="+mn-cs"/>
              </a:endParaRPr>
            </a:p>
          </p:txBody>
        </p:sp>
        <p:sp>
          <p:nvSpPr>
            <p:cNvPr id="59" name="Rectangle 58"/>
            <p:cNvSpPr/>
            <p:nvPr/>
          </p:nvSpPr>
          <p:spPr>
            <a:xfrm>
              <a:off x="6196203" y="1085604"/>
              <a:ext cx="124906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prstClr val="black"/>
                  </a:solidFill>
                  <a:effectLst/>
                  <a:uLnTx/>
                  <a:uFillTx/>
                  <a:latin typeface="Arial"/>
                  <a:cs typeface="+mn-cs"/>
                </a:rPr>
                <a:t>GEO/SRA</a:t>
              </a:r>
              <a:endParaRPr kumimoji="0" lang="zh-CN" altLang="en-US" sz="1800" b="1" i="0" u="none" strike="noStrike" kern="1200" cap="none" spc="0" normalizeH="0" baseline="0" noProof="0" dirty="0">
                <a:ln>
                  <a:noFill/>
                </a:ln>
                <a:solidFill>
                  <a:prstClr val="black"/>
                </a:solidFill>
                <a:effectLst/>
                <a:uLnTx/>
                <a:uFillTx/>
                <a:latin typeface="Arial"/>
                <a:cs typeface="+mn-cs"/>
              </a:endParaRPr>
            </a:p>
          </p:txBody>
        </p:sp>
      </p:grpSp>
      <p:grpSp>
        <p:nvGrpSpPr>
          <p:cNvPr id="60" name="Group 59"/>
          <p:cNvGrpSpPr/>
          <p:nvPr/>
        </p:nvGrpSpPr>
        <p:grpSpPr>
          <a:xfrm>
            <a:off x="72008" y="4005064"/>
            <a:ext cx="2736304" cy="2669276"/>
            <a:chOff x="1259632" y="980728"/>
            <a:chExt cx="2736304" cy="2669276"/>
          </a:xfrm>
        </p:grpSpPr>
        <p:sp>
          <p:nvSpPr>
            <p:cNvPr id="61" name="Rectangle 60"/>
            <p:cNvSpPr/>
            <p:nvPr/>
          </p:nvSpPr>
          <p:spPr>
            <a:xfrm>
              <a:off x="1259632" y="980728"/>
              <a:ext cx="2736304" cy="26692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sp>
          <p:nvSpPr>
            <p:cNvPr id="62" name="Rectangle 61"/>
            <p:cNvSpPr/>
            <p:nvPr/>
          </p:nvSpPr>
          <p:spPr>
            <a:xfrm>
              <a:off x="2411760" y="1561533"/>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Genotype 1</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63" name="Rectangle 62"/>
            <p:cNvSpPr/>
            <p:nvPr/>
          </p:nvSpPr>
          <p:spPr>
            <a:xfrm>
              <a:off x="2411760" y="2030031"/>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Genotype 2</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64" name="Rectangle 63"/>
            <p:cNvSpPr/>
            <p:nvPr/>
          </p:nvSpPr>
          <p:spPr>
            <a:xfrm>
              <a:off x="2411760" y="2462079"/>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Genotype 3</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65" name="Rectangle 64"/>
            <p:cNvSpPr/>
            <p:nvPr/>
          </p:nvSpPr>
          <p:spPr>
            <a:xfrm>
              <a:off x="2411760" y="2894127"/>
              <a:ext cx="136815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Genotype 4</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66" name="TextBox 65"/>
            <p:cNvSpPr txBox="1"/>
            <p:nvPr/>
          </p:nvSpPr>
          <p:spPr>
            <a:xfrm>
              <a:off x="2411760" y="3219076"/>
              <a:ext cx="142218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black"/>
                  </a:solidFill>
                  <a:effectLst/>
                  <a:uLnTx/>
                  <a:uFillTx/>
                  <a:latin typeface="Arial"/>
                  <a:cs typeface="+mn-cs"/>
                </a:rPr>
                <a:t>… … … …</a:t>
              </a:r>
              <a:endParaRPr kumimoji="0" lang="zh-CN" altLang="en-US" sz="2000" b="1" i="0" u="none" strike="noStrike" kern="1200" cap="none" spc="0" normalizeH="0" baseline="0" noProof="0" dirty="0">
                <a:ln>
                  <a:noFill/>
                </a:ln>
                <a:solidFill>
                  <a:prstClr val="black"/>
                </a:solidFill>
                <a:effectLst/>
                <a:uLnTx/>
                <a:uFillTx/>
                <a:latin typeface="Arial"/>
                <a:cs typeface="+mn-cs"/>
              </a:endParaRPr>
            </a:p>
          </p:txBody>
        </p:sp>
        <p:sp>
          <p:nvSpPr>
            <p:cNvPr id="67" name="Rectangle 66"/>
            <p:cNvSpPr/>
            <p:nvPr/>
          </p:nvSpPr>
          <p:spPr>
            <a:xfrm>
              <a:off x="1979712" y="1093351"/>
              <a:ext cx="13644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err="1">
                  <a:ln>
                    <a:noFill/>
                  </a:ln>
                  <a:solidFill>
                    <a:prstClr val="black"/>
                  </a:solidFill>
                  <a:effectLst/>
                  <a:uLnTx/>
                  <a:uFillTx/>
                  <a:latin typeface="Arial"/>
                  <a:cs typeface="+mn-cs"/>
                </a:rPr>
                <a:t>GEDmatch</a:t>
              </a:r>
              <a:endParaRPr kumimoji="0" lang="zh-CN" altLang="en-US" sz="1800" b="1" i="0" u="none" strike="noStrike" kern="1200" cap="none" spc="0" normalizeH="0" baseline="0" noProof="0" dirty="0">
                <a:ln>
                  <a:noFill/>
                </a:ln>
                <a:solidFill>
                  <a:prstClr val="black"/>
                </a:solidFill>
                <a:effectLst/>
                <a:uLnTx/>
                <a:uFillTx/>
                <a:latin typeface="Arial"/>
                <a:cs typeface="+mn-cs"/>
              </a:endParaRPr>
            </a:p>
          </p:txBody>
        </p:sp>
        <p:cxnSp>
          <p:nvCxnSpPr>
            <p:cNvPr id="68" name="Straight Connector 67"/>
            <p:cNvCxnSpPr/>
            <p:nvPr/>
          </p:nvCxnSpPr>
          <p:spPr>
            <a:xfrm>
              <a:off x="2195736" y="1737293"/>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195736" y="2214297"/>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195736" y="2655321"/>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2177425" y="3069887"/>
              <a:ext cx="216024" cy="46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a:off x="1659389" y="1569554"/>
              <a:ext cx="59503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Bob</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73" name="Rectangle 72"/>
            <p:cNvSpPr/>
            <p:nvPr/>
          </p:nvSpPr>
          <p:spPr>
            <a:xfrm>
              <a:off x="1569621" y="2038052"/>
              <a:ext cx="6848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Alice</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74" name="Rectangle 73"/>
            <p:cNvSpPr/>
            <p:nvPr/>
          </p:nvSpPr>
          <p:spPr>
            <a:xfrm>
              <a:off x="1569621" y="2470100"/>
              <a:ext cx="6848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John</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75" name="Rectangle 74"/>
            <p:cNvSpPr/>
            <p:nvPr/>
          </p:nvSpPr>
          <p:spPr>
            <a:xfrm>
              <a:off x="1633677" y="2892856"/>
              <a:ext cx="62074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Tom</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grpSp>
      <p:cxnSp>
        <p:nvCxnSpPr>
          <p:cNvPr id="84" name="Straight Connector 83"/>
          <p:cNvCxnSpPr/>
          <p:nvPr/>
        </p:nvCxnSpPr>
        <p:spPr>
          <a:xfrm>
            <a:off x="0" y="3789040"/>
            <a:ext cx="9144000" cy="331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endCxn id="8" idx="1"/>
          </p:cNvCxnSpPr>
          <p:nvPr/>
        </p:nvCxnSpPr>
        <p:spPr>
          <a:xfrm>
            <a:off x="2637130" y="1692579"/>
            <a:ext cx="2225131" cy="88455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80" idx="1"/>
          </p:cNvCxnSpPr>
          <p:nvPr/>
        </p:nvCxnSpPr>
        <p:spPr>
          <a:xfrm flipV="1">
            <a:off x="2592288" y="5269850"/>
            <a:ext cx="720080" cy="83665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8" name="Rectangle 77"/>
          <p:cNvSpPr/>
          <p:nvPr/>
        </p:nvSpPr>
        <p:spPr>
          <a:xfrm>
            <a:off x="3312368" y="4005064"/>
            <a:ext cx="1746098" cy="26692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sp>
        <p:nvSpPr>
          <p:cNvPr id="79" name="Rectangle 78"/>
          <p:cNvSpPr/>
          <p:nvPr/>
        </p:nvSpPr>
        <p:spPr>
          <a:xfrm>
            <a:off x="3312368" y="4621332"/>
            <a:ext cx="172819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cs typeface="+mn-cs"/>
              </a:rPr>
              <a:t>genomic variants</a:t>
            </a:r>
            <a:endParaRPr kumimoji="0" lang="zh-CN" altLang="en-US" sz="1600" b="0" i="0" u="none" strike="noStrike" kern="1200" cap="none" spc="0" normalizeH="0" baseline="0" noProof="0" dirty="0">
              <a:ln>
                <a:noFill/>
              </a:ln>
              <a:solidFill>
                <a:prstClr val="black"/>
              </a:solidFill>
              <a:effectLst/>
              <a:uLnTx/>
              <a:uFillTx/>
              <a:latin typeface="Arial"/>
              <a:cs typeface="+mn-cs"/>
            </a:endParaRPr>
          </a:p>
        </p:txBody>
      </p:sp>
      <p:sp>
        <p:nvSpPr>
          <p:cNvPr id="80" name="Rectangle 79"/>
          <p:cNvSpPr/>
          <p:nvPr/>
        </p:nvSpPr>
        <p:spPr>
          <a:xfrm>
            <a:off x="3312368" y="5089830"/>
            <a:ext cx="172819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cs typeface="+mn-cs"/>
              </a:rPr>
              <a:t>genomic variants</a:t>
            </a:r>
            <a:endParaRPr kumimoji="0" lang="zh-CN" altLang="en-US" sz="1600" b="0" i="0" u="none" strike="noStrike" kern="1200" cap="none" spc="0" normalizeH="0" baseline="0" noProof="0" dirty="0">
              <a:ln>
                <a:noFill/>
              </a:ln>
              <a:solidFill>
                <a:prstClr val="black"/>
              </a:solidFill>
              <a:effectLst/>
              <a:uLnTx/>
              <a:uFillTx/>
              <a:latin typeface="Arial"/>
              <a:cs typeface="+mn-cs"/>
            </a:endParaRPr>
          </a:p>
        </p:txBody>
      </p:sp>
      <p:sp>
        <p:nvSpPr>
          <p:cNvPr id="81" name="Rectangle 80"/>
          <p:cNvSpPr/>
          <p:nvPr/>
        </p:nvSpPr>
        <p:spPr>
          <a:xfrm>
            <a:off x="3312368" y="5521878"/>
            <a:ext cx="172819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cs typeface="+mn-cs"/>
              </a:rPr>
              <a:t>genomic variants</a:t>
            </a:r>
            <a:endParaRPr kumimoji="0" lang="zh-CN" altLang="en-US" sz="1600" b="0" i="0" u="none" strike="noStrike" kern="1200" cap="none" spc="0" normalizeH="0" baseline="0" noProof="0" dirty="0">
              <a:ln>
                <a:noFill/>
              </a:ln>
              <a:solidFill>
                <a:prstClr val="black"/>
              </a:solidFill>
              <a:effectLst/>
              <a:uLnTx/>
              <a:uFillTx/>
              <a:latin typeface="Arial"/>
              <a:cs typeface="+mn-cs"/>
            </a:endParaRPr>
          </a:p>
        </p:txBody>
      </p:sp>
      <p:sp>
        <p:nvSpPr>
          <p:cNvPr id="82" name="Rectangle 81"/>
          <p:cNvSpPr/>
          <p:nvPr/>
        </p:nvSpPr>
        <p:spPr>
          <a:xfrm>
            <a:off x="3312368" y="5953926"/>
            <a:ext cx="1728192" cy="36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black"/>
                </a:solidFill>
                <a:effectLst/>
                <a:uLnTx/>
                <a:uFillTx/>
                <a:latin typeface="Arial"/>
                <a:cs typeface="+mn-cs"/>
              </a:rPr>
              <a:t>genomic variants</a:t>
            </a:r>
            <a:endParaRPr kumimoji="0" lang="zh-CN" altLang="en-US" sz="1600" b="0" i="0" u="none" strike="noStrike" kern="1200" cap="none" spc="0" normalizeH="0" baseline="0" noProof="0" dirty="0">
              <a:ln>
                <a:noFill/>
              </a:ln>
              <a:solidFill>
                <a:prstClr val="black"/>
              </a:solidFill>
              <a:effectLst/>
              <a:uLnTx/>
              <a:uFillTx/>
              <a:latin typeface="Arial"/>
              <a:cs typeface="+mn-cs"/>
            </a:endParaRPr>
          </a:p>
        </p:txBody>
      </p:sp>
      <p:cxnSp>
        <p:nvCxnSpPr>
          <p:cNvPr id="83" name="Straight Connector 82"/>
          <p:cNvCxnSpPr>
            <a:stCxn id="79" idx="3"/>
          </p:cNvCxnSpPr>
          <p:nvPr/>
        </p:nvCxnSpPr>
        <p:spPr>
          <a:xfrm flipV="1">
            <a:off x="5040560" y="4796706"/>
            <a:ext cx="355992" cy="464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5040560" y="5273710"/>
            <a:ext cx="355992" cy="464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5044608" y="5707261"/>
            <a:ext cx="355992" cy="464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5044608" y="6120008"/>
            <a:ext cx="355992" cy="464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9150350" y="1447800"/>
            <a:ext cx="2108269" cy="2031325"/>
          </a:xfrm>
          <a:prstGeom prst="rect">
            <a:avLst/>
          </a:prstGeom>
        </p:spPr>
        <p:txBody>
          <a:bodyPr wrap="none">
            <a:spAutoFit/>
          </a:bodyPr>
          <a:lstStyle/>
          <a:p>
            <a:r>
              <a:rPr lang="en-US" dirty="0"/>
              <a:t>a</a:t>
            </a:r>
            <a:r>
              <a:rPr lang="en-US" dirty="0" smtClean="0"/>
              <a:t>lcohol intolerance</a:t>
            </a:r>
          </a:p>
          <a:p>
            <a:r>
              <a:rPr lang="en-US" dirty="0"/>
              <a:t>a</a:t>
            </a:r>
            <a:r>
              <a:rPr lang="en-US" dirty="0" smtClean="0"/>
              <a:t>lcoholism</a:t>
            </a:r>
          </a:p>
          <a:p>
            <a:r>
              <a:rPr lang="en-US" dirty="0" smtClean="0"/>
              <a:t>hepatitis B</a:t>
            </a:r>
          </a:p>
          <a:p>
            <a:r>
              <a:rPr lang="en-US" dirty="0" smtClean="0"/>
              <a:t>stomach ulcer</a:t>
            </a:r>
          </a:p>
          <a:p>
            <a:r>
              <a:rPr lang="en-US" dirty="0"/>
              <a:t>c</a:t>
            </a:r>
            <a:r>
              <a:rPr lang="en-US" dirty="0" smtClean="0"/>
              <a:t>irrhosis</a:t>
            </a:r>
          </a:p>
          <a:p>
            <a:r>
              <a:rPr lang="en-US" dirty="0" smtClean="0"/>
              <a:t>PKU</a:t>
            </a:r>
          </a:p>
          <a:p>
            <a:endParaRPr lang="en-US" dirty="0"/>
          </a:p>
        </p:txBody>
      </p:sp>
    </p:spTree>
    <p:extLst>
      <p:ext uri="{BB962C8B-B14F-4D97-AF65-F5344CB8AC3E}">
        <p14:creationId xmlns:p14="http://schemas.microsoft.com/office/powerpoint/2010/main" val="2810057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10"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fade">
                                      <p:cBhvr>
                                        <p:cTn id="23" dur="500"/>
                                        <p:tgtEl>
                                          <p:spTgt spid="7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9"/>
                                        </p:tgtEl>
                                        <p:attrNameLst>
                                          <p:attrName>style.visibility</p:attrName>
                                        </p:attrNameLst>
                                      </p:cBhvr>
                                      <p:to>
                                        <p:strVal val="visible"/>
                                      </p:to>
                                    </p:set>
                                    <p:animEffect transition="in" filter="fade">
                                      <p:cBhvr>
                                        <p:cTn id="26" dur="500"/>
                                        <p:tgtEl>
                                          <p:spTgt spid="7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fade">
                                      <p:cBhvr>
                                        <p:cTn id="29" dur="500"/>
                                        <p:tgtEl>
                                          <p:spTgt spid="8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1"/>
                                        </p:tgtEl>
                                        <p:attrNameLst>
                                          <p:attrName>style.visibility</p:attrName>
                                        </p:attrNameLst>
                                      </p:cBhvr>
                                      <p:to>
                                        <p:strVal val="visible"/>
                                      </p:to>
                                    </p:set>
                                    <p:animEffect transition="in" filter="fade">
                                      <p:cBhvr>
                                        <p:cTn id="32" dur="500"/>
                                        <p:tgtEl>
                                          <p:spTgt spid="8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fade">
                                      <p:cBhvr>
                                        <p:cTn id="35" dur="500"/>
                                        <p:tgtEl>
                                          <p:spTgt spid="82"/>
                                        </p:tgtEl>
                                      </p:cBhvr>
                                    </p:animEffect>
                                  </p:childTnLst>
                                </p:cTn>
                              </p:par>
                              <p:par>
                                <p:cTn id="36" presetID="10" presetClass="entr" presetSubtype="0" fill="hold" nodeType="withEffect">
                                  <p:stCondLst>
                                    <p:cond delay="0"/>
                                  </p:stCondLst>
                                  <p:childTnLst>
                                    <p:set>
                                      <p:cBhvr>
                                        <p:cTn id="37" dur="1" fill="hold">
                                          <p:stCondLst>
                                            <p:cond delay="0"/>
                                          </p:stCondLst>
                                        </p:cTn>
                                        <p:tgtEl>
                                          <p:spTgt spid="83"/>
                                        </p:tgtEl>
                                        <p:attrNameLst>
                                          <p:attrName>style.visibility</p:attrName>
                                        </p:attrNameLst>
                                      </p:cBhvr>
                                      <p:to>
                                        <p:strVal val="visible"/>
                                      </p:to>
                                    </p:set>
                                    <p:animEffect transition="in" filter="fade">
                                      <p:cBhvr>
                                        <p:cTn id="38" dur="500"/>
                                        <p:tgtEl>
                                          <p:spTgt spid="83"/>
                                        </p:tgtEl>
                                      </p:cBhvr>
                                    </p:animEffect>
                                  </p:childTnLst>
                                </p:cTn>
                              </p:par>
                              <p:par>
                                <p:cTn id="39" presetID="10" presetClass="entr" presetSubtype="0" fill="hold" nodeType="withEffect">
                                  <p:stCondLst>
                                    <p:cond delay="0"/>
                                  </p:stCondLst>
                                  <p:childTnLst>
                                    <p:set>
                                      <p:cBhvr>
                                        <p:cTn id="40" dur="1" fill="hold">
                                          <p:stCondLst>
                                            <p:cond delay="0"/>
                                          </p:stCondLst>
                                        </p:cTn>
                                        <p:tgtEl>
                                          <p:spTgt spid="86"/>
                                        </p:tgtEl>
                                        <p:attrNameLst>
                                          <p:attrName>style.visibility</p:attrName>
                                        </p:attrNameLst>
                                      </p:cBhvr>
                                      <p:to>
                                        <p:strVal val="visible"/>
                                      </p:to>
                                    </p:set>
                                    <p:animEffect transition="in" filter="fade">
                                      <p:cBhvr>
                                        <p:cTn id="41" dur="500"/>
                                        <p:tgtEl>
                                          <p:spTgt spid="86"/>
                                        </p:tgtEl>
                                      </p:cBhvr>
                                    </p:animEffect>
                                  </p:childTnLst>
                                </p:cTn>
                              </p:par>
                              <p:par>
                                <p:cTn id="42" presetID="10" presetClass="entr" presetSubtype="0" fill="hold" nodeType="withEffect">
                                  <p:stCondLst>
                                    <p:cond delay="0"/>
                                  </p:stCondLst>
                                  <p:childTnLst>
                                    <p:set>
                                      <p:cBhvr>
                                        <p:cTn id="43" dur="1" fill="hold">
                                          <p:stCondLst>
                                            <p:cond delay="0"/>
                                          </p:stCondLst>
                                        </p:cTn>
                                        <p:tgtEl>
                                          <p:spTgt spid="87"/>
                                        </p:tgtEl>
                                        <p:attrNameLst>
                                          <p:attrName>style.visibility</p:attrName>
                                        </p:attrNameLst>
                                      </p:cBhvr>
                                      <p:to>
                                        <p:strVal val="visible"/>
                                      </p:to>
                                    </p:set>
                                    <p:animEffect transition="in" filter="fade">
                                      <p:cBhvr>
                                        <p:cTn id="44" dur="500"/>
                                        <p:tgtEl>
                                          <p:spTgt spid="87"/>
                                        </p:tgtEl>
                                      </p:cBhvr>
                                    </p:animEffect>
                                  </p:childTnLst>
                                </p:cTn>
                              </p:par>
                              <p:par>
                                <p:cTn id="45" presetID="10" presetClass="entr" presetSubtype="0" fill="hold" nodeType="with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animBg="1"/>
      <p:bldP spid="8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60648"/>
            <a:ext cx="6788150" cy="21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948264" y="1332007"/>
            <a:ext cx="68050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F0000"/>
                </a:solidFill>
                <a:effectLst/>
                <a:uLnTx/>
                <a:uFillTx/>
                <a:latin typeface="Arial"/>
                <a:cs typeface="+mn-cs"/>
              </a:rPr>
              <a:t>2011</a:t>
            </a:r>
            <a:endParaRPr kumimoji="0" lang="zh-CN" altLang="en-US" sz="1800" b="0" i="0" u="none" strike="noStrike" kern="1200" cap="none" spc="0" normalizeH="0" baseline="0" noProof="0" dirty="0">
              <a:ln>
                <a:noFill/>
              </a:ln>
              <a:solidFill>
                <a:srgbClr val="FF0000"/>
              </a:solidFill>
              <a:effectLst/>
              <a:uLnTx/>
              <a:uFillTx/>
              <a:latin typeface="Arial"/>
              <a:cs typeface="+mn-cs"/>
            </a:endParaRPr>
          </a:p>
        </p:txBody>
      </p:sp>
      <p:grpSp>
        <p:nvGrpSpPr>
          <p:cNvPr id="10" name="Group 9"/>
          <p:cNvGrpSpPr/>
          <p:nvPr/>
        </p:nvGrpSpPr>
        <p:grpSpPr>
          <a:xfrm>
            <a:off x="1128536" y="2852936"/>
            <a:ext cx="6476631" cy="3168352"/>
            <a:chOff x="1116316" y="2636912"/>
            <a:chExt cx="6476631" cy="3168352"/>
          </a:xfrm>
        </p:grpSpPr>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316" y="2636912"/>
              <a:ext cx="6476631"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Connector 5"/>
            <p:cNvCxnSpPr/>
            <p:nvPr/>
          </p:nvCxnSpPr>
          <p:spPr>
            <a:xfrm>
              <a:off x="1475656" y="2924944"/>
              <a:ext cx="597666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187624" y="3212976"/>
              <a:ext cx="633670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197323" y="3501008"/>
              <a:ext cx="633670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186279" y="3789040"/>
              <a:ext cx="1585521"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3" name="Straight Connector 12"/>
          <p:cNvCxnSpPr/>
          <p:nvPr/>
        </p:nvCxnSpPr>
        <p:spPr>
          <a:xfrm>
            <a:off x="1991259" y="4293096"/>
            <a:ext cx="555498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199844" y="4581128"/>
            <a:ext cx="6346403"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209543" y="4869160"/>
            <a:ext cx="1850289"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657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128" y="1412776"/>
            <a:ext cx="8457296" cy="1849541"/>
          </a:xfrm>
        </p:spPr>
        <p:txBody>
          <a:bodyPr>
            <a:normAutofit/>
          </a:bodyPr>
          <a:lstStyle/>
          <a:p>
            <a:r>
              <a:rPr lang="en-US" altLang="zh-CN" sz="2400" dirty="0"/>
              <a:t>Summary RNA-</a:t>
            </a:r>
            <a:r>
              <a:rPr lang="en-US" altLang="zh-CN" sz="2400" dirty="0" err="1"/>
              <a:t>seq</a:t>
            </a:r>
            <a:r>
              <a:rPr lang="en-US" altLang="zh-CN" sz="2400" dirty="0"/>
              <a:t> data</a:t>
            </a:r>
          </a:p>
          <a:p>
            <a:pPr lvl="1"/>
            <a:r>
              <a:rPr lang="en-US" altLang="zh-CN" sz="2000" dirty="0"/>
              <a:t>Gene expression (TPM)</a:t>
            </a:r>
          </a:p>
          <a:p>
            <a:pPr lvl="1"/>
            <a:r>
              <a:rPr lang="en-US" altLang="zh-CN" sz="2000" dirty="0"/>
              <a:t>Transcript expression (TPM)</a:t>
            </a:r>
          </a:p>
        </p:txBody>
      </p:sp>
      <p:sp>
        <p:nvSpPr>
          <p:cNvPr id="2" name="Title 1"/>
          <p:cNvSpPr>
            <a:spLocks noGrp="1"/>
          </p:cNvSpPr>
          <p:nvPr>
            <p:ph type="title"/>
          </p:nvPr>
        </p:nvSpPr>
        <p:spPr>
          <a:xfrm>
            <a:off x="457200" y="476672"/>
            <a:ext cx="8229600" cy="762000"/>
          </a:xfrm>
        </p:spPr>
        <p:txBody>
          <a:bodyPr>
            <a:normAutofit/>
          </a:bodyPr>
          <a:lstStyle/>
          <a:p>
            <a:r>
              <a:rPr lang="en-US" altLang="zh-CN" dirty="0"/>
              <a:t>Summary data are often shared</a:t>
            </a:r>
            <a:endParaRPr lang="zh-CN" altLang="en-US" dirty="0"/>
          </a:p>
        </p:txBody>
      </p:sp>
      <p:sp>
        <p:nvSpPr>
          <p:cNvPr id="4" name="Slide Number Placeholder 3"/>
          <p:cNvSpPr>
            <a:spLocks noGrp="1"/>
          </p:cNvSpPr>
          <p:nvPr>
            <p:ph type="sldNum" sz="quarter" idx="12"/>
          </p:nvPr>
        </p:nvSpPr>
        <p:spPr>
          <a:xfrm>
            <a:off x="6553200" y="588178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ACF56B-F97F-42D8-B37F-65DAE327A18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grpSp>
        <p:nvGrpSpPr>
          <p:cNvPr id="24" name="Group 23"/>
          <p:cNvGrpSpPr/>
          <p:nvPr/>
        </p:nvGrpSpPr>
        <p:grpSpPr>
          <a:xfrm>
            <a:off x="444185" y="3200400"/>
            <a:ext cx="7704856" cy="2863944"/>
            <a:chOff x="568876" y="3789040"/>
            <a:chExt cx="7704856" cy="2863944"/>
          </a:xfrm>
        </p:grpSpPr>
        <p:grpSp>
          <p:nvGrpSpPr>
            <p:cNvPr id="25" name="Group 24"/>
            <p:cNvGrpSpPr/>
            <p:nvPr/>
          </p:nvGrpSpPr>
          <p:grpSpPr>
            <a:xfrm>
              <a:off x="568876" y="3789040"/>
              <a:ext cx="7704856" cy="2863944"/>
              <a:chOff x="899592" y="3571498"/>
              <a:chExt cx="7108352" cy="2642220"/>
            </a:xfrm>
          </p:grpSpPr>
          <p:sp>
            <p:nvSpPr>
              <p:cNvPr id="40" name="Rectangle 39"/>
              <p:cNvSpPr/>
              <p:nvPr/>
            </p:nvSpPr>
            <p:spPr>
              <a:xfrm>
                <a:off x="899592" y="3571498"/>
                <a:ext cx="7108352" cy="2642220"/>
              </a:xfrm>
              <a:prstGeom prst="rect">
                <a:avLst/>
              </a:prstGeom>
              <a:solidFill>
                <a:schemeClr val="bg1"/>
              </a:solidFill>
              <a:ln>
                <a:no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pic>
            <p:nvPicPr>
              <p:cNvPr id="41"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171573"/>
                <a:ext cx="6946900" cy="192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3571498"/>
                <a:ext cx="3343275"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6" name="Group 25"/>
            <p:cNvGrpSpPr/>
            <p:nvPr/>
          </p:nvGrpSpPr>
          <p:grpSpPr>
            <a:xfrm>
              <a:off x="971600" y="4648200"/>
              <a:ext cx="3804751" cy="752832"/>
              <a:chOff x="971600" y="4648200"/>
              <a:chExt cx="3804751" cy="752832"/>
            </a:xfrm>
          </p:grpSpPr>
          <p:sp>
            <p:nvSpPr>
              <p:cNvPr id="27" name="Rectangle 26"/>
              <p:cNvSpPr/>
              <p:nvPr/>
            </p:nvSpPr>
            <p:spPr>
              <a:xfrm>
                <a:off x="971600" y="4653136"/>
                <a:ext cx="504056"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sp>
            <p:nvSpPr>
              <p:cNvPr id="28" name="Rectangle 27"/>
              <p:cNvSpPr/>
              <p:nvPr/>
            </p:nvSpPr>
            <p:spPr>
              <a:xfrm>
                <a:off x="1691679" y="4648200"/>
                <a:ext cx="3058395" cy="750332"/>
              </a:xfrm>
              <a:prstGeom prst="rect">
                <a:avLst/>
              </a:prstGeom>
              <a:solidFill>
                <a:schemeClr val="bg1">
                  <a:alpha val="72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9" name="Rectangle 28"/>
              <p:cNvSpPr/>
              <p:nvPr/>
            </p:nvSpPr>
            <p:spPr>
              <a:xfrm>
                <a:off x="971600" y="5040992"/>
                <a:ext cx="720080"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sp>
            <p:nvSpPr>
              <p:cNvPr id="30" name="TextBox 29"/>
              <p:cNvSpPr txBox="1"/>
              <p:nvPr/>
            </p:nvSpPr>
            <p:spPr>
              <a:xfrm>
                <a:off x="1676400" y="5029200"/>
                <a:ext cx="30999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0000"/>
                    </a:solidFill>
                    <a:effectLst/>
                    <a:uLnTx/>
                    <a:uFillTx/>
                    <a:latin typeface="Arial"/>
                    <a:cs typeface="+mn-cs"/>
                  </a:rPr>
                  <a:t>Reads - Controlled Access</a:t>
                </a:r>
                <a:endParaRPr kumimoji="0" lang="zh-CN" altLang="en-US" sz="1800" b="1" i="0" u="none" strike="noStrike" kern="1200" cap="none" spc="0" normalizeH="0" baseline="0" noProof="0" dirty="0">
                  <a:ln>
                    <a:noFill/>
                  </a:ln>
                  <a:solidFill>
                    <a:srgbClr val="FF0000"/>
                  </a:solidFill>
                  <a:effectLst/>
                  <a:uLnTx/>
                  <a:uFillTx/>
                  <a:latin typeface="Arial"/>
                  <a:cs typeface="+mn-cs"/>
                </a:endParaRPr>
              </a:p>
            </p:txBody>
          </p:sp>
          <p:sp>
            <p:nvSpPr>
              <p:cNvPr id="31" name="TextBox 30"/>
              <p:cNvSpPr txBox="1"/>
              <p:nvPr/>
            </p:nvSpPr>
            <p:spPr>
              <a:xfrm>
                <a:off x="1661186" y="4648200"/>
                <a:ext cx="29033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dirty="0">
                    <a:ln>
                      <a:noFill/>
                    </a:ln>
                    <a:solidFill>
                      <a:srgbClr val="FF0000"/>
                    </a:solidFill>
                    <a:effectLst/>
                    <a:uLnTx/>
                    <a:uFillTx/>
                    <a:latin typeface="Arial"/>
                    <a:cs typeface="+mn-cs"/>
                  </a:rPr>
                  <a:t>Gene read count - Public</a:t>
                </a:r>
                <a:endParaRPr kumimoji="0" lang="zh-CN" altLang="en-US" sz="1800" b="1" i="0" u="none" strike="noStrike" kern="1200" cap="none" spc="0" normalizeH="0" baseline="0" noProof="0" dirty="0">
                  <a:ln>
                    <a:noFill/>
                  </a:ln>
                  <a:solidFill>
                    <a:srgbClr val="FF0000"/>
                  </a:solidFill>
                  <a:effectLst/>
                  <a:uLnTx/>
                  <a:uFillTx/>
                  <a:latin typeface="Arial"/>
                  <a:cs typeface="+mn-cs"/>
                </a:endParaRPr>
              </a:p>
            </p:txBody>
          </p:sp>
        </p:grpSp>
      </p:grpSp>
      <p:sp>
        <p:nvSpPr>
          <p:cNvPr id="43" name="Content Placeholder 2"/>
          <p:cNvSpPr txBox="1">
            <a:spLocks/>
          </p:cNvSpPr>
          <p:nvPr/>
        </p:nvSpPr>
        <p:spPr>
          <a:xfrm>
            <a:off x="4146065" y="1826393"/>
            <a:ext cx="4692332" cy="12595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Exon read count</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Exon-exon junction read count</a:t>
            </a:r>
          </a:p>
          <a:p>
            <a:pPr marL="742950" marR="0" lvl="1" indent="-2857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Signals</a:t>
            </a:r>
          </a:p>
        </p:txBody>
      </p:sp>
    </p:spTree>
    <p:extLst>
      <p:ext uri="{BB962C8B-B14F-4D97-AF65-F5344CB8AC3E}">
        <p14:creationId xmlns:p14="http://schemas.microsoft.com/office/powerpoint/2010/main" val="4261165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06760"/>
            <a:ext cx="8229600" cy="762000"/>
          </a:xfrm>
        </p:spPr>
        <p:txBody>
          <a:bodyPr>
            <a:normAutofit fontScale="90000"/>
          </a:bodyPr>
          <a:lstStyle/>
          <a:p>
            <a:r>
              <a:rPr lang="en-US" altLang="zh-CN" dirty="0"/>
              <a:t>Genotype can be inferred from </a:t>
            </a:r>
            <a:br>
              <a:rPr lang="en-US" altLang="zh-CN" dirty="0"/>
            </a:br>
            <a:r>
              <a:rPr lang="en-US" altLang="zh-CN" dirty="0"/>
              <a:t>gene expression via </a:t>
            </a:r>
            <a:br>
              <a:rPr lang="en-US" altLang="zh-CN" dirty="0"/>
            </a:br>
            <a:r>
              <a:rPr lang="en-US" altLang="zh-CN" dirty="0"/>
              <a:t>expression quantitative trait loci (</a:t>
            </a:r>
            <a:r>
              <a:rPr lang="en-US" altLang="zh-CN" dirty="0" err="1"/>
              <a:t>eQTLs</a:t>
            </a:r>
            <a:r>
              <a:rPr lang="en-US" altLang="zh-CN" dirty="0"/>
              <a:t>)</a:t>
            </a:r>
            <a:endParaRPr lang="zh-CN" altLang="en-US" dirty="0"/>
          </a:p>
        </p:txBody>
      </p:sp>
      <p:cxnSp>
        <p:nvCxnSpPr>
          <p:cNvPr id="5" name="Straight Connector 4"/>
          <p:cNvCxnSpPr/>
          <p:nvPr/>
        </p:nvCxnSpPr>
        <p:spPr>
          <a:xfrm>
            <a:off x="7683814" y="3010376"/>
            <a:ext cx="0" cy="1796534"/>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84650" y="4494728"/>
            <a:ext cx="5565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A/A</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8" name="TextBox 7"/>
          <p:cNvSpPr txBox="1"/>
          <p:nvPr/>
        </p:nvSpPr>
        <p:spPr>
          <a:xfrm>
            <a:off x="981432" y="4102060"/>
            <a:ext cx="5822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A/G</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9" name="TextBox 8"/>
          <p:cNvSpPr txBox="1"/>
          <p:nvPr/>
        </p:nvSpPr>
        <p:spPr>
          <a:xfrm>
            <a:off x="959002" y="3682911"/>
            <a:ext cx="6078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G/G</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cxnSp>
        <p:nvCxnSpPr>
          <p:cNvPr id="10" name="Straight Connector 9"/>
          <p:cNvCxnSpPr/>
          <p:nvPr/>
        </p:nvCxnSpPr>
        <p:spPr>
          <a:xfrm>
            <a:off x="825814" y="3337827"/>
            <a:ext cx="2895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892614" y="3263860"/>
            <a:ext cx="1295400" cy="15016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cxnSp>
        <p:nvCxnSpPr>
          <p:cNvPr id="12" name="Straight Connector 11"/>
          <p:cNvCxnSpPr/>
          <p:nvPr/>
        </p:nvCxnSpPr>
        <p:spPr>
          <a:xfrm>
            <a:off x="1241595" y="3268694"/>
            <a:ext cx="0" cy="1501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981431" y="3175992"/>
            <a:ext cx="559781" cy="1688068"/>
          </a:xfrm>
          <a:prstGeom prst="rect">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sp>
        <p:nvSpPr>
          <p:cNvPr id="14" name="TextBox 13"/>
          <p:cNvSpPr txBox="1"/>
          <p:nvPr/>
        </p:nvSpPr>
        <p:spPr>
          <a:xfrm>
            <a:off x="2197414" y="2809106"/>
            <a:ext cx="7489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Gene</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15" name="TextBox 14"/>
          <p:cNvSpPr txBox="1"/>
          <p:nvPr/>
        </p:nvSpPr>
        <p:spPr>
          <a:xfrm>
            <a:off x="368614" y="2806660"/>
            <a:ext cx="14686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Common SNP</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16" name="TextBox 15"/>
          <p:cNvSpPr txBox="1"/>
          <p:nvPr/>
        </p:nvSpPr>
        <p:spPr>
          <a:xfrm>
            <a:off x="1769144" y="4483060"/>
            <a:ext cx="162320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Low expression</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17" name="TextBox 16"/>
          <p:cNvSpPr txBox="1"/>
          <p:nvPr/>
        </p:nvSpPr>
        <p:spPr>
          <a:xfrm>
            <a:off x="1747054" y="3652193"/>
            <a:ext cx="166738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High expression</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18" name="Rectangle 17"/>
          <p:cNvSpPr/>
          <p:nvPr/>
        </p:nvSpPr>
        <p:spPr>
          <a:xfrm>
            <a:off x="3264214" y="2304584"/>
            <a:ext cx="304301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prstClr val="black"/>
                </a:solidFill>
                <a:effectLst/>
                <a:uLnTx/>
                <a:uFillTx/>
                <a:latin typeface="Arial"/>
                <a:cs typeface="+mn-cs"/>
              </a:rPr>
              <a:t>Expression QTL (</a:t>
            </a:r>
            <a:r>
              <a:rPr kumimoji="0" lang="en-US" altLang="zh-CN" sz="2000" b="1" i="0" u="none" strike="noStrike" kern="1200" cap="none" spc="0" normalizeH="0" baseline="0" noProof="0" dirty="0" err="1">
                <a:ln>
                  <a:noFill/>
                </a:ln>
                <a:solidFill>
                  <a:prstClr val="black"/>
                </a:solidFill>
                <a:effectLst/>
                <a:uLnTx/>
                <a:uFillTx/>
                <a:latin typeface="Arial"/>
                <a:cs typeface="+mn-cs"/>
              </a:rPr>
              <a:t>eQTL</a:t>
            </a:r>
            <a:r>
              <a:rPr kumimoji="0" lang="en-US" altLang="zh-CN" sz="2000" b="1" i="0" u="none" strike="noStrike" kern="1200" cap="none" spc="0" normalizeH="0" baseline="0" noProof="0" dirty="0">
                <a:ln>
                  <a:noFill/>
                </a:ln>
                <a:solidFill>
                  <a:prstClr val="black"/>
                </a:solidFill>
                <a:effectLst/>
                <a:uLnTx/>
                <a:uFillTx/>
                <a:latin typeface="Arial"/>
                <a:cs typeface="+mn-cs"/>
              </a:rPr>
              <a:t>)</a:t>
            </a:r>
            <a:endParaRPr kumimoji="0" lang="zh-CN" altLang="en-US" sz="2000" b="1" i="0" u="none" strike="noStrike" kern="1200" cap="none" spc="0" normalizeH="0" baseline="0" noProof="0" dirty="0">
              <a:ln>
                <a:noFill/>
              </a:ln>
              <a:solidFill>
                <a:prstClr val="black"/>
              </a:solidFill>
              <a:effectLst/>
              <a:uLnTx/>
              <a:uFillTx/>
              <a:latin typeface="Arial"/>
              <a:cs typeface="+mn-cs"/>
            </a:endParaRPr>
          </a:p>
        </p:txBody>
      </p:sp>
      <p:sp>
        <p:nvSpPr>
          <p:cNvPr id="19" name="TextBox 18"/>
          <p:cNvSpPr txBox="1"/>
          <p:nvPr/>
        </p:nvSpPr>
        <p:spPr>
          <a:xfrm>
            <a:off x="7774141" y="2876356"/>
            <a:ext cx="6078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00B0F0"/>
                </a:solidFill>
                <a:effectLst/>
                <a:uLnTx/>
                <a:uFillTx/>
                <a:latin typeface="Arial"/>
                <a:cs typeface="+mn-cs"/>
              </a:rPr>
              <a:t>G/G</a:t>
            </a:r>
            <a:endParaRPr kumimoji="0" lang="zh-CN" altLang="en-US" sz="1800" b="0" i="0" u="none" strike="noStrike" kern="1200" cap="none" spc="0" normalizeH="0" baseline="0" noProof="0" dirty="0">
              <a:ln>
                <a:noFill/>
              </a:ln>
              <a:solidFill>
                <a:srgbClr val="00B0F0"/>
              </a:solidFill>
              <a:effectLst/>
              <a:uLnTx/>
              <a:uFillTx/>
              <a:latin typeface="Arial"/>
              <a:cs typeface="+mn-cs"/>
            </a:endParaRPr>
          </a:p>
        </p:txBody>
      </p:sp>
      <p:sp>
        <p:nvSpPr>
          <p:cNvPr id="21" name="TextBox 20"/>
          <p:cNvSpPr txBox="1"/>
          <p:nvPr/>
        </p:nvSpPr>
        <p:spPr>
          <a:xfrm>
            <a:off x="1740214" y="4102060"/>
            <a:ext cx="245964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Intermediate expression</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grpSp>
        <p:nvGrpSpPr>
          <p:cNvPr id="22" name="Group 21"/>
          <p:cNvGrpSpPr/>
          <p:nvPr/>
        </p:nvGrpSpPr>
        <p:grpSpPr>
          <a:xfrm>
            <a:off x="4769002" y="3101239"/>
            <a:ext cx="3524412" cy="2055953"/>
            <a:chOff x="4324188" y="3429000"/>
            <a:chExt cx="3524412" cy="2055953"/>
          </a:xfrm>
        </p:grpSpPr>
        <p:sp>
          <p:nvSpPr>
            <p:cNvPr id="23" name="TextBox 22"/>
            <p:cNvSpPr txBox="1"/>
            <p:nvPr/>
          </p:nvSpPr>
          <p:spPr>
            <a:xfrm>
              <a:off x="4356223" y="4613934"/>
              <a:ext cx="5565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A/A</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24" name="TextBox 23"/>
            <p:cNvSpPr txBox="1"/>
            <p:nvPr/>
          </p:nvSpPr>
          <p:spPr>
            <a:xfrm>
              <a:off x="4343400" y="4038600"/>
              <a:ext cx="5822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A/G</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sp>
          <p:nvSpPr>
            <p:cNvPr id="25" name="TextBox 24"/>
            <p:cNvSpPr txBox="1"/>
            <p:nvPr/>
          </p:nvSpPr>
          <p:spPr>
            <a:xfrm>
              <a:off x="4324188" y="3505200"/>
              <a:ext cx="6078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G/G</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cxnSp>
          <p:nvCxnSpPr>
            <p:cNvPr id="26" name="Straight Connector 25"/>
            <p:cNvCxnSpPr/>
            <p:nvPr/>
          </p:nvCxnSpPr>
          <p:spPr>
            <a:xfrm>
              <a:off x="4950606" y="3429000"/>
              <a:ext cx="0" cy="1676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950606" y="5105400"/>
              <a:ext cx="289799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6324600" y="3697199"/>
              <a:ext cx="1219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513560" y="4236404"/>
              <a:ext cx="11920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5028003" y="4806327"/>
              <a:ext cx="10815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6477000" y="3585840"/>
              <a:ext cx="685800" cy="22271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sp>
          <p:nvSpPr>
            <p:cNvPr id="32" name="Rectangle 31"/>
            <p:cNvSpPr/>
            <p:nvPr/>
          </p:nvSpPr>
          <p:spPr>
            <a:xfrm>
              <a:off x="5781494" y="4129409"/>
              <a:ext cx="543106" cy="21399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sp>
          <p:nvSpPr>
            <p:cNvPr id="33" name="Rectangle 32"/>
            <p:cNvSpPr/>
            <p:nvPr/>
          </p:nvSpPr>
          <p:spPr>
            <a:xfrm>
              <a:off x="5220681" y="4694969"/>
              <a:ext cx="585759" cy="22271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cs typeface="+mn-cs"/>
              </a:endParaRPr>
            </a:p>
          </p:txBody>
        </p:sp>
        <p:sp>
          <p:nvSpPr>
            <p:cNvPr id="34" name="TextBox 33"/>
            <p:cNvSpPr txBox="1"/>
            <p:nvPr/>
          </p:nvSpPr>
          <p:spPr>
            <a:xfrm>
              <a:off x="5638800" y="5115621"/>
              <a:ext cx="19287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Gene expression</a:t>
              </a:r>
              <a:endParaRPr kumimoji="0" lang="zh-CN" altLang="en-US" sz="1800" b="0" i="0" u="none" strike="noStrike" kern="1200" cap="none" spc="0" normalizeH="0" baseline="0" noProof="0" dirty="0">
                <a:ln>
                  <a:noFill/>
                </a:ln>
                <a:solidFill>
                  <a:prstClr val="black"/>
                </a:solidFill>
                <a:effectLst/>
                <a:uLnTx/>
                <a:uFillTx/>
                <a:latin typeface="Arial"/>
                <a:cs typeface="+mn-cs"/>
              </a:endParaRPr>
            </a:p>
          </p:txBody>
        </p:sp>
      </p:grpSp>
      <p:sp>
        <p:nvSpPr>
          <p:cNvPr id="35" name="Rectangle 34"/>
          <p:cNvSpPr/>
          <p:nvPr/>
        </p:nvSpPr>
        <p:spPr>
          <a:xfrm>
            <a:off x="1092830" y="6228601"/>
            <a:ext cx="7655634" cy="58477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zh-CN" sz="1600" b="0" i="0" u="none" strike="noStrike" kern="1200" cap="none" spc="0" normalizeH="0" baseline="0" noProof="0" dirty="0" err="1">
                <a:ln>
                  <a:noFill/>
                </a:ln>
                <a:solidFill>
                  <a:prstClr val="white">
                    <a:lumMod val="50000"/>
                  </a:prstClr>
                </a:solidFill>
                <a:effectLst/>
                <a:uLnTx/>
                <a:uFillTx/>
                <a:latin typeface="Arial"/>
                <a:cs typeface="+mn-cs"/>
              </a:rPr>
              <a:t>Harmanci</a:t>
            </a:r>
            <a:r>
              <a:rPr kumimoji="0" lang="fr-FR" altLang="zh-CN" sz="1600" b="0" i="0" u="none" strike="noStrike" kern="1200" cap="none" spc="0" normalizeH="0" baseline="0" noProof="0" dirty="0">
                <a:ln>
                  <a:noFill/>
                </a:ln>
                <a:solidFill>
                  <a:prstClr val="white">
                    <a:lumMod val="50000"/>
                  </a:prstClr>
                </a:solidFill>
                <a:effectLst/>
                <a:uLnTx/>
                <a:uFillTx/>
                <a:latin typeface="Arial"/>
                <a:cs typeface="+mn-cs"/>
              </a:rPr>
              <a:t> A, et al. 2016. </a:t>
            </a:r>
            <a:r>
              <a:rPr kumimoji="0" lang="fr-FR" altLang="zh-CN" sz="1600" b="0" i="1" u="none" strike="noStrike" kern="1200" cap="none" spc="0" normalizeH="0" baseline="0" noProof="0" dirty="0">
                <a:ln>
                  <a:noFill/>
                </a:ln>
                <a:solidFill>
                  <a:prstClr val="white">
                    <a:lumMod val="50000"/>
                  </a:prstClr>
                </a:solidFill>
                <a:effectLst/>
                <a:uLnTx/>
                <a:uFillTx/>
                <a:latin typeface="Arial"/>
                <a:cs typeface="+mn-cs"/>
              </a:rPr>
              <a:t>Nature </a:t>
            </a:r>
            <a:r>
              <a:rPr kumimoji="0" lang="fr-FR" altLang="zh-CN" sz="1600" b="0" i="1" u="none" strike="noStrike" kern="1200" cap="none" spc="0" normalizeH="0" baseline="0" noProof="0" dirty="0" err="1">
                <a:ln>
                  <a:noFill/>
                </a:ln>
                <a:solidFill>
                  <a:prstClr val="white">
                    <a:lumMod val="50000"/>
                  </a:prstClr>
                </a:solidFill>
                <a:effectLst/>
                <a:uLnTx/>
                <a:uFillTx/>
                <a:latin typeface="Arial"/>
                <a:cs typeface="+mn-cs"/>
              </a:rPr>
              <a:t>Methods</a:t>
            </a:r>
            <a:r>
              <a:rPr kumimoji="0" lang="fr-FR" altLang="zh-CN" sz="1600" b="0" i="0" u="none" strike="noStrike" kern="1200" cap="none" spc="0" normalizeH="0" baseline="0" noProof="0" dirty="0">
                <a:ln>
                  <a:noFill/>
                </a:ln>
                <a:solidFill>
                  <a:prstClr val="white">
                    <a:lumMod val="50000"/>
                  </a:prstClr>
                </a:solidFill>
                <a:effectLst/>
                <a:uLnTx/>
                <a:uFillTx/>
                <a:latin typeface="Arial"/>
                <a:cs typeface="+mn-cs"/>
              </a:rPr>
              <a:t>. </a:t>
            </a:r>
            <a:r>
              <a:rPr kumimoji="0" lang="fr-FR" altLang="zh-CN" sz="1600" b="0" i="1" u="none" strike="noStrike" kern="1200" cap="none" spc="0" normalizeH="0" baseline="0" noProof="0" dirty="0" smtClean="0">
                <a:ln>
                  <a:noFill/>
                </a:ln>
                <a:solidFill>
                  <a:prstClr val="white">
                    <a:lumMod val="50000"/>
                  </a:prstClr>
                </a:solidFill>
                <a:effectLst/>
                <a:uLnTx/>
                <a:uFillTx/>
                <a:latin typeface="Arial"/>
                <a:cs typeface="+mn-cs"/>
              </a:rPr>
              <a:t>13</a:t>
            </a:r>
            <a:r>
              <a:rPr kumimoji="0" lang="fr-FR" altLang="zh-CN" sz="1600" b="0" i="0" u="none" strike="noStrike" kern="1200" cap="none" spc="0" normalizeH="0" baseline="0" noProof="0" dirty="0" smtClean="0">
                <a:ln>
                  <a:noFill/>
                </a:ln>
                <a:solidFill>
                  <a:prstClr val="white">
                    <a:lumMod val="50000"/>
                  </a:prstClr>
                </a:solidFill>
                <a:effectLst/>
                <a:uLnTx/>
                <a:uFillTx/>
                <a:latin typeface="Arial"/>
                <a:cs typeface="+mn-cs"/>
              </a:rPr>
              <a:t>:251-256. doi:10.1038/nmeth.3746</a:t>
            </a:r>
            <a:endParaRPr kumimoji="0" lang="fr-FR" altLang="zh-CN" sz="1600" b="0" i="0" u="none" strike="noStrike" kern="1200" cap="none" spc="0" normalizeH="0" baseline="0" noProof="0" dirty="0">
              <a:ln>
                <a:noFill/>
              </a:ln>
              <a:solidFill>
                <a:prstClr val="white">
                  <a:lumMod val="50000"/>
                </a:prstClr>
              </a:solidFill>
              <a:effectLst/>
              <a:uLnTx/>
              <a:uFillTx/>
              <a:latin typeface="Arial"/>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altLang="zh-CN" sz="1600" b="0" i="0" u="none" strike="noStrike" kern="1200" cap="none" spc="0" normalizeH="0" baseline="0" noProof="0" dirty="0">
                <a:ln>
                  <a:noFill/>
                </a:ln>
                <a:solidFill>
                  <a:prstClr val="white">
                    <a:lumMod val="50000"/>
                  </a:prstClr>
                </a:solidFill>
                <a:effectLst/>
                <a:uLnTx/>
                <a:uFillTx/>
                <a:latin typeface="Arial"/>
                <a:cs typeface="+mn-cs"/>
              </a:rPr>
              <a:t> </a:t>
            </a:r>
            <a:r>
              <a:rPr kumimoji="0" lang="fr-FR" altLang="zh-CN" sz="1600" b="0" i="0" u="none" strike="noStrike" kern="1200" cap="none" spc="0" normalizeH="0" baseline="0" noProof="0" dirty="0" err="1">
                <a:ln>
                  <a:noFill/>
                </a:ln>
                <a:solidFill>
                  <a:prstClr val="white">
                    <a:lumMod val="50000"/>
                  </a:prstClr>
                </a:solidFill>
                <a:effectLst/>
                <a:uLnTx/>
                <a:uFillTx/>
                <a:latin typeface="Arial"/>
                <a:cs typeface="+mn-cs"/>
              </a:rPr>
              <a:t>Schadt</a:t>
            </a:r>
            <a:r>
              <a:rPr kumimoji="0" lang="fr-FR" altLang="zh-CN" sz="1600" b="0" i="0" u="none" strike="noStrike" kern="1200" cap="none" spc="0" normalizeH="0" baseline="0" noProof="0" dirty="0">
                <a:ln>
                  <a:noFill/>
                </a:ln>
                <a:solidFill>
                  <a:prstClr val="white">
                    <a:lumMod val="50000"/>
                  </a:prstClr>
                </a:solidFill>
                <a:effectLst/>
                <a:uLnTx/>
                <a:uFillTx/>
                <a:latin typeface="Arial"/>
                <a:cs typeface="+mn-cs"/>
              </a:rPr>
              <a:t> E, et al. 2012. </a:t>
            </a:r>
            <a:r>
              <a:rPr kumimoji="0" lang="fr-FR" altLang="zh-CN" sz="1600" b="0" i="1" u="none" strike="noStrike" kern="1200" cap="none" spc="0" normalizeH="0" baseline="0" noProof="0" dirty="0">
                <a:ln>
                  <a:noFill/>
                </a:ln>
                <a:solidFill>
                  <a:prstClr val="white">
                    <a:lumMod val="50000"/>
                  </a:prstClr>
                </a:solidFill>
                <a:effectLst/>
                <a:uLnTx/>
                <a:uFillTx/>
                <a:latin typeface="Arial"/>
                <a:cs typeface="+mn-cs"/>
              </a:rPr>
              <a:t>Nature </a:t>
            </a:r>
            <a:r>
              <a:rPr kumimoji="0" lang="fr-FR" altLang="zh-CN" sz="1600" b="0" i="1" u="none" strike="noStrike" kern="1200" cap="none" spc="0" normalizeH="0" baseline="0" noProof="0" dirty="0" err="1">
                <a:ln>
                  <a:noFill/>
                </a:ln>
                <a:solidFill>
                  <a:prstClr val="white">
                    <a:lumMod val="50000"/>
                  </a:prstClr>
                </a:solidFill>
                <a:effectLst/>
                <a:uLnTx/>
                <a:uFillTx/>
                <a:latin typeface="Arial"/>
                <a:cs typeface="+mn-cs"/>
              </a:rPr>
              <a:t>Genetics</a:t>
            </a:r>
            <a:r>
              <a:rPr kumimoji="0" lang="fr-FR" altLang="zh-CN" sz="1600" b="0" i="0" u="none" strike="noStrike" kern="1200" cap="none" spc="0" normalizeH="0" baseline="0" noProof="0" dirty="0">
                <a:ln>
                  <a:noFill/>
                </a:ln>
                <a:solidFill>
                  <a:prstClr val="white">
                    <a:lumMod val="50000"/>
                  </a:prstClr>
                </a:solidFill>
                <a:effectLst/>
                <a:uLnTx/>
                <a:uFillTx/>
                <a:latin typeface="Arial"/>
                <a:cs typeface="+mn-cs"/>
              </a:rPr>
              <a:t>. </a:t>
            </a:r>
            <a:r>
              <a:rPr kumimoji="0" lang="fr-FR" altLang="zh-CN" sz="1600" b="0" i="1" u="none" strike="noStrike" kern="1200" cap="none" spc="0" normalizeH="0" baseline="0" noProof="0" dirty="0" smtClean="0">
                <a:ln>
                  <a:noFill/>
                </a:ln>
                <a:solidFill>
                  <a:prstClr val="white">
                    <a:lumMod val="50000"/>
                  </a:prstClr>
                </a:solidFill>
                <a:effectLst/>
                <a:uLnTx/>
                <a:uFillTx/>
                <a:latin typeface="Arial"/>
                <a:cs typeface="+mn-cs"/>
              </a:rPr>
              <a:t>44</a:t>
            </a:r>
            <a:r>
              <a:rPr kumimoji="0" lang="fr-FR" altLang="zh-CN" sz="1600" b="0" i="0" u="none" strike="noStrike" kern="1200" cap="none" spc="0" normalizeH="0" baseline="0" noProof="0" dirty="0" smtClean="0">
                <a:ln>
                  <a:noFill/>
                </a:ln>
                <a:solidFill>
                  <a:prstClr val="white">
                    <a:lumMod val="50000"/>
                  </a:prstClr>
                </a:solidFill>
                <a:effectLst/>
                <a:uLnTx/>
                <a:uFillTx/>
                <a:latin typeface="Arial"/>
                <a:cs typeface="+mn-cs"/>
              </a:rPr>
              <a:t>:603-608. doi:10.1038/ng.2248 </a:t>
            </a:r>
            <a:endParaRPr kumimoji="0" lang="zh-CN" altLang="en-US" sz="1600" b="0" i="0" u="none" strike="noStrike" kern="1200" cap="none" spc="0" normalizeH="0" baseline="0" noProof="0" dirty="0">
              <a:ln>
                <a:noFill/>
              </a:ln>
              <a:solidFill>
                <a:prstClr val="white">
                  <a:lumMod val="50000"/>
                </a:prstClr>
              </a:solidFill>
              <a:effectLst/>
              <a:uLnTx/>
              <a:uFillTx/>
              <a:latin typeface="Arial"/>
              <a:cs typeface="+mn-cs"/>
            </a:endParaRPr>
          </a:p>
        </p:txBody>
      </p:sp>
    </p:spTree>
    <p:extLst>
      <p:ext uri="{BB962C8B-B14F-4D97-AF65-F5344CB8AC3E}">
        <p14:creationId xmlns:p14="http://schemas.microsoft.com/office/powerpoint/2010/main" val="18217680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59458"/>
          <a:stretch/>
        </p:blipFill>
        <p:spPr>
          <a:xfrm>
            <a:off x="76200" y="2209800"/>
            <a:ext cx="3581377" cy="2192317"/>
          </a:xfrm>
          <a:prstGeom prst="rect">
            <a:avLst/>
          </a:prstGeom>
        </p:spPr>
      </p:pic>
      <p:sp>
        <p:nvSpPr>
          <p:cNvPr id="2" name="Title 1"/>
          <p:cNvSpPr>
            <a:spLocks noGrp="1"/>
          </p:cNvSpPr>
          <p:nvPr>
            <p:ph type="title"/>
          </p:nvPr>
        </p:nvSpPr>
        <p:spPr>
          <a:xfrm>
            <a:off x="457200" y="434752"/>
            <a:ext cx="8229600" cy="762000"/>
          </a:xfrm>
        </p:spPr>
        <p:txBody>
          <a:bodyPr>
            <a:normAutofit/>
          </a:bodyPr>
          <a:lstStyle/>
          <a:p>
            <a:r>
              <a:rPr lang="en-US" altLang="zh-CN" dirty="0"/>
              <a:t>Linking </a:t>
            </a:r>
            <a:r>
              <a:rPr lang="en-US" altLang="zh-CN" dirty="0" smtClean="0"/>
              <a:t>expression data to genotypes</a:t>
            </a:r>
            <a:endParaRPr lang="zh-CN" altLang="en-US" dirty="0"/>
          </a:p>
        </p:txBody>
      </p:sp>
      <p:grpSp>
        <p:nvGrpSpPr>
          <p:cNvPr id="1050" name="Group 1049"/>
          <p:cNvGrpSpPr/>
          <p:nvPr/>
        </p:nvGrpSpPr>
        <p:grpSpPr>
          <a:xfrm>
            <a:off x="4800600" y="1828800"/>
            <a:ext cx="2057400" cy="990600"/>
            <a:chOff x="4800600" y="1828800"/>
            <a:chExt cx="2057400" cy="990600"/>
          </a:xfrm>
        </p:grpSpPr>
        <p:sp>
          <p:nvSpPr>
            <p:cNvPr id="6" name="Rectangle 5"/>
            <p:cNvSpPr/>
            <p:nvPr/>
          </p:nvSpPr>
          <p:spPr>
            <a:xfrm>
              <a:off x="4800600" y="1828800"/>
              <a:ext cx="2057400" cy="9906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953000" y="2286000"/>
              <a:ext cx="1697901" cy="369332"/>
            </a:xfrm>
            <a:prstGeom prst="rect">
              <a:avLst/>
            </a:prstGeom>
            <a:noFill/>
          </p:spPr>
          <p:txBody>
            <a:bodyPr wrap="none" rtlCol="0">
              <a:spAutoFit/>
            </a:bodyPr>
            <a:lstStyle/>
            <a:p>
              <a:r>
                <a:rPr lang="en-US" dirty="0" smtClean="0"/>
                <a:t>Genotype data</a:t>
              </a:r>
              <a:endParaRPr lang="en-US" dirty="0"/>
            </a:p>
          </p:txBody>
        </p:sp>
        <p:sp>
          <p:nvSpPr>
            <p:cNvPr id="15" name="TextBox 14"/>
            <p:cNvSpPr txBox="1"/>
            <p:nvPr/>
          </p:nvSpPr>
          <p:spPr>
            <a:xfrm>
              <a:off x="4876800" y="1905000"/>
              <a:ext cx="1877437" cy="369332"/>
            </a:xfrm>
            <a:prstGeom prst="rect">
              <a:avLst/>
            </a:prstGeom>
            <a:noFill/>
          </p:spPr>
          <p:txBody>
            <a:bodyPr wrap="none" rtlCol="0">
              <a:spAutoFit/>
            </a:bodyPr>
            <a:lstStyle/>
            <a:p>
              <a:r>
                <a:rPr lang="en-US" dirty="0" smtClean="0"/>
                <a:t>23andMe (2019)</a:t>
              </a:r>
              <a:endParaRPr lang="en-US" dirty="0"/>
            </a:p>
          </p:txBody>
        </p:sp>
        <p:sp>
          <p:nvSpPr>
            <p:cNvPr id="17" name="Rectangle 16"/>
            <p:cNvSpPr/>
            <p:nvPr/>
          </p:nvSpPr>
          <p:spPr>
            <a:xfrm>
              <a:off x="5029200" y="2286000"/>
              <a:ext cx="1600200" cy="381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0" name="Group 1039"/>
          <p:cNvGrpSpPr/>
          <p:nvPr/>
        </p:nvGrpSpPr>
        <p:grpSpPr>
          <a:xfrm>
            <a:off x="5029200" y="3200400"/>
            <a:ext cx="4038600" cy="3091947"/>
            <a:chOff x="4953000" y="3200400"/>
            <a:chExt cx="4038600" cy="3091947"/>
          </a:xfrm>
        </p:grpSpPr>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00" y="3606208"/>
              <a:ext cx="4038600" cy="2686139"/>
            </a:xfrm>
            <a:prstGeom prst="rect">
              <a:avLst/>
            </a:prstGeom>
          </p:spPr>
        </p:pic>
        <p:sp>
          <p:nvSpPr>
            <p:cNvPr id="23" name="TextBox 22"/>
            <p:cNvSpPr txBox="1"/>
            <p:nvPr/>
          </p:nvSpPr>
          <p:spPr>
            <a:xfrm>
              <a:off x="6019800" y="3200400"/>
              <a:ext cx="1758815" cy="461665"/>
            </a:xfrm>
            <a:prstGeom prst="rect">
              <a:avLst/>
            </a:prstGeom>
            <a:noFill/>
          </p:spPr>
          <p:txBody>
            <a:bodyPr wrap="none" rtlCol="0">
              <a:spAutoFit/>
            </a:bodyPr>
            <a:lstStyle/>
            <a:p>
              <a:r>
                <a:rPr lang="en-US" sz="2400" b="1" dirty="0" err="1" smtClean="0"/>
                <a:t>GEDmatch</a:t>
              </a:r>
              <a:endParaRPr lang="en-US" sz="2400" b="1" dirty="0"/>
            </a:p>
          </p:txBody>
        </p:sp>
        <p:sp>
          <p:nvSpPr>
            <p:cNvPr id="13" name="Flowchart: Connector 12"/>
            <p:cNvSpPr/>
            <p:nvPr/>
          </p:nvSpPr>
          <p:spPr>
            <a:xfrm>
              <a:off x="60960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Connector 23"/>
            <p:cNvSpPr/>
            <p:nvPr/>
          </p:nvSpPr>
          <p:spPr>
            <a:xfrm>
              <a:off x="7924800" y="3962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Connector 24"/>
            <p:cNvSpPr/>
            <p:nvPr/>
          </p:nvSpPr>
          <p:spPr>
            <a:xfrm>
              <a:off x="64008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Connector 25"/>
            <p:cNvSpPr/>
            <p:nvPr/>
          </p:nvSpPr>
          <p:spPr>
            <a:xfrm>
              <a:off x="65532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Connector 28"/>
            <p:cNvSpPr/>
            <p:nvPr/>
          </p:nvSpPr>
          <p:spPr>
            <a:xfrm>
              <a:off x="67056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Connector 30"/>
            <p:cNvSpPr/>
            <p:nvPr/>
          </p:nvSpPr>
          <p:spPr>
            <a:xfrm>
              <a:off x="6858000"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31"/>
            <p:cNvSpPr/>
            <p:nvPr/>
          </p:nvSpPr>
          <p:spPr>
            <a:xfrm>
              <a:off x="75438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Connector 32"/>
            <p:cNvSpPr/>
            <p:nvPr/>
          </p:nvSpPr>
          <p:spPr>
            <a:xfrm>
              <a:off x="71628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Connector 33"/>
            <p:cNvSpPr/>
            <p:nvPr/>
          </p:nvSpPr>
          <p:spPr>
            <a:xfrm>
              <a:off x="80772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Connector 34"/>
            <p:cNvSpPr/>
            <p:nvPr/>
          </p:nvSpPr>
          <p:spPr>
            <a:xfrm>
              <a:off x="74676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Connector 35"/>
            <p:cNvSpPr/>
            <p:nvPr/>
          </p:nvSpPr>
          <p:spPr>
            <a:xfrm>
              <a:off x="64008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Connector 36"/>
            <p:cNvSpPr/>
            <p:nvPr/>
          </p:nvSpPr>
          <p:spPr>
            <a:xfrm>
              <a:off x="7162800" y="3886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p:cNvSpPr/>
            <p:nvPr/>
          </p:nvSpPr>
          <p:spPr>
            <a:xfrm>
              <a:off x="8001000"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Connector 38"/>
            <p:cNvSpPr/>
            <p:nvPr/>
          </p:nvSpPr>
          <p:spPr>
            <a:xfrm>
              <a:off x="79248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Connector 39"/>
            <p:cNvSpPr/>
            <p:nvPr/>
          </p:nvSpPr>
          <p:spPr>
            <a:xfrm>
              <a:off x="8001000"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lowchart: Connector 40"/>
            <p:cNvSpPr/>
            <p:nvPr/>
          </p:nvSpPr>
          <p:spPr>
            <a:xfrm>
              <a:off x="85344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lowchart: Connector 41"/>
            <p:cNvSpPr/>
            <p:nvPr/>
          </p:nvSpPr>
          <p:spPr>
            <a:xfrm>
              <a:off x="83058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lowchart: Connector 42"/>
            <p:cNvSpPr/>
            <p:nvPr/>
          </p:nvSpPr>
          <p:spPr>
            <a:xfrm>
              <a:off x="63246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lowchart: Connector 43"/>
            <p:cNvSpPr/>
            <p:nvPr/>
          </p:nvSpPr>
          <p:spPr>
            <a:xfrm>
              <a:off x="86868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lowchart: Connector 44"/>
            <p:cNvSpPr/>
            <p:nvPr/>
          </p:nvSpPr>
          <p:spPr>
            <a:xfrm>
              <a:off x="7848600"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lowchart: Connector 45"/>
            <p:cNvSpPr/>
            <p:nvPr/>
          </p:nvSpPr>
          <p:spPr>
            <a:xfrm>
              <a:off x="64770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lowchart: Connector 46"/>
            <p:cNvSpPr/>
            <p:nvPr/>
          </p:nvSpPr>
          <p:spPr>
            <a:xfrm>
              <a:off x="6629400"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lowchart: Connector 47"/>
            <p:cNvSpPr/>
            <p:nvPr/>
          </p:nvSpPr>
          <p:spPr>
            <a:xfrm>
              <a:off x="68580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lowchart: Connector 48"/>
            <p:cNvSpPr/>
            <p:nvPr/>
          </p:nvSpPr>
          <p:spPr>
            <a:xfrm>
              <a:off x="69342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lowchart: Connector 49"/>
            <p:cNvSpPr/>
            <p:nvPr/>
          </p:nvSpPr>
          <p:spPr>
            <a:xfrm>
              <a:off x="6858000" y="3810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lowchart: Connector 50"/>
            <p:cNvSpPr/>
            <p:nvPr/>
          </p:nvSpPr>
          <p:spPr>
            <a:xfrm>
              <a:off x="8153400" y="4800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lowchart: Connector 51"/>
            <p:cNvSpPr/>
            <p:nvPr/>
          </p:nvSpPr>
          <p:spPr>
            <a:xfrm>
              <a:off x="82296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lowchart: Connector 52"/>
            <p:cNvSpPr/>
            <p:nvPr/>
          </p:nvSpPr>
          <p:spPr>
            <a:xfrm>
              <a:off x="75438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lowchart: Connector 53"/>
            <p:cNvSpPr/>
            <p:nvPr/>
          </p:nvSpPr>
          <p:spPr>
            <a:xfrm>
              <a:off x="76962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lowchart: Connector 54"/>
            <p:cNvSpPr/>
            <p:nvPr/>
          </p:nvSpPr>
          <p:spPr>
            <a:xfrm>
              <a:off x="78486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lowchart: Connector 55"/>
            <p:cNvSpPr/>
            <p:nvPr/>
          </p:nvSpPr>
          <p:spPr>
            <a:xfrm>
              <a:off x="51816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lowchart: Connector 56"/>
            <p:cNvSpPr/>
            <p:nvPr/>
          </p:nvSpPr>
          <p:spPr>
            <a:xfrm>
              <a:off x="7696200" y="3962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lowchart: Connector 57"/>
            <p:cNvSpPr/>
            <p:nvPr/>
          </p:nvSpPr>
          <p:spPr>
            <a:xfrm>
              <a:off x="76962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lowchart: Connector 58"/>
            <p:cNvSpPr/>
            <p:nvPr/>
          </p:nvSpPr>
          <p:spPr>
            <a:xfrm>
              <a:off x="7924800" y="4495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lowchart: Connector 59"/>
            <p:cNvSpPr/>
            <p:nvPr/>
          </p:nvSpPr>
          <p:spPr>
            <a:xfrm>
              <a:off x="78486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lowchart: Connector 60"/>
            <p:cNvSpPr/>
            <p:nvPr/>
          </p:nvSpPr>
          <p:spPr>
            <a:xfrm>
              <a:off x="80772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lowchart: Connector 61"/>
            <p:cNvSpPr/>
            <p:nvPr/>
          </p:nvSpPr>
          <p:spPr>
            <a:xfrm>
              <a:off x="83820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lowchart: Connector 62"/>
            <p:cNvSpPr/>
            <p:nvPr/>
          </p:nvSpPr>
          <p:spPr>
            <a:xfrm>
              <a:off x="7848600" y="4648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lowchart: Connector 63"/>
            <p:cNvSpPr/>
            <p:nvPr/>
          </p:nvSpPr>
          <p:spPr>
            <a:xfrm>
              <a:off x="83058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lowchart: Connector 64"/>
            <p:cNvSpPr/>
            <p:nvPr/>
          </p:nvSpPr>
          <p:spPr>
            <a:xfrm>
              <a:off x="84582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lowchart: Connector 65"/>
            <p:cNvSpPr/>
            <p:nvPr/>
          </p:nvSpPr>
          <p:spPr>
            <a:xfrm>
              <a:off x="7620000"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lowchart: Connector 66"/>
            <p:cNvSpPr/>
            <p:nvPr/>
          </p:nvSpPr>
          <p:spPr>
            <a:xfrm>
              <a:off x="8153400" y="4038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lowchart: Connector 67"/>
            <p:cNvSpPr/>
            <p:nvPr/>
          </p:nvSpPr>
          <p:spPr>
            <a:xfrm>
              <a:off x="82296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lowchart: Connector 68"/>
            <p:cNvSpPr/>
            <p:nvPr/>
          </p:nvSpPr>
          <p:spPr>
            <a:xfrm>
              <a:off x="80010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lowchart: Connector 69"/>
            <p:cNvSpPr/>
            <p:nvPr/>
          </p:nvSpPr>
          <p:spPr>
            <a:xfrm>
              <a:off x="83058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lowchart: Connector 70"/>
            <p:cNvSpPr/>
            <p:nvPr/>
          </p:nvSpPr>
          <p:spPr>
            <a:xfrm>
              <a:off x="86106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lowchart: Connector 71"/>
            <p:cNvSpPr/>
            <p:nvPr/>
          </p:nvSpPr>
          <p:spPr>
            <a:xfrm>
              <a:off x="85344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lowchart: Connector 72"/>
            <p:cNvSpPr/>
            <p:nvPr/>
          </p:nvSpPr>
          <p:spPr>
            <a:xfrm>
              <a:off x="87630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lowchart: Connector 73"/>
            <p:cNvSpPr/>
            <p:nvPr/>
          </p:nvSpPr>
          <p:spPr>
            <a:xfrm>
              <a:off x="5638800" y="4648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lowchart: Connector 74"/>
            <p:cNvSpPr/>
            <p:nvPr/>
          </p:nvSpPr>
          <p:spPr>
            <a:xfrm>
              <a:off x="5791200" y="4800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lowchart: Connector 75"/>
            <p:cNvSpPr/>
            <p:nvPr/>
          </p:nvSpPr>
          <p:spPr>
            <a:xfrm>
              <a:off x="60960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lowchart: Connector 76"/>
            <p:cNvSpPr/>
            <p:nvPr/>
          </p:nvSpPr>
          <p:spPr>
            <a:xfrm>
              <a:off x="62484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lowchart: Connector 77"/>
            <p:cNvSpPr/>
            <p:nvPr/>
          </p:nvSpPr>
          <p:spPr>
            <a:xfrm>
              <a:off x="62484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lowchart: Connector 78"/>
            <p:cNvSpPr/>
            <p:nvPr/>
          </p:nvSpPr>
          <p:spPr>
            <a:xfrm>
              <a:off x="64008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lowchart: Connector 79"/>
            <p:cNvSpPr/>
            <p:nvPr/>
          </p:nvSpPr>
          <p:spPr>
            <a:xfrm>
              <a:off x="65532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lowchart: Connector 80"/>
            <p:cNvSpPr/>
            <p:nvPr/>
          </p:nvSpPr>
          <p:spPr>
            <a:xfrm>
              <a:off x="80772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lowchart: Connector 81"/>
            <p:cNvSpPr/>
            <p:nvPr/>
          </p:nvSpPr>
          <p:spPr>
            <a:xfrm>
              <a:off x="68580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lowchart: Connector 82"/>
            <p:cNvSpPr/>
            <p:nvPr/>
          </p:nvSpPr>
          <p:spPr>
            <a:xfrm>
              <a:off x="51816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lowchart: Connector 83"/>
            <p:cNvSpPr/>
            <p:nvPr/>
          </p:nvSpPr>
          <p:spPr>
            <a:xfrm>
              <a:off x="54864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lowchart: Connector 84"/>
            <p:cNvSpPr/>
            <p:nvPr/>
          </p:nvSpPr>
          <p:spPr>
            <a:xfrm>
              <a:off x="67056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lowchart: Connector 85"/>
            <p:cNvSpPr/>
            <p:nvPr/>
          </p:nvSpPr>
          <p:spPr>
            <a:xfrm>
              <a:off x="57912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lowchart: Connector 86"/>
            <p:cNvSpPr/>
            <p:nvPr/>
          </p:nvSpPr>
          <p:spPr>
            <a:xfrm>
              <a:off x="6477000" y="4343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lowchart: Connector 87"/>
            <p:cNvSpPr/>
            <p:nvPr/>
          </p:nvSpPr>
          <p:spPr>
            <a:xfrm>
              <a:off x="60960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lowchart: Connector 88"/>
            <p:cNvSpPr/>
            <p:nvPr/>
          </p:nvSpPr>
          <p:spPr>
            <a:xfrm>
              <a:off x="7467600" y="4038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lowchart: Connector 89"/>
            <p:cNvSpPr/>
            <p:nvPr/>
          </p:nvSpPr>
          <p:spPr>
            <a:xfrm>
              <a:off x="86106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lowchart: Connector 90"/>
            <p:cNvSpPr/>
            <p:nvPr/>
          </p:nvSpPr>
          <p:spPr>
            <a:xfrm>
              <a:off x="65532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lowchart: Connector 91"/>
            <p:cNvSpPr/>
            <p:nvPr/>
          </p:nvSpPr>
          <p:spPr>
            <a:xfrm>
              <a:off x="5791200" y="4495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Flowchart: Connector 92"/>
            <p:cNvSpPr/>
            <p:nvPr/>
          </p:nvSpPr>
          <p:spPr>
            <a:xfrm>
              <a:off x="80772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Flowchart: Connector 93"/>
            <p:cNvSpPr/>
            <p:nvPr/>
          </p:nvSpPr>
          <p:spPr>
            <a:xfrm>
              <a:off x="54102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lowchart: Connector 94"/>
            <p:cNvSpPr/>
            <p:nvPr/>
          </p:nvSpPr>
          <p:spPr>
            <a:xfrm>
              <a:off x="70104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lowchart: Connector 95"/>
            <p:cNvSpPr/>
            <p:nvPr/>
          </p:nvSpPr>
          <p:spPr>
            <a:xfrm>
              <a:off x="59436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lowchart: Connector 96"/>
            <p:cNvSpPr/>
            <p:nvPr/>
          </p:nvSpPr>
          <p:spPr>
            <a:xfrm>
              <a:off x="5791200"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lowchart: Connector 97"/>
            <p:cNvSpPr/>
            <p:nvPr/>
          </p:nvSpPr>
          <p:spPr>
            <a:xfrm>
              <a:off x="76962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lowchart: Connector 98"/>
            <p:cNvSpPr/>
            <p:nvPr/>
          </p:nvSpPr>
          <p:spPr>
            <a:xfrm>
              <a:off x="73914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lowchart: Connector 99"/>
            <p:cNvSpPr/>
            <p:nvPr/>
          </p:nvSpPr>
          <p:spPr>
            <a:xfrm>
              <a:off x="7924800"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lowchart: Connector 100"/>
            <p:cNvSpPr/>
            <p:nvPr/>
          </p:nvSpPr>
          <p:spPr>
            <a:xfrm>
              <a:off x="6934200"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lowchart: Connector 101"/>
            <p:cNvSpPr/>
            <p:nvPr/>
          </p:nvSpPr>
          <p:spPr>
            <a:xfrm>
              <a:off x="7162800"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lowchart: Connector 102"/>
            <p:cNvSpPr/>
            <p:nvPr/>
          </p:nvSpPr>
          <p:spPr>
            <a:xfrm>
              <a:off x="7086600"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lowchart: Connector 103"/>
            <p:cNvSpPr/>
            <p:nvPr/>
          </p:nvSpPr>
          <p:spPr>
            <a:xfrm>
              <a:off x="82296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lowchart: Connector 104"/>
            <p:cNvSpPr/>
            <p:nvPr/>
          </p:nvSpPr>
          <p:spPr>
            <a:xfrm>
              <a:off x="79248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Flowchart: Connector 135"/>
            <p:cNvSpPr/>
            <p:nvPr/>
          </p:nvSpPr>
          <p:spPr>
            <a:xfrm rot="10800000">
              <a:off x="5867401" y="49834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Flowchart: Connector 136"/>
            <p:cNvSpPr/>
            <p:nvPr/>
          </p:nvSpPr>
          <p:spPr>
            <a:xfrm rot="10800000">
              <a:off x="73152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Flowchart: Connector 137"/>
            <p:cNvSpPr/>
            <p:nvPr/>
          </p:nvSpPr>
          <p:spPr>
            <a:xfrm rot="10800000">
              <a:off x="6019801" y="4907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Flowchart: Connector 138"/>
            <p:cNvSpPr/>
            <p:nvPr/>
          </p:nvSpPr>
          <p:spPr>
            <a:xfrm rot="10800000">
              <a:off x="72390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lowchart: Connector 139"/>
            <p:cNvSpPr/>
            <p:nvPr/>
          </p:nvSpPr>
          <p:spPr>
            <a:xfrm rot="10800000">
              <a:off x="6629401" y="4907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Flowchart: Connector 140"/>
            <p:cNvSpPr/>
            <p:nvPr/>
          </p:nvSpPr>
          <p:spPr>
            <a:xfrm rot="10800000">
              <a:off x="7315201" y="4373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Flowchart: Connector 141"/>
            <p:cNvSpPr/>
            <p:nvPr/>
          </p:nvSpPr>
          <p:spPr>
            <a:xfrm rot="10800000">
              <a:off x="6781800" y="4191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Flowchart: Connector 142"/>
            <p:cNvSpPr/>
            <p:nvPr/>
          </p:nvSpPr>
          <p:spPr>
            <a:xfrm rot="10800000">
              <a:off x="75438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Flowchart: Connector 143"/>
            <p:cNvSpPr/>
            <p:nvPr/>
          </p:nvSpPr>
          <p:spPr>
            <a:xfrm rot="10800000">
              <a:off x="7315201" y="4145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Flowchart: Connector 144"/>
            <p:cNvSpPr/>
            <p:nvPr/>
          </p:nvSpPr>
          <p:spPr>
            <a:xfrm rot="10800000">
              <a:off x="6019801" y="5059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Flowchart: Connector 145"/>
            <p:cNvSpPr/>
            <p:nvPr/>
          </p:nvSpPr>
          <p:spPr>
            <a:xfrm rot="10800000">
              <a:off x="6705601" y="4754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Flowchart: Connector 146"/>
            <p:cNvSpPr/>
            <p:nvPr/>
          </p:nvSpPr>
          <p:spPr>
            <a:xfrm rot="10800000">
              <a:off x="6934201" y="4678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lowchart: Connector 147"/>
            <p:cNvSpPr/>
            <p:nvPr/>
          </p:nvSpPr>
          <p:spPr>
            <a:xfrm rot="10800000">
              <a:off x="7848601" y="5059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Flowchart: Connector 148"/>
            <p:cNvSpPr/>
            <p:nvPr/>
          </p:nvSpPr>
          <p:spPr>
            <a:xfrm rot="10800000">
              <a:off x="6400801" y="49834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Flowchart: Connector 149"/>
            <p:cNvSpPr/>
            <p:nvPr/>
          </p:nvSpPr>
          <p:spPr>
            <a:xfrm rot="10800000">
              <a:off x="6172201" y="5059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Flowchart: Connector 150"/>
            <p:cNvSpPr/>
            <p:nvPr/>
          </p:nvSpPr>
          <p:spPr>
            <a:xfrm rot="10800000">
              <a:off x="60960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Flowchart: Connector 151"/>
            <p:cNvSpPr/>
            <p:nvPr/>
          </p:nvSpPr>
          <p:spPr>
            <a:xfrm rot="10800000">
              <a:off x="6629400" y="3733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Flowchart: Connector 152"/>
            <p:cNvSpPr/>
            <p:nvPr/>
          </p:nvSpPr>
          <p:spPr>
            <a:xfrm rot="10800000">
              <a:off x="72390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Flowchart: Connector 153"/>
            <p:cNvSpPr/>
            <p:nvPr/>
          </p:nvSpPr>
          <p:spPr>
            <a:xfrm rot="10800000">
              <a:off x="7315201" y="46024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Flowchart: Connector 154"/>
            <p:cNvSpPr/>
            <p:nvPr/>
          </p:nvSpPr>
          <p:spPr>
            <a:xfrm rot="10800000">
              <a:off x="7467601" y="4450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Flowchart: Connector 155"/>
            <p:cNvSpPr/>
            <p:nvPr/>
          </p:nvSpPr>
          <p:spPr>
            <a:xfrm rot="10800000">
              <a:off x="5943601" y="4754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Flowchart: Connector 156"/>
            <p:cNvSpPr/>
            <p:nvPr/>
          </p:nvSpPr>
          <p:spPr>
            <a:xfrm rot="10800000">
              <a:off x="6172201" y="4678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Flowchart: Connector 157"/>
            <p:cNvSpPr/>
            <p:nvPr/>
          </p:nvSpPr>
          <p:spPr>
            <a:xfrm rot="10800000">
              <a:off x="6172201" y="4907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Flowchart: Connector 158"/>
            <p:cNvSpPr/>
            <p:nvPr/>
          </p:nvSpPr>
          <p:spPr>
            <a:xfrm rot="10800000">
              <a:off x="6324601" y="46024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Flowchart: Connector 159"/>
            <p:cNvSpPr/>
            <p:nvPr/>
          </p:nvSpPr>
          <p:spPr>
            <a:xfrm rot="10800000">
              <a:off x="6858001" y="4297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Flowchart: Connector 160"/>
            <p:cNvSpPr/>
            <p:nvPr/>
          </p:nvSpPr>
          <p:spPr>
            <a:xfrm rot="10800000">
              <a:off x="7162801" y="4373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Flowchart: Connector 161"/>
            <p:cNvSpPr/>
            <p:nvPr/>
          </p:nvSpPr>
          <p:spPr>
            <a:xfrm rot="10800000">
              <a:off x="6934201" y="4145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Flowchart: Connector 162"/>
            <p:cNvSpPr/>
            <p:nvPr/>
          </p:nvSpPr>
          <p:spPr>
            <a:xfrm rot="10800000">
              <a:off x="6858001" y="4831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Flowchart: Connector 163"/>
            <p:cNvSpPr/>
            <p:nvPr/>
          </p:nvSpPr>
          <p:spPr>
            <a:xfrm rot="10800000">
              <a:off x="7162801" y="4678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Flowchart: Connector 164"/>
            <p:cNvSpPr/>
            <p:nvPr/>
          </p:nvSpPr>
          <p:spPr>
            <a:xfrm rot="10800000">
              <a:off x="5257800"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Flowchart: Connector 165"/>
            <p:cNvSpPr/>
            <p:nvPr/>
          </p:nvSpPr>
          <p:spPr>
            <a:xfrm flipH="1">
              <a:off x="7726681"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Flowchart: Connector 166"/>
            <p:cNvSpPr/>
            <p:nvPr/>
          </p:nvSpPr>
          <p:spPr>
            <a:xfrm flipH="1">
              <a:off x="54102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Flowchart: Connector 167"/>
            <p:cNvSpPr/>
            <p:nvPr/>
          </p:nvSpPr>
          <p:spPr>
            <a:xfrm flipH="1">
              <a:off x="6400800" y="3886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Flowchart: Connector 168"/>
            <p:cNvSpPr/>
            <p:nvPr/>
          </p:nvSpPr>
          <p:spPr>
            <a:xfrm flipH="1">
              <a:off x="7269481"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Flowchart: Connector 169"/>
            <p:cNvSpPr/>
            <p:nvPr/>
          </p:nvSpPr>
          <p:spPr>
            <a:xfrm flipH="1">
              <a:off x="7010400"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Flowchart: Connector 170"/>
            <p:cNvSpPr/>
            <p:nvPr/>
          </p:nvSpPr>
          <p:spPr>
            <a:xfrm flipH="1">
              <a:off x="6964681"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Flowchart: Connector 171"/>
            <p:cNvSpPr/>
            <p:nvPr/>
          </p:nvSpPr>
          <p:spPr>
            <a:xfrm flipH="1">
              <a:off x="63246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Flowchart: Connector 172"/>
            <p:cNvSpPr/>
            <p:nvPr/>
          </p:nvSpPr>
          <p:spPr>
            <a:xfrm flipH="1">
              <a:off x="6659881"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Flowchart: Connector 173"/>
            <p:cNvSpPr/>
            <p:nvPr/>
          </p:nvSpPr>
          <p:spPr>
            <a:xfrm flipH="1">
              <a:off x="5181600" y="4343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lowchart: Connector 174"/>
            <p:cNvSpPr/>
            <p:nvPr/>
          </p:nvSpPr>
          <p:spPr>
            <a:xfrm flipH="1">
              <a:off x="6781800" y="6019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Flowchart: Connector 175"/>
            <p:cNvSpPr/>
            <p:nvPr/>
          </p:nvSpPr>
          <p:spPr>
            <a:xfrm flipH="1">
              <a:off x="7498081"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Flowchart: Connector 176"/>
            <p:cNvSpPr/>
            <p:nvPr/>
          </p:nvSpPr>
          <p:spPr>
            <a:xfrm flipH="1">
              <a:off x="6629400" y="3962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Flowchart: Connector 177"/>
            <p:cNvSpPr/>
            <p:nvPr/>
          </p:nvSpPr>
          <p:spPr>
            <a:xfrm flipH="1">
              <a:off x="5821681"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Flowchart: Connector 178"/>
            <p:cNvSpPr/>
            <p:nvPr/>
          </p:nvSpPr>
          <p:spPr>
            <a:xfrm flipH="1">
              <a:off x="5745481"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lowchart: Connector 179"/>
            <p:cNvSpPr/>
            <p:nvPr/>
          </p:nvSpPr>
          <p:spPr>
            <a:xfrm flipH="1">
              <a:off x="5486400"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Flowchart: Connector 180"/>
            <p:cNvSpPr/>
            <p:nvPr/>
          </p:nvSpPr>
          <p:spPr>
            <a:xfrm flipH="1">
              <a:off x="5288281"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Flowchart: Connector 181"/>
            <p:cNvSpPr/>
            <p:nvPr/>
          </p:nvSpPr>
          <p:spPr>
            <a:xfrm flipH="1">
              <a:off x="5516881"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Flowchart: Connector 182"/>
            <p:cNvSpPr/>
            <p:nvPr/>
          </p:nvSpPr>
          <p:spPr>
            <a:xfrm flipH="1">
              <a:off x="5974081"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Flowchart: Connector 183"/>
            <p:cNvSpPr/>
            <p:nvPr/>
          </p:nvSpPr>
          <p:spPr>
            <a:xfrm flipH="1">
              <a:off x="58674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Flowchart: Connector 184"/>
            <p:cNvSpPr/>
            <p:nvPr/>
          </p:nvSpPr>
          <p:spPr>
            <a:xfrm flipH="1">
              <a:off x="5974081"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Flowchart: Connector 185"/>
            <p:cNvSpPr/>
            <p:nvPr/>
          </p:nvSpPr>
          <p:spPr>
            <a:xfrm flipH="1">
              <a:off x="7345681"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Flowchart: Connector 186"/>
            <p:cNvSpPr/>
            <p:nvPr/>
          </p:nvSpPr>
          <p:spPr>
            <a:xfrm flipH="1">
              <a:off x="7193281"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Flowchart: Connector 187"/>
            <p:cNvSpPr/>
            <p:nvPr/>
          </p:nvSpPr>
          <p:spPr>
            <a:xfrm flipH="1">
              <a:off x="7543800" y="6096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Flowchart: Connector 188"/>
            <p:cNvSpPr/>
            <p:nvPr/>
          </p:nvSpPr>
          <p:spPr>
            <a:xfrm flipH="1">
              <a:off x="6888481"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Flowchart: Connector 189"/>
            <p:cNvSpPr/>
            <p:nvPr/>
          </p:nvSpPr>
          <p:spPr>
            <a:xfrm flipH="1">
              <a:off x="5669281"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Flowchart: Connector 190"/>
            <p:cNvSpPr/>
            <p:nvPr/>
          </p:nvSpPr>
          <p:spPr>
            <a:xfrm flipH="1">
              <a:off x="5593081"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Flowchart: Connector 191"/>
            <p:cNvSpPr/>
            <p:nvPr/>
          </p:nvSpPr>
          <p:spPr>
            <a:xfrm flipH="1">
              <a:off x="6278881"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Flowchart: Connector 192"/>
            <p:cNvSpPr/>
            <p:nvPr/>
          </p:nvSpPr>
          <p:spPr>
            <a:xfrm flipH="1">
              <a:off x="6400800" y="6019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Flowchart: Connector 193"/>
            <p:cNvSpPr/>
            <p:nvPr/>
          </p:nvSpPr>
          <p:spPr>
            <a:xfrm flipH="1">
              <a:off x="55626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Flowchart: Connector 194"/>
            <p:cNvSpPr/>
            <p:nvPr/>
          </p:nvSpPr>
          <p:spPr>
            <a:xfrm flipH="1">
              <a:off x="81534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Flowchart: Connector 195"/>
            <p:cNvSpPr/>
            <p:nvPr/>
          </p:nvSpPr>
          <p:spPr>
            <a:xfrm flipH="1">
              <a:off x="6126481"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Flowchart: Connector 196"/>
            <p:cNvSpPr/>
            <p:nvPr/>
          </p:nvSpPr>
          <p:spPr>
            <a:xfrm flipH="1">
              <a:off x="61722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Flowchart: Connector 197"/>
            <p:cNvSpPr/>
            <p:nvPr/>
          </p:nvSpPr>
          <p:spPr>
            <a:xfrm flipH="1">
              <a:off x="5897881" y="4648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Flowchart: Connector 198"/>
            <p:cNvSpPr/>
            <p:nvPr/>
          </p:nvSpPr>
          <p:spPr>
            <a:xfrm flipH="1">
              <a:off x="5974081"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Flowchart: Connector 199"/>
            <p:cNvSpPr/>
            <p:nvPr/>
          </p:nvSpPr>
          <p:spPr>
            <a:xfrm flipH="1">
              <a:off x="5745481"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Flowchart: Connector 200"/>
            <p:cNvSpPr/>
            <p:nvPr/>
          </p:nvSpPr>
          <p:spPr>
            <a:xfrm flipH="1">
              <a:off x="5440681"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Flowchart: Connector 201"/>
            <p:cNvSpPr/>
            <p:nvPr/>
          </p:nvSpPr>
          <p:spPr>
            <a:xfrm flipH="1">
              <a:off x="70866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Flowchart: Connector 202"/>
            <p:cNvSpPr/>
            <p:nvPr/>
          </p:nvSpPr>
          <p:spPr>
            <a:xfrm flipH="1">
              <a:off x="5516881"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Flowchart: Connector 203"/>
            <p:cNvSpPr/>
            <p:nvPr/>
          </p:nvSpPr>
          <p:spPr>
            <a:xfrm flipH="1">
              <a:off x="5364481"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Flowchart: Connector 204"/>
            <p:cNvSpPr/>
            <p:nvPr/>
          </p:nvSpPr>
          <p:spPr>
            <a:xfrm flipH="1">
              <a:off x="6202681"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Flowchart: Connector 205"/>
            <p:cNvSpPr/>
            <p:nvPr/>
          </p:nvSpPr>
          <p:spPr>
            <a:xfrm flipH="1">
              <a:off x="5669281" y="4191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Flowchart: Connector 206"/>
            <p:cNvSpPr/>
            <p:nvPr/>
          </p:nvSpPr>
          <p:spPr>
            <a:xfrm flipH="1">
              <a:off x="5593081"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Flowchart: Connector 207"/>
            <p:cNvSpPr/>
            <p:nvPr/>
          </p:nvSpPr>
          <p:spPr>
            <a:xfrm flipH="1">
              <a:off x="5821681"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Flowchart: Connector 208"/>
            <p:cNvSpPr/>
            <p:nvPr/>
          </p:nvSpPr>
          <p:spPr>
            <a:xfrm flipH="1">
              <a:off x="5516881"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Flowchart: Connector 209"/>
            <p:cNvSpPr/>
            <p:nvPr/>
          </p:nvSpPr>
          <p:spPr>
            <a:xfrm flipH="1">
              <a:off x="53340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Flowchart: Connector 210"/>
            <p:cNvSpPr/>
            <p:nvPr/>
          </p:nvSpPr>
          <p:spPr>
            <a:xfrm flipH="1">
              <a:off x="5288281"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Flowchart: Connector 211"/>
            <p:cNvSpPr/>
            <p:nvPr/>
          </p:nvSpPr>
          <p:spPr>
            <a:xfrm flipH="1">
              <a:off x="54102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Flowchart: Connector 212"/>
            <p:cNvSpPr/>
            <p:nvPr/>
          </p:nvSpPr>
          <p:spPr>
            <a:xfrm flipH="1">
              <a:off x="8183881" y="4800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Flowchart: Connector 213"/>
            <p:cNvSpPr/>
            <p:nvPr/>
          </p:nvSpPr>
          <p:spPr>
            <a:xfrm flipH="1">
              <a:off x="84582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Flowchart: Connector 214"/>
            <p:cNvSpPr/>
            <p:nvPr/>
          </p:nvSpPr>
          <p:spPr>
            <a:xfrm flipH="1">
              <a:off x="7726681"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Flowchart: Connector 215"/>
            <p:cNvSpPr/>
            <p:nvPr/>
          </p:nvSpPr>
          <p:spPr>
            <a:xfrm flipH="1">
              <a:off x="7696200" y="6019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Flowchart: Connector 216"/>
            <p:cNvSpPr/>
            <p:nvPr/>
          </p:nvSpPr>
          <p:spPr>
            <a:xfrm flipH="1">
              <a:off x="7574281"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Flowchart: Connector 217"/>
            <p:cNvSpPr/>
            <p:nvPr/>
          </p:nvSpPr>
          <p:spPr>
            <a:xfrm flipH="1">
              <a:off x="7421881"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Flowchart: Connector 218"/>
            <p:cNvSpPr/>
            <p:nvPr/>
          </p:nvSpPr>
          <p:spPr>
            <a:xfrm flipH="1">
              <a:off x="7269481"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Flowchart: Connector 219"/>
            <p:cNvSpPr/>
            <p:nvPr/>
          </p:nvSpPr>
          <p:spPr>
            <a:xfrm flipH="1">
              <a:off x="5105400"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Flowchart: Connector 220"/>
            <p:cNvSpPr/>
            <p:nvPr/>
          </p:nvSpPr>
          <p:spPr>
            <a:xfrm flipH="1">
              <a:off x="6964681" y="6019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Flowchart: Connector 221"/>
            <p:cNvSpPr/>
            <p:nvPr/>
          </p:nvSpPr>
          <p:spPr>
            <a:xfrm flipH="1">
              <a:off x="86106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Flowchart: Connector 222"/>
            <p:cNvSpPr/>
            <p:nvPr/>
          </p:nvSpPr>
          <p:spPr>
            <a:xfrm flipH="1">
              <a:off x="87630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Flowchart: Connector 223"/>
            <p:cNvSpPr/>
            <p:nvPr/>
          </p:nvSpPr>
          <p:spPr>
            <a:xfrm flipH="1">
              <a:off x="7117081"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Flowchart: Connector 224"/>
            <p:cNvSpPr/>
            <p:nvPr/>
          </p:nvSpPr>
          <p:spPr>
            <a:xfrm flipH="1">
              <a:off x="8031481"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Flowchart: Connector 225"/>
            <p:cNvSpPr/>
            <p:nvPr/>
          </p:nvSpPr>
          <p:spPr>
            <a:xfrm flipH="1">
              <a:off x="7345681" y="4495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Flowchart: Connector 226"/>
            <p:cNvSpPr/>
            <p:nvPr/>
          </p:nvSpPr>
          <p:spPr>
            <a:xfrm flipH="1">
              <a:off x="7726681"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Flowchart: Connector 227"/>
            <p:cNvSpPr/>
            <p:nvPr/>
          </p:nvSpPr>
          <p:spPr>
            <a:xfrm flipH="1">
              <a:off x="6278881" y="4191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Flowchart: Connector 228"/>
            <p:cNvSpPr/>
            <p:nvPr/>
          </p:nvSpPr>
          <p:spPr>
            <a:xfrm flipH="1">
              <a:off x="51816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Flowchart: Connector 229"/>
            <p:cNvSpPr/>
            <p:nvPr/>
          </p:nvSpPr>
          <p:spPr>
            <a:xfrm flipH="1">
              <a:off x="7269481" y="6096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Flowchart: Connector 230"/>
            <p:cNvSpPr/>
            <p:nvPr/>
          </p:nvSpPr>
          <p:spPr>
            <a:xfrm flipH="1">
              <a:off x="6858000" y="3962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Flowchart: Connector 231"/>
            <p:cNvSpPr/>
            <p:nvPr/>
          </p:nvSpPr>
          <p:spPr>
            <a:xfrm flipH="1">
              <a:off x="5745481"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Flowchart: Connector 232"/>
            <p:cNvSpPr/>
            <p:nvPr/>
          </p:nvSpPr>
          <p:spPr>
            <a:xfrm flipH="1">
              <a:off x="7772400" y="6096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Flowchart: Connector 233"/>
            <p:cNvSpPr/>
            <p:nvPr/>
          </p:nvSpPr>
          <p:spPr>
            <a:xfrm flipH="1">
              <a:off x="6705600"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Flowchart: Connector 234"/>
            <p:cNvSpPr/>
            <p:nvPr/>
          </p:nvSpPr>
          <p:spPr>
            <a:xfrm flipH="1">
              <a:off x="8153400"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Flowchart: Connector 235"/>
            <p:cNvSpPr/>
            <p:nvPr/>
          </p:nvSpPr>
          <p:spPr>
            <a:xfrm flipH="1">
              <a:off x="8001000"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Flowchart: Connector 236"/>
            <p:cNvSpPr/>
            <p:nvPr/>
          </p:nvSpPr>
          <p:spPr>
            <a:xfrm flipH="1">
              <a:off x="6126481"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Flowchart: Connector 237"/>
            <p:cNvSpPr/>
            <p:nvPr/>
          </p:nvSpPr>
          <p:spPr>
            <a:xfrm flipH="1">
              <a:off x="65532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Flowchart: Connector 238"/>
            <p:cNvSpPr/>
            <p:nvPr/>
          </p:nvSpPr>
          <p:spPr>
            <a:xfrm flipH="1">
              <a:off x="5897881"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Flowchart: Connector 239"/>
            <p:cNvSpPr/>
            <p:nvPr/>
          </p:nvSpPr>
          <p:spPr>
            <a:xfrm flipH="1">
              <a:off x="6888481"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Flowchart: Connector 240"/>
            <p:cNvSpPr/>
            <p:nvPr/>
          </p:nvSpPr>
          <p:spPr>
            <a:xfrm flipH="1">
              <a:off x="6659881"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Flowchart: Connector 241"/>
            <p:cNvSpPr/>
            <p:nvPr/>
          </p:nvSpPr>
          <p:spPr>
            <a:xfrm flipH="1">
              <a:off x="6202681"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Flowchart: Connector 242"/>
            <p:cNvSpPr/>
            <p:nvPr/>
          </p:nvSpPr>
          <p:spPr>
            <a:xfrm flipH="1">
              <a:off x="5593081"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Flowchart: Connector 243"/>
            <p:cNvSpPr/>
            <p:nvPr/>
          </p:nvSpPr>
          <p:spPr>
            <a:xfrm flipH="1">
              <a:off x="58674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Flowchart: Connector 244"/>
            <p:cNvSpPr/>
            <p:nvPr/>
          </p:nvSpPr>
          <p:spPr>
            <a:xfrm rot="10800000" flipH="1">
              <a:off x="7955280" y="5135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Flowchart: Connector 245"/>
            <p:cNvSpPr/>
            <p:nvPr/>
          </p:nvSpPr>
          <p:spPr>
            <a:xfrm rot="10800000" flipH="1">
              <a:off x="6477000"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Flowchart: Connector 246"/>
            <p:cNvSpPr/>
            <p:nvPr/>
          </p:nvSpPr>
          <p:spPr>
            <a:xfrm rot="10800000" flipH="1">
              <a:off x="7772400"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Flowchart: Connector 247"/>
            <p:cNvSpPr/>
            <p:nvPr/>
          </p:nvSpPr>
          <p:spPr>
            <a:xfrm rot="10800000" flipH="1">
              <a:off x="7010400" y="3886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Flowchart: Connector 248"/>
            <p:cNvSpPr/>
            <p:nvPr/>
          </p:nvSpPr>
          <p:spPr>
            <a:xfrm rot="10800000" flipH="1">
              <a:off x="7193280" y="5059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Flowchart: Connector 249"/>
            <p:cNvSpPr/>
            <p:nvPr/>
          </p:nvSpPr>
          <p:spPr>
            <a:xfrm rot="10800000" flipH="1">
              <a:off x="6477000"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Flowchart: Connector 250"/>
            <p:cNvSpPr/>
            <p:nvPr/>
          </p:nvSpPr>
          <p:spPr>
            <a:xfrm rot="10800000" flipH="1">
              <a:off x="80010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Flowchart: Connector 251"/>
            <p:cNvSpPr/>
            <p:nvPr/>
          </p:nvSpPr>
          <p:spPr>
            <a:xfrm rot="10800000" flipH="1">
              <a:off x="6431280" y="5212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Flowchart: Connector 252"/>
            <p:cNvSpPr/>
            <p:nvPr/>
          </p:nvSpPr>
          <p:spPr>
            <a:xfrm rot="10800000" flipH="1">
              <a:off x="6324600" y="4038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Flowchart: Connector 253"/>
            <p:cNvSpPr/>
            <p:nvPr/>
          </p:nvSpPr>
          <p:spPr>
            <a:xfrm rot="10800000" flipH="1">
              <a:off x="7802880" y="5212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Flowchart: Connector 254"/>
            <p:cNvSpPr/>
            <p:nvPr/>
          </p:nvSpPr>
          <p:spPr>
            <a:xfrm rot="10800000" flipH="1">
              <a:off x="7117080" y="4907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Flowchart: Connector 255"/>
            <p:cNvSpPr/>
            <p:nvPr/>
          </p:nvSpPr>
          <p:spPr>
            <a:xfrm rot="10800000" flipH="1">
              <a:off x="6553200" y="3886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Flowchart: Connector 256"/>
            <p:cNvSpPr/>
            <p:nvPr/>
          </p:nvSpPr>
          <p:spPr>
            <a:xfrm rot="10800000" flipH="1">
              <a:off x="5974080" y="5212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Flowchart: Connector 257"/>
            <p:cNvSpPr/>
            <p:nvPr/>
          </p:nvSpPr>
          <p:spPr>
            <a:xfrm rot="10800000" flipH="1">
              <a:off x="7421880" y="5135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Flowchart: Connector 258"/>
            <p:cNvSpPr/>
            <p:nvPr/>
          </p:nvSpPr>
          <p:spPr>
            <a:xfrm rot="10800000" flipH="1">
              <a:off x="76200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Flowchart: Connector 259"/>
            <p:cNvSpPr/>
            <p:nvPr/>
          </p:nvSpPr>
          <p:spPr>
            <a:xfrm rot="10800000" flipH="1">
              <a:off x="7345680" y="49834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Flowchart: Connector 260"/>
            <p:cNvSpPr/>
            <p:nvPr/>
          </p:nvSpPr>
          <p:spPr>
            <a:xfrm rot="10800000" flipH="1">
              <a:off x="6812280" y="4678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Flowchart: Connector 261"/>
            <p:cNvSpPr/>
            <p:nvPr/>
          </p:nvSpPr>
          <p:spPr>
            <a:xfrm rot="10800000" flipH="1">
              <a:off x="6583681"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Flowchart: Connector 262"/>
            <p:cNvSpPr/>
            <p:nvPr/>
          </p:nvSpPr>
          <p:spPr>
            <a:xfrm rot="10800000" flipH="1">
              <a:off x="6507480" y="4754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Flowchart: Connector 263"/>
            <p:cNvSpPr/>
            <p:nvPr/>
          </p:nvSpPr>
          <p:spPr>
            <a:xfrm rot="10800000" flipH="1">
              <a:off x="6355080" y="46024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Flowchart: Connector 264"/>
            <p:cNvSpPr/>
            <p:nvPr/>
          </p:nvSpPr>
          <p:spPr>
            <a:xfrm rot="10800000" flipH="1">
              <a:off x="73152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Flowchart: Connector 265"/>
            <p:cNvSpPr/>
            <p:nvPr/>
          </p:nvSpPr>
          <p:spPr>
            <a:xfrm rot="10800000" flipH="1">
              <a:off x="7650480" y="4831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Flowchart: Connector 266"/>
            <p:cNvSpPr/>
            <p:nvPr/>
          </p:nvSpPr>
          <p:spPr>
            <a:xfrm rot="10800000" flipH="1">
              <a:off x="7650480" y="5059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Flowchart: Connector 267"/>
            <p:cNvSpPr/>
            <p:nvPr/>
          </p:nvSpPr>
          <p:spPr>
            <a:xfrm rot="10800000" flipH="1">
              <a:off x="7498080" y="4754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Flowchart: Connector 268"/>
            <p:cNvSpPr/>
            <p:nvPr/>
          </p:nvSpPr>
          <p:spPr>
            <a:xfrm rot="10800000" flipH="1">
              <a:off x="6964680" y="4450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Flowchart: Connector 269"/>
            <p:cNvSpPr/>
            <p:nvPr/>
          </p:nvSpPr>
          <p:spPr>
            <a:xfrm rot="10800000" flipH="1">
              <a:off x="6659880" y="4526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Flowchart: Connector 270"/>
            <p:cNvSpPr/>
            <p:nvPr/>
          </p:nvSpPr>
          <p:spPr>
            <a:xfrm rot="10800000" flipH="1">
              <a:off x="68580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Flowchart: Connector 271"/>
            <p:cNvSpPr/>
            <p:nvPr/>
          </p:nvSpPr>
          <p:spPr>
            <a:xfrm rot="10800000" flipH="1">
              <a:off x="70104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Flowchart: Connector 272"/>
            <p:cNvSpPr/>
            <p:nvPr/>
          </p:nvSpPr>
          <p:spPr>
            <a:xfrm rot="10800000" flipH="1">
              <a:off x="83058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Flowchart: Connector 273"/>
            <p:cNvSpPr/>
            <p:nvPr/>
          </p:nvSpPr>
          <p:spPr>
            <a:xfrm rot="10800000" flipH="1">
              <a:off x="7040880" y="5135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Flowchart: Connector 274"/>
            <p:cNvSpPr/>
            <p:nvPr/>
          </p:nvSpPr>
          <p:spPr>
            <a:xfrm>
              <a:off x="78486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Flowchart: Connector 275"/>
            <p:cNvSpPr/>
            <p:nvPr/>
          </p:nvSpPr>
          <p:spPr>
            <a:xfrm>
              <a:off x="80010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Flowchart: Connector 276"/>
            <p:cNvSpPr/>
            <p:nvPr/>
          </p:nvSpPr>
          <p:spPr>
            <a:xfrm>
              <a:off x="67818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Flowchart: Connector 277"/>
            <p:cNvSpPr/>
            <p:nvPr/>
          </p:nvSpPr>
          <p:spPr>
            <a:xfrm>
              <a:off x="62484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Flowchart: Connector 278"/>
            <p:cNvSpPr/>
            <p:nvPr/>
          </p:nvSpPr>
          <p:spPr>
            <a:xfrm>
              <a:off x="57150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Flowchart: Connector 279"/>
            <p:cNvSpPr/>
            <p:nvPr/>
          </p:nvSpPr>
          <p:spPr>
            <a:xfrm>
              <a:off x="77724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Flowchart: Connector 280"/>
            <p:cNvSpPr/>
            <p:nvPr/>
          </p:nvSpPr>
          <p:spPr>
            <a:xfrm>
              <a:off x="6781800" y="4038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Flowchart: Connector 281"/>
            <p:cNvSpPr/>
            <p:nvPr/>
          </p:nvSpPr>
          <p:spPr>
            <a:xfrm>
              <a:off x="6248400" y="4800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Flowchart: Connector 282"/>
            <p:cNvSpPr/>
            <p:nvPr/>
          </p:nvSpPr>
          <p:spPr>
            <a:xfrm>
              <a:off x="80772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Flowchart: Connector 283"/>
            <p:cNvSpPr/>
            <p:nvPr/>
          </p:nvSpPr>
          <p:spPr>
            <a:xfrm>
              <a:off x="5486400"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Flowchart: Connector 284"/>
            <p:cNvSpPr/>
            <p:nvPr/>
          </p:nvSpPr>
          <p:spPr>
            <a:xfrm>
              <a:off x="67056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Flowchart: Connector 285"/>
            <p:cNvSpPr/>
            <p:nvPr/>
          </p:nvSpPr>
          <p:spPr>
            <a:xfrm>
              <a:off x="78486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Flowchart: Connector 286"/>
            <p:cNvSpPr/>
            <p:nvPr/>
          </p:nvSpPr>
          <p:spPr>
            <a:xfrm>
              <a:off x="8305800" y="4191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Flowchart: Connector 287"/>
            <p:cNvSpPr/>
            <p:nvPr/>
          </p:nvSpPr>
          <p:spPr>
            <a:xfrm>
              <a:off x="76962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Flowchart: Connector 288"/>
            <p:cNvSpPr/>
            <p:nvPr/>
          </p:nvSpPr>
          <p:spPr>
            <a:xfrm>
              <a:off x="7391400"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Flowchart: Connector 289"/>
            <p:cNvSpPr/>
            <p:nvPr/>
          </p:nvSpPr>
          <p:spPr>
            <a:xfrm>
              <a:off x="7391400"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Flowchart: Connector 290"/>
            <p:cNvSpPr/>
            <p:nvPr/>
          </p:nvSpPr>
          <p:spPr>
            <a:xfrm>
              <a:off x="75438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Flowchart: Connector 291"/>
            <p:cNvSpPr/>
            <p:nvPr/>
          </p:nvSpPr>
          <p:spPr>
            <a:xfrm>
              <a:off x="78486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Flowchart: Connector 292"/>
            <p:cNvSpPr/>
            <p:nvPr/>
          </p:nvSpPr>
          <p:spPr>
            <a:xfrm>
              <a:off x="81534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Flowchart: Connector 293"/>
            <p:cNvSpPr/>
            <p:nvPr/>
          </p:nvSpPr>
          <p:spPr>
            <a:xfrm>
              <a:off x="70104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Flowchart: Connector 294"/>
            <p:cNvSpPr/>
            <p:nvPr/>
          </p:nvSpPr>
          <p:spPr>
            <a:xfrm>
              <a:off x="7696200" y="6172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Flowchart: Connector 295"/>
            <p:cNvSpPr/>
            <p:nvPr/>
          </p:nvSpPr>
          <p:spPr>
            <a:xfrm>
              <a:off x="8229600" y="4648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Flowchart: Connector 296"/>
            <p:cNvSpPr/>
            <p:nvPr/>
          </p:nvSpPr>
          <p:spPr>
            <a:xfrm>
              <a:off x="81534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Flowchart: Connector 297"/>
            <p:cNvSpPr/>
            <p:nvPr/>
          </p:nvSpPr>
          <p:spPr>
            <a:xfrm>
              <a:off x="8610600"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Flowchart: Connector 298"/>
            <p:cNvSpPr/>
            <p:nvPr/>
          </p:nvSpPr>
          <p:spPr>
            <a:xfrm>
              <a:off x="54102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Flowchart: Connector 299"/>
            <p:cNvSpPr/>
            <p:nvPr/>
          </p:nvSpPr>
          <p:spPr>
            <a:xfrm>
              <a:off x="64770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Flowchart: Connector 300"/>
            <p:cNvSpPr/>
            <p:nvPr/>
          </p:nvSpPr>
          <p:spPr>
            <a:xfrm>
              <a:off x="83058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Flowchart: Connector 301"/>
            <p:cNvSpPr/>
            <p:nvPr/>
          </p:nvSpPr>
          <p:spPr>
            <a:xfrm>
              <a:off x="83058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Flowchart: Connector 302"/>
            <p:cNvSpPr/>
            <p:nvPr/>
          </p:nvSpPr>
          <p:spPr>
            <a:xfrm rot="10800000">
              <a:off x="84582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Flowchart: Connector 303"/>
            <p:cNvSpPr/>
            <p:nvPr/>
          </p:nvSpPr>
          <p:spPr>
            <a:xfrm rot="10800000">
              <a:off x="83820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Flowchart: Connector 304"/>
            <p:cNvSpPr/>
            <p:nvPr/>
          </p:nvSpPr>
          <p:spPr>
            <a:xfrm flipH="1">
              <a:off x="8412481"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Flowchart: Connector 305"/>
            <p:cNvSpPr/>
            <p:nvPr/>
          </p:nvSpPr>
          <p:spPr>
            <a:xfrm flipH="1">
              <a:off x="8260081"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Flowchart: Connector 306"/>
            <p:cNvSpPr/>
            <p:nvPr/>
          </p:nvSpPr>
          <p:spPr>
            <a:xfrm flipH="1">
              <a:off x="60960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Flowchart: Connector 307"/>
            <p:cNvSpPr/>
            <p:nvPr/>
          </p:nvSpPr>
          <p:spPr>
            <a:xfrm flipH="1">
              <a:off x="7162800"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Flowchart: Connector 308"/>
            <p:cNvSpPr/>
            <p:nvPr/>
          </p:nvSpPr>
          <p:spPr>
            <a:xfrm flipH="1">
              <a:off x="6781800" y="4495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Flowchart: Connector 309"/>
            <p:cNvSpPr/>
            <p:nvPr/>
          </p:nvSpPr>
          <p:spPr>
            <a:xfrm flipH="1">
              <a:off x="57912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Flowchart: Connector 310"/>
            <p:cNvSpPr/>
            <p:nvPr/>
          </p:nvSpPr>
          <p:spPr>
            <a:xfrm flipH="1">
              <a:off x="8031481"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Flowchart: Connector 311"/>
            <p:cNvSpPr/>
            <p:nvPr/>
          </p:nvSpPr>
          <p:spPr>
            <a:xfrm flipH="1">
              <a:off x="7421881" y="6019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Flowchart: Connector 312"/>
            <p:cNvSpPr/>
            <p:nvPr/>
          </p:nvSpPr>
          <p:spPr>
            <a:xfrm flipH="1">
              <a:off x="7543800"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Flowchart: Connector 313"/>
            <p:cNvSpPr/>
            <p:nvPr/>
          </p:nvSpPr>
          <p:spPr>
            <a:xfrm flipH="1">
              <a:off x="6172200" y="3962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Flowchart: Connector 314"/>
            <p:cNvSpPr/>
            <p:nvPr/>
          </p:nvSpPr>
          <p:spPr>
            <a:xfrm flipH="1">
              <a:off x="74676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Flowchart: Connector 315"/>
            <p:cNvSpPr/>
            <p:nvPr/>
          </p:nvSpPr>
          <p:spPr>
            <a:xfrm flipH="1">
              <a:off x="66294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Flowchart: Connector 316"/>
            <p:cNvSpPr/>
            <p:nvPr/>
          </p:nvSpPr>
          <p:spPr>
            <a:xfrm flipH="1">
              <a:off x="59436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Flowchart: Connector 317"/>
            <p:cNvSpPr/>
            <p:nvPr/>
          </p:nvSpPr>
          <p:spPr>
            <a:xfrm flipH="1">
              <a:off x="6096000"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Flowchart: Connector 318"/>
            <p:cNvSpPr/>
            <p:nvPr/>
          </p:nvSpPr>
          <p:spPr>
            <a:xfrm flipH="1">
              <a:off x="6629400" y="4648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Flowchart: Connector 319"/>
            <p:cNvSpPr/>
            <p:nvPr/>
          </p:nvSpPr>
          <p:spPr>
            <a:xfrm flipH="1">
              <a:off x="53340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Flowchart: Connector 320"/>
            <p:cNvSpPr/>
            <p:nvPr/>
          </p:nvSpPr>
          <p:spPr>
            <a:xfrm flipH="1">
              <a:off x="56388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Flowchart: Connector 321"/>
            <p:cNvSpPr/>
            <p:nvPr/>
          </p:nvSpPr>
          <p:spPr>
            <a:xfrm flipH="1">
              <a:off x="57912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Flowchart: Connector 322"/>
            <p:cNvSpPr/>
            <p:nvPr/>
          </p:nvSpPr>
          <p:spPr>
            <a:xfrm flipH="1">
              <a:off x="7696200" y="4191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Flowchart: Connector 323"/>
            <p:cNvSpPr/>
            <p:nvPr/>
          </p:nvSpPr>
          <p:spPr>
            <a:xfrm flipH="1">
              <a:off x="5867400" y="4648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Flowchart: Connector 324"/>
            <p:cNvSpPr/>
            <p:nvPr/>
          </p:nvSpPr>
          <p:spPr>
            <a:xfrm flipH="1">
              <a:off x="54102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Flowchart: Connector 325"/>
            <p:cNvSpPr/>
            <p:nvPr/>
          </p:nvSpPr>
          <p:spPr>
            <a:xfrm flipH="1">
              <a:off x="5638800"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Flowchart: Connector 326"/>
            <p:cNvSpPr/>
            <p:nvPr/>
          </p:nvSpPr>
          <p:spPr>
            <a:xfrm flipH="1">
              <a:off x="7924800"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Flowchart: Connector 327"/>
            <p:cNvSpPr/>
            <p:nvPr/>
          </p:nvSpPr>
          <p:spPr>
            <a:xfrm flipH="1">
              <a:off x="7239000" y="4038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Flowchart: Connector 328"/>
            <p:cNvSpPr/>
            <p:nvPr/>
          </p:nvSpPr>
          <p:spPr>
            <a:xfrm flipH="1">
              <a:off x="73914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Flowchart: Connector 329"/>
            <p:cNvSpPr/>
            <p:nvPr/>
          </p:nvSpPr>
          <p:spPr>
            <a:xfrm flipH="1">
              <a:off x="76962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Flowchart: Connector 330"/>
            <p:cNvSpPr/>
            <p:nvPr/>
          </p:nvSpPr>
          <p:spPr>
            <a:xfrm flipH="1">
              <a:off x="8031481"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Flowchart: Connector 331"/>
            <p:cNvSpPr/>
            <p:nvPr/>
          </p:nvSpPr>
          <p:spPr>
            <a:xfrm flipH="1">
              <a:off x="78486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Flowchart: Connector 332"/>
            <p:cNvSpPr/>
            <p:nvPr/>
          </p:nvSpPr>
          <p:spPr>
            <a:xfrm rot="10800000" flipH="1">
              <a:off x="76200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Flowchart: Connector 333"/>
            <p:cNvSpPr/>
            <p:nvPr/>
          </p:nvSpPr>
          <p:spPr>
            <a:xfrm rot="10800000" flipH="1">
              <a:off x="83820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Flowchart: Connector 334"/>
            <p:cNvSpPr/>
            <p:nvPr/>
          </p:nvSpPr>
          <p:spPr>
            <a:xfrm rot="10800000" flipH="1">
              <a:off x="5562600"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Flowchart: Connector 335"/>
            <p:cNvSpPr/>
            <p:nvPr/>
          </p:nvSpPr>
          <p:spPr>
            <a:xfrm rot="10800000" flipH="1">
              <a:off x="7574280" y="5440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Flowchart: Connector 336"/>
            <p:cNvSpPr/>
            <p:nvPr/>
          </p:nvSpPr>
          <p:spPr>
            <a:xfrm rot="10800000" flipH="1">
              <a:off x="7010400" y="4800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Flowchart: Connector 337"/>
            <p:cNvSpPr/>
            <p:nvPr/>
          </p:nvSpPr>
          <p:spPr>
            <a:xfrm rot="10800000" flipH="1">
              <a:off x="86868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Flowchart: Connector 338"/>
            <p:cNvSpPr/>
            <p:nvPr/>
          </p:nvSpPr>
          <p:spPr>
            <a:xfrm rot="10800000" flipH="1">
              <a:off x="7726681"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Flowchart: Connector 339"/>
            <p:cNvSpPr/>
            <p:nvPr/>
          </p:nvSpPr>
          <p:spPr>
            <a:xfrm rot="10800000" flipH="1">
              <a:off x="7086600"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Flowchart: Connector 340"/>
            <p:cNvSpPr/>
            <p:nvPr/>
          </p:nvSpPr>
          <p:spPr>
            <a:xfrm rot="10800000" flipH="1">
              <a:off x="6781800" y="3886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 name="Straight Arrow Connector 17"/>
          <p:cNvCxnSpPr>
            <a:endCxn id="320" idx="0"/>
          </p:cNvCxnSpPr>
          <p:nvPr/>
        </p:nvCxnSpPr>
        <p:spPr>
          <a:xfrm>
            <a:off x="5414888" y="2667000"/>
            <a:ext cx="18171" cy="1905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1041" name="Group 1040"/>
          <p:cNvGrpSpPr/>
          <p:nvPr/>
        </p:nvGrpSpPr>
        <p:grpSpPr>
          <a:xfrm>
            <a:off x="2362200" y="4257369"/>
            <a:ext cx="3087024" cy="2574317"/>
            <a:chOff x="2362200" y="4267200"/>
            <a:chExt cx="3087024" cy="2574317"/>
          </a:xfrm>
        </p:grpSpPr>
        <p:grpSp>
          <p:nvGrpSpPr>
            <p:cNvPr id="344" name="Group 343"/>
            <p:cNvGrpSpPr/>
            <p:nvPr/>
          </p:nvGrpSpPr>
          <p:grpSpPr>
            <a:xfrm>
              <a:off x="2362200" y="4267200"/>
              <a:ext cx="2574317" cy="2574317"/>
              <a:chOff x="2057400" y="2597180"/>
              <a:chExt cx="2040917" cy="2040917"/>
            </a:xfrm>
          </p:grpSpPr>
          <p:pic>
            <p:nvPicPr>
              <p:cNvPr id="345" name="Picture 4" descr="Image result for magnifying glass svg">
                <a:extLst>
                  <a:ext uri="{FF2B5EF4-FFF2-40B4-BE49-F238E27FC236}">
                    <a16:creationId xmlns:a16="http://schemas.microsoft.com/office/drawing/2014/main" id="{9876B76E-F059-4118-95D9-C7CA6F9FB4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057400" y="2597180"/>
                <a:ext cx="2040917" cy="2040917"/>
              </a:xfrm>
              <a:prstGeom prst="rect">
                <a:avLst/>
              </a:prstGeom>
              <a:noFill/>
              <a:extLst>
                <a:ext uri="{909E8E84-426E-40DD-AFC4-6F175D3DCCD1}">
                  <a14:hiddenFill xmlns:a14="http://schemas.microsoft.com/office/drawing/2010/main">
                    <a:solidFill>
                      <a:srgbClr val="FFFFFF"/>
                    </a:solidFill>
                  </a14:hiddenFill>
                </a:ext>
              </a:extLst>
            </p:spPr>
          </p:pic>
          <p:sp>
            <p:nvSpPr>
              <p:cNvPr id="346" name="Oval 345">
                <a:extLst>
                  <a:ext uri="{FF2B5EF4-FFF2-40B4-BE49-F238E27FC236}">
                    <a16:creationId xmlns:a16="http://schemas.microsoft.com/office/drawing/2014/main" id="{E7752FE1-6ECA-4D2D-8E68-FFF9582E49DB}"/>
                  </a:ext>
                </a:extLst>
              </p:cNvPr>
              <p:cNvSpPr/>
              <p:nvPr/>
            </p:nvSpPr>
            <p:spPr>
              <a:xfrm>
                <a:off x="2788038" y="2709651"/>
                <a:ext cx="1185448" cy="118544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cxnSp>
          <p:nvCxnSpPr>
            <p:cNvPr id="1024" name="Straight Connector 1023"/>
            <p:cNvCxnSpPr/>
            <p:nvPr/>
          </p:nvCxnSpPr>
          <p:spPr>
            <a:xfrm>
              <a:off x="4267200" y="4343400"/>
              <a:ext cx="1143000" cy="2286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0" name="Straight Connector 349"/>
            <p:cNvCxnSpPr>
              <a:endCxn id="320" idx="3"/>
            </p:cNvCxnSpPr>
            <p:nvPr/>
          </p:nvCxnSpPr>
          <p:spPr>
            <a:xfrm flipV="1">
              <a:off x="4800600" y="4611024"/>
              <a:ext cx="648624" cy="102777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57" name="Flowchart: Connector 356"/>
            <p:cNvSpPr/>
            <p:nvPr/>
          </p:nvSpPr>
          <p:spPr>
            <a:xfrm flipH="1">
              <a:off x="3352800" y="4953000"/>
              <a:ext cx="762000" cy="457200"/>
            </a:xfrm>
            <a:prstGeom prst="flowChartConnector">
              <a:avLst/>
            </a:prstGeom>
            <a:solidFill>
              <a:schemeClr val="bg1">
                <a:lumMod val="65000"/>
              </a:schemeClr>
            </a:solid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TextBox 357"/>
            <p:cNvSpPr txBox="1"/>
            <p:nvPr/>
          </p:nvSpPr>
          <p:spPr>
            <a:xfrm>
              <a:off x="3276600" y="5029200"/>
              <a:ext cx="920445" cy="307777"/>
            </a:xfrm>
            <a:prstGeom prst="rect">
              <a:avLst/>
            </a:prstGeom>
            <a:noFill/>
          </p:spPr>
          <p:txBody>
            <a:bodyPr wrap="none" rtlCol="0">
              <a:spAutoFit/>
            </a:bodyPr>
            <a:lstStyle/>
            <a:p>
              <a:r>
                <a:rPr lang="en-US" sz="1400" dirty="0" smtClean="0"/>
                <a:t>genotype</a:t>
              </a:r>
              <a:endParaRPr lang="en-US" sz="1400" dirty="0"/>
            </a:p>
          </p:txBody>
        </p:sp>
        <p:cxnSp>
          <p:nvCxnSpPr>
            <p:cNvPr id="1034" name="Straight Connector 1033"/>
            <p:cNvCxnSpPr/>
            <p:nvPr/>
          </p:nvCxnSpPr>
          <p:spPr>
            <a:xfrm flipV="1">
              <a:off x="3886200" y="4800600"/>
              <a:ext cx="7620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1" name="TextBox 360"/>
            <p:cNvSpPr txBox="1"/>
            <p:nvPr/>
          </p:nvSpPr>
          <p:spPr>
            <a:xfrm>
              <a:off x="3886200" y="4572000"/>
              <a:ext cx="503664" cy="307777"/>
            </a:xfrm>
            <a:prstGeom prst="rect">
              <a:avLst/>
            </a:prstGeom>
            <a:noFill/>
          </p:spPr>
          <p:txBody>
            <a:bodyPr wrap="none" rtlCol="0">
              <a:spAutoFit/>
            </a:bodyPr>
            <a:lstStyle/>
            <a:p>
              <a:r>
                <a:rPr lang="en-US" sz="1400" dirty="0" smtClean="0"/>
                <a:t>Bob</a:t>
              </a:r>
              <a:endParaRPr lang="en-US" sz="1400" dirty="0"/>
            </a:p>
          </p:txBody>
        </p:sp>
        <p:cxnSp>
          <p:nvCxnSpPr>
            <p:cNvPr id="362" name="Straight Connector 361"/>
            <p:cNvCxnSpPr/>
            <p:nvPr/>
          </p:nvCxnSpPr>
          <p:spPr>
            <a:xfrm>
              <a:off x="3810000" y="5410200"/>
              <a:ext cx="7620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6" name="TextBox 365"/>
            <p:cNvSpPr txBox="1"/>
            <p:nvPr/>
          </p:nvSpPr>
          <p:spPr>
            <a:xfrm>
              <a:off x="3701249" y="5486400"/>
              <a:ext cx="870751" cy="307777"/>
            </a:xfrm>
            <a:prstGeom prst="rect">
              <a:avLst/>
            </a:prstGeom>
            <a:noFill/>
          </p:spPr>
          <p:txBody>
            <a:bodyPr wrap="none" rtlCol="0">
              <a:spAutoFit/>
            </a:bodyPr>
            <a:lstStyle/>
            <a:p>
              <a:r>
                <a:rPr lang="en-US" sz="1400" dirty="0" smtClean="0"/>
                <a:t>zip code</a:t>
              </a:r>
              <a:endParaRPr lang="en-US" sz="1400" dirty="0"/>
            </a:p>
          </p:txBody>
        </p:sp>
      </p:grpSp>
      <p:grpSp>
        <p:nvGrpSpPr>
          <p:cNvPr id="22" name="Group 21"/>
          <p:cNvGrpSpPr/>
          <p:nvPr/>
        </p:nvGrpSpPr>
        <p:grpSpPr>
          <a:xfrm>
            <a:off x="3352800" y="2514600"/>
            <a:ext cx="2198226" cy="792088"/>
            <a:chOff x="3187053" y="1825123"/>
            <a:chExt cx="2151717" cy="792088"/>
          </a:xfrm>
        </p:grpSpPr>
        <p:cxnSp>
          <p:nvCxnSpPr>
            <p:cNvPr id="7" name="Straight Connector 6"/>
            <p:cNvCxnSpPr>
              <a:endCxn id="21" idx="1"/>
            </p:cNvCxnSpPr>
            <p:nvPr/>
          </p:nvCxnSpPr>
          <p:spPr>
            <a:xfrm flipV="1">
              <a:off x="3187053" y="2221167"/>
              <a:ext cx="711557" cy="699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3898610" y="1825123"/>
              <a:ext cx="1440160" cy="792088"/>
            </a:xfrm>
            <a:prstGeom prst="rect">
              <a:avLst/>
            </a:prstGeom>
            <a:solidFill>
              <a:schemeClr val="bg1"/>
            </a:solid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F0000"/>
                  </a:solidFill>
                </a:rPr>
                <a:t>Inferred genotype</a:t>
              </a:r>
              <a:endParaRPr lang="zh-CN" altLang="en-US" dirty="0">
                <a:solidFill>
                  <a:srgbClr val="FF0000"/>
                </a:solidFill>
              </a:endParaRPr>
            </a:p>
          </p:txBody>
        </p:sp>
      </p:grpSp>
      <p:cxnSp>
        <p:nvCxnSpPr>
          <p:cNvPr id="376" name="Straight Connector 375"/>
          <p:cNvCxnSpPr>
            <a:stCxn id="21" idx="2"/>
            <a:endCxn id="320" idx="7"/>
          </p:cNvCxnSpPr>
          <p:nvPr/>
        </p:nvCxnSpPr>
        <p:spPr>
          <a:xfrm>
            <a:off x="4815382" y="3306688"/>
            <a:ext cx="601513" cy="127200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9963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0"/>
                                        </p:tgtEl>
                                        <p:attrNameLst>
                                          <p:attrName>style.visibility</p:attrName>
                                        </p:attrNameLst>
                                      </p:cBhvr>
                                      <p:to>
                                        <p:strVal val="visible"/>
                                      </p:to>
                                    </p:set>
                                    <p:animEffect transition="in" filter="fade">
                                      <p:cBhvr>
                                        <p:cTn id="7" dur="500"/>
                                        <p:tgtEl>
                                          <p:spTgt spid="1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40"/>
                                        </p:tgtEl>
                                        <p:attrNameLst>
                                          <p:attrName>style.visibility</p:attrName>
                                        </p:attrNameLst>
                                      </p:cBhvr>
                                      <p:to>
                                        <p:strVal val="visible"/>
                                      </p:to>
                                    </p:set>
                                    <p:animEffect transition="in" filter="fade">
                                      <p:cBhvr>
                                        <p:cTn id="12" dur="500"/>
                                        <p:tgtEl>
                                          <p:spTgt spid="1040"/>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10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1050"/>
                                        </p:tgtEl>
                                      </p:cBhvr>
                                    </p:animEffect>
                                    <p:set>
                                      <p:cBhvr>
                                        <p:cTn id="23" dur="1" fill="hold">
                                          <p:stCondLst>
                                            <p:cond delay="499"/>
                                          </p:stCondLst>
                                        </p:cTn>
                                        <p:tgtEl>
                                          <p:spTgt spid="1050"/>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18"/>
                                        </p:tgtEl>
                                      </p:cBhvr>
                                    </p:animEffect>
                                    <p:set>
                                      <p:cBhvr>
                                        <p:cTn id="26" dur="1" fill="hold">
                                          <p:stCondLst>
                                            <p:cond delay="499"/>
                                          </p:stCondLst>
                                        </p:cTn>
                                        <p:tgtEl>
                                          <p:spTgt spid="1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500"/>
                            </p:stCondLst>
                            <p:childTnLst>
                              <p:par>
                                <p:cTn id="33" presetID="10" presetClass="entr" presetSubtype="0" fill="hold" nodeType="afterEffect">
                                  <p:stCondLst>
                                    <p:cond delay="1000"/>
                                  </p:stCondLst>
                                  <p:childTnLst>
                                    <p:set>
                                      <p:cBhvr>
                                        <p:cTn id="34" dur="1" fill="hold">
                                          <p:stCondLst>
                                            <p:cond delay="0"/>
                                          </p:stCondLst>
                                        </p:cTn>
                                        <p:tgtEl>
                                          <p:spTgt spid="376"/>
                                        </p:tgtEl>
                                        <p:attrNameLst>
                                          <p:attrName>style.visibility</p:attrName>
                                        </p:attrNameLst>
                                      </p:cBhvr>
                                      <p:to>
                                        <p:strVal val="visible"/>
                                      </p:to>
                                    </p:set>
                                    <p:animEffect transition="in" filter="fade">
                                      <p:cBhvr>
                                        <p:cTn id="35" dur="500"/>
                                        <p:tgtEl>
                                          <p:spTgt spid="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59458"/>
          <a:stretch/>
        </p:blipFill>
        <p:spPr>
          <a:xfrm>
            <a:off x="76200" y="2209800"/>
            <a:ext cx="3581377" cy="2192317"/>
          </a:xfrm>
          <a:prstGeom prst="rect">
            <a:avLst/>
          </a:prstGeom>
        </p:spPr>
      </p:pic>
      <p:sp>
        <p:nvSpPr>
          <p:cNvPr id="2" name="Title 1"/>
          <p:cNvSpPr>
            <a:spLocks noGrp="1"/>
          </p:cNvSpPr>
          <p:nvPr>
            <p:ph type="title"/>
          </p:nvPr>
        </p:nvSpPr>
        <p:spPr>
          <a:xfrm>
            <a:off x="457200" y="434752"/>
            <a:ext cx="8229600" cy="762000"/>
          </a:xfrm>
        </p:spPr>
        <p:txBody>
          <a:bodyPr>
            <a:normAutofit/>
          </a:bodyPr>
          <a:lstStyle/>
          <a:p>
            <a:r>
              <a:rPr lang="en-US" altLang="zh-CN" dirty="0"/>
              <a:t>Linking </a:t>
            </a:r>
            <a:r>
              <a:rPr lang="en-US" altLang="zh-CN" dirty="0" smtClean="0"/>
              <a:t>expression data to genotypes</a:t>
            </a:r>
            <a:endParaRPr lang="zh-CN" altLang="en-US" dirty="0"/>
          </a:p>
        </p:txBody>
      </p:sp>
      <p:grpSp>
        <p:nvGrpSpPr>
          <p:cNvPr id="1040" name="Group 1039"/>
          <p:cNvGrpSpPr/>
          <p:nvPr/>
        </p:nvGrpSpPr>
        <p:grpSpPr>
          <a:xfrm>
            <a:off x="5029200" y="3200400"/>
            <a:ext cx="4038600" cy="3091947"/>
            <a:chOff x="4953000" y="3200400"/>
            <a:chExt cx="4038600" cy="3091947"/>
          </a:xfrm>
        </p:grpSpPr>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00" y="3606208"/>
              <a:ext cx="4038600" cy="2686139"/>
            </a:xfrm>
            <a:prstGeom prst="rect">
              <a:avLst/>
            </a:prstGeom>
          </p:spPr>
        </p:pic>
        <p:sp>
          <p:nvSpPr>
            <p:cNvPr id="23" name="TextBox 22"/>
            <p:cNvSpPr txBox="1"/>
            <p:nvPr/>
          </p:nvSpPr>
          <p:spPr>
            <a:xfrm>
              <a:off x="6019800" y="3200400"/>
              <a:ext cx="1758815" cy="461665"/>
            </a:xfrm>
            <a:prstGeom prst="rect">
              <a:avLst/>
            </a:prstGeom>
            <a:noFill/>
          </p:spPr>
          <p:txBody>
            <a:bodyPr wrap="none" rtlCol="0">
              <a:spAutoFit/>
            </a:bodyPr>
            <a:lstStyle/>
            <a:p>
              <a:r>
                <a:rPr lang="en-US" sz="2400" b="1" dirty="0" err="1" smtClean="0"/>
                <a:t>GEDmatch</a:t>
              </a:r>
              <a:endParaRPr lang="en-US" sz="2400" b="1" dirty="0"/>
            </a:p>
          </p:txBody>
        </p:sp>
        <p:sp>
          <p:nvSpPr>
            <p:cNvPr id="13" name="Flowchart: Connector 12"/>
            <p:cNvSpPr/>
            <p:nvPr/>
          </p:nvSpPr>
          <p:spPr>
            <a:xfrm>
              <a:off x="60960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Connector 23"/>
            <p:cNvSpPr/>
            <p:nvPr/>
          </p:nvSpPr>
          <p:spPr>
            <a:xfrm>
              <a:off x="7924800" y="3962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Connector 24"/>
            <p:cNvSpPr/>
            <p:nvPr/>
          </p:nvSpPr>
          <p:spPr>
            <a:xfrm>
              <a:off x="64008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Connector 25"/>
            <p:cNvSpPr/>
            <p:nvPr/>
          </p:nvSpPr>
          <p:spPr>
            <a:xfrm>
              <a:off x="65532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Connector 28"/>
            <p:cNvSpPr/>
            <p:nvPr/>
          </p:nvSpPr>
          <p:spPr>
            <a:xfrm>
              <a:off x="67056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Connector 30"/>
            <p:cNvSpPr/>
            <p:nvPr/>
          </p:nvSpPr>
          <p:spPr>
            <a:xfrm>
              <a:off x="6858000"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31"/>
            <p:cNvSpPr/>
            <p:nvPr/>
          </p:nvSpPr>
          <p:spPr>
            <a:xfrm>
              <a:off x="75438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Connector 32"/>
            <p:cNvSpPr/>
            <p:nvPr/>
          </p:nvSpPr>
          <p:spPr>
            <a:xfrm>
              <a:off x="71628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Connector 33"/>
            <p:cNvSpPr/>
            <p:nvPr/>
          </p:nvSpPr>
          <p:spPr>
            <a:xfrm>
              <a:off x="80772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Connector 34"/>
            <p:cNvSpPr/>
            <p:nvPr/>
          </p:nvSpPr>
          <p:spPr>
            <a:xfrm>
              <a:off x="74676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Connector 35"/>
            <p:cNvSpPr/>
            <p:nvPr/>
          </p:nvSpPr>
          <p:spPr>
            <a:xfrm>
              <a:off x="64008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Connector 36"/>
            <p:cNvSpPr/>
            <p:nvPr/>
          </p:nvSpPr>
          <p:spPr>
            <a:xfrm>
              <a:off x="7162800" y="3886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p:cNvSpPr/>
            <p:nvPr/>
          </p:nvSpPr>
          <p:spPr>
            <a:xfrm>
              <a:off x="8001000"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Connector 38"/>
            <p:cNvSpPr/>
            <p:nvPr/>
          </p:nvSpPr>
          <p:spPr>
            <a:xfrm>
              <a:off x="79248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Connector 39"/>
            <p:cNvSpPr/>
            <p:nvPr/>
          </p:nvSpPr>
          <p:spPr>
            <a:xfrm>
              <a:off x="8001000"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lowchart: Connector 40"/>
            <p:cNvSpPr/>
            <p:nvPr/>
          </p:nvSpPr>
          <p:spPr>
            <a:xfrm>
              <a:off x="85344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lowchart: Connector 41"/>
            <p:cNvSpPr/>
            <p:nvPr/>
          </p:nvSpPr>
          <p:spPr>
            <a:xfrm>
              <a:off x="83058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lowchart: Connector 42"/>
            <p:cNvSpPr/>
            <p:nvPr/>
          </p:nvSpPr>
          <p:spPr>
            <a:xfrm>
              <a:off x="63246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lowchart: Connector 43"/>
            <p:cNvSpPr/>
            <p:nvPr/>
          </p:nvSpPr>
          <p:spPr>
            <a:xfrm>
              <a:off x="86868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lowchart: Connector 44"/>
            <p:cNvSpPr/>
            <p:nvPr/>
          </p:nvSpPr>
          <p:spPr>
            <a:xfrm>
              <a:off x="7848600"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lowchart: Connector 45"/>
            <p:cNvSpPr/>
            <p:nvPr/>
          </p:nvSpPr>
          <p:spPr>
            <a:xfrm>
              <a:off x="64770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lowchart: Connector 46"/>
            <p:cNvSpPr/>
            <p:nvPr/>
          </p:nvSpPr>
          <p:spPr>
            <a:xfrm>
              <a:off x="6629400"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lowchart: Connector 47"/>
            <p:cNvSpPr/>
            <p:nvPr/>
          </p:nvSpPr>
          <p:spPr>
            <a:xfrm>
              <a:off x="68580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lowchart: Connector 48"/>
            <p:cNvSpPr/>
            <p:nvPr/>
          </p:nvSpPr>
          <p:spPr>
            <a:xfrm>
              <a:off x="69342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lowchart: Connector 49"/>
            <p:cNvSpPr/>
            <p:nvPr/>
          </p:nvSpPr>
          <p:spPr>
            <a:xfrm>
              <a:off x="6858000" y="3810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lowchart: Connector 50"/>
            <p:cNvSpPr/>
            <p:nvPr/>
          </p:nvSpPr>
          <p:spPr>
            <a:xfrm>
              <a:off x="8153400" y="4800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lowchart: Connector 51"/>
            <p:cNvSpPr/>
            <p:nvPr/>
          </p:nvSpPr>
          <p:spPr>
            <a:xfrm>
              <a:off x="82296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lowchart: Connector 52"/>
            <p:cNvSpPr/>
            <p:nvPr/>
          </p:nvSpPr>
          <p:spPr>
            <a:xfrm>
              <a:off x="75438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lowchart: Connector 53"/>
            <p:cNvSpPr/>
            <p:nvPr/>
          </p:nvSpPr>
          <p:spPr>
            <a:xfrm>
              <a:off x="76962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lowchart: Connector 54"/>
            <p:cNvSpPr/>
            <p:nvPr/>
          </p:nvSpPr>
          <p:spPr>
            <a:xfrm>
              <a:off x="78486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lowchart: Connector 55"/>
            <p:cNvSpPr/>
            <p:nvPr/>
          </p:nvSpPr>
          <p:spPr>
            <a:xfrm>
              <a:off x="51816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lowchart: Connector 56"/>
            <p:cNvSpPr/>
            <p:nvPr/>
          </p:nvSpPr>
          <p:spPr>
            <a:xfrm>
              <a:off x="7696200" y="3962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lowchart: Connector 57"/>
            <p:cNvSpPr/>
            <p:nvPr/>
          </p:nvSpPr>
          <p:spPr>
            <a:xfrm>
              <a:off x="76962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lowchart: Connector 58"/>
            <p:cNvSpPr/>
            <p:nvPr/>
          </p:nvSpPr>
          <p:spPr>
            <a:xfrm>
              <a:off x="7924800" y="4495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lowchart: Connector 59"/>
            <p:cNvSpPr/>
            <p:nvPr/>
          </p:nvSpPr>
          <p:spPr>
            <a:xfrm>
              <a:off x="78486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lowchart: Connector 60"/>
            <p:cNvSpPr/>
            <p:nvPr/>
          </p:nvSpPr>
          <p:spPr>
            <a:xfrm>
              <a:off x="80772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lowchart: Connector 61"/>
            <p:cNvSpPr/>
            <p:nvPr/>
          </p:nvSpPr>
          <p:spPr>
            <a:xfrm>
              <a:off x="83820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lowchart: Connector 62"/>
            <p:cNvSpPr/>
            <p:nvPr/>
          </p:nvSpPr>
          <p:spPr>
            <a:xfrm>
              <a:off x="7848600" y="4648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lowchart: Connector 63"/>
            <p:cNvSpPr/>
            <p:nvPr/>
          </p:nvSpPr>
          <p:spPr>
            <a:xfrm>
              <a:off x="83058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lowchart: Connector 64"/>
            <p:cNvSpPr/>
            <p:nvPr/>
          </p:nvSpPr>
          <p:spPr>
            <a:xfrm>
              <a:off x="84582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lowchart: Connector 65"/>
            <p:cNvSpPr/>
            <p:nvPr/>
          </p:nvSpPr>
          <p:spPr>
            <a:xfrm>
              <a:off x="7620000"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lowchart: Connector 66"/>
            <p:cNvSpPr/>
            <p:nvPr/>
          </p:nvSpPr>
          <p:spPr>
            <a:xfrm>
              <a:off x="8153400" y="4038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lowchart: Connector 67"/>
            <p:cNvSpPr/>
            <p:nvPr/>
          </p:nvSpPr>
          <p:spPr>
            <a:xfrm>
              <a:off x="82296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lowchart: Connector 68"/>
            <p:cNvSpPr/>
            <p:nvPr/>
          </p:nvSpPr>
          <p:spPr>
            <a:xfrm>
              <a:off x="80010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lowchart: Connector 69"/>
            <p:cNvSpPr/>
            <p:nvPr/>
          </p:nvSpPr>
          <p:spPr>
            <a:xfrm>
              <a:off x="83058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lowchart: Connector 70"/>
            <p:cNvSpPr/>
            <p:nvPr/>
          </p:nvSpPr>
          <p:spPr>
            <a:xfrm>
              <a:off x="86106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lowchart: Connector 71"/>
            <p:cNvSpPr/>
            <p:nvPr/>
          </p:nvSpPr>
          <p:spPr>
            <a:xfrm>
              <a:off x="85344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lowchart: Connector 72"/>
            <p:cNvSpPr/>
            <p:nvPr/>
          </p:nvSpPr>
          <p:spPr>
            <a:xfrm>
              <a:off x="87630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lowchart: Connector 73"/>
            <p:cNvSpPr/>
            <p:nvPr/>
          </p:nvSpPr>
          <p:spPr>
            <a:xfrm>
              <a:off x="5638800" y="4648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lowchart: Connector 74"/>
            <p:cNvSpPr/>
            <p:nvPr/>
          </p:nvSpPr>
          <p:spPr>
            <a:xfrm>
              <a:off x="5791200" y="4800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lowchart: Connector 75"/>
            <p:cNvSpPr/>
            <p:nvPr/>
          </p:nvSpPr>
          <p:spPr>
            <a:xfrm>
              <a:off x="60960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lowchart: Connector 76"/>
            <p:cNvSpPr/>
            <p:nvPr/>
          </p:nvSpPr>
          <p:spPr>
            <a:xfrm>
              <a:off x="62484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lowchart: Connector 77"/>
            <p:cNvSpPr/>
            <p:nvPr/>
          </p:nvSpPr>
          <p:spPr>
            <a:xfrm>
              <a:off x="62484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lowchart: Connector 78"/>
            <p:cNvSpPr/>
            <p:nvPr/>
          </p:nvSpPr>
          <p:spPr>
            <a:xfrm>
              <a:off x="64008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lowchart: Connector 79"/>
            <p:cNvSpPr/>
            <p:nvPr/>
          </p:nvSpPr>
          <p:spPr>
            <a:xfrm>
              <a:off x="65532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lowchart: Connector 80"/>
            <p:cNvSpPr/>
            <p:nvPr/>
          </p:nvSpPr>
          <p:spPr>
            <a:xfrm>
              <a:off x="80772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lowchart: Connector 81"/>
            <p:cNvSpPr/>
            <p:nvPr/>
          </p:nvSpPr>
          <p:spPr>
            <a:xfrm>
              <a:off x="68580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lowchart: Connector 82"/>
            <p:cNvSpPr/>
            <p:nvPr/>
          </p:nvSpPr>
          <p:spPr>
            <a:xfrm>
              <a:off x="51816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lowchart: Connector 83"/>
            <p:cNvSpPr/>
            <p:nvPr/>
          </p:nvSpPr>
          <p:spPr>
            <a:xfrm>
              <a:off x="54864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lowchart: Connector 84"/>
            <p:cNvSpPr/>
            <p:nvPr/>
          </p:nvSpPr>
          <p:spPr>
            <a:xfrm>
              <a:off x="67056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lowchart: Connector 85"/>
            <p:cNvSpPr/>
            <p:nvPr/>
          </p:nvSpPr>
          <p:spPr>
            <a:xfrm>
              <a:off x="57912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lowchart: Connector 86"/>
            <p:cNvSpPr/>
            <p:nvPr/>
          </p:nvSpPr>
          <p:spPr>
            <a:xfrm>
              <a:off x="6477000" y="4343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lowchart: Connector 87"/>
            <p:cNvSpPr/>
            <p:nvPr/>
          </p:nvSpPr>
          <p:spPr>
            <a:xfrm>
              <a:off x="60960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lowchart: Connector 88"/>
            <p:cNvSpPr/>
            <p:nvPr/>
          </p:nvSpPr>
          <p:spPr>
            <a:xfrm>
              <a:off x="7467600" y="4038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lowchart: Connector 89"/>
            <p:cNvSpPr/>
            <p:nvPr/>
          </p:nvSpPr>
          <p:spPr>
            <a:xfrm>
              <a:off x="86106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lowchart: Connector 90"/>
            <p:cNvSpPr/>
            <p:nvPr/>
          </p:nvSpPr>
          <p:spPr>
            <a:xfrm>
              <a:off x="65532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lowchart: Connector 91"/>
            <p:cNvSpPr/>
            <p:nvPr/>
          </p:nvSpPr>
          <p:spPr>
            <a:xfrm>
              <a:off x="5791200" y="4495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Flowchart: Connector 92"/>
            <p:cNvSpPr/>
            <p:nvPr/>
          </p:nvSpPr>
          <p:spPr>
            <a:xfrm>
              <a:off x="80772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Flowchart: Connector 93"/>
            <p:cNvSpPr/>
            <p:nvPr/>
          </p:nvSpPr>
          <p:spPr>
            <a:xfrm>
              <a:off x="54102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lowchart: Connector 94"/>
            <p:cNvSpPr/>
            <p:nvPr/>
          </p:nvSpPr>
          <p:spPr>
            <a:xfrm>
              <a:off x="70104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lowchart: Connector 95"/>
            <p:cNvSpPr/>
            <p:nvPr/>
          </p:nvSpPr>
          <p:spPr>
            <a:xfrm>
              <a:off x="59436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lowchart: Connector 96"/>
            <p:cNvSpPr/>
            <p:nvPr/>
          </p:nvSpPr>
          <p:spPr>
            <a:xfrm>
              <a:off x="5791200"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lowchart: Connector 97"/>
            <p:cNvSpPr/>
            <p:nvPr/>
          </p:nvSpPr>
          <p:spPr>
            <a:xfrm>
              <a:off x="76962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lowchart: Connector 98"/>
            <p:cNvSpPr/>
            <p:nvPr/>
          </p:nvSpPr>
          <p:spPr>
            <a:xfrm>
              <a:off x="73914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lowchart: Connector 99"/>
            <p:cNvSpPr/>
            <p:nvPr/>
          </p:nvSpPr>
          <p:spPr>
            <a:xfrm>
              <a:off x="7924800"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lowchart: Connector 100"/>
            <p:cNvSpPr/>
            <p:nvPr/>
          </p:nvSpPr>
          <p:spPr>
            <a:xfrm>
              <a:off x="6934200"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lowchart: Connector 101"/>
            <p:cNvSpPr/>
            <p:nvPr/>
          </p:nvSpPr>
          <p:spPr>
            <a:xfrm>
              <a:off x="7162800"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lowchart: Connector 102"/>
            <p:cNvSpPr/>
            <p:nvPr/>
          </p:nvSpPr>
          <p:spPr>
            <a:xfrm>
              <a:off x="7086600"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lowchart: Connector 103"/>
            <p:cNvSpPr/>
            <p:nvPr/>
          </p:nvSpPr>
          <p:spPr>
            <a:xfrm>
              <a:off x="82296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lowchart: Connector 104"/>
            <p:cNvSpPr/>
            <p:nvPr/>
          </p:nvSpPr>
          <p:spPr>
            <a:xfrm>
              <a:off x="79248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Flowchart: Connector 135"/>
            <p:cNvSpPr/>
            <p:nvPr/>
          </p:nvSpPr>
          <p:spPr>
            <a:xfrm rot="10800000">
              <a:off x="5867401" y="49834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Flowchart: Connector 136"/>
            <p:cNvSpPr/>
            <p:nvPr/>
          </p:nvSpPr>
          <p:spPr>
            <a:xfrm rot="10800000">
              <a:off x="73152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Flowchart: Connector 137"/>
            <p:cNvSpPr/>
            <p:nvPr/>
          </p:nvSpPr>
          <p:spPr>
            <a:xfrm rot="10800000">
              <a:off x="6019801" y="4907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Flowchart: Connector 138"/>
            <p:cNvSpPr/>
            <p:nvPr/>
          </p:nvSpPr>
          <p:spPr>
            <a:xfrm rot="10800000">
              <a:off x="7239000" y="4876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lowchart: Connector 139"/>
            <p:cNvSpPr/>
            <p:nvPr/>
          </p:nvSpPr>
          <p:spPr>
            <a:xfrm rot="10800000">
              <a:off x="6629401" y="4907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Flowchart: Connector 140"/>
            <p:cNvSpPr/>
            <p:nvPr/>
          </p:nvSpPr>
          <p:spPr>
            <a:xfrm rot="10800000">
              <a:off x="7315201" y="4373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Flowchart: Connector 141"/>
            <p:cNvSpPr/>
            <p:nvPr/>
          </p:nvSpPr>
          <p:spPr>
            <a:xfrm rot="10800000">
              <a:off x="6781800" y="4191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Flowchart: Connector 142"/>
            <p:cNvSpPr/>
            <p:nvPr/>
          </p:nvSpPr>
          <p:spPr>
            <a:xfrm rot="10800000">
              <a:off x="75438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Flowchart: Connector 143"/>
            <p:cNvSpPr/>
            <p:nvPr/>
          </p:nvSpPr>
          <p:spPr>
            <a:xfrm rot="10800000">
              <a:off x="7315201" y="4145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Flowchart: Connector 144"/>
            <p:cNvSpPr/>
            <p:nvPr/>
          </p:nvSpPr>
          <p:spPr>
            <a:xfrm rot="10800000">
              <a:off x="6019801" y="5059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Flowchart: Connector 145"/>
            <p:cNvSpPr/>
            <p:nvPr/>
          </p:nvSpPr>
          <p:spPr>
            <a:xfrm rot="10800000">
              <a:off x="6705601" y="4754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Flowchart: Connector 146"/>
            <p:cNvSpPr/>
            <p:nvPr/>
          </p:nvSpPr>
          <p:spPr>
            <a:xfrm rot="10800000">
              <a:off x="6934201" y="4678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lowchart: Connector 147"/>
            <p:cNvSpPr/>
            <p:nvPr/>
          </p:nvSpPr>
          <p:spPr>
            <a:xfrm rot="10800000">
              <a:off x="7848601" y="5059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Flowchart: Connector 148"/>
            <p:cNvSpPr/>
            <p:nvPr/>
          </p:nvSpPr>
          <p:spPr>
            <a:xfrm rot="10800000">
              <a:off x="6400801" y="49834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Flowchart: Connector 149"/>
            <p:cNvSpPr/>
            <p:nvPr/>
          </p:nvSpPr>
          <p:spPr>
            <a:xfrm rot="10800000">
              <a:off x="6172201" y="5059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Flowchart: Connector 150"/>
            <p:cNvSpPr/>
            <p:nvPr/>
          </p:nvSpPr>
          <p:spPr>
            <a:xfrm rot="10800000">
              <a:off x="60960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Flowchart: Connector 151"/>
            <p:cNvSpPr/>
            <p:nvPr/>
          </p:nvSpPr>
          <p:spPr>
            <a:xfrm rot="10800000">
              <a:off x="6629400" y="3733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Flowchart: Connector 152"/>
            <p:cNvSpPr/>
            <p:nvPr/>
          </p:nvSpPr>
          <p:spPr>
            <a:xfrm rot="10800000">
              <a:off x="72390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Flowchart: Connector 153"/>
            <p:cNvSpPr/>
            <p:nvPr/>
          </p:nvSpPr>
          <p:spPr>
            <a:xfrm rot="10800000">
              <a:off x="7315201" y="46024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Flowchart: Connector 154"/>
            <p:cNvSpPr/>
            <p:nvPr/>
          </p:nvSpPr>
          <p:spPr>
            <a:xfrm rot="10800000">
              <a:off x="7467601" y="4450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Flowchart: Connector 155"/>
            <p:cNvSpPr/>
            <p:nvPr/>
          </p:nvSpPr>
          <p:spPr>
            <a:xfrm rot="10800000">
              <a:off x="5943601" y="4754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Flowchart: Connector 156"/>
            <p:cNvSpPr/>
            <p:nvPr/>
          </p:nvSpPr>
          <p:spPr>
            <a:xfrm rot="10800000">
              <a:off x="6172201" y="4678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Flowchart: Connector 157"/>
            <p:cNvSpPr/>
            <p:nvPr/>
          </p:nvSpPr>
          <p:spPr>
            <a:xfrm rot="10800000">
              <a:off x="6172201" y="4907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Flowchart: Connector 158"/>
            <p:cNvSpPr/>
            <p:nvPr/>
          </p:nvSpPr>
          <p:spPr>
            <a:xfrm rot="10800000">
              <a:off x="6324601" y="46024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Flowchart: Connector 159"/>
            <p:cNvSpPr/>
            <p:nvPr/>
          </p:nvSpPr>
          <p:spPr>
            <a:xfrm rot="10800000">
              <a:off x="6858001" y="4297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Flowchart: Connector 160"/>
            <p:cNvSpPr/>
            <p:nvPr/>
          </p:nvSpPr>
          <p:spPr>
            <a:xfrm rot="10800000">
              <a:off x="7162801" y="4373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Flowchart: Connector 161"/>
            <p:cNvSpPr/>
            <p:nvPr/>
          </p:nvSpPr>
          <p:spPr>
            <a:xfrm rot="10800000">
              <a:off x="6934201" y="4145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Flowchart: Connector 162"/>
            <p:cNvSpPr/>
            <p:nvPr/>
          </p:nvSpPr>
          <p:spPr>
            <a:xfrm rot="10800000">
              <a:off x="6858001" y="4831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Flowchart: Connector 163"/>
            <p:cNvSpPr/>
            <p:nvPr/>
          </p:nvSpPr>
          <p:spPr>
            <a:xfrm rot="10800000">
              <a:off x="7162801" y="4678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Flowchart: Connector 164"/>
            <p:cNvSpPr/>
            <p:nvPr/>
          </p:nvSpPr>
          <p:spPr>
            <a:xfrm rot="10800000">
              <a:off x="5257800"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Flowchart: Connector 165"/>
            <p:cNvSpPr/>
            <p:nvPr/>
          </p:nvSpPr>
          <p:spPr>
            <a:xfrm flipH="1">
              <a:off x="7726681"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Flowchart: Connector 166"/>
            <p:cNvSpPr/>
            <p:nvPr/>
          </p:nvSpPr>
          <p:spPr>
            <a:xfrm flipH="1">
              <a:off x="54102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Flowchart: Connector 167"/>
            <p:cNvSpPr/>
            <p:nvPr/>
          </p:nvSpPr>
          <p:spPr>
            <a:xfrm flipH="1">
              <a:off x="6400800" y="3886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Flowchart: Connector 168"/>
            <p:cNvSpPr/>
            <p:nvPr/>
          </p:nvSpPr>
          <p:spPr>
            <a:xfrm flipH="1">
              <a:off x="7269481"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Flowchart: Connector 169"/>
            <p:cNvSpPr/>
            <p:nvPr/>
          </p:nvSpPr>
          <p:spPr>
            <a:xfrm flipH="1">
              <a:off x="7010400"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Flowchart: Connector 170"/>
            <p:cNvSpPr/>
            <p:nvPr/>
          </p:nvSpPr>
          <p:spPr>
            <a:xfrm flipH="1">
              <a:off x="6964681"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Flowchart: Connector 171"/>
            <p:cNvSpPr/>
            <p:nvPr/>
          </p:nvSpPr>
          <p:spPr>
            <a:xfrm flipH="1">
              <a:off x="63246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Flowchart: Connector 172"/>
            <p:cNvSpPr/>
            <p:nvPr/>
          </p:nvSpPr>
          <p:spPr>
            <a:xfrm flipH="1">
              <a:off x="6659881"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Flowchart: Connector 173"/>
            <p:cNvSpPr/>
            <p:nvPr/>
          </p:nvSpPr>
          <p:spPr>
            <a:xfrm flipH="1">
              <a:off x="5181600" y="4343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lowchart: Connector 174"/>
            <p:cNvSpPr/>
            <p:nvPr/>
          </p:nvSpPr>
          <p:spPr>
            <a:xfrm flipH="1">
              <a:off x="6781800" y="6019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Flowchart: Connector 175"/>
            <p:cNvSpPr/>
            <p:nvPr/>
          </p:nvSpPr>
          <p:spPr>
            <a:xfrm flipH="1">
              <a:off x="7498081"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Flowchart: Connector 176"/>
            <p:cNvSpPr/>
            <p:nvPr/>
          </p:nvSpPr>
          <p:spPr>
            <a:xfrm flipH="1">
              <a:off x="6629400" y="3962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Flowchart: Connector 177"/>
            <p:cNvSpPr/>
            <p:nvPr/>
          </p:nvSpPr>
          <p:spPr>
            <a:xfrm flipH="1">
              <a:off x="5821681"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Flowchart: Connector 178"/>
            <p:cNvSpPr/>
            <p:nvPr/>
          </p:nvSpPr>
          <p:spPr>
            <a:xfrm flipH="1">
              <a:off x="5745481"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lowchart: Connector 179"/>
            <p:cNvSpPr/>
            <p:nvPr/>
          </p:nvSpPr>
          <p:spPr>
            <a:xfrm flipH="1">
              <a:off x="5486400"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Flowchart: Connector 180"/>
            <p:cNvSpPr/>
            <p:nvPr/>
          </p:nvSpPr>
          <p:spPr>
            <a:xfrm flipH="1">
              <a:off x="5288281"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Flowchart: Connector 181"/>
            <p:cNvSpPr/>
            <p:nvPr/>
          </p:nvSpPr>
          <p:spPr>
            <a:xfrm flipH="1">
              <a:off x="5516881"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Flowchart: Connector 182"/>
            <p:cNvSpPr/>
            <p:nvPr/>
          </p:nvSpPr>
          <p:spPr>
            <a:xfrm flipH="1">
              <a:off x="5974081"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Flowchart: Connector 183"/>
            <p:cNvSpPr/>
            <p:nvPr/>
          </p:nvSpPr>
          <p:spPr>
            <a:xfrm flipH="1">
              <a:off x="58674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Flowchart: Connector 184"/>
            <p:cNvSpPr/>
            <p:nvPr/>
          </p:nvSpPr>
          <p:spPr>
            <a:xfrm flipH="1">
              <a:off x="5974081"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Flowchart: Connector 185"/>
            <p:cNvSpPr/>
            <p:nvPr/>
          </p:nvSpPr>
          <p:spPr>
            <a:xfrm flipH="1">
              <a:off x="7345681"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Flowchart: Connector 186"/>
            <p:cNvSpPr/>
            <p:nvPr/>
          </p:nvSpPr>
          <p:spPr>
            <a:xfrm flipH="1">
              <a:off x="7193281"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Flowchart: Connector 187"/>
            <p:cNvSpPr/>
            <p:nvPr/>
          </p:nvSpPr>
          <p:spPr>
            <a:xfrm flipH="1">
              <a:off x="7543800" y="6096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Flowchart: Connector 188"/>
            <p:cNvSpPr/>
            <p:nvPr/>
          </p:nvSpPr>
          <p:spPr>
            <a:xfrm flipH="1">
              <a:off x="6888481"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Flowchart: Connector 189"/>
            <p:cNvSpPr/>
            <p:nvPr/>
          </p:nvSpPr>
          <p:spPr>
            <a:xfrm flipH="1">
              <a:off x="5669281"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Flowchart: Connector 190"/>
            <p:cNvSpPr/>
            <p:nvPr/>
          </p:nvSpPr>
          <p:spPr>
            <a:xfrm flipH="1">
              <a:off x="5593081"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Flowchart: Connector 191"/>
            <p:cNvSpPr/>
            <p:nvPr/>
          </p:nvSpPr>
          <p:spPr>
            <a:xfrm flipH="1">
              <a:off x="6278881"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Flowchart: Connector 192"/>
            <p:cNvSpPr/>
            <p:nvPr/>
          </p:nvSpPr>
          <p:spPr>
            <a:xfrm flipH="1">
              <a:off x="6400800" y="6019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Flowchart: Connector 193"/>
            <p:cNvSpPr/>
            <p:nvPr/>
          </p:nvSpPr>
          <p:spPr>
            <a:xfrm flipH="1">
              <a:off x="55626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Flowchart: Connector 194"/>
            <p:cNvSpPr/>
            <p:nvPr/>
          </p:nvSpPr>
          <p:spPr>
            <a:xfrm flipH="1">
              <a:off x="81534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Flowchart: Connector 195"/>
            <p:cNvSpPr/>
            <p:nvPr/>
          </p:nvSpPr>
          <p:spPr>
            <a:xfrm flipH="1">
              <a:off x="6126481"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Flowchart: Connector 196"/>
            <p:cNvSpPr/>
            <p:nvPr/>
          </p:nvSpPr>
          <p:spPr>
            <a:xfrm flipH="1">
              <a:off x="61722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Flowchart: Connector 197"/>
            <p:cNvSpPr/>
            <p:nvPr/>
          </p:nvSpPr>
          <p:spPr>
            <a:xfrm flipH="1">
              <a:off x="5897881" y="4648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Flowchart: Connector 198"/>
            <p:cNvSpPr/>
            <p:nvPr/>
          </p:nvSpPr>
          <p:spPr>
            <a:xfrm flipH="1">
              <a:off x="5974081"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Flowchart: Connector 199"/>
            <p:cNvSpPr/>
            <p:nvPr/>
          </p:nvSpPr>
          <p:spPr>
            <a:xfrm flipH="1">
              <a:off x="5745481"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Flowchart: Connector 200"/>
            <p:cNvSpPr/>
            <p:nvPr/>
          </p:nvSpPr>
          <p:spPr>
            <a:xfrm flipH="1">
              <a:off x="5440681"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Flowchart: Connector 201"/>
            <p:cNvSpPr/>
            <p:nvPr/>
          </p:nvSpPr>
          <p:spPr>
            <a:xfrm flipH="1">
              <a:off x="70866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Flowchart: Connector 202"/>
            <p:cNvSpPr/>
            <p:nvPr/>
          </p:nvSpPr>
          <p:spPr>
            <a:xfrm flipH="1">
              <a:off x="5516881"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Flowchart: Connector 203"/>
            <p:cNvSpPr/>
            <p:nvPr/>
          </p:nvSpPr>
          <p:spPr>
            <a:xfrm flipH="1">
              <a:off x="5364481"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Flowchart: Connector 204"/>
            <p:cNvSpPr/>
            <p:nvPr/>
          </p:nvSpPr>
          <p:spPr>
            <a:xfrm flipH="1">
              <a:off x="6202681"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Flowchart: Connector 205"/>
            <p:cNvSpPr/>
            <p:nvPr/>
          </p:nvSpPr>
          <p:spPr>
            <a:xfrm flipH="1">
              <a:off x="5669281" y="4191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Flowchart: Connector 206"/>
            <p:cNvSpPr/>
            <p:nvPr/>
          </p:nvSpPr>
          <p:spPr>
            <a:xfrm flipH="1">
              <a:off x="5593081"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Flowchart: Connector 207"/>
            <p:cNvSpPr/>
            <p:nvPr/>
          </p:nvSpPr>
          <p:spPr>
            <a:xfrm flipH="1">
              <a:off x="5821681"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Flowchart: Connector 208"/>
            <p:cNvSpPr/>
            <p:nvPr/>
          </p:nvSpPr>
          <p:spPr>
            <a:xfrm flipH="1">
              <a:off x="5516881"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Flowchart: Connector 209"/>
            <p:cNvSpPr/>
            <p:nvPr/>
          </p:nvSpPr>
          <p:spPr>
            <a:xfrm flipH="1">
              <a:off x="53340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Flowchart: Connector 210"/>
            <p:cNvSpPr/>
            <p:nvPr/>
          </p:nvSpPr>
          <p:spPr>
            <a:xfrm flipH="1">
              <a:off x="5288281"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Flowchart: Connector 211"/>
            <p:cNvSpPr/>
            <p:nvPr/>
          </p:nvSpPr>
          <p:spPr>
            <a:xfrm flipH="1">
              <a:off x="54102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Flowchart: Connector 212"/>
            <p:cNvSpPr/>
            <p:nvPr/>
          </p:nvSpPr>
          <p:spPr>
            <a:xfrm flipH="1">
              <a:off x="8183881" y="4800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Flowchart: Connector 213"/>
            <p:cNvSpPr/>
            <p:nvPr/>
          </p:nvSpPr>
          <p:spPr>
            <a:xfrm flipH="1">
              <a:off x="84582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Flowchart: Connector 214"/>
            <p:cNvSpPr/>
            <p:nvPr/>
          </p:nvSpPr>
          <p:spPr>
            <a:xfrm flipH="1">
              <a:off x="7726681"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Flowchart: Connector 215"/>
            <p:cNvSpPr/>
            <p:nvPr/>
          </p:nvSpPr>
          <p:spPr>
            <a:xfrm flipH="1">
              <a:off x="7696200" y="6019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Flowchart: Connector 216"/>
            <p:cNvSpPr/>
            <p:nvPr/>
          </p:nvSpPr>
          <p:spPr>
            <a:xfrm flipH="1">
              <a:off x="7574281"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Flowchart: Connector 217"/>
            <p:cNvSpPr/>
            <p:nvPr/>
          </p:nvSpPr>
          <p:spPr>
            <a:xfrm flipH="1">
              <a:off x="7421881"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Flowchart: Connector 218"/>
            <p:cNvSpPr/>
            <p:nvPr/>
          </p:nvSpPr>
          <p:spPr>
            <a:xfrm flipH="1">
              <a:off x="7269481"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Flowchart: Connector 219"/>
            <p:cNvSpPr/>
            <p:nvPr/>
          </p:nvSpPr>
          <p:spPr>
            <a:xfrm flipH="1">
              <a:off x="5105400" y="4724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Flowchart: Connector 220"/>
            <p:cNvSpPr/>
            <p:nvPr/>
          </p:nvSpPr>
          <p:spPr>
            <a:xfrm flipH="1">
              <a:off x="6964681" y="6019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Flowchart: Connector 221"/>
            <p:cNvSpPr/>
            <p:nvPr/>
          </p:nvSpPr>
          <p:spPr>
            <a:xfrm flipH="1">
              <a:off x="86106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Flowchart: Connector 222"/>
            <p:cNvSpPr/>
            <p:nvPr/>
          </p:nvSpPr>
          <p:spPr>
            <a:xfrm flipH="1">
              <a:off x="87630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Flowchart: Connector 223"/>
            <p:cNvSpPr/>
            <p:nvPr/>
          </p:nvSpPr>
          <p:spPr>
            <a:xfrm flipH="1">
              <a:off x="7117081"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Flowchart: Connector 224"/>
            <p:cNvSpPr/>
            <p:nvPr/>
          </p:nvSpPr>
          <p:spPr>
            <a:xfrm flipH="1">
              <a:off x="8031481"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Flowchart: Connector 225"/>
            <p:cNvSpPr/>
            <p:nvPr/>
          </p:nvSpPr>
          <p:spPr>
            <a:xfrm flipH="1">
              <a:off x="7345681" y="4495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Flowchart: Connector 226"/>
            <p:cNvSpPr/>
            <p:nvPr/>
          </p:nvSpPr>
          <p:spPr>
            <a:xfrm flipH="1">
              <a:off x="7726681"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Flowchart: Connector 227"/>
            <p:cNvSpPr/>
            <p:nvPr/>
          </p:nvSpPr>
          <p:spPr>
            <a:xfrm flipH="1">
              <a:off x="6278881" y="4191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Flowchart: Connector 228"/>
            <p:cNvSpPr/>
            <p:nvPr/>
          </p:nvSpPr>
          <p:spPr>
            <a:xfrm flipH="1">
              <a:off x="51816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Flowchart: Connector 229"/>
            <p:cNvSpPr/>
            <p:nvPr/>
          </p:nvSpPr>
          <p:spPr>
            <a:xfrm flipH="1">
              <a:off x="7269481" y="6096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Flowchart: Connector 230"/>
            <p:cNvSpPr/>
            <p:nvPr/>
          </p:nvSpPr>
          <p:spPr>
            <a:xfrm flipH="1">
              <a:off x="6858000" y="3962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Flowchart: Connector 231"/>
            <p:cNvSpPr/>
            <p:nvPr/>
          </p:nvSpPr>
          <p:spPr>
            <a:xfrm flipH="1">
              <a:off x="5745481"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Flowchart: Connector 232"/>
            <p:cNvSpPr/>
            <p:nvPr/>
          </p:nvSpPr>
          <p:spPr>
            <a:xfrm flipH="1">
              <a:off x="7772400" y="6096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Flowchart: Connector 233"/>
            <p:cNvSpPr/>
            <p:nvPr/>
          </p:nvSpPr>
          <p:spPr>
            <a:xfrm flipH="1">
              <a:off x="6705600"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Flowchart: Connector 234"/>
            <p:cNvSpPr/>
            <p:nvPr/>
          </p:nvSpPr>
          <p:spPr>
            <a:xfrm flipH="1">
              <a:off x="8153400"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Flowchart: Connector 235"/>
            <p:cNvSpPr/>
            <p:nvPr/>
          </p:nvSpPr>
          <p:spPr>
            <a:xfrm flipH="1">
              <a:off x="8001000"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Flowchart: Connector 236"/>
            <p:cNvSpPr/>
            <p:nvPr/>
          </p:nvSpPr>
          <p:spPr>
            <a:xfrm flipH="1">
              <a:off x="6126481"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Flowchart: Connector 237"/>
            <p:cNvSpPr/>
            <p:nvPr/>
          </p:nvSpPr>
          <p:spPr>
            <a:xfrm flipH="1">
              <a:off x="65532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Flowchart: Connector 238"/>
            <p:cNvSpPr/>
            <p:nvPr/>
          </p:nvSpPr>
          <p:spPr>
            <a:xfrm flipH="1">
              <a:off x="5897881"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Flowchart: Connector 239"/>
            <p:cNvSpPr/>
            <p:nvPr/>
          </p:nvSpPr>
          <p:spPr>
            <a:xfrm flipH="1">
              <a:off x="6888481"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Flowchart: Connector 240"/>
            <p:cNvSpPr/>
            <p:nvPr/>
          </p:nvSpPr>
          <p:spPr>
            <a:xfrm flipH="1">
              <a:off x="6659881"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Flowchart: Connector 241"/>
            <p:cNvSpPr/>
            <p:nvPr/>
          </p:nvSpPr>
          <p:spPr>
            <a:xfrm flipH="1">
              <a:off x="6202681"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Flowchart: Connector 242"/>
            <p:cNvSpPr/>
            <p:nvPr/>
          </p:nvSpPr>
          <p:spPr>
            <a:xfrm flipH="1">
              <a:off x="5593081"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Flowchart: Connector 243"/>
            <p:cNvSpPr/>
            <p:nvPr/>
          </p:nvSpPr>
          <p:spPr>
            <a:xfrm flipH="1">
              <a:off x="58674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Flowchart: Connector 244"/>
            <p:cNvSpPr/>
            <p:nvPr/>
          </p:nvSpPr>
          <p:spPr>
            <a:xfrm rot="10800000" flipH="1">
              <a:off x="7955280" y="5135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Flowchart: Connector 245"/>
            <p:cNvSpPr/>
            <p:nvPr/>
          </p:nvSpPr>
          <p:spPr>
            <a:xfrm rot="10800000" flipH="1">
              <a:off x="6477000"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Flowchart: Connector 246"/>
            <p:cNvSpPr/>
            <p:nvPr/>
          </p:nvSpPr>
          <p:spPr>
            <a:xfrm rot="10800000" flipH="1">
              <a:off x="7772400"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Flowchart: Connector 247"/>
            <p:cNvSpPr/>
            <p:nvPr/>
          </p:nvSpPr>
          <p:spPr>
            <a:xfrm rot="10800000" flipH="1">
              <a:off x="7010400" y="3886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Flowchart: Connector 248"/>
            <p:cNvSpPr/>
            <p:nvPr/>
          </p:nvSpPr>
          <p:spPr>
            <a:xfrm rot="10800000" flipH="1">
              <a:off x="7193280" y="5059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Flowchart: Connector 249"/>
            <p:cNvSpPr/>
            <p:nvPr/>
          </p:nvSpPr>
          <p:spPr>
            <a:xfrm rot="10800000" flipH="1">
              <a:off x="6477000" y="4114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Flowchart: Connector 250"/>
            <p:cNvSpPr/>
            <p:nvPr/>
          </p:nvSpPr>
          <p:spPr>
            <a:xfrm rot="10800000" flipH="1">
              <a:off x="80010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Flowchart: Connector 251"/>
            <p:cNvSpPr/>
            <p:nvPr/>
          </p:nvSpPr>
          <p:spPr>
            <a:xfrm rot="10800000" flipH="1">
              <a:off x="6431280" y="5212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Flowchart: Connector 252"/>
            <p:cNvSpPr/>
            <p:nvPr/>
          </p:nvSpPr>
          <p:spPr>
            <a:xfrm rot="10800000" flipH="1">
              <a:off x="6324600" y="4038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Flowchart: Connector 253"/>
            <p:cNvSpPr/>
            <p:nvPr/>
          </p:nvSpPr>
          <p:spPr>
            <a:xfrm rot="10800000" flipH="1">
              <a:off x="7802880" y="5212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Flowchart: Connector 254"/>
            <p:cNvSpPr/>
            <p:nvPr/>
          </p:nvSpPr>
          <p:spPr>
            <a:xfrm rot="10800000" flipH="1">
              <a:off x="7117080" y="4907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Flowchart: Connector 255"/>
            <p:cNvSpPr/>
            <p:nvPr/>
          </p:nvSpPr>
          <p:spPr>
            <a:xfrm rot="10800000" flipH="1">
              <a:off x="6553200" y="3886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Flowchart: Connector 256"/>
            <p:cNvSpPr/>
            <p:nvPr/>
          </p:nvSpPr>
          <p:spPr>
            <a:xfrm rot="10800000" flipH="1">
              <a:off x="5974080" y="5212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Flowchart: Connector 257"/>
            <p:cNvSpPr/>
            <p:nvPr/>
          </p:nvSpPr>
          <p:spPr>
            <a:xfrm rot="10800000" flipH="1">
              <a:off x="7421880" y="5135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Flowchart: Connector 258"/>
            <p:cNvSpPr/>
            <p:nvPr/>
          </p:nvSpPr>
          <p:spPr>
            <a:xfrm rot="10800000" flipH="1">
              <a:off x="76200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Flowchart: Connector 259"/>
            <p:cNvSpPr/>
            <p:nvPr/>
          </p:nvSpPr>
          <p:spPr>
            <a:xfrm rot="10800000" flipH="1">
              <a:off x="7345680" y="49834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Flowchart: Connector 260"/>
            <p:cNvSpPr/>
            <p:nvPr/>
          </p:nvSpPr>
          <p:spPr>
            <a:xfrm rot="10800000" flipH="1">
              <a:off x="6812280" y="4678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Flowchart: Connector 261"/>
            <p:cNvSpPr/>
            <p:nvPr/>
          </p:nvSpPr>
          <p:spPr>
            <a:xfrm rot="10800000" flipH="1">
              <a:off x="6583681" y="5334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Flowchart: Connector 262"/>
            <p:cNvSpPr/>
            <p:nvPr/>
          </p:nvSpPr>
          <p:spPr>
            <a:xfrm rot="10800000" flipH="1">
              <a:off x="6507480" y="4754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Flowchart: Connector 263"/>
            <p:cNvSpPr/>
            <p:nvPr/>
          </p:nvSpPr>
          <p:spPr>
            <a:xfrm rot="10800000" flipH="1">
              <a:off x="6355080" y="46024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Flowchart: Connector 264"/>
            <p:cNvSpPr/>
            <p:nvPr/>
          </p:nvSpPr>
          <p:spPr>
            <a:xfrm rot="10800000" flipH="1">
              <a:off x="73152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Flowchart: Connector 265"/>
            <p:cNvSpPr/>
            <p:nvPr/>
          </p:nvSpPr>
          <p:spPr>
            <a:xfrm rot="10800000" flipH="1">
              <a:off x="7650480" y="4831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Flowchart: Connector 266"/>
            <p:cNvSpPr/>
            <p:nvPr/>
          </p:nvSpPr>
          <p:spPr>
            <a:xfrm rot="10800000" flipH="1">
              <a:off x="7650480" y="5059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Flowchart: Connector 267"/>
            <p:cNvSpPr/>
            <p:nvPr/>
          </p:nvSpPr>
          <p:spPr>
            <a:xfrm rot="10800000" flipH="1">
              <a:off x="7498080" y="4754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Flowchart: Connector 268"/>
            <p:cNvSpPr/>
            <p:nvPr/>
          </p:nvSpPr>
          <p:spPr>
            <a:xfrm rot="10800000" flipH="1">
              <a:off x="6964680" y="44500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Flowchart: Connector 269"/>
            <p:cNvSpPr/>
            <p:nvPr/>
          </p:nvSpPr>
          <p:spPr>
            <a:xfrm rot="10800000" flipH="1">
              <a:off x="6659880" y="45262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Flowchart: Connector 270"/>
            <p:cNvSpPr/>
            <p:nvPr/>
          </p:nvSpPr>
          <p:spPr>
            <a:xfrm rot="10800000" flipH="1">
              <a:off x="68580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Flowchart: Connector 271"/>
            <p:cNvSpPr/>
            <p:nvPr/>
          </p:nvSpPr>
          <p:spPr>
            <a:xfrm rot="10800000" flipH="1">
              <a:off x="70104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Flowchart: Connector 272"/>
            <p:cNvSpPr/>
            <p:nvPr/>
          </p:nvSpPr>
          <p:spPr>
            <a:xfrm rot="10800000" flipH="1">
              <a:off x="83058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Flowchart: Connector 273"/>
            <p:cNvSpPr/>
            <p:nvPr/>
          </p:nvSpPr>
          <p:spPr>
            <a:xfrm rot="10800000" flipH="1">
              <a:off x="7040880" y="51358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Flowchart: Connector 274"/>
            <p:cNvSpPr/>
            <p:nvPr/>
          </p:nvSpPr>
          <p:spPr>
            <a:xfrm>
              <a:off x="78486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Flowchart: Connector 275"/>
            <p:cNvSpPr/>
            <p:nvPr/>
          </p:nvSpPr>
          <p:spPr>
            <a:xfrm>
              <a:off x="80010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Flowchart: Connector 276"/>
            <p:cNvSpPr/>
            <p:nvPr/>
          </p:nvSpPr>
          <p:spPr>
            <a:xfrm>
              <a:off x="67818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Flowchart: Connector 277"/>
            <p:cNvSpPr/>
            <p:nvPr/>
          </p:nvSpPr>
          <p:spPr>
            <a:xfrm>
              <a:off x="62484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Flowchart: Connector 278"/>
            <p:cNvSpPr/>
            <p:nvPr/>
          </p:nvSpPr>
          <p:spPr>
            <a:xfrm>
              <a:off x="57150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Flowchart: Connector 279"/>
            <p:cNvSpPr/>
            <p:nvPr/>
          </p:nvSpPr>
          <p:spPr>
            <a:xfrm>
              <a:off x="7772400" y="4953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Flowchart: Connector 280"/>
            <p:cNvSpPr/>
            <p:nvPr/>
          </p:nvSpPr>
          <p:spPr>
            <a:xfrm>
              <a:off x="6781800" y="4038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Flowchart: Connector 281"/>
            <p:cNvSpPr/>
            <p:nvPr/>
          </p:nvSpPr>
          <p:spPr>
            <a:xfrm>
              <a:off x="6248400" y="4800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Flowchart: Connector 282"/>
            <p:cNvSpPr/>
            <p:nvPr/>
          </p:nvSpPr>
          <p:spPr>
            <a:xfrm>
              <a:off x="80772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Flowchart: Connector 283"/>
            <p:cNvSpPr/>
            <p:nvPr/>
          </p:nvSpPr>
          <p:spPr>
            <a:xfrm>
              <a:off x="5486400"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Flowchart: Connector 284"/>
            <p:cNvSpPr/>
            <p:nvPr/>
          </p:nvSpPr>
          <p:spPr>
            <a:xfrm>
              <a:off x="6705600" y="5105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Flowchart: Connector 285"/>
            <p:cNvSpPr/>
            <p:nvPr/>
          </p:nvSpPr>
          <p:spPr>
            <a:xfrm>
              <a:off x="7848600" y="4419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Flowchart: Connector 286"/>
            <p:cNvSpPr/>
            <p:nvPr/>
          </p:nvSpPr>
          <p:spPr>
            <a:xfrm>
              <a:off x="8305800" y="4191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Flowchart: Connector 287"/>
            <p:cNvSpPr/>
            <p:nvPr/>
          </p:nvSpPr>
          <p:spPr>
            <a:xfrm>
              <a:off x="76962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Flowchart: Connector 288"/>
            <p:cNvSpPr/>
            <p:nvPr/>
          </p:nvSpPr>
          <p:spPr>
            <a:xfrm>
              <a:off x="7391400"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Flowchart: Connector 289"/>
            <p:cNvSpPr/>
            <p:nvPr/>
          </p:nvSpPr>
          <p:spPr>
            <a:xfrm>
              <a:off x="7391400"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Flowchart: Connector 290"/>
            <p:cNvSpPr/>
            <p:nvPr/>
          </p:nvSpPr>
          <p:spPr>
            <a:xfrm>
              <a:off x="75438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Flowchart: Connector 291"/>
            <p:cNvSpPr/>
            <p:nvPr/>
          </p:nvSpPr>
          <p:spPr>
            <a:xfrm>
              <a:off x="78486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Flowchart: Connector 292"/>
            <p:cNvSpPr/>
            <p:nvPr/>
          </p:nvSpPr>
          <p:spPr>
            <a:xfrm>
              <a:off x="8153400" y="5029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Flowchart: Connector 293"/>
            <p:cNvSpPr/>
            <p:nvPr/>
          </p:nvSpPr>
          <p:spPr>
            <a:xfrm>
              <a:off x="70104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Flowchart: Connector 294"/>
            <p:cNvSpPr/>
            <p:nvPr/>
          </p:nvSpPr>
          <p:spPr>
            <a:xfrm>
              <a:off x="7696200" y="6172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Flowchart: Connector 295"/>
            <p:cNvSpPr/>
            <p:nvPr/>
          </p:nvSpPr>
          <p:spPr>
            <a:xfrm>
              <a:off x="8229600" y="4648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Flowchart: Connector 296"/>
            <p:cNvSpPr/>
            <p:nvPr/>
          </p:nvSpPr>
          <p:spPr>
            <a:xfrm>
              <a:off x="81534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Flowchart: Connector 297"/>
            <p:cNvSpPr/>
            <p:nvPr/>
          </p:nvSpPr>
          <p:spPr>
            <a:xfrm>
              <a:off x="8610600"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Flowchart: Connector 298"/>
            <p:cNvSpPr/>
            <p:nvPr/>
          </p:nvSpPr>
          <p:spPr>
            <a:xfrm>
              <a:off x="54102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Flowchart: Connector 299"/>
            <p:cNvSpPr/>
            <p:nvPr/>
          </p:nvSpPr>
          <p:spPr>
            <a:xfrm>
              <a:off x="64770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Flowchart: Connector 300"/>
            <p:cNvSpPr/>
            <p:nvPr/>
          </p:nvSpPr>
          <p:spPr>
            <a:xfrm>
              <a:off x="83058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Flowchart: Connector 301"/>
            <p:cNvSpPr/>
            <p:nvPr/>
          </p:nvSpPr>
          <p:spPr>
            <a:xfrm>
              <a:off x="83058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Flowchart: Connector 302"/>
            <p:cNvSpPr/>
            <p:nvPr/>
          </p:nvSpPr>
          <p:spPr>
            <a:xfrm rot="10800000">
              <a:off x="84582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Flowchart: Connector 303"/>
            <p:cNvSpPr/>
            <p:nvPr/>
          </p:nvSpPr>
          <p:spPr>
            <a:xfrm rot="10800000">
              <a:off x="83820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Flowchart: Connector 304"/>
            <p:cNvSpPr/>
            <p:nvPr/>
          </p:nvSpPr>
          <p:spPr>
            <a:xfrm flipH="1">
              <a:off x="8412481"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Flowchart: Connector 305"/>
            <p:cNvSpPr/>
            <p:nvPr/>
          </p:nvSpPr>
          <p:spPr>
            <a:xfrm flipH="1">
              <a:off x="8260081"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Flowchart: Connector 306"/>
            <p:cNvSpPr/>
            <p:nvPr/>
          </p:nvSpPr>
          <p:spPr>
            <a:xfrm flipH="1">
              <a:off x="6096000" y="5181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Flowchart: Connector 307"/>
            <p:cNvSpPr/>
            <p:nvPr/>
          </p:nvSpPr>
          <p:spPr>
            <a:xfrm flipH="1">
              <a:off x="7162800" y="5486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Flowchart: Connector 308"/>
            <p:cNvSpPr/>
            <p:nvPr/>
          </p:nvSpPr>
          <p:spPr>
            <a:xfrm flipH="1">
              <a:off x="6781800" y="4495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Flowchart: Connector 309"/>
            <p:cNvSpPr/>
            <p:nvPr/>
          </p:nvSpPr>
          <p:spPr>
            <a:xfrm flipH="1">
              <a:off x="57912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Flowchart: Connector 310"/>
            <p:cNvSpPr/>
            <p:nvPr/>
          </p:nvSpPr>
          <p:spPr>
            <a:xfrm flipH="1">
              <a:off x="8031481"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Flowchart: Connector 311"/>
            <p:cNvSpPr/>
            <p:nvPr/>
          </p:nvSpPr>
          <p:spPr>
            <a:xfrm flipH="1">
              <a:off x="7421881" y="6019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Flowchart: Connector 312"/>
            <p:cNvSpPr/>
            <p:nvPr/>
          </p:nvSpPr>
          <p:spPr>
            <a:xfrm flipH="1">
              <a:off x="7543800"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Flowchart: Connector 313"/>
            <p:cNvSpPr/>
            <p:nvPr/>
          </p:nvSpPr>
          <p:spPr>
            <a:xfrm flipH="1">
              <a:off x="6172200" y="3962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Flowchart: Connector 314"/>
            <p:cNvSpPr/>
            <p:nvPr/>
          </p:nvSpPr>
          <p:spPr>
            <a:xfrm flipH="1">
              <a:off x="74676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Flowchart: Connector 315"/>
            <p:cNvSpPr/>
            <p:nvPr/>
          </p:nvSpPr>
          <p:spPr>
            <a:xfrm flipH="1">
              <a:off x="66294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Flowchart: Connector 316"/>
            <p:cNvSpPr/>
            <p:nvPr/>
          </p:nvSpPr>
          <p:spPr>
            <a:xfrm flipH="1">
              <a:off x="59436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Flowchart: Connector 317"/>
            <p:cNvSpPr/>
            <p:nvPr/>
          </p:nvSpPr>
          <p:spPr>
            <a:xfrm flipH="1">
              <a:off x="6096000"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Flowchart: Connector 318"/>
            <p:cNvSpPr/>
            <p:nvPr/>
          </p:nvSpPr>
          <p:spPr>
            <a:xfrm flipH="1">
              <a:off x="6629400" y="4648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Flowchart: Connector 319"/>
            <p:cNvSpPr/>
            <p:nvPr/>
          </p:nvSpPr>
          <p:spPr>
            <a:xfrm flipH="1">
              <a:off x="5334000" y="4572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Flowchart: Connector 320"/>
            <p:cNvSpPr/>
            <p:nvPr/>
          </p:nvSpPr>
          <p:spPr>
            <a:xfrm flipH="1">
              <a:off x="56388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Flowchart: Connector 321"/>
            <p:cNvSpPr/>
            <p:nvPr/>
          </p:nvSpPr>
          <p:spPr>
            <a:xfrm flipH="1">
              <a:off x="5791200" y="5638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Flowchart: Connector 322"/>
            <p:cNvSpPr/>
            <p:nvPr/>
          </p:nvSpPr>
          <p:spPr>
            <a:xfrm flipH="1">
              <a:off x="7696200" y="4191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Flowchart: Connector 323"/>
            <p:cNvSpPr/>
            <p:nvPr/>
          </p:nvSpPr>
          <p:spPr>
            <a:xfrm flipH="1">
              <a:off x="5867400" y="4648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Flowchart: Connector 324"/>
            <p:cNvSpPr/>
            <p:nvPr/>
          </p:nvSpPr>
          <p:spPr>
            <a:xfrm flipH="1">
              <a:off x="5410200"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Flowchart: Connector 325"/>
            <p:cNvSpPr/>
            <p:nvPr/>
          </p:nvSpPr>
          <p:spPr>
            <a:xfrm flipH="1">
              <a:off x="5638800"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Flowchart: Connector 326"/>
            <p:cNvSpPr/>
            <p:nvPr/>
          </p:nvSpPr>
          <p:spPr>
            <a:xfrm flipH="1">
              <a:off x="7924800" y="57150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Flowchart: Connector 327"/>
            <p:cNvSpPr/>
            <p:nvPr/>
          </p:nvSpPr>
          <p:spPr>
            <a:xfrm flipH="1">
              <a:off x="7239000" y="4038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Flowchart: Connector 328"/>
            <p:cNvSpPr/>
            <p:nvPr/>
          </p:nvSpPr>
          <p:spPr>
            <a:xfrm flipH="1">
              <a:off x="7391400" y="4267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Flowchart: Connector 329"/>
            <p:cNvSpPr/>
            <p:nvPr/>
          </p:nvSpPr>
          <p:spPr>
            <a:xfrm flipH="1">
              <a:off x="76962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Flowchart: Connector 330"/>
            <p:cNvSpPr/>
            <p:nvPr/>
          </p:nvSpPr>
          <p:spPr>
            <a:xfrm flipH="1">
              <a:off x="8031481" y="58674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Flowchart: Connector 331"/>
            <p:cNvSpPr/>
            <p:nvPr/>
          </p:nvSpPr>
          <p:spPr>
            <a:xfrm flipH="1">
              <a:off x="7848600"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Flowchart: Connector 332"/>
            <p:cNvSpPr/>
            <p:nvPr/>
          </p:nvSpPr>
          <p:spPr>
            <a:xfrm rot="10800000" flipH="1">
              <a:off x="7620000" y="5943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Flowchart: Connector 333"/>
            <p:cNvSpPr/>
            <p:nvPr/>
          </p:nvSpPr>
          <p:spPr>
            <a:xfrm rot="10800000" flipH="1">
              <a:off x="8382000" y="52578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Flowchart: Connector 334"/>
            <p:cNvSpPr/>
            <p:nvPr/>
          </p:nvSpPr>
          <p:spPr>
            <a:xfrm rot="10800000" flipH="1">
              <a:off x="5562600"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Flowchart: Connector 335"/>
            <p:cNvSpPr/>
            <p:nvPr/>
          </p:nvSpPr>
          <p:spPr>
            <a:xfrm rot="10800000" flipH="1">
              <a:off x="7574280" y="544068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7" name="Flowchart: Connector 336"/>
            <p:cNvSpPr/>
            <p:nvPr/>
          </p:nvSpPr>
          <p:spPr>
            <a:xfrm rot="10800000" flipH="1">
              <a:off x="7010400" y="4800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8" name="Flowchart: Connector 337"/>
            <p:cNvSpPr/>
            <p:nvPr/>
          </p:nvSpPr>
          <p:spPr>
            <a:xfrm rot="10800000" flipH="1">
              <a:off x="8686800" y="5410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Flowchart: Connector 338"/>
            <p:cNvSpPr/>
            <p:nvPr/>
          </p:nvSpPr>
          <p:spPr>
            <a:xfrm rot="10800000" flipH="1">
              <a:off x="7726681" y="55626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0" name="Flowchart: Connector 339"/>
            <p:cNvSpPr/>
            <p:nvPr/>
          </p:nvSpPr>
          <p:spPr>
            <a:xfrm rot="10800000" flipH="1">
              <a:off x="7086600" y="5791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1" name="Flowchart: Connector 340"/>
            <p:cNvSpPr/>
            <p:nvPr/>
          </p:nvSpPr>
          <p:spPr>
            <a:xfrm rot="10800000" flipH="1">
              <a:off x="6781800" y="3886200"/>
              <a:ext cx="45719" cy="45719"/>
            </a:xfrm>
            <a:prstGeom prst="flowChartConnector">
              <a:avLst/>
            </a:prstGeom>
            <a:noFill/>
            <a:ln w="571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p:nvGrpSpPr>
        <p:grpSpPr>
          <a:xfrm>
            <a:off x="3352800" y="2514600"/>
            <a:ext cx="2743200" cy="916633"/>
            <a:chOff x="3352800" y="2514600"/>
            <a:chExt cx="2743200" cy="916633"/>
          </a:xfrm>
        </p:grpSpPr>
        <p:grpSp>
          <p:nvGrpSpPr>
            <p:cNvPr id="22" name="Group 21"/>
            <p:cNvGrpSpPr/>
            <p:nvPr/>
          </p:nvGrpSpPr>
          <p:grpSpPr>
            <a:xfrm>
              <a:off x="3352800" y="2514600"/>
              <a:ext cx="2198226" cy="792088"/>
              <a:chOff x="3187053" y="1825123"/>
              <a:chExt cx="2151717" cy="792088"/>
            </a:xfrm>
          </p:grpSpPr>
          <p:cxnSp>
            <p:nvCxnSpPr>
              <p:cNvPr id="7" name="Straight Connector 6"/>
              <p:cNvCxnSpPr>
                <a:endCxn id="21" idx="1"/>
              </p:cNvCxnSpPr>
              <p:nvPr/>
            </p:nvCxnSpPr>
            <p:spPr>
              <a:xfrm flipV="1">
                <a:off x="3187053" y="2221167"/>
                <a:ext cx="711557" cy="699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3898610" y="1825123"/>
                <a:ext cx="1440160" cy="792088"/>
              </a:xfrm>
              <a:prstGeom prst="rect">
                <a:avLst/>
              </a:prstGeom>
              <a:solidFill>
                <a:schemeClr val="bg1"/>
              </a:solid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F0000"/>
                    </a:solidFill>
                  </a:rPr>
                  <a:t>Inferred genotype</a:t>
                </a:r>
                <a:endParaRPr lang="zh-CN" altLang="en-US" dirty="0">
                  <a:solidFill>
                    <a:srgbClr val="FF0000"/>
                  </a:solidFill>
                </a:endParaRPr>
              </a:p>
            </p:txBody>
          </p:sp>
        </p:grpSp>
        <p:cxnSp>
          <p:nvCxnSpPr>
            <p:cNvPr id="11" name="Straight Arrow Connector 10"/>
            <p:cNvCxnSpPr>
              <a:endCxn id="23" idx="1"/>
            </p:cNvCxnSpPr>
            <p:nvPr/>
          </p:nvCxnSpPr>
          <p:spPr>
            <a:xfrm>
              <a:off x="5562600" y="2971800"/>
              <a:ext cx="533400" cy="45943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42" name="Straight Arrow Connector 341"/>
          <p:cNvCxnSpPr/>
          <p:nvPr/>
        </p:nvCxnSpPr>
        <p:spPr>
          <a:xfrm flipH="1" flipV="1">
            <a:off x="4419600" y="5105400"/>
            <a:ext cx="533400" cy="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3299524" y="4876800"/>
            <a:ext cx="1043876" cy="369332"/>
          </a:xfrm>
          <a:prstGeom prst="rect">
            <a:avLst/>
          </a:prstGeom>
          <a:noFill/>
        </p:spPr>
        <p:txBody>
          <a:bodyPr wrap="none" rtlCol="0">
            <a:spAutoFit/>
          </a:bodyPr>
          <a:lstStyle/>
          <a:p>
            <a:r>
              <a:rPr lang="en-US" dirty="0" smtClean="0"/>
              <a:t>relatives</a:t>
            </a:r>
            <a:endParaRPr lang="en-US" dirty="0"/>
          </a:p>
        </p:txBody>
      </p:sp>
    </p:spTree>
    <p:extLst>
      <p:ext uri="{BB962C8B-B14F-4D97-AF65-F5344CB8AC3E}">
        <p14:creationId xmlns:p14="http://schemas.microsoft.com/office/powerpoint/2010/main" val="2998519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105" y="1846283"/>
            <a:ext cx="8833695" cy="2192317"/>
          </a:xfrm>
          <a:prstGeom prst="rect">
            <a:avLst/>
          </a:prstGeom>
        </p:spPr>
      </p:pic>
      <p:sp>
        <p:nvSpPr>
          <p:cNvPr id="2" name="Title 1"/>
          <p:cNvSpPr>
            <a:spLocks noGrp="1"/>
          </p:cNvSpPr>
          <p:nvPr>
            <p:ph type="title"/>
          </p:nvPr>
        </p:nvSpPr>
        <p:spPr>
          <a:xfrm>
            <a:off x="457200" y="434752"/>
            <a:ext cx="8229600" cy="762000"/>
          </a:xfrm>
        </p:spPr>
        <p:txBody>
          <a:bodyPr>
            <a:normAutofit/>
          </a:bodyPr>
          <a:lstStyle/>
          <a:p>
            <a:r>
              <a:rPr lang="en-US" altLang="zh-CN" dirty="0"/>
              <a:t>Linking </a:t>
            </a:r>
            <a:r>
              <a:rPr lang="en-US" altLang="zh-CN" dirty="0" smtClean="0"/>
              <a:t>expression data to genotypes</a:t>
            </a:r>
            <a:endParaRPr lang="zh-CN" altLang="en-US" dirty="0"/>
          </a:p>
        </p:txBody>
      </p:sp>
      <p:sp>
        <p:nvSpPr>
          <p:cNvPr id="11" name="TextBox 10"/>
          <p:cNvSpPr txBox="1"/>
          <p:nvPr/>
        </p:nvSpPr>
        <p:spPr>
          <a:xfrm>
            <a:off x="575936" y="4293096"/>
            <a:ext cx="8409290" cy="369332"/>
          </a:xfrm>
          <a:prstGeom prst="rect">
            <a:avLst/>
          </a:prstGeom>
          <a:noFill/>
          <a:ln>
            <a:solidFill>
              <a:schemeClr val="tx1"/>
            </a:solidFill>
          </a:ln>
        </p:spPr>
        <p:txBody>
          <a:bodyPr wrap="none" rtlCol="0">
            <a:spAutoFit/>
          </a:bodyPr>
          <a:lstStyle/>
          <a:p>
            <a:r>
              <a:rPr lang="en-US" altLang="zh-CN" dirty="0">
                <a:solidFill>
                  <a:srgbClr val="7030A0"/>
                </a:solidFill>
              </a:rPr>
              <a:t>m</a:t>
            </a:r>
            <a:r>
              <a:rPr lang="en-US" altLang="zh-CN" dirty="0" smtClean="0">
                <a:solidFill>
                  <a:srgbClr val="7030A0"/>
                </a:solidFill>
              </a:rPr>
              <a:t>ale, birth:1985, ethnicity, </a:t>
            </a:r>
            <a:r>
              <a:rPr lang="en-US" altLang="zh-CN" dirty="0" smtClean="0">
                <a:solidFill>
                  <a:srgbClr val="00B050"/>
                </a:solidFill>
              </a:rPr>
              <a:t>relatives</a:t>
            </a:r>
            <a:r>
              <a:rPr lang="en-US" altLang="zh-CN" dirty="0" smtClean="0">
                <a:solidFill>
                  <a:srgbClr val="7030A0"/>
                </a:solidFill>
              </a:rPr>
              <a:t>, ZIP code, </a:t>
            </a:r>
            <a:r>
              <a:rPr lang="en-US" altLang="zh-CN" dirty="0" smtClean="0">
                <a:solidFill>
                  <a:srgbClr val="00B050"/>
                </a:solidFill>
              </a:rPr>
              <a:t>hair color, surname, eye color</a:t>
            </a:r>
            <a:r>
              <a:rPr lang="en-US" altLang="zh-CN" dirty="0" smtClean="0">
                <a:solidFill>
                  <a:srgbClr val="7030A0"/>
                </a:solidFill>
              </a:rPr>
              <a:t>, </a:t>
            </a:r>
            <a:r>
              <a:rPr lang="en-US" altLang="zh-CN" i="1" dirty="0" smtClean="0">
                <a:solidFill>
                  <a:srgbClr val="7030A0"/>
                </a:solidFill>
              </a:rPr>
              <a:t>etc</a:t>
            </a:r>
            <a:r>
              <a:rPr lang="en-US" altLang="zh-CN" dirty="0" smtClean="0">
                <a:solidFill>
                  <a:srgbClr val="7030A0"/>
                </a:solidFill>
              </a:rPr>
              <a:t>.</a:t>
            </a:r>
            <a:endParaRPr lang="zh-CN" altLang="en-US" dirty="0">
              <a:solidFill>
                <a:srgbClr val="7030A0"/>
              </a:solidFill>
            </a:endParaRPr>
          </a:p>
        </p:txBody>
      </p:sp>
      <p:pic>
        <p:nvPicPr>
          <p:cNvPr id="5125" name="Picture 5" descr="D:\Data\Papers\zqhu-genomePrivacy\2019revise\Figs\NewFigs\未标题-2.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1674" y="5373216"/>
            <a:ext cx="4410036" cy="936104"/>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Arrow Connector 17"/>
          <p:cNvCxnSpPr/>
          <p:nvPr/>
        </p:nvCxnSpPr>
        <p:spPr>
          <a:xfrm flipH="1">
            <a:off x="4267200" y="4662428"/>
            <a:ext cx="233288" cy="63878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3505200" y="2406216"/>
            <a:ext cx="2590800" cy="792088"/>
            <a:chOff x="3560015" y="2406216"/>
            <a:chExt cx="2535985" cy="792088"/>
          </a:xfrm>
        </p:grpSpPr>
        <p:cxnSp>
          <p:nvCxnSpPr>
            <p:cNvPr id="7" name="Straight Connector 6"/>
            <p:cNvCxnSpPr/>
            <p:nvPr/>
          </p:nvCxnSpPr>
          <p:spPr>
            <a:xfrm flipV="1">
              <a:off x="3560015" y="2708920"/>
              <a:ext cx="2535985" cy="18668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4001065" y="2406216"/>
              <a:ext cx="1440160" cy="792088"/>
            </a:xfrm>
            <a:prstGeom prst="rect">
              <a:avLst/>
            </a:prstGeom>
            <a:solidFill>
              <a:schemeClr val="bg1"/>
            </a:solid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FF0000"/>
                  </a:solidFill>
                </a:rPr>
                <a:t>Inferred genotype</a:t>
              </a:r>
              <a:endParaRPr lang="zh-CN" altLang="en-US" dirty="0">
                <a:solidFill>
                  <a:srgbClr val="FF0000"/>
                </a:solidFill>
              </a:endParaRPr>
            </a:p>
          </p:txBody>
        </p:sp>
      </p:grpSp>
      <p:grpSp>
        <p:nvGrpSpPr>
          <p:cNvPr id="28" name="Group 27"/>
          <p:cNvGrpSpPr/>
          <p:nvPr/>
        </p:nvGrpSpPr>
        <p:grpSpPr>
          <a:xfrm>
            <a:off x="2394724" y="5003884"/>
            <a:ext cx="1529204" cy="513348"/>
            <a:chOff x="2394724" y="5003884"/>
            <a:chExt cx="1529204" cy="513348"/>
          </a:xfrm>
        </p:grpSpPr>
        <p:cxnSp>
          <p:nvCxnSpPr>
            <p:cNvPr id="30" name="Straight Arrow Connector 29"/>
            <p:cNvCxnSpPr/>
            <p:nvPr/>
          </p:nvCxnSpPr>
          <p:spPr>
            <a:xfrm flipH="1" flipV="1">
              <a:off x="3635896" y="5301208"/>
              <a:ext cx="288032" cy="216024"/>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394724" y="5003884"/>
              <a:ext cx="1313180" cy="369332"/>
            </a:xfrm>
            <a:prstGeom prst="rect">
              <a:avLst/>
            </a:prstGeom>
            <a:noFill/>
          </p:spPr>
          <p:txBody>
            <a:bodyPr wrap="none" rtlCol="0">
              <a:spAutoFit/>
            </a:bodyPr>
            <a:lstStyle/>
            <a:p>
              <a:r>
                <a:rPr lang="en-US" altLang="zh-CN" dirty="0" smtClean="0">
                  <a:solidFill>
                    <a:srgbClr val="0070C0"/>
                  </a:solidFill>
                </a:rPr>
                <a:t>depression</a:t>
              </a:r>
              <a:endParaRPr lang="zh-CN" altLang="en-US" dirty="0">
                <a:solidFill>
                  <a:srgbClr val="0070C0"/>
                </a:solidFill>
              </a:endParaRPr>
            </a:p>
          </p:txBody>
        </p:sp>
      </p:grpSp>
      <p:sp>
        <p:nvSpPr>
          <p:cNvPr id="4" name="TextBox 3"/>
          <p:cNvSpPr txBox="1"/>
          <p:nvPr/>
        </p:nvSpPr>
        <p:spPr>
          <a:xfrm>
            <a:off x="4114800" y="5257800"/>
            <a:ext cx="595035" cy="369332"/>
          </a:xfrm>
          <a:prstGeom prst="rect">
            <a:avLst/>
          </a:prstGeom>
          <a:noFill/>
        </p:spPr>
        <p:txBody>
          <a:bodyPr wrap="none" rtlCol="0">
            <a:spAutoFit/>
          </a:bodyPr>
          <a:lstStyle/>
          <a:p>
            <a:r>
              <a:rPr lang="en-US" dirty="0" smtClean="0">
                <a:solidFill>
                  <a:srgbClr val="FF0000"/>
                </a:solidFill>
              </a:rPr>
              <a:t>Bob</a:t>
            </a:r>
            <a:endParaRPr lang="en-US" dirty="0">
              <a:solidFill>
                <a:srgbClr val="FF0000"/>
              </a:solidFill>
            </a:endParaRPr>
          </a:p>
        </p:txBody>
      </p:sp>
    </p:spTree>
    <p:extLst>
      <p:ext uri="{BB962C8B-B14F-4D97-AF65-F5344CB8AC3E}">
        <p14:creationId xmlns:p14="http://schemas.microsoft.com/office/powerpoint/2010/main" val="1362379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par>
                                <p:cTn id="18" presetID="10" presetClass="entr" presetSubtype="0" fill="hold" nodeType="withEffect">
                                  <p:stCondLst>
                                    <p:cond delay="0"/>
                                  </p:stCondLst>
                                  <p:childTnLst>
                                    <p:set>
                                      <p:cBhvr>
                                        <p:cTn id="19" dur="1" fill="hold">
                                          <p:stCondLst>
                                            <p:cond delay="0"/>
                                          </p:stCondLst>
                                        </p:cTn>
                                        <p:tgtEl>
                                          <p:spTgt spid="5125"/>
                                        </p:tgtEl>
                                        <p:attrNameLst>
                                          <p:attrName>style.visibility</p:attrName>
                                        </p:attrNameLst>
                                      </p:cBhvr>
                                      <p:to>
                                        <p:strVal val="visible"/>
                                      </p:to>
                                    </p:set>
                                    <p:animEffect transition="in" filter="fade">
                                      <p:cBhvr>
                                        <p:cTn id="20" dur="500"/>
                                        <p:tgtEl>
                                          <p:spTgt spid="512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192" y="434752"/>
            <a:ext cx="8435280" cy="762000"/>
          </a:xfrm>
        </p:spPr>
        <p:txBody>
          <a:bodyPr>
            <a:normAutofit fontScale="90000"/>
          </a:bodyPr>
          <a:lstStyle/>
          <a:p>
            <a:r>
              <a:rPr lang="en-US" altLang="zh-CN" dirty="0"/>
              <a:t>Can other </a:t>
            </a:r>
            <a:r>
              <a:rPr lang="en-US" altLang="zh-CN" dirty="0" smtClean="0"/>
              <a:t>types </a:t>
            </a:r>
            <a:r>
              <a:rPr lang="en-US" altLang="zh-CN" dirty="0"/>
              <a:t>of </a:t>
            </a:r>
            <a:r>
              <a:rPr lang="en-US" altLang="zh-CN" dirty="0" smtClean="0"/>
              <a:t>data </a:t>
            </a:r>
            <a:r>
              <a:rPr lang="en-US" altLang="zh-CN" dirty="0"/>
              <a:t>be </a:t>
            </a:r>
            <a:r>
              <a:rPr lang="en-US" altLang="zh-CN" dirty="0" smtClean="0"/>
              <a:t>linked to genomes?</a:t>
            </a:r>
            <a:endParaRPr lang="zh-CN" altLang="en-US" dirty="0"/>
          </a:p>
        </p:txBody>
      </p:sp>
      <p:pic>
        <p:nvPicPr>
          <p:cNvPr id="4" name="Picture 3"/>
          <p:cNvPicPr>
            <a:picLocks noChangeAspect="1"/>
          </p:cNvPicPr>
          <p:nvPr/>
        </p:nvPicPr>
        <p:blipFill>
          <a:blip r:embed="rId3"/>
          <a:stretch>
            <a:fillRect/>
          </a:stretch>
        </p:blipFill>
        <p:spPr>
          <a:xfrm>
            <a:off x="608383" y="1295400"/>
            <a:ext cx="7988898" cy="5266567"/>
          </a:xfrm>
          <a:prstGeom prst="rect">
            <a:avLst/>
          </a:prstGeom>
        </p:spPr>
      </p:pic>
    </p:spTree>
    <p:extLst>
      <p:ext uri="{BB962C8B-B14F-4D97-AF65-F5344CB8AC3E}">
        <p14:creationId xmlns:p14="http://schemas.microsoft.com/office/powerpoint/2010/main" val="17536442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4752"/>
            <a:ext cx="8229600" cy="762000"/>
          </a:xfrm>
        </p:spPr>
        <p:txBody>
          <a:bodyPr>
            <a:normAutofit fontScale="90000"/>
          </a:bodyPr>
          <a:lstStyle/>
          <a:p>
            <a:r>
              <a:rPr lang="en-US" dirty="0"/>
              <a:t>Many types of omics data have numerous QTL </a:t>
            </a:r>
            <a:r>
              <a:rPr lang="en-US" dirty="0" smtClean="0"/>
              <a:t>usable for </a:t>
            </a:r>
            <a:r>
              <a:rPr lang="en-US" dirty="0"/>
              <a:t>re-identification</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489" y="1752600"/>
            <a:ext cx="7459898" cy="4441743"/>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89" y="1752599"/>
            <a:ext cx="7765111" cy="4441743"/>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89" y="1752599"/>
            <a:ext cx="7765111" cy="4441744"/>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 y="1752597"/>
            <a:ext cx="7772400" cy="4441745"/>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7199" y="1752596"/>
            <a:ext cx="7772401" cy="4441746"/>
          </a:xfrm>
          <a:prstGeom prst="rect">
            <a:avLst/>
          </a:prstGeom>
        </p:spPr>
      </p:pic>
    </p:spTree>
    <p:extLst>
      <p:ext uri="{BB962C8B-B14F-4D97-AF65-F5344CB8AC3E}">
        <p14:creationId xmlns:p14="http://schemas.microsoft.com/office/powerpoint/2010/main" val="3861525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US" altLang="zh-CN" dirty="0"/>
              <a:t>Hidden challenges of personal privacy in omics data are revealed over time</a:t>
            </a:r>
            <a:endParaRPr lang="zh-CN" altLang="en-US" dirty="0"/>
          </a:p>
        </p:txBody>
      </p:sp>
      <p:pic>
        <p:nvPicPr>
          <p:cNvPr id="4" name="Picture 3"/>
          <p:cNvPicPr>
            <a:picLocks noChangeAspect="1"/>
          </p:cNvPicPr>
          <p:nvPr/>
        </p:nvPicPr>
        <p:blipFill>
          <a:blip r:embed="rId3"/>
          <a:stretch>
            <a:fillRect/>
          </a:stretch>
        </p:blipFill>
        <p:spPr>
          <a:xfrm>
            <a:off x="381000" y="1524000"/>
            <a:ext cx="1905000" cy="1326744"/>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4"/>
          <a:stretch>
            <a:fillRect/>
          </a:stretch>
        </p:blipFill>
        <p:spPr>
          <a:xfrm>
            <a:off x="3207620" y="1469912"/>
            <a:ext cx="2850804" cy="1762165"/>
          </a:xfrm>
          <a:prstGeom prst="rect">
            <a:avLst/>
          </a:prstGeom>
        </p:spPr>
      </p:pic>
      <p:pic>
        <p:nvPicPr>
          <p:cNvPr id="8" name="Picture 7"/>
          <p:cNvPicPr>
            <a:picLocks noChangeAspect="1"/>
          </p:cNvPicPr>
          <p:nvPr/>
        </p:nvPicPr>
        <p:blipFill>
          <a:blip r:embed="rId5"/>
          <a:stretch>
            <a:fillRect/>
          </a:stretch>
        </p:blipFill>
        <p:spPr>
          <a:xfrm>
            <a:off x="6834054" y="1442204"/>
            <a:ext cx="1354261" cy="1848384"/>
          </a:xfrm>
          <a:prstGeom prst="rect">
            <a:avLst/>
          </a:prstGeom>
        </p:spPr>
      </p:pic>
      <p:sp>
        <p:nvSpPr>
          <p:cNvPr id="9" name="Rectangle 8"/>
          <p:cNvSpPr/>
          <p:nvPr/>
        </p:nvSpPr>
        <p:spPr>
          <a:xfrm>
            <a:off x="838200" y="1143000"/>
            <a:ext cx="122341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More data</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0" name="Rectangle 9"/>
          <p:cNvSpPr/>
          <p:nvPr/>
        </p:nvSpPr>
        <p:spPr>
          <a:xfrm>
            <a:off x="3524277" y="1143000"/>
            <a:ext cx="209544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More types of data</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 name="Rectangle 10"/>
          <p:cNvSpPr/>
          <p:nvPr/>
        </p:nvSpPr>
        <p:spPr>
          <a:xfrm>
            <a:off x="6557989" y="1143000"/>
            <a:ext cx="189026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More public data</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pic>
        <p:nvPicPr>
          <p:cNvPr id="12" name="Picture 11"/>
          <p:cNvPicPr>
            <a:picLocks noChangeAspect="1"/>
          </p:cNvPicPr>
          <p:nvPr/>
        </p:nvPicPr>
        <p:blipFill>
          <a:blip r:embed="rId6"/>
          <a:stretch>
            <a:fillRect/>
          </a:stretch>
        </p:blipFill>
        <p:spPr>
          <a:xfrm>
            <a:off x="480680" y="3769629"/>
            <a:ext cx="2573050" cy="1370761"/>
          </a:xfrm>
          <a:prstGeom prst="rect">
            <a:avLst/>
          </a:prstGeom>
        </p:spPr>
      </p:pic>
      <p:sp>
        <p:nvSpPr>
          <p:cNvPr id="13" name="Rectangle 12"/>
          <p:cNvSpPr/>
          <p:nvPr/>
        </p:nvSpPr>
        <p:spPr>
          <a:xfrm>
            <a:off x="457200" y="3352800"/>
            <a:ext cx="240322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More molecular QTLs</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5" name="Rectangle 14"/>
          <p:cNvSpPr/>
          <p:nvPr/>
        </p:nvSpPr>
        <p:spPr>
          <a:xfrm>
            <a:off x="3207620" y="3352800"/>
            <a:ext cx="525015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More knowledge of genotype-phenotype mapping</a:t>
            </a:r>
          </a:p>
        </p:txBody>
      </p:sp>
      <p:pic>
        <p:nvPicPr>
          <p:cNvPr id="16" name="Picture 15"/>
          <p:cNvPicPr>
            <a:picLocks noChangeAspect="1"/>
          </p:cNvPicPr>
          <p:nvPr/>
        </p:nvPicPr>
        <p:blipFill>
          <a:blip r:embed="rId7"/>
          <a:stretch>
            <a:fillRect/>
          </a:stretch>
        </p:blipFill>
        <p:spPr>
          <a:xfrm>
            <a:off x="3605439" y="3745802"/>
            <a:ext cx="4454515" cy="1369462"/>
          </a:xfrm>
          <a:prstGeom prst="rect">
            <a:avLst/>
          </a:prstGeom>
        </p:spPr>
      </p:pic>
      <p:pic>
        <p:nvPicPr>
          <p:cNvPr id="17" name="Picture 16"/>
          <p:cNvPicPr>
            <a:picLocks noChangeAspect="1"/>
          </p:cNvPicPr>
          <p:nvPr/>
        </p:nvPicPr>
        <p:blipFill>
          <a:blip r:embed="rId8"/>
          <a:stretch>
            <a:fillRect/>
          </a:stretch>
        </p:blipFill>
        <p:spPr>
          <a:xfrm>
            <a:off x="848685" y="5638726"/>
            <a:ext cx="3304769" cy="1043611"/>
          </a:xfrm>
          <a:prstGeom prst="rect">
            <a:avLst/>
          </a:prstGeom>
        </p:spPr>
      </p:pic>
      <p:sp>
        <p:nvSpPr>
          <p:cNvPr id="18" name="Rectangle 17"/>
          <p:cNvSpPr/>
          <p:nvPr/>
        </p:nvSpPr>
        <p:spPr>
          <a:xfrm>
            <a:off x="1382455" y="5234545"/>
            <a:ext cx="23391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Improved algorithms </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pic>
        <p:nvPicPr>
          <p:cNvPr id="20" name="Picture 19"/>
          <p:cNvPicPr>
            <a:picLocks noChangeAspect="1"/>
          </p:cNvPicPr>
          <p:nvPr/>
        </p:nvPicPr>
        <p:blipFill>
          <a:blip r:embed="rId9"/>
          <a:stretch>
            <a:fillRect/>
          </a:stretch>
        </p:blipFill>
        <p:spPr>
          <a:xfrm flipV="1">
            <a:off x="4800600" y="5638725"/>
            <a:ext cx="3505200" cy="1043612"/>
          </a:xfrm>
          <a:prstGeom prst="rect">
            <a:avLst/>
          </a:prstGeom>
        </p:spPr>
      </p:pic>
      <p:sp>
        <p:nvSpPr>
          <p:cNvPr id="21" name="Rectangle 20"/>
          <p:cNvSpPr/>
          <p:nvPr/>
        </p:nvSpPr>
        <p:spPr>
          <a:xfrm>
            <a:off x="5033521" y="5223119"/>
            <a:ext cx="296747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Arial"/>
                <a:cs typeface="+mn-cs"/>
              </a:rPr>
              <a:t>More powerful computation</a:t>
            </a: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2" name="Rectangle 21"/>
          <p:cNvSpPr/>
          <p:nvPr/>
        </p:nvSpPr>
        <p:spPr>
          <a:xfrm>
            <a:off x="7239000" y="3814049"/>
            <a:ext cx="1372663" cy="959221"/>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Disease risks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Appearance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Behaviors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Arial" panose="020B0604020202020204" pitchFamily="34" charset="0"/>
                <a:cs typeface="Arial" panose="020B0604020202020204" pitchFamily="34" charset="0"/>
              </a:rPr>
              <a:t>… …</a:t>
            </a:r>
          </a:p>
        </p:txBody>
      </p:sp>
      <p:pic>
        <p:nvPicPr>
          <p:cNvPr id="23" name="Picture 22"/>
          <p:cNvPicPr>
            <a:picLocks noChangeAspect="1"/>
          </p:cNvPicPr>
          <p:nvPr/>
        </p:nvPicPr>
        <p:blipFill>
          <a:blip r:embed="rId3"/>
          <a:stretch>
            <a:fillRect/>
          </a:stretch>
        </p:blipFill>
        <p:spPr>
          <a:xfrm>
            <a:off x="533400" y="1676400"/>
            <a:ext cx="1905000" cy="1326744"/>
          </a:xfrm>
          <a:prstGeom prst="rect">
            <a:avLst/>
          </a:prstGeom>
          <a:ln>
            <a:noFill/>
          </a:ln>
          <a:effectLst>
            <a:outerShdw blurRad="190500" algn="tl" rotWithShape="0">
              <a:srgbClr val="000000">
                <a:alpha val="70000"/>
              </a:srgbClr>
            </a:outerShdw>
          </a:effectLst>
        </p:spPr>
      </p:pic>
      <p:pic>
        <p:nvPicPr>
          <p:cNvPr id="24" name="Picture 23"/>
          <p:cNvPicPr>
            <a:picLocks noChangeAspect="1"/>
          </p:cNvPicPr>
          <p:nvPr/>
        </p:nvPicPr>
        <p:blipFill>
          <a:blip r:embed="rId3"/>
          <a:stretch>
            <a:fillRect/>
          </a:stretch>
        </p:blipFill>
        <p:spPr>
          <a:xfrm>
            <a:off x="685800" y="1828800"/>
            <a:ext cx="1905000" cy="1326744"/>
          </a:xfrm>
          <a:prstGeom prst="rect">
            <a:avLst/>
          </a:prstGeom>
          <a:ln>
            <a:noFill/>
          </a:ln>
          <a:effectLst>
            <a:outerShdw blurRad="190500" algn="tl" rotWithShape="0">
              <a:srgbClr val="000000">
                <a:alpha val="70000"/>
              </a:srgbClr>
            </a:outerShdw>
          </a:effectLst>
        </p:spPr>
      </p:pic>
      <p:pic>
        <p:nvPicPr>
          <p:cNvPr id="25" name="Picture 24"/>
          <p:cNvPicPr>
            <a:picLocks noChangeAspect="1"/>
          </p:cNvPicPr>
          <p:nvPr/>
        </p:nvPicPr>
        <p:blipFill>
          <a:blip r:embed="rId3"/>
          <a:stretch>
            <a:fillRect/>
          </a:stretch>
        </p:blipFill>
        <p:spPr>
          <a:xfrm>
            <a:off x="838200" y="1981200"/>
            <a:ext cx="1905000" cy="132674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545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normAutofit fontScale="90000"/>
          </a:bodyPr>
          <a:lstStyle/>
          <a:p>
            <a:r>
              <a:rPr lang="en-US" altLang="zh-CN" dirty="0"/>
              <a:t>Latent </a:t>
            </a:r>
            <a:r>
              <a:rPr lang="en-US" altLang="zh-CN" dirty="0" smtClean="0"/>
              <a:t>risk in omics data manifests over time</a:t>
            </a:r>
            <a:endParaRPr lang="zh-CN" altLang="en-US" dirty="0"/>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6154"/>
          <a:stretch/>
        </p:blipFill>
        <p:spPr>
          <a:xfrm>
            <a:off x="381000" y="1371600"/>
            <a:ext cx="8501202" cy="4648200"/>
          </a:xfrm>
        </p:spPr>
      </p:pic>
    </p:spTree>
    <p:extLst>
      <p:ext uri="{BB962C8B-B14F-4D97-AF65-F5344CB8AC3E}">
        <p14:creationId xmlns:p14="http://schemas.microsoft.com/office/powerpoint/2010/main" val="3036088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7504" y="1369372"/>
            <a:ext cx="3931096" cy="2021694"/>
            <a:chOff x="251521" y="1556793"/>
            <a:chExt cx="4536504" cy="2333045"/>
          </a:xfrm>
        </p:grpSpPr>
        <p:pic>
          <p:nvPicPr>
            <p:cNvPr id="174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86868"/>
            <a:stretch/>
          </p:blipFill>
          <p:spPr bwMode="auto">
            <a:xfrm>
              <a:off x="251521" y="1556793"/>
              <a:ext cx="4536504" cy="348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627"/>
            <a:stretch/>
          </p:blipFill>
          <p:spPr bwMode="auto">
            <a:xfrm>
              <a:off x="251521" y="1891291"/>
              <a:ext cx="4536504" cy="19985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Title 1"/>
          <p:cNvSpPr>
            <a:spLocks noGrp="1"/>
          </p:cNvSpPr>
          <p:nvPr>
            <p:ph type="title"/>
          </p:nvPr>
        </p:nvSpPr>
        <p:spPr>
          <a:xfrm>
            <a:off x="457200" y="290736"/>
            <a:ext cx="8229600" cy="762000"/>
          </a:xfrm>
        </p:spPr>
        <p:txBody>
          <a:bodyPr>
            <a:normAutofit/>
          </a:bodyPr>
          <a:lstStyle/>
          <a:p>
            <a:r>
              <a:rPr lang="en-US" altLang="zh-CN" dirty="0"/>
              <a:t>Security is expected to degrade over time </a:t>
            </a:r>
            <a:endParaRPr lang="zh-CN" altLang="en-US" dirty="0"/>
          </a:p>
        </p:txBody>
      </p:sp>
      <p:pic>
        <p:nvPicPr>
          <p:cNvPr id="1741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5600" y="2987242"/>
            <a:ext cx="4648200" cy="2443780"/>
          </a:xfrm>
          <a:prstGeom prst="rect">
            <a:avLst/>
          </a:prstGeom>
          <a:noFill/>
          <a:ln>
            <a:noFill/>
          </a:ln>
          <a:effectLst>
            <a:glow rad="63500">
              <a:schemeClr val="accent1">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52455" y="5638800"/>
            <a:ext cx="4836864" cy="942531"/>
          </a:xfrm>
          <a:prstGeom prst="rect">
            <a:avLst/>
          </a:prstGeom>
          <a:noFill/>
          <a:ln>
            <a:noFill/>
          </a:ln>
          <a:effectLst>
            <a:glow rad="63500">
              <a:schemeClr val="accent1">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0" y="2895766"/>
            <a:ext cx="9144000" cy="1066634"/>
            <a:chOff x="38100" y="5711398"/>
            <a:chExt cx="9144000" cy="1066634"/>
          </a:xfrm>
        </p:grpSpPr>
        <p:sp>
          <p:nvSpPr>
            <p:cNvPr id="3" name="Rectangle 2"/>
            <p:cNvSpPr/>
            <p:nvPr/>
          </p:nvSpPr>
          <p:spPr>
            <a:xfrm>
              <a:off x="38100" y="5711398"/>
              <a:ext cx="9144000" cy="1066634"/>
            </a:xfrm>
            <a:prstGeom prst="rect">
              <a:avLst/>
            </a:prstGeom>
            <a:solidFill>
              <a:schemeClr val="tx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Rectangle 7"/>
            <p:cNvSpPr/>
            <p:nvPr/>
          </p:nvSpPr>
          <p:spPr>
            <a:xfrm>
              <a:off x="944518" y="5791200"/>
              <a:ext cx="8237582" cy="954107"/>
            </a:xfrm>
            <a:prstGeom prst="rect">
              <a:avLst/>
            </a:prstGeom>
            <a:ln w="12700">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Arial"/>
                  <a:cs typeface="+mn-cs"/>
                </a:rPr>
                <a:t>Genome privacy: </a:t>
              </a:r>
              <a:r>
                <a:rPr kumimoji="0" lang="en-US" altLang="zh-CN" sz="2800" b="1" i="0" u="none" strike="noStrike" kern="1200" cap="none" spc="0" normalizeH="0" baseline="0" noProof="0" dirty="0">
                  <a:ln>
                    <a:noFill/>
                  </a:ln>
                  <a:solidFill>
                    <a:prstClr val="white"/>
                  </a:solidFill>
                  <a:effectLst/>
                  <a:uLnTx/>
                  <a:uFillTx/>
                  <a:latin typeface="Arial"/>
                  <a:cs typeface="+mn-cs"/>
                </a:rPr>
                <a:t>lifetime…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800" b="1" dirty="0">
                  <a:solidFill>
                    <a:prstClr val="white"/>
                  </a:solidFill>
                  <a:latin typeface="Arial"/>
                </a:rPr>
                <a:t>    </a:t>
              </a:r>
              <a:r>
                <a:rPr kumimoji="0" lang="en-US" altLang="zh-CN" sz="2800" i="0" u="none" strike="noStrike" kern="1200" cap="none" spc="0" normalizeH="0" baseline="0" noProof="0" dirty="0">
                  <a:ln>
                    <a:noFill/>
                  </a:ln>
                  <a:solidFill>
                    <a:prstClr val="white"/>
                  </a:solidFill>
                  <a:effectLst/>
                  <a:uLnTx/>
                  <a:uFillTx/>
                  <a:latin typeface="Arial"/>
                  <a:cs typeface="+mn-cs"/>
                </a:rPr>
                <a:t>and possibly beyond </a:t>
              </a:r>
              <a:r>
                <a:rPr kumimoji="0" lang="en-US" altLang="zh-CN" sz="2800" b="0" i="0" u="none" strike="noStrike" kern="1200" cap="none" spc="0" normalizeH="0" baseline="0" noProof="0" dirty="0">
                  <a:ln>
                    <a:noFill/>
                  </a:ln>
                  <a:solidFill>
                    <a:prstClr val="white"/>
                  </a:solidFill>
                  <a:effectLst/>
                  <a:uLnTx/>
                  <a:uFillTx/>
                  <a:latin typeface="Arial"/>
                  <a:cs typeface="+mn-cs"/>
                </a:rPr>
                <a:t>for descendants, relatives</a:t>
              </a:r>
              <a:endParaRPr kumimoji="0" lang="zh-CN" altLang="en-US" sz="2800" b="0" i="0" u="none" strike="noStrike" kern="1200" cap="none" spc="0" normalizeH="0" baseline="0" noProof="0" dirty="0">
                <a:ln>
                  <a:noFill/>
                </a:ln>
                <a:solidFill>
                  <a:prstClr val="white"/>
                </a:solidFill>
                <a:effectLst/>
                <a:uLnTx/>
                <a:uFillTx/>
                <a:latin typeface="Arial"/>
                <a:cs typeface="+mn-cs"/>
              </a:endParaRPr>
            </a:p>
          </p:txBody>
        </p:sp>
      </p:grpSp>
    </p:spTree>
    <p:extLst>
      <p:ext uri="{BB962C8B-B14F-4D97-AF65-F5344CB8AC3E}">
        <p14:creationId xmlns:p14="http://schemas.microsoft.com/office/powerpoint/2010/main" val="943089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440" y="146720"/>
            <a:ext cx="8229600" cy="762000"/>
          </a:xfrm>
        </p:spPr>
        <p:txBody>
          <a:bodyPr/>
          <a:lstStyle/>
          <a:p>
            <a:r>
              <a:rPr lang="en-US" altLang="zh-CN" dirty="0"/>
              <a:t>Acknowledgements</a:t>
            </a:r>
            <a:endParaRPr lang="zh-CN" altLang="en-US" dirty="0"/>
          </a:p>
        </p:txBody>
      </p:sp>
      <p:sp>
        <p:nvSpPr>
          <p:cNvPr id="5" name="TextBox 4"/>
          <p:cNvSpPr txBox="1"/>
          <p:nvPr/>
        </p:nvSpPr>
        <p:spPr>
          <a:xfrm>
            <a:off x="614315" y="4724400"/>
            <a:ext cx="3845925" cy="461665"/>
          </a:xfrm>
          <a:prstGeom prst="rect">
            <a:avLst/>
          </a:prstGeom>
          <a:noFill/>
        </p:spPr>
        <p:txBody>
          <a:bodyPr wrap="none" rtlCol="0">
            <a:spAutoFit/>
          </a:bodyPr>
          <a:lstStyle/>
          <a:p>
            <a:r>
              <a:rPr lang="en-US" altLang="zh-CN" sz="2400" b="1" dirty="0" smtClean="0">
                <a:effectLst>
                  <a:outerShdw blurRad="50800" dist="38100" dir="18900000" algn="bl" rotWithShape="0">
                    <a:prstClr val="black">
                      <a:alpha val="40000"/>
                    </a:prstClr>
                  </a:outerShdw>
                </a:effectLst>
              </a:rPr>
              <a:t>Brenner Research Group</a:t>
            </a:r>
          </a:p>
        </p:txBody>
      </p:sp>
      <p:sp>
        <p:nvSpPr>
          <p:cNvPr id="6" name="TextBox 5"/>
          <p:cNvSpPr txBox="1"/>
          <p:nvPr/>
        </p:nvSpPr>
        <p:spPr>
          <a:xfrm>
            <a:off x="626242" y="5242292"/>
            <a:ext cx="2375009" cy="1077218"/>
          </a:xfrm>
          <a:prstGeom prst="rect">
            <a:avLst/>
          </a:prstGeom>
          <a:noFill/>
        </p:spPr>
        <p:txBody>
          <a:bodyPr wrap="none" rtlCol="0">
            <a:spAutoFit/>
          </a:bodyPr>
          <a:lstStyle/>
          <a:p>
            <a:r>
              <a:rPr lang="en-US" altLang="zh-CN" sz="2400" b="1" dirty="0" smtClean="0">
                <a:effectLst>
                  <a:outerShdw blurRad="50800" dist="38100" dir="18900000" algn="bl" rotWithShape="0">
                    <a:prstClr val="black">
                      <a:alpha val="40000"/>
                    </a:prstClr>
                  </a:outerShdw>
                </a:effectLst>
              </a:rPr>
              <a:t>Yale University</a:t>
            </a:r>
          </a:p>
          <a:p>
            <a:r>
              <a:rPr lang="en-US" altLang="zh-CN" sz="2000" dirty="0" smtClean="0">
                <a:effectLst>
                  <a:outerShdw blurRad="50800" dist="38100" dir="18900000" algn="bl" rotWithShape="0">
                    <a:prstClr val="black">
                      <a:alpha val="40000"/>
                    </a:prstClr>
                  </a:outerShdw>
                </a:effectLst>
              </a:rPr>
              <a:t>Mark B. Gerstein</a:t>
            </a:r>
          </a:p>
          <a:p>
            <a:r>
              <a:rPr lang="en-US" altLang="zh-CN" sz="2000" dirty="0" err="1" smtClean="0">
                <a:effectLst>
                  <a:outerShdw blurRad="50800" dist="38100" dir="18900000" algn="bl" rotWithShape="0">
                    <a:prstClr val="black">
                      <a:alpha val="40000"/>
                    </a:prstClr>
                  </a:outerShdw>
                </a:effectLst>
              </a:rPr>
              <a:t>Gamze</a:t>
            </a:r>
            <a:r>
              <a:rPr lang="en-US" altLang="zh-CN" sz="2000" dirty="0" smtClean="0">
                <a:effectLst>
                  <a:outerShdw blurRad="50800" dist="38100" dir="18900000" algn="bl" rotWithShape="0">
                    <a:prstClr val="black">
                      <a:alpha val="40000"/>
                    </a:prstClr>
                  </a:outerShdw>
                </a:effectLst>
              </a:rPr>
              <a:t> </a:t>
            </a:r>
            <a:r>
              <a:rPr lang="en-US" altLang="zh-CN" sz="2000" dirty="0" err="1" smtClean="0">
                <a:effectLst>
                  <a:outerShdw blurRad="50800" dist="38100" dir="18900000" algn="bl" rotWithShape="0">
                    <a:prstClr val="black">
                      <a:alpha val="40000"/>
                    </a:prstClr>
                  </a:outerShdw>
                </a:effectLst>
              </a:rPr>
              <a:t>Gursoy</a:t>
            </a:r>
            <a:endParaRPr lang="en-US" altLang="zh-CN" sz="2000" dirty="0" smtClean="0">
              <a:effectLst>
                <a:outerShdw blurRad="50800" dist="38100" dir="18900000" algn="bl" rotWithShape="0">
                  <a:prstClr val="black">
                    <a:alpha val="40000"/>
                  </a:prstClr>
                </a:outerShdw>
              </a:effectLst>
            </a:endParaRPr>
          </a:p>
        </p:txBody>
      </p:sp>
      <p:pic>
        <p:nvPicPr>
          <p:cNvPr id="8"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25103" y="4549766"/>
            <a:ext cx="2107759" cy="984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5899569"/>
            <a:ext cx="1778846" cy="49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5481320" y="1309977"/>
            <a:ext cx="3413296" cy="2847514"/>
            <a:chOff x="2967158" y="908720"/>
            <a:chExt cx="5912682" cy="4463074"/>
          </a:xfrm>
        </p:grpSpPr>
        <p:pic>
          <p:nvPicPr>
            <p:cNvPr id="7" name="Picture 6"/>
            <p:cNvPicPr>
              <a:picLocks noChangeAspect="1"/>
            </p:cNvPicPr>
            <p:nvPr/>
          </p:nvPicPr>
          <p:blipFill>
            <a:blip r:embed="rId4" cstate="print">
              <a:extLst>
                <a:ext uri="{BEBA8EAE-BF5A-486C-A8C5-ECC9F3942E4B}">
                  <a14:imgProps xmlns:a14="http://schemas.microsoft.com/office/drawing/2010/main">
                    <a14:imgLayer r:embed="rId5">
                      <a14:imgEffect>
                        <a14:artisticPhotocopy/>
                      </a14:imgEffect>
                      <a14:imgEffect>
                        <a14:saturation sat="6600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975958" y="908720"/>
              <a:ext cx="5903882" cy="4427912"/>
            </a:xfrm>
            <a:prstGeom prst="rect">
              <a:avLst/>
            </a:prstGeom>
          </p:spPr>
        </p:pic>
        <p:sp>
          <p:nvSpPr>
            <p:cNvPr id="9" name="Rectangle 8"/>
            <p:cNvSpPr/>
            <p:nvPr/>
          </p:nvSpPr>
          <p:spPr>
            <a:xfrm>
              <a:off x="2975958" y="4648200"/>
              <a:ext cx="3563931" cy="68843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967158" y="4648200"/>
              <a:ext cx="3460452" cy="723594"/>
            </a:xfrm>
            <a:prstGeom prst="rect">
              <a:avLst/>
            </a:prstGeom>
            <a:noFill/>
          </p:spPr>
          <p:txBody>
            <a:bodyPr wrap="none" rtlCol="0">
              <a:spAutoFit/>
            </a:bodyPr>
            <a:lstStyle/>
            <a:p>
              <a:r>
                <a:rPr lang="en-US" sz="2400" b="1" dirty="0" smtClean="0">
                  <a:solidFill>
                    <a:srgbClr val="FFFF00"/>
                  </a:solidFill>
                  <a:effectLst>
                    <a:glow rad="228600">
                      <a:schemeClr val="accent3">
                        <a:satMod val="175000"/>
                        <a:alpha val="40000"/>
                      </a:schemeClr>
                    </a:glow>
                  </a:effectLst>
                </a:rPr>
                <a:t>Brenner Lab</a:t>
              </a:r>
              <a:endParaRPr lang="en-US" sz="2400" b="1" dirty="0">
                <a:solidFill>
                  <a:srgbClr val="FFFF00"/>
                </a:solidFill>
                <a:effectLst>
                  <a:glow rad="228600">
                    <a:schemeClr val="accent3">
                      <a:satMod val="175000"/>
                      <a:alpha val="40000"/>
                    </a:schemeClr>
                  </a:glow>
                </a:effectLst>
              </a:endParaRPr>
            </a:p>
          </p:txBody>
        </p:sp>
      </p:grpSp>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b="7140"/>
          <a:stretch/>
        </p:blipFill>
        <p:spPr>
          <a:xfrm>
            <a:off x="204008" y="1352638"/>
            <a:ext cx="5212495" cy="2820093"/>
          </a:xfrm>
          <a:prstGeom prst="rect">
            <a:avLst/>
          </a:prstGeom>
        </p:spPr>
      </p:pic>
    </p:spTree>
    <p:extLst>
      <p:ext uri="{BB962C8B-B14F-4D97-AF65-F5344CB8AC3E}">
        <p14:creationId xmlns:p14="http://schemas.microsoft.com/office/powerpoint/2010/main" val="13631152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2087"/>
            <a:ext cx="8229600" cy="762000"/>
          </a:xfrm>
        </p:spPr>
        <p:txBody>
          <a:bodyPr>
            <a:normAutofit fontScale="90000"/>
          </a:bodyPr>
          <a:lstStyle/>
          <a:p>
            <a:r>
              <a:rPr lang="en-US" dirty="0"/>
              <a:t>DNA upload sites for additional analysis </a:t>
            </a:r>
            <a:br>
              <a:rPr lang="en-US" dirty="0"/>
            </a:br>
            <a:r>
              <a:rPr lang="en-US" dirty="0"/>
              <a:t>on raw consumer genetics DNA file (23andMe, </a:t>
            </a:r>
            <a:r>
              <a:rPr lang="en-US" dirty="0" err="1"/>
              <a:t>AncestryDNA</a:t>
            </a:r>
            <a:r>
              <a:rPr lang="en-US" dirty="0"/>
              <a:t>, </a:t>
            </a:r>
            <a:r>
              <a:rPr lang="en-US" dirty="0" err="1"/>
              <a:t>MyHeritage</a:t>
            </a:r>
            <a:r>
              <a:rPr lang="en-US" dirty="0"/>
              <a:t>)</a:t>
            </a:r>
          </a:p>
        </p:txBody>
      </p:sp>
      <p:sp>
        <p:nvSpPr>
          <p:cNvPr id="8" name="Content Placeholder 2"/>
          <p:cNvSpPr>
            <a:spLocks noGrp="1"/>
          </p:cNvSpPr>
          <p:nvPr>
            <p:ph idx="1"/>
          </p:nvPr>
        </p:nvSpPr>
        <p:spPr>
          <a:xfrm>
            <a:off x="976086" y="4352276"/>
            <a:ext cx="2209800" cy="1364673"/>
          </a:xfrm>
          <a:solidFill>
            <a:schemeClr val="accent6">
              <a:lumMod val="20000"/>
              <a:lumOff val="80000"/>
            </a:schemeClr>
          </a:solidFill>
          <a:ln>
            <a:noFill/>
          </a:ln>
        </p:spPr>
        <p:txBody>
          <a:bodyPr>
            <a:normAutofit/>
          </a:bodyPr>
          <a:lstStyle/>
          <a:p>
            <a:pPr marL="0" indent="0" algn="ctr">
              <a:buNone/>
            </a:pPr>
            <a:r>
              <a:rPr lang="en-US" sz="1600" b="1" dirty="0"/>
              <a:t>More traits</a:t>
            </a:r>
          </a:p>
          <a:p>
            <a:pPr>
              <a:buFont typeface="Wingdings" panose="05000000000000000000" pitchFamily="2" charset="2"/>
              <a:buChar char="ü"/>
            </a:pPr>
            <a:r>
              <a:rPr lang="en-US" sz="1600" dirty="0" err="1"/>
              <a:t>Genomelink</a:t>
            </a:r>
            <a:r>
              <a:rPr lang="en-US" sz="1600" dirty="0"/>
              <a:t> (free)</a:t>
            </a:r>
          </a:p>
          <a:p>
            <a:pPr>
              <a:buFont typeface="Wingdings" panose="05000000000000000000" pitchFamily="2" charset="2"/>
              <a:buChar char="ü"/>
            </a:pPr>
            <a:r>
              <a:rPr lang="en-US" sz="1600" dirty="0"/>
              <a:t>LIFE NOME</a:t>
            </a:r>
          </a:p>
          <a:p>
            <a:pPr>
              <a:buFont typeface="Wingdings" panose="05000000000000000000" pitchFamily="2" charset="2"/>
              <a:buChar char="ü"/>
            </a:pPr>
            <a:r>
              <a:rPr lang="en-US" sz="1600" dirty="0" err="1"/>
              <a:t>Promethease</a:t>
            </a:r>
            <a:endParaRPr lang="en-US" sz="1600" dirty="0"/>
          </a:p>
        </p:txBody>
      </p:sp>
      <p:sp>
        <p:nvSpPr>
          <p:cNvPr id="9" name="Content Placeholder 2"/>
          <p:cNvSpPr txBox="1">
            <a:spLocks/>
          </p:cNvSpPr>
          <p:nvPr/>
        </p:nvSpPr>
        <p:spPr>
          <a:xfrm>
            <a:off x="968829" y="2045845"/>
            <a:ext cx="2590800" cy="1364673"/>
          </a:xfrm>
          <a:prstGeom prst="rect">
            <a:avLst/>
          </a:prstGeom>
          <a:solidFill>
            <a:schemeClr val="accent5">
              <a:lumMod val="20000"/>
              <a:lumOff val="80000"/>
            </a:schemeClr>
          </a:solidFill>
          <a:ln>
            <a:noFill/>
          </a:ln>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Ancestry test</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GEDmatch</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(free)</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Lamily</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Tree DNA (free)</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MyHeritage</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(free)</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LivingDNA</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(free)</a:t>
            </a:r>
          </a:p>
        </p:txBody>
      </p:sp>
      <p:sp>
        <p:nvSpPr>
          <p:cNvPr id="10" name="Content Placeholder 2"/>
          <p:cNvSpPr txBox="1">
            <a:spLocks/>
          </p:cNvSpPr>
          <p:nvPr/>
        </p:nvSpPr>
        <p:spPr>
          <a:xfrm>
            <a:off x="3581400" y="3381875"/>
            <a:ext cx="2209800" cy="1676400"/>
          </a:xfrm>
          <a:prstGeom prst="rect">
            <a:avLst/>
          </a:prstGeom>
          <a:solidFill>
            <a:schemeClr val="accent2">
              <a:lumMod val="20000"/>
              <a:lumOff val="80000"/>
            </a:schemeClr>
          </a:solidFill>
          <a:ln>
            <a:noFill/>
          </a:ln>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Nutrition &amp; Fitness</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Genopalate</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Athletigen</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Vitagene</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Fitness Genes</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DNA fit</a:t>
            </a:r>
          </a:p>
        </p:txBody>
      </p:sp>
      <p:sp>
        <p:nvSpPr>
          <p:cNvPr id="11" name="Content Placeholder 2"/>
          <p:cNvSpPr txBox="1">
            <a:spLocks/>
          </p:cNvSpPr>
          <p:nvPr/>
        </p:nvSpPr>
        <p:spPr>
          <a:xfrm>
            <a:off x="5257800" y="1775501"/>
            <a:ext cx="2825750" cy="1321119"/>
          </a:xfrm>
          <a:prstGeom prst="rect">
            <a:avLst/>
          </a:prstGeom>
          <a:solidFill>
            <a:schemeClr val="accent3">
              <a:lumMod val="20000"/>
              <a:lumOff val="80000"/>
            </a:schemeClr>
          </a:solidFill>
          <a:ln>
            <a:no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Contribute to Science</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Personal genome project</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Luna DNA</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DNA Land</a:t>
            </a:r>
          </a:p>
        </p:txBody>
      </p:sp>
      <p:sp>
        <p:nvSpPr>
          <p:cNvPr id="12" name="Content Placeholder 2"/>
          <p:cNvSpPr txBox="1">
            <a:spLocks/>
          </p:cNvSpPr>
          <p:nvPr/>
        </p:nvSpPr>
        <p:spPr>
          <a:xfrm>
            <a:off x="6019800" y="4572000"/>
            <a:ext cx="2063750" cy="1219200"/>
          </a:xfrm>
          <a:prstGeom prst="rect">
            <a:avLst/>
          </a:prstGeom>
          <a:solidFill>
            <a:schemeClr val="accent6">
              <a:lumMod val="40000"/>
              <a:lumOff val="60000"/>
            </a:schemeClr>
          </a:solidFill>
          <a:ln>
            <a:no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more!</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Dot one</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DNA Romance</a:t>
            </a:r>
          </a:p>
          <a:p>
            <a:pPr marL="342900" marR="0" lvl="0" indent="-34290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Sequence.com</a:t>
            </a:r>
          </a:p>
        </p:txBody>
      </p:sp>
      <p:sp>
        <p:nvSpPr>
          <p:cNvPr id="3" name="Rectangle 2"/>
          <p:cNvSpPr/>
          <p:nvPr/>
        </p:nvSpPr>
        <p:spPr>
          <a:xfrm>
            <a:off x="171450" y="6344958"/>
            <a:ext cx="8991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Arial"/>
                <a:ea typeface="+mn-ea"/>
                <a:cs typeface="+mn-cs"/>
              </a:rPr>
              <a:t>Summarized at https://blog.genomelink.io/posts/the-17-best-dna-upload-sites-for-additional-analysis-on-raw-dna-data-file-in-2019-including-free-ones-for-23andme-ancestrydna-myheritage-users</a:t>
            </a:r>
          </a:p>
        </p:txBody>
      </p:sp>
    </p:spTree>
    <p:extLst>
      <p:ext uri="{BB962C8B-B14F-4D97-AF65-F5344CB8AC3E}">
        <p14:creationId xmlns:p14="http://schemas.microsoft.com/office/powerpoint/2010/main" val="997315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19200" y="152400"/>
            <a:ext cx="6805612" cy="3001910"/>
          </a:xfrm>
          <a:prstGeom prst="rect">
            <a:avLst/>
          </a:prstGeom>
        </p:spPr>
      </p:pic>
      <p:pic>
        <p:nvPicPr>
          <p:cNvPr id="5" name="Picture 4"/>
          <p:cNvPicPr>
            <a:picLocks noChangeAspect="1"/>
          </p:cNvPicPr>
          <p:nvPr/>
        </p:nvPicPr>
        <p:blipFill>
          <a:blip r:embed="rId3"/>
          <a:stretch>
            <a:fillRect/>
          </a:stretch>
        </p:blipFill>
        <p:spPr>
          <a:xfrm>
            <a:off x="228600" y="3276600"/>
            <a:ext cx="8458200" cy="3010546"/>
          </a:xfrm>
          <a:prstGeom prst="rect">
            <a:avLst/>
          </a:prstGeom>
        </p:spPr>
      </p:pic>
      <p:cxnSp>
        <p:nvCxnSpPr>
          <p:cNvPr id="7" name="Straight Connector 6"/>
          <p:cNvCxnSpPr/>
          <p:nvPr/>
        </p:nvCxnSpPr>
        <p:spPr>
          <a:xfrm>
            <a:off x="6629400" y="4953000"/>
            <a:ext cx="19050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04800" y="5334000"/>
            <a:ext cx="3352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6856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81000" y="1295400"/>
            <a:ext cx="8015287" cy="1056678"/>
          </a:xfrm>
          <a:prstGeom prst="rect">
            <a:avLst/>
          </a:prstGeom>
        </p:spPr>
      </p:pic>
      <p:sp>
        <p:nvSpPr>
          <p:cNvPr id="3" name="Title 2"/>
          <p:cNvSpPr>
            <a:spLocks noGrp="1"/>
          </p:cNvSpPr>
          <p:nvPr>
            <p:ph type="title"/>
          </p:nvPr>
        </p:nvSpPr>
        <p:spPr/>
        <p:txBody>
          <a:bodyPr/>
          <a:lstStyle/>
          <a:p>
            <a:endParaRPr lang="en-US"/>
          </a:p>
        </p:txBody>
      </p:sp>
      <p:grpSp>
        <p:nvGrpSpPr>
          <p:cNvPr id="6" name="Group 5"/>
          <p:cNvGrpSpPr/>
          <p:nvPr/>
        </p:nvGrpSpPr>
        <p:grpSpPr>
          <a:xfrm>
            <a:off x="97414" y="2514600"/>
            <a:ext cx="9037619" cy="1981200"/>
            <a:chOff x="97414" y="2514600"/>
            <a:chExt cx="9037619" cy="1981200"/>
          </a:xfrm>
        </p:grpSpPr>
        <p:pic>
          <p:nvPicPr>
            <p:cNvPr id="4" name="Picture 3"/>
            <p:cNvPicPr>
              <a:picLocks noChangeAspect="1"/>
            </p:cNvPicPr>
            <p:nvPr/>
          </p:nvPicPr>
          <p:blipFill>
            <a:blip r:embed="rId3"/>
            <a:stretch>
              <a:fillRect/>
            </a:stretch>
          </p:blipFill>
          <p:spPr>
            <a:xfrm>
              <a:off x="97414" y="2514600"/>
              <a:ext cx="9037619" cy="1981200"/>
            </a:xfrm>
            <a:prstGeom prst="rect">
              <a:avLst/>
            </a:prstGeom>
          </p:spPr>
        </p:pic>
        <p:sp>
          <p:nvSpPr>
            <p:cNvPr id="5" name="Rectangle 4"/>
            <p:cNvSpPr/>
            <p:nvPr/>
          </p:nvSpPr>
          <p:spPr>
            <a:xfrm>
              <a:off x="7620000" y="3886200"/>
              <a:ext cx="13716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p:grpSp>
    </p:spTree>
    <p:extLst>
      <p:ext uri="{BB962C8B-B14F-4D97-AF65-F5344CB8AC3E}">
        <p14:creationId xmlns:p14="http://schemas.microsoft.com/office/powerpoint/2010/main" val="2904582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Brenner Lab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nome_privacy_lab_templat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5242</TotalTime>
  <Words>1927</Words>
  <Application>Microsoft Office PowerPoint</Application>
  <PresentationFormat>On-screen Show (4:3)</PresentationFormat>
  <Paragraphs>274</Paragraphs>
  <Slides>22</Slides>
  <Notes>16</Notes>
  <HiddenSlides>2</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方正舒体</vt:lpstr>
      <vt:lpstr>宋体</vt:lpstr>
      <vt:lpstr>Arial</vt:lpstr>
      <vt:lpstr>Calibri</vt:lpstr>
      <vt:lpstr>Cambria Math</vt:lpstr>
      <vt:lpstr>Times New Roman</vt:lpstr>
      <vt:lpstr>Wingdings</vt:lpstr>
      <vt:lpstr>Brenner Lab Theme</vt:lpstr>
      <vt:lpstr>Genome_privacy_lab_template</vt:lpstr>
      <vt:lpstr>Biological discovery and  consumer genomics  activate latent privacy risk in omics data</vt:lpstr>
      <vt:lpstr>PowerPoint Presentation</vt:lpstr>
      <vt:lpstr>Finding the Golden State Killer</vt:lpstr>
      <vt:lpstr>PowerPoint Presentation</vt:lpstr>
      <vt:lpstr>Identifying a person via familial searches</vt:lpstr>
      <vt:lpstr>Bits of information in common identifiers</vt:lpstr>
      <vt:lpstr>How do other types of data breach personal privacy? (linking attack)</vt:lpstr>
      <vt:lpstr>PowerPoint Presentation</vt:lpstr>
      <vt:lpstr>Summary data are often shared</vt:lpstr>
      <vt:lpstr>Genotype can be inferred from  gene expression via  expression quantitative trait loci (eQTLs)</vt:lpstr>
      <vt:lpstr>Linking expression data to genotypes</vt:lpstr>
      <vt:lpstr>Linking expression data to genotypes</vt:lpstr>
      <vt:lpstr>Linking expression data to genotypes</vt:lpstr>
      <vt:lpstr>Can other types of data be linked to genomes?</vt:lpstr>
      <vt:lpstr>Many types of omics data have numerous QTL usable for re-identification</vt:lpstr>
      <vt:lpstr>Hidden challenges of personal privacy in omics data are revealed over time</vt:lpstr>
      <vt:lpstr>Latent risk in omics data manifests over time</vt:lpstr>
      <vt:lpstr>Security is expected to degrade over time </vt:lpstr>
      <vt:lpstr>Acknowledgements</vt:lpstr>
      <vt:lpstr>DNA upload sites for additional analysis  on raw consumer genetics DNA file (23andMe, AncestryDNA, MyHeritage)</vt:lpstr>
      <vt:lpstr>PowerPoint Presentation</vt:lpstr>
      <vt:lpstr>PowerPoint Presentation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IST-EEI</dc:creator>
  <cp:lastModifiedBy>Zhiqiang Hu</cp:lastModifiedBy>
  <cp:revision>256</cp:revision>
  <dcterms:created xsi:type="dcterms:W3CDTF">2016-05-27T15:25:44Z</dcterms:created>
  <dcterms:modified xsi:type="dcterms:W3CDTF">2019-12-06T22:44:16Z</dcterms:modified>
</cp:coreProperties>
</file>