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7" r:id="rId2"/>
    <p:sldId id="284" r:id="rId3"/>
    <p:sldId id="285" r:id="rId4"/>
    <p:sldId id="352" r:id="rId5"/>
    <p:sldId id="355" r:id="rId6"/>
    <p:sldId id="361" r:id="rId7"/>
    <p:sldId id="362" r:id="rId8"/>
    <p:sldId id="363" r:id="rId9"/>
    <p:sldId id="364" r:id="rId10"/>
    <p:sldId id="365" r:id="rId11"/>
    <p:sldId id="368" r:id="rId12"/>
    <p:sldId id="367" r:id="rId13"/>
    <p:sldId id="286" r:id="rId14"/>
    <p:sldId id="295" r:id="rId15"/>
    <p:sldId id="369" r:id="rId16"/>
    <p:sldId id="360" r:id="rId17"/>
    <p:sldId id="29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4"/>
    <p:restoredTop sz="94708"/>
  </p:normalViewPr>
  <p:slideViewPr>
    <p:cSldViewPr snapToGrid="0" snapToObjects="1">
      <p:cViewPr varScale="1">
        <p:scale>
          <a:sx n="137" d="100"/>
          <a:sy n="137" d="100"/>
        </p:scale>
        <p:origin x="208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26F8F7-8E3D-408D-915C-CFBB75072912}" type="doc">
      <dgm:prSet loTypeId="urn:microsoft.com/office/officeart/2005/8/layout/chevron1" loCatId="process" qsTypeId="urn:microsoft.com/office/officeart/2005/8/quickstyle/simple1" qsCatId="simple" csTypeId="urn:microsoft.com/office/officeart/2005/8/colors/colorful1" csCatId="colorful" phldr="1"/>
      <dgm:spPr/>
    </dgm:pt>
    <dgm:pt modelId="{D3CA79C7-7799-4126-B910-AB5B2EDDAEEB}">
      <dgm:prSet phldrT="[Text]" phldr="0" custT="1"/>
      <dgm:spPr/>
      <dgm:t>
        <a:bodyPr/>
        <a:lstStyle/>
        <a:p>
          <a:pPr rtl="0"/>
          <a:r>
            <a:rPr lang="en-US" sz="2400" dirty="0">
              <a:latin typeface="Calibri"/>
            </a:rPr>
            <a:t>Indication Selection</a:t>
          </a:r>
          <a:endParaRPr lang="en-US" sz="2400" dirty="0"/>
        </a:p>
      </dgm:t>
    </dgm:pt>
    <dgm:pt modelId="{ED9211B9-79F3-43E5-A59A-8B172436F26F}" type="parTrans" cxnId="{C0A905B8-A532-4280-B4D4-E7EAD83BAE00}">
      <dgm:prSet/>
      <dgm:spPr/>
      <dgm:t>
        <a:bodyPr/>
        <a:lstStyle/>
        <a:p>
          <a:endParaRPr lang="en-US" sz="2000"/>
        </a:p>
      </dgm:t>
    </dgm:pt>
    <dgm:pt modelId="{17843305-A2AE-49DC-BC71-9EB8031FB201}" type="sibTrans" cxnId="{C0A905B8-A532-4280-B4D4-E7EAD83BAE00}">
      <dgm:prSet/>
      <dgm:spPr/>
      <dgm:t>
        <a:bodyPr/>
        <a:lstStyle/>
        <a:p>
          <a:endParaRPr lang="en-US" sz="2000"/>
        </a:p>
      </dgm:t>
    </dgm:pt>
    <dgm:pt modelId="{C8DB3970-41ED-4EAC-AE8D-82DD51A56E71}">
      <dgm:prSet phldr="0" custT="1"/>
      <dgm:spPr/>
      <dgm:t>
        <a:bodyPr/>
        <a:lstStyle/>
        <a:p>
          <a:r>
            <a:rPr lang="en-US" sz="2400" dirty="0">
              <a:latin typeface="Calibri"/>
            </a:rPr>
            <a:t>Clinical/Post Approval</a:t>
          </a:r>
        </a:p>
      </dgm:t>
    </dgm:pt>
    <dgm:pt modelId="{7DA3AC3A-6ED9-47B5-84EB-61B2EA213435}" type="parTrans" cxnId="{3DC504A5-D678-4342-A849-DD309E65B71F}">
      <dgm:prSet/>
      <dgm:spPr/>
      <dgm:t>
        <a:bodyPr/>
        <a:lstStyle/>
        <a:p>
          <a:endParaRPr lang="en-US" sz="2000"/>
        </a:p>
      </dgm:t>
    </dgm:pt>
    <dgm:pt modelId="{35A26789-B328-46F3-88EE-761FE45D97FF}" type="sibTrans" cxnId="{3DC504A5-D678-4342-A849-DD309E65B71F}">
      <dgm:prSet/>
      <dgm:spPr/>
      <dgm:t>
        <a:bodyPr/>
        <a:lstStyle/>
        <a:p>
          <a:endParaRPr lang="en-US" sz="2000"/>
        </a:p>
      </dgm:t>
    </dgm:pt>
    <dgm:pt modelId="{9D4DE497-FA06-46A3-A6C4-82B19F628DB7}">
      <dgm:prSet phldr="0" custT="1"/>
      <dgm:spPr/>
      <dgm:t>
        <a:bodyPr/>
        <a:lstStyle/>
        <a:p>
          <a:pPr rtl="0"/>
          <a:r>
            <a:rPr lang="en-US" sz="2400" dirty="0">
              <a:latin typeface="Calibri"/>
            </a:rPr>
            <a:t>Target ID/Validation</a:t>
          </a:r>
        </a:p>
      </dgm:t>
    </dgm:pt>
    <dgm:pt modelId="{1A1096EA-2984-411E-95A4-35BB01C5FA6A}" type="parTrans" cxnId="{9C2516E2-D289-4AFB-8711-87B7D5275D14}">
      <dgm:prSet/>
      <dgm:spPr/>
      <dgm:t>
        <a:bodyPr/>
        <a:lstStyle/>
        <a:p>
          <a:endParaRPr lang="en-US" sz="2000"/>
        </a:p>
      </dgm:t>
    </dgm:pt>
    <dgm:pt modelId="{5927797A-E67A-4BDD-A105-E1578DFE9C44}" type="sibTrans" cxnId="{9C2516E2-D289-4AFB-8711-87B7D5275D14}">
      <dgm:prSet/>
      <dgm:spPr/>
      <dgm:t>
        <a:bodyPr/>
        <a:lstStyle/>
        <a:p>
          <a:endParaRPr lang="en-US" sz="2000"/>
        </a:p>
      </dgm:t>
    </dgm:pt>
    <dgm:pt modelId="{15FBDC7B-74E6-4484-A0A5-49AB59F45FE7}">
      <dgm:prSet phldr="0" custT="1"/>
      <dgm:spPr/>
      <dgm:t>
        <a:bodyPr/>
        <a:lstStyle/>
        <a:p>
          <a:r>
            <a:rPr lang="en-US" sz="2400" dirty="0"/>
            <a:t>IND Enabling</a:t>
          </a:r>
        </a:p>
      </dgm:t>
    </dgm:pt>
    <dgm:pt modelId="{D7EBEA27-7045-4504-B451-4E9DA57663C6}" type="parTrans" cxnId="{6E4F2E5D-D9B5-4DE1-B50E-6C605A3B349C}">
      <dgm:prSet/>
      <dgm:spPr/>
      <dgm:t>
        <a:bodyPr/>
        <a:lstStyle/>
        <a:p>
          <a:endParaRPr lang="en-US" sz="2000"/>
        </a:p>
      </dgm:t>
    </dgm:pt>
    <dgm:pt modelId="{F3E9020D-0C03-4354-8E59-CF24017C2F28}" type="sibTrans" cxnId="{6E4F2E5D-D9B5-4DE1-B50E-6C605A3B349C}">
      <dgm:prSet/>
      <dgm:spPr/>
      <dgm:t>
        <a:bodyPr/>
        <a:lstStyle/>
        <a:p>
          <a:endParaRPr lang="en-US" sz="2000"/>
        </a:p>
      </dgm:t>
    </dgm:pt>
    <dgm:pt modelId="{05427C60-8DA8-40D6-B9DA-FA75D2FF619D}" type="pres">
      <dgm:prSet presAssocID="{5D26F8F7-8E3D-408D-915C-CFBB75072912}" presName="Name0" presStyleCnt="0">
        <dgm:presLayoutVars>
          <dgm:dir/>
          <dgm:animLvl val="lvl"/>
          <dgm:resizeHandles val="exact"/>
        </dgm:presLayoutVars>
      </dgm:prSet>
      <dgm:spPr/>
    </dgm:pt>
    <dgm:pt modelId="{723823BB-C1FC-45C3-9874-3C6003A0BC0A}" type="pres">
      <dgm:prSet presAssocID="{D3CA79C7-7799-4126-B910-AB5B2EDDAEE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F2C5849-47F8-47DD-AC29-17F56E1B3AE3}" type="pres">
      <dgm:prSet presAssocID="{17843305-A2AE-49DC-BC71-9EB8031FB201}" presName="parTxOnlySpace" presStyleCnt="0"/>
      <dgm:spPr/>
    </dgm:pt>
    <dgm:pt modelId="{158AE3F8-1BBC-485C-8C16-9ECCB41B23B1}" type="pres">
      <dgm:prSet presAssocID="{9D4DE497-FA06-46A3-A6C4-82B19F628DB7}" presName="parTxOnly" presStyleLbl="node1" presStyleIdx="1" presStyleCnt="4" custScaleX="105385">
        <dgm:presLayoutVars>
          <dgm:chMax val="0"/>
          <dgm:chPref val="0"/>
          <dgm:bulletEnabled val="1"/>
        </dgm:presLayoutVars>
      </dgm:prSet>
      <dgm:spPr/>
    </dgm:pt>
    <dgm:pt modelId="{4CF67108-3038-49CE-B655-AA6287347567}" type="pres">
      <dgm:prSet presAssocID="{5927797A-E67A-4BDD-A105-E1578DFE9C44}" presName="parTxOnlySpace" presStyleCnt="0"/>
      <dgm:spPr/>
    </dgm:pt>
    <dgm:pt modelId="{456873F0-2121-4090-8D67-3E373B9EDA2F}" type="pres">
      <dgm:prSet presAssocID="{15FBDC7B-74E6-4484-A0A5-49AB59F45FE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16679D5-1F43-430D-9D6D-48B40336F3E4}" type="pres">
      <dgm:prSet presAssocID="{F3E9020D-0C03-4354-8E59-CF24017C2F28}" presName="parTxOnlySpace" presStyleCnt="0"/>
      <dgm:spPr/>
    </dgm:pt>
    <dgm:pt modelId="{9BB2DB3C-91B0-4E89-8C24-B287F35E6B71}" type="pres">
      <dgm:prSet presAssocID="{C8DB3970-41ED-4EAC-AE8D-82DD51A56E7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88A7729-9B27-47F6-987E-A891F59B46B9}" type="presOf" srcId="{5D26F8F7-8E3D-408D-915C-CFBB75072912}" destId="{05427C60-8DA8-40D6-B9DA-FA75D2FF619D}" srcOrd="0" destOrd="0" presId="urn:microsoft.com/office/officeart/2005/8/layout/chevron1"/>
    <dgm:cxn modelId="{2D42675A-426F-4EB0-A521-66151B5CBD6B}" type="presOf" srcId="{C8DB3970-41ED-4EAC-AE8D-82DD51A56E71}" destId="{9BB2DB3C-91B0-4E89-8C24-B287F35E6B71}" srcOrd="0" destOrd="0" presId="urn:microsoft.com/office/officeart/2005/8/layout/chevron1"/>
    <dgm:cxn modelId="{6E4F2E5D-D9B5-4DE1-B50E-6C605A3B349C}" srcId="{5D26F8F7-8E3D-408D-915C-CFBB75072912}" destId="{15FBDC7B-74E6-4484-A0A5-49AB59F45FE7}" srcOrd="2" destOrd="0" parTransId="{D7EBEA27-7045-4504-B451-4E9DA57663C6}" sibTransId="{F3E9020D-0C03-4354-8E59-CF24017C2F28}"/>
    <dgm:cxn modelId="{9EF45085-83EF-43DC-80ED-B424AB6B7F2B}" type="presOf" srcId="{15FBDC7B-74E6-4484-A0A5-49AB59F45FE7}" destId="{456873F0-2121-4090-8D67-3E373B9EDA2F}" srcOrd="0" destOrd="0" presId="urn:microsoft.com/office/officeart/2005/8/layout/chevron1"/>
    <dgm:cxn modelId="{CAFB198F-14FE-4713-A2E5-4BB3B071ECF5}" type="presOf" srcId="{9D4DE497-FA06-46A3-A6C4-82B19F628DB7}" destId="{158AE3F8-1BBC-485C-8C16-9ECCB41B23B1}" srcOrd="0" destOrd="0" presId="urn:microsoft.com/office/officeart/2005/8/layout/chevron1"/>
    <dgm:cxn modelId="{064D0594-8AE9-4A01-8B19-F0B2D8ED1887}" type="presOf" srcId="{D3CA79C7-7799-4126-B910-AB5B2EDDAEEB}" destId="{723823BB-C1FC-45C3-9874-3C6003A0BC0A}" srcOrd="0" destOrd="0" presId="urn:microsoft.com/office/officeart/2005/8/layout/chevron1"/>
    <dgm:cxn modelId="{3DC504A5-D678-4342-A849-DD309E65B71F}" srcId="{5D26F8F7-8E3D-408D-915C-CFBB75072912}" destId="{C8DB3970-41ED-4EAC-AE8D-82DD51A56E71}" srcOrd="3" destOrd="0" parTransId="{7DA3AC3A-6ED9-47B5-84EB-61B2EA213435}" sibTransId="{35A26789-B328-46F3-88EE-761FE45D97FF}"/>
    <dgm:cxn modelId="{C0A905B8-A532-4280-B4D4-E7EAD83BAE00}" srcId="{5D26F8F7-8E3D-408D-915C-CFBB75072912}" destId="{D3CA79C7-7799-4126-B910-AB5B2EDDAEEB}" srcOrd="0" destOrd="0" parTransId="{ED9211B9-79F3-43E5-A59A-8B172436F26F}" sibTransId="{17843305-A2AE-49DC-BC71-9EB8031FB201}"/>
    <dgm:cxn modelId="{9C2516E2-D289-4AFB-8711-87B7D5275D14}" srcId="{5D26F8F7-8E3D-408D-915C-CFBB75072912}" destId="{9D4DE497-FA06-46A3-A6C4-82B19F628DB7}" srcOrd="1" destOrd="0" parTransId="{1A1096EA-2984-411E-95A4-35BB01C5FA6A}" sibTransId="{5927797A-E67A-4BDD-A105-E1578DFE9C44}"/>
    <dgm:cxn modelId="{3357FA80-B19F-4C7D-9ADF-2236F31989A7}" type="presParOf" srcId="{05427C60-8DA8-40D6-B9DA-FA75D2FF619D}" destId="{723823BB-C1FC-45C3-9874-3C6003A0BC0A}" srcOrd="0" destOrd="0" presId="urn:microsoft.com/office/officeart/2005/8/layout/chevron1"/>
    <dgm:cxn modelId="{70C3DF82-070F-4CCC-8CF3-2674A383AEAF}" type="presParOf" srcId="{05427C60-8DA8-40D6-B9DA-FA75D2FF619D}" destId="{AF2C5849-47F8-47DD-AC29-17F56E1B3AE3}" srcOrd="1" destOrd="0" presId="urn:microsoft.com/office/officeart/2005/8/layout/chevron1"/>
    <dgm:cxn modelId="{4393AE7B-20F5-460B-A0DC-C3D46E03BF3A}" type="presParOf" srcId="{05427C60-8DA8-40D6-B9DA-FA75D2FF619D}" destId="{158AE3F8-1BBC-485C-8C16-9ECCB41B23B1}" srcOrd="2" destOrd="0" presId="urn:microsoft.com/office/officeart/2005/8/layout/chevron1"/>
    <dgm:cxn modelId="{B3774DC2-0BED-4561-8F3B-60A518B8E1B1}" type="presParOf" srcId="{05427C60-8DA8-40D6-B9DA-FA75D2FF619D}" destId="{4CF67108-3038-49CE-B655-AA6287347567}" srcOrd="3" destOrd="0" presId="urn:microsoft.com/office/officeart/2005/8/layout/chevron1"/>
    <dgm:cxn modelId="{5D384FAE-1F0F-429C-A1CB-28532DED331B}" type="presParOf" srcId="{05427C60-8DA8-40D6-B9DA-FA75D2FF619D}" destId="{456873F0-2121-4090-8D67-3E373B9EDA2F}" srcOrd="4" destOrd="0" presId="urn:microsoft.com/office/officeart/2005/8/layout/chevron1"/>
    <dgm:cxn modelId="{82F4D853-773D-4F66-9F53-3329F39A520D}" type="presParOf" srcId="{05427C60-8DA8-40D6-B9DA-FA75D2FF619D}" destId="{016679D5-1F43-430D-9D6D-48B40336F3E4}" srcOrd="5" destOrd="0" presId="urn:microsoft.com/office/officeart/2005/8/layout/chevron1"/>
    <dgm:cxn modelId="{E79A1ADD-3F9C-494A-A4D6-17F2B11A65DA}" type="presParOf" srcId="{05427C60-8DA8-40D6-B9DA-FA75D2FF619D}" destId="{9BB2DB3C-91B0-4E89-8C24-B287F35E6B71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26F8F7-8E3D-408D-915C-CFBB75072912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</dgm:pt>
    <dgm:pt modelId="{D3CA79C7-7799-4126-B910-AB5B2EDDAEEB}">
      <dgm:prSet phldrT="[Text]" phldr="0" custT="1"/>
      <dgm:spPr/>
      <dgm:t>
        <a:bodyPr/>
        <a:lstStyle/>
        <a:p>
          <a:pPr rtl="0"/>
          <a:r>
            <a:rPr lang="en-US" sz="2400" dirty="0">
              <a:latin typeface="Calibri"/>
            </a:rPr>
            <a:t>Indication Selection</a:t>
          </a:r>
          <a:endParaRPr lang="en-US" sz="2400" dirty="0"/>
        </a:p>
      </dgm:t>
    </dgm:pt>
    <dgm:pt modelId="{ED9211B9-79F3-43E5-A59A-8B172436F26F}" type="parTrans" cxnId="{C0A905B8-A532-4280-B4D4-E7EAD83BAE00}">
      <dgm:prSet/>
      <dgm:spPr/>
      <dgm:t>
        <a:bodyPr/>
        <a:lstStyle/>
        <a:p>
          <a:endParaRPr lang="en-US" sz="2000"/>
        </a:p>
      </dgm:t>
    </dgm:pt>
    <dgm:pt modelId="{17843305-A2AE-49DC-BC71-9EB8031FB201}" type="sibTrans" cxnId="{C0A905B8-A532-4280-B4D4-E7EAD83BAE00}">
      <dgm:prSet/>
      <dgm:spPr/>
      <dgm:t>
        <a:bodyPr/>
        <a:lstStyle/>
        <a:p>
          <a:endParaRPr lang="en-US" sz="2000"/>
        </a:p>
      </dgm:t>
    </dgm:pt>
    <dgm:pt modelId="{C8DB3970-41ED-4EAC-AE8D-82DD51A56E71}">
      <dgm:prSet phldr="0" custT="1"/>
      <dgm:spPr/>
      <dgm:t>
        <a:bodyPr/>
        <a:lstStyle/>
        <a:p>
          <a:r>
            <a:rPr lang="en-US" sz="2400" dirty="0">
              <a:latin typeface="Calibri"/>
            </a:rPr>
            <a:t>Clinical/Post Approval</a:t>
          </a:r>
        </a:p>
      </dgm:t>
    </dgm:pt>
    <dgm:pt modelId="{7DA3AC3A-6ED9-47B5-84EB-61B2EA213435}" type="parTrans" cxnId="{3DC504A5-D678-4342-A849-DD309E65B71F}">
      <dgm:prSet/>
      <dgm:spPr/>
      <dgm:t>
        <a:bodyPr/>
        <a:lstStyle/>
        <a:p>
          <a:endParaRPr lang="en-US" sz="2000"/>
        </a:p>
      </dgm:t>
    </dgm:pt>
    <dgm:pt modelId="{35A26789-B328-46F3-88EE-761FE45D97FF}" type="sibTrans" cxnId="{3DC504A5-D678-4342-A849-DD309E65B71F}">
      <dgm:prSet/>
      <dgm:spPr/>
      <dgm:t>
        <a:bodyPr/>
        <a:lstStyle/>
        <a:p>
          <a:endParaRPr lang="en-US" sz="2000"/>
        </a:p>
      </dgm:t>
    </dgm:pt>
    <dgm:pt modelId="{9D4DE497-FA06-46A3-A6C4-82B19F628DB7}">
      <dgm:prSet phldr="0" custT="1"/>
      <dgm:spPr/>
      <dgm:t>
        <a:bodyPr/>
        <a:lstStyle/>
        <a:p>
          <a:pPr rtl="0"/>
          <a:r>
            <a:rPr lang="en-US" sz="2400" dirty="0">
              <a:latin typeface="Calibri"/>
            </a:rPr>
            <a:t>Target ID/Validation</a:t>
          </a:r>
        </a:p>
      </dgm:t>
    </dgm:pt>
    <dgm:pt modelId="{1A1096EA-2984-411E-95A4-35BB01C5FA6A}" type="parTrans" cxnId="{9C2516E2-D289-4AFB-8711-87B7D5275D14}">
      <dgm:prSet/>
      <dgm:spPr/>
      <dgm:t>
        <a:bodyPr/>
        <a:lstStyle/>
        <a:p>
          <a:endParaRPr lang="en-US" sz="2000"/>
        </a:p>
      </dgm:t>
    </dgm:pt>
    <dgm:pt modelId="{5927797A-E67A-4BDD-A105-E1578DFE9C44}" type="sibTrans" cxnId="{9C2516E2-D289-4AFB-8711-87B7D5275D14}">
      <dgm:prSet/>
      <dgm:spPr/>
      <dgm:t>
        <a:bodyPr/>
        <a:lstStyle/>
        <a:p>
          <a:endParaRPr lang="en-US" sz="2000"/>
        </a:p>
      </dgm:t>
    </dgm:pt>
    <dgm:pt modelId="{15FBDC7B-74E6-4484-A0A5-49AB59F45FE7}">
      <dgm:prSet phldr="0" custT="1"/>
      <dgm:spPr/>
      <dgm:t>
        <a:bodyPr/>
        <a:lstStyle/>
        <a:p>
          <a:r>
            <a:rPr lang="en-US" sz="2400" dirty="0"/>
            <a:t>IND Enabling</a:t>
          </a:r>
        </a:p>
      </dgm:t>
    </dgm:pt>
    <dgm:pt modelId="{D7EBEA27-7045-4504-B451-4E9DA57663C6}" type="parTrans" cxnId="{6E4F2E5D-D9B5-4DE1-B50E-6C605A3B349C}">
      <dgm:prSet/>
      <dgm:spPr/>
      <dgm:t>
        <a:bodyPr/>
        <a:lstStyle/>
        <a:p>
          <a:endParaRPr lang="en-US" sz="2000"/>
        </a:p>
      </dgm:t>
    </dgm:pt>
    <dgm:pt modelId="{F3E9020D-0C03-4354-8E59-CF24017C2F28}" type="sibTrans" cxnId="{6E4F2E5D-D9B5-4DE1-B50E-6C605A3B349C}">
      <dgm:prSet/>
      <dgm:spPr/>
      <dgm:t>
        <a:bodyPr/>
        <a:lstStyle/>
        <a:p>
          <a:endParaRPr lang="en-US" sz="2000"/>
        </a:p>
      </dgm:t>
    </dgm:pt>
    <dgm:pt modelId="{6D578058-F301-A64B-B44D-9DB1A6DEBC13}">
      <dgm:prSet phldrT="[Text]" phldr="0" custT="1"/>
      <dgm:spPr/>
      <dgm:t>
        <a:bodyPr/>
        <a:lstStyle/>
        <a:p>
          <a:pPr rtl="0"/>
          <a:r>
            <a:rPr lang="en-US" sz="2400" dirty="0"/>
            <a:t>Drugs with genetically defined targets are more likely to succeed</a:t>
          </a:r>
        </a:p>
      </dgm:t>
    </dgm:pt>
    <dgm:pt modelId="{5446A515-85BC-E34A-8C58-8E1065A94096}" type="parTrans" cxnId="{833BE2BE-A14F-3D44-B0EA-433CCED62422}">
      <dgm:prSet/>
      <dgm:spPr/>
      <dgm:t>
        <a:bodyPr/>
        <a:lstStyle/>
        <a:p>
          <a:endParaRPr lang="en-US"/>
        </a:p>
      </dgm:t>
    </dgm:pt>
    <dgm:pt modelId="{9378FA44-1373-394F-AD47-3C6F5A09C158}" type="sibTrans" cxnId="{833BE2BE-A14F-3D44-B0EA-433CCED62422}">
      <dgm:prSet/>
      <dgm:spPr/>
      <dgm:t>
        <a:bodyPr/>
        <a:lstStyle/>
        <a:p>
          <a:endParaRPr lang="en-US"/>
        </a:p>
      </dgm:t>
    </dgm:pt>
    <dgm:pt modelId="{88A41D36-02CA-114D-ACC8-B0584FEFB3A3}">
      <dgm:prSet phldr="0" custT="1"/>
      <dgm:spPr/>
      <dgm:t>
        <a:bodyPr/>
        <a:lstStyle/>
        <a:p>
          <a:pPr rtl="0"/>
          <a:r>
            <a:rPr lang="en-US" sz="2400" dirty="0">
              <a:latin typeface="Calibri"/>
            </a:rPr>
            <a:t>Computational and genomic tools are not just nice to have, but are required to develop “Central Dogma Modality” drugs</a:t>
          </a:r>
        </a:p>
      </dgm:t>
    </dgm:pt>
    <dgm:pt modelId="{A127F7D0-352E-884C-85B3-755090556C9A}" type="parTrans" cxnId="{85FD7112-F816-C047-A3D8-0680988DD31C}">
      <dgm:prSet/>
      <dgm:spPr/>
      <dgm:t>
        <a:bodyPr/>
        <a:lstStyle/>
        <a:p>
          <a:endParaRPr lang="en-US"/>
        </a:p>
      </dgm:t>
    </dgm:pt>
    <dgm:pt modelId="{DA778263-45DE-0D40-8C35-0FD32E38F93F}" type="sibTrans" cxnId="{85FD7112-F816-C047-A3D8-0680988DD31C}">
      <dgm:prSet/>
      <dgm:spPr/>
      <dgm:t>
        <a:bodyPr/>
        <a:lstStyle/>
        <a:p>
          <a:endParaRPr lang="en-US"/>
        </a:p>
      </dgm:t>
    </dgm:pt>
    <dgm:pt modelId="{8A930065-1871-F846-9837-FFCB0B7A7A49}">
      <dgm:prSet phldr="0" custT="1"/>
      <dgm:spPr/>
      <dgm:t>
        <a:bodyPr/>
        <a:lstStyle/>
        <a:p>
          <a:r>
            <a:rPr lang="en-US" sz="2400" dirty="0"/>
            <a:t>Regulator scrutiny of genotoxicity of these modalities will put an even greater emphasis on genomic methods</a:t>
          </a:r>
        </a:p>
      </dgm:t>
    </dgm:pt>
    <dgm:pt modelId="{C524D602-B536-0D47-8D97-5D3BBB062CAA}" type="parTrans" cxnId="{18D38DB9-50C3-0D41-B5EE-29836782BD99}">
      <dgm:prSet/>
      <dgm:spPr/>
      <dgm:t>
        <a:bodyPr/>
        <a:lstStyle/>
        <a:p>
          <a:endParaRPr lang="en-US"/>
        </a:p>
      </dgm:t>
    </dgm:pt>
    <dgm:pt modelId="{1F9A356D-F77C-3A47-AFD7-012CAC9D03FE}" type="sibTrans" cxnId="{18D38DB9-50C3-0D41-B5EE-29836782BD99}">
      <dgm:prSet/>
      <dgm:spPr/>
      <dgm:t>
        <a:bodyPr/>
        <a:lstStyle/>
        <a:p>
          <a:endParaRPr lang="en-US"/>
        </a:p>
      </dgm:t>
    </dgm:pt>
    <dgm:pt modelId="{EF941EE1-199E-4045-AC44-5432376CB225}">
      <dgm:prSet phldr="0" custT="1"/>
      <dgm:spPr/>
      <dgm:t>
        <a:bodyPr/>
        <a:lstStyle/>
        <a:p>
          <a:r>
            <a:rPr lang="en-US" sz="2400" dirty="0">
              <a:latin typeface="Calibri"/>
            </a:rPr>
            <a:t>Understanding the genotype/phenotype relationship helps in running efficient and successful clinical trials and finding </a:t>
          </a:r>
          <a:r>
            <a:rPr lang="en-US" sz="2400">
              <a:latin typeface="Calibri"/>
            </a:rPr>
            <a:t>expansion opportunities.</a:t>
          </a:r>
          <a:endParaRPr lang="en-US" sz="2400" dirty="0">
            <a:latin typeface="Calibri"/>
          </a:endParaRPr>
        </a:p>
      </dgm:t>
    </dgm:pt>
    <dgm:pt modelId="{01110C17-BE77-624B-805E-BFD94C91BA41}" type="parTrans" cxnId="{099FE2E2-CF6B-8744-812F-EB3E2A15455F}">
      <dgm:prSet/>
      <dgm:spPr/>
      <dgm:t>
        <a:bodyPr/>
        <a:lstStyle/>
        <a:p>
          <a:endParaRPr lang="en-US"/>
        </a:p>
      </dgm:t>
    </dgm:pt>
    <dgm:pt modelId="{D64127C8-2A2A-0C4A-AA92-70912D0DCAA7}" type="sibTrans" cxnId="{099FE2E2-CF6B-8744-812F-EB3E2A15455F}">
      <dgm:prSet/>
      <dgm:spPr/>
      <dgm:t>
        <a:bodyPr/>
        <a:lstStyle/>
        <a:p>
          <a:endParaRPr lang="en-US"/>
        </a:p>
      </dgm:t>
    </dgm:pt>
    <dgm:pt modelId="{FE69ACAA-8632-B44F-A471-DA56B9F799F9}" type="pres">
      <dgm:prSet presAssocID="{5D26F8F7-8E3D-408D-915C-CFBB75072912}" presName="linear" presStyleCnt="0">
        <dgm:presLayoutVars>
          <dgm:dir/>
          <dgm:animLvl val="lvl"/>
          <dgm:resizeHandles val="exact"/>
        </dgm:presLayoutVars>
      </dgm:prSet>
      <dgm:spPr/>
    </dgm:pt>
    <dgm:pt modelId="{0DE48D94-FB52-9F4F-8162-98D4C9A3BB2E}" type="pres">
      <dgm:prSet presAssocID="{D3CA79C7-7799-4126-B910-AB5B2EDDAEEB}" presName="parentLin" presStyleCnt="0"/>
      <dgm:spPr/>
    </dgm:pt>
    <dgm:pt modelId="{9EA255E1-127F-B94B-94EA-AF106626480A}" type="pres">
      <dgm:prSet presAssocID="{D3CA79C7-7799-4126-B910-AB5B2EDDAEEB}" presName="parentLeftMargin" presStyleLbl="node1" presStyleIdx="0" presStyleCnt="4"/>
      <dgm:spPr/>
    </dgm:pt>
    <dgm:pt modelId="{4029EC6F-2ADB-D34F-BF15-EFB2829B6B91}" type="pres">
      <dgm:prSet presAssocID="{D3CA79C7-7799-4126-B910-AB5B2EDDAEEB}" presName="parentText" presStyleLbl="node1" presStyleIdx="0" presStyleCnt="4" custScaleY="181429">
        <dgm:presLayoutVars>
          <dgm:chMax val="0"/>
          <dgm:bulletEnabled val="1"/>
        </dgm:presLayoutVars>
      </dgm:prSet>
      <dgm:spPr/>
    </dgm:pt>
    <dgm:pt modelId="{CD477EE4-469E-B347-BFE4-33E316B43C65}" type="pres">
      <dgm:prSet presAssocID="{D3CA79C7-7799-4126-B910-AB5B2EDDAEEB}" presName="negativeSpace" presStyleCnt="0"/>
      <dgm:spPr/>
    </dgm:pt>
    <dgm:pt modelId="{B03972D1-46EB-4142-AED7-161AA317CBD7}" type="pres">
      <dgm:prSet presAssocID="{D3CA79C7-7799-4126-B910-AB5B2EDDAEEB}" presName="childText" presStyleLbl="conFgAcc1" presStyleIdx="0" presStyleCnt="4">
        <dgm:presLayoutVars>
          <dgm:bulletEnabled val="1"/>
        </dgm:presLayoutVars>
      </dgm:prSet>
      <dgm:spPr/>
    </dgm:pt>
    <dgm:pt modelId="{15392076-68BB-F54A-80A4-26FB4232B83C}" type="pres">
      <dgm:prSet presAssocID="{17843305-A2AE-49DC-BC71-9EB8031FB201}" presName="spaceBetweenRectangles" presStyleCnt="0"/>
      <dgm:spPr/>
    </dgm:pt>
    <dgm:pt modelId="{5BE088A4-3E03-7949-AE22-528A4F00DBA7}" type="pres">
      <dgm:prSet presAssocID="{9D4DE497-FA06-46A3-A6C4-82B19F628DB7}" presName="parentLin" presStyleCnt="0"/>
      <dgm:spPr/>
    </dgm:pt>
    <dgm:pt modelId="{8C436E3C-6858-B941-9C44-09F728B4FE5E}" type="pres">
      <dgm:prSet presAssocID="{9D4DE497-FA06-46A3-A6C4-82B19F628DB7}" presName="parentLeftMargin" presStyleLbl="node1" presStyleIdx="0" presStyleCnt="4"/>
      <dgm:spPr/>
    </dgm:pt>
    <dgm:pt modelId="{13253CBD-A99D-4B4E-A764-13B447DF1BAB}" type="pres">
      <dgm:prSet presAssocID="{9D4DE497-FA06-46A3-A6C4-82B19F628DB7}" presName="parentText" presStyleLbl="node1" presStyleIdx="1" presStyleCnt="4" custScaleY="181429">
        <dgm:presLayoutVars>
          <dgm:chMax val="0"/>
          <dgm:bulletEnabled val="1"/>
        </dgm:presLayoutVars>
      </dgm:prSet>
      <dgm:spPr/>
    </dgm:pt>
    <dgm:pt modelId="{F0E0E12A-B8E2-EE4A-B674-F85A7276CEE5}" type="pres">
      <dgm:prSet presAssocID="{9D4DE497-FA06-46A3-A6C4-82B19F628DB7}" presName="negativeSpace" presStyleCnt="0"/>
      <dgm:spPr/>
    </dgm:pt>
    <dgm:pt modelId="{1E918BB6-C8CC-0049-AFBC-099E177243E4}" type="pres">
      <dgm:prSet presAssocID="{9D4DE497-FA06-46A3-A6C4-82B19F628DB7}" presName="childText" presStyleLbl="conFgAcc1" presStyleIdx="1" presStyleCnt="4">
        <dgm:presLayoutVars>
          <dgm:bulletEnabled val="1"/>
        </dgm:presLayoutVars>
      </dgm:prSet>
      <dgm:spPr/>
    </dgm:pt>
    <dgm:pt modelId="{0408DF0E-E795-B044-A7D5-D39A8B98FE2E}" type="pres">
      <dgm:prSet presAssocID="{5927797A-E67A-4BDD-A105-E1578DFE9C44}" presName="spaceBetweenRectangles" presStyleCnt="0"/>
      <dgm:spPr/>
    </dgm:pt>
    <dgm:pt modelId="{61338E8B-60A0-E94C-AD81-C01E82A5DE82}" type="pres">
      <dgm:prSet presAssocID="{15FBDC7B-74E6-4484-A0A5-49AB59F45FE7}" presName="parentLin" presStyleCnt="0"/>
      <dgm:spPr/>
    </dgm:pt>
    <dgm:pt modelId="{B188F491-E2FA-794B-8A84-4947C54249D0}" type="pres">
      <dgm:prSet presAssocID="{15FBDC7B-74E6-4484-A0A5-49AB59F45FE7}" presName="parentLeftMargin" presStyleLbl="node1" presStyleIdx="1" presStyleCnt="4"/>
      <dgm:spPr/>
    </dgm:pt>
    <dgm:pt modelId="{4B9AE1E8-4E9E-5E4F-A152-FD289AE60885}" type="pres">
      <dgm:prSet presAssocID="{15FBDC7B-74E6-4484-A0A5-49AB59F45FE7}" presName="parentText" presStyleLbl="node1" presStyleIdx="2" presStyleCnt="4" custScaleY="181429">
        <dgm:presLayoutVars>
          <dgm:chMax val="0"/>
          <dgm:bulletEnabled val="1"/>
        </dgm:presLayoutVars>
      </dgm:prSet>
      <dgm:spPr/>
    </dgm:pt>
    <dgm:pt modelId="{46DC7719-3318-1B49-8CD2-959A2B95B6CC}" type="pres">
      <dgm:prSet presAssocID="{15FBDC7B-74E6-4484-A0A5-49AB59F45FE7}" presName="negativeSpace" presStyleCnt="0"/>
      <dgm:spPr/>
    </dgm:pt>
    <dgm:pt modelId="{91266359-0525-7E44-AE5C-971364E55F78}" type="pres">
      <dgm:prSet presAssocID="{15FBDC7B-74E6-4484-A0A5-49AB59F45FE7}" presName="childText" presStyleLbl="conFgAcc1" presStyleIdx="2" presStyleCnt="4">
        <dgm:presLayoutVars>
          <dgm:bulletEnabled val="1"/>
        </dgm:presLayoutVars>
      </dgm:prSet>
      <dgm:spPr/>
    </dgm:pt>
    <dgm:pt modelId="{27D2AE11-551E-244B-BEC3-24011063F8D0}" type="pres">
      <dgm:prSet presAssocID="{F3E9020D-0C03-4354-8E59-CF24017C2F28}" presName="spaceBetweenRectangles" presStyleCnt="0"/>
      <dgm:spPr/>
    </dgm:pt>
    <dgm:pt modelId="{980CB4DB-2434-534C-BD48-5FE0A32FA22F}" type="pres">
      <dgm:prSet presAssocID="{C8DB3970-41ED-4EAC-AE8D-82DD51A56E71}" presName="parentLin" presStyleCnt="0"/>
      <dgm:spPr/>
    </dgm:pt>
    <dgm:pt modelId="{909F0F86-3293-9541-909F-D20A5A23E295}" type="pres">
      <dgm:prSet presAssocID="{C8DB3970-41ED-4EAC-AE8D-82DD51A56E71}" presName="parentLeftMargin" presStyleLbl="node1" presStyleIdx="2" presStyleCnt="4"/>
      <dgm:spPr/>
    </dgm:pt>
    <dgm:pt modelId="{0C37973B-BA0C-1049-9400-FFF88C3CC900}" type="pres">
      <dgm:prSet presAssocID="{C8DB3970-41ED-4EAC-AE8D-82DD51A56E71}" presName="parentText" presStyleLbl="node1" presStyleIdx="3" presStyleCnt="4" custScaleY="181429">
        <dgm:presLayoutVars>
          <dgm:chMax val="0"/>
          <dgm:bulletEnabled val="1"/>
        </dgm:presLayoutVars>
      </dgm:prSet>
      <dgm:spPr/>
    </dgm:pt>
    <dgm:pt modelId="{009AD7C9-CE2D-F64B-89A6-2C52480F59BE}" type="pres">
      <dgm:prSet presAssocID="{C8DB3970-41ED-4EAC-AE8D-82DD51A56E71}" presName="negativeSpace" presStyleCnt="0"/>
      <dgm:spPr/>
    </dgm:pt>
    <dgm:pt modelId="{BC6C4477-079A-8A40-98C5-9070E78E4EF0}" type="pres">
      <dgm:prSet presAssocID="{C8DB3970-41ED-4EAC-AE8D-82DD51A56E7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5FD7112-F816-C047-A3D8-0680988DD31C}" srcId="{9D4DE497-FA06-46A3-A6C4-82B19F628DB7}" destId="{88A41D36-02CA-114D-ACC8-B0584FEFB3A3}" srcOrd="0" destOrd="0" parTransId="{A127F7D0-352E-884C-85B3-755090556C9A}" sibTransId="{DA778263-45DE-0D40-8C35-0FD32E38F93F}"/>
    <dgm:cxn modelId="{9F458414-34D9-0A4A-B5C8-D7F6E8466865}" type="presOf" srcId="{8A930065-1871-F846-9837-FFCB0B7A7A49}" destId="{91266359-0525-7E44-AE5C-971364E55F78}" srcOrd="0" destOrd="0" presId="urn:microsoft.com/office/officeart/2005/8/layout/list1"/>
    <dgm:cxn modelId="{9CE3E718-B92B-314E-AB54-8496A7A9156D}" type="presOf" srcId="{88A41D36-02CA-114D-ACC8-B0584FEFB3A3}" destId="{1E918BB6-C8CC-0049-AFBC-099E177243E4}" srcOrd="0" destOrd="0" presId="urn:microsoft.com/office/officeart/2005/8/layout/list1"/>
    <dgm:cxn modelId="{8DF20629-3BE9-2E4B-9CF0-669295A4A725}" type="presOf" srcId="{9D4DE497-FA06-46A3-A6C4-82B19F628DB7}" destId="{8C436E3C-6858-B941-9C44-09F728B4FE5E}" srcOrd="0" destOrd="0" presId="urn:microsoft.com/office/officeart/2005/8/layout/list1"/>
    <dgm:cxn modelId="{CDAED847-2749-F14B-A54E-DFD631EC897C}" type="presOf" srcId="{15FBDC7B-74E6-4484-A0A5-49AB59F45FE7}" destId="{B188F491-E2FA-794B-8A84-4947C54249D0}" srcOrd="0" destOrd="0" presId="urn:microsoft.com/office/officeart/2005/8/layout/list1"/>
    <dgm:cxn modelId="{6E4F2E5D-D9B5-4DE1-B50E-6C605A3B349C}" srcId="{5D26F8F7-8E3D-408D-915C-CFBB75072912}" destId="{15FBDC7B-74E6-4484-A0A5-49AB59F45FE7}" srcOrd="2" destOrd="0" parTransId="{D7EBEA27-7045-4504-B451-4E9DA57663C6}" sibTransId="{F3E9020D-0C03-4354-8E59-CF24017C2F28}"/>
    <dgm:cxn modelId="{1202216C-D281-D244-9BFD-D5D287866462}" type="presOf" srcId="{EF941EE1-199E-4045-AC44-5432376CB225}" destId="{BC6C4477-079A-8A40-98C5-9070E78E4EF0}" srcOrd="0" destOrd="0" presId="urn:microsoft.com/office/officeart/2005/8/layout/list1"/>
    <dgm:cxn modelId="{01D7346F-7517-7E41-A6CE-E2D332490A62}" type="presOf" srcId="{9D4DE497-FA06-46A3-A6C4-82B19F628DB7}" destId="{13253CBD-A99D-4B4E-A764-13B447DF1BAB}" srcOrd="1" destOrd="0" presId="urn:microsoft.com/office/officeart/2005/8/layout/list1"/>
    <dgm:cxn modelId="{32E89285-CE80-9B4A-A652-082478EAB3F5}" type="presOf" srcId="{C8DB3970-41ED-4EAC-AE8D-82DD51A56E71}" destId="{909F0F86-3293-9541-909F-D20A5A23E295}" srcOrd="0" destOrd="0" presId="urn:microsoft.com/office/officeart/2005/8/layout/list1"/>
    <dgm:cxn modelId="{CC099C8C-32B4-BD4C-AD84-5425ED2C8077}" type="presOf" srcId="{D3CA79C7-7799-4126-B910-AB5B2EDDAEEB}" destId="{9EA255E1-127F-B94B-94EA-AF106626480A}" srcOrd="0" destOrd="0" presId="urn:microsoft.com/office/officeart/2005/8/layout/list1"/>
    <dgm:cxn modelId="{1264829C-EAB7-FE4B-8B90-E563B235BA75}" type="presOf" srcId="{5D26F8F7-8E3D-408D-915C-CFBB75072912}" destId="{FE69ACAA-8632-B44F-A471-DA56B9F799F9}" srcOrd="0" destOrd="0" presId="urn:microsoft.com/office/officeart/2005/8/layout/list1"/>
    <dgm:cxn modelId="{3DC504A5-D678-4342-A849-DD309E65B71F}" srcId="{5D26F8F7-8E3D-408D-915C-CFBB75072912}" destId="{C8DB3970-41ED-4EAC-AE8D-82DD51A56E71}" srcOrd="3" destOrd="0" parTransId="{7DA3AC3A-6ED9-47B5-84EB-61B2EA213435}" sibTransId="{35A26789-B328-46F3-88EE-761FE45D97FF}"/>
    <dgm:cxn modelId="{E85B99A6-D3A0-0743-9DB2-47BE1CF4843E}" type="presOf" srcId="{15FBDC7B-74E6-4484-A0A5-49AB59F45FE7}" destId="{4B9AE1E8-4E9E-5E4F-A152-FD289AE60885}" srcOrd="1" destOrd="0" presId="urn:microsoft.com/office/officeart/2005/8/layout/list1"/>
    <dgm:cxn modelId="{C6C86DAC-9559-F340-91DF-070D03717EE2}" type="presOf" srcId="{6D578058-F301-A64B-B44D-9DB1A6DEBC13}" destId="{B03972D1-46EB-4142-AED7-161AA317CBD7}" srcOrd="0" destOrd="0" presId="urn:microsoft.com/office/officeart/2005/8/layout/list1"/>
    <dgm:cxn modelId="{C0A905B8-A532-4280-B4D4-E7EAD83BAE00}" srcId="{5D26F8F7-8E3D-408D-915C-CFBB75072912}" destId="{D3CA79C7-7799-4126-B910-AB5B2EDDAEEB}" srcOrd="0" destOrd="0" parTransId="{ED9211B9-79F3-43E5-A59A-8B172436F26F}" sibTransId="{17843305-A2AE-49DC-BC71-9EB8031FB201}"/>
    <dgm:cxn modelId="{18D38DB9-50C3-0D41-B5EE-29836782BD99}" srcId="{15FBDC7B-74E6-4484-A0A5-49AB59F45FE7}" destId="{8A930065-1871-F846-9837-FFCB0B7A7A49}" srcOrd="0" destOrd="0" parTransId="{C524D602-B536-0D47-8D97-5D3BBB062CAA}" sibTransId="{1F9A356D-F77C-3A47-AFD7-012CAC9D03FE}"/>
    <dgm:cxn modelId="{4C6044BB-3955-FA41-8BD0-32EAE8530D77}" type="presOf" srcId="{C8DB3970-41ED-4EAC-AE8D-82DD51A56E71}" destId="{0C37973B-BA0C-1049-9400-FFF88C3CC900}" srcOrd="1" destOrd="0" presId="urn:microsoft.com/office/officeart/2005/8/layout/list1"/>
    <dgm:cxn modelId="{833BE2BE-A14F-3D44-B0EA-433CCED62422}" srcId="{D3CA79C7-7799-4126-B910-AB5B2EDDAEEB}" destId="{6D578058-F301-A64B-B44D-9DB1A6DEBC13}" srcOrd="0" destOrd="0" parTransId="{5446A515-85BC-E34A-8C58-8E1065A94096}" sibTransId="{9378FA44-1373-394F-AD47-3C6F5A09C158}"/>
    <dgm:cxn modelId="{01D996D4-3A5E-554F-9C7E-E83AD5AEE86D}" type="presOf" srcId="{D3CA79C7-7799-4126-B910-AB5B2EDDAEEB}" destId="{4029EC6F-2ADB-D34F-BF15-EFB2829B6B91}" srcOrd="1" destOrd="0" presId="urn:microsoft.com/office/officeart/2005/8/layout/list1"/>
    <dgm:cxn modelId="{9C2516E2-D289-4AFB-8711-87B7D5275D14}" srcId="{5D26F8F7-8E3D-408D-915C-CFBB75072912}" destId="{9D4DE497-FA06-46A3-A6C4-82B19F628DB7}" srcOrd="1" destOrd="0" parTransId="{1A1096EA-2984-411E-95A4-35BB01C5FA6A}" sibTransId="{5927797A-E67A-4BDD-A105-E1578DFE9C44}"/>
    <dgm:cxn modelId="{099FE2E2-CF6B-8744-812F-EB3E2A15455F}" srcId="{C8DB3970-41ED-4EAC-AE8D-82DD51A56E71}" destId="{EF941EE1-199E-4045-AC44-5432376CB225}" srcOrd="0" destOrd="0" parTransId="{01110C17-BE77-624B-805E-BFD94C91BA41}" sibTransId="{D64127C8-2A2A-0C4A-AA92-70912D0DCAA7}"/>
    <dgm:cxn modelId="{483DC8CC-CD80-4A4B-9CC6-5703D99D5445}" type="presParOf" srcId="{FE69ACAA-8632-B44F-A471-DA56B9F799F9}" destId="{0DE48D94-FB52-9F4F-8162-98D4C9A3BB2E}" srcOrd="0" destOrd="0" presId="urn:microsoft.com/office/officeart/2005/8/layout/list1"/>
    <dgm:cxn modelId="{0D3D9A14-7CC4-BE40-AC2E-C54F92427EED}" type="presParOf" srcId="{0DE48D94-FB52-9F4F-8162-98D4C9A3BB2E}" destId="{9EA255E1-127F-B94B-94EA-AF106626480A}" srcOrd="0" destOrd="0" presId="urn:microsoft.com/office/officeart/2005/8/layout/list1"/>
    <dgm:cxn modelId="{2D3AC6DC-482D-C649-863F-A7B1B6EE7DBB}" type="presParOf" srcId="{0DE48D94-FB52-9F4F-8162-98D4C9A3BB2E}" destId="{4029EC6F-2ADB-D34F-BF15-EFB2829B6B91}" srcOrd="1" destOrd="0" presId="urn:microsoft.com/office/officeart/2005/8/layout/list1"/>
    <dgm:cxn modelId="{2EEF9FF1-3D6B-F34A-9756-70E3EA514214}" type="presParOf" srcId="{FE69ACAA-8632-B44F-A471-DA56B9F799F9}" destId="{CD477EE4-469E-B347-BFE4-33E316B43C65}" srcOrd="1" destOrd="0" presId="urn:microsoft.com/office/officeart/2005/8/layout/list1"/>
    <dgm:cxn modelId="{EDB23A52-7272-964C-BD60-BFB80511F7C3}" type="presParOf" srcId="{FE69ACAA-8632-B44F-A471-DA56B9F799F9}" destId="{B03972D1-46EB-4142-AED7-161AA317CBD7}" srcOrd="2" destOrd="0" presId="urn:microsoft.com/office/officeart/2005/8/layout/list1"/>
    <dgm:cxn modelId="{BCB4CDFD-6BCC-A348-A174-4284CCFF3495}" type="presParOf" srcId="{FE69ACAA-8632-B44F-A471-DA56B9F799F9}" destId="{15392076-68BB-F54A-80A4-26FB4232B83C}" srcOrd="3" destOrd="0" presId="urn:microsoft.com/office/officeart/2005/8/layout/list1"/>
    <dgm:cxn modelId="{22647922-2572-D743-8605-5823DDBD7404}" type="presParOf" srcId="{FE69ACAA-8632-B44F-A471-DA56B9F799F9}" destId="{5BE088A4-3E03-7949-AE22-528A4F00DBA7}" srcOrd="4" destOrd="0" presId="urn:microsoft.com/office/officeart/2005/8/layout/list1"/>
    <dgm:cxn modelId="{8D8EEF7C-D6B6-844F-9DC0-B9868AC3CBFF}" type="presParOf" srcId="{5BE088A4-3E03-7949-AE22-528A4F00DBA7}" destId="{8C436E3C-6858-B941-9C44-09F728B4FE5E}" srcOrd="0" destOrd="0" presId="urn:microsoft.com/office/officeart/2005/8/layout/list1"/>
    <dgm:cxn modelId="{6F782510-2278-274D-A434-CD560E63367A}" type="presParOf" srcId="{5BE088A4-3E03-7949-AE22-528A4F00DBA7}" destId="{13253CBD-A99D-4B4E-A764-13B447DF1BAB}" srcOrd="1" destOrd="0" presId="urn:microsoft.com/office/officeart/2005/8/layout/list1"/>
    <dgm:cxn modelId="{016F020C-AF47-F449-A299-B6B14E59FB3C}" type="presParOf" srcId="{FE69ACAA-8632-B44F-A471-DA56B9F799F9}" destId="{F0E0E12A-B8E2-EE4A-B674-F85A7276CEE5}" srcOrd="5" destOrd="0" presId="urn:microsoft.com/office/officeart/2005/8/layout/list1"/>
    <dgm:cxn modelId="{7DE0A3D5-DF4B-9147-9966-037B750153B4}" type="presParOf" srcId="{FE69ACAA-8632-B44F-A471-DA56B9F799F9}" destId="{1E918BB6-C8CC-0049-AFBC-099E177243E4}" srcOrd="6" destOrd="0" presId="urn:microsoft.com/office/officeart/2005/8/layout/list1"/>
    <dgm:cxn modelId="{F04D3A42-3907-444B-8333-2FA11A28495D}" type="presParOf" srcId="{FE69ACAA-8632-B44F-A471-DA56B9F799F9}" destId="{0408DF0E-E795-B044-A7D5-D39A8B98FE2E}" srcOrd="7" destOrd="0" presId="urn:microsoft.com/office/officeart/2005/8/layout/list1"/>
    <dgm:cxn modelId="{EA1C388A-7AA6-004C-B670-85432F86A2F1}" type="presParOf" srcId="{FE69ACAA-8632-B44F-A471-DA56B9F799F9}" destId="{61338E8B-60A0-E94C-AD81-C01E82A5DE82}" srcOrd="8" destOrd="0" presId="urn:microsoft.com/office/officeart/2005/8/layout/list1"/>
    <dgm:cxn modelId="{DD8E6C42-268A-1645-9AC9-79C25F14F76C}" type="presParOf" srcId="{61338E8B-60A0-E94C-AD81-C01E82A5DE82}" destId="{B188F491-E2FA-794B-8A84-4947C54249D0}" srcOrd="0" destOrd="0" presId="urn:microsoft.com/office/officeart/2005/8/layout/list1"/>
    <dgm:cxn modelId="{452053E6-5AA0-9749-A08E-39F22BD07768}" type="presParOf" srcId="{61338E8B-60A0-E94C-AD81-C01E82A5DE82}" destId="{4B9AE1E8-4E9E-5E4F-A152-FD289AE60885}" srcOrd="1" destOrd="0" presId="urn:microsoft.com/office/officeart/2005/8/layout/list1"/>
    <dgm:cxn modelId="{A426FAEC-33D0-6049-AD1B-B5973976762C}" type="presParOf" srcId="{FE69ACAA-8632-B44F-A471-DA56B9F799F9}" destId="{46DC7719-3318-1B49-8CD2-959A2B95B6CC}" srcOrd="9" destOrd="0" presId="urn:microsoft.com/office/officeart/2005/8/layout/list1"/>
    <dgm:cxn modelId="{9B3BC6C6-DA4E-4C41-B0C2-D4D61DF9D256}" type="presParOf" srcId="{FE69ACAA-8632-B44F-A471-DA56B9F799F9}" destId="{91266359-0525-7E44-AE5C-971364E55F78}" srcOrd="10" destOrd="0" presId="urn:microsoft.com/office/officeart/2005/8/layout/list1"/>
    <dgm:cxn modelId="{CEEA0A50-9C0F-0B4C-8435-0820CDA1CDDC}" type="presParOf" srcId="{FE69ACAA-8632-B44F-A471-DA56B9F799F9}" destId="{27D2AE11-551E-244B-BEC3-24011063F8D0}" srcOrd="11" destOrd="0" presId="urn:microsoft.com/office/officeart/2005/8/layout/list1"/>
    <dgm:cxn modelId="{31D4C42B-73F7-3444-A4FA-694DE3C55868}" type="presParOf" srcId="{FE69ACAA-8632-B44F-A471-DA56B9F799F9}" destId="{980CB4DB-2434-534C-BD48-5FE0A32FA22F}" srcOrd="12" destOrd="0" presId="urn:microsoft.com/office/officeart/2005/8/layout/list1"/>
    <dgm:cxn modelId="{DF638635-3EAE-A248-9A2D-56472299EBB1}" type="presParOf" srcId="{980CB4DB-2434-534C-BD48-5FE0A32FA22F}" destId="{909F0F86-3293-9541-909F-D20A5A23E295}" srcOrd="0" destOrd="0" presId="urn:microsoft.com/office/officeart/2005/8/layout/list1"/>
    <dgm:cxn modelId="{9ECE1B9F-F806-F440-B420-0F44F0E553C1}" type="presParOf" srcId="{980CB4DB-2434-534C-BD48-5FE0A32FA22F}" destId="{0C37973B-BA0C-1049-9400-FFF88C3CC900}" srcOrd="1" destOrd="0" presId="urn:microsoft.com/office/officeart/2005/8/layout/list1"/>
    <dgm:cxn modelId="{282CC4C3-1924-BF49-B9D7-01FF902CDC4B}" type="presParOf" srcId="{FE69ACAA-8632-B44F-A471-DA56B9F799F9}" destId="{009AD7C9-CE2D-F64B-89A6-2C52480F59BE}" srcOrd="13" destOrd="0" presId="urn:microsoft.com/office/officeart/2005/8/layout/list1"/>
    <dgm:cxn modelId="{193CBEBF-B7F0-1746-891E-CB7F0CA5B1B4}" type="presParOf" srcId="{FE69ACAA-8632-B44F-A471-DA56B9F799F9}" destId="{BC6C4477-079A-8A40-98C5-9070E78E4EF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3823BB-C1FC-45C3-9874-3C6003A0BC0A}">
      <dsp:nvSpPr>
        <dsp:cNvPr id="0" name=""/>
        <dsp:cNvSpPr/>
      </dsp:nvSpPr>
      <dsp:spPr>
        <a:xfrm>
          <a:off x="5452" y="1704733"/>
          <a:ext cx="2761953" cy="110478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/>
            </a:rPr>
            <a:t>Indication Selection</a:t>
          </a:r>
          <a:endParaRPr lang="en-US" sz="2400" kern="1200" dirty="0"/>
        </a:p>
      </dsp:txBody>
      <dsp:txXfrm>
        <a:off x="557843" y="1704733"/>
        <a:ext cx="1657172" cy="1104781"/>
      </dsp:txXfrm>
    </dsp:sp>
    <dsp:sp modelId="{158AE3F8-1BBC-485C-8C16-9ECCB41B23B1}">
      <dsp:nvSpPr>
        <dsp:cNvPr id="0" name=""/>
        <dsp:cNvSpPr/>
      </dsp:nvSpPr>
      <dsp:spPr>
        <a:xfrm>
          <a:off x="2491210" y="1704733"/>
          <a:ext cx="2910684" cy="110478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/>
            </a:rPr>
            <a:t>Target ID/Validation</a:t>
          </a:r>
        </a:p>
      </dsp:txBody>
      <dsp:txXfrm>
        <a:off x="3043601" y="1704733"/>
        <a:ext cx="1805903" cy="1104781"/>
      </dsp:txXfrm>
    </dsp:sp>
    <dsp:sp modelId="{456873F0-2121-4090-8D67-3E373B9EDA2F}">
      <dsp:nvSpPr>
        <dsp:cNvPr id="0" name=""/>
        <dsp:cNvSpPr/>
      </dsp:nvSpPr>
      <dsp:spPr>
        <a:xfrm>
          <a:off x="5125699" y="1704733"/>
          <a:ext cx="2761953" cy="110478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IND Enabling</a:t>
          </a:r>
        </a:p>
      </dsp:txBody>
      <dsp:txXfrm>
        <a:off x="5678090" y="1704733"/>
        <a:ext cx="1657172" cy="1104781"/>
      </dsp:txXfrm>
    </dsp:sp>
    <dsp:sp modelId="{9BB2DB3C-91B0-4E89-8C24-B287F35E6B71}">
      <dsp:nvSpPr>
        <dsp:cNvPr id="0" name=""/>
        <dsp:cNvSpPr/>
      </dsp:nvSpPr>
      <dsp:spPr>
        <a:xfrm>
          <a:off x="7611457" y="1704733"/>
          <a:ext cx="2761953" cy="1104781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/>
            </a:rPr>
            <a:t>Clinical/Post Approval</a:t>
          </a:r>
        </a:p>
      </dsp:txBody>
      <dsp:txXfrm>
        <a:off x="8163848" y="1704733"/>
        <a:ext cx="1657172" cy="11047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972D1-46EB-4142-AED7-161AA317CBD7}">
      <dsp:nvSpPr>
        <dsp:cNvPr id="0" name=""/>
        <dsp:cNvSpPr/>
      </dsp:nvSpPr>
      <dsp:spPr>
        <a:xfrm>
          <a:off x="0" y="282340"/>
          <a:ext cx="10299521" cy="642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9357" tIns="124968" rIns="799357" bIns="170688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Drugs with genetically defined targets are more likely to succeed</a:t>
          </a:r>
        </a:p>
      </dsp:txBody>
      <dsp:txXfrm>
        <a:off x="0" y="282340"/>
        <a:ext cx="10299521" cy="642600"/>
      </dsp:txXfrm>
    </dsp:sp>
    <dsp:sp modelId="{4029EC6F-2ADB-D34F-BF15-EFB2829B6B91}">
      <dsp:nvSpPr>
        <dsp:cNvPr id="0" name=""/>
        <dsp:cNvSpPr/>
      </dsp:nvSpPr>
      <dsp:spPr>
        <a:xfrm>
          <a:off x="514976" y="49553"/>
          <a:ext cx="7209664" cy="32134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508" tIns="0" rIns="272508" bIns="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/>
            </a:rPr>
            <a:t>Indication Selection</a:t>
          </a:r>
          <a:endParaRPr lang="en-US" sz="2400" kern="1200" dirty="0"/>
        </a:p>
      </dsp:txBody>
      <dsp:txXfrm>
        <a:off x="530663" y="65240"/>
        <a:ext cx="7178290" cy="289973"/>
      </dsp:txXfrm>
    </dsp:sp>
    <dsp:sp modelId="{1E918BB6-C8CC-0049-AFBC-099E177243E4}">
      <dsp:nvSpPr>
        <dsp:cNvPr id="0" name=""/>
        <dsp:cNvSpPr/>
      </dsp:nvSpPr>
      <dsp:spPr>
        <a:xfrm>
          <a:off x="0" y="1190127"/>
          <a:ext cx="10299521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9357" tIns="124968" rIns="799357" bIns="170688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Calibri"/>
            </a:rPr>
            <a:t>Computational and genomic tools are not just nice to have, but are required to develop “Central Dogma Modality” drugs</a:t>
          </a:r>
        </a:p>
      </dsp:txBody>
      <dsp:txXfrm>
        <a:off x="0" y="1190127"/>
        <a:ext cx="10299521" cy="982800"/>
      </dsp:txXfrm>
    </dsp:sp>
    <dsp:sp modelId="{13253CBD-A99D-4B4E-A764-13B447DF1BAB}">
      <dsp:nvSpPr>
        <dsp:cNvPr id="0" name=""/>
        <dsp:cNvSpPr/>
      </dsp:nvSpPr>
      <dsp:spPr>
        <a:xfrm>
          <a:off x="514976" y="957340"/>
          <a:ext cx="7209664" cy="32134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508" tIns="0" rIns="272508" bIns="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/>
            </a:rPr>
            <a:t>Target ID/Validation</a:t>
          </a:r>
        </a:p>
      </dsp:txBody>
      <dsp:txXfrm>
        <a:off x="530663" y="973027"/>
        <a:ext cx="7178290" cy="289973"/>
      </dsp:txXfrm>
    </dsp:sp>
    <dsp:sp modelId="{91266359-0525-7E44-AE5C-971364E55F78}">
      <dsp:nvSpPr>
        <dsp:cNvPr id="0" name=""/>
        <dsp:cNvSpPr/>
      </dsp:nvSpPr>
      <dsp:spPr>
        <a:xfrm>
          <a:off x="0" y="2438115"/>
          <a:ext cx="10299521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9357" tIns="124968" rIns="799357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Regulator scrutiny of genotoxicity of these modalities will put an even greater emphasis on genomic methods</a:t>
          </a:r>
        </a:p>
      </dsp:txBody>
      <dsp:txXfrm>
        <a:off x="0" y="2438115"/>
        <a:ext cx="10299521" cy="982800"/>
      </dsp:txXfrm>
    </dsp:sp>
    <dsp:sp modelId="{4B9AE1E8-4E9E-5E4F-A152-FD289AE60885}">
      <dsp:nvSpPr>
        <dsp:cNvPr id="0" name=""/>
        <dsp:cNvSpPr/>
      </dsp:nvSpPr>
      <dsp:spPr>
        <a:xfrm>
          <a:off x="514976" y="2205327"/>
          <a:ext cx="7209664" cy="32134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508" tIns="0" rIns="27250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IND Enabling</a:t>
          </a:r>
        </a:p>
      </dsp:txBody>
      <dsp:txXfrm>
        <a:off x="530663" y="2221014"/>
        <a:ext cx="7178290" cy="289973"/>
      </dsp:txXfrm>
    </dsp:sp>
    <dsp:sp modelId="{BC6C4477-079A-8A40-98C5-9070E78E4EF0}">
      <dsp:nvSpPr>
        <dsp:cNvPr id="0" name=""/>
        <dsp:cNvSpPr/>
      </dsp:nvSpPr>
      <dsp:spPr>
        <a:xfrm>
          <a:off x="0" y="3686102"/>
          <a:ext cx="10299521" cy="132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9357" tIns="124968" rIns="799357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Calibri"/>
            </a:rPr>
            <a:t>Understanding the genotype/phenotype relationship helps in running efficient and successful clinical trials and finding </a:t>
          </a:r>
          <a:r>
            <a:rPr lang="en-US" sz="2400" kern="1200">
              <a:latin typeface="Calibri"/>
            </a:rPr>
            <a:t>expansion opportunities.</a:t>
          </a:r>
          <a:endParaRPr lang="en-US" sz="2400" kern="1200" dirty="0">
            <a:latin typeface="Calibri"/>
          </a:endParaRPr>
        </a:p>
      </dsp:txBody>
      <dsp:txXfrm>
        <a:off x="0" y="3686102"/>
        <a:ext cx="10299521" cy="1323000"/>
      </dsp:txXfrm>
    </dsp:sp>
    <dsp:sp modelId="{0C37973B-BA0C-1049-9400-FFF88C3CC900}">
      <dsp:nvSpPr>
        <dsp:cNvPr id="0" name=""/>
        <dsp:cNvSpPr/>
      </dsp:nvSpPr>
      <dsp:spPr>
        <a:xfrm>
          <a:off x="514976" y="3453315"/>
          <a:ext cx="7209664" cy="32134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508" tIns="0" rIns="27250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/>
            </a:rPr>
            <a:t>Clinical/Post Approval</a:t>
          </a:r>
        </a:p>
      </dsp:txBody>
      <dsp:txXfrm>
        <a:off x="530663" y="3469002"/>
        <a:ext cx="7178290" cy="289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482C3-0421-5D42-BCB0-932407812F0B}" type="datetimeFigureOut">
              <a:rPr lang="en-US" smtClean="0"/>
              <a:t>9/1/22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51AF8-71DE-C14C-AEFB-CDF21ABC9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439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www.nature.com</a:t>
            </a:r>
            <a:r>
              <a:rPr lang="en-US" dirty="0"/>
              <a:t>/articles/s41525-021-00203-x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B01FE2-B53E-F845-84D5-AF1047362C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3594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www.nature.com</a:t>
            </a:r>
            <a:r>
              <a:rPr lang="en-US" dirty="0"/>
              <a:t>/articles/s41467-019-11704-w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B01FE2-B53E-F845-84D5-AF1047362C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25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LEP</a:t>
            </a:r>
          </a:p>
          <a:p>
            <a:r>
              <a:rPr lang="en-US"/>
              <a:t>NROB2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951AF8-71DE-C14C-AEFB-CDF21ABC94C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49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CDD77-DE66-D64D-87BA-EB6CB8DC67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1417F-6BE1-2540-814F-AE5D65A589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B42B4-9C9F-B847-9FDD-2DDD44AE2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6CCC9-2133-F54E-9A31-3216D55EBF17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2C027-A58C-2B4E-A5F4-36A9DFEF0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82C47-ABA2-0A47-AADB-B45F1825D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A23D2-2C21-F64B-9D41-74F0FC216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92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040E1-943A-E245-8F51-59682A63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44B57-A5AD-EB4E-AD78-30E4E3DB7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84BEA-F00D-0441-BCAE-9EFE01F3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6CCC9-2133-F54E-9A31-3216D55EBF17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A8F19-84AD-9F45-9400-127641E17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23107-5725-854C-AE3C-876B14EA3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A23D2-2C21-F64B-9D41-74F0FC216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2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E9AE-E35B-B545-AA48-5AE26BC9B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AD20B-8788-064E-B9A3-236249604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13B57-0EA1-F24F-996C-C70A0A745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6CCC9-2133-F54E-9A31-3216D55EBF17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93571-4DE7-9040-9671-E928397E5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3DA24-15C5-1749-8FB5-A0F1372B9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A23D2-2C21-F64B-9D41-74F0FC216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11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AB5E2-5FCC-EF4E-AFD4-69A3751CB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6D535-4864-D649-ABFC-F7533A5F0C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FC39CF-B1E5-664A-871E-1F7FBCCD97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03E418-226E-2844-B2F7-39C0649F4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6CCC9-2133-F54E-9A31-3216D55EBF17}" type="datetimeFigureOut">
              <a:rPr lang="en-US" smtClean="0"/>
              <a:t>9/1/22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13394A-B5AD-8D49-82AE-BEA132B90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8CDBA-580C-F644-843F-52EB3679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A23D2-2C21-F64B-9D41-74F0FC216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79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47373-B5D6-CB49-A5C4-857C8CC8A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D06357-856A-3A4E-9A6F-3A2F11EB1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1F3897-EE54-9A49-8C9E-3EF9CE120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D48E4C-42E2-A646-8905-0FFD77B80C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B17751-200E-F246-824C-1B60D1CAEF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A55C3A-6297-7442-B707-F64B4C69D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6CCC9-2133-F54E-9A31-3216D55EBF17}" type="datetimeFigureOut">
              <a:rPr lang="en-US" smtClean="0"/>
              <a:t>9/1/22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35E5AC-CDF8-F54A-B210-5DBBFB3DA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6EC4CF-835D-2D44-B19F-E8701CE31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A23D2-2C21-F64B-9D41-74F0FC216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67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54021-48F4-5E47-9A9F-EA69B39A4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EF1C47-E380-C247-AE1C-113DB70E4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6CCC9-2133-F54E-9A31-3216D55EBF17}" type="datetimeFigureOut">
              <a:rPr lang="en-US" smtClean="0"/>
              <a:t>9/1/22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C05E6-EC78-8548-B82C-3253C802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8EF46-D9EB-134F-A86A-2F9176CBF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A23D2-2C21-F64B-9D41-74F0FC216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88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5AF469-D337-4141-8DBA-28FF0FE64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6CCC9-2133-F54E-9A31-3216D55EBF17}" type="datetimeFigureOut">
              <a:rPr lang="en-US" smtClean="0"/>
              <a:t>9/1/22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2DD6D-2AFC-3841-B549-82DB3C842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6EC8D-332B-DB47-B5D0-73E4022CB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A23D2-2C21-F64B-9D41-74F0FC216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46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8A497-BA10-2B47-99C7-510B6B019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EC3ED-FE84-A549-977F-236F5BCBF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23E79-4924-2042-B5BC-D0DD9742E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0AB558-CBF1-2646-BC49-154889E62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6CCC9-2133-F54E-9A31-3216D55EBF17}" type="datetimeFigureOut">
              <a:rPr lang="en-US" smtClean="0"/>
              <a:t>9/1/22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411BAB-1D95-BA4A-BCCC-4C8412D98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D0010-30B2-9342-997F-06B414C58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A23D2-2C21-F64B-9D41-74F0FC216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386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0D1D5-BD18-B944-B639-3EB4E32AD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83FF45-9B33-D64C-B890-3AF2A34F1B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9B37B-63C7-8D48-B430-2594580B75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EE94C1-2BB0-724B-96B7-D8116835D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6CCC9-2133-F54E-9A31-3216D55EBF17}" type="datetimeFigureOut">
              <a:rPr lang="en-US" smtClean="0"/>
              <a:t>9/1/22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2AD17-832F-FE48-8827-334AA6746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3ED180-509E-F242-AF33-B35C9FBC3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A23D2-2C21-F64B-9D41-74F0FC216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86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50499-81E8-2C4D-9314-F1D56F17A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949DD2-76B6-DF48-A3AE-2322AE550C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17BA6-9918-6A4B-8293-565A2D6C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6CCC9-2133-F54E-9A31-3216D55EBF17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D1FA9-40E3-6C4B-BAAB-F91FC3F1C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D8ABE-F1C8-4948-BC8A-728879A69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A23D2-2C21-F64B-9D41-74F0FC216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1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8DCD02-654C-414E-924B-6B1DAEA24E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593CFF-6915-1546-97B5-011EE47AD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29479-1FC3-B545-AA61-F30AF20F4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6CCC9-2133-F54E-9A31-3216D55EBF17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597DF-8AFB-B94C-A737-AF584922F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86D70-C617-704A-BA16-0FD0564A0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A23D2-2C21-F64B-9D41-74F0FC216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369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86C37E-7A96-144F-8B95-4FC1850C2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0CF23E-0610-D74E-8334-33C9B64DE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96D46-D978-DE41-B332-AFE6740C39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6CCC9-2133-F54E-9A31-3216D55EBF17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AD4A0-A300-0144-A1F2-F068F1D93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843C4-8AC6-BE47-B8B7-3AF601E621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A23D2-2C21-F64B-9D41-74F0FC216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5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677886-AF9C-9542-BE0F-0BA4E040EB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MLD Bootcamp Lecture 9: using computational biology in industry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AC5B3B-3780-D14C-9F93-65D2AA8C9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923" y="3719948"/>
            <a:ext cx="3108595" cy="1390650"/>
          </a:xfrm>
        </p:spPr>
        <p:txBody>
          <a:bodyPr anchor="ctr">
            <a:normAutofit/>
          </a:bodyPr>
          <a:lstStyle/>
          <a:p>
            <a:pPr algn="l"/>
            <a:r>
              <a:rPr lang="en-US" sz="4000" dirty="0"/>
              <a:t>Wyatt Clark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FDE2F06-CDF5-5AE5-632E-DE03BA5064F2}"/>
              </a:ext>
            </a:extLst>
          </p:cNvPr>
          <p:cNvGrpSpPr/>
          <p:nvPr/>
        </p:nvGrpSpPr>
        <p:grpSpPr>
          <a:xfrm>
            <a:off x="4218040" y="3196518"/>
            <a:ext cx="6843770" cy="3042612"/>
            <a:chOff x="317809" y="2171646"/>
            <a:chExt cx="10216979" cy="454227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196D332-D62D-7140-D7E3-512D99DB320E}"/>
                </a:ext>
              </a:extLst>
            </p:cNvPr>
            <p:cNvGrpSpPr/>
            <p:nvPr/>
          </p:nvGrpSpPr>
          <p:grpSpPr>
            <a:xfrm>
              <a:off x="317809" y="2171646"/>
              <a:ext cx="9926881" cy="4542278"/>
              <a:chOff x="1176548" y="2171646"/>
              <a:chExt cx="9926881" cy="4542278"/>
            </a:xfrm>
          </p:grpSpPr>
          <p:pic>
            <p:nvPicPr>
              <p:cNvPr id="24" name="Picture 23" descr="How To Make A Rainbow - Simple Science Experiments">
                <a:extLst>
                  <a:ext uri="{FF2B5EF4-FFF2-40B4-BE49-F238E27FC236}">
                    <a16:creationId xmlns:a16="http://schemas.microsoft.com/office/drawing/2014/main" id="{B496896B-ABAA-C370-7B59-2CB812AA1A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332" r="10969" b="23803"/>
              <a:stretch/>
            </p:blipFill>
            <p:spPr bwMode="auto">
              <a:xfrm>
                <a:off x="2159726" y="2171646"/>
                <a:ext cx="8943703" cy="4542278"/>
              </a:xfrm>
              <a:prstGeom prst="flowChartPunchedCard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Parallelogram 24">
                <a:extLst>
                  <a:ext uri="{FF2B5EF4-FFF2-40B4-BE49-F238E27FC236}">
                    <a16:creationId xmlns:a16="http://schemas.microsoft.com/office/drawing/2014/main" id="{94005315-E9DE-F53F-4BDB-0055E5F81F3A}"/>
                  </a:ext>
                </a:extLst>
              </p:cNvPr>
              <p:cNvSpPr/>
              <p:nvPr/>
            </p:nvSpPr>
            <p:spPr>
              <a:xfrm rot="20253377">
                <a:off x="1176548" y="4177365"/>
                <a:ext cx="4949206" cy="1174711"/>
              </a:xfrm>
              <a:prstGeom prst="parallelogram">
                <a:avLst>
                  <a:gd name="adj" fmla="val 13210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B46CF6A9-946A-B737-9840-246C3C1AA0B7}"/>
                </a:ext>
              </a:extLst>
            </p:cNvPr>
            <p:cNvSpPr txBox="1"/>
            <p:nvPr/>
          </p:nvSpPr>
          <p:spPr>
            <a:xfrm>
              <a:off x="1599883" y="3139842"/>
              <a:ext cx="2857545" cy="108176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Heterogeneous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Disease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83D3B85D-52B0-493C-2C43-02949D2BD8D5}"/>
                </a:ext>
              </a:extLst>
            </p:cNvPr>
            <p:cNvSpPr txBox="1"/>
            <p:nvPr/>
          </p:nvSpPr>
          <p:spPr>
            <a:xfrm>
              <a:off x="4202029" y="5303520"/>
              <a:ext cx="207046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Genetics</a:t>
              </a:r>
            </a:p>
          </p:txBody>
        </p:sp>
        <p:sp>
          <p:nvSpPr>
            <p:cNvPr id="20" name="Right Arrow 35">
              <a:extLst>
                <a:ext uri="{FF2B5EF4-FFF2-40B4-BE49-F238E27FC236}">
                  <a16:creationId xmlns:a16="http://schemas.microsoft.com/office/drawing/2014/main" id="{68760100-7D30-0DD7-D27B-1166ED155499}"/>
                </a:ext>
              </a:extLst>
            </p:cNvPr>
            <p:cNvSpPr/>
            <p:nvPr/>
          </p:nvSpPr>
          <p:spPr>
            <a:xfrm>
              <a:off x="1898778" y="4205037"/>
              <a:ext cx="2259754" cy="237748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6">
              <a:extLst>
                <a:ext uri="{FF2B5EF4-FFF2-40B4-BE49-F238E27FC236}">
                  <a16:creationId xmlns:a16="http://schemas.microsoft.com/office/drawing/2014/main" id="{83814E40-4D31-794C-3868-EC319AE0E876}"/>
                </a:ext>
              </a:extLst>
            </p:cNvPr>
            <p:cNvSpPr txBox="1"/>
            <p:nvPr/>
          </p:nvSpPr>
          <p:spPr>
            <a:xfrm>
              <a:off x="6792719" y="4740360"/>
              <a:ext cx="2944868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Disease Severity</a:t>
              </a:r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DEB91623-484D-859E-2141-EBCC6E02C55A}"/>
                </a:ext>
              </a:extLst>
            </p:cNvPr>
            <p:cNvSpPr txBox="1"/>
            <p:nvPr/>
          </p:nvSpPr>
          <p:spPr>
            <a:xfrm>
              <a:off x="9469276" y="4786562"/>
              <a:ext cx="954393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Severe</a:t>
              </a:r>
            </a:p>
          </p:txBody>
        </p:sp>
        <p:sp>
          <p:nvSpPr>
            <p:cNvPr id="23" name="TextBox 8">
              <a:extLst>
                <a:ext uri="{FF2B5EF4-FFF2-40B4-BE49-F238E27FC236}">
                  <a16:creationId xmlns:a16="http://schemas.microsoft.com/office/drawing/2014/main" id="{0AD7C249-64FE-544D-0FF8-0B66B799128E}"/>
                </a:ext>
              </a:extLst>
            </p:cNvPr>
            <p:cNvSpPr txBox="1"/>
            <p:nvPr/>
          </p:nvSpPr>
          <p:spPr>
            <a:xfrm>
              <a:off x="9580395" y="6067665"/>
              <a:ext cx="954393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6881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3692E8-20A4-0141-8E5C-A7A3BEE79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608" cy="118872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Computational biology impacts all stages of drug development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566969-F813-4CC5-B3E9-363D85B55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881264" y="-5116"/>
            <a:ext cx="3318648" cy="2490264"/>
            <a:chOff x="-305" y="-1"/>
            <a:chExt cx="3832880" cy="2876136"/>
          </a:xfrm>
        </p:grpSpPr>
        <p:sp>
          <p:nvSpPr>
            <p:cNvPr id="6" name="Freeform: Shape 13">
              <a:extLst>
                <a:ext uri="{FF2B5EF4-FFF2-40B4-BE49-F238E27FC236}">
                  <a16:creationId xmlns:a16="http://schemas.microsoft.com/office/drawing/2014/main" id="{AF8CF66C-45E2-456B-92B0-9E97A331D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: Shape 14">
              <a:extLst>
                <a:ext uri="{FF2B5EF4-FFF2-40B4-BE49-F238E27FC236}">
                  <a16:creationId xmlns:a16="http://schemas.microsoft.com/office/drawing/2014/main" id="{D65D590E-D70D-4D25-B853-D5208F2AA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15">
              <a:extLst>
                <a:ext uri="{FF2B5EF4-FFF2-40B4-BE49-F238E27FC236}">
                  <a16:creationId xmlns:a16="http://schemas.microsoft.com/office/drawing/2014/main" id="{6231501E-3F84-4705-A001-13995FA6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6">
              <a:extLst>
                <a:ext uri="{FF2B5EF4-FFF2-40B4-BE49-F238E27FC236}">
                  <a16:creationId xmlns:a16="http://schemas.microsoft.com/office/drawing/2014/main" id="{552617E4-47FD-4C38-8F70-93BF9B125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217D733-97B6-4C43-AF0C-5E3CB0EA1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07887"/>
            <a:ext cx="2605762" cy="2252847"/>
            <a:chOff x="-305" y="-4155"/>
            <a:chExt cx="2514948" cy="2174333"/>
          </a:xfrm>
        </p:grpSpPr>
        <p:sp>
          <p:nvSpPr>
            <p:cNvPr id="12" name="Freeform: Shape 19">
              <a:extLst>
                <a:ext uri="{FF2B5EF4-FFF2-40B4-BE49-F238E27FC236}">
                  <a16:creationId xmlns:a16="http://schemas.microsoft.com/office/drawing/2014/main" id="{FD288266-7E76-4D4A-BAAC-E233FA013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20">
              <a:extLst>
                <a:ext uri="{FF2B5EF4-FFF2-40B4-BE49-F238E27FC236}">
                  <a16:creationId xmlns:a16="http://schemas.microsoft.com/office/drawing/2014/main" id="{B697F88A-8624-4BA2-AF06-E6C3A52F0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1">
              <a:extLst>
                <a:ext uri="{FF2B5EF4-FFF2-40B4-BE49-F238E27FC236}">
                  <a16:creationId xmlns:a16="http://schemas.microsoft.com/office/drawing/2014/main" id="{8CA77163-C052-481C-9DCF-68C23ACAB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2">
              <a:extLst>
                <a:ext uri="{FF2B5EF4-FFF2-40B4-BE49-F238E27FC236}">
                  <a16:creationId xmlns:a16="http://schemas.microsoft.com/office/drawing/2014/main" id="{02B425B5-0A0E-4B85-B718-E5DA73431A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1" name="Diagram 4">
            <a:extLst>
              <a:ext uri="{FF2B5EF4-FFF2-40B4-BE49-F238E27FC236}">
                <a16:creationId xmlns:a16="http://schemas.microsoft.com/office/drawing/2014/main" id="{0A0985C0-B517-7544-B786-8C2C52E25F46}"/>
              </a:ext>
            </a:extLst>
          </p:cNvPr>
          <p:cNvGraphicFramePr/>
          <p:nvPr/>
        </p:nvGraphicFramePr>
        <p:xfrm>
          <a:off x="804144" y="1217910"/>
          <a:ext cx="10378863" cy="4514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9413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FEAA31-F498-0A41-9545-36E7D8144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0080"/>
            <a:ext cx="3096427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Genetically defined drug targets are more likely to succeed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6F3367-87A9-B844-8CCA-AEF4382A3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7923" y="368889"/>
            <a:ext cx="4765650" cy="628199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4329B99-0637-CA4D-B421-1EB1FBD48EDF}"/>
              </a:ext>
            </a:extLst>
          </p:cNvPr>
          <p:cNvGrpSpPr/>
          <p:nvPr/>
        </p:nvGrpSpPr>
        <p:grpSpPr>
          <a:xfrm>
            <a:off x="720605" y="368889"/>
            <a:ext cx="2781071" cy="1112428"/>
            <a:chOff x="4777" y="1700909"/>
            <a:chExt cx="2781071" cy="1112428"/>
          </a:xfrm>
        </p:grpSpPr>
        <p:sp>
          <p:nvSpPr>
            <p:cNvPr id="12" name="Chevron 11">
              <a:extLst>
                <a:ext uri="{FF2B5EF4-FFF2-40B4-BE49-F238E27FC236}">
                  <a16:creationId xmlns:a16="http://schemas.microsoft.com/office/drawing/2014/main" id="{F31A4C40-5AC4-464D-824F-0679C7074438}"/>
                </a:ext>
              </a:extLst>
            </p:cNvPr>
            <p:cNvSpPr/>
            <p:nvPr/>
          </p:nvSpPr>
          <p:spPr>
            <a:xfrm>
              <a:off x="4777" y="1700909"/>
              <a:ext cx="2781071" cy="1112428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Chevron 4">
              <a:extLst>
                <a:ext uri="{FF2B5EF4-FFF2-40B4-BE49-F238E27FC236}">
                  <a16:creationId xmlns:a16="http://schemas.microsoft.com/office/drawing/2014/main" id="{8A89981E-3B0A-D042-95A9-5DBE3FEF49E8}"/>
                </a:ext>
              </a:extLst>
            </p:cNvPr>
            <p:cNvSpPr txBox="1"/>
            <p:nvPr/>
          </p:nvSpPr>
          <p:spPr>
            <a:xfrm>
              <a:off x="560991" y="1700909"/>
              <a:ext cx="1668643" cy="11124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6012" tIns="32004" rIns="32004" bIns="32004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Indication Selection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3170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AB8035-D18C-2341-9187-A48737D91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000" dirty="0">
                <a:solidFill>
                  <a:srgbClr val="FFFFFF"/>
                </a:solidFill>
              </a:rPr>
              <a:t>Missense, frameshift, and stop gained mutations are the most common consequence of mutations associated with recessive disease</a:t>
            </a: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Fig. 1">
            <a:extLst>
              <a:ext uri="{FF2B5EF4-FFF2-40B4-BE49-F238E27FC236}">
                <a16:creationId xmlns:a16="http://schemas.microsoft.com/office/drawing/2014/main" id="{4D954D75-BD09-0448-A05D-A4A206893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3" t="10460" r="39022" b="54801"/>
          <a:stretch/>
        </p:blipFill>
        <p:spPr bwMode="auto">
          <a:xfrm>
            <a:off x="1337821" y="3030324"/>
            <a:ext cx="3443410" cy="339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Fig. 1">
            <a:extLst>
              <a:ext uri="{FF2B5EF4-FFF2-40B4-BE49-F238E27FC236}">
                <a16:creationId xmlns:a16="http://schemas.microsoft.com/office/drawing/2014/main" id="{FABC469E-6BBE-E342-8E19-1C58A3A199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7" t="12706" r="21895" b="54801"/>
          <a:stretch/>
        </p:blipFill>
        <p:spPr bwMode="auto">
          <a:xfrm>
            <a:off x="7651982" y="3030324"/>
            <a:ext cx="2964356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ig. 1">
            <a:extLst>
              <a:ext uri="{FF2B5EF4-FFF2-40B4-BE49-F238E27FC236}">
                <a16:creationId xmlns:a16="http://schemas.microsoft.com/office/drawing/2014/main" id="{78B9CD64-EE6C-054A-9C8E-993217759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7" t="2685" r="21895" b="89048"/>
          <a:stretch/>
        </p:blipFill>
        <p:spPr bwMode="auto">
          <a:xfrm>
            <a:off x="7651982" y="2186173"/>
            <a:ext cx="2964356" cy="93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F87554-9913-7349-B765-2FA95352DF70}"/>
              </a:ext>
            </a:extLst>
          </p:cNvPr>
          <p:cNvSpPr/>
          <p:nvPr/>
        </p:nvSpPr>
        <p:spPr>
          <a:xfrm>
            <a:off x="792480" y="4733371"/>
            <a:ext cx="1048512" cy="1691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2" descr="Fig. 1">
            <a:extLst>
              <a:ext uri="{FF2B5EF4-FFF2-40B4-BE49-F238E27FC236}">
                <a16:creationId xmlns:a16="http://schemas.microsoft.com/office/drawing/2014/main" id="{449EC40D-7BA7-3349-87D8-189FE9AE75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3" t="4283" r="39022" b="89297"/>
          <a:stretch/>
        </p:blipFill>
        <p:spPr bwMode="auto">
          <a:xfrm>
            <a:off x="923628" y="2287617"/>
            <a:ext cx="4077051" cy="74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330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Rectangle 4107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F6ACEC-66E7-494C-B8C4-9CE7F9ABC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0080"/>
            <a:ext cx="3096427" cy="56132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results of Genome Wide Association Studies (GWAS) show that common non-coding mutations can have significant associations with human phenotypes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941BAD-2159-D242-8D5D-3A71A583FCC8}"/>
              </a:ext>
            </a:extLst>
          </p:cNvPr>
          <p:cNvSpPr txBox="1"/>
          <p:nvPr/>
        </p:nvSpPr>
        <p:spPr>
          <a:xfrm>
            <a:off x="4713403" y="485098"/>
            <a:ext cx="6848715" cy="1545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Manhattan plot of single nucleotide point mutation association with eGFR (kidney function).</a:t>
            </a:r>
          </a:p>
        </p:txBody>
      </p:sp>
      <p:pic>
        <p:nvPicPr>
          <p:cNvPr id="4098" name="Picture 2" descr="figure 1">
            <a:extLst>
              <a:ext uri="{FF2B5EF4-FFF2-40B4-BE49-F238E27FC236}">
                <a16:creationId xmlns:a16="http://schemas.microsoft.com/office/drawing/2014/main" id="{682B29D2-254E-FB4B-80EE-A23353B3D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3362" y="2420284"/>
            <a:ext cx="7644045" cy="334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92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3692E8-20A4-0141-8E5C-A7A3BEE79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90" y="224953"/>
            <a:ext cx="10871055" cy="118872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The Human genetic disease landscape is shaped by population genetics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262397" y="134260"/>
            <a:ext cx="3142400" cy="2716805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2412221" cy="1810094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7E9BD15F-B876-3A42-AD54-ACFF8894583D}"/>
              </a:ext>
            </a:extLst>
          </p:cNvPr>
          <p:cNvSpPr txBox="1">
            <a:spLocks/>
          </p:cNvSpPr>
          <p:nvPr/>
        </p:nvSpPr>
        <p:spPr>
          <a:xfrm>
            <a:off x="6800820" y="4259933"/>
            <a:ext cx="4698682" cy="2762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1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0BF10C-EEAF-7949-8C57-F6787568D5C0}"/>
              </a:ext>
            </a:extLst>
          </p:cNvPr>
          <p:cNvSpPr/>
          <p:nvPr/>
        </p:nvSpPr>
        <p:spPr>
          <a:xfrm>
            <a:off x="7015309" y="3941818"/>
            <a:ext cx="4484193" cy="2508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6A179E4-0D8B-B741-BD09-A5BB592DDE15}"/>
              </a:ext>
            </a:extLst>
          </p:cNvPr>
          <p:cNvSpPr/>
          <p:nvPr/>
        </p:nvSpPr>
        <p:spPr>
          <a:xfrm>
            <a:off x="1521165" y="2083068"/>
            <a:ext cx="2908454" cy="99736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Mendelian, highly penetrant, rare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E691C95-80A9-604D-97BE-DE70B4FBDB11}"/>
              </a:ext>
            </a:extLst>
          </p:cNvPr>
          <p:cNvSpPr/>
          <p:nvPr/>
        </p:nvSpPr>
        <p:spPr>
          <a:xfrm>
            <a:off x="4522504" y="3282133"/>
            <a:ext cx="2908454" cy="9973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Common disease,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moderate penetrance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7E85AC7-0126-F448-AA38-5EDC2FD5FB3E}"/>
              </a:ext>
            </a:extLst>
          </p:cNvPr>
          <p:cNvSpPr/>
          <p:nvPr/>
        </p:nvSpPr>
        <p:spPr>
          <a:xfrm>
            <a:off x="7803178" y="4313754"/>
            <a:ext cx="2908454" cy="9973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Genetic modifiers and polygenic disease</a:t>
            </a:r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A52A06BE-6787-234C-9F3F-2E46C43D2A4A}"/>
              </a:ext>
            </a:extLst>
          </p:cNvPr>
          <p:cNvSpPr/>
          <p:nvPr/>
        </p:nvSpPr>
        <p:spPr>
          <a:xfrm>
            <a:off x="1095456" y="6182387"/>
            <a:ext cx="9529590" cy="242371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815304-4BCB-F141-90A7-AF28F0658C54}"/>
              </a:ext>
            </a:extLst>
          </p:cNvPr>
          <p:cNvSpPr txBox="1"/>
          <p:nvPr/>
        </p:nvSpPr>
        <p:spPr>
          <a:xfrm>
            <a:off x="4698350" y="6323103"/>
            <a:ext cx="3990451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of mutation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7D28076-8CFF-F54D-922A-696B4F859A06}"/>
              </a:ext>
            </a:extLst>
          </p:cNvPr>
          <p:cNvSpPr txBox="1"/>
          <p:nvPr/>
        </p:nvSpPr>
        <p:spPr>
          <a:xfrm rot="16200000">
            <a:off x="-301983" y="3822596"/>
            <a:ext cx="1855573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Effect Size</a:t>
            </a:r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C8E794B8-D430-714A-9E70-A68C5B0C94D6}"/>
              </a:ext>
            </a:extLst>
          </p:cNvPr>
          <p:cNvSpPr/>
          <p:nvPr/>
        </p:nvSpPr>
        <p:spPr>
          <a:xfrm rot="16200000">
            <a:off x="-1141071" y="3933369"/>
            <a:ext cx="4258990" cy="214064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910DEE-44D0-5948-B583-DAF15A9C1926}"/>
              </a:ext>
            </a:extLst>
          </p:cNvPr>
          <p:cNvSpPr txBox="1"/>
          <p:nvPr/>
        </p:nvSpPr>
        <p:spPr>
          <a:xfrm>
            <a:off x="7856667" y="2590208"/>
            <a:ext cx="35301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Somatic mutations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are unique: can be common, but have large effect size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Light"/>
              <a:ea typeface="+mn-ea"/>
              <a:cs typeface="Arial"/>
            </a:endParaRPr>
          </a:p>
        </p:txBody>
      </p:sp>
      <p:pic>
        <p:nvPicPr>
          <p:cNvPr id="34" name="Picture 33" descr="A picture containing table&#10;&#10;Description automatically generated">
            <a:extLst>
              <a:ext uri="{FF2B5EF4-FFF2-40B4-BE49-F238E27FC236}">
                <a16:creationId xmlns:a16="http://schemas.microsoft.com/office/drawing/2014/main" id="{77253989-E2FD-5340-8DCF-9BF1D1D069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44" r="73702" b="5070"/>
          <a:stretch/>
        </p:blipFill>
        <p:spPr>
          <a:xfrm>
            <a:off x="7769230" y="1585021"/>
            <a:ext cx="653905" cy="785171"/>
          </a:xfrm>
          <a:prstGeom prst="rect">
            <a:avLst/>
          </a:prstGeom>
        </p:spPr>
      </p:pic>
      <p:pic>
        <p:nvPicPr>
          <p:cNvPr id="35" name="Picture 2" descr="DEXA scans for (left) control and (right) achondroplasia. Segmental... |  Download Scientific Diagram">
            <a:extLst>
              <a:ext uri="{FF2B5EF4-FFF2-40B4-BE49-F238E27FC236}">
                <a16:creationId xmlns:a16="http://schemas.microsoft.com/office/drawing/2014/main" id="{4D9CEBA2-CF87-CB46-8F84-116699D18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994" y="1721594"/>
            <a:ext cx="645312" cy="48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What are the functions of human red blood cells? | Socratic">
            <a:extLst>
              <a:ext uri="{FF2B5EF4-FFF2-40B4-BE49-F238E27FC236}">
                <a16:creationId xmlns:a16="http://schemas.microsoft.com/office/drawing/2014/main" id="{A0FA0B1E-7AD5-AA4C-B08D-EF27B0D76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34101" y="1723348"/>
            <a:ext cx="638066" cy="47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78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262397" y="134260"/>
            <a:ext cx="3142400" cy="2716805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2412221" cy="1810094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7E9BD15F-B876-3A42-AD54-ACFF8894583D}"/>
              </a:ext>
            </a:extLst>
          </p:cNvPr>
          <p:cNvSpPr txBox="1">
            <a:spLocks/>
          </p:cNvSpPr>
          <p:nvPr/>
        </p:nvSpPr>
        <p:spPr>
          <a:xfrm>
            <a:off x="6800820" y="4259933"/>
            <a:ext cx="4698682" cy="2762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1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0BF10C-EEAF-7949-8C57-F6787568D5C0}"/>
              </a:ext>
            </a:extLst>
          </p:cNvPr>
          <p:cNvSpPr/>
          <p:nvPr/>
        </p:nvSpPr>
        <p:spPr>
          <a:xfrm>
            <a:off x="7015309" y="3941818"/>
            <a:ext cx="4484193" cy="2508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FC4B501B-BD55-5F45-9BFE-8F5EEA049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90" y="224953"/>
            <a:ext cx="10871055" cy="118872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This landscape impacts several important dimensions of the drug development process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8CE130BA-7AC5-E74D-A382-5859DBC757FA}"/>
              </a:ext>
            </a:extLst>
          </p:cNvPr>
          <p:cNvSpPr txBox="1">
            <a:spLocks/>
          </p:cNvSpPr>
          <p:nvPr/>
        </p:nvSpPr>
        <p:spPr>
          <a:xfrm>
            <a:off x="6800820" y="4259933"/>
            <a:ext cx="4698682" cy="2762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1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4283091-5933-1C41-B6B8-BAF9130BA548}"/>
              </a:ext>
            </a:extLst>
          </p:cNvPr>
          <p:cNvSpPr/>
          <p:nvPr/>
        </p:nvSpPr>
        <p:spPr>
          <a:xfrm>
            <a:off x="7015309" y="3941818"/>
            <a:ext cx="4484193" cy="2508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702F0A5-5C2F-E049-96B9-675061DB12D2}"/>
              </a:ext>
            </a:extLst>
          </p:cNvPr>
          <p:cNvSpPr/>
          <p:nvPr/>
        </p:nvSpPr>
        <p:spPr>
          <a:xfrm>
            <a:off x="1521165" y="2083068"/>
            <a:ext cx="2908454" cy="99736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Highly likely to recapitulate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disease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923F30D-CAEE-4342-989B-8581AAE8900D}"/>
              </a:ext>
            </a:extLst>
          </p:cNvPr>
          <p:cNvSpPr/>
          <p:nvPr/>
        </p:nvSpPr>
        <p:spPr>
          <a:xfrm>
            <a:off x="4522504" y="3282133"/>
            <a:ext cx="2908454" cy="9973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Deviation from, or no phenotype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C3BCA96-57B7-0349-B7EC-A9D88E1C8213}"/>
              </a:ext>
            </a:extLst>
          </p:cNvPr>
          <p:cNvSpPr/>
          <p:nvPr/>
        </p:nvSpPr>
        <p:spPr>
          <a:xfrm>
            <a:off x="7803178" y="4313754"/>
            <a:ext cx="2908454" cy="9973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Nonexistent</a:t>
            </a:r>
          </a:p>
        </p:txBody>
      </p:sp>
      <p:sp>
        <p:nvSpPr>
          <p:cNvPr id="43" name="Right Arrow 42">
            <a:extLst>
              <a:ext uri="{FF2B5EF4-FFF2-40B4-BE49-F238E27FC236}">
                <a16:creationId xmlns:a16="http://schemas.microsoft.com/office/drawing/2014/main" id="{9181E421-3A1E-E94C-8DB4-514D00859AF5}"/>
              </a:ext>
            </a:extLst>
          </p:cNvPr>
          <p:cNvSpPr/>
          <p:nvPr/>
        </p:nvSpPr>
        <p:spPr>
          <a:xfrm>
            <a:off x="1095456" y="6182387"/>
            <a:ext cx="9529590" cy="242371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56ADAA3-5B96-D14A-8625-B856415FFA84}"/>
              </a:ext>
            </a:extLst>
          </p:cNvPr>
          <p:cNvSpPr txBox="1"/>
          <p:nvPr/>
        </p:nvSpPr>
        <p:spPr>
          <a:xfrm>
            <a:off x="4698350" y="6323103"/>
            <a:ext cx="3990451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of mutation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3829E9F-9738-4147-92FB-B6E9F369908B}"/>
              </a:ext>
            </a:extLst>
          </p:cNvPr>
          <p:cNvSpPr txBox="1"/>
          <p:nvPr/>
        </p:nvSpPr>
        <p:spPr>
          <a:xfrm rot="16200000">
            <a:off x="-301983" y="3822596"/>
            <a:ext cx="1855573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Effect Size</a:t>
            </a:r>
          </a:p>
        </p:txBody>
      </p:sp>
      <p:sp>
        <p:nvSpPr>
          <p:cNvPr id="46" name="Right Arrow 45">
            <a:extLst>
              <a:ext uri="{FF2B5EF4-FFF2-40B4-BE49-F238E27FC236}">
                <a16:creationId xmlns:a16="http://schemas.microsoft.com/office/drawing/2014/main" id="{E575C2A3-0051-6646-B424-E8F895068FF3}"/>
              </a:ext>
            </a:extLst>
          </p:cNvPr>
          <p:cNvSpPr/>
          <p:nvPr/>
        </p:nvSpPr>
        <p:spPr>
          <a:xfrm rot="16200000">
            <a:off x="-1141071" y="3933369"/>
            <a:ext cx="4258990" cy="214064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FD9F8BD-4609-7146-B04B-5EAD937FDAA3}"/>
              </a:ext>
            </a:extLst>
          </p:cNvPr>
          <p:cNvSpPr txBox="1"/>
          <p:nvPr/>
        </p:nvSpPr>
        <p:spPr>
          <a:xfrm>
            <a:off x="7675238" y="2016160"/>
            <a:ext cx="29498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Mouse models</a:t>
            </a:r>
          </a:p>
        </p:txBody>
      </p:sp>
    </p:spTree>
    <p:extLst>
      <p:ext uri="{BB962C8B-B14F-4D97-AF65-F5344CB8AC3E}">
        <p14:creationId xmlns:p14="http://schemas.microsoft.com/office/powerpoint/2010/main" val="224525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262397" y="134260"/>
            <a:ext cx="3142400" cy="2716805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2412221" cy="1810094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7E9BD15F-B876-3A42-AD54-ACFF8894583D}"/>
              </a:ext>
            </a:extLst>
          </p:cNvPr>
          <p:cNvSpPr txBox="1">
            <a:spLocks/>
          </p:cNvSpPr>
          <p:nvPr/>
        </p:nvSpPr>
        <p:spPr>
          <a:xfrm>
            <a:off x="6800820" y="4259933"/>
            <a:ext cx="4698682" cy="2762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1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0BF10C-EEAF-7949-8C57-F6787568D5C0}"/>
              </a:ext>
            </a:extLst>
          </p:cNvPr>
          <p:cNvSpPr/>
          <p:nvPr/>
        </p:nvSpPr>
        <p:spPr>
          <a:xfrm>
            <a:off x="7015309" y="3941818"/>
            <a:ext cx="4484193" cy="2508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B4907BD-6094-834F-853C-411A4C008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90" y="224953"/>
            <a:ext cx="10871055" cy="118872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This landscape impacts several important dimensions of the drug development process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F44D10B-C94B-D64C-BED7-FA2206BD699A}"/>
              </a:ext>
            </a:extLst>
          </p:cNvPr>
          <p:cNvSpPr txBox="1">
            <a:spLocks/>
          </p:cNvSpPr>
          <p:nvPr/>
        </p:nvSpPr>
        <p:spPr>
          <a:xfrm>
            <a:off x="6800820" y="4259933"/>
            <a:ext cx="4698682" cy="2762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1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B56A53-D75E-094A-8230-EA0064B692A4}"/>
              </a:ext>
            </a:extLst>
          </p:cNvPr>
          <p:cNvSpPr/>
          <p:nvPr/>
        </p:nvSpPr>
        <p:spPr>
          <a:xfrm>
            <a:off x="7015309" y="3941818"/>
            <a:ext cx="4484193" cy="2508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54FB21A-7751-6049-BF1E-85D23493D860}"/>
              </a:ext>
            </a:extLst>
          </p:cNvPr>
          <p:cNvSpPr/>
          <p:nvPr/>
        </p:nvSpPr>
        <p:spPr>
          <a:xfrm>
            <a:off x="1521165" y="2083068"/>
            <a:ext cx="2908454" cy="99736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Difficult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2A4745C-019F-4348-9EE4-2E1840424FF7}"/>
              </a:ext>
            </a:extLst>
          </p:cNvPr>
          <p:cNvSpPr/>
          <p:nvPr/>
        </p:nvSpPr>
        <p:spPr>
          <a:xfrm>
            <a:off x="4522504" y="3282133"/>
            <a:ext cx="2908454" cy="9973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Really difficult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ABEE92A-2EE4-5547-88E5-A36AD3A097A8}"/>
              </a:ext>
            </a:extLst>
          </p:cNvPr>
          <p:cNvSpPr/>
          <p:nvPr/>
        </p:nvSpPr>
        <p:spPr>
          <a:xfrm>
            <a:off x="7803178" y="4313754"/>
            <a:ext cx="2908454" cy="9973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Really really really difficult</a:t>
            </a:r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7F3C8E45-8E55-BE45-837C-6B0F0D54C571}"/>
              </a:ext>
            </a:extLst>
          </p:cNvPr>
          <p:cNvSpPr/>
          <p:nvPr/>
        </p:nvSpPr>
        <p:spPr>
          <a:xfrm>
            <a:off x="1095456" y="6182387"/>
            <a:ext cx="9529590" cy="242371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6F8DFB-F057-B943-AF88-B9DBD11F73BC}"/>
              </a:ext>
            </a:extLst>
          </p:cNvPr>
          <p:cNvSpPr txBox="1"/>
          <p:nvPr/>
        </p:nvSpPr>
        <p:spPr>
          <a:xfrm>
            <a:off x="4698350" y="6323103"/>
            <a:ext cx="3990451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of mutation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2EC5140-EF12-F842-B2BD-2785C6D3C761}"/>
              </a:ext>
            </a:extLst>
          </p:cNvPr>
          <p:cNvSpPr txBox="1"/>
          <p:nvPr/>
        </p:nvSpPr>
        <p:spPr>
          <a:xfrm rot="16200000">
            <a:off x="-301983" y="3822596"/>
            <a:ext cx="1855573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Effect Size</a:t>
            </a:r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001FCF80-FB4B-4244-82C1-FB16FCE9A296}"/>
              </a:ext>
            </a:extLst>
          </p:cNvPr>
          <p:cNvSpPr/>
          <p:nvPr/>
        </p:nvSpPr>
        <p:spPr>
          <a:xfrm rot="16200000">
            <a:off x="-1141071" y="3933369"/>
            <a:ext cx="4258990" cy="214064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E142684-F288-5746-AD27-C3550F06000C}"/>
              </a:ext>
            </a:extLst>
          </p:cNvPr>
          <p:cNvSpPr txBox="1"/>
          <p:nvPr/>
        </p:nvSpPr>
        <p:spPr>
          <a:xfrm>
            <a:off x="5745876" y="1960690"/>
            <a:ext cx="6446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Ability to show impact on disease</a:t>
            </a:r>
          </a:p>
        </p:txBody>
      </p:sp>
    </p:spTree>
    <p:extLst>
      <p:ext uri="{BB962C8B-B14F-4D97-AF65-F5344CB8AC3E}">
        <p14:creationId xmlns:p14="http://schemas.microsoft.com/office/powerpoint/2010/main" val="306909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262397" y="134260"/>
            <a:ext cx="3142400" cy="2716805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2412221" cy="1810094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7E9BD15F-B876-3A42-AD54-ACFF8894583D}"/>
              </a:ext>
            </a:extLst>
          </p:cNvPr>
          <p:cNvSpPr txBox="1">
            <a:spLocks/>
          </p:cNvSpPr>
          <p:nvPr/>
        </p:nvSpPr>
        <p:spPr>
          <a:xfrm>
            <a:off x="6800820" y="4259933"/>
            <a:ext cx="4698682" cy="2762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1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0BF10C-EEAF-7949-8C57-F6787568D5C0}"/>
              </a:ext>
            </a:extLst>
          </p:cNvPr>
          <p:cNvSpPr/>
          <p:nvPr/>
        </p:nvSpPr>
        <p:spPr>
          <a:xfrm>
            <a:off x="7015309" y="3941818"/>
            <a:ext cx="4484193" cy="2508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408FA97-0B50-A441-A1DE-3B5598580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90" y="224953"/>
            <a:ext cx="10871055" cy="118872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The therapeutic modality must match the disease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E7E63A1-F7E9-A746-BF77-6F7D860D8E03}"/>
              </a:ext>
            </a:extLst>
          </p:cNvPr>
          <p:cNvSpPr txBox="1">
            <a:spLocks/>
          </p:cNvSpPr>
          <p:nvPr/>
        </p:nvSpPr>
        <p:spPr>
          <a:xfrm>
            <a:off x="6800820" y="4259933"/>
            <a:ext cx="4698682" cy="2762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1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1022D74-35C1-C745-AF62-18FC027DD803}"/>
              </a:ext>
            </a:extLst>
          </p:cNvPr>
          <p:cNvSpPr/>
          <p:nvPr/>
        </p:nvSpPr>
        <p:spPr>
          <a:xfrm>
            <a:off x="7015309" y="3941818"/>
            <a:ext cx="4484193" cy="2508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A7BD4FF-E8BD-2F44-AD63-78788B4DD76B}"/>
              </a:ext>
            </a:extLst>
          </p:cNvPr>
          <p:cNvSpPr/>
          <p:nvPr/>
        </p:nvSpPr>
        <p:spPr>
          <a:xfrm>
            <a:off x="1521165" y="2083068"/>
            <a:ext cx="2908454" cy="99736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Mendelian, highly penetrant, rare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FE8003A-D188-C445-BA8D-525AC3E5DF35}"/>
              </a:ext>
            </a:extLst>
          </p:cNvPr>
          <p:cNvSpPr/>
          <p:nvPr/>
        </p:nvSpPr>
        <p:spPr>
          <a:xfrm>
            <a:off x="4522504" y="3282133"/>
            <a:ext cx="2908454" cy="9973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/>
              <a:t>Common disease,</a:t>
            </a:r>
          </a:p>
          <a:p>
            <a:pPr algn="ctr"/>
            <a:r>
              <a:rPr lang="en-US" dirty="0">
                <a:cs typeface="Arial"/>
              </a:rPr>
              <a:t>moderate penetrance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E7FD87D-B752-8E45-913B-CD1EBF666790}"/>
              </a:ext>
            </a:extLst>
          </p:cNvPr>
          <p:cNvSpPr/>
          <p:nvPr/>
        </p:nvSpPr>
        <p:spPr>
          <a:xfrm>
            <a:off x="7803178" y="4313754"/>
            <a:ext cx="2908454" cy="9973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Genetic modifiers and polygenic disease</a:t>
            </a:r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D311243E-7164-7F45-BE5E-35B3CC67CC5E}"/>
              </a:ext>
            </a:extLst>
          </p:cNvPr>
          <p:cNvSpPr/>
          <p:nvPr/>
        </p:nvSpPr>
        <p:spPr>
          <a:xfrm>
            <a:off x="1095456" y="6182387"/>
            <a:ext cx="9529590" cy="242371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07D94A-30A3-6C43-BEF4-AC793868B717}"/>
              </a:ext>
            </a:extLst>
          </p:cNvPr>
          <p:cNvSpPr txBox="1"/>
          <p:nvPr/>
        </p:nvSpPr>
        <p:spPr>
          <a:xfrm>
            <a:off x="4698350" y="6323103"/>
            <a:ext cx="3990451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of mutation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59EE656-83CD-1944-ABF9-3F17CC630261}"/>
              </a:ext>
            </a:extLst>
          </p:cNvPr>
          <p:cNvSpPr txBox="1"/>
          <p:nvPr/>
        </p:nvSpPr>
        <p:spPr>
          <a:xfrm rot="16200000">
            <a:off x="-818051" y="3822596"/>
            <a:ext cx="2887714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Disease Severity</a:t>
            </a:r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EAF4B3EC-ED56-8449-85C3-CEE561AD25BE}"/>
              </a:ext>
            </a:extLst>
          </p:cNvPr>
          <p:cNvSpPr/>
          <p:nvPr/>
        </p:nvSpPr>
        <p:spPr>
          <a:xfrm rot="16200000">
            <a:off x="-1141071" y="3933369"/>
            <a:ext cx="4258990" cy="214064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823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262397" y="134260"/>
            <a:ext cx="3142400" cy="2716805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2412221" cy="1810094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7E9BD15F-B876-3A42-AD54-ACFF8894583D}"/>
              </a:ext>
            </a:extLst>
          </p:cNvPr>
          <p:cNvSpPr txBox="1">
            <a:spLocks/>
          </p:cNvSpPr>
          <p:nvPr/>
        </p:nvSpPr>
        <p:spPr>
          <a:xfrm>
            <a:off x="6800820" y="4259933"/>
            <a:ext cx="4698682" cy="2762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1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0BF10C-EEAF-7949-8C57-F6787568D5C0}"/>
              </a:ext>
            </a:extLst>
          </p:cNvPr>
          <p:cNvSpPr/>
          <p:nvPr/>
        </p:nvSpPr>
        <p:spPr>
          <a:xfrm>
            <a:off x="7015309" y="3941818"/>
            <a:ext cx="4484193" cy="2508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E2ED13D-AD94-C44A-B7F2-AFCA1A1D0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90" y="224953"/>
            <a:ext cx="10871055" cy="118872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The therapeutic modality must match the disease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91379CB2-E890-8143-8FC9-9092BD3E276C}"/>
              </a:ext>
            </a:extLst>
          </p:cNvPr>
          <p:cNvSpPr txBox="1">
            <a:spLocks/>
          </p:cNvSpPr>
          <p:nvPr/>
        </p:nvSpPr>
        <p:spPr>
          <a:xfrm>
            <a:off x="6800820" y="4259933"/>
            <a:ext cx="4698682" cy="2762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1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3B9CBE26-E850-C247-B8C8-75ABBA70460E}"/>
              </a:ext>
            </a:extLst>
          </p:cNvPr>
          <p:cNvSpPr/>
          <p:nvPr/>
        </p:nvSpPr>
        <p:spPr>
          <a:xfrm>
            <a:off x="1095456" y="6182387"/>
            <a:ext cx="9529590" cy="242371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DBB5757-A11C-224B-9DB5-2E2A614BFBF6}"/>
              </a:ext>
            </a:extLst>
          </p:cNvPr>
          <p:cNvSpPr txBox="1"/>
          <p:nvPr/>
        </p:nvSpPr>
        <p:spPr>
          <a:xfrm>
            <a:off x="4698350" y="6323103"/>
            <a:ext cx="3990451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of mutation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F4792C-B95A-7341-BFC3-D088B7BAD9D1}"/>
              </a:ext>
            </a:extLst>
          </p:cNvPr>
          <p:cNvSpPr txBox="1"/>
          <p:nvPr/>
        </p:nvSpPr>
        <p:spPr>
          <a:xfrm rot="16200000">
            <a:off x="-818051" y="3822596"/>
            <a:ext cx="2887714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Disease Severity</a:t>
            </a:r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B0038DB6-2B9E-F246-962B-9B420FD67569}"/>
              </a:ext>
            </a:extLst>
          </p:cNvPr>
          <p:cNvSpPr/>
          <p:nvPr/>
        </p:nvSpPr>
        <p:spPr>
          <a:xfrm rot="16200000">
            <a:off x="-1141071" y="3933369"/>
            <a:ext cx="4258990" cy="214064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247BBF-0E86-BC43-8E67-292BD37918C5}"/>
              </a:ext>
            </a:extLst>
          </p:cNvPr>
          <p:cNvSpPr txBox="1"/>
          <p:nvPr/>
        </p:nvSpPr>
        <p:spPr>
          <a:xfrm>
            <a:off x="7284605" y="1631274"/>
            <a:ext cx="33770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 Therapy is not a realistic therapeutic for a common disease with low medical unmet need.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Targeting a single gene *may* have little impact on polygenic disease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2CFE234-A247-4C49-BB59-2B182ACF2018}"/>
              </a:ext>
            </a:extLst>
          </p:cNvPr>
          <p:cNvSpPr txBox="1"/>
          <p:nvPr/>
        </p:nvSpPr>
        <p:spPr>
          <a:xfrm>
            <a:off x="1466167" y="3674464"/>
            <a:ext cx="33770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small molecule with a marginal impact on disease progression will not have a meaningful impact on a disease with high medical unmet need </a:t>
            </a: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C3C55136-5519-B745-926B-41B8A1FD4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176" y="2391857"/>
            <a:ext cx="994156" cy="88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Multiply 33">
            <a:extLst>
              <a:ext uri="{FF2B5EF4-FFF2-40B4-BE49-F238E27FC236}">
                <a16:creationId xmlns:a16="http://schemas.microsoft.com/office/drawing/2014/main" id="{C0E6CB52-D6B0-5B4C-8126-C395BA6B06C7}"/>
              </a:ext>
            </a:extLst>
          </p:cNvPr>
          <p:cNvSpPr/>
          <p:nvPr/>
        </p:nvSpPr>
        <p:spPr>
          <a:xfrm>
            <a:off x="2289270" y="2206071"/>
            <a:ext cx="1317460" cy="1317460"/>
          </a:xfrm>
          <a:prstGeom prst="mathMultiply">
            <a:avLst>
              <a:gd name="adj1" fmla="val 10564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931C105-29F7-FF4A-94C1-4B5C592EE5AC}"/>
              </a:ext>
            </a:extLst>
          </p:cNvPr>
          <p:cNvGrpSpPr/>
          <p:nvPr/>
        </p:nvGrpSpPr>
        <p:grpSpPr>
          <a:xfrm>
            <a:off x="6699736" y="4161549"/>
            <a:ext cx="3224023" cy="1906624"/>
            <a:chOff x="6678707" y="1834691"/>
            <a:chExt cx="3224023" cy="1906624"/>
          </a:xfrm>
        </p:grpSpPr>
        <p:pic>
          <p:nvPicPr>
            <p:cNvPr id="36" name="Picture 4" descr="Introduction to AAV as a Gene Therapy Vector, Part 1 - Dyno Therapeutics">
              <a:extLst>
                <a:ext uri="{FF2B5EF4-FFF2-40B4-BE49-F238E27FC236}">
                  <a16:creationId xmlns:a16="http://schemas.microsoft.com/office/drawing/2014/main" id="{A94EA879-0396-7A44-9B77-53072B2A82A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83" r="76988" b="45240"/>
            <a:stretch/>
          </p:blipFill>
          <p:spPr bwMode="auto">
            <a:xfrm>
              <a:off x="7871556" y="1834691"/>
              <a:ext cx="2031174" cy="19066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9D25D6A-2B8E-E643-A203-6941FB6C5061}"/>
                </a:ext>
              </a:extLst>
            </p:cNvPr>
            <p:cNvSpPr txBox="1"/>
            <p:nvPr/>
          </p:nvSpPr>
          <p:spPr>
            <a:xfrm>
              <a:off x="6678707" y="3079864"/>
              <a:ext cx="2031174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/>
                <a:t>Engineered vector genome</a:t>
              </a:r>
            </a:p>
          </p:txBody>
        </p:sp>
      </p:grpSp>
      <p:sp>
        <p:nvSpPr>
          <p:cNvPr id="38" name="Multiply 37">
            <a:extLst>
              <a:ext uri="{FF2B5EF4-FFF2-40B4-BE49-F238E27FC236}">
                <a16:creationId xmlns:a16="http://schemas.microsoft.com/office/drawing/2014/main" id="{41F0C3A4-A7A8-2149-9C27-D102C925200D}"/>
              </a:ext>
            </a:extLst>
          </p:cNvPr>
          <p:cNvSpPr/>
          <p:nvPr/>
        </p:nvSpPr>
        <p:spPr>
          <a:xfrm>
            <a:off x="8486992" y="4333543"/>
            <a:ext cx="1317460" cy="1317460"/>
          </a:xfrm>
          <a:prstGeom prst="mathMultiply">
            <a:avLst>
              <a:gd name="adj1" fmla="val 10564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67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 animBg="1"/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7E9BD15F-B876-3A42-AD54-ACFF8894583D}"/>
              </a:ext>
            </a:extLst>
          </p:cNvPr>
          <p:cNvSpPr txBox="1">
            <a:spLocks/>
          </p:cNvSpPr>
          <p:nvPr/>
        </p:nvSpPr>
        <p:spPr>
          <a:xfrm>
            <a:off x="6800820" y="4259933"/>
            <a:ext cx="4698682" cy="2762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1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0BF10C-EEAF-7949-8C57-F6787568D5C0}"/>
              </a:ext>
            </a:extLst>
          </p:cNvPr>
          <p:cNvSpPr/>
          <p:nvPr/>
        </p:nvSpPr>
        <p:spPr>
          <a:xfrm>
            <a:off x="7015309" y="3941818"/>
            <a:ext cx="4484193" cy="2508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408FA97-0B50-A441-A1DE-3B5598580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90" y="224953"/>
            <a:ext cx="10871055" cy="118872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Different mutations in the same gene will cause a spectrum of disease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E7E63A1-F7E9-A746-BF77-6F7D860D8E03}"/>
              </a:ext>
            </a:extLst>
          </p:cNvPr>
          <p:cNvSpPr txBox="1">
            <a:spLocks/>
          </p:cNvSpPr>
          <p:nvPr/>
        </p:nvSpPr>
        <p:spPr>
          <a:xfrm>
            <a:off x="6800820" y="4259933"/>
            <a:ext cx="4698682" cy="2762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1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1022D74-35C1-C745-AF62-18FC027DD803}"/>
              </a:ext>
            </a:extLst>
          </p:cNvPr>
          <p:cNvSpPr/>
          <p:nvPr/>
        </p:nvSpPr>
        <p:spPr>
          <a:xfrm>
            <a:off x="7015309" y="3941818"/>
            <a:ext cx="4484193" cy="2508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A7BD4FF-E8BD-2F44-AD63-78788B4DD76B}"/>
              </a:ext>
            </a:extLst>
          </p:cNvPr>
          <p:cNvSpPr/>
          <p:nvPr/>
        </p:nvSpPr>
        <p:spPr>
          <a:xfrm>
            <a:off x="1521165" y="2083068"/>
            <a:ext cx="2908454" cy="99736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25%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FE8003A-D188-C445-BA8D-525AC3E5DF35}"/>
              </a:ext>
            </a:extLst>
          </p:cNvPr>
          <p:cNvSpPr/>
          <p:nvPr/>
        </p:nvSpPr>
        <p:spPr>
          <a:xfrm>
            <a:off x="4522504" y="3282133"/>
            <a:ext cx="2908454" cy="9973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dirty="0"/>
              <a:t>55%</a:t>
            </a:r>
            <a:endParaRPr lang="en-US" sz="2800" dirty="0">
              <a:cs typeface="Arial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E7FD87D-B752-8E45-913B-CD1EBF666790}"/>
              </a:ext>
            </a:extLst>
          </p:cNvPr>
          <p:cNvSpPr/>
          <p:nvPr/>
        </p:nvSpPr>
        <p:spPr>
          <a:xfrm>
            <a:off x="7803178" y="4313754"/>
            <a:ext cx="2908454" cy="9973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20%</a:t>
            </a:r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D311243E-7164-7F45-BE5E-35B3CC67CC5E}"/>
              </a:ext>
            </a:extLst>
          </p:cNvPr>
          <p:cNvSpPr/>
          <p:nvPr/>
        </p:nvSpPr>
        <p:spPr>
          <a:xfrm>
            <a:off x="1095456" y="6182387"/>
            <a:ext cx="9529590" cy="242371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07D94A-30A3-6C43-BEF4-AC793868B717}"/>
              </a:ext>
            </a:extLst>
          </p:cNvPr>
          <p:cNvSpPr txBox="1"/>
          <p:nvPr/>
        </p:nvSpPr>
        <p:spPr>
          <a:xfrm>
            <a:off x="4698350" y="6323103"/>
            <a:ext cx="3990451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of mutation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59EE656-83CD-1944-ABF9-3F17CC630261}"/>
              </a:ext>
            </a:extLst>
          </p:cNvPr>
          <p:cNvSpPr txBox="1"/>
          <p:nvPr/>
        </p:nvSpPr>
        <p:spPr>
          <a:xfrm rot="16200000">
            <a:off x="-818051" y="3822596"/>
            <a:ext cx="2887714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Disease Severity</a:t>
            </a:r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EAF4B3EC-ED56-8449-85C3-CEE561AD25BE}"/>
              </a:ext>
            </a:extLst>
          </p:cNvPr>
          <p:cNvSpPr/>
          <p:nvPr/>
        </p:nvSpPr>
        <p:spPr>
          <a:xfrm rot="16200000">
            <a:off x="-1141071" y="3933369"/>
            <a:ext cx="4258990" cy="214064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CD72C1-2332-C049-A694-C54ADD7DA9FA}"/>
              </a:ext>
            </a:extLst>
          </p:cNvPr>
          <p:cNvSpPr txBox="1"/>
          <p:nvPr/>
        </p:nvSpPr>
        <p:spPr>
          <a:xfrm>
            <a:off x="7346385" y="2009031"/>
            <a:ext cx="3579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Even for a recessive, severe disease like MLD we need to understand the patient breakdown</a:t>
            </a:r>
          </a:p>
        </p:txBody>
      </p:sp>
    </p:spTree>
    <p:extLst>
      <p:ext uri="{BB962C8B-B14F-4D97-AF65-F5344CB8AC3E}">
        <p14:creationId xmlns:p14="http://schemas.microsoft.com/office/powerpoint/2010/main" val="53217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262397" y="134260"/>
            <a:ext cx="3142400" cy="2716805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2412221" cy="1810094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7E9BD15F-B876-3A42-AD54-ACFF8894583D}"/>
              </a:ext>
            </a:extLst>
          </p:cNvPr>
          <p:cNvSpPr txBox="1">
            <a:spLocks/>
          </p:cNvSpPr>
          <p:nvPr/>
        </p:nvSpPr>
        <p:spPr>
          <a:xfrm>
            <a:off x="6800820" y="4259933"/>
            <a:ext cx="4698682" cy="2762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1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0BF10C-EEAF-7949-8C57-F6787568D5C0}"/>
              </a:ext>
            </a:extLst>
          </p:cNvPr>
          <p:cNvSpPr/>
          <p:nvPr/>
        </p:nvSpPr>
        <p:spPr>
          <a:xfrm>
            <a:off x="7015309" y="3941818"/>
            <a:ext cx="4484193" cy="2508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6097E38-DBB0-BC48-B169-CCDFAC53D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90" y="224953"/>
            <a:ext cx="10871055" cy="118872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Bidirectional genes can have the ability to impact a phenotype in individuals without a mutation in that gene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7B87143-91B1-EF4C-86DA-3651D6DE097E}"/>
              </a:ext>
            </a:extLst>
          </p:cNvPr>
          <p:cNvSpPr txBox="1">
            <a:spLocks/>
          </p:cNvSpPr>
          <p:nvPr/>
        </p:nvSpPr>
        <p:spPr>
          <a:xfrm>
            <a:off x="6800820" y="4259933"/>
            <a:ext cx="4698682" cy="2762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1" indent="-171450" algn="l" defTabSz="6858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7" name="Picture 2" descr="Fig. 1">
            <a:extLst>
              <a:ext uri="{FF2B5EF4-FFF2-40B4-BE49-F238E27FC236}">
                <a16:creationId xmlns:a16="http://schemas.microsoft.com/office/drawing/2014/main" id="{CF0BD836-C4A2-D245-A261-8C655EC5B5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70" b="45778"/>
          <a:stretch/>
        </p:blipFill>
        <p:spPr bwMode="auto">
          <a:xfrm>
            <a:off x="2430336" y="1640695"/>
            <a:ext cx="7103807" cy="50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516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FEAA31-F498-0A41-9545-36E7D8144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425" y="1244764"/>
            <a:ext cx="3096427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More modalities directly target steps in the “Central Dogma”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D4D455-9908-EB49-824C-9DEE74641B63}"/>
              </a:ext>
            </a:extLst>
          </p:cNvPr>
          <p:cNvGrpSpPr/>
          <p:nvPr/>
        </p:nvGrpSpPr>
        <p:grpSpPr>
          <a:xfrm>
            <a:off x="643467" y="368889"/>
            <a:ext cx="3096427" cy="1112428"/>
            <a:chOff x="2507742" y="1700909"/>
            <a:chExt cx="2781071" cy="1112428"/>
          </a:xfrm>
        </p:grpSpPr>
        <p:sp>
          <p:nvSpPr>
            <p:cNvPr id="9" name="Chevron 8">
              <a:extLst>
                <a:ext uri="{FF2B5EF4-FFF2-40B4-BE49-F238E27FC236}">
                  <a16:creationId xmlns:a16="http://schemas.microsoft.com/office/drawing/2014/main" id="{B6C433F8-2ABF-E546-97B0-EC955C961FCC}"/>
                </a:ext>
              </a:extLst>
            </p:cNvPr>
            <p:cNvSpPr/>
            <p:nvPr/>
          </p:nvSpPr>
          <p:spPr>
            <a:xfrm>
              <a:off x="2507742" y="1700909"/>
              <a:ext cx="2781071" cy="1112428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Chevron 4">
              <a:extLst>
                <a:ext uri="{FF2B5EF4-FFF2-40B4-BE49-F238E27FC236}">
                  <a16:creationId xmlns:a16="http://schemas.microsoft.com/office/drawing/2014/main" id="{E64C2BD0-F065-CD40-A7F2-E75E7F05DFD4}"/>
                </a:ext>
              </a:extLst>
            </p:cNvPr>
            <p:cNvSpPr txBox="1"/>
            <p:nvPr/>
          </p:nvSpPr>
          <p:spPr>
            <a:xfrm>
              <a:off x="3063956" y="1700909"/>
              <a:ext cx="1668643" cy="11124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6012" tIns="32004" rIns="32004" bIns="32004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Target ID/Validation</a:t>
              </a:r>
            </a:p>
          </p:txBody>
        </p:sp>
      </p:grpSp>
      <p:pic>
        <p:nvPicPr>
          <p:cNvPr id="15" name="Picture 2" descr="Joshua Smith BMS110: Central Dogma of Molecular Biology Ch. 20(I), Ch.  1(S), &amp; Ch. 12 (S) Study Guide Flashcards | Quizlet">
            <a:extLst>
              <a:ext uri="{FF2B5EF4-FFF2-40B4-BE49-F238E27FC236}">
                <a16:creationId xmlns:a16="http://schemas.microsoft.com/office/drawing/2014/main" id="{6D87FC56-22DA-394B-A14A-E4808C937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282" y="1780673"/>
            <a:ext cx="6240023" cy="218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C6B0AB-1A80-014D-8767-DBCCC4EB85DE}"/>
              </a:ext>
            </a:extLst>
          </p:cNvPr>
          <p:cNvSpPr txBox="1"/>
          <p:nvPr/>
        </p:nvSpPr>
        <p:spPr>
          <a:xfrm>
            <a:off x="4582257" y="4502837"/>
            <a:ext cx="37660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AAV/Lentiviral Gene Therapy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CRISPR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6E0473-2B2B-FD48-9155-B7678BCB9172}"/>
              </a:ext>
            </a:extLst>
          </p:cNvPr>
          <p:cNvSpPr txBox="1"/>
          <p:nvPr/>
        </p:nvSpPr>
        <p:spPr>
          <a:xfrm>
            <a:off x="6422195" y="5499665"/>
            <a:ext cx="36661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mRNA delivery (LNP)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Anti-sense Oligonucleotides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20F5C6-7F6C-5F4A-911A-322681798C15}"/>
              </a:ext>
            </a:extLst>
          </p:cNvPr>
          <p:cNvSpPr txBox="1"/>
          <p:nvPr/>
        </p:nvSpPr>
        <p:spPr>
          <a:xfrm>
            <a:off x="9966985" y="4240739"/>
            <a:ext cx="1977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Enzyme Replacement Therapy</a:t>
            </a:r>
          </a:p>
        </p:txBody>
      </p:sp>
    </p:spTree>
    <p:extLst>
      <p:ext uri="{BB962C8B-B14F-4D97-AF65-F5344CB8AC3E}">
        <p14:creationId xmlns:p14="http://schemas.microsoft.com/office/powerpoint/2010/main" val="74253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FEAA31-F498-0A41-9545-36E7D8144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425" y="1244764"/>
            <a:ext cx="3096427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“Central Dogma” modalities require central dogma science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D4D455-9908-EB49-824C-9DEE74641B63}"/>
              </a:ext>
            </a:extLst>
          </p:cNvPr>
          <p:cNvGrpSpPr/>
          <p:nvPr/>
        </p:nvGrpSpPr>
        <p:grpSpPr>
          <a:xfrm>
            <a:off x="643467" y="368889"/>
            <a:ext cx="3096427" cy="1112428"/>
            <a:chOff x="2507742" y="1700909"/>
            <a:chExt cx="2781071" cy="1112428"/>
          </a:xfrm>
        </p:grpSpPr>
        <p:sp>
          <p:nvSpPr>
            <p:cNvPr id="9" name="Chevron 8">
              <a:extLst>
                <a:ext uri="{FF2B5EF4-FFF2-40B4-BE49-F238E27FC236}">
                  <a16:creationId xmlns:a16="http://schemas.microsoft.com/office/drawing/2014/main" id="{B6C433F8-2ABF-E546-97B0-EC955C961FCC}"/>
                </a:ext>
              </a:extLst>
            </p:cNvPr>
            <p:cNvSpPr/>
            <p:nvPr/>
          </p:nvSpPr>
          <p:spPr>
            <a:xfrm>
              <a:off x="2507742" y="1700909"/>
              <a:ext cx="2781071" cy="1112428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Chevron 4">
              <a:extLst>
                <a:ext uri="{FF2B5EF4-FFF2-40B4-BE49-F238E27FC236}">
                  <a16:creationId xmlns:a16="http://schemas.microsoft.com/office/drawing/2014/main" id="{E64C2BD0-F065-CD40-A7F2-E75E7F05DFD4}"/>
                </a:ext>
              </a:extLst>
            </p:cNvPr>
            <p:cNvSpPr txBox="1"/>
            <p:nvPr/>
          </p:nvSpPr>
          <p:spPr>
            <a:xfrm>
              <a:off x="3063956" y="1700909"/>
              <a:ext cx="1668643" cy="11124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6012" tIns="32004" rIns="32004" bIns="32004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Target ID/Validation</a:t>
              </a:r>
            </a:p>
          </p:txBody>
        </p:sp>
      </p:grpSp>
      <p:pic>
        <p:nvPicPr>
          <p:cNvPr id="15" name="Picture 2" descr="Joshua Smith BMS110: Central Dogma of Molecular Biology Ch. 20(I), Ch.  1(S), &amp; Ch. 12 (S) Study Guide Flashcards | Quizlet">
            <a:extLst>
              <a:ext uri="{FF2B5EF4-FFF2-40B4-BE49-F238E27FC236}">
                <a16:creationId xmlns:a16="http://schemas.microsoft.com/office/drawing/2014/main" id="{6D87FC56-22DA-394B-A14A-E4808C937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282" y="1780673"/>
            <a:ext cx="6240023" cy="218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C6B0AB-1A80-014D-8767-DBCCC4EB85DE}"/>
              </a:ext>
            </a:extLst>
          </p:cNvPr>
          <p:cNvSpPr txBox="1"/>
          <p:nvPr/>
        </p:nvSpPr>
        <p:spPr>
          <a:xfrm>
            <a:off x="4299278" y="4282120"/>
            <a:ext cx="24490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Capsid engineering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Vector genome design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Genome editing optimization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6E0473-2B2B-FD48-9155-B7678BCB9172}"/>
              </a:ext>
            </a:extLst>
          </p:cNvPr>
          <p:cNvSpPr txBox="1"/>
          <p:nvPr/>
        </p:nvSpPr>
        <p:spPr>
          <a:xfrm>
            <a:off x="6987629" y="4307550"/>
            <a:ext cx="21413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Isoform detection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Target sequence identification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D33179-C8DA-7B50-5704-43B5795D598D}"/>
              </a:ext>
            </a:extLst>
          </p:cNvPr>
          <p:cNvSpPr txBox="1"/>
          <p:nvPr/>
        </p:nvSpPr>
        <p:spPr>
          <a:xfrm>
            <a:off x="9272997" y="4307550"/>
            <a:ext cx="26304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Structure prediction</a:t>
            </a:r>
          </a:p>
        </p:txBody>
      </p:sp>
    </p:spTree>
    <p:extLst>
      <p:ext uri="{BB962C8B-B14F-4D97-AF65-F5344CB8AC3E}">
        <p14:creationId xmlns:p14="http://schemas.microsoft.com/office/powerpoint/2010/main" val="153655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FEAA31-F498-0A41-9545-36E7D8144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45" y="1244764"/>
            <a:ext cx="3438144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Investigational New Drug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D4D455-9908-EB49-824C-9DEE74641B63}"/>
              </a:ext>
            </a:extLst>
          </p:cNvPr>
          <p:cNvGrpSpPr/>
          <p:nvPr/>
        </p:nvGrpSpPr>
        <p:grpSpPr>
          <a:xfrm>
            <a:off x="643467" y="368889"/>
            <a:ext cx="3096427" cy="1112428"/>
            <a:chOff x="2507742" y="1700909"/>
            <a:chExt cx="2781071" cy="1112428"/>
          </a:xfrm>
        </p:grpSpPr>
        <p:sp>
          <p:nvSpPr>
            <p:cNvPr id="9" name="Chevron 8">
              <a:extLst>
                <a:ext uri="{FF2B5EF4-FFF2-40B4-BE49-F238E27FC236}">
                  <a16:creationId xmlns:a16="http://schemas.microsoft.com/office/drawing/2014/main" id="{B6C433F8-2ABF-E546-97B0-EC955C961FCC}"/>
                </a:ext>
              </a:extLst>
            </p:cNvPr>
            <p:cNvSpPr/>
            <p:nvPr/>
          </p:nvSpPr>
          <p:spPr>
            <a:xfrm>
              <a:off x="2507742" y="1700909"/>
              <a:ext cx="2781071" cy="1112428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Chevron 4">
              <a:extLst>
                <a:ext uri="{FF2B5EF4-FFF2-40B4-BE49-F238E27FC236}">
                  <a16:creationId xmlns:a16="http://schemas.microsoft.com/office/drawing/2014/main" id="{E64C2BD0-F065-CD40-A7F2-E75E7F05DFD4}"/>
                </a:ext>
              </a:extLst>
            </p:cNvPr>
            <p:cNvSpPr txBox="1"/>
            <p:nvPr/>
          </p:nvSpPr>
          <p:spPr>
            <a:xfrm>
              <a:off x="3063956" y="1700909"/>
              <a:ext cx="1668643" cy="11124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6012" tIns="32004" rIns="32004" bIns="32004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IND</a:t>
              </a:r>
            </a:p>
          </p:txBody>
        </p:sp>
      </p:grpSp>
      <p:pic>
        <p:nvPicPr>
          <p:cNvPr id="15" name="Picture 2" descr="Joshua Smith BMS110: Central Dogma of Molecular Biology Ch. 20(I), Ch.  1(S), &amp; Ch. 12 (S) Study Guide Flashcards | Quizlet">
            <a:extLst>
              <a:ext uri="{FF2B5EF4-FFF2-40B4-BE49-F238E27FC236}">
                <a16:creationId xmlns:a16="http://schemas.microsoft.com/office/drawing/2014/main" id="{6D87FC56-22DA-394B-A14A-E4808C937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282" y="1780673"/>
            <a:ext cx="6240023" cy="218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C6B0AB-1A80-014D-8767-DBCCC4EB85DE}"/>
              </a:ext>
            </a:extLst>
          </p:cNvPr>
          <p:cNvSpPr txBox="1"/>
          <p:nvPr/>
        </p:nvSpPr>
        <p:spPr>
          <a:xfrm>
            <a:off x="4299278" y="4282120"/>
            <a:ext cx="2449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Packaging consistency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6E0473-2B2B-FD48-9155-B7678BCB9172}"/>
              </a:ext>
            </a:extLst>
          </p:cNvPr>
          <p:cNvSpPr txBox="1"/>
          <p:nvPr/>
        </p:nvSpPr>
        <p:spPr>
          <a:xfrm>
            <a:off x="6987629" y="4307550"/>
            <a:ext cx="2141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Potential off target sequences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D33179-C8DA-7B50-5704-43B5795D598D}"/>
              </a:ext>
            </a:extLst>
          </p:cNvPr>
          <p:cNvSpPr txBox="1"/>
          <p:nvPr/>
        </p:nvSpPr>
        <p:spPr>
          <a:xfrm>
            <a:off x="9272997" y="4307550"/>
            <a:ext cx="24352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Structural stability</a:t>
            </a:r>
          </a:p>
        </p:txBody>
      </p:sp>
    </p:spTree>
    <p:extLst>
      <p:ext uri="{BB962C8B-B14F-4D97-AF65-F5344CB8AC3E}">
        <p14:creationId xmlns:p14="http://schemas.microsoft.com/office/powerpoint/2010/main" val="7965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FEAA31-F498-0A41-9545-36E7D8144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1376904"/>
            <a:ext cx="3096427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Passing patients through the “Genetic Prism” increases clinical trial success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8ADCA4A-BE0C-364C-9FCC-D8770C092A9D}"/>
              </a:ext>
            </a:extLst>
          </p:cNvPr>
          <p:cNvGrpSpPr/>
          <p:nvPr/>
        </p:nvGrpSpPr>
        <p:grpSpPr>
          <a:xfrm>
            <a:off x="643465" y="264476"/>
            <a:ext cx="2781071" cy="1112428"/>
            <a:chOff x="7513671" y="1700909"/>
            <a:chExt cx="2781071" cy="1112428"/>
          </a:xfrm>
        </p:grpSpPr>
        <p:sp>
          <p:nvSpPr>
            <p:cNvPr id="19" name="Chevron 18">
              <a:extLst>
                <a:ext uri="{FF2B5EF4-FFF2-40B4-BE49-F238E27FC236}">
                  <a16:creationId xmlns:a16="http://schemas.microsoft.com/office/drawing/2014/main" id="{F53B59AE-A2C5-D041-A677-4C3F86D3BD75}"/>
                </a:ext>
              </a:extLst>
            </p:cNvPr>
            <p:cNvSpPr/>
            <p:nvPr/>
          </p:nvSpPr>
          <p:spPr>
            <a:xfrm>
              <a:off x="7513671" y="1700909"/>
              <a:ext cx="2781071" cy="1112428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Chevron 4">
              <a:extLst>
                <a:ext uri="{FF2B5EF4-FFF2-40B4-BE49-F238E27FC236}">
                  <a16:creationId xmlns:a16="http://schemas.microsoft.com/office/drawing/2014/main" id="{17E3CB9F-9802-B84B-9825-520408471164}"/>
                </a:ext>
              </a:extLst>
            </p:cNvPr>
            <p:cNvSpPr txBox="1"/>
            <p:nvPr/>
          </p:nvSpPr>
          <p:spPr>
            <a:xfrm>
              <a:off x="8069885" y="1700909"/>
              <a:ext cx="1668643" cy="11124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6012" tIns="32004" rIns="32004" bIns="32004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Clinical/Post Approval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7F57733-B2F4-5A44-BB4C-EFE2E04FF2A8}"/>
              </a:ext>
            </a:extLst>
          </p:cNvPr>
          <p:cNvGrpSpPr/>
          <p:nvPr/>
        </p:nvGrpSpPr>
        <p:grpSpPr>
          <a:xfrm>
            <a:off x="4269618" y="1564237"/>
            <a:ext cx="7040066" cy="3322165"/>
            <a:chOff x="-108790" y="790306"/>
            <a:chExt cx="10643578" cy="592361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5A63343-B04E-FF42-9776-D2532C82D46F}"/>
                </a:ext>
              </a:extLst>
            </p:cNvPr>
            <p:cNvGrpSpPr/>
            <p:nvPr/>
          </p:nvGrpSpPr>
          <p:grpSpPr>
            <a:xfrm>
              <a:off x="317809" y="2171646"/>
              <a:ext cx="9926880" cy="4542278"/>
              <a:chOff x="1176548" y="2171646"/>
              <a:chExt cx="9926880" cy="4542278"/>
            </a:xfrm>
          </p:grpSpPr>
          <p:pic>
            <p:nvPicPr>
              <p:cNvPr id="39" name="Picture 4" descr="How To Make A Rainbow - Simple Science Experiments">
                <a:extLst>
                  <a:ext uri="{FF2B5EF4-FFF2-40B4-BE49-F238E27FC236}">
                    <a16:creationId xmlns:a16="http://schemas.microsoft.com/office/drawing/2014/main" id="{A59F5635-2737-5442-8647-D8CB0217C1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332" r="10969" b="23803"/>
              <a:stretch/>
            </p:blipFill>
            <p:spPr bwMode="auto">
              <a:xfrm>
                <a:off x="2159726" y="2171646"/>
                <a:ext cx="8943702" cy="4542278"/>
              </a:xfrm>
              <a:prstGeom prst="flowChartPunchedCard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Parallelogram 39">
                <a:extLst>
                  <a:ext uri="{FF2B5EF4-FFF2-40B4-BE49-F238E27FC236}">
                    <a16:creationId xmlns:a16="http://schemas.microsoft.com/office/drawing/2014/main" id="{E790E23B-D9B2-B442-B258-86574692CF42}"/>
                  </a:ext>
                </a:extLst>
              </p:cNvPr>
              <p:cNvSpPr/>
              <p:nvPr/>
            </p:nvSpPr>
            <p:spPr>
              <a:xfrm rot="20253377">
                <a:off x="1176548" y="4177365"/>
                <a:ext cx="4949206" cy="1174711"/>
              </a:xfrm>
              <a:prstGeom prst="parallelogram">
                <a:avLst>
                  <a:gd name="adj" fmla="val 13210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99FEA25-0D50-9C4B-91DB-3C0349E8F9F8}"/>
                </a:ext>
              </a:extLst>
            </p:cNvPr>
            <p:cNvSpPr txBox="1"/>
            <p:nvPr/>
          </p:nvSpPr>
          <p:spPr>
            <a:xfrm>
              <a:off x="-108790" y="790306"/>
              <a:ext cx="3818677" cy="184933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Expensive, large N, long running clinical trial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AB0DB7A-D35B-3342-8123-B514FD29F880}"/>
                </a:ext>
              </a:extLst>
            </p:cNvPr>
            <p:cNvSpPr txBox="1"/>
            <p:nvPr/>
          </p:nvSpPr>
          <p:spPr>
            <a:xfrm>
              <a:off x="4202029" y="5303520"/>
              <a:ext cx="207046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Genetics</a:t>
              </a:r>
            </a:p>
          </p:txBody>
        </p:sp>
        <p:sp>
          <p:nvSpPr>
            <p:cNvPr id="35" name="Right Arrow 34">
              <a:extLst>
                <a:ext uri="{FF2B5EF4-FFF2-40B4-BE49-F238E27FC236}">
                  <a16:creationId xmlns:a16="http://schemas.microsoft.com/office/drawing/2014/main" id="{10DE05E8-0A99-6B46-919F-CED424E7E3B6}"/>
                </a:ext>
              </a:extLst>
            </p:cNvPr>
            <p:cNvSpPr/>
            <p:nvPr/>
          </p:nvSpPr>
          <p:spPr>
            <a:xfrm>
              <a:off x="1898778" y="4295109"/>
              <a:ext cx="2259754" cy="87622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1360AA9-E6C4-B14A-88D1-AA9F3996E0A3}"/>
                </a:ext>
              </a:extLst>
            </p:cNvPr>
            <p:cNvSpPr txBox="1"/>
            <p:nvPr/>
          </p:nvSpPr>
          <p:spPr>
            <a:xfrm>
              <a:off x="6792719" y="4740360"/>
              <a:ext cx="2944868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Disease Subtypes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718BFEF-530D-0B47-9E2D-57EC7C94C30F}"/>
                </a:ext>
              </a:extLst>
            </p:cNvPr>
            <p:cNvSpPr txBox="1"/>
            <p:nvPr/>
          </p:nvSpPr>
          <p:spPr>
            <a:xfrm>
              <a:off x="9469276" y="4786562"/>
              <a:ext cx="954393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Severe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8800A8-90D0-9040-BE29-280BA1B96305}"/>
                </a:ext>
              </a:extLst>
            </p:cNvPr>
            <p:cNvSpPr txBox="1"/>
            <p:nvPr/>
          </p:nvSpPr>
          <p:spPr>
            <a:xfrm>
              <a:off x="9580395" y="6067665"/>
              <a:ext cx="954393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Mild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31AA6B62-C5D3-6A48-80CF-47896143AE72}"/>
              </a:ext>
            </a:extLst>
          </p:cNvPr>
          <p:cNvSpPr txBox="1"/>
          <p:nvPr/>
        </p:nvSpPr>
        <p:spPr>
          <a:xfrm>
            <a:off x="9272973" y="1490540"/>
            <a:ext cx="2169683" cy="10371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Faster, smaller, more successful trial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821C273-AFB6-1049-8AA2-86905ED0DADA}"/>
              </a:ext>
            </a:extLst>
          </p:cNvPr>
          <p:cNvSpPr txBox="1"/>
          <p:nvPr/>
        </p:nvSpPr>
        <p:spPr>
          <a:xfrm>
            <a:off x="5532527" y="5441862"/>
            <a:ext cx="4729331" cy="10371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Explaining variability in response by understanding genetic /phenotypic  variability in trail population</a:t>
            </a:r>
          </a:p>
        </p:txBody>
      </p:sp>
    </p:spTree>
    <p:extLst>
      <p:ext uri="{BB962C8B-B14F-4D97-AF65-F5344CB8AC3E}">
        <p14:creationId xmlns:p14="http://schemas.microsoft.com/office/powerpoint/2010/main" val="46665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3692E8-20A4-0141-8E5C-A7A3BEE79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07" y="256398"/>
            <a:ext cx="10579608" cy="118872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2"/>
                </a:solidFill>
              </a:rPr>
              <a:t>Conclusions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566969-F813-4CC5-B3E9-363D85B55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881264" y="-5116"/>
            <a:ext cx="3318648" cy="2490264"/>
            <a:chOff x="-305" y="-1"/>
            <a:chExt cx="3832880" cy="2876136"/>
          </a:xfrm>
        </p:grpSpPr>
        <p:sp>
          <p:nvSpPr>
            <p:cNvPr id="6" name="Freeform: Shape 13">
              <a:extLst>
                <a:ext uri="{FF2B5EF4-FFF2-40B4-BE49-F238E27FC236}">
                  <a16:creationId xmlns:a16="http://schemas.microsoft.com/office/drawing/2014/main" id="{AF8CF66C-45E2-456B-92B0-9E97A331D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: Shape 14">
              <a:extLst>
                <a:ext uri="{FF2B5EF4-FFF2-40B4-BE49-F238E27FC236}">
                  <a16:creationId xmlns:a16="http://schemas.microsoft.com/office/drawing/2014/main" id="{D65D590E-D70D-4D25-B853-D5208F2AA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15">
              <a:extLst>
                <a:ext uri="{FF2B5EF4-FFF2-40B4-BE49-F238E27FC236}">
                  <a16:creationId xmlns:a16="http://schemas.microsoft.com/office/drawing/2014/main" id="{6231501E-3F84-4705-A001-13995FA6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6">
              <a:extLst>
                <a:ext uri="{FF2B5EF4-FFF2-40B4-BE49-F238E27FC236}">
                  <a16:creationId xmlns:a16="http://schemas.microsoft.com/office/drawing/2014/main" id="{552617E4-47FD-4C38-8F70-93BF9B125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217D733-97B6-4C43-AF0C-5E3CB0EA1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07887"/>
            <a:ext cx="2605762" cy="2252847"/>
            <a:chOff x="-305" y="-4155"/>
            <a:chExt cx="2514948" cy="2174333"/>
          </a:xfrm>
        </p:grpSpPr>
        <p:sp>
          <p:nvSpPr>
            <p:cNvPr id="12" name="Freeform: Shape 19">
              <a:extLst>
                <a:ext uri="{FF2B5EF4-FFF2-40B4-BE49-F238E27FC236}">
                  <a16:creationId xmlns:a16="http://schemas.microsoft.com/office/drawing/2014/main" id="{FD288266-7E76-4D4A-BAAC-E233FA013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20">
              <a:extLst>
                <a:ext uri="{FF2B5EF4-FFF2-40B4-BE49-F238E27FC236}">
                  <a16:creationId xmlns:a16="http://schemas.microsoft.com/office/drawing/2014/main" id="{B697F88A-8624-4BA2-AF06-E6C3A52F0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1">
              <a:extLst>
                <a:ext uri="{FF2B5EF4-FFF2-40B4-BE49-F238E27FC236}">
                  <a16:creationId xmlns:a16="http://schemas.microsoft.com/office/drawing/2014/main" id="{8CA77163-C052-481C-9DCF-68C23ACAB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2">
              <a:extLst>
                <a:ext uri="{FF2B5EF4-FFF2-40B4-BE49-F238E27FC236}">
                  <a16:creationId xmlns:a16="http://schemas.microsoft.com/office/drawing/2014/main" id="{02B425B5-0A0E-4B85-B718-E5DA73431A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41" name="Diagram 4">
            <a:extLst>
              <a:ext uri="{FF2B5EF4-FFF2-40B4-BE49-F238E27FC236}">
                <a16:creationId xmlns:a16="http://schemas.microsoft.com/office/drawing/2014/main" id="{0A0985C0-B517-7544-B786-8C2C52E25F46}"/>
              </a:ext>
            </a:extLst>
          </p:cNvPr>
          <p:cNvGraphicFramePr/>
          <p:nvPr/>
        </p:nvGraphicFramePr>
        <p:xfrm>
          <a:off x="944715" y="1450428"/>
          <a:ext cx="10299521" cy="5058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7675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591</Words>
  <Application>Microsoft Macintosh PowerPoint</Application>
  <PresentationFormat>Widescreen</PresentationFormat>
  <Paragraphs>107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Arial Nova Light</vt:lpstr>
      <vt:lpstr>Calibri</vt:lpstr>
      <vt:lpstr>Calibri Light</vt:lpstr>
      <vt:lpstr>Office Theme</vt:lpstr>
      <vt:lpstr>MLD Bootcamp Lecture 9: using computational biology in industry</vt:lpstr>
      <vt:lpstr>Computational biology impacts all stages of drug development</vt:lpstr>
      <vt:lpstr>Genetically defined drug targets are more likely to succeed</vt:lpstr>
      <vt:lpstr>Missense, frameshift, and stop gained mutations are the most common consequence of mutations associated with recessive disease</vt:lpstr>
      <vt:lpstr>The results of Genome Wide Association Studies (GWAS) show that common non-coding mutations can have significant associations with human phenotypes</vt:lpstr>
      <vt:lpstr>The Human genetic disease landscape is shaped by population genetics</vt:lpstr>
      <vt:lpstr>This landscape impacts several important dimensions of the drug development process</vt:lpstr>
      <vt:lpstr>This landscape impacts several important dimensions of the drug development process</vt:lpstr>
      <vt:lpstr>The therapeutic modality must match the disease</vt:lpstr>
      <vt:lpstr>The therapeutic modality must match the disease</vt:lpstr>
      <vt:lpstr>Different mutations in the same gene will cause a spectrum of disease</vt:lpstr>
      <vt:lpstr>Bidirectional genes can have the ability to impact a phenotype in individuals without a mutation in that gene</vt:lpstr>
      <vt:lpstr>More modalities directly target steps in the “Central Dogma”</vt:lpstr>
      <vt:lpstr>“Central Dogma” modalities require central dogma science</vt:lpstr>
      <vt:lpstr>Investigational New Drug</vt:lpstr>
      <vt:lpstr>Passing patients through the “Genetic Prism” increases clinical trial success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Wyatt Clark</dc:creator>
  <cp:lastModifiedBy>Wyatt Clark</cp:lastModifiedBy>
  <cp:revision>8</cp:revision>
  <dcterms:created xsi:type="dcterms:W3CDTF">2022-09-01T18:42:28Z</dcterms:created>
  <dcterms:modified xsi:type="dcterms:W3CDTF">2022-09-01T19:58:31Z</dcterms:modified>
</cp:coreProperties>
</file>