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media1.mov" ContentType="video/unknown"/>
  <Override PartName="/ppt/media/image8.jpeg" ContentType="image/jpeg"/>
  <Override PartName="/ppt/media/image9.jpeg" ContentType="image/jpeg"/>
  <Override PartName="/ppt/media/image10.jpeg" ContentType="image/jpeg"/>
  <Override PartName="/ppt/notesSlides/notesSlide1.xml" ContentType="application/vnd.openxmlformats-officedocument.presentationml.notesSlide+xml"/>
  <Override PartName="/ppt/media/image11.jpeg" ContentType="image/jpeg"/>
  <Override PartName="/ppt/media/image12.jpeg" ContentType="image/jpeg"/>
  <Override PartName="/ppt/notesSlides/notesSlide2.xml" ContentType="application/vnd.openxmlformats-officedocument.presentationml.notesSlide+xml"/>
  <Override PartName="/ppt/charts/chart1.xml" ContentType="application/vnd.openxmlformats-officedocument.drawingml.chart+xml"/>
  <Override PartName="/ppt/media/image13.jpeg" ContentType="image/jpeg"/>
  <Override PartName="/ppt/media/image14.jpeg" ContentType="image/jpeg"/>
  <Override PartName="/ppt/media/image15.jpeg" ContentType="image/jpeg"/>
  <Override PartName="/ppt/media/image16.jpeg" ContentType="image/jpeg"/>
  <Override PartName="/ppt/media/image17.jpeg" ContentType="image/jpeg"/>
  <Override PartName="/ppt/media/image18.jpeg" ContentType="image/jpeg"/>
  <Override PartName="/ppt/media/image19.jpeg" ContentType="image/jpeg"/>
  <Override PartName="/ppt/media/image20.jpeg" ContentType="image/jpeg"/>
  <Override PartName="/ppt/media/image21.jpeg" ContentType="image/jpeg"/>
  <Override PartName="/ppt/media/image22.jpeg" ContentType="image/jpeg"/>
  <Override PartName="/ppt/media/image23.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FFFF"/>
        </a:solidFill>
        <a:effectLst/>
        <a:uFillTx/>
        <a:latin typeface="+mn-lt"/>
        <a:ea typeface="+mn-ea"/>
        <a:cs typeface="+mn-cs"/>
        <a:sym typeface="Helvetica Light"/>
      </a:defRPr>
    </a:lvl1pPr>
    <a:lvl2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FFFF"/>
        </a:solidFill>
        <a:effectLst/>
        <a:uFillTx/>
        <a:latin typeface="+mn-lt"/>
        <a:ea typeface="+mn-ea"/>
        <a:cs typeface="+mn-cs"/>
        <a:sym typeface="Helvetica Light"/>
      </a:defRPr>
    </a:lvl2pPr>
    <a:lvl3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FFFF"/>
        </a:solidFill>
        <a:effectLst/>
        <a:uFillTx/>
        <a:latin typeface="+mn-lt"/>
        <a:ea typeface="+mn-ea"/>
        <a:cs typeface="+mn-cs"/>
        <a:sym typeface="Helvetica Light"/>
      </a:defRPr>
    </a:lvl3pPr>
    <a:lvl4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FFFF"/>
        </a:solidFill>
        <a:effectLst/>
        <a:uFillTx/>
        <a:latin typeface="+mn-lt"/>
        <a:ea typeface="+mn-ea"/>
        <a:cs typeface="+mn-cs"/>
        <a:sym typeface="Helvetica Light"/>
      </a:defRPr>
    </a:lvl4pPr>
    <a:lvl5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FFFF"/>
        </a:solidFill>
        <a:effectLst/>
        <a:uFillTx/>
        <a:latin typeface="+mn-lt"/>
        <a:ea typeface="+mn-ea"/>
        <a:cs typeface="+mn-cs"/>
        <a:sym typeface="Helvetica Light"/>
      </a:defRPr>
    </a:lvl5pPr>
    <a:lvl6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FFFF"/>
        </a:solidFill>
        <a:effectLst/>
        <a:uFillTx/>
        <a:latin typeface="+mn-lt"/>
        <a:ea typeface="+mn-ea"/>
        <a:cs typeface="+mn-cs"/>
        <a:sym typeface="Helvetica Light"/>
      </a:defRPr>
    </a:lvl6pPr>
    <a:lvl7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FFFF"/>
        </a:solidFill>
        <a:effectLst/>
        <a:uFillTx/>
        <a:latin typeface="+mn-lt"/>
        <a:ea typeface="+mn-ea"/>
        <a:cs typeface="+mn-cs"/>
        <a:sym typeface="Helvetica Light"/>
      </a:defRPr>
    </a:lvl7pPr>
    <a:lvl8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FFFF"/>
        </a:solidFill>
        <a:effectLst/>
        <a:uFillTx/>
        <a:latin typeface="+mn-lt"/>
        <a:ea typeface="+mn-ea"/>
        <a:cs typeface="+mn-cs"/>
        <a:sym typeface="Helvetica Light"/>
      </a:defRPr>
    </a:lvl8pPr>
    <a:lvl9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FFFF"/>
        </a:solidFill>
        <a:effectLst/>
        <a:uFillTx/>
        <a:latin typeface="+mn-lt"/>
        <a:ea typeface="+mn-ea"/>
        <a:cs typeface="+mn-cs"/>
        <a:sym typeface="Helvetica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wholeTbl>
    <a:band2H>
      <a:tcTxStyle b="def" i="def"/>
      <a:tcStyle>
        <a:tcBdr/>
        <a:fill>
          <a:solidFill>
            <a:srgbClr val="797A7C">
              <a:alpha val="30000"/>
            </a:srgbClr>
          </a:solidFill>
        </a:fill>
      </a:tcStyle>
    </a:band2H>
    <a:firstCol>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0F5F0C"/>
          </a:solidFill>
        </a:fill>
      </a:tcStyle>
    </a:firstCol>
    <a:lastRow>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0365C0"/>
          </a:solidFill>
        </a:fill>
      </a:tcStyle>
    </a:lastRow>
    <a:firstRow>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0365C0"/>
          </a:solidFill>
        </a:fill>
      </a:tcStyle>
    </a:firstRow>
  </a:tblStyle>
  <a:tblStyle styleId="{C7B018BB-80A7-4F77-B60F-C8B233D01FF8}" styleName="">
    <a:tblBg/>
    <a:wholeTbl>
      <a:tcTxStyle b="off" i="off">
        <a:fontRef idx="minor">
          <a:srgbClr val="FFFFFF"/>
        </a:fontRef>
        <a:srgbClr val="FFFFFF"/>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wholeTbl>
    <a:band2H>
      <a:tcTxStyle b="def" i="def"/>
      <a:tcStyle>
        <a:tcBdr/>
        <a:fill>
          <a:solidFill>
            <a:srgbClr val="87CED4">
              <a:alpha val="20000"/>
            </a:srgbClr>
          </a:solidFill>
        </a:fill>
      </a:tcStyle>
    </a:band2H>
    <a:firstCol>
      <a:tcTxStyle b="off" i="off">
        <a:fontRef idx="minor">
          <a:srgbClr val="FFFFFF"/>
        </a:fontRef>
        <a:srgbClr val="FFFFFF"/>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solidFill>
            <a:srgbClr val="398CCE"/>
          </a:solidFill>
        </a:fill>
      </a:tcStyle>
    </a:firstCol>
    <a:lastRow>
      <a:tcTxStyle b="off" i="off">
        <a:fontRef idx="minor">
          <a:srgbClr val="FFFFFF"/>
        </a:fontRef>
        <a:srgbClr val="FFFFFF"/>
      </a:tcTxStyle>
      <a:tcStyle>
        <a:tcBdr>
          <a:left>
            <a:ln w="12700" cap="flat">
              <a:solidFill>
                <a:srgbClr val="CBCBCB"/>
              </a:solidFill>
              <a:prstDash val="solid"/>
              <a:miter lim="400000"/>
            </a:ln>
          </a:left>
          <a:right>
            <a:ln w="12700" cap="flat">
              <a:solidFill>
                <a:srgbClr val="CBCBCB"/>
              </a:solidFill>
              <a:prstDash val="solid"/>
              <a:miter lim="400000"/>
            </a:ln>
          </a:right>
          <a:top>
            <a:ln w="254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lastRow>
    <a:firstRow>
      <a:tcTxStyle b="off" i="off">
        <a:fontRef idx="minor">
          <a:srgbClr val="FFFFFF"/>
        </a:fontRef>
        <a:srgbClr val="FFFFFF"/>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solidFill>
            <a:srgbClr val="0365C0"/>
          </a:solidFill>
        </a:fill>
      </a:tcStyle>
    </a:firstRow>
  </a:tblStyle>
  <a:tblStyle styleId="{EEE7283C-3CF3-47DC-8721-378D4A62B228}" styleName="">
    <a:tblBg/>
    <a:wholeTbl>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929292"/>
              </a:solidFill>
              <a:prstDash val="solid"/>
              <a:miter lim="400000"/>
            </a:ln>
          </a:top>
          <a:bottom>
            <a:ln w="12700" cap="flat">
              <a:solidFill>
                <a:srgbClr val="929292"/>
              </a:solidFill>
              <a:prstDash val="solid"/>
              <a:miter lim="400000"/>
            </a:ln>
          </a:bottom>
          <a:insideH>
            <a:ln w="12700" cap="flat">
              <a:solidFill>
                <a:srgbClr val="929292"/>
              </a:solidFill>
              <a:prstDash val="solid"/>
              <a:miter lim="400000"/>
            </a:ln>
          </a:insideH>
          <a:insideV>
            <a:ln w="12700" cap="flat">
              <a:noFill/>
              <a:miter lim="400000"/>
            </a:ln>
          </a:insideV>
        </a:tcBdr>
        <a:fill>
          <a:noFill/>
        </a:fill>
      </a:tcStyle>
    </a:wholeTbl>
    <a:band2H>
      <a:tcTxStyle b="def" i="def"/>
      <a:tcStyle>
        <a:tcBdr/>
        <a:fill>
          <a:solidFill>
            <a:srgbClr val="5DC123">
              <a:alpha val="19000"/>
            </a:srgbClr>
          </a:solidFill>
        </a:fill>
      </a:tcStyle>
    </a:band2H>
    <a:firstCol>
      <a:tcTxStyle b="off" i="off">
        <a:fontRef idx="minor">
          <a:srgbClr val="FFFFFF"/>
        </a:fontRef>
        <a:srgbClr val="FFFFFF"/>
      </a:tcTxStyle>
      <a:tcStyle>
        <a:tcBdr>
          <a:left>
            <a:ln w="12700" cap="flat">
              <a:solidFill>
                <a:srgbClr val="FFFFFF"/>
              </a:solidFill>
              <a:prstDash val="solid"/>
              <a:miter lim="400000"/>
            </a:ln>
          </a:left>
          <a:right>
            <a:ln w="25400" cap="flat">
              <a:solidFill>
                <a:srgbClr val="CBCBCB"/>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2"/>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noFill/>
              <a:miter lim="400000"/>
            </a:ln>
          </a:insideH>
          <a:insideV>
            <a:ln w="12700" cap="flat">
              <a:noFill/>
              <a:miter lim="400000"/>
            </a:ln>
          </a:insideV>
        </a:tcBdr>
        <a:fill>
          <a:solidFill>
            <a:srgbClr val="33632E"/>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noFill/>
              <a:miter lim="400000"/>
            </a:ln>
          </a:insideH>
          <a:insideV>
            <a:ln w="12700" cap="flat">
              <a:noFill/>
              <a:miter lim="400000"/>
            </a:ln>
          </a:insideV>
        </a:tcBdr>
        <a:fill>
          <a:solidFill>
            <a:srgbClr val="33632E"/>
          </a:solidFill>
        </a:fill>
      </a:tcStyle>
    </a:firstRow>
  </a:tblStyle>
  <a:tblStyle styleId="{CF821DB8-F4EB-4A41-A1BA-3FCAFE7338EE}" styleName="">
    <a:tblBg/>
    <a:wholeTbl>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b="def" i="def"/>
      <a:tcStyle>
        <a:tcBdr/>
        <a:fill>
          <a:solidFill>
            <a:srgbClr val="797A7C">
              <a:alpha val="30000"/>
            </a:srgbClr>
          </a:solidFill>
        </a:fill>
      </a:tcStyle>
    </a:band2H>
    <a:firstCol>
      <a:tcTxStyle b="off" i="off">
        <a:fontRef idx="minor">
          <a:srgbClr val="000000"/>
        </a:fontRef>
        <a:srgbClr val="000000"/>
      </a:tcTxStyle>
      <a:tcStyle>
        <a:tcBdr>
          <a:left>
            <a:ln w="25400" cap="flat">
              <a:solidFill>
                <a:srgbClr val="FFFFFF"/>
              </a:solidFill>
              <a:prstDash val="solid"/>
              <a:miter lim="400000"/>
            </a:ln>
          </a:left>
          <a:right>
            <a:ln w="25400" cap="flat">
              <a:solidFill>
                <a:srgbClr val="FFFFFF"/>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6">
              <a:hueOff val="105381"/>
              <a:satOff val="14341"/>
              <a:lumOff val="10801"/>
            </a:scheme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25400" cap="flat">
              <a:solidFill>
                <a:srgbClr val="FFFFFF"/>
              </a:solidFill>
              <a:prstDash val="solid"/>
              <a:miter lim="400000"/>
            </a:ln>
          </a:top>
          <a:bottom>
            <a:ln w="25400" cap="flat">
              <a:solidFill>
                <a:srgbClr val="FFFFFF"/>
              </a:solidFill>
              <a:prstDash val="solid"/>
              <a:miter lim="400000"/>
            </a:ln>
          </a:bottom>
          <a:insideH>
            <a:ln w="12700" cap="flat">
              <a:noFill/>
              <a:miter lim="400000"/>
            </a:ln>
          </a:insideH>
          <a:insideV>
            <a:ln w="12700" cap="flat">
              <a:noFill/>
              <a:miter lim="400000"/>
            </a:ln>
          </a:insideV>
        </a:tcBdr>
        <a:fill>
          <a:noFill/>
        </a:fill>
      </a:tcStyle>
    </a:lastRow>
    <a:firstRow>
      <a:tcTxStyle b="off" i="off">
        <a:fontRef idx="minor">
          <a:srgbClr val="000000"/>
        </a:fontRef>
        <a:srgbClr val="000000"/>
      </a:tcTxStyle>
      <a:tcStyle>
        <a:tcBdr>
          <a:left>
            <a:ln w="12700" cap="flat">
              <a:noFill/>
              <a:miter lim="400000"/>
            </a:ln>
          </a:left>
          <a:right>
            <a:ln w="12700" cap="flat">
              <a:noFill/>
              <a:miter lim="400000"/>
            </a:ln>
          </a:right>
          <a:top>
            <a:ln w="25400" cap="flat">
              <a:solidFill>
                <a:srgbClr val="FFFFFF"/>
              </a:solidFill>
              <a:prstDash val="solid"/>
              <a:miter lim="400000"/>
            </a:ln>
          </a:top>
          <a:bottom>
            <a:ln w="25400" cap="flat">
              <a:solidFill>
                <a:srgbClr val="FFFFFF"/>
              </a:solidFill>
              <a:prstDash val="solid"/>
              <a:miter lim="400000"/>
            </a:ln>
          </a:bottom>
          <a:insideH>
            <a:ln w="12700" cap="flat">
              <a:noFill/>
              <a:miter lim="400000"/>
            </a:ln>
          </a:insideH>
          <a:insideV>
            <a:ln w="12700" cap="flat">
              <a:noFill/>
              <a:miter lim="400000"/>
            </a:ln>
          </a:insideV>
        </a:tcBdr>
        <a:fill>
          <a:solidFill>
            <a:schemeClr val="accent6">
              <a:hueOff val="105381"/>
              <a:satOff val="14341"/>
              <a:lumOff val="10801"/>
            </a:schemeClr>
          </a:solidFill>
        </a:fill>
      </a:tcStyle>
    </a:firstRow>
  </a:tblStyle>
  <a:tblStyle styleId="{33BA23B1-9221-436E-865A-0063620EA4FD}" styleName="">
    <a:tblBg/>
    <a:wholeTbl>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noFill/>
        </a:fill>
      </a:tcStyle>
    </a:wholeTbl>
    <a:band2H>
      <a:tcTxStyle b="def" i="def"/>
      <a:tcStyle>
        <a:tcBdr/>
        <a:fill>
          <a:solidFill>
            <a:srgbClr val="797A7C">
              <a:alpha val="30000"/>
            </a:srgbClr>
          </a:solidFill>
        </a:fill>
      </a:tcStyle>
    </a:band2H>
    <a:firstCol>
      <a:tcTxStyle b="off" i="off">
        <a:fontRef idx="minor">
          <a:srgbClr val="FFFFFF"/>
        </a:fontRef>
        <a:srgbClr val="FFFFFF"/>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solidFill>
            <a:srgbClr val="545761"/>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noFill/>
              <a:miter lim="400000"/>
            </a:ln>
          </a:insideH>
          <a:insideV>
            <a:ln w="12700" cap="flat">
              <a:noFill/>
              <a:miter lim="400000"/>
            </a:ln>
          </a:insideV>
        </a:tcBdr>
        <a:fill>
          <a:solidFill>
            <a:srgbClr val="777C83"/>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FFFFFF"/>
              </a:solidFill>
              <a:prstDash val="solid"/>
              <a:miter lim="400000"/>
            </a:ln>
          </a:bottom>
          <a:insideH>
            <a:ln w="12700" cap="flat">
              <a:noFill/>
              <a:miter lim="400000"/>
            </a:ln>
          </a:insideH>
          <a:insideV>
            <a:ln w="12700" cap="flat">
              <a:noFill/>
              <a:miter lim="400000"/>
            </a:ln>
          </a:insideV>
        </a:tcBdr>
        <a:fill>
          <a:solidFill>
            <a:srgbClr val="777C83"/>
          </a:solidFill>
        </a:fill>
      </a:tcStyle>
    </a:firstRow>
  </a:tblStyle>
  <a:tblStyle styleId="{2708684C-4D16-4618-839F-0558EEFCDFE6}" styleName="">
    <a:tblBg/>
    <a:wholeTbl>
      <a:tcTxStyle b="off" i="off">
        <a:fontRef idx="minor">
          <a:srgbClr val="FFFFFF"/>
        </a:fontRef>
        <a:srgbClr val="FFFFFF"/>
      </a:tcTxStyle>
      <a:tcStyle>
        <a:tcBdr>
          <a:left>
            <a:ln w="12700" cap="flat">
              <a:solidFill>
                <a:srgbClr val="FFFFFF"/>
              </a:solidFill>
              <a:custDash>
                <a:ds d="200000" sp="200000"/>
              </a:custDash>
              <a:miter lim="400000"/>
            </a:ln>
          </a:left>
          <a:right>
            <a:ln w="12700" cap="flat">
              <a:solidFill>
                <a:srgbClr val="FFFFFF"/>
              </a:solidFill>
              <a:custDash>
                <a:ds d="200000" sp="200000"/>
              </a:custDash>
              <a:miter lim="400000"/>
            </a:ln>
          </a:right>
          <a:top>
            <a:ln w="12700" cap="flat">
              <a:solidFill>
                <a:srgbClr val="FFFFFF"/>
              </a:solidFill>
              <a:custDash>
                <a:ds d="200000" sp="200000"/>
              </a:custDash>
              <a:miter lim="400000"/>
            </a:ln>
          </a:top>
          <a:bottom>
            <a:ln w="12700" cap="flat">
              <a:solidFill>
                <a:srgbClr val="FFFFFF"/>
              </a:solidFill>
              <a:custDash>
                <a:ds d="200000" sp="200000"/>
              </a:custDash>
              <a:miter lim="400000"/>
            </a:ln>
          </a:bottom>
          <a:insideH>
            <a:ln w="12700" cap="flat">
              <a:solidFill>
                <a:srgbClr val="FFFFFF"/>
              </a:solidFill>
              <a:custDash>
                <a:ds d="200000" sp="200000"/>
              </a:custDash>
              <a:miter lim="400000"/>
            </a:ln>
          </a:insideH>
          <a:insideV>
            <a:ln w="12700" cap="flat">
              <a:solidFill>
                <a:srgbClr val="FFFFFF"/>
              </a:solidFill>
              <a:custDash>
                <a:ds d="200000" sp="200000"/>
              </a:custDash>
              <a:miter lim="400000"/>
            </a:ln>
          </a:insideV>
        </a:tcBdr>
        <a:fill>
          <a:noFill/>
        </a:fill>
      </a:tcStyle>
    </a:wholeTbl>
    <a:band2H>
      <a:tcTxStyle b="def" i="def"/>
      <a:tcStyle>
        <a:tcBdr/>
        <a:fill>
          <a:solidFill>
            <a:srgbClr val="797A7C">
              <a:alpha val="30000"/>
            </a:srgbClr>
          </a:solidFill>
        </a:fill>
      </a:tcStyle>
    </a:band2H>
    <a:firstCol>
      <a:tcTxStyle b="on" i="off">
        <a:font>
          <a:latin typeface="Helvetica"/>
          <a:ea typeface="Helvetica"/>
          <a:cs typeface="Helvetica"/>
        </a:font>
        <a:srgbClr val="FFFFFF"/>
      </a:tcTxStyle>
      <a:tcStyle>
        <a:tcBdr>
          <a:left>
            <a:ln w="12700" cap="flat">
              <a:noFill/>
              <a:miter lim="400000"/>
            </a:ln>
          </a:left>
          <a:right>
            <a:ln w="12700" cap="flat">
              <a:solidFill>
                <a:srgbClr val="FFFFFF"/>
              </a:solidFill>
              <a:prstDash val="solid"/>
              <a:miter lim="400000"/>
            </a:ln>
          </a:right>
          <a:top>
            <a:ln w="12700" cap="flat">
              <a:solidFill>
                <a:srgbClr val="FFFFFF"/>
              </a:solidFill>
              <a:custDash>
                <a:ds d="200000" sp="200000"/>
              </a:custDash>
              <a:miter lim="400000"/>
            </a:ln>
          </a:top>
          <a:bottom>
            <a:ln w="12700" cap="flat">
              <a:solidFill>
                <a:srgbClr val="FFFFFF"/>
              </a:solidFill>
              <a:custDash>
                <a:ds d="200000" sp="200000"/>
              </a:custDash>
              <a:miter lim="400000"/>
            </a:ln>
          </a:bottom>
          <a:insideH>
            <a:ln w="12700" cap="flat">
              <a:solidFill>
                <a:srgbClr val="FFFFFF"/>
              </a:solidFill>
              <a:custDash>
                <a:ds d="200000" sp="200000"/>
              </a:custDash>
              <a:miter lim="400000"/>
            </a:ln>
          </a:insideH>
          <a:insideV>
            <a:ln w="12700" cap="flat">
              <a:solidFill>
                <a:srgbClr val="FFFFFF"/>
              </a:solidFill>
              <a:custDash>
                <a:ds d="200000" sp="200000"/>
              </a:custDash>
              <a:miter lim="400000"/>
            </a:ln>
          </a:insideV>
        </a:tcBdr>
        <a:fill>
          <a:noFill/>
        </a:fill>
      </a:tcStyle>
    </a:firstCol>
    <a:lastRow>
      <a:tcTxStyle b="on" i="off">
        <a:font>
          <a:latin typeface="Helvetica"/>
          <a:ea typeface="Helvetica"/>
          <a:cs typeface="Helvetica"/>
        </a:font>
        <a:srgbClr val="FFFFFF"/>
      </a:tcTxStyle>
      <a:tcStyle>
        <a:tcBdr>
          <a:left>
            <a:ln w="12700" cap="flat">
              <a:solidFill>
                <a:srgbClr val="FFFFFF"/>
              </a:solidFill>
              <a:custDash>
                <a:ds d="200000" sp="200000"/>
              </a:custDash>
              <a:miter lim="400000"/>
            </a:ln>
          </a:left>
          <a:right>
            <a:ln w="12700" cap="flat">
              <a:solidFill>
                <a:srgbClr val="FFFFFF"/>
              </a:solidFill>
              <a:custDash>
                <a:ds d="200000" sp="200000"/>
              </a:custDash>
              <a:miter lim="400000"/>
            </a:ln>
          </a:right>
          <a:top>
            <a:ln w="25400" cap="flat">
              <a:solidFill>
                <a:srgbClr val="FFFFFF"/>
              </a:solidFill>
              <a:prstDash val="solid"/>
              <a:miter lim="400000"/>
            </a:ln>
          </a:top>
          <a:bottom>
            <a:ln w="12700" cap="flat">
              <a:noFill/>
              <a:miter lim="400000"/>
            </a:ln>
          </a:bottom>
          <a:insideH>
            <a:ln w="12700" cap="flat">
              <a:noFill/>
              <a:miter lim="400000"/>
            </a:ln>
          </a:insideH>
          <a:insideV>
            <a:ln w="12700" cap="flat">
              <a:solidFill>
                <a:srgbClr val="FFFFFF"/>
              </a:solidFill>
              <a:custDash>
                <a:ds d="200000" sp="200000"/>
              </a:custDash>
              <a:miter lim="400000"/>
            </a:ln>
          </a:insideV>
        </a:tcBdr>
        <a:fill>
          <a:noFill/>
        </a:fill>
      </a:tcStyle>
    </a:lastRow>
    <a:firstRow>
      <a:tcTxStyle b="on" i="off">
        <a:font>
          <a:latin typeface="Helvetica"/>
          <a:ea typeface="Helvetica"/>
          <a:cs typeface="Helvetica"/>
        </a:font>
        <a:srgbClr val="FFFFFF"/>
      </a:tcTxStyle>
      <a:tcStyle>
        <a:tcBdr>
          <a:left>
            <a:ln w="12700" cap="flat">
              <a:solidFill>
                <a:srgbClr val="FFFFFF"/>
              </a:solidFill>
              <a:custDash>
                <a:ds d="200000" sp="200000"/>
              </a:custDash>
              <a:miter lim="400000"/>
            </a:ln>
          </a:left>
          <a:right>
            <a:ln w="12700" cap="flat">
              <a:solidFill>
                <a:srgbClr val="FFFFFF"/>
              </a:solidFill>
              <a:custDash>
                <a:ds d="200000" sp="200000"/>
              </a:custDash>
              <a:miter lim="400000"/>
            </a:ln>
          </a:right>
          <a:top>
            <a:ln w="12700" cap="flat">
              <a:noFill/>
              <a:miter lim="400000"/>
            </a:ln>
          </a:top>
          <a:bottom>
            <a:ln w="25400" cap="flat">
              <a:solidFill>
                <a:srgbClr val="FFFFFF"/>
              </a:solidFill>
              <a:prstDash val="solid"/>
              <a:miter lim="400000"/>
            </a:ln>
          </a:bottom>
          <a:insideH>
            <a:ln w="12700" cap="flat">
              <a:noFill/>
              <a:miter lim="400000"/>
            </a:ln>
          </a:insideH>
          <a:insideV>
            <a:ln w="12700" cap="flat">
              <a:solidFill>
                <a:srgbClr val="FFFFFF"/>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s>

</file>

<file path=ppt/charts/_rels/chart1.xml.rels><?xml version="1.0" encoding="UTF-8"?>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1"/>
  <c:roundedCorners val="0"/>
  <c:chart>
    <c:autoTitleDeleted val="1"/>
    <c:view3D>
      <c:rotX val="80"/>
      <c:hPercent val="27"/>
      <c:rotY val="0"/>
      <c:depthPercent val="100"/>
      <c:rAngAx val="0"/>
      <c:perspective val="30"/>
    </c:view3D>
    <c:floor>
      <c:spPr>
        <a:noFill/>
        <a:ln>
          <a:noFill/>
        </a:ln>
        <a:effectLst/>
        <a:sp3d/>
      </c:spPr>
    </c:floor>
    <c:sideWall>
      <c:spPr>
        <a:noFill/>
        <a:ln>
          <a:noFill/>
        </a:ln>
        <a:effectLst/>
        <a:sp3d/>
      </c:spPr>
    </c:sideWall>
    <c:backWall>
      <c:spPr>
        <a:noFill/>
        <a:ln>
          <a:noFill/>
        </a:ln>
        <a:effectLst/>
        <a:sp3d/>
      </c:spPr>
    </c:backWall>
    <c:plotArea>
      <c:layout>
        <c:manualLayout>
          <c:layoutTarget val="inner"/>
          <c:xMode val="edge"/>
          <c:yMode val="edge"/>
          <c:x val="0.005"/>
          <c:y val="0.005"/>
          <c:w val="0.99"/>
          <c:h val="0.9875"/>
        </c:manualLayout>
      </c:layout>
      <c:pie3DChart>
        <c:varyColors val="0"/>
        <c:ser>
          <c:idx val="0"/>
          <c:order val="0"/>
          <c:tx>
            <c:strRef>
              <c:f>Sheet1!$A$2</c:f>
              <c:strCache>
                <c:ptCount val="1"/>
                <c:pt idx="0">
                  <c:v>Region 1</c:v>
                </c:pt>
              </c:strCache>
            </c:strRef>
          </c:tx>
          <c:spPr>
            <a:solidFill>
              <a:srgbClr val="5E86B8"/>
            </a:solidFill>
            <a:ln w="12700" cap="flat">
              <a:noFill/>
              <a:miter lim="400000"/>
            </a:ln>
            <a:effectLst>
              <a:outerShdw sx="100000" sy="100000" kx="0" ky="0" algn="tl" rotWithShape="1" blurRad="127000" dist="0" dir="7800000">
                <a:srgbClr val="000000">
                  <a:alpha val="55000"/>
                </a:srgbClr>
              </a:outerShdw>
            </a:effectLst>
            <a:sp3d prstMaterial="matte"/>
          </c:spPr>
          <c:explosion val="0"/>
          <c:dPt>
            <c:idx val="0"/>
            <c:explosion val="0"/>
            <c:spPr>
              <a:solidFill>
                <a:srgbClr val="5E86B8"/>
              </a:solidFill>
              <a:ln w="12700" cap="flat">
                <a:noFill/>
                <a:miter lim="400000"/>
              </a:ln>
              <a:effectLst>
                <a:outerShdw sx="100000" sy="100000" kx="0" ky="0" algn="tl" rotWithShape="1" blurRad="127000" dist="0" dir="7800000">
                  <a:srgbClr val="000000">
                    <a:alpha val="55000"/>
                  </a:srgbClr>
                </a:outerShdw>
              </a:effectLst>
              <a:sp3d prstMaterial="matte"/>
            </c:spPr>
          </c:dPt>
          <c:dPt>
            <c:idx val="1"/>
            <c:explosion val="0"/>
            <c:spPr>
              <a:solidFill>
                <a:srgbClr val="004DD6"/>
              </a:solidFill>
              <a:ln w="12700" cap="flat">
                <a:noFill/>
                <a:miter lim="400000"/>
              </a:ln>
              <a:effectLst>
                <a:outerShdw sx="100000" sy="100000" kx="0" ky="0" algn="tl" rotWithShape="1" blurRad="127000" dist="0" dir="7800000">
                  <a:srgbClr val="000000">
                    <a:alpha val="55000"/>
                  </a:srgbClr>
                </a:outerShdw>
              </a:effectLst>
              <a:sp3d prstMaterial="matte"/>
            </c:spPr>
          </c:dPt>
          <c:dPt>
            <c:idx val="2"/>
            <c:explosion val="0"/>
            <c:spPr>
              <a:solidFill>
                <a:srgbClr val="002C64"/>
              </a:solidFill>
              <a:ln w="12700" cap="flat">
                <a:noFill/>
                <a:miter lim="400000"/>
              </a:ln>
              <a:effectLst>
                <a:outerShdw sx="100000" sy="100000" kx="0" ky="0" algn="tl" rotWithShape="1" blurRad="127000" dist="0" dir="7800000">
                  <a:srgbClr val="000000">
                    <a:alpha val="55000"/>
                  </a:srgbClr>
                </a:outerShdw>
              </a:effectLst>
              <a:sp3d prstMaterial="matte"/>
            </c:spPr>
          </c:dPt>
          <c:dLbls>
            <c:dLbl>
              <c:idx val="0"/>
              <c:numFmt formatCode="#,##0%" sourceLinked="0"/>
              <c:txPr>
                <a:bodyPr/>
                <a:lstStyle/>
                <a:p>
                  <a:pPr>
                    <a:defRPr b="0" i="0" strike="noStrike" sz="4600" u="none">
                      <a:solidFill>
                        <a:srgbClr val="FFFFFF"/>
                      </a:solidFill>
                      <a:effectLst>
                        <a:outerShdw sx="100000" sy="100000" kx="0" ky="0" algn="tl" rotWithShape="1" blurRad="127000" dist="45484" dir="5400000">
                          <a:srgbClr val="000000">
                            <a:alpha val="60000"/>
                          </a:srgbClr>
                        </a:outerShdw>
                      </a:effectLst>
                      <a:latin typeface="Helvetica Light"/>
                    </a:defRPr>
                  </a:pPr>
                </a:p>
              </c:txPr>
              <c:dLblPos val="inEnd"/>
              <c:showLegendKey val="0"/>
              <c:showVal val="0"/>
              <c:showCatName val="0"/>
              <c:showSerName val="0"/>
              <c:showPercent val="0"/>
              <c:showBubbleSize val="0"/>
            </c:dLbl>
            <c:dLbl>
              <c:idx val="1"/>
              <c:numFmt formatCode="#,##0%" sourceLinked="0"/>
              <c:txPr>
                <a:bodyPr/>
                <a:lstStyle/>
                <a:p>
                  <a:pPr>
                    <a:defRPr b="0" i="0" strike="noStrike" sz="4600" u="none">
                      <a:solidFill>
                        <a:srgbClr val="FFFFFF"/>
                      </a:solidFill>
                      <a:effectLst>
                        <a:outerShdw sx="100000" sy="100000" kx="0" ky="0" algn="tl" rotWithShape="1" blurRad="127000" dist="45484" dir="5400000">
                          <a:srgbClr val="000000">
                            <a:alpha val="60000"/>
                          </a:srgbClr>
                        </a:outerShdw>
                      </a:effectLst>
                      <a:latin typeface="Helvetica Light"/>
                    </a:defRPr>
                  </a:pPr>
                </a:p>
              </c:txPr>
              <c:dLblPos val="inEnd"/>
              <c:showLegendKey val="0"/>
              <c:showVal val="0"/>
              <c:showCatName val="0"/>
              <c:showSerName val="0"/>
              <c:showPercent val="0"/>
              <c:showBubbleSize val="0"/>
            </c:dLbl>
            <c:dLbl>
              <c:idx val="2"/>
              <c:numFmt formatCode="#,##0%" sourceLinked="0"/>
              <c:txPr>
                <a:bodyPr/>
                <a:lstStyle/>
                <a:p>
                  <a:pPr>
                    <a:defRPr b="0" i="0" strike="noStrike" sz="4600" u="none">
                      <a:solidFill>
                        <a:srgbClr val="FFFFFF"/>
                      </a:solidFill>
                      <a:effectLst>
                        <a:outerShdw sx="100000" sy="100000" kx="0" ky="0" algn="tl" rotWithShape="1" blurRad="127000" dist="45484" dir="5400000">
                          <a:srgbClr val="000000">
                            <a:alpha val="60000"/>
                          </a:srgbClr>
                        </a:outerShdw>
                      </a:effectLst>
                      <a:latin typeface="Helvetica Light"/>
                    </a:defRPr>
                  </a:pPr>
                </a:p>
              </c:txPr>
              <c:dLblPos val="inEnd"/>
              <c:showLegendKey val="0"/>
              <c:showVal val="0"/>
              <c:showCatName val="0"/>
              <c:showSerName val="0"/>
              <c:showPercent val="0"/>
              <c:showBubbleSize val="0"/>
            </c:dLbl>
            <c:numFmt formatCode="#,##0%" sourceLinked="0"/>
            <c:txPr>
              <a:bodyPr/>
              <a:lstStyle/>
              <a:p>
                <a:pPr>
                  <a:defRPr b="0" i="0" strike="noStrike" sz="4600" u="none">
                    <a:solidFill>
                      <a:srgbClr val="FFFFFF"/>
                    </a:solidFill>
                    <a:effectLst>
                      <a:outerShdw sx="100000" sy="100000" kx="0" ky="0" algn="tl" rotWithShape="1" blurRad="127000" dist="45484" dir="5400000">
                        <a:srgbClr val="000000">
                          <a:alpha val="60000"/>
                        </a:srgbClr>
                      </a:outerShdw>
                    </a:effectLst>
                    <a:latin typeface="Helvetica Light"/>
                  </a:defRPr>
                </a:pPr>
              </a:p>
            </c:txPr>
            <c:dLblPos val="inEnd"/>
            <c:showLegendKey val="0"/>
            <c:showVal val="0"/>
            <c:showCatName val="0"/>
            <c:showSerName val="0"/>
            <c:showPercent val="0"/>
            <c:showBubbleSize val="0"/>
            <c:showLeaderLines val="0"/>
          </c:dLbls>
          <c:cat>
            <c:strRef>
              <c:f>Sheet1!$B$1:$D$1</c:f>
              <c:strCache>
                <c:ptCount val="3"/>
                <c:pt idx="0">
                  <c:v>Juvenile</c:v>
                </c:pt>
                <c:pt idx="1">
                  <c:v>Adult</c:v>
                </c:pt>
                <c:pt idx="2">
                  <c:v>Late Infantile</c:v>
                </c:pt>
              </c:strCache>
            </c:strRef>
          </c:cat>
          <c:val>
            <c:numRef>
              <c:f>Sheet1!$B$2:$D$2</c:f>
              <c:numCache>
                <c:ptCount val="3"/>
                <c:pt idx="0">
                  <c:v>25.000000</c:v>
                </c:pt>
                <c:pt idx="1">
                  <c:v>20.000000</c:v>
                </c:pt>
                <c:pt idx="2">
                  <c:v>55.000000</c:v>
                </c:pt>
              </c:numCache>
            </c:numRef>
          </c:val>
        </c:ser>
      </c:pie3DChart>
      <c:spPr>
        <a:noFill/>
        <a:ln w="12700" cap="flat">
          <a:noFill/>
          <a:miter lim="400000"/>
        </a:ln>
        <a:effectLst/>
      </c:spPr>
    </c:plotArea>
    <c:plotVisOnly val="1"/>
    <c:dispBlanksAs val="gap"/>
  </c:chart>
  <c:spPr>
    <a:noFill/>
    <a:ln>
      <a:noFill/>
    </a:ln>
    <a:effectLst/>
  </c:spPr>
  <c:externalData r:id="rId1">
    <c:autoUpdate val="0"/>
  </c:externalData>
</c:chartSpace>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14" name="Shape 114"/>
          <p:cNvSpPr/>
          <p:nvPr>
            <p:ph type="sldImg"/>
          </p:nvPr>
        </p:nvSpPr>
        <p:spPr>
          <a:xfrm>
            <a:off x="1143000" y="685800"/>
            <a:ext cx="4572000" cy="3429000"/>
          </a:xfrm>
          <a:prstGeom prst="rect">
            <a:avLst/>
          </a:prstGeom>
        </p:spPr>
        <p:txBody>
          <a:bodyPr/>
          <a:lstStyle/>
          <a:p>
            <a:pPr/>
          </a:p>
        </p:txBody>
      </p:sp>
      <p:sp>
        <p:nvSpPr>
          <p:cNvPr id="115" name="Shape 115"/>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5" name="Shape 305"/>
          <p:cNvSpPr/>
          <p:nvPr>
            <p:ph type="sldImg"/>
          </p:nvPr>
        </p:nvSpPr>
        <p:spPr>
          <a:prstGeom prst="rect">
            <a:avLst/>
          </a:prstGeom>
        </p:spPr>
        <p:txBody>
          <a:bodyPr/>
          <a:lstStyle/>
          <a:p>
            <a:pPr/>
          </a:p>
        </p:txBody>
      </p:sp>
      <p:sp>
        <p:nvSpPr>
          <p:cNvPr id="306" name="Shape 306"/>
          <p:cNvSpPr/>
          <p:nvPr>
            <p:ph type="body" sz="quarter" idx="1"/>
          </p:nvPr>
        </p:nvSpPr>
        <p:spPr>
          <a:prstGeom prst="rect">
            <a:avLst/>
          </a:prstGeom>
        </p:spPr>
        <p:txBody>
          <a:bodyPr/>
          <a:lstStyle/>
          <a:p>
            <a:pPr/>
            <a:r>
              <a:t>jsakjahsadasjkh</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3" name="Shape 323"/>
          <p:cNvSpPr/>
          <p:nvPr>
            <p:ph type="sldImg"/>
          </p:nvPr>
        </p:nvSpPr>
        <p:spPr>
          <a:prstGeom prst="rect">
            <a:avLst/>
          </a:prstGeom>
        </p:spPr>
        <p:txBody>
          <a:bodyPr/>
          <a:lstStyle/>
          <a:p>
            <a:pPr/>
          </a:p>
        </p:txBody>
      </p:sp>
      <p:sp>
        <p:nvSpPr>
          <p:cNvPr id="324" name="Shape 324"/>
          <p:cNvSpPr/>
          <p:nvPr>
            <p:ph type="body" sz="quarter" idx="1"/>
          </p:nvPr>
        </p:nvSpPr>
        <p:spPr>
          <a:prstGeom prst="rect">
            <a:avLst/>
          </a:prstGeom>
        </p:spPr>
        <p:txBody>
          <a:bodyPr/>
          <a:lstStyle>
            <a:lvl1pPr algn="ctr" defTabSz="825500">
              <a:lnSpc>
                <a:spcPct val="100000"/>
              </a:lnSpc>
              <a:defRPr sz="8400">
                <a:solidFill>
                  <a:srgbClr val="FFFFFF"/>
                </a:solidFill>
                <a:latin typeface="+mn-lt"/>
                <a:ea typeface="+mn-ea"/>
                <a:cs typeface="+mn-cs"/>
                <a:sym typeface="Helvetica Light"/>
              </a:defRPr>
            </a:lvl1pPr>
          </a:lstStyle>
          <a:p>
            <a:pPr/>
            <a:r>
              <a:t>MLD is really a continuum but has been broken down into three categories based on onset of symptoms. As research continues, we might see that perhaps MLD could be classified as three different disease entities requiring different approaches.</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p:spTree>
      <p:nvGrpSpPr>
        <p:cNvPr id="1" name=""/>
        <p:cNvGrpSpPr/>
        <p:nvPr/>
      </p:nvGrpSpPr>
      <p:grpSpPr>
        <a:xfrm>
          <a:off x="0" y="0"/>
          <a:ext cx="0" cy="0"/>
          <a:chOff x="0" y="0"/>
          <a:chExt cx="0" cy="0"/>
        </a:xfrm>
      </p:grpSpPr>
      <p:sp>
        <p:nvSpPr>
          <p:cNvPr id="13" name="Title Text"/>
          <p:cNvSpPr txBox="1"/>
          <p:nvPr>
            <p:ph type="title"/>
          </p:nvPr>
        </p:nvSpPr>
        <p:spPr>
          <a:xfrm>
            <a:off x="2387600" y="2298700"/>
            <a:ext cx="19621500" cy="4648200"/>
          </a:xfrm>
          <a:prstGeom prst="rect">
            <a:avLst/>
          </a:prstGeom>
        </p:spPr>
        <p:txBody>
          <a:bodyPr anchor="b"/>
          <a:lstStyle>
            <a:lvl1pPr algn="ctr"/>
          </a:lstStyle>
          <a:p>
            <a:pPr/>
            <a:r>
              <a:t>Title Text</a:t>
            </a:r>
          </a:p>
        </p:txBody>
      </p:sp>
      <p:sp>
        <p:nvSpPr>
          <p:cNvPr id="14" name="Body Level One…"/>
          <p:cNvSpPr txBox="1"/>
          <p:nvPr>
            <p:ph type="body" sz="quarter" idx="1"/>
          </p:nvPr>
        </p:nvSpPr>
        <p:spPr>
          <a:xfrm>
            <a:off x="2387600" y="7073900"/>
            <a:ext cx="19621500" cy="1587500"/>
          </a:xfrm>
          <a:prstGeom prst="rect">
            <a:avLst/>
          </a:prstGeom>
        </p:spPr>
        <p:txBody>
          <a:bodyPr/>
          <a:lstStyle>
            <a:lvl1pPr marL="0" indent="0" algn="ctr">
              <a:spcBef>
                <a:spcPts val="0"/>
              </a:spcBef>
              <a:buSzTx/>
              <a:buNone/>
              <a:defRPr sz="4400"/>
            </a:lvl1pPr>
            <a:lvl2pPr marL="0" indent="0" algn="ctr">
              <a:spcBef>
                <a:spcPts val="0"/>
              </a:spcBef>
              <a:buSzTx/>
              <a:buNone/>
              <a:defRPr sz="4400"/>
            </a:lvl2pPr>
            <a:lvl3pPr marL="0" indent="0" algn="ctr">
              <a:spcBef>
                <a:spcPts val="0"/>
              </a:spcBef>
              <a:buSzTx/>
              <a:buNone/>
              <a:defRPr sz="4400"/>
            </a:lvl3pPr>
            <a:lvl4pPr marL="0" indent="0" algn="ctr">
              <a:spcBef>
                <a:spcPts val="0"/>
              </a:spcBef>
              <a:buSzTx/>
              <a:buNone/>
              <a:defRPr sz="4400"/>
            </a:lvl4pPr>
            <a:lvl5pPr marL="0" indent="0" algn="ctr">
              <a:spcBef>
                <a:spcPts val="0"/>
              </a:spcBef>
              <a:buSzTx/>
              <a:buNone/>
              <a:defRPr sz="4400"/>
            </a:lvl5pPr>
          </a:lstStyle>
          <a:p>
            <a:pPr/>
            <a:r>
              <a:t>Body Level One</a:t>
            </a:r>
          </a:p>
          <a:p>
            <a:pPr lvl="1"/>
            <a:r>
              <a:t>Body Level Two</a:t>
            </a:r>
          </a:p>
          <a:p>
            <a:pPr lvl="2"/>
            <a:r>
              <a:t>Body Level Three</a:t>
            </a:r>
          </a:p>
          <a:p>
            <a:pPr lvl="3"/>
            <a:r>
              <a:t>Body Level Four</a:t>
            </a:r>
          </a:p>
          <a:p>
            <a:pPr lvl="4"/>
            <a:r>
              <a:t>Body Level Five</a:t>
            </a:r>
          </a:p>
        </p:txBody>
      </p:sp>
      <p:sp>
        <p:nvSpPr>
          <p:cNvPr id="15" name="Slide Number"/>
          <p:cNvSpPr txBox="1"/>
          <p:nvPr>
            <p:ph type="sldNum" sz="quarter" idx="2"/>
          </p:nvPr>
        </p:nvSpPr>
        <p:spPr>
          <a:xfrm>
            <a:off x="11955253" y="13004800"/>
            <a:ext cx="453238" cy="4699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22" name="Title Text"/>
          <p:cNvSpPr txBox="1"/>
          <p:nvPr>
            <p:ph type="title"/>
          </p:nvPr>
        </p:nvSpPr>
        <p:spPr>
          <a:prstGeom prst="rect">
            <a:avLst/>
          </a:prstGeom>
        </p:spPr>
        <p:txBody>
          <a:bodyPr/>
          <a:lstStyle/>
          <a:p>
            <a:pPr/>
            <a:r>
              <a:t>Title Text</a:t>
            </a:r>
          </a:p>
        </p:txBody>
      </p:sp>
      <p:sp>
        <p:nvSpPr>
          <p:cNvPr id="23"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Horizontal">
    <p:spTree>
      <p:nvGrpSpPr>
        <p:cNvPr id="1" name=""/>
        <p:cNvGrpSpPr/>
        <p:nvPr/>
      </p:nvGrpSpPr>
      <p:grpSpPr>
        <a:xfrm>
          <a:off x="0" y="0"/>
          <a:ext cx="0" cy="0"/>
          <a:chOff x="0" y="0"/>
          <a:chExt cx="0" cy="0"/>
        </a:xfrm>
      </p:grpSpPr>
      <p:sp>
        <p:nvSpPr>
          <p:cNvPr id="31" name="Panoramic photo of two canoeists on a wide river with snowy mountains in the background"/>
          <p:cNvSpPr/>
          <p:nvPr>
            <p:ph type="pic" idx="21"/>
          </p:nvPr>
        </p:nvSpPr>
        <p:spPr>
          <a:xfrm>
            <a:off x="2752725" y="-2489200"/>
            <a:ext cx="18840450" cy="12560300"/>
          </a:xfrm>
          <a:prstGeom prst="rect">
            <a:avLst/>
          </a:prstGeom>
        </p:spPr>
        <p:txBody>
          <a:bodyPr lIns="91439" tIns="45719" rIns="91439" bIns="45719">
            <a:noAutofit/>
          </a:bodyPr>
          <a:lstStyle/>
          <a:p>
            <a:pPr/>
          </a:p>
        </p:txBody>
      </p:sp>
      <p:sp>
        <p:nvSpPr>
          <p:cNvPr id="32" name="Title Text"/>
          <p:cNvSpPr txBox="1"/>
          <p:nvPr>
            <p:ph type="title"/>
          </p:nvPr>
        </p:nvSpPr>
        <p:spPr>
          <a:xfrm>
            <a:off x="2387600" y="9448800"/>
            <a:ext cx="19621500" cy="2006600"/>
          </a:xfrm>
          <a:prstGeom prst="rect">
            <a:avLst/>
          </a:prstGeom>
        </p:spPr>
        <p:txBody>
          <a:bodyPr anchor="b"/>
          <a:lstStyle>
            <a:lvl1pPr algn="ctr"/>
          </a:lstStyle>
          <a:p>
            <a:pPr/>
            <a:r>
              <a:t>Title Text</a:t>
            </a:r>
          </a:p>
        </p:txBody>
      </p:sp>
      <p:sp>
        <p:nvSpPr>
          <p:cNvPr id="33" name="Body Level One…"/>
          <p:cNvSpPr txBox="1"/>
          <p:nvPr>
            <p:ph type="body" sz="quarter" idx="1"/>
          </p:nvPr>
        </p:nvSpPr>
        <p:spPr>
          <a:xfrm>
            <a:off x="2387600" y="11518900"/>
            <a:ext cx="19621500" cy="1714500"/>
          </a:xfrm>
          <a:prstGeom prst="rect">
            <a:avLst/>
          </a:prstGeom>
        </p:spPr>
        <p:txBody>
          <a:bodyPr/>
          <a:lstStyle>
            <a:lvl1pPr marL="0" indent="0" algn="ctr">
              <a:spcBef>
                <a:spcPts val="0"/>
              </a:spcBef>
              <a:buSzTx/>
              <a:buNone/>
              <a:defRPr sz="4400"/>
            </a:lvl1pPr>
            <a:lvl2pPr marL="0" indent="0" algn="ctr">
              <a:spcBef>
                <a:spcPts val="0"/>
              </a:spcBef>
              <a:buSzTx/>
              <a:buNone/>
              <a:defRPr sz="4400"/>
            </a:lvl2pPr>
            <a:lvl3pPr marL="0" indent="0" algn="ctr">
              <a:spcBef>
                <a:spcPts val="0"/>
              </a:spcBef>
              <a:buSzTx/>
              <a:buNone/>
              <a:defRPr sz="4400"/>
            </a:lvl3pPr>
            <a:lvl4pPr marL="0" indent="0" algn="ctr">
              <a:spcBef>
                <a:spcPts val="0"/>
              </a:spcBef>
              <a:buSzTx/>
              <a:buNone/>
              <a:defRPr sz="4400"/>
            </a:lvl4pPr>
            <a:lvl5pPr marL="0" indent="0" algn="ctr">
              <a:spcBef>
                <a:spcPts val="0"/>
              </a:spcBef>
              <a:buSzTx/>
              <a:buNone/>
              <a:defRPr sz="4400"/>
            </a:lvl5pPr>
          </a:lstStyle>
          <a:p>
            <a:pPr/>
            <a:r>
              <a:t>Body Level One</a:t>
            </a:r>
          </a:p>
          <a:p>
            <a:pPr lvl="1"/>
            <a:r>
              <a:t>Body Level Two</a:t>
            </a:r>
          </a:p>
          <a:p>
            <a:pPr lvl="2"/>
            <a:r>
              <a:t>Body Level Three</a:t>
            </a:r>
          </a:p>
          <a:p>
            <a:pPr lvl="3"/>
            <a:r>
              <a:t>Body Level Four</a:t>
            </a:r>
          </a:p>
          <a:p>
            <a:pPr lvl="4"/>
            <a:r>
              <a:t>Body Level Five</a:t>
            </a:r>
          </a:p>
        </p:txBody>
      </p:sp>
      <p:sp>
        <p:nvSpPr>
          <p:cNvPr id="34" name="Slide Number"/>
          <p:cNvSpPr txBox="1"/>
          <p:nvPr>
            <p:ph type="sldNum" sz="quarter" idx="2"/>
          </p:nvPr>
        </p:nvSpPr>
        <p:spPr>
          <a:xfrm>
            <a:off x="11955253" y="13004800"/>
            <a:ext cx="453238" cy="4699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 Center">
    <p:spTree>
      <p:nvGrpSpPr>
        <p:cNvPr id="1" name=""/>
        <p:cNvGrpSpPr/>
        <p:nvPr/>
      </p:nvGrpSpPr>
      <p:grpSpPr>
        <a:xfrm>
          <a:off x="0" y="0"/>
          <a:ext cx="0" cy="0"/>
          <a:chOff x="0" y="0"/>
          <a:chExt cx="0" cy="0"/>
        </a:xfrm>
      </p:grpSpPr>
      <p:sp>
        <p:nvSpPr>
          <p:cNvPr id="41" name="Title Text"/>
          <p:cNvSpPr txBox="1"/>
          <p:nvPr>
            <p:ph type="title"/>
          </p:nvPr>
        </p:nvSpPr>
        <p:spPr>
          <a:xfrm>
            <a:off x="2387600" y="4533900"/>
            <a:ext cx="19621500" cy="4648200"/>
          </a:xfrm>
          <a:prstGeom prst="rect">
            <a:avLst/>
          </a:prstGeom>
        </p:spPr>
        <p:txBody>
          <a:bodyPr/>
          <a:lstStyle>
            <a:lvl1pPr algn="ctr"/>
          </a:lstStyle>
          <a:p>
            <a:pPr/>
            <a:r>
              <a:t>Title Text</a:t>
            </a:r>
          </a:p>
        </p:txBody>
      </p:sp>
      <p:sp>
        <p:nvSpPr>
          <p:cNvPr id="42" name="Slide Number"/>
          <p:cNvSpPr txBox="1"/>
          <p:nvPr>
            <p:ph type="sldNum" sz="quarter" idx="2"/>
          </p:nvPr>
        </p:nvSpPr>
        <p:spPr>
          <a:xfrm>
            <a:off x="11955253" y="13004800"/>
            <a:ext cx="453238" cy="4699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Vertical">
    <p:spTree>
      <p:nvGrpSpPr>
        <p:cNvPr id="1" name=""/>
        <p:cNvGrpSpPr/>
        <p:nvPr/>
      </p:nvGrpSpPr>
      <p:grpSpPr>
        <a:xfrm>
          <a:off x="0" y="0"/>
          <a:ext cx="0" cy="0"/>
          <a:chOff x="0" y="0"/>
          <a:chExt cx="0" cy="0"/>
        </a:xfrm>
      </p:grpSpPr>
      <p:sp>
        <p:nvSpPr>
          <p:cNvPr id="49" name="Red boat moored by a dock in a river with trees along the shoreline and a cloudy blue sky in the background"/>
          <p:cNvSpPr/>
          <p:nvPr>
            <p:ph type="pic" idx="21"/>
          </p:nvPr>
        </p:nvSpPr>
        <p:spPr>
          <a:xfrm>
            <a:off x="12407900" y="-2159000"/>
            <a:ext cx="10337800" cy="15506702"/>
          </a:xfrm>
          <a:prstGeom prst="rect">
            <a:avLst/>
          </a:prstGeom>
        </p:spPr>
        <p:txBody>
          <a:bodyPr lIns="91439" tIns="45719" rIns="91439" bIns="45719">
            <a:noAutofit/>
          </a:bodyPr>
          <a:lstStyle/>
          <a:p>
            <a:pPr/>
          </a:p>
        </p:txBody>
      </p:sp>
      <p:sp>
        <p:nvSpPr>
          <p:cNvPr id="50" name="Title Text"/>
          <p:cNvSpPr txBox="1"/>
          <p:nvPr>
            <p:ph type="title"/>
          </p:nvPr>
        </p:nvSpPr>
        <p:spPr>
          <a:xfrm>
            <a:off x="1790700" y="1066800"/>
            <a:ext cx="10007600" cy="5626100"/>
          </a:xfrm>
          <a:prstGeom prst="rect">
            <a:avLst/>
          </a:prstGeom>
        </p:spPr>
        <p:txBody>
          <a:bodyPr anchor="b"/>
          <a:lstStyle>
            <a:lvl1pPr algn="ctr">
              <a:defRPr sz="8400"/>
            </a:lvl1pPr>
          </a:lstStyle>
          <a:p>
            <a:pPr/>
            <a:r>
              <a:t>Title Text</a:t>
            </a:r>
          </a:p>
        </p:txBody>
      </p:sp>
      <p:sp>
        <p:nvSpPr>
          <p:cNvPr id="51" name="Body Level One…"/>
          <p:cNvSpPr txBox="1"/>
          <p:nvPr>
            <p:ph type="body" sz="quarter" idx="1"/>
          </p:nvPr>
        </p:nvSpPr>
        <p:spPr>
          <a:xfrm>
            <a:off x="1790700" y="7035800"/>
            <a:ext cx="10007600" cy="5626100"/>
          </a:xfrm>
          <a:prstGeom prst="rect">
            <a:avLst/>
          </a:prstGeom>
        </p:spPr>
        <p:txBody>
          <a:bodyPr/>
          <a:lstStyle>
            <a:lvl1pPr marL="0" indent="0" algn="ctr">
              <a:spcBef>
                <a:spcPts val="0"/>
              </a:spcBef>
              <a:buSzTx/>
              <a:buNone/>
              <a:defRPr sz="4400"/>
            </a:lvl1pPr>
            <a:lvl2pPr marL="0" indent="0" algn="ctr">
              <a:spcBef>
                <a:spcPts val="0"/>
              </a:spcBef>
              <a:buSzTx/>
              <a:buNone/>
              <a:defRPr sz="4400"/>
            </a:lvl2pPr>
            <a:lvl3pPr marL="0" indent="0" algn="ctr">
              <a:spcBef>
                <a:spcPts val="0"/>
              </a:spcBef>
              <a:buSzTx/>
              <a:buNone/>
              <a:defRPr sz="4400"/>
            </a:lvl3pPr>
            <a:lvl4pPr marL="0" indent="0" algn="ctr">
              <a:spcBef>
                <a:spcPts val="0"/>
              </a:spcBef>
              <a:buSzTx/>
              <a:buNone/>
              <a:defRPr sz="4400"/>
            </a:lvl4pPr>
            <a:lvl5pPr marL="0" indent="0" algn="ctr">
              <a:spcBef>
                <a:spcPts val="0"/>
              </a:spcBef>
              <a:buSzTx/>
              <a:buNone/>
              <a:defRPr sz="4400"/>
            </a:lvl5pPr>
          </a:lstStyle>
          <a:p>
            <a:pPr/>
            <a:r>
              <a:t>Body Level One</a:t>
            </a:r>
          </a:p>
          <a:p>
            <a:pPr lvl="1"/>
            <a:r>
              <a:t>Body Level Two</a:t>
            </a:r>
          </a:p>
          <a:p>
            <a:pPr lvl="2"/>
            <a:r>
              <a:t>Body Level Three</a:t>
            </a:r>
          </a:p>
          <a:p>
            <a:pPr lvl="3"/>
            <a:r>
              <a:t>Body Level Four</a:t>
            </a:r>
          </a:p>
          <a:p>
            <a:pPr lvl="4"/>
            <a:r>
              <a:t>Body Level Five</a:t>
            </a:r>
          </a:p>
        </p:txBody>
      </p:sp>
      <p:sp>
        <p:nvSpPr>
          <p:cNvPr id="52" name="Slide Number"/>
          <p:cNvSpPr txBox="1"/>
          <p:nvPr>
            <p:ph type="sldNum" sz="quarter" idx="2"/>
          </p:nvPr>
        </p:nvSpPr>
        <p:spPr>
          <a:xfrm>
            <a:off x="11955253" y="13004800"/>
            <a:ext cx="453238" cy="4699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 Top">
    <p:spTree>
      <p:nvGrpSpPr>
        <p:cNvPr id="1" name=""/>
        <p:cNvGrpSpPr/>
        <p:nvPr/>
      </p:nvGrpSpPr>
      <p:grpSpPr>
        <a:xfrm>
          <a:off x="0" y="0"/>
          <a:ext cx="0" cy="0"/>
          <a:chOff x="0" y="0"/>
          <a:chExt cx="0" cy="0"/>
        </a:xfrm>
      </p:grpSpPr>
      <p:sp>
        <p:nvSpPr>
          <p:cNvPr id="59" name="Title Text"/>
          <p:cNvSpPr txBox="1"/>
          <p:nvPr>
            <p:ph type="title"/>
          </p:nvPr>
        </p:nvSpPr>
        <p:spPr>
          <a:prstGeom prst="rect">
            <a:avLst/>
          </a:prstGeom>
        </p:spPr>
        <p:txBody>
          <a:bodyPr/>
          <a:lstStyle>
            <a:lvl1pPr algn="ctr"/>
          </a:lstStyle>
          <a:p>
            <a:pPr/>
            <a:r>
              <a:t>Title Text</a:t>
            </a:r>
          </a:p>
        </p:txBody>
      </p:sp>
      <p:sp>
        <p:nvSpPr>
          <p:cNvPr id="60" name="Slide Number"/>
          <p:cNvSpPr txBox="1"/>
          <p:nvPr>
            <p:ph type="sldNum" sz="quarter" idx="2"/>
          </p:nvPr>
        </p:nvSpPr>
        <p:spPr>
          <a:xfrm>
            <a:off x="11955253" y="13004800"/>
            <a:ext cx="453238" cy="469900"/>
          </a:xfrm>
          <a:prstGeom prst="rect">
            <a:avLst/>
          </a:prstGeom>
        </p:spPr>
        <p:txBody>
          <a:bodyPr anchor="b"/>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Photo">
    <p:spTree>
      <p:nvGrpSpPr>
        <p:cNvPr id="1" name=""/>
        <p:cNvGrpSpPr/>
        <p:nvPr/>
      </p:nvGrpSpPr>
      <p:grpSpPr>
        <a:xfrm>
          <a:off x="0" y="0"/>
          <a:ext cx="0" cy="0"/>
          <a:chOff x="0" y="0"/>
          <a:chExt cx="0" cy="0"/>
        </a:xfrm>
      </p:grpSpPr>
      <p:sp>
        <p:nvSpPr>
          <p:cNvPr id="67" name="Red boat moored by a dock in a river with trees along the shoreline and a cloudy blue sky in the background"/>
          <p:cNvSpPr/>
          <p:nvPr>
            <p:ph type="pic" idx="21"/>
          </p:nvPr>
        </p:nvSpPr>
        <p:spPr>
          <a:xfrm>
            <a:off x="12496800" y="-1485900"/>
            <a:ext cx="10193867" cy="15290800"/>
          </a:xfrm>
          <a:prstGeom prst="rect">
            <a:avLst/>
          </a:prstGeom>
        </p:spPr>
        <p:txBody>
          <a:bodyPr lIns="91439" tIns="45719" rIns="91439" bIns="45719">
            <a:noAutofit/>
          </a:bodyPr>
          <a:lstStyle/>
          <a:p>
            <a:pPr/>
          </a:p>
        </p:txBody>
      </p:sp>
      <p:sp>
        <p:nvSpPr>
          <p:cNvPr id="68" name="Title Text"/>
          <p:cNvSpPr txBox="1"/>
          <p:nvPr>
            <p:ph type="title"/>
          </p:nvPr>
        </p:nvSpPr>
        <p:spPr>
          <a:prstGeom prst="rect">
            <a:avLst/>
          </a:prstGeom>
        </p:spPr>
        <p:txBody>
          <a:bodyPr/>
          <a:lstStyle>
            <a:lvl1pPr algn="ctr"/>
          </a:lstStyle>
          <a:p>
            <a:pPr/>
            <a:r>
              <a:t>Title Text</a:t>
            </a:r>
          </a:p>
        </p:txBody>
      </p:sp>
      <p:sp>
        <p:nvSpPr>
          <p:cNvPr id="69" name="Body Level One…"/>
          <p:cNvSpPr txBox="1"/>
          <p:nvPr>
            <p:ph type="body" sz="half" idx="1"/>
          </p:nvPr>
        </p:nvSpPr>
        <p:spPr>
          <a:xfrm>
            <a:off x="1790700" y="3644900"/>
            <a:ext cx="10007600" cy="8839200"/>
          </a:xfrm>
          <a:prstGeom prst="rect">
            <a:avLst/>
          </a:prstGeom>
        </p:spPr>
        <p:txBody>
          <a:bodyPr anchor="ctr"/>
          <a:lstStyle>
            <a:lvl1pPr marL="431800" indent="-431800">
              <a:spcBef>
                <a:spcPts val="5300"/>
              </a:spcBef>
              <a:defRPr sz="3800"/>
            </a:lvl1pPr>
            <a:lvl2pPr marL="863600" indent="-431800">
              <a:spcBef>
                <a:spcPts val="5300"/>
              </a:spcBef>
              <a:defRPr sz="3800"/>
            </a:lvl2pPr>
            <a:lvl3pPr marL="1295400" indent="-431800">
              <a:spcBef>
                <a:spcPts val="5300"/>
              </a:spcBef>
              <a:defRPr sz="3800"/>
            </a:lvl3pPr>
            <a:lvl4pPr marL="1727200" indent="-431800">
              <a:spcBef>
                <a:spcPts val="5300"/>
              </a:spcBef>
              <a:defRPr sz="3800"/>
            </a:lvl4pPr>
            <a:lvl5pPr marL="2159000" indent="-431800">
              <a:spcBef>
                <a:spcPts val="5300"/>
              </a:spcBef>
              <a:defRPr sz="3800"/>
            </a:lvl5pPr>
          </a:lstStyle>
          <a:p>
            <a:pPr/>
            <a:r>
              <a:t>Body Level One</a:t>
            </a:r>
          </a:p>
          <a:p>
            <a:pPr lvl="1"/>
            <a:r>
              <a:t>Body Level Two</a:t>
            </a:r>
          </a:p>
          <a:p>
            <a:pPr lvl="2"/>
            <a:r>
              <a:t>Body Level Three</a:t>
            </a:r>
          </a:p>
          <a:p>
            <a:pPr lvl="3"/>
            <a:r>
              <a:t>Body Level Four</a:t>
            </a:r>
          </a:p>
          <a:p>
            <a:pPr lvl="4"/>
            <a:r>
              <a:t>Body Level Five</a:t>
            </a:r>
          </a:p>
        </p:txBody>
      </p:sp>
      <p:sp>
        <p:nvSpPr>
          <p:cNvPr id="70" name="Slide Number"/>
          <p:cNvSpPr txBox="1"/>
          <p:nvPr>
            <p:ph type="sldNum" sz="quarter" idx="2"/>
          </p:nvPr>
        </p:nvSpPr>
        <p:spPr>
          <a:xfrm>
            <a:off x="11955253" y="13004800"/>
            <a:ext cx="453238" cy="4699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3 Up">
    <p:spTree>
      <p:nvGrpSpPr>
        <p:cNvPr id="1" name=""/>
        <p:cNvGrpSpPr/>
        <p:nvPr/>
      </p:nvGrpSpPr>
      <p:grpSpPr>
        <a:xfrm>
          <a:off x="0" y="0"/>
          <a:ext cx="0" cy="0"/>
          <a:chOff x="0" y="0"/>
          <a:chExt cx="0" cy="0"/>
        </a:xfrm>
      </p:grpSpPr>
      <p:sp>
        <p:nvSpPr>
          <p:cNvPr id="77" name="Child looking through binoculars at a snowy mountain landscape"/>
          <p:cNvSpPr/>
          <p:nvPr>
            <p:ph type="pic" sz="half" idx="21"/>
          </p:nvPr>
        </p:nvSpPr>
        <p:spPr>
          <a:xfrm>
            <a:off x="12344400" y="7112000"/>
            <a:ext cx="10439400" cy="6959601"/>
          </a:xfrm>
          <a:prstGeom prst="rect">
            <a:avLst/>
          </a:prstGeom>
        </p:spPr>
        <p:txBody>
          <a:bodyPr lIns="91439" tIns="45719" rIns="91439" bIns="45719">
            <a:noAutofit/>
          </a:bodyPr>
          <a:lstStyle/>
          <a:p>
            <a:pPr/>
          </a:p>
        </p:txBody>
      </p:sp>
      <p:sp>
        <p:nvSpPr>
          <p:cNvPr id="78" name="Small rocky island covered with grass and surrounded by ocean with blue sky in the background"/>
          <p:cNvSpPr/>
          <p:nvPr>
            <p:ph type="pic" sz="half" idx="22"/>
          </p:nvPr>
        </p:nvSpPr>
        <p:spPr>
          <a:xfrm>
            <a:off x="12407900" y="190500"/>
            <a:ext cx="10363200" cy="6908800"/>
          </a:xfrm>
          <a:prstGeom prst="rect">
            <a:avLst/>
          </a:prstGeom>
        </p:spPr>
        <p:txBody>
          <a:bodyPr lIns="91439" tIns="45719" rIns="91439" bIns="45719">
            <a:noAutofit/>
          </a:bodyPr>
          <a:lstStyle/>
          <a:p>
            <a:pPr/>
          </a:p>
        </p:txBody>
      </p:sp>
      <p:sp>
        <p:nvSpPr>
          <p:cNvPr id="79" name="Red boat moored by a dock in a river with trees along the shoreline and a cloudy blue sky in the background"/>
          <p:cNvSpPr/>
          <p:nvPr>
            <p:ph type="pic" idx="23"/>
          </p:nvPr>
        </p:nvSpPr>
        <p:spPr>
          <a:xfrm>
            <a:off x="1583266" y="-1879600"/>
            <a:ext cx="10414001" cy="15621000"/>
          </a:xfrm>
          <a:prstGeom prst="rect">
            <a:avLst/>
          </a:prstGeom>
        </p:spPr>
        <p:txBody>
          <a:bodyPr lIns="91439" tIns="45719" rIns="91439" bIns="45719">
            <a:noAutofit/>
          </a:bodyPr>
          <a:lstStyle/>
          <a:p>
            <a:pPr/>
          </a:p>
        </p:txBody>
      </p:sp>
      <p:sp>
        <p:nvSpPr>
          <p:cNvPr id="80" name="Slide Number"/>
          <p:cNvSpPr txBox="1"/>
          <p:nvPr>
            <p:ph type="sldNum" sz="quarter" idx="2"/>
          </p:nvPr>
        </p:nvSpPr>
        <p:spPr>
          <a:xfrm>
            <a:off x="11955253" y="13004800"/>
            <a:ext cx="453238" cy="4699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Quote">
    <p:spTree>
      <p:nvGrpSpPr>
        <p:cNvPr id="1" name=""/>
        <p:cNvGrpSpPr/>
        <p:nvPr/>
      </p:nvGrpSpPr>
      <p:grpSpPr>
        <a:xfrm>
          <a:off x="0" y="0"/>
          <a:ext cx="0" cy="0"/>
          <a:chOff x="0" y="0"/>
          <a:chExt cx="0" cy="0"/>
        </a:xfrm>
      </p:grpSpPr>
      <p:sp>
        <p:nvSpPr>
          <p:cNvPr id="87" name="–Johnny Appleseed"/>
          <p:cNvSpPr txBox="1"/>
          <p:nvPr>
            <p:ph type="body" sz="quarter" idx="21"/>
          </p:nvPr>
        </p:nvSpPr>
        <p:spPr>
          <a:xfrm>
            <a:off x="2387600" y="8953500"/>
            <a:ext cx="19621500" cy="685800"/>
          </a:xfrm>
          <a:prstGeom prst="rect">
            <a:avLst/>
          </a:prstGeom>
        </p:spPr>
        <p:txBody>
          <a:bodyPr>
            <a:spAutoFit/>
          </a:bodyPr>
          <a:lstStyle>
            <a:lvl1pPr marL="0" indent="0" algn="ctr">
              <a:spcBef>
                <a:spcPts val="0"/>
              </a:spcBef>
              <a:buSzTx/>
              <a:buNone/>
              <a:defRPr b="1" sz="3800">
                <a:latin typeface="Helvetica"/>
                <a:ea typeface="Helvetica"/>
                <a:cs typeface="Helvetica"/>
                <a:sym typeface="Helvetica"/>
              </a:defRPr>
            </a:lvl1pPr>
          </a:lstStyle>
          <a:p>
            <a:pPr/>
            <a:r>
              <a:t>–Johnny Appleseed</a:t>
            </a:r>
          </a:p>
        </p:txBody>
      </p:sp>
      <p:sp>
        <p:nvSpPr>
          <p:cNvPr id="88" name="“Type a quote here.”"/>
          <p:cNvSpPr txBox="1"/>
          <p:nvPr>
            <p:ph type="body" sz="quarter" idx="22"/>
          </p:nvPr>
        </p:nvSpPr>
        <p:spPr>
          <a:xfrm>
            <a:off x="2387600" y="6007100"/>
            <a:ext cx="19621500" cy="952500"/>
          </a:xfrm>
          <a:prstGeom prst="rect">
            <a:avLst/>
          </a:prstGeom>
        </p:spPr>
        <p:txBody>
          <a:bodyPr anchor="ctr">
            <a:spAutoFit/>
          </a:bodyPr>
          <a:lstStyle>
            <a:lvl1pPr marL="0" indent="0" algn="ctr">
              <a:spcBef>
                <a:spcPts val="3400"/>
              </a:spcBef>
              <a:buSzTx/>
              <a:buNone/>
              <a:defRPr sz="5600"/>
            </a:lvl1pPr>
          </a:lstStyle>
          <a:p>
            <a:pPr/>
            <a:r>
              <a:t>“Type a quote here.”</a:t>
            </a:r>
          </a:p>
        </p:txBody>
      </p:sp>
      <p:sp>
        <p:nvSpPr>
          <p:cNvPr id="89" name="Slide Number"/>
          <p:cNvSpPr txBox="1"/>
          <p:nvPr>
            <p:ph type="sldNum" sz="quarter" idx="2"/>
          </p:nvPr>
        </p:nvSpPr>
        <p:spPr>
          <a:xfrm>
            <a:off x="11955253" y="13004800"/>
            <a:ext cx="453238" cy="4699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sp>
        <p:nvSpPr>
          <p:cNvPr id="96" name="Slide Number"/>
          <p:cNvSpPr txBox="1"/>
          <p:nvPr>
            <p:ph type="sldNum" sz="quarter" idx="2"/>
          </p:nvPr>
        </p:nvSpPr>
        <p:spPr>
          <a:xfrm>
            <a:off x="11955253" y="13004800"/>
            <a:ext cx="453238" cy="4699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Bullets">
    <p:spTree>
      <p:nvGrpSpPr>
        <p:cNvPr id="1" name=""/>
        <p:cNvGrpSpPr/>
        <p:nvPr/>
      </p:nvGrpSpPr>
      <p:grpSpPr>
        <a:xfrm>
          <a:off x="0" y="0"/>
          <a:ext cx="0" cy="0"/>
          <a:chOff x="0" y="0"/>
          <a:chExt cx="0" cy="0"/>
        </a:xfrm>
      </p:grpSpPr>
      <p:sp>
        <p:nvSpPr>
          <p:cNvPr id="103" name="Title Text"/>
          <p:cNvSpPr txBox="1"/>
          <p:nvPr>
            <p:ph type="title"/>
          </p:nvPr>
        </p:nvSpPr>
        <p:spPr>
          <a:prstGeom prst="rect">
            <a:avLst/>
          </a:prstGeom>
        </p:spPr>
        <p:txBody>
          <a:bodyPr/>
          <a:lstStyle>
            <a:lvl1pPr algn="ctr"/>
          </a:lstStyle>
          <a:p>
            <a:pPr/>
            <a:r>
              <a:t>Title Text</a:t>
            </a:r>
          </a:p>
        </p:txBody>
      </p:sp>
      <p:sp>
        <p:nvSpPr>
          <p:cNvPr id="104" name="Body Level One…"/>
          <p:cNvSpPr txBox="1"/>
          <p:nvPr>
            <p:ph type="body" idx="1"/>
          </p:nvPr>
        </p:nvSpPr>
        <p:spPr>
          <a:prstGeom prst="rect">
            <a:avLst/>
          </a:prstGeom>
        </p:spPr>
        <p:txBody>
          <a:bodyPr/>
          <a:lstStyle>
            <a:lvl1pPr marL="609600" indent="-609600">
              <a:spcBef>
                <a:spcPts val="5900"/>
              </a:spcBef>
              <a:defRPr sz="5200"/>
            </a:lvl1pPr>
            <a:lvl2pPr marL="1219200" indent="-609600">
              <a:spcBef>
                <a:spcPts val="5900"/>
              </a:spcBef>
              <a:defRPr sz="5200"/>
            </a:lvl2pPr>
            <a:lvl3pPr marL="1828800" indent="-609600">
              <a:spcBef>
                <a:spcPts val="5900"/>
              </a:spcBef>
              <a:defRPr sz="5200"/>
            </a:lvl3pPr>
            <a:lvl4pPr marL="2438400" indent="-609600">
              <a:spcBef>
                <a:spcPts val="5900"/>
              </a:spcBef>
              <a:defRPr sz="5200"/>
            </a:lvl4pPr>
            <a:lvl5pPr marL="3048000" indent="-609600">
              <a:spcBef>
                <a:spcPts val="5900"/>
              </a:spcBef>
              <a:defRPr sz="5200"/>
            </a:lvl5pPr>
          </a:lstStyle>
          <a:p>
            <a:pPr/>
            <a:r>
              <a:t>Body Level One</a:t>
            </a:r>
          </a:p>
          <a:p>
            <a:pPr lvl="1"/>
            <a:r>
              <a:t>Body Level Two</a:t>
            </a:r>
          </a:p>
          <a:p>
            <a:pPr lvl="2"/>
            <a:r>
              <a:t>Body Level Three</a:t>
            </a:r>
          </a:p>
          <a:p>
            <a:pPr lvl="3"/>
            <a:r>
              <a:t>Body Level Four</a:t>
            </a:r>
          </a:p>
          <a:p>
            <a:pPr lvl="4"/>
            <a:r>
              <a:t>Body Level Five</a:t>
            </a:r>
          </a:p>
        </p:txBody>
      </p:sp>
      <p:sp>
        <p:nvSpPr>
          <p:cNvPr id="105" name="Slide Number"/>
          <p:cNvSpPr txBox="1"/>
          <p:nvPr>
            <p:ph type="sldNum" sz="quarter" idx="2"/>
          </p:nvPr>
        </p:nvSpPr>
        <p:spPr>
          <a:xfrm>
            <a:off x="20548168" y="13081000"/>
            <a:ext cx="453239" cy="469900"/>
          </a:xfrm>
          <a:prstGeom prst="rect">
            <a:avLst/>
          </a:prstGeom>
        </p:spPr>
        <p:txBody>
          <a:bodyPr/>
          <a:lstStyle/>
          <a:p>
            <a:pPr/>
            <a:fld id="{86CB4B4D-7CA3-9044-876B-883B54F8677D}" type="slidenum"/>
          </a:p>
        </p:txBody>
      </p:sp>
      <p:pic>
        <p:nvPicPr>
          <p:cNvPr id="106" name="Rare.Army logo.png" descr="Rare.Army logo.png"/>
          <p:cNvPicPr>
            <a:picLocks noChangeAspect="1"/>
          </p:cNvPicPr>
          <p:nvPr/>
        </p:nvPicPr>
        <p:blipFill>
          <a:blip r:embed="rId2">
            <a:extLst/>
          </a:blip>
          <a:stretch>
            <a:fillRect/>
          </a:stretch>
        </p:blipFill>
        <p:spPr>
          <a:xfrm>
            <a:off x="21822" y="12178186"/>
            <a:ext cx="4490579" cy="1569040"/>
          </a:xfrm>
          <a:prstGeom prst="rect">
            <a:avLst/>
          </a:prstGeom>
          <a:ln w="12700">
            <a:miter lim="400000"/>
          </a:ln>
        </p:spPr>
      </p:pic>
      <p:sp>
        <p:nvSpPr>
          <p:cNvPr id="107" name="© 2019, Rare Army &amp; MLD Foundation"/>
          <p:cNvSpPr txBox="1"/>
          <p:nvPr/>
        </p:nvSpPr>
        <p:spPr>
          <a:xfrm>
            <a:off x="9629724" y="13087349"/>
            <a:ext cx="5137252"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lvl1pPr>
          </a:lstStyle>
          <a:p>
            <a:pPr/>
            <a:r>
              <a:t>© 2019, Rare Army &amp; MLD Foundation</a:t>
            </a:r>
          </a:p>
        </p:txBody>
      </p:sp>
      <p:pic>
        <p:nvPicPr>
          <p:cNvPr id="108" name="MLD-Foundation-logo-2009-1280x600 transparent.png" descr="MLD-Foundation-logo-2009-1280x600 transparent.png"/>
          <p:cNvPicPr>
            <a:picLocks noChangeAspect="1"/>
          </p:cNvPicPr>
          <p:nvPr/>
        </p:nvPicPr>
        <p:blipFill>
          <a:blip r:embed="rId3">
            <a:extLst/>
          </a:blip>
          <a:stretch>
            <a:fillRect/>
          </a:stretch>
        </p:blipFill>
        <p:spPr>
          <a:xfrm>
            <a:off x="21587933" y="12334943"/>
            <a:ext cx="2678457" cy="1255527"/>
          </a:xfrm>
          <a:prstGeom prst="rect">
            <a:avLst/>
          </a:prstGeom>
          <a:ln w="12700">
            <a:miter lim="400000"/>
          </a:ln>
        </p:spPr>
      </p:pic>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Title Text"/>
          <p:cNvSpPr txBox="1"/>
          <p:nvPr>
            <p:ph type="title"/>
          </p:nvPr>
        </p:nvSpPr>
        <p:spPr>
          <a:xfrm>
            <a:off x="1790700" y="571500"/>
            <a:ext cx="20815300" cy="2984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1790700" y="3644900"/>
            <a:ext cx="20815300" cy="883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2pPr marL="1148861" indent="-539261">
              <a:defRPr sz="4600"/>
            </a:lvl2pPr>
            <a:lvl3pPr marL="1758461" indent="-539261">
              <a:spcBef>
                <a:spcPts val="2400"/>
              </a:spcBef>
              <a:defRPr sz="4000"/>
            </a:lvl3pPr>
            <a:lvl4pPr marL="2368061" indent="-539261">
              <a:spcBef>
                <a:spcPts val="2400"/>
              </a:spcBef>
              <a:defRPr sz="4000"/>
            </a:lvl4pPr>
            <a:lvl5pPr marL="2977661" indent="-539261">
              <a:spcBef>
                <a:spcPts val="2400"/>
              </a:spcBef>
              <a:defRPr sz="4000"/>
            </a:lvl5p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23547646" y="13077479"/>
            <a:ext cx="453238" cy="469901"/>
          </a:xfrm>
          <a:prstGeom prst="rect">
            <a:avLst/>
          </a:prstGeom>
          <a:ln w="12700">
            <a:miter lim="400000"/>
          </a:ln>
        </p:spPr>
        <p:txBody>
          <a:bodyPr wrap="none" lIns="50800" tIns="50800" rIns="50800" bIns="50800">
            <a:spAutoFit/>
          </a:bodyPr>
          <a:lstStyle>
            <a:lvl1pPr>
              <a:defRPr sz="2400"/>
            </a:lvl1pPr>
          </a:lstStyle>
          <a:p>
            <a:pPr/>
            <a:fld id="{86CB4B4D-7CA3-9044-876B-883B54F8677D}" type="slidenum"/>
          </a:p>
        </p:txBody>
      </p:sp>
      <p:sp>
        <p:nvSpPr>
          <p:cNvPr id="5" name="©2022 MLD Foundation"/>
          <p:cNvSpPr txBox="1"/>
          <p:nvPr/>
        </p:nvSpPr>
        <p:spPr>
          <a:xfrm>
            <a:off x="65058" y="13140979"/>
            <a:ext cx="2287322" cy="342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sz="1600"/>
            </a:lvl1pPr>
          </a:lstStyle>
          <a:p>
            <a:pPr/>
            <a:r>
              <a:t>©2022 MLD Foundation</a:t>
            </a:r>
          </a:p>
        </p:txBody>
      </p:sp>
      <p:pic>
        <p:nvPicPr>
          <p:cNvPr id="6" name="MLD Foundation butterfly with tail - 1200x630 - 2022.png" descr="MLD Foundation butterfly with tail - 1200x630 - 2022.png"/>
          <p:cNvPicPr>
            <a:picLocks noChangeAspect="1"/>
          </p:cNvPicPr>
          <p:nvPr/>
        </p:nvPicPr>
        <p:blipFill>
          <a:blip r:embed="rId3">
            <a:extLst/>
          </a:blip>
          <a:stretch>
            <a:fillRect/>
          </a:stretch>
        </p:blipFill>
        <p:spPr>
          <a:xfrm>
            <a:off x="19114358" y="137135"/>
            <a:ext cx="4768261" cy="2503337"/>
          </a:xfrm>
          <a:prstGeom prst="rect">
            <a:avLst/>
          </a:prstGeom>
          <a:ln w="12700">
            <a:miter lim="400000"/>
          </a:ln>
        </p:spPr>
      </p:pic>
    </p:spTree>
  </p:cSld>
  <p:clrMap bg1="dk1" tx1="lt1" bg2="dk2" tx2="lt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Lst>
  <p:transition xmlns:p14="http://schemas.microsoft.com/office/powerpoint/2010/main" spd="med" advClick="1"/>
  <p:txStyles>
    <p:titleStyle>
      <a:lvl1pPr marL="0" marR="0" indent="0" algn="l" defTabSz="825500" latinLnBrk="0">
        <a:lnSpc>
          <a:spcPct val="100000"/>
        </a:lnSpc>
        <a:spcBef>
          <a:spcPts val="0"/>
        </a:spcBef>
        <a:spcAft>
          <a:spcPts val="0"/>
        </a:spcAft>
        <a:buClrTx/>
        <a:buSzTx/>
        <a:buFontTx/>
        <a:buNone/>
        <a:tabLst/>
        <a:defRPr b="0" baseline="0" cap="none" i="0" spc="0" strike="noStrike" sz="11200" u="none">
          <a:solidFill>
            <a:srgbClr val="FFFFFF"/>
          </a:solidFill>
          <a:uFillTx/>
          <a:latin typeface="+mn-lt"/>
          <a:ea typeface="+mn-ea"/>
          <a:cs typeface="+mn-cs"/>
          <a:sym typeface="Helvetica Light"/>
        </a:defRPr>
      </a:lvl1pPr>
      <a:lvl2pPr marL="0" marR="0" indent="228600" algn="l" defTabSz="825500" latinLnBrk="0">
        <a:lnSpc>
          <a:spcPct val="100000"/>
        </a:lnSpc>
        <a:spcBef>
          <a:spcPts val="0"/>
        </a:spcBef>
        <a:spcAft>
          <a:spcPts val="0"/>
        </a:spcAft>
        <a:buClrTx/>
        <a:buSzTx/>
        <a:buFontTx/>
        <a:buNone/>
        <a:tabLst/>
        <a:defRPr b="0" baseline="0" cap="none" i="0" spc="0" strike="noStrike" sz="11200" u="none">
          <a:solidFill>
            <a:srgbClr val="FFFFFF"/>
          </a:solidFill>
          <a:uFillTx/>
          <a:latin typeface="+mn-lt"/>
          <a:ea typeface="+mn-ea"/>
          <a:cs typeface="+mn-cs"/>
          <a:sym typeface="Helvetica Light"/>
        </a:defRPr>
      </a:lvl2pPr>
      <a:lvl3pPr marL="0" marR="0" indent="457200" algn="l" defTabSz="825500" latinLnBrk="0">
        <a:lnSpc>
          <a:spcPct val="100000"/>
        </a:lnSpc>
        <a:spcBef>
          <a:spcPts val="0"/>
        </a:spcBef>
        <a:spcAft>
          <a:spcPts val="0"/>
        </a:spcAft>
        <a:buClrTx/>
        <a:buSzTx/>
        <a:buFontTx/>
        <a:buNone/>
        <a:tabLst/>
        <a:defRPr b="0" baseline="0" cap="none" i="0" spc="0" strike="noStrike" sz="11200" u="none">
          <a:solidFill>
            <a:srgbClr val="FFFFFF"/>
          </a:solidFill>
          <a:uFillTx/>
          <a:latin typeface="+mn-lt"/>
          <a:ea typeface="+mn-ea"/>
          <a:cs typeface="+mn-cs"/>
          <a:sym typeface="Helvetica Light"/>
        </a:defRPr>
      </a:lvl3pPr>
      <a:lvl4pPr marL="0" marR="0" indent="685800" algn="l" defTabSz="825500" latinLnBrk="0">
        <a:lnSpc>
          <a:spcPct val="100000"/>
        </a:lnSpc>
        <a:spcBef>
          <a:spcPts val="0"/>
        </a:spcBef>
        <a:spcAft>
          <a:spcPts val="0"/>
        </a:spcAft>
        <a:buClrTx/>
        <a:buSzTx/>
        <a:buFontTx/>
        <a:buNone/>
        <a:tabLst/>
        <a:defRPr b="0" baseline="0" cap="none" i="0" spc="0" strike="noStrike" sz="11200" u="none">
          <a:solidFill>
            <a:srgbClr val="FFFFFF"/>
          </a:solidFill>
          <a:uFillTx/>
          <a:latin typeface="+mn-lt"/>
          <a:ea typeface="+mn-ea"/>
          <a:cs typeface="+mn-cs"/>
          <a:sym typeface="Helvetica Light"/>
        </a:defRPr>
      </a:lvl4pPr>
      <a:lvl5pPr marL="0" marR="0" indent="914400" algn="l" defTabSz="825500" latinLnBrk="0">
        <a:lnSpc>
          <a:spcPct val="100000"/>
        </a:lnSpc>
        <a:spcBef>
          <a:spcPts val="0"/>
        </a:spcBef>
        <a:spcAft>
          <a:spcPts val="0"/>
        </a:spcAft>
        <a:buClrTx/>
        <a:buSzTx/>
        <a:buFontTx/>
        <a:buNone/>
        <a:tabLst/>
        <a:defRPr b="0" baseline="0" cap="none" i="0" spc="0" strike="noStrike" sz="11200" u="none">
          <a:solidFill>
            <a:srgbClr val="FFFFFF"/>
          </a:solidFill>
          <a:uFillTx/>
          <a:latin typeface="+mn-lt"/>
          <a:ea typeface="+mn-ea"/>
          <a:cs typeface="+mn-cs"/>
          <a:sym typeface="Helvetica Light"/>
        </a:defRPr>
      </a:lvl5pPr>
      <a:lvl6pPr marL="0" marR="0" indent="1143000" algn="l" defTabSz="825500" latinLnBrk="0">
        <a:lnSpc>
          <a:spcPct val="100000"/>
        </a:lnSpc>
        <a:spcBef>
          <a:spcPts val="0"/>
        </a:spcBef>
        <a:spcAft>
          <a:spcPts val="0"/>
        </a:spcAft>
        <a:buClrTx/>
        <a:buSzTx/>
        <a:buFontTx/>
        <a:buNone/>
        <a:tabLst/>
        <a:defRPr b="0" baseline="0" cap="none" i="0" spc="0" strike="noStrike" sz="11200" u="none">
          <a:solidFill>
            <a:srgbClr val="FFFFFF"/>
          </a:solidFill>
          <a:uFillTx/>
          <a:latin typeface="+mn-lt"/>
          <a:ea typeface="+mn-ea"/>
          <a:cs typeface="+mn-cs"/>
          <a:sym typeface="Helvetica Light"/>
        </a:defRPr>
      </a:lvl6pPr>
      <a:lvl7pPr marL="0" marR="0" indent="1371600" algn="l" defTabSz="825500" latinLnBrk="0">
        <a:lnSpc>
          <a:spcPct val="100000"/>
        </a:lnSpc>
        <a:spcBef>
          <a:spcPts val="0"/>
        </a:spcBef>
        <a:spcAft>
          <a:spcPts val="0"/>
        </a:spcAft>
        <a:buClrTx/>
        <a:buSzTx/>
        <a:buFontTx/>
        <a:buNone/>
        <a:tabLst/>
        <a:defRPr b="0" baseline="0" cap="none" i="0" spc="0" strike="noStrike" sz="11200" u="none">
          <a:solidFill>
            <a:srgbClr val="FFFFFF"/>
          </a:solidFill>
          <a:uFillTx/>
          <a:latin typeface="+mn-lt"/>
          <a:ea typeface="+mn-ea"/>
          <a:cs typeface="+mn-cs"/>
          <a:sym typeface="Helvetica Light"/>
        </a:defRPr>
      </a:lvl7pPr>
      <a:lvl8pPr marL="0" marR="0" indent="1600200" algn="l" defTabSz="825500" latinLnBrk="0">
        <a:lnSpc>
          <a:spcPct val="100000"/>
        </a:lnSpc>
        <a:spcBef>
          <a:spcPts val="0"/>
        </a:spcBef>
        <a:spcAft>
          <a:spcPts val="0"/>
        </a:spcAft>
        <a:buClrTx/>
        <a:buSzTx/>
        <a:buFontTx/>
        <a:buNone/>
        <a:tabLst/>
        <a:defRPr b="0" baseline="0" cap="none" i="0" spc="0" strike="noStrike" sz="11200" u="none">
          <a:solidFill>
            <a:srgbClr val="FFFFFF"/>
          </a:solidFill>
          <a:uFillTx/>
          <a:latin typeface="+mn-lt"/>
          <a:ea typeface="+mn-ea"/>
          <a:cs typeface="+mn-cs"/>
          <a:sym typeface="Helvetica Light"/>
        </a:defRPr>
      </a:lvl8pPr>
      <a:lvl9pPr marL="0" marR="0" indent="1828800" algn="l" defTabSz="825500" latinLnBrk="0">
        <a:lnSpc>
          <a:spcPct val="100000"/>
        </a:lnSpc>
        <a:spcBef>
          <a:spcPts val="0"/>
        </a:spcBef>
        <a:spcAft>
          <a:spcPts val="0"/>
        </a:spcAft>
        <a:buClrTx/>
        <a:buSzTx/>
        <a:buFontTx/>
        <a:buNone/>
        <a:tabLst/>
        <a:defRPr b="0" baseline="0" cap="none" i="0" spc="0" strike="noStrike" sz="11200" u="none">
          <a:solidFill>
            <a:srgbClr val="FFFFFF"/>
          </a:solidFill>
          <a:uFillTx/>
          <a:latin typeface="+mn-lt"/>
          <a:ea typeface="+mn-ea"/>
          <a:cs typeface="+mn-cs"/>
          <a:sym typeface="Helvetica Light"/>
        </a:defRPr>
      </a:lvl9pPr>
    </p:titleStyle>
    <p:bodyStyle>
      <a:lvl1pPr marL="539261" marR="0" indent="-539261" algn="l" defTabSz="825500" latinLnBrk="0">
        <a:lnSpc>
          <a:spcPct val="100000"/>
        </a:lnSpc>
        <a:spcBef>
          <a:spcPts val="3600"/>
        </a:spcBef>
        <a:spcAft>
          <a:spcPts val="0"/>
        </a:spcAft>
        <a:buClrTx/>
        <a:buSzPct val="75000"/>
        <a:buFontTx/>
        <a:buChar char="•"/>
        <a:tabLst/>
        <a:defRPr b="0" baseline="0" cap="none" i="0" spc="0" strike="noStrike" sz="5400" u="none">
          <a:solidFill>
            <a:srgbClr val="FFFFFF"/>
          </a:solidFill>
          <a:uFillTx/>
          <a:latin typeface="+mn-lt"/>
          <a:ea typeface="+mn-ea"/>
          <a:cs typeface="+mn-cs"/>
          <a:sym typeface="Helvetica Light"/>
        </a:defRPr>
      </a:lvl1pPr>
      <a:lvl2pPr marL="1242646" marR="0" indent="-633046" algn="l" defTabSz="825500" latinLnBrk="0">
        <a:lnSpc>
          <a:spcPct val="100000"/>
        </a:lnSpc>
        <a:spcBef>
          <a:spcPts val="3600"/>
        </a:spcBef>
        <a:spcAft>
          <a:spcPts val="0"/>
        </a:spcAft>
        <a:buClrTx/>
        <a:buSzPct val="75000"/>
        <a:buFontTx/>
        <a:buChar char="•"/>
        <a:tabLst/>
        <a:defRPr b="0" baseline="0" cap="none" i="0" spc="0" strike="noStrike" sz="5400" u="none">
          <a:solidFill>
            <a:srgbClr val="FFFFFF"/>
          </a:solidFill>
          <a:uFillTx/>
          <a:latin typeface="+mn-lt"/>
          <a:ea typeface="+mn-ea"/>
          <a:cs typeface="+mn-cs"/>
          <a:sym typeface="Helvetica Light"/>
        </a:defRPr>
      </a:lvl2pPr>
      <a:lvl3pPr marL="1852246" marR="0" indent="-633046" algn="l" defTabSz="825500" latinLnBrk="0">
        <a:lnSpc>
          <a:spcPct val="100000"/>
        </a:lnSpc>
        <a:spcBef>
          <a:spcPts val="3600"/>
        </a:spcBef>
        <a:spcAft>
          <a:spcPts val="0"/>
        </a:spcAft>
        <a:buClrTx/>
        <a:buSzPct val="75000"/>
        <a:buFontTx/>
        <a:buChar char="•"/>
        <a:tabLst/>
        <a:defRPr b="0" baseline="0" cap="none" i="0" spc="0" strike="noStrike" sz="5400" u="none">
          <a:solidFill>
            <a:srgbClr val="FFFFFF"/>
          </a:solidFill>
          <a:uFillTx/>
          <a:latin typeface="+mn-lt"/>
          <a:ea typeface="+mn-ea"/>
          <a:cs typeface="+mn-cs"/>
          <a:sym typeface="Helvetica Light"/>
        </a:defRPr>
      </a:lvl3pPr>
      <a:lvl4pPr marL="2461846" marR="0" indent="-633046" algn="l" defTabSz="825500" latinLnBrk="0">
        <a:lnSpc>
          <a:spcPct val="100000"/>
        </a:lnSpc>
        <a:spcBef>
          <a:spcPts val="3600"/>
        </a:spcBef>
        <a:spcAft>
          <a:spcPts val="0"/>
        </a:spcAft>
        <a:buClrTx/>
        <a:buSzPct val="75000"/>
        <a:buFontTx/>
        <a:buChar char="•"/>
        <a:tabLst/>
        <a:defRPr b="0" baseline="0" cap="none" i="0" spc="0" strike="noStrike" sz="5400" u="none">
          <a:solidFill>
            <a:srgbClr val="FFFFFF"/>
          </a:solidFill>
          <a:uFillTx/>
          <a:latin typeface="+mn-lt"/>
          <a:ea typeface="+mn-ea"/>
          <a:cs typeface="+mn-cs"/>
          <a:sym typeface="Helvetica Light"/>
        </a:defRPr>
      </a:lvl4pPr>
      <a:lvl5pPr marL="3071446" marR="0" indent="-633046" algn="l" defTabSz="825500" latinLnBrk="0">
        <a:lnSpc>
          <a:spcPct val="100000"/>
        </a:lnSpc>
        <a:spcBef>
          <a:spcPts val="3600"/>
        </a:spcBef>
        <a:spcAft>
          <a:spcPts val="0"/>
        </a:spcAft>
        <a:buClrTx/>
        <a:buSzPct val="75000"/>
        <a:buFontTx/>
        <a:buChar char="•"/>
        <a:tabLst/>
        <a:defRPr b="0" baseline="0" cap="none" i="0" spc="0" strike="noStrike" sz="5400" u="none">
          <a:solidFill>
            <a:srgbClr val="FFFFFF"/>
          </a:solidFill>
          <a:uFillTx/>
          <a:latin typeface="+mn-lt"/>
          <a:ea typeface="+mn-ea"/>
          <a:cs typeface="+mn-cs"/>
          <a:sym typeface="Helvetica Light"/>
        </a:defRPr>
      </a:lvl5pPr>
      <a:lvl6pPr marL="3681046" marR="0" indent="-633046" algn="l" defTabSz="825500" latinLnBrk="0">
        <a:lnSpc>
          <a:spcPct val="100000"/>
        </a:lnSpc>
        <a:spcBef>
          <a:spcPts val="3600"/>
        </a:spcBef>
        <a:spcAft>
          <a:spcPts val="0"/>
        </a:spcAft>
        <a:buClrTx/>
        <a:buSzPct val="75000"/>
        <a:buFontTx/>
        <a:buChar char="•"/>
        <a:tabLst/>
        <a:defRPr b="0" baseline="0" cap="none" i="0" spc="0" strike="noStrike" sz="5400" u="none">
          <a:solidFill>
            <a:srgbClr val="FFFFFF"/>
          </a:solidFill>
          <a:uFillTx/>
          <a:latin typeface="+mn-lt"/>
          <a:ea typeface="+mn-ea"/>
          <a:cs typeface="+mn-cs"/>
          <a:sym typeface="Helvetica Light"/>
        </a:defRPr>
      </a:lvl6pPr>
      <a:lvl7pPr marL="4290646" marR="0" indent="-633046" algn="l" defTabSz="825500" latinLnBrk="0">
        <a:lnSpc>
          <a:spcPct val="100000"/>
        </a:lnSpc>
        <a:spcBef>
          <a:spcPts val="3600"/>
        </a:spcBef>
        <a:spcAft>
          <a:spcPts val="0"/>
        </a:spcAft>
        <a:buClrTx/>
        <a:buSzPct val="75000"/>
        <a:buFontTx/>
        <a:buChar char="•"/>
        <a:tabLst/>
        <a:defRPr b="0" baseline="0" cap="none" i="0" spc="0" strike="noStrike" sz="5400" u="none">
          <a:solidFill>
            <a:srgbClr val="FFFFFF"/>
          </a:solidFill>
          <a:uFillTx/>
          <a:latin typeface="+mn-lt"/>
          <a:ea typeface="+mn-ea"/>
          <a:cs typeface="+mn-cs"/>
          <a:sym typeface="Helvetica Light"/>
        </a:defRPr>
      </a:lvl7pPr>
      <a:lvl8pPr marL="4900246" marR="0" indent="-633046" algn="l" defTabSz="825500" latinLnBrk="0">
        <a:lnSpc>
          <a:spcPct val="100000"/>
        </a:lnSpc>
        <a:spcBef>
          <a:spcPts val="3600"/>
        </a:spcBef>
        <a:spcAft>
          <a:spcPts val="0"/>
        </a:spcAft>
        <a:buClrTx/>
        <a:buSzPct val="75000"/>
        <a:buFontTx/>
        <a:buChar char="•"/>
        <a:tabLst/>
        <a:defRPr b="0" baseline="0" cap="none" i="0" spc="0" strike="noStrike" sz="5400" u="none">
          <a:solidFill>
            <a:srgbClr val="FFFFFF"/>
          </a:solidFill>
          <a:uFillTx/>
          <a:latin typeface="+mn-lt"/>
          <a:ea typeface="+mn-ea"/>
          <a:cs typeface="+mn-cs"/>
          <a:sym typeface="Helvetica Light"/>
        </a:defRPr>
      </a:lvl8pPr>
      <a:lvl9pPr marL="5509846" marR="0" indent="-633046" algn="l" defTabSz="825500" latinLnBrk="0">
        <a:lnSpc>
          <a:spcPct val="100000"/>
        </a:lnSpc>
        <a:spcBef>
          <a:spcPts val="3600"/>
        </a:spcBef>
        <a:spcAft>
          <a:spcPts val="0"/>
        </a:spcAft>
        <a:buClrTx/>
        <a:buSzPct val="75000"/>
        <a:buFontTx/>
        <a:buChar char="•"/>
        <a:tabLst/>
        <a:defRPr b="0" baseline="0" cap="none" i="0" spc="0" strike="noStrike" sz="5400" u="none">
          <a:solidFill>
            <a:srgbClr val="FFFFFF"/>
          </a:solidFill>
          <a:uFillTx/>
          <a:latin typeface="+mn-lt"/>
          <a:ea typeface="+mn-ea"/>
          <a:cs typeface="+mn-cs"/>
          <a:sym typeface="Helvetica Light"/>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Light"/>
        </a:defRPr>
      </a:lvl1pPr>
      <a:lvl2pPr marL="0" marR="0" indent="228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Light"/>
        </a:defRPr>
      </a:lvl2pPr>
      <a:lvl3pPr marL="0" marR="0" indent="457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Light"/>
        </a:defRPr>
      </a:lvl3pPr>
      <a:lvl4pPr marL="0" marR="0" indent="685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Light"/>
        </a:defRPr>
      </a:lvl4pPr>
      <a:lvl5pPr marL="0" marR="0" indent="9144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Light"/>
        </a:defRPr>
      </a:lvl5pPr>
      <a:lvl6pPr marL="0" marR="0" indent="11430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Light"/>
        </a:defRPr>
      </a:lvl6pPr>
      <a:lvl7pPr marL="0" marR="0" indent="1371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Light"/>
        </a:defRPr>
      </a:lvl7pPr>
      <a:lvl8pPr marL="0" marR="0" indent="1600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Light"/>
        </a:defRPr>
      </a:lvl8pPr>
      <a:lvl9pPr marL="0" marR="0" indent="1828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www.MLDfoundation.org" TargetMode="External"/><Relationship Id="rId3" Type="http://schemas.openxmlformats.org/officeDocument/2006/relationships/image" Target="../media/image4.png"/><Relationship Id="rId4" Type="http://schemas.openxmlformats.org/officeDocument/2006/relationships/image" Target="../media/image5.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 Id="rId3" Type="http://schemas.openxmlformats.org/officeDocument/2006/relationships/image" Target="../media/image3.jpeg"/></Relationships>

</file>

<file path=ppt/slides/_rels/slide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 Id="rId3" Type="http://schemas.openxmlformats.org/officeDocument/2006/relationships/image" Target="../media/image5.jpeg"/><Relationship Id="rId4" Type="http://schemas.openxmlformats.org/officeDocument/2006/relationships/image" Target="../media/image6.jpeg"/><Relationship Id="rId5" Type="http://schemas.openxmlformats.org/officeDocument/2006/relationships/image" Target="../media/image7.jpeg"/><Relationship Id="rId6" Type="http://schemas.openxmlformats.org/officeDocument/2006/relationships/video" Target="../media/media1.mov"/><Relationship Id="rId7" Type="http://schemas.microsoft.com/office/2007/relationships/media" Target="../media/media1.mov"/><Relationship Id="rId8" Type="http://schemas.openxmlformats.org/officeDocument/2006/relationships/image" Target="../media/image6.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 Id="rId3" Type="http://schemas.openxmlformats.org/officeDocument/2006/relationships/image" Target="../media/image7.png"/><Relationship Id="rId4" Type="http://schemas.openxmlformats.org/officeDocument/2006/relationships/image" Target="../media/image9.jpeg"/></Relationships>

</file>

<file path=ppt/slides/_rels/slide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image" Target="../media/image9.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 Id="rId3" Type="http://schemas.openxmlformats.org/officeDocument/2006/relationships/image" Target="../media/image11.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tif"/><Relationship Id="rId3" Type="http://schemas.openxmlformats.org/officeDocument/2006/relationships/image" Target="../media/image2.tif"/><Relationship Id="rId4" Type="http://schemas.openxmlformats.org/officeDocument/2006/relationships/hyperlink" Target="https://globalgenes.org/rare-diseases-facts-statistics/" TargetMode="External"/><Relationship Id="rId5" Type="http://schemas.openxmlformats.org/officeDocument/2006/relationships/image" Target="../media/image3.tif"/><Relationship Id="rId6" Type="http://schemas.openxmlformats.org/officeDocument/2006/relationships/image" Target="../media/image4.tif"/><Relationship Id="rId7" Type="http://schemas.openxmlformats.org/officeDocument/2006/relationships/image" Target="../media/image5.tif"/><Relationship Id="rId8" Type="http://schemas.openxmlformats.org/officeDocument/2006/relationships/image" Target="../media/image12.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 Id="rId3" Type="http://schemas.openxmlformats.org/officeDocument/2006/relationships/image" Target="../media/image6.tif"/></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tif"/></Relationships>

</file>

<file path=ppt/slides/_rels/slide1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tif"/><Relationship Id="rId3" Type="http://schemas.openxmlformats.org/officeDocument/2006/relationships/image" Target="../media/image14.png"/><Relationship Id="rId4" Type="http://schemas.openxmlformats.org/officeDocument/2006/relationships/image" Target="../media/image15.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tif"/></Relationships>

</file>

<file path=ppt/slides/_rels/slide1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tif"/><Relationship Id="rId3" Type="http://schemas.openxmlformats.org/officeDocument/2006/relationships/image" Target="../media/image11.tif"/></Relationships>

</file>

<file path=ppt/slides/_rels/slide1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1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1.jpeg"/><Relationship Id="rId4" Type="http://schemas.openxmlformats.org/officeDocument/2006/relationships/image" Target="../media/image12.jpeg"/></Relationships>

</file>

<file path=ppt/slides/_rels/slide1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chart" Target="../charts/chart1.xml"/><Relationship Id="rId4" Type="http://schemas.openxmlformats.org/officeDocument/2006/relationships/image" Target="../media/image13.jpeg"/><Relationship Id="rId5" Type="http://schemas.openxmlformats.org/officeDocument/2006/relationships/image" Target="../media/image14.jpeg"/><Relationship Id="rId6" Type="http://schemas.openxmlformats.org/officeDocument/2006/relationships/image" Target="../media/image15.jpeg"/><Relationship Id="rId7" Type="http://schemas.openxmlformats.org/officeDocument/2006/relationships/image" Target="../media/image16.jpeg"/><Relationship Id="rId8" Type="http://schemas.openxmlformats.org/officeDocument/2006/relationships/image" Target="../media/image17.jpeg"/><Relationship Id="rId9" Type="http://schemas.openxmlformats.org/officeDocument/2006/relationships/image" Target="../media/image18.jpeg"/><Relationship Id="rId10" Type="http://schemas.openxmlformats.org/officeDocument/2006/relationships/image" Target="../media/image19.jpeg"/><Relationship Id="rId11" Type="http://schemas.openxmlformats.org/officeDocument/2006/relationships/image" Target="../media/image20.jpeg"/></Relationships>

</file>

<file path=ppt/slides/_rels/slide1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 Id="rId3" Type="http://schemas.openxmlformats.org/officeDocument/2006/relationships/image" Target="../media/image17.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 Id="rId3" Type="http://schemas.openxmlformats.org/officeDocument/2006/relationships/image" Target="../media/image20.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 Id="rId3" Type="http://schemas.openxmlformats.org/officeDocument/2006/relationships/image" Target="../media/image11.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en.wikipedia.org/wiki/DNA" TargetMode="External"/><Relationship Id="rId3" Type="http://schemas.openxmlformats.org/officeDocument/2006/relationships/image" Target="../media/image12.tif"/><Relationship Id="rId4" Type="http://schemas.openxmlformats.org/officeDocument/2006/relationships/image" Target="../media/image13.tif"/><Relationship Id="rId5" Type="http://schemas.openxmlformats.org/officeDocument/2006/relationships/image" Target="../media/image14.tif"/><Relationship Id="rId6" Type="http://schemas.openxmlformats.org/officeDocument/2006/relationships/image" Target="../media/image21.jpeg"/><Relationship Id="rId7" Type="http://schemas.openxmlformats.org/officeDocument/2006/relationships/image" Target="../media/image15.tif"/></Relationships>

</file>

<file path=ppt/slides/_rels/slide2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tif"/><Relationship Id="rId3" Type="http://schemas.openxmlformats.org/officeDocument/2006/relationships/image" Target="../media/image17.tif"/></Relationships>

</file>

<file path=ppt/slides/_rels/slide2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tif"/><Relationship Id="rId3" Type="http://schemas.openxmlformats.org/officeDocument/2006/relationships/image" Target="../media/image19.tif"/></Relationships>

</file>

<file path=ppt/slides/_rels/slide2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3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 Id="rId3" Type="http://schemas.openxmlformats.org/officeDocument/2006/relationships/image" Target="../media/image11.png"/></Relationships>

</file>

<file path=ppt/slides/_rels/slide3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babysfirsttest.org/newborn-screening/glossary#public_health" TargetMode="External"/><Relationship Id="rId3" Type="http://schemas.openxmlformats.org/officeDocument/2006/relationships/image" Target="../media/image20.tif"/></Relationships>

</file>

<file path=ppt/slides/_rels/slide32.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 Id="rId3" Type="http://schemas.openxmlformats.org/officeDocument/2006/relationships/image" Target="../media/image21.tif"/><Relationship Id="rId4" Type="http://schemas.openxmlformats.org/officeDocument/2006/relationships/image" Target="../media/image22.tif"/><Relationship Id="rId5" Type="http://schemas.openxmlformats.org/officeDocument/2006/relationships/image" Target="../media/image23.tif"/><Relationship Id="rId6" Type="http://schemas.openxmlformats.org/officeDocument/2006/relationships/image" Target="../media/image24.tif"/><Relationship Id="rId7" Type="http://schemas.openxmlformats.org/officeDocument/2006/relationships/image" Target="../media/image25.tif"/><Relationship Id="rId8" Type="http://schemas.openxmlformats.org/officeDocument/2006/relationships/image" Target="../media/image26.tif"/></Relationships>

</file>

<file path=ppt/slides/_rels/slide3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 Id="rId3" Type="http://schemas.openxmlformats.org/officeDocument/2006/relationships/image" Target="../media/image22.jpeg"/><Relationship Id="rId4" Type="http://schemas.openxmlformats.org/officeDocument/2006/relationships/image" Target="../media/image24.png"/><Relationship Id="rId5" Type="http://schemas.openxmlformats.org/officeDocument/2006/relationships/image" Target="../media/image27.tif"/><Relationship Id="rId6" Type="http://schemas.openxmlformats.org/officeDocument/2006/relationships/image" Target="../media/image25.png"/></Relationships>

</file>

<file path=ppt/slides/_rels/slide3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eg"/><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28.png"/></Relationships>

</file>

<file path=ppt/slides/_rels/slide3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3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3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 Id="rId3" Type="http://schemas.openxmlformats.org/officeDocument/2006/relationships/image" Target="../media/image11.png"/></Relationships>

</file>

<file path=ppt/slides/_rels/slide4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42.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png"/></Relationships>

</file>

<file path=ppt/slides/_rels/slide4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 Id="rId3"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7" name="MLD Foundation at Affinia Therapeutics"/>
          <p:cNvSpPr txBox="1"/>
          <p:nvPr>
            <p:ph type="ctrTitle"/>
          </p:nvPr>
        </p:nvSpPr>
        <p:spPr>
          <a:prstGeom prst="rect">
            <a:avLst/>
          </a:prstGeom>
        </p:spPr>
        <p:txBody>
          <a:bodyPr/>
          <a:lstStyle/>
          <a:p>
            <a:pPr defTabSz="600759">
              <a:defRPr sz="9500">
                <a:latin typeface="Cochin"/>
                <a:ea typeface="Cochin"/>
                <a:cs typeface="Cochin"/>
                <a:sym typeface="Cochin"/>
              </a:defRPr>
            </a:pPr>
            <a:r>
              <a:rPr sz="10500"/>
              <a:t>Biomarin Bootcamp</a:t>
            </a:r>
            <a:r>
              <a:t> </a:t>
            </a:r>
          </a:p>
        </p:txBody>
      </p:sp>
      <p:sp>
        <p:nvSpPr>
          <p:cNvPr id="118" name="Dean Suhr, President Teryn Suhr, Executive Director…"/>
          <p:cNvSpPr txBox="1"/>
          <p:nvPr>
            <p:ph type="subTitle" sz="half" idx="1"/>
          </p:nvPr>
        </p:nvSpPr>
        <p:spPr>
          <a:xfrm>
            <a:off x="2371121" y="8523437"/>
            <a:ext cx="20875265" cy="4358904"/>
          </a:xfrm>
          <a:prstGeom prst="rect">
            <a:avLst/>
          </a:prstGeom>
        </p:spPr>
        <p:txBody>
          <a:bodyPr/>
          <a:lstStyle/>
          <a:p>
            <a:pPr>
              <a:lnSpc>
                <a:spcPct val="88000"/>
              </a:lnSpc>
              <a:spcBef>
                <a:spcPts val="800"/>
              </a:spcBef>
              <a:defRPr sz="5400"/>
            </a:pPr>
            <a:r>
              <a:t>Dean Suhr, President &amp; co-Founder</a:t>
            </a:r>
            <a:br/>
            <a:r>
              <a:t>MLD Foundation</a:t>
            </a:r>
            <a:br/>
            <a:br/>
            <a:r>
              <a:rPr sz="800"/>
              <a:t> </a:t>
            </a:r>
            <a:br>
              <a:rPr sz="800"/>
            </a:br>
            <a:r>
              <a:rPr sz="3900"/>
              <a:t>August 31</a:t>
            </a:r>
            <a:r>
              <a:rPr baseline="31999" sz="3900"/>
              <a:t>st</a:t>
            </a:r>
            <a:r>
              <a:rPr sz="3900"/>
              <a:t>, 2022</a:t>
            </a:r>
            <a:endParaRPr sz="4200"/>
          </a:p>
          <a:p>
            <a:pPr>
              <a:lnSpc>
                <a:spcPct val="88000"/>
              </a:lnSpc>
              <a:defRPr sz="2000"/>
            </a:pPr>
            <a:r>
              <a:t>21345 Miles Drive • West Linn, OR  97068-2878  USA</a:t>
            </a:r>
            <a:br/>
            <a:r>
              <a:t>1+ 503-656-4808  • </a:t>
            </a:r>
            <a:r>
              <a:rPr b="1">
                <a:latin typeface="Helvetica"/>
                <a:ea typeface="Helvetica"/>
                <a:cs typeface="Helvetica"/>
                <a:sym typeface="Helvetica"/>
              </a:rPr>
              <a:t>dean@MLDfoundation.org</a:t>
            </a:r>
          </a:p>
          <a:p>
            <a:pPr>
              <a:lnSpc>
                <a:spcPct val="88000"/>
              </a:lnSpc>
              <a:defRPr sz="2800"/>
            </a:pPr>
            <a:br>
              <a:rPr sz="2000"/>
            </a:br>
            <a:r>
              <a:rPr u="sng">
                <a:hlinkClick r:id="rId2" invalidUrl="" action="" tgtFrame="" tooltip="" history="1" highlightClick="0" endSnd="0"/>
              </a:rPr>
              <a:t>www.MLDfoundation.org</a:t>
            </a:r>
          </a:p>
        </p:txBody>
      </p:sp>
      <p:pic>
        <p:nvPicPr>
          <p:cNvPr id="119" name="MLD  Foundation logo – Over 20 years of C.A.R.E.  - transparent 2022.png" descr="MLD  Foundation logo – Over 20 years of C.A.R.E.  - transparent 2022.png"/>
          <p:cNvPicPr>
            <a:picLocks noChangeAspect="1"/>
          </p:cNvPicPr>
          <p:nvPr/>
        </p:nvPicPr>
        <p:blipFill>
          <a:blip r:embed="rId3">
            <a:extLst/>
          </a:blip>
          <a:stretch>
            <a:fillRect/>
          </a:stretch>
        </p:blipFill>
        <p:spPr>
          <a:xfrm>
            <a:off x="0" y="457200"/>
            <a:ext cx="7620002" cy="4000501"/>
          </a:xfrm>
          <a:prstGeom prst="rect">
            <a:avLst/>
          </a:prstGeom>
          <a:ln w="12700">
            <a:miter lim="400000"/>
          </a:ln>
        </p:spPr>
      </p:pic>
      <p:pic>
        <p:nvPicPr>
          <p:cNvPr id="120" name="MLD Newborn Screening Logo - foot only.png" descr="MLD Newborn Screening Logo - foot only.png"/>
          <p:cNvPicPr>
            <a:picLocks noChangeAspect="1"/>
          </p:cNvPicPr>
          <p:nvPr/>
        </p:nvPicPr>
        <p:blipFill>
          <a:blip r:embed="rId4">
            <a:extLst/>
          </a:blip>
          <a:srcRect l="2686" t="8149" r="76356" b="8149"/>
          <a:stretch>
            <a:fillRect/>
          </a:stretch>
        </p:blipFill>
        <p:spPr>
          <a:xfrm>
            <a:off x="20990275" y="319322"/>
            <a:ext cx="2944397" cy="4276168"/>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2" name="Our Goals for Today"/>
          <p:cNvSpPr txBox="1"/>
          <p:nvPr>
            <p:ph type="title"/>
          </p:nvPr>
        </p:nvSpPr>
        <p:spPr>
          <a:prstGeom prst="rect">
            <a:avLst/>
          </a:prstGeom>
        </p:spPr>
        <p:txBody>
          <a:bodyPr/>
          <a:lstStyle/>
          <a:p>
            <a:pPr/>
            <a:r>
              <a:t>Our Goals for Today</a:t>
            </a:r>
          </a:p>
        </p:txBody>
      </p:sp>
      <p:sp>
        <p:nvSpPr>
          <p:cNvPr id="123" name="Learn what it is to be an Affinian…"/>
          <p:cNvSpPr txBox="1"/>
          <p:nvPr>
            <p:ph type="body" idx="1"/>
          </p:nvPr>
        </p:nvSpPr>
        <p:spPr>
          <a:prstGeom prst="rect">
            <a:avLst/>
          </a:prstGeom>
        </p:spPr>
        <p:txBody>
          <a:bodyPr/>
          <a:lstStyle/>
          <a:p>
            <a:pPr/>
            <a:r>
              <a:t>Introduce you to rare metabolic disease</a:t>
            </a:r>
          </a:p>
          <a:p>
            <a:pPr/>
            <a:r>
              <a:t>Help bridge medical science and technology … and inspire you to apply your skills in the rare disease field</a:t>
            </a:r>
          </a:p>
          <a:p>
            <a:pPr/>
            <a:r>
              <a:t>Answer your questions and be helpful/collaborative</a:t>
            </a:r>
          </a:p>
          <a:p>
            <a:pPr lvl="3" marL="0" indent="0">
              <a:spcBef>
                <a:spcPts val="3600"/>
              </a:spcBef>
              <a:buSzTx/>
              <a:buNone/>
            </a:pPr>
            <a:br/>
            <a:r>
              <a:rPr sz="5400"/>
              <a:t>						</a:t>
            </a:r>
            <a:r>
              <a:rPr i="1" sz="5400">
                <a:latin typeface="Helvetica"/>
                <a:ea typeface="Helvetica"/>
                <a:cs typeface="Helvetica"/>
                <a:sym typeface="Helvetica"/>
              </a:rPr>
              <a:t>	</a:t>
            </a:r>
            <a:r>
              <a:rPr i="1" sz="5400">
                <a:solidFill>
                  <a:srgbClr val="FB828F"/>
                </a:solidFill>
                <a:latin typeface="Helvetica"/>
                <a:ea typeface="Helvetica"/>
                <a:cs typeface="Helvetica"/>
                <a:sym typeface="Helvetica"/>
              </a:rPr>
              <a:t>and have some fun while doing so!</a:t>
            </a:r>
          </a:p>
        </p:txBody>
      </p:sp>
      <p:sp>
        <p:nvSpPr>
          <p:cNvPr id="124" name="Slide Number"/>
          <p:cNvSpPr txBox="1"/>
          <p:nvPr>
            <p:ph type="sldNum" sz="quarter" idx="2"/>
          </p:nvPr>
        </p:nvSpPr>
        <p:spPr>
          <a:xfrm>
            <a:off x="23632380" y="13077479"/>
            <a:ext cx="283770" cy="4699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6" name="MLD Foundation"/>
          <p:cNvSpPr txBox="1"/>
          <p:nvPr>
            <p:ph type="title"/>
          </p:nvPr>
        </p:nvSpPr>
        <p:spPr>
          <a:prstGeom prst="rect">
            <a:avLst/>
          </a:prstGeom>
        </p:spPr>
        <p:txBody>
          <a:bodyPr/>
          <a:lstStyle/>
          <a:p>
            <a:pPr/>
            <a:r>
              <a:t>Background</a:t>
            </a:r>
          </a:p>
        </p:txBody>
      </p:sp>
      <p:sp>
        <p:nvSpPr>
          <p:cNvPr id="127" name="1999 … World’s 1st MLD Family™ Conference…"/>
          <p:cNvSpPr txBox="1"/>
          <p:nvPr>
            <p:ph type="body" idx="1"/>
          </p:nvPr>
        </p:nvSpPr>
        <p:spPr>
          <a:prstGeom prst="rect">
            <a:avLst/>
          </a:prstGeom>
        </p:spPr>
        <p:txBody>
          <a:bodyPr/>
          <a:lstStyle/>
          <a:p>
            <a:pPr marL="765401" indent="-765401" defTabSz="619125">
              <a:spcBef>
                <a:spcPts val="2700"/>
              </a:spcBef>
              <a:defRPr sz="4350"/>
            </a:pPr>
            <a:r>
              <a:t>Dean</a:t>
            </a:r>
          </a:p>
          <a:p>
            <a:pPr lvl="1" marL="1222601" indent="-765401" defTabSz="619125">
              <a:spcBef>
                <a:spcPts val="2700"/>
              </a:spcBef>
              <a:defRPr sz="4350"/>
            </a:pPr>
            <a:r>
              <a:t>Electrical engineer, rare disease dad … three girls with MLD … strong business operations, marketing, and technology (web, analysis, &amp; databases)</a:t>
            </a:r>
          </a:p>
          <a:p>
            <a:pPr marL="765401" indent="-765401" defTabSz="619125">
              <a:spcBef>
                <a:spcPts val="2700"/>
              </a:spcBef>
              <a:defRPr sz="4350"/>
            </a:pPr>
            <a:r>
              <a:t>MLD Foundation</a:t>
            </a:r>
          </a:p>
          <a:p>
            <a:pPr lvl="1" marL="1222601" indent="-765401" defTabSz="619125">
              <a:spcBef>
                <a:spcPts val="2700"/>
              </a:spcBef>
              <a:defRPr sz="4350"/>
            </a:pPr>
            <a:r>
              <a:t>1999 … World’s 1st MLD Family</a:t>
            </a:r>
            <a:r>
              <a:rPr baseline="39702" sz="3375">
                <a:latin typeface="Helvetica Neue UltraLight"/>
                <a:ea typeface="Helvetica Neue UltraLight"/>
                <a:cs typeface="Helvetica Neue UltraLight"/>
                <a:sym typeface="Helvetica Neue UltraLight"/>
              </a:rPr>
              <a:t>™</a:t>
            </a:r>
            <a:r>
              <a:t> conference … very early days of the Internet</a:t>
            </a:r>
          </a:p>
          <a:p>
            <a:pPr lvl="1" marL="1222601" indent="-765401" defTabSz="619125">
              <a:spcBef>
                <a:spcPts val="2700"/>
              </a:spcBef>
              <a:defRPr sz="4350"/>
            </a:pPr>
            <a:r>
              <a:t>2001 … Received 501c3 … now in our 21</a:t>
            </a:r>
            <a:r>
              <a:rPr baseline="31998"/>
              <a:t>st</a:t>
            </a:r>
            <a:r>
              <a:t> year</a:t>
            </a:r>
          </a:p>
          <a:p>
            <a:pPr lvl="1" marL="1222601" indent="-765401" defTabSz="619125">
              <a:spcBef>
                <a:spcPts val="2700"/>
              </a:spcBef>
              <a:defRPr sz="4350"/>
            </a:pPr>
            <a:r>
              <a:t>Global MLD-focused foundation with extensive family contact and strong research &amp; policy initiatives … </a:t>
            </a:r>
          </a:p>
          <a:p>
            <a:pPr lvl="2" marL="1746773" indent="-832373" defTabSz="619125">
              <a:spcBef>
                <a:spcPts val="2700"/>
              </a:spcBef>
              <a:defRPr sz="4350"/>
            </a:pPr>
            <a:r>
              <a:t>clinical trials, therapy approvals, basic science, newborn screening, gene therapy, access &amp; reimbursement</a:t>
            </a:r>
          </a:p>
        </p:txBody>
      </p:sp>
      <p:sp>
        <p:nvSpPr>
          <p:cNvPr id="128" name="Slide Number"/>
          <p:cNvSpPr txBox="1"/>
          <p:nvPr>
            <p:ph type="sldNum" sz="quarter" idx="2"/>
          </p:nvPr>
        </p:nvSpPr>
        <p:spPr>
          <a:xfrm>
            <a:off x="23632380" y="13077479"/>
            <a:ext cx="283770" cy="4699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 name="Our Story"/>
          <p:cNvSpPr txBox="1"/>
          <p:nvPr>
            <p:ph type="title"/>
          </p:nvPr>
        </p:nvSpPr>
        <p:spPr>
          <a:xfrm>
            <a:off x="1784350" y="571500"/>
            <a:ext cx="20815301" cy="2984501"/>
          </a:xfrm>
          <a:prstGeom prst="rect">
            <a:avLst/>
          </a:prstGeom>
        </p:spPr>
        <p:txBody>
          <a:bodyPr/>
          <a:lstStyle/>
          <a:p>
            <a:pPr/>
            <a:r>
              <a:t>Our Story – Lindy</a:t>
            </a:r>
          </a:p>
        </p:txBody>
      </p:sp>
      <p:sp>
        <p:nvSpPr>
          <p:cNvPr id="131" name="Lindy  – The early years"/>
          <p:cNvSpPr txBox="1"/>
          <p:nvPr>
            <p:ph type="body" idx="1"/>
          </p:nvPr>
        </p:nvSpPr>
        <p:spPr>
          <a:xfrm>
            <a:off x="301449" y="4128769"/>
            <a:ext cx="20815301" cy="8839201"/>
          </a:xfrm>
          <a:prstGeom prst="rect">
            <a:avLst/>
          </a:prstGeom>
        </p:spPr>
        <p:txBody>
          <a:bodyPr/>
          <a:lstStyle/>
          <a:p>
            <a:pPr marL="0" indent="0">
              <a:buSzTx/>
              <a:buNone/>
            </a:pPr>
            <a:r>
              <a:t>Our oldest …</a:t>
            </a:r>
          </a:p>
          <a:p>
            <a:pPr lvl="1" marL="1424353" indent="-586153">
              <a:spcBef>
                <a:spcPts val="3000"/>
              </a:spcBef>
              <a:defRPr sz="5000"/>
            </a:pPr>
            <a:r>
              <a:t>3rd grade … first symptoms</a:t>
            </a:r>
          </a:p>
          <a:p>
            <a:pPr lvl="1" marL="1424353" indent="-586153">
              <a:spcBef>
                <a:spcPts val="3000"/>
              </a:spcBef>
              <a:defRPr sz="5000"/>
            </a:pPr>
            <a:r>
              <a:t>diagnosed at 14 in </a:t>
            </a:r>
            <a:r>
              <a:rPr b="1">
                <a:latin typeface="Helvetica"/>
                <a:ea typeface="Helvetica"/>
                <a:cs typeface="Helvetica"/>
                <a:sym typeface="Helvetica"/>
              </a:rPr>
              <a:t>1995</a:t>
            </a:r>
          </a:p>
          <a:p>
            <a:pPr lvl="1" marL="1424353" indent="-586153">
              <a:spcBef>
                <a:spcPts val="3000"/>
              </a:spcBef>
              <a:defRPr sz="5000"/>
            </a:pPr>
            <a:r>
              <a:t>6-year diagnostic odyssey</a:t>
            </a:r>
          </a:p>
          <a:p>
            <a:pPr lvl="1" marL="1424353" indent="-586153">
              <a:spcBef>
                <a:spcPts val="3000"/>
              </a:spcBef>
              <a:defRPr sz="5000"/>
            </a:pPr>
            <a:r>
              <a:t>textbooks said she’d live to 20’s</a:t>
            </a:r>
          </a:p>
          <a:p>
            <a:pPr lvl="1" marL="1424353" indent="-586153">
              <a:spcBef>
                <a:spcPts val="3000"/>
              </a:spcBef>
              <a:defRPr sz="5000"/>
            </a:pPr>
            <a:r>
              <a:t>turning 42 next month </a:t>
            </a:r>
          </a:p>
        </p:txBody>
      </p:sp>
      <p:sp>
        <p:nvSpPr>
          <p:cNvPr id="132" name="Slide Number"/>
          <p:cNvSpPr txBox="1"/>
          <p:nvPr>
            <p:ph type="sldNum" sz="quarter" idx="2"/>
          </p:nvPr>
        </p:nvSpPr>
        <p:spPr>
          <a:xfrm>
            <a:off x="23632380" y="13077479"/>
            <a:ext cx="283770" cy="4699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33" name="lindy 2.JPG" descr="lindy 2.JPG"/>
          <p:cNvPicPr>
            <a:picLocks noChangeAspect="1"/>
          </p:cNvPicPr>
          <p:nvPr/>
        </p:nvPicPr>
        <p:blipFill>
          <a:blip r:embed="rId2">
            <a:extLst/>
          </a:blip>
          <a:stretch>
            <a:fillRect/>
          </a:stretch>
        </p:blipFill>
        <p:spPr>
          <a:xfrm>
            <a:off x="11118767" y="6808593"/>
            <a:ext cx="4330701" cy="6299202"/>
          </a:xfrm>
          <a:prstGeom prst="rect">
            <a:avLst/>
          </a:prstGeom>
          <a:ln w="12700">
            <a:miter lim="400000"/>
          </a:ln>
        </p:spPr>
      </p:pic>
      <p:pic>
        <p:nvPicPr>
          <p:cNvPr id="134" name="reading.JPG" descr="reading.JPG"/>
          <p:cNvPicPr>
            <a:picLocks noChangeAspect="1"/>
          </p:cNvPicPr>
          <p:nvPr/>
        </p:nvPicPr>
        <p:blipFill>
          <a:blip r:embed="rId3">
            <a:extLst/>
          </a:blip>
          <a:stretch>
            <a:fillRect/>
          </a:stretch>
        </p:blipFill>
        <p:spPr>
          <a:xfrm>
            <a:off x="15723256" y="3455131"/>
            <a:ext cx="8128001" cy="6096002"/>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6" name="Our Story"/>
          <p:cNvSpPr txBox="1"/>
          <p:nvPr>
            <p:ph type="title"/>
          </p:nvPr>
        </p:nvSpPr>
        <p:spPr>
          <a:prstGeom prst="rect">
            <a:avLst/>
          </a:prstGeom>
        </p:spPr>
        <p:txBody>
          <a:bodyPr/>
          <a:lstStyle/>
          <a:p>
            <a:pPr/>
            <a:r>
              <a:t>Our Story – Lindy</a:t>
            </a:r>
          </a:p>
        </p:txBody>
      </p:sp>
      <p:sp>
        <p:nvSpPr>
          <p:cNvPr id="137" name="Diagnosis - Juvenile MLD … too advanced for therapy"/>
          <p:cNvSpPr txBox="1"/>
          <p:nvPr>
            <p:ph type="body" idx="1"/>
          </p:nvPr>
        </p:nvSpPr>
        <p:spPr>
          <a:xfrm>
            <a:off x="1155286" y="3644899"/>
            <a:ext cx="16089575" cy="8839201"/>
          </a:xfrm>
          <a:prstGeom prst="rect">
            <a:avLst/>
          </a:prstGeom>
        </p:spPr>
        <p:txBody>
          <a:bodyPr/>
          <a:lstStyle/>
          <a:p>
            <a:pPr lvl="1" marL="0" indent="228600">
              <a:spcBef>
                <a:spcPts val="0"/>
              </a:spcBef>
              <a:buSzTx/>
              <a:buNone/>
              <a:defRPr sz="5000"/>
            </a:pPr>
            <a:r>
              <a:t>Diagnosis – Juvenile MLD … too advanced for therapy</a:t>
            </a:r>
          </a:p>
        </p:txBody>
      </p:sp>
      <p:sp>
        <p:nvSpPr>
          <p:cNvPr id="138" name="Slide Number"/>
          <p:cNvSpPr txBox="1"/>
          <p:nvPr>
            <p:ph type="sldNum" sz="quarter" idx="2"/>
          </p:nvPr>
        </p:nvSpPr>
        <p:spPr>
          <a:xfrm>
            <a:off x="23632380" y="13077479"/>
            <a:ext cx="283770" cy="4699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39" name="Lindy 2007.jpg" descr="Lindy 2007.jpg"/>
          <p:cNvPicPr>
            <a:picLocks noChangeAspect="1"/>
          </p:cNvPicPr>
          <p:nvPr/>
        </p:nvPicPr>
        <p:blipFill>
          <a:blip r:embed="rId2">
            <a:extLst/>
          </a:blip>
          <a:stretch>
            <a:fillRect/>
          </a:stretch>
        </p:blipFill>
        <p:spPr>
          <a:xfrm>
            <a:off x="1364274" y="6001522"/>
            <a:ext cx="4245349" cy="5669282"/>
          </a:xfrm>
          <a:prstGeom prst="rect">
            <a:avLst/>
          </a:prstGeom>
          <a:ln w="12700">
            <a:miter lim="400000"/>
          </a:ln>
        </p:spPr>
      </p:pic>
      <p:pic>
        <p:nvPicPr>
          <p:cNvPr id="140" name="DSC_0941-small.jpg" descr="DSC_0941-small.jpg"/>
          <p:cNvPicPr>
            <a:picLocks noChangeAspect="1"/>
          </p:cNvPicPr>
          <p:nvPr/>
        </p:nvPicPr>
        <p:blipFill>
          <a:blip r:embed="rId3">
            <a:extLst/>
          </a:blip>
          <a:stretch>
            <a:fillRect/>
          </a:stretch>
        </p:blipFill>
        <p:spPr>
          <a:xfrm>
            <a:off x="6198644" y="6001522"/>
            <a:ext cx="3779984" cy="5669282"/>
          </a:xfrm>
          <a:prstGeom prst="rect">
            <a:avLst/>
          </a:prstGeom>
          <a:ln w="12700">
            <a:miter lim="400000"/>
          </a:ln>
        </p:spPr>
      </p:pic>
      <p:pic>
        <p:nvPicPr>
          <p:cNvPr id="141" name="IMG_7332.jpeg" descr="IMG_7332.jpeg"/>
          <p:cNvPicPr>
            <a:picLocks noChangeAspect="1"/>
          </p:cNvPicPr>
          <p:nvPr/>
        </p:nvPicPr>
        <p:blipFill>
          <a:blip r:embed="rId4">
            <a:extLst/>
          </a:blip>
          <a:stretch>
            <a:fillRect/>
          </a:stretch>
        </p:blipFill>
        <p:spPr>
          <a:xfrm>
            <a:off x="17487403" y="3018214"/>
            <a:ext cx="5734982" cy="4301237"/>
          </a:xfrm>
          <a:prstGeom prst="rect">
            <a:avLst/>
          </a:prstGeom>
          <a:ln w="12700">
            <a:miter lim="400000"/>
          </a:ln>
        </p:spPr>
      </p:pic>
      <p:pic>
        <p:nvPicPr>
          <p:cNvPr id="142" name="IMG_7434.jpeg" descr="IMG_7434.jpeg"/>
          <p:cNvPicPr>
            <a:picLocks noChangeAspect="1"/>
          </p:cNvPicPr>
          <p:nvPr/>
        </p:nvPicPr>
        <p:blipFill>
          <a:blip r:embed="rId5">
            <a:extLst/>
          </a:blip>
          <a:stretch>
            <a:fillRect/>
          </a:stretch>
        </p:blipFill>
        <p:spPr>
          <a:xfrm>
            <a:off x="10567649" y="6001522"/>
            <a:ext cx="5847209" cy="4385407"/>
          </a:xfrm>
          <a:prstGeom prst="rect">
            <a:avLst/>
          </a:prstGeom>
          <a:ln w="12700">
            <a:miter lim="400000"/>
          </a:ln>
        </p:spPr>
      </p:pic>
      <p:pic>
        <p:nvPicPr>
          <p:cNvPr id="143" name="IMG_7492.mov" descr="IMG_7492.mov"/>
          <p:cNvPicPr>
            <a:picLocks noChangeAspect="0"/>
          </p:cNvPicPr>
          <p:nvPr>
            <a:videoFile r:link="rId6"/>
            <p:extLst>
              <p:ext uri="{DAA4B4D4-6D71-4841-9C94-3DE7FCFB9230}">
                <p14:media xmlns:p14="http://schemas.microsoft.com/office/powerpoint/2010/main" r:embed="rId7"/>
              </p:ext>
            </p:extLst>
          </p:nvPr>
        </p:nvPicPr>
        <p:blipFill>
          <a:blip r:embed="rId8">
            <a:extLst/>
          </a:blip>
          <a:stretch>
            <a:fillRect/>
          </a:stretch>
        </p:blipFill>
        <p:spPr>
          <a:xfrm>
            <a:off x="17003879" y="7857243"/>
            <a:ext cx="6702030" cy="3769893"/>
          </a:xfrm>
          <a:prstGeom prst="rect">
            <a:avLst/>
          </a:prstGeom>
          <a:ln w="12700">
            <a:miter lim="400000"/>
          </a:ln>
        </p:spPr>
      </p:pic>
      <p:sp>
        <p:nvSpPr>
          <p:cNvPr id="144" name="age 41 which is &gt;&gt; 20!"/>
          <p:cNvSpPr txBox="1"/>
          <p:nvPr/>
        </p:nvSpPr>
        <p:spPr>
          <a:xfrm>
            <a:off x="10758590" y="10339785"/>
            <a:ext cx="5465327" cy="1574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age 41</a:t>
            </a:r>
            <a:br/>
            <a:r>
              <a:rPr i="1" sz="4500">
                <a:latin typeface="Helvetica"/>
                <a:ea typeface="Helvetica"/>
                <a:cs typeface="Helvetica"/>
                <a:sym typeface="Helvetica"/>
              </a:rPr>
              <a:t>which is &gt;&gt; 20!</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32" presetID="4" grpId="1" fill="hold">
                                  <p:stCondLst>
                                    <p:cond delay="1000"/>
                                  </p:stCondLst>
                                  <p:iterate type="el" backwards="0">
                                    <p:tmAbs val="0"/>
                                  </p:iterate>
                                  <p:childTnLst>
                                    <p:set>
                                      <p:cBhvr>
                                        <p:cTn id="6" fill="hold"/>
                                        <p:tgtEl>
                                          <p:spTgt spid="142"/>
                                        </p:tgtEl>
                                        <p:attrNameLst>
                                          <p:attrName>style.visibility</p:attrName>
                                        </p:attrNameLst>
                                      </p:cBhvr>
                                      <p:to>
                                        <p:strVal val="visible"/>
                                      </p:to>
                                    </p:set>
                                    <p:animEffect filter="box(out)" transition="in">
                                      <p:cBhvr>
                                        <p:cTn id="7" dur="1000"/>
                                        <p:tgtEl>
                                          <p:spTgt spid="142"/>
                                        </p:tgtEl>
                                      </p:cBhvr>
                                    </p:animEffect>
                                  </p:childTnLst>
                                </p:cTn>
                              </p:par>
                            </p:childTnLst>
                          </p:cTn>
                        </p:par>
                        <p:par>
                          <p:cTn id="8" fill="hold">
                            <p:stCondLst>
                              <p:cond delay="2000"/>
                            </p:stCondLst>
                            <p:childTnLst>
                              <p:par>
                                <p:cTn id="9" presetClass="entr" nodeType="afterEffect" presetSubtype="32" presetID="4" grpId="2" fill="hold">
                                  <p:stCondLst>
                                    <p:cond delay="0"/>
                                  </p:stCondLst>
                                  <p:iterate type="el" backwards="0">
                                    <p:tmAbs val="0"/>
                                  </p:iterate>
                                  <p:childTnLst>
                                    <p:set>
                                      <p:cBhvr>
                                        <p:cTn id="10" fill="hold"/>
                                        <p:tgtEl>
                                          <p:spTgt spid="144"/>
                                        </p:tgtEl>
                                        <p:attrNameLst>
                                          <p:attrName>style.visibility</p:attrName>
                                        </p:attrNameLst>
                                      </p:cBhvr>
                                      <p:to>
                                        <p:strVal val="visible"/>
                                      </p:to>
                                    </p:set>
                                    <p:animEffect filter="box(out)" transition="in">
                                      <p:cBhvr>
                                        <p:cTn id="11" dur="1000"/>
                                        <p:tgtEl>
                                          <p:spTgt spid="144"/>
                                        </p:tgtEl>
                                      </p:cBhvr>
                                    </p:animEffect>
                                  </p:childTnLst>
                                </p:cTn>
                              </p:par>
                            </p:childTnLst>
                          </p:cTn>
                        </p:par>
                        <p:par>
                          <p:cTn id="12" fill="hold">
                            <p:stCondLst>
                              <p:cond delay="3000"/>
                            </p:stCondLst>
                            <p:childTnLst>
                              <p:par>
                                <p:cTn id="13" presetClass="entr" nodeType="afterEffect" presetSubtype="32" presetID="4" grpId="3" fill="hold">
                                  <p:stCondLst>
                                    <p:cond delay="0"/>
                                  </p:stCondLst>
                                  <p:iterate type="el" backwards="0">
                                    <p:tmAbs val="0"/>
                                  </p:iterate>
                                  <p:childTnLst>
                                    <p:set>
                                      <p:cBhvr>
                                        <p:cTn id="14" fill="hold"/>
                                        <p:tgtEl>
                                          <p:spTgt spid="141"/>
                                        </p:tgtEl>
                                        <p:attrNameLst>
                                          <p:attrName>style.visibility</p:attrName>
                                        </p:attrNameLst>
                                      </p:cBhvr>
                                      <p:to>
                                        <p:strVal val="visible"/>
                                      </p:to>
                                    </p:set>
                                    <p:animEffect filter="box(out)" transition="in">
                                      <p:cBhvr>
                                        <p:cTn id="15" dur="1000"/>
                                        <p:tgtEl>
                                          <p:spTgt spid="141"/>
                                        </p:tgtEl>
                                      </p:cBhvr>
                                    </p:animEffect>
                                  </p:childTnLst>
                                </p:cTn>
                              </p:par>
                            </p:childTnLst>
                          </p:cTn>
                        </p:par>
                        <p:par>
                          <p:cTn id="16" fill="hold">
                            <p:stCondLst>
                              <p:cond delay="4000"/>
                            </p:stCondLst>
                            <p:childTnLst>
                              <p:par>
                                <p:cTn id="17" presetClass="entr" nodeType="afterEffect" presetSubtype="32" presetID="4" grpId="4" fill="hold">
                                  <p:stCondLst>
                                    <p:cond delay="0"/>
                                  </p:stCondLst>
                                  <p:iterate type="el" backwards="0">
                                    <p:tmAbs val="0"/>
                                  </p:iterate>
                                  <p:childTnLst>
                                    <p:set>
                                      <p:cBhvr>
                                        <p:cTn id="18" fill="hold"/>
                                        <p:tgtEl>
                                          <p:spTgt spid="143"/>
                                        </p:tgtEl>
                                        <p:attrNameLst>
                                          <p:attrName>style.visibility</p:attrName>
                                        </p:attrNameLst>
                                      </p:cBhvr>
                                      <p:to>
                                        <p:strVal val="visible"/>
                                      </p:to>
                                    </p:set>
                                    <p:animEffect filter="box(out)" transition="in">
                                      <p:cBhvr>
                                        <p:cTn id="19" dur="500"/>
                                        <p:tgtEl>
                                          <p:spTgt spid="143"/>
                                        </p:tgtEl>
                                      </p:cBhvr>
                                    </p:animEffect>
                                  </p:childTnLst>
                                </p:cTn>
                              </p:par>
                            </p:childTnLst>
                          </p:cTn>
                        </p:par>
                        <p:par>
                          <p:cTn id="20" fill="hold">
                            <p:stCondLst>
                              <p:cond delay="4500"/>
                            </p:stCondLst>
                            <p:childTnLst>
                              <p:par>
                                <p:cTn id="21" presetClass="mediacall" nodeType="afterEffect" presetSubtype="0" presetID="1" grpId="5" fill="hold">
                                  <p:stCondLst>
                                    <p:cond delay="0"/>
                                  </p:stCondLst>
                                  <p:childTnLst>
                                    <p:cmd type="call" cmd="playFrom(0.0)">
                                      <p:cBhvr>
                                        <p:cTn id="22" dur="27830" fill="hold"/>
                                        <p:tgtEl>
                                          <p:spTgt spid="143"/>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0">
                <p:cTn id="23" fill="hold" display="0">
                  <p:stCondLst>
                    <p:cond delay="indefinite"/>
                  </p:stCondLst>
                </p:cTn>
                <p:tgtEl>
                  <p:spTgt spid="143"/>
                </p:tgtEl>
              </p:cMediaNode>
            </p:video>
            <p:seq concurrent="1" prevAc="none" nextAc="seek">
              <p:cTn id="24" evtFilter="cancelBubble" nodeType="interactiveSeq" restart="whenNotActive" fill="hold">
                <p:stCondLst>
                  <p:cond delay="0" evt="onClick">
                    <p:tgtEl>
                      <p:spTgt spid="143"/>
                    </p:tgtEl>
                  </p:cond>
                </p:stCondLst>
                <p:endSync delay="0" evt="end">
                  <p:rtn val="all"/>
                </p:endSync>
                <p:childTnLst>
                  <p:par>
                    <p:cTn id="25" fill="hold">
                      <p:stCondLst>
                        <p:cond delay="0"/>
                      </p:stCondLst>
                      <p:childTnLst>
                        <p:par>
                          <p:cTn id="26" fill="hold">
                            <p:stCondLst>
                              <p:cond delay="0"/>
                            </p:stCondLst>
                            <p:childTnLst>
                              <p:par>
                                <p:cTn id="27" presetClass="mediacall" nodeType="clickEffect" presetSubtype="0" presetID="2" fill="hold">
                                  <p:stCondLst>
                                    <p:cond delay="0"/>
                                  </p:stCondLst>
                                  <p:childTnLst>
                                    <p:cmd type="call" cmd="togglePause">
                                      <p:cBhvr>
                                        <p:cTn id="28" dur="1" fill="hold"/>
                                        <p:tgtEl>
                                          <p:spTgt spid="143"/>
                                        </p:tgtEl>
                                      </p:cBhvr>
                                    </p:cmd>
                                  </p:childTnLst>
                                </p:cTn>
                              </p:par>
                            </p:childTnLst>
                          </p:cTn>
                        </p:par>
                      </p:childTnLst>
                    </p:cTn>
                  </p:par>
                </p:childTnLst>
              </p:cTn>
              <p:nextCondLst>
                <p:cond delay="0" evt="onClick">
                  <p:tgtEl>
                    <p:spTgt spid="143"/>
                  </p:tgtEl>
                </p:cond>
              </p:nextCondLst>
            </p:seq>
          </p:childTnLst>
        </p:cTn>
      </p:par>
    </p:tnLst>
    <p:bldLst>
      <p:bldP build="whole" bldLvl="1" animBg="1" rev="0" advAuto="0" spid="144" grpId="2"/>
      <p:bldP build="whole" bldLvl="1" animBg="1" rev="0" advAuto="0" spid="143" grpId="4"/>
      <p:bldP build="whole" bldLvl="1" animBg="1" rev="0" advAuto="0" spid="142" grpId="1"/>
      <p:bldP build="whole" bldLvl="1" animBg="1" rev="0" advAuto="0" spid="141" grpId="3"/>
    </p:bldLst>
  </p:timing>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6" name="Our Story"/>
          <p:cNvSpPr txBox="1"/>
          <p:nvPr>
            <p:ph type="title"/>
          </p:nvPr>
        </p:nvSpPr>
        <p:spPr>
          <a:prstGeom prst="rect">
            <a:avLst/>
          </a:prstGeom>
        </p:spPr>
        <p:txBody>
          <a:bodyPr/>
          <a:lstStyle/>
          <a:p>
            <a:pPr/>
            <a:r>
              <a:t>Our Story – Darcee</a:t>
            </a:r>
          </a:p>
        </p:txBody>
      </p:sp>
      <p:sp>
        <p:nvSpPr>
          <p:cNvPr id="147" name="Dr. Krivit…"/>
          <p:cNvSpPr txBox="1"/>
          <p:nvPr>
            <p:ph type="body" idx="1"/>
          </p:nvPr>
        </p:nvSpPr>
        <p:spPr>
          <a:prstGeom prst="rect">
            <a:avLst/>
          </a:prstGeom>
        </p:spPr>
        <p:txBody>
          <a:bodyPr/>
          <a:lstStyle/>
          <a:p>
            <a:pPr lvl="1" marL="0" indent="228600">
              <a:spcBef>
                <a:spcPts val="3000"/>
              </a:spcBef>
              <a:buSzTx/>
              <a:buNone/>
              <a:defRPr sz="5000"/>
            </a:pPr>
            <a:r>
              <a:t>Dr. Krivit, Univ. of Minnesota</a:t>
            </a:r>
          </a:p>
          <a:p>
            <a:pPr lvl="1" marL="0" indent="228600">
              <a:spcBef>
                <a:spcPts val="3000"/>
              </a:spcBef>
              <a:buSzTx/>
              <a:buNone/>
              <a:defRPr sz="5000"/>
            </a:pPr>
            <a:r>
              <a:t>Bone Marrow Transplant @ age 10  (1995)</a:t>
            </a:r>
          </a:p>
          <a:p>
            <a:pPr lvl="1" marL="0" indent="228600">
              <a:spcBef>
                <a:spcPts val="3000"/>
              </a:spcBef>
              <a:buSzTx/>
              <a:buNone/>
              <a:defRPr sz="5000"/>
            </a:pPr>
            <a:r>
              <a:t>Engrafted</a:t>
            </a:r>
          </a:p>
          <a:p>
            <a:pPr lvl="1" marL="0" indent="228600">
              <a:spcBef>
                <a:spcPts val="3000"/>
              </a:spcBef>
              <a:buSzTx/>
              <a:buNone/>
              <a:defRPr sz="5000"/>
            </a:pPr>
            <a:r>
              <a:t>GVHD/Complications</a:t>
            </a:r>
          </a:p>
        </p:txBody>
      </p:sp>
      <p:sp>
        <p:nvSpPr>
          <p:cNvPr id="148" name="Slide Number"/>
          <p:cNvSpPr txBox="1"/>
          <p:nvPr>
            <p:ph type="sldNum" sz="quarter" idx="2"/>
          </p:nvPr>
        </p:nvSpPr>
        <p:spPr>
          <a:xfrm>
            <a:off x="23632380" y="13077479"/>
            <a:ext cx="283770" cy="4699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49" name="10.jpg" descr="10.jpg"/>
          <p:cNvPicPr>
            <a:picLocks noChangeAspect="1"/>
          </p:cNvPicPr>
          <p:nvPr/>
        </p:nvPicPr>
        <p:blipFill>
          <a:blip r:embed="rId2">
            <a:extLst/>
          </a:blip>
          <a:stretch>
            <a:fillRect/>
          </a:stretch>
        </p:blipFill>
        <p:spPr>
          <a:xfrm>
            <a:off x="17873332" y="3306653"/>
            <a:ext cx="5024897" cy="10025807"/>
          </a:xfrm>
          <a:prstGeom prst="rect">
            <a:avLst/>
          </a:prstGeom>
          <a:ln w="12700">
            <a:miter lim="400000"/>
          </a:ln>
        </p:spPr>
      </p:pic>
      <p:pic>
        <p:nvPicPr>
          <p:cNvPr id="150" name="Darcee.JPG" descr="Darcee.JPG"/>
          <p:cNvPicPr>
            <a:picLocks noChangeAspect="1"/>
          </p:cNvPicPr>
          <p:nvPr/>
        </p:nvPicPr>
        <p:blipFill>
          <a:blip r:embed="rId3">
            <a:extLst/>
          </a:blip>
          <a:stretch>
            <a:fillRect/>
          </a:stretch>
        </p:blipFill>
        <p:spPr>
          <a:xfrm>
            <a:off x="10452064" y="5860926"/>
            <a:ext cx="5598898" cy="7465199"/>
          </a:xfrm>
          <a:prstGeom prst="rect">
            <a:avLst/>
          </a:prstGeom>
          <a:ln w="12700">
            <a:miter lim="400000"/>
          </a:ln>
        </p:spPr>
      </p:pic>
      <p:pic>
        <p:nvPicPr>
          <p:cNvPr id="151" name="dancer.jpg" descr="dancer.jpg"/>
          <p:cNvPicPr>
            <a:picLocks noChangeAspect="1"/>
          </p:cNvPicPr>
          <p:nvPr/>
        </p:nvPicPr>
        <p:blipFill>
          <a:blip r:embed="rId4">
            <a:extLst/>
          </a:blip>
          <a:stretch>
            <a:fillRect/>
          </a:stretch>
        </p:blipFill>
        <p:spPr>
          <a:xfrm>
            <a:off x="4432117" y="8418519"/>
            <a:ext cx="3541504" cy="4821633"/>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3" name="Our Story"/>
          <p:cNvSpPr txBox="1"/>
          <p:nvPr>
            <p:ph type="title"/>
          </p:nvPr>
        </p:nvSpPr>
        <p:spPr>
          <a:prstGeom prst="rect">
            <a:avLst/>
          </a:prstGeom>
        </p:spPr>
        <p:txBody>
          <a:bodyPr/>
          <a:lstStyle/>
          <a:p>
            <a:pPr/>
            <a:r>
              <a:t>Our Story – Jclynn</a:t>
            </a:r>
          </a:p>
        </p:txBody>
      </p:sp>
      <p:sp>
        <p:nvSpPr>
          <p:cNvPr id="154" name="Jclynn, our middle daughter…"/>
          <p:cNvSpPr txBox="1"/>
          <p:nvPr>
            <p:ph type="body" idx="1"/>
          </p:nvPr>
        </p:nvSpPr>
        <p:spPr>
          <a:xfrm>
            <a:off x="1790700" y="3644900"/>
            <a:ext cx="15542810" cy="8839200"/>
          </a:xfrm>
          <a:prstGeom prst="rect">
            <a:avLst/>
          </a:prstGeom>
        </p:spPr>
        <p:txBody>
          <a:bodyPr/>
          <a:lstStyle/>
          <a:p>
            <a:pPr/>
            <a:r>
              <a:t>Jclynn, our middle daughter</a:t>
            </a:r>
          </a:p>
          <a:p>
            <a:pPr/>
            <a:r>
              <a:t>Darcee’s donor @ age 12 (now 40)</a:t>
            </a:r>
          </a:p>
          <a:p>
            <a:pPr/>
            <a:r>
              <a:t>Not a carrier, free of MLD</a:t>
            </a:r>
          </a:p>
          <a:p>
            <a:pPr/>
            <a:r>
              <a:t>MLD is stopped in this branch of our family tree</a:t>
            </a:r>
          </a:p>
          <a:p>
            <a:pPr/>
          </a:p>
          <a:p>
            <a:pPr marL="0" indent="0">
              <a:spcBef>
                <a:spcPts val="0"/>
              </a:spcBef>
              <a:buSzTx/>
              <a:buNone/>
              <a:defRPr i="1" sz="4300">
                <a:latin typeface="Helvetica"/>
                <a:ea typeface="Helvetica"/>
                <a:cs typeface="Helvetica"/>
                <a:sym typeface="Helvetica"/>
              </a:defRPr>
            </a:pPr>
            <a:r>
              <a:t>Note: While someone may not have the disease, not be a carrier, and not be medically affected, there are no family members that are emotionally “unaffected”</a:t>
            </a:r>
          </a:p>
        </p:txBody>
      </p:sp>
      <p:sp>
        <p:nvSpPr>
          <p:cNvPr id="155" name="Slide Number"/>
          <p:cNvSpPr txBox="1"/>
          <p:nvPr>
            <p:ph type="sldNum" sz="quarter" idx="2"/>
          </p:nvPr>
        </p:nvSpPr>
        <p:spPr>
          <a:xfrm>
            <a:off x="23632380" y="13077479"/>
            <a:ext cx="283770" cy="4699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56" name="DSC_0228 (1).jpg" descr="DSC_0228 (1).jpg"/>
          <p:cNvPicPr>
            <a:picLocks noChangeAspect="1"/>
          </p:cNvPicPr>
          <p:nvPr/>
        </p:nvPicPr>
        <p:blipFill>
          <a:blip r:embed="rId2">
            <a:extLst/>
          </a:blip>
          <a:stretch>
            <a:fillRect/>
          </a:stretch>
        </p:blipFill>
        <p:spPr>
          <a:xfrm>
            <a:off x="14865239" y="353418"/>
            <a:ext cx="9158304" cy="6925141"/>
          </a:xfrm>
          <a:prstGeom prst="rect">
            <a:avLst/>
          </a:prstGeom>
          <a:ln w="12700">
            <a:miter lim="400000"/>
          </a:ln>
          <a:effectLst>
            <a:outerShdw sx="100000" sy="100000" kx="0" ky="0" algn="b" rotWithShape="0" blurRad="190500" dist="76200" dir="1387944">
              <a:srgbClr val="3B7092"/>
            </a:outerShdw>
          </a:effectLst>
        </p:spPr>
      </p:pic>
      <p:pic>
        <p:nvPicPr>
          <p:cNvPr id="157" name="Image" descr="Image"/>
          <p:cNvPicPr>
            <a:picLocks noChangeAspect="1"/>
          </p:cNvPicPr>
          <p:nvPr/>
        </p:nvPicPr>
        <p:blipFill>
          <a:blip r:embed="rId3">
            <a:extLst/>
          </a:blip>
          <a:stretch>
            <a:fillRect/>
          </a:stretch>
        </p:blipFill>
        <p:spPr>
          <a:xfrm>
            <a:off x="17984676" y="7044477"/>
            <a:ext cx="4098219" cy="6508027"/>
          </a:xfrm>
          <a:prstGeom prst="rect">
            <a:avLst/>
          </a:prstGeom>
          <a:ln w="12700">
            <a:miter lim="400000"/>
          </a:ln>
          <a:effectLst>
            <a:outerShdw sx="100000" sy="100000" kx="0" ky="0" algn="b" rotWithShape="0" blurRad="152400" dist="114300" dir="2700000">
              <a:srgbClr val="000000">
                <a:alpha val="75000"/>
              </a:srgbClr>
            </a:outerShdw>
          </a:effectLst>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9" presetID="15" grpId="1" fill="hold">
                                  <p:stCondLst>
                                    <p:cond delay="1000"/>
                                  </p:stCondLst>
                                  <p:iterate type="el" backwards="0">
                                    <p:tmAbs val="0"/>
                                  </p:iterate>
                                  <p:childTnLst>
                                    <p:set>
                                      <p:cBhvr>
                                        <p:cTn id="6" fill="hold"/>
                                        <p:tgtEl>
                                          <p:spTgt spid="157"/>
                                        </p:tgtEl>
                                        <p:attrNameLst>
                                          <p:attrName>style.visibility</p:attrName>
                                        </p:attrNameLst>
                                      </p:cBhvr>
                                      <p:to>
                                        <p:strVal val="visible"/>
                                      </p:to>
                                    </p:set>
                                    <p:anim calcmode="lin" valueType="num">
                                      <p:cBhvr>
                                        <p:cTn id="7" dur="2000" fill="hold"/>
                                        <p:tgtEl>
                                          <p:spTgt spid="157"/>
                                        </p:tgtEl>
                                        <p:attrNameLst>
                                          <p:attrName>ppt_w</p:attrName>
                                        </p:attrNameLst>
                                      </p:cBhvr>
                                      <p:tavLst>
                                        <p:tav tm="0">
                                          <p:val>
                                            <p:fltVal val="0"/>
                                          </p:val>
                                        </p:tav>
                                        <p:tav tm="100000">
                                          <p:val>
                                            <p:strVal val="#ppt_w"/>
                                          </p:val>
                                        </p:tav>
                                      </p:tavLst>
                                    </p:anim>
                                    <p:anim calcmode="lin" valueType="num">
                                      <p:cBhvr>
                                        <p:cTn id="8" dur="2000" fill="hold"/>
                                        <p:tgtEl>
                                          <p:spTgt spid="157"/>
                                        </p:tgtEl>
                                        <p:attrNameLst>
                                          <p:attrName>ppt_h</p:attrName>
                                        </p:attrNameLst>
                                      </p:cBhvr>
                                      <p:tavLst>
                                        <p:tav tm="0">
                                          <p:val>
                                            <p:fltVal val="0"/>
                                          </p:val>
                                        </p:tav>
                                        <p:tav tm="100000">
                                          <p:val>
                                            <p:strVal val="#ppt_h"/>
                                          </p:val>
                                        </p:tav>
                                      </p:tavLst>
                                    </p:anim>
                                    <p:anim calcmode="lin" valueType="num">
                                      <p:cBhvr>
                                        <p:cTn id="9" dur="2000" fill="hold"/>
                                        <p:tgtEl>
                                          <p:spTgt spid="157"/>
                                        </p:tgtEl>
                                        <p:attrNameLst>
                                          <p:attrName>ppt_x</p:attrName>
                                        </p:attrNameLst>
                                      </p:cBhvr>
                                      <p:tavLst>
                                        <p:tav tm="0" fmla="#ppt_x+(cos(-2*pi*(1-$))*-#ppt_x-sin(-2*pi*(1-$))*(1-#ppt_y))*(1-$)">
                                          <p:val>
                                            <p:fltVal val="0"/>
                                          </p:val>
                                        </p:tav>
                                        <p:tav tm="100000">
                                          <p:val>
                                            <p:fltVal val="1"/>
                                          </p:val>
                                        </p:tav>
                                      </p:tavLst>
                                    </p:anim>
                                    <p:anim calcmode="lin" valueType="num">
                                      <p:cBhvr>
                                        <p:cTn id="10" dur="2000" fill="hold"/>
                                        <p:tgtEl>
                                          <p:spTgt spid="157"/>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57" grpId="1"/>
    </p:bldLst>
  </p:timing>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9" name="butterfly-w-tail-transparent.png" descr="butterfly-w-tail-transparent.png"/>
          <p:cNvPicPr>
            <a:picLocks noChangeAspect="1"/>
          </p:cNvPicPr>
          <p:nvPr/>
        </p:nvPicPr>
        <p:blipFill>
          <a:blip r:embed="rId2">
            <a:extLst/>
          </a:blip>
          <a:stretch>
            <a:fillRect/>
          </a:stretch>
        </p:blipFill>
        <p:spPr>
          <a:xfrm>
            <a:off x="3530877" y="2870706"/>
            <a:ext cx="17299704" cy="7974588"/>
          </a:xfrm>
          <a:prstGeom prst="rect">
            <a:avLst/>
          </a:prstGeom>
          <a:ln w="12700">
            <a:miter lim="400000"/>
          </a:ln>
        </p:spPr>
      </p:pic>
      <p:sp>
        <p:nvSpPr>
          <p:cNvPr id="160" name="We C.A.R.E.™"/>
          <p:cNvSpPr txBox="1"/>
          <p:nvPr>
            <p:ph type="title"/>
          </p:nvPr>
        </p:nvSpPr>
        <p:spPr>
          <a:prstGeom prst="rect">
            <a:avLst/>
          </a:prstGeom>
        </p:spPr>
        <p:txBody>
          <a:bodyPr/>
          <a:lstStyle/>
          <a:p>
            <a:pPr>
              <a:defRPr>
                <a:latin typeface="Gill Sans"/>
                <a:ea typeface="Gill Sans"/>
                <a:cs typeface="Gill Sans"/>
                <a:sym typeface="Gill Sans"/>
              </a:defRPr>
            </a:pPr>
            <a:r>
              <a:t>We C.A.R.E.</a:t>
            </a:r>
            <a:r>
              <a:rPr baseline="62119" sz="8300"/>
              <a:t>®</a:t>
            </a:r>
          </a:p>
        </p:txBody>
      </p:sp>
      <p:sp>
        <p:nvSpPr>
          <p:cNvPr id="161" name="Double-click to edit"/>
          <p:cNvSpPr txBox="1"/>
          <p:nvPr>
            <p:ph type="body" idx="1"/>
          </p:nvPr>
        </p:nvSpPr>
        <p:spPr>
          <a:prstGeom prst="rect">
            <a:avLst/>
          </a:prstGeom>
        </p:spPr>
        <p:txBody>
          <a:bodyPr/>
          <a:lstStyle/>
          <a:p>
            <a:pPr/>
          </a:p>
        </p:txBody>
      </p:sp>
      <p:sp>
        <p:nvSpPr>
          <p:cNvPr id="162" name="Slide Number"/>
          <p:cNvSpPr txBox="1"/>
          <p:nvPr>
            <p:ph type="sldNum" sz="quarter" idx="2"/>
          </p:nvPr>
        </p:nvSpPr>
        <p:spPr>
          <a:xfrm>
            <a:off x="23632380" y="13077479"/>
            <a:ext cx="283770" cy="4699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63" name="Mission-large-white-(source-with-We-CARE).png" descr="Mission-large-white-(source-with-We-CARE).png"/>
          <p:cNvPicPr>
            <a:picLocks noChangeAspect="1"/>
          </p:cNvPicPr>
          <p:nvPr/>
        </p:nvPicPr>
        <p:blipFill>
          <a:blip r:embed="rId3">
            <a:extLst/>
          </a:blip>
          <a:srcRect l="0" t="19085" r="0" b="0"/>
          <a:stretch>
            <a:fillRect/>
          </a:stretch>
        </p:blipFill>
        <p:spPr>
          <a:xfrm>
            <a:off x="3071584" y="4038485"/>
            <a:ext cx="18240833" cy="7379723"/>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5" name="Rare Disease Facts"/>
          <p:cNvSpPr txBox="1"/>
          <p:nvPr>
            <p:ph type="title"/>
          </p:nvPr>
        </p:nvSpPr>
        <p:spPr>
          <a:xfrm>
            <a:off x="6496732" y="-103447"/>
            <a:ext cx="13214692" cy="2984501"/>
          </a:xfrm>
          <a:prstGeom prst="rect">
            <a:avLst/>
          </a:prstGeom>
        </p:spPr>
        <p:txBody>
          <a:bodyPr/>
          <a:lstStyle/>
          <a:p>
            <a:pPr/>
            <a:r>
              <a:t>Rare Disease Facts</a:t>
            </a:r>
          </a:p>
        </p:txBody>
      </p:sp>
      <p:sp>
        <p:nvSpPr>
          <p:cNvPr id="166" name="Slide Number"/>
          <p:cNvSpPr txBox="1"/>
          <p:nvPr>
            <p:ph type="sldNum" sz="quarter" idx="2"/>
          </p:nvPr>
        </p:nvSpPr>
        <p:spPr>
          <a:xfrm>
            <a:off x="23632380" y="13077479"/>
            <a:ext cx="283770" cy="4699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67" name="Image" descr="Image"/>
          <p:cNvPicPr>
            <a:picLocks noChangeAspect="1"/>
          </p:cNvPicPr>
          <p:nvPr/>
        </p:nvPicPr>
        <p:blipFill>
          <a:blip r:embed="rId2">
            <a:extLst/>
          </a:blip>
          <a:stretch>
            <a:fillRect/>
          </a:stretch>
        </p:blipFill>
        <p:spPr>
          <a:xfrm>
            <a:off x="845971" y="1937163"/>
            <a:ext cx="4566247" cy="4566246"/>
          </a:xfrm>
          <a:prstGeom prst="rect">
            <a:avLst/>
          </a:prstGeom>
          <a:ln w="12700">
            <a:miter lim="400000"/>
          </a:ln>
        </p:spPr>
      </p:pic>
      <p:pic>
        <p:nvPicPr>
          <p:cNvPr id="168" name="Image" descr="Image"/>
          <p:cNvPicPr>
            <a:picLocks noChangeAspect="1"/>
          </p:cNvPicPr>
          <p:nvPr/>
        </p:nvPicPr>
        <p:blipFill>
          <a:blip r:embed="rId3">
            <a:extLst/>
          </a:blip>
          <a:srcRect l="0" t="0" r="0" b="27127"/>
          <a:stretch>
            <a:fillRect/>
          </a:stretch>
        </p:blipFill>
        <p:spPr>
          <a:xfrm>
            <a:off x="1872280" y="7598935"/>
            <a:ext cx="6266118" cy="4566307"/>
          </a:xfrm>
          <a:prstGeom prst="rect">
            <a:avLst/>
          </a:prstGeom>
          <a:ln w="12700">
            <a:miter lim="400000"/>
          </a:ln>
        </p:spPr>
      </p:pic>
      <p:sp>
        <p:nvSpPr>
          <p:cNvPr id="169" name="Source: Global Genes Rare Disease Facts https://globalgenes.org/rare-diseases-facts-statistics/…"/>
          <p:cNvSpPr txBox="1"/>
          <p:nvPr/>
        </p:nvSpPr>
        <p:spPr>
          <a:xfrm>
            <a:off x="5293045" y="12871444"/>
            <a:ext cx="14526314" cy="88901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2600">
                <a:solidFill>
                  <a:schemeClr val="accent6">
                    <a:hueOff val="7068528"/>
                    <a:satOff val="-63217"/>
                    <a:lumOff val="21330"/>
                  </a:schemeClr>
                </a:solidFill>
              </a:defRPr>
            </a:pPr>
            <a:r>
              <a:t>Source: </a:t>
            </a:r>
            <a:r>
              <a:rPr b="1">
                <a:latin typeface="Helvetica"/>
                <a:ea typeface="Helvetica"/>
                <a:cs typeface="Helvetica"/>
                <a:sym typeface="Helvetica"/>
              </a:rPr>
              <a:t>Global Genes Rare Disease Facts </a:t>
            </a:r>
            <a:r>
              <a:rPr u="sng">
                <a:hlinkClick r:id="rId4" invalidUrl="" action="" tgtFrame="" tooltip="" history="1" highlightClick="0" endSnd="0"/>
              </a:rPr>
              <a:t>https://globalgenes.org/rare-diseases-facts-statistics/</a:t>
            </a:r>
            <a:endParaRPr sz="1800"/>
          </a:p>
          <a:p>
            <a:pPr algn="l">
              <a:defRPr sz="2600">
                <a:solidFill>
                  <a:schemeClr val="accent6">
                    <a:hueOff val="7068528"/>
                    <a:satOff val="-63217"/>
                    <a:lumOff val="21330"/>
                  </a:schemeClr>
                </a:solidFill>
              </a:defRPr>
            </a:pPr>
            <a:r>
              <a:rPr sz="1800"/>
              <a:t>                   </a:t>
            </a:r>
            <a:r>
              <a:rPr b="1">
                <a:latin typeface="Helvetica"/>
                <a:ea typeface="Helvetica"/>
                <a:cs typeface="Helvetica"/>
                <a:sym typeface="Helvetica"/>
              </a:rPr>
              <a:t>EveryLife Foundation Burden study</a:t>
            </a:r>
            <a:r>
              <a:rPr sz="1800"/>
              <a:t>  </a:t>
            </a:r>
            <a:r>
              <a:rPr u="sng"/>
              <a:t>https://everylifefoundation.org/burden-study/</a:t>
            </a:r>
          </a:p>
        </p:txBody>
      </p:sp>
      <p:pic>
        <p:nvPicPr>
          <p:cNvPr id="170" name="Image" descr="Image"/>
          <p:cNvPicPr>
            <a:picLocks noChangeAspect="1"/>
          </p:cNvPicPr>
          <p:nvPr/>
        </p:nvPicPr>
        <p:blipFill>
          <a:blip r:embed="rId5">
            <a:extLst/>
          </a:blip>
          <a:stretch>
            <a:fillRect/>
          </a:stretch>
        </p:blipFill>
        <p:spPr>
          <a:xfrm>
            <a:off x="7394143" y="2486735"/>
            <a:ext cx="5660766" cy="3863473"/>
          </a:xfrm>
          <a:prstGeom prst="rect">
            <a:avLst/>
          </a:prstGeom>
          <a:ln w="12700">
            <a:miter lim="400000"/>
          </a:ln>
        </p:spPr>
      </p:pic>
      <p:pic>
        <p:nvPicPr>
          <p:cNvPr id="171" name="Image" descr="Image"/>
          <p:cNvPicPr>
            <a:picLocks noChangeAspect="1"/>
          </p:cNvPicPr>
          <p:nvPr/>
        </p:nvPicPr>
        <p:blipFill>
          <a:blip r:embed="rId6">
            <a:extLst/>
          </a:blip>
          <a:stretch>
            <a:fillRect/>
          </a:stretch>
        </p:blipFill>
        <p:spPr>
          <a:xfrm>
            <a:off x="17720391" y="8986140"/>
            <a:ext cx="5435077" cy="3674112"/>
          </a:xfrm>
          <a:prstGeom prst="rect">
            <a:avLst/>
          </a:prstGeom>
          <a:ln w="12700">
            <a:miter lim="400000"/>
          </a:ln>
        </p:spPr>
      </p:pic>
      <p:pic>
        <p:nvPicPr>
          <p:cNvPr id="172" name="Image" descr="Image"/>
          <p:cNvPicPr>
            <a:picLocks noChangeAspect="1"/>
          </p:cNvPicPr>
          <p:nvPr/>
        </p:nvPicPr>
        <p:blipFill>
          <a:blip r:embed="rId7">
            <a:extLst/>
          </a:blip>
          <a:stretch>
            <a:fillRect/>
          </a:stretch>
        </p:blipFill>
        <p:spPr>
          <a:xfrm>
            <a:off x="9082411" y="6844309"/>
            <a:ext cx="5338460" cy="5321071"/>
          </a:xfrm>
          <a:prstGeom prst="rect">
            <a:avLst/>
          </a:prstGeom>
          <a:ln w="12700">
            <a:miter lim="400000"/>
          </a:ln>
        </p:spPr>
      </p:pic>
      <p:pic>
        <p:nvPicPr>
          <p:cNvPr id="173" name="Image" descr="Image"/>
          <p:cNvPicPr>
            <a:picLocks noChangeAspect="1"/>
          </p:cNvPicPr>
          <p:nvPr/>
        </p:nvPicPr>
        <p:blipFill>
          <a:blip r:embed="rId8">
            <a:extLst/>
          </a:blip>
          <a:stretch>
            <a:fillRect/>
          </a:stretch>
        </p:blipFill>
        <p:spPr>
          <a:xfrm>
            <a:off x="14867087" y="2527353"/>
            <a:ext cx="9063116" cy="6247595"/>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400"/>
                                  </p:stCondLst>
                                  <p:iterate type="el" backwards="0">
                                    <p:tmAbs val="0"/>
                                  </p:iterate>
                                  <p:childTnLst>
                                    <p:set>
                                      <p:cBhvr>
                                        <p:cTn id="6" fill="hold"/>
                                        <p:tgtEl>
                                          <p:spTgt spid="167"/>
                                        </p:tgtEl>
                                        <p:attrNameLst>
                                          <p:attrName>style.visibility</p:attrName>
                                        </p:attrNameLst>
                                      </p:cBhvr>
                                      <p:to>
                                        <p:strVal val="visible"/>
                                      </p:to>
                                    </p:set>
                                  </p:childTnLst>
                                </p:cTn>
                              </p:par>
                            </p:childTnLst>
                          </p:cTn>
                        </p:par>
                        <p:par>
                          <p:cTn id="7" fill="hold">
                            <p:stCondLst>
                              <p:cond delay="400"/>
                            </p:stCondLst>
                            <p:childTnLst>
                              <p:par>
                                <p:cTn id="8" presetClass="entr" nodeType="afterEffect" presetSubtype="0" presetID="1" grpId="2" fill="hold">
                                  <p:stCondLst>
                                    <p:cond delay="400"/>
                                  </p:stCondLst>
                                  <p:iterate type="el" backwards="0">
                                    <p:tmAbs val="0"/>
                                  </p:iterate>
                                  <p:childTnLst>
                                    <p:set>
                                      <p:cBhvr>
                                        <p:cTn id="9" fill="hold"/>
                                        <p:tgtEl>
                                          <p:spTgt spid="172"/>
                                        </p:tgtEl>
                                        <p:attrNameLst>
                                          <p:attrName>style.visibility</p:attrName>
                                        </p:attrNameLst>
                                      </p:cBhvr>
                                      <p:to>
                                        <p:strVal val="visible"/>
                                      </p:to>
                                    </p:set>
                                  </p:childTnLst>
                                </p:cTn>
                              </p:par>
                            </p:childTnLst>
                          </p:cTn>
                        </p:par>
                        <p:par>
                          <p:cTn id="10" fill="hold">
                            <p:stCondLst>
                              <p:cond delay="800"/>
                            </p:stCondLst>
                            <p:childTnLst>
                              <p:par>
                                <p:cTn id="11" presetClass="entr" nodeType="afterEffect" presetSubtype="0" presetID="1" grpId="3" fill="hold">
                                  <p:stCondLst>
                                    <p:cond delay="400"/>
                                  </p:stCondLst>
                                  <p:iterate type="el" backwards="0">
                                    <p:tmAbs val="0"/>
                                  </p:iterate>
                                  <p:childTnLst>
                                    <p:set>
                                      <p:cBhvr>
                                        <p:cTn id="12" fill="hold"/>
                                        <p:tgtEl>
                                          <p:spTgt spid="170"/>
                                        </p:tgtEl>
                                        <p:attrNameLst>
                                          <p:attrName>style.visibility</p:attrName>
                                        </p:attrNameLst>
                                      </p:cBhvr>
                                      <p:to>
                                        <p:strVal val="visible"/>
                                      </p:to>
                                    </p:set>
                                  </p:childTnLst>
                                </p:cTn>
                              </p:par>
                            </p:childTnLst>
                          </p:cTn>
                        </p:par>
                        <p:par>
                          <p:cTn id="13" fill="hold">
                            <p:stCondLst>
                              <p:cond delay="1200"/>
                            </p:stCondLst>
                            <p:childTnLst>
                              <p:par>
                                <p:cTn id="14" presetClass="entr" nodeType="afterEffect" presetSubtype="0" presetID="1" grpId="4" fill="hold">
                                  <p:stCondLst>
                                    <p:cond delay="400"/>
                                  </p:stCondLst>
                                  <p:iterate type="el" backwards="0">
                                    <p:tmAbs val="0"/>
                                  </p:iterate>
                                  <p:childTnLst>
                                    <p:set>
                                      <p:cBhvr>
                                        <p:cTn id="15" fill="hold"/>
                                        <p:tgtEl>
                                          <p:spTgt spid="168"/>
                                        </p:tgtEl>
                                        <p:attrNameLst>
                                          <p:attrName>style.visibility</p:attrName>
                                        </p:attrNameLst>
                                      </p:cBhvr>
                                      <p:to>
                                        <p:strVal val="visible"/>
                                      </p:to>
                                    </p:set>
                                  </p:childTnLst>
                                </p:cTn>
                              </p:par>
                            </p:childTnLst>
                          </p:cTn>
                        </p:par>
                        <p:par>
                          <p:cTn id="16" fill="hold">
                            <p:stCondLst>
                              <p:cond delay="1600"/>
                            </p:stCondLst>
                            <p:childTnLst>
                              <p:par>
                                <p:cTn id="17" presetClass="entr" nodeType="afterEffect" presetSubtype="0" presetID="1" grpId="5" fill="hold">
                                  <p:stCondLst>
                                    <p:cond delay="400"/>
                                  </p:stCondLst>
                                  <p:iterate type="el" backwards="0">
                                    <p:tmAbs val="0"/>
                                  </p:iterate>
                                  <p:childTnLst>
                                    <p:set>
                                      <p:cBhvr>
                                        <p:cTn id="18" fill="hold"/>
                                        <p:tgtEl>
                                          <p:spTgt spid="171"/>
                                        </p:tgtEl>
                                        <p:attrNameLst>
                                          <p:attrName>style.visibility</p:attrName>
                                        </p:attrNameLst>
                                      </p:cBhvr>
                                      <p:to>
                                        <p:strVal val="visible"/>
                                      </p:to>
                                    </p:set>
                                  </p:childTnLst>
                                </p:cTn>
                              </p:par>
                            </p:childTnLst>
                          </p:cTn>
                        </p:par>
                        <p:par>
                          <p:cTn id="19" fill="hold">
                            <p:stCondLst>
                              <p:cond delay="2000"/>
                            </p:stCondLst>
                            <p:childTnLst>
                              <p:par>
                                <p:cTn id="20" presetClass="entr" nodeType="afterEffect" presetSubtype="0" presetID="1" grpId="6" fill="hold">
                                  <p:stCondLst>
                                    <p:cond delay="400"/>
                                  </p:stCondLst>
                                  <p:iterate type="el" backwards="0">
                                    <p:tmAbs val="0"/>
                                  </p:iterate>
                                  <p:childTnLst>
                                    <p:set>
                                      <p:cBhvr>
                                        <p:cTn id="21" fill="hold"/>
                                        <p:tgtEl>
                                          <p:spTgt spid="16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70" grpId="3"/>
      <p:bldP build="whole" bldLvl="1" animBg="1" rev="0" advAuto="0" spid="167" grpId="1"/>
      <p:bldP build="whole" bldLvl="1" animBg="1" rev="0" advAuto="0" spid="168" grpId="4"/>
      <p:bldP build="whole" bldLvl="1" animBg="1" rev="0" advAuto="0" spid="171" grpId="5"/>
      <p:bldP build="whole" bldLvl="1" animBg="1" rev="0" advAuto="0" spid="169" grpId="6"/>
      <p:bldP build="whole" bldLvl="1" animBg="1" rev="0" advAuto="0" spid="172" grpId="2"/>
    </p:bldLst>
  </p:timing>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5" name="Human Metabolic Pathways"/>
          <p:cNvSpPr txBox="1"/>
          <p:nvPr>
            <p:ph type="title"/>
          </p:nvPr>
        </p:nvSpPr>
        <p:spPr>
          <a:xfrm>
            <a:off x="1790700" y="571500"/>
            <a:ext cx="7795293" cy="5141665"/>
          </a:xfrm>
          <a:prstGeom prst="rect">
            <a:avLst/>
          </a:prstGeom>
        </p:spPr>
        <p:txBody>
          <a:bodyPr/>
          <a:lstStyle>
            <a:lvl1pPr defTabSz="808990">
              <a:defRPr sz="10976"/>
            </a:lvl1pPr>
          </a:lstStyle>
          <a:p>
            <a:pPr/>
            <a:r>
              <a:t>Human Metabolic Pathways</a:t>
            </a:r>
          </a:p>
        </p:txBody>
      </p:sp>
      <p:sp>
        <p:nvSpPr>
          <p:cNvPr id="17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77" name="MetabolicPathways_6_17_04_.png" descr="MetabolicPathways_6_17_04_.png"/>
          <p:cNvPicPr>
            <a:picLocks noChangeAspect="1"/>
          </p:cNvPicPr>
          <p:nvPr/>
        </p:nvPicPr>
        <p:blipFill>
          <a:blip r:embed="rId2">
            <a:extLst/>
          </a:blip>
          <a:stretch>
            <a:fillRect/>
          </a:stretch>
        </p:blipFill>
        <p:spPr>
          <a:xfrm>
            <a:off x="10804512" y="264720"/>
            <a:ext cx="10335234" cy="13534310"/>
          </a:xfrm>
          <a:prstGeom prst="rect">
            <a:avLst/>
          </a:prstGeom>
          <a:ln w="12700">
            <a:miter lim="400000"/>
          </a:ln>
        </p:spPr>
      </p:pic>
      <p:sp>
        <p:nvSpPr>
          <p:cNvPr id="178" name="Oh my!"/>
          <p:cNvSpPr txBox="1"/>
          <p:nvPr/>
        </p:nvSpPr>
        <p:spPr>
          <a:xfrm>
            <a:off x="3637918" y="12338153"/>
            <a:ext cx="2279092" cy="889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Oh my!</a:t>
            </a:r>
          </a:p>
        </p:txBody>
      </p:sp>
      <p:pic>
        <p:nvPicPr>
          <p:cNvPr id="179" name="Image" descr="Image"/>
          <p:cNvPicPr>
            <a:picLocks noChangeAspect="1"/>
          </p:cNvPicPr>
          <p:nvPr/>
        </p:nvPicPr>
        <p:blipFill>
          <a:blip r:embed="rId3">
            <a:extLst/>
          </a:blip>
          <a:stretch>
            <a:fillRect/>
          </a:stretch>
        </p:blipFill>
        <p:spPr>
          <a:xfrm>
            <a:off x="1729464" y="7474053"/>
            <a:ext cx="6096001" cy="4572001"/>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32" presetID="4" grpId="1" fill="hold">
                                  <p:stCondLst>
                                    <p:cond delay="2000"/>
                                  </p:stCondLst>
                                  <p:iterate type="el" backwards="0">
                                    <p:tmAbs val="0"/>
                                  </p:iterate>
                                  <p:childTnLst>
                                    <p:set>
                                      <p:cBhvr>
                                        <p:cTn id="6" fill="hold"/>
                                        <p:tgtEl>
                                          <p:spTgt spid="179"/>
                                        </p:tgtEl>
                                        <p:attrNameLst>
                                          <p:attrName>style.visibility</p:attrName>
                                        </p:attrNameLst>
                                      </p:cBhvr>
                                      <p:to>
                                        <p:strVal val="visible"/>
                                      </p:to>
                                    </p:set>
                                    <p:animEffect filter="box(out)" transition="in">
                                      <p:cBhvr>
                                        <p:cTn id="7" dur="1000"/>
                                        <p:tgtEl>
                                          <p:spTgt spid="179"/>
                                        </p:tgtEl>
                                      </p:cBhvr>
                                    </p:animEffect>
                                  </p:childTnLst>
                                </p:cTn>
                              </p:par>
                            </p:childTnLst>
                          </p:cTn>
                        </p:par>
                        <p:par>
                          <p:cTn id="8" fill="hold">
                            <p:stCondLst>
                              <p:cond delay="3000"/>
                            </p:stCondLst>
                            <p:childTnLst>
                              <p:par>
                                <p:cTn id="9" presetClass="entr" nodeType="afterEffect" presetSubtype="32" presetID="4" grpId="2" fill="hold">
                                  <p:stCondLst>
                                    <p:cond delay="0"/>
                                  </p:stCondLst>
                                  <p:iterate type="el" backwards="0">
                                    <p:tmAbs val="0"/>
                                  </p:iterate>
                                  <p:childTnLst>
                                    <p:set>
                                      <p:cBhvr>
                                        <p:cTn id="10" fill="hold"/>
                                        <p:tgtEl>
                                          <p:spTgt spid="178"/>
                                        </p:tgtEl>
                                        <p:attrNameLst>
                                          <p:attrName>style.visibility</p:attrName>
                                        </p:attrNameLst>
                                      </p:cBhvr>
                                      <p:to>
                                        <p:strVal val="visible"/>
                                      </p:to>
                                    </p:set>
                                    <p:animEffect filter="box(out)" transition="in">
                                      <p:cBhvr>
                                        <p:cTn id="11" dur="1000"/>
                                        <p:tgtEl>
                                          <p:spTgt spid="17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79" grpId="1"/>
      <p:bldP build="whole" bldLvl="1" animBg="1" rev="0" advAuto="0" spid="178" grpId="2"/>
    </p:bldLst>
  </p:timing>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1" name="Chemistry of Sphingolipids"/>
          <p:cNvSpPr txBox="1"/>
          <p:nvPr>
            <p:ph type="title"/>
          </p:nvPr>
        </p:nvSpPr>
        <p:spPr>
          <a:xfrm>
            <a:off x="222022" y="577850"/>
            <a:ext cx="7384663" cy="4218562"/>
          </a:xfrm>
          <a:prstGeom prst="rect">
            <a:avLst/>
          </a:prstGeom>
        </p:spPr>
        <p:txBody>
          <a:bodyPr/>
          <a:lstStyle/>
          <a:p>
            <a:pPr defTabSz="685165">
              <a:defRPr sz="9296"/>
            </a:pPr>
            <a:r>
              <a:t>Chemistry of</a:t>
            </a:r>
            <a:br/>
            <a:r>
              <a:t>Sphingolipids</a:t>
            </a:r>
          </a:p>
        </p:txBody>
      </p:sp>
      <p:sp>
        <p:nvSpPr>
          <p:cNvPr id="18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259" name="Group"/>
          <p:cNvGrpSpPr/>
          <p:nvPr/>
        </p:nvGrpSpPr>
        <p:grpSpPr>
          <a:xfrm>
            <a:off x="7436957" y="190456"/>
            <a:ext cx="17603720" cy="13335088"/>
            <a:chOff x="0" y="0"/>
            <a:chExt cx="17603719" cy="13335086"/>
          </a:xfrm>
        </p:grpSpPr>
        <p:sp>
          <p:nvSpPr>
            <p:cNvPr id="183" name="Rectangle"/>
            <p:cNvSpPr/>
            <p:nvPr/>
          </p:nvSpPr>
          <p:spPr>
            <a:xfrm>
              <a:off x="327440" y="0"/>
              <a:ext cx="16776554" cy="13335087"/>
            </a:xfrm>
            <a:prstGeom prst="rect">
              <a:avLst/>
            </a:prstGeom>
            <a:gradFill flip="none" rotWithShape="1">
              <a:gsLst>
                <a:gs pos="0">
                  <a:schemeClr val="accent1">
                    <a:alpha val="51087"/>
                  </a:schemeClr>
                </a:gs>
                <a:gs pos="100000">
                  <a:schemeClr val="accent1">
                    <a:hueOff val="321133"/>
                    <a:satOff val="-12043"/>
                    <a:lumOff val="-7113"/>
                    <a:alpha val="51087"/>
                  </a:schemeClr>
                </a:gs>
              </a:gsLst>
              <a:lin ang="5400000" scaled="0"/>
            </a:gradFill>
            <a:ln w="12700" cap="flat">
              <a:noFill/>
              <a:miter lim="400000"/>
            </a:ln>
            <a:effectLst>
              <a:outerShdw sx="100000" sy="100000" kx="0" ky="0" algn="b" rotWithShape="0" blurRad="76200" dist="0" dir="18900000">
                <a:srgbClr val="000000">
                  <a:alpha val="80000"/>
                </a:srgbClr>
              </a:outerShdw>
            </a:effectLst>
          </p:spPr>
          <p:txBody>
            <a:bodyPr wrap="square" lIns="50800" tIns="50800" rIns="50800" bIns="50800" numCol="1" anchor="ctr">
              <a:noAutofit/>
            </a:bodyPr>
            <a:lstStyle/>
            <a:p>
              <a:pPr defTabSz="822960">
                <a:defRPr sz="5400">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grpSp>
          <p:nvGrpSpPr>
            <p:cNvPr id="258" name="Group"/>
            <p:cNvGrpSpPr/>
            <p:nvPr/>
          </p:nvGrpSpPr>
          <p:grpSpPr>
            <a:xfrm>
              <a:off x="0" y="1001656"/>
              <a:ext cx="17603720" cy="12256657"/>
              <a:chOff x="0" y="0"/>
              <a:chExt cx="17603719" cy="12256656"/>
            </a:xfrm>
          </p:grpSpPr>
          <p:grpSp>
            <p:nvGrpSpPr>
              <p:cNvPr id="186" name="Group"/>
              <p:cNvGrpSpPr/>
              <p:nvPr/>
            </p:nvGrpSpPr>
            <p:grpSpPr>
              <a:xfrm>
                <a:off x="5781520" y="11013849"/>
                <a:ext cx="1853024" cy="467167"/>
                <a:chOff x="0" y="0"/>
                <a:chExt cx="1853023" cy="467165"/>
              </a:xfrm>
            </p:grpSpPr>
            <p:sp>
              <p:nvSpPr>
                <p:cNvPr id="184" name="Rounded Rectangle"/>
                <p:cNvSpPr/>
                <p:nvPr/>
              </p:nvSpPr>
              <p:spPr>
                <a:xfrm>
                  <a:off x="0" y="1954"/>
                  <a:ext cx="1853024" cy="463257"/>
                </a:xfrm>
                <a:prstGeom prst="roundRect">
                  <a:avLst>
                    <a:gd name="adj" fmla="val 16667"/>
                  </a:avLst>
                </a:prstGeom>
                <a:gradFill flip="none" rotWithShape="1">
                  <a:gsLst>
                    <a:gs pos="0">
                      <a:srgbClr val="FFDDBA"/>
                    </a:gs>
                    <a:gs pos="35000">
                      <a:srgbClr val="FFE7CF"/>
                    </a:gs>
                    <a:gs pos="100000">
                      <a:srgbClr val="FFF5ED"/>
                    </a:gs>
                  </a:gsLst>
                  <a:lin ang="16200000" scaled="0"/>
                </a:gradFill>
                <a:ln w="3175" cap="flat">
                  <a:solidFill>
                    <a:srgbClr val="F9B000"/>
                  </a:solidFill>
                  <a:prstDash val="solid"/>
                  <a:round/>
                </a:ln>
                <a:effectLst>
                  <a:outerShdw sx="100000" sy="100000" kx="0" ky="0" algn="b" rotWithShape="0" blurRad="63500" dist="12700" dir="5400000">
                    <a:srgbClr val="000000">
                      <a:alpha val="38000"/>
                    </a:srgbClr>
                  </a:outerShdw>
                </a:effectLst>
              </p:spPr>
              <p:txBody>
                <a:bodyPr wrap="square" lIns="50800" tIns="50800" rIns="50800" bIns="50800" numCol="1" anchor="ctr">
                  <a:noAutofit/>
                </a:bodyPr>
                <a:lstStyle/>
                <a:p>
                  <a:pPr defTabSz="822960">
                    <a:defRPr sz="2400">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85" name="Krabbe"/>
                <p:cNvSpPr txBox="1"/>
                <p:nvPr/>
              </p:nvSpPr>
              <p:spPr>
                <a:xfrm>
                  <a:off x="22613" y="0"/>
                  <a:ext cx="1807797" cy="4671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defTabSz="822960">
                    <a:defRPr b="1" sz="2400">
                      <a:solidFill>
                        <a:srgbClr val="000000"/>
                      </a:solidFill>
                      <a:uFill>
                        <a:solidFill>
                          <a:srgbClr val="FFFFFF"/>
                        </a:solidFill>
                      </a:uFill>
                      <a:latin typeface="Helvetica Neue"/>
                      <a:ea typeface="Helvetica Neue"/>
                      <a:cs typeface="Helvetica Neue"/>
                      <a:sym typeface="Helvetica Neue"/>
                    </a:defRPr>
                  </a:lvl1pPr>
                </a:lstStyle>
                <a:p>
                  <a:pPr/>
                  <a:r>
                    <a:t>Krabbe</a:t>
                  </a:r>
                </a:p>
              </p:txBody>
            </p:sp>
          </p:grpSp>
          <p:grpSp>
            <p:nvGrpSpPr>
              <p:cNvPr id="189" name="Group"/>
              <p:cNvGrpSpPr/>
              <p:nvPr/>
            </p:nvGrpSpPr>
            <p:grpSpPr>
              <a:xfrm>
                <a:off x="9882789" y="11023477"/>
                <a:ext cx="1853024" cy="467166"/>
                <a:chOff x="0" y="0"/>
                <a:chExt cx="1853023" cy="467165"/>
              </a:xfrm>
            </p:grpSpPr>
            <p:sp>
              <p:nvSpPr>
                <p:cNvPr id="187" name="Rounded Rectangle"/>
                <p:cNvSpPr/>
                <p:nvPr/>
              </p:nvSpPr>
              <p:spPr>
                <a:xfrm>
                  <a:off x="0" y="1954"/>
                  <a:ext cx="1853024" cy="463257"/>
                </a:xfrm>
                <a:prstGeom prst="roundRect">
                  <a:avLst>
                    <a:gd name="adj" fmla="val 16667"/>
                  </a:avLst>
                </a:prstGeom>
                <a:gradFill flip="none" rotWithShape="1">
                  <a:gsLst>
                    <a:gs pos="0">
                      <a:srgbClr val="A2CEEF"/>
                    </a:gs>
                    <a:gs pos="35000">
                      <a:srgbClr val="BEDCF3"/>
                    </a:gs>
                    <a:gs pos="100000">
                      <a:srgbClr val="E5F2FB"/>
                    </a:gs>
                  </a:gsLst>
                  <a:lin ang="16200000" scaled="0"/>
                </a:gradFill>
                <a:ln w="3175" cap="flat">
                  <a:solidFill>
                    <a:srgbClr val="287A9E"/>
                  </a:solidFill>
                  <a:prstDash val="solid"/>
                  <a:round/>
                </a:ln>
                <a:effectLst>
                  <a:outerShdw sx="100000" sy="100000" kx="0" ky="0" algn="b" rotWithShape="0" blurRad="63500" dist="12700" dir="5400000">
                    <a:srgbClr val="000000">
                      <a:alpha val="38000"/>
                    </a:srgbClr>
                  </a:outerShdw>
                </a:effectLst>
              </p:spPr>
              <p:txBody>
                <a:bodyPr wrap="square" lIns="50800" tIns="50800" rIns="50800" bIns="50800" numCol="1" anchor="ctr">
                  <a:noAutofit/>
                </a:bodyPr>
                <a:lstStyle/>
                <a:p>
                  <a:pPr defTabSz="822960">
                    <a:defRPr sz="2400">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88" name="Farber"/>
                <p:cNvSpPr txBox="1"/>
                <p:nvPr/>
              </p:nvSpPr>
              <p:spPr>
                <a:xfrm>
                  <a:off x="22613" y="0"/>
                  <a:ext cx="1807797" cy="4671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defTabSz="822960">
                    <a:defRPr b="1" sz="2400">
                      <a:solidFill>
                        <a:srgbClr val="000000"/>
                      </a:solidFill>
                      <a:uFill>
                        <a:solidFill>
                          <a:srgbClr val="FFFFFF"/>
                        </a:solidFill>
                      </a:uFill>
                      <a:latin typeface="Helvetica Neue"/>
                      <a:ea typeface="Helvetica Neue"/>
                      <a:cs typeface="Helvetica Neue"/>
                      <a:sym typeface="Helvetica Neue"/>
                    </a:defRPr>
                  </a:lvl1pPr>
                </a:lstStyle>
                <a:p>
                  <a:pPr/>
                  <a:r>
                    <a:t>Farber</a:t>
                  </a:r>
                </a:p>
              </p:txBody>
            </p:sp>
          </p:grpSp>
          <p:grpSp>
            <p:nvGrpSpPr>
              <p:cNvPr id="192" name="Group"/>
              <p:cNvGrpSpPr/>
              <p:nvPr/>
            </p:nvGrpSpPr>
            <p:grpSpPr>
              <a:xfrm>
                <a:off x="9846296" y="8997065"/>
                <a:ext cx="1853024" cy="506737"/>
                <a:chOff x="0" y="0"/>
                <a:chExt cx="1853023" cy="506735"/>
              </a:xfrm>
            </p:grpSpPr>
            <p:sp>
              <p:nvSpPr>
                <p:cNvPr id="190" name="Rounded Rectangle"/>
                <p:cNvSpPr/>
                <p:nvPr/>
              </p:nvSpPr>
              <p:spPr>
                <a:xfrm>
                  <a:off x="0" y="43479"/>
                  <a:ext cx="1853024" cy="463257"/>
                </a:xfrm>
                <a:prstGeom prst="roundRect">
                  <a:avLst>
                    <a:gd name="adj" fmla="val 16667"/>
                  </a:avLst>
                </a:prstGeom>
                <a:gradFill flip="none" rotWithShape="1">
                  <a:gsLst>
                    <a:gs pos="0">
                      <a:srgbClr val="51A7F9"/>
                    </a:gs>
                    <a:gs pos="100000">
                      <a:srgbClr val="BABABA"/>
                    </a:gs>
                  </a:gsLst>
                  <a:lin ang="16200000" scaled="0"/>
                </a:gradFill>
                <a:ln w="3175" cap="flat">
                  <a:solidFill>
                    <a:srgbClr val="E27218"/>
                  </a:solidFill>
                  <a:prstDash val="solid"/>
                  <a:round/>
                </a:ln>
                <a:effectLst>
                  <a:outerShdw sx="100000" sy="100000" kx="0" ky="0" algn="b" rotWithShape="0" blurRad="63500" dist="12700" dir="5400000">
                    <a:srgbClr val="000000">
                      <a:alpha val="38000"/>
                    </a:srgbClr>
                  </a:outerShdw>
                </a:effectLst>
              </p:spPr>
              <p:txBody>
                <a:bodyPr wrap="square" lIns="50800" tIns="50800" rIns="50800" bIns="50800" numCol="1" anchor="ctr">
                  <a:noAutofit/>
                </a:bodyPr>
                <a:lstStyle/>
                <a:p>
                  <a:pPr defTabSz="822960">
                    <a:defRPr sz="2400">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91" name="Gaucher"/>
                <p:cNvSpPr txBox="1"/>
                <p:nvPr/>
              </p:nvSpPr>
              <p:spPr>
                <a:xfrm>
                  <a:off x="22613" y="0"/>
                  <a:ext cx="1807797" cy="4671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defTabSz="822960">
                    <a:defRPr b="1" sz="2400">
                      <a:solidFill>
                        <a:srgbClr val="000000"/>
                      </a:solidFill>
                      <a:uFill>
                        <a:solidFill>
                          <a:srgbClr val="FFFFFF"/>
                        </a:solidFill>
                      </a:uFill>
                      <a:latin typeface="Helvetica Neue"/>
                      <a:ea typeface="Helvetica Neue"/>
                      <a:cs typeface="Helvetica Neue"/>
                      <a:sym typeface="Helvetica Neue"/>
                    </a:defRPr>
                  </a:lvl1pPr>
                </a:lstStyle>
                <a:p>
                  <a:pPr/>
                  <a:r>
                    <a:t>Gaucher</a:t>
                  </a:r>
                </a:p>
              </p:txBody>
            </p:sp>
          </p:grpSp>
          <p:sp>
            <p:nvSpPr>
              <p:cNvPr id="193" name="Rounded Rectangle"/>
              <p:cNvSpPr/>
              <p:nvPr/>
            </p:nvSpPr>
            <p:spPr>
              <a:xfrm>
                <a:off x="5019669" y="8895216"/>
                <a:ext cx="2412637" cy="287219"/>
              </a:xfrm>
              <a:prstGeom prst="roundRect">
                <a:avLst>
                  <a:gd name="adj" fmla="val 35001"/>
                </a:avLst>
              </a:prstGeom>
              <a:gradFill flip="none" rotWithShape="1">
                <a:gsLst>
                  <a:gs pos="0">
                    <a:srgbClr val="73FDFF"/>
                  </a:gs>
                  <a:gs pos="100000">
                    <a:srgbClr val="00FDFF"/>
                  </a:gs>
                </a:gsLst>
                <a:lin ang="5400000" scaled="0"/>
              </a:gradFill>
              <a:ln w="3175" cap="flat">
                <a:solidFill>
                  <a:srgbClr val="BC0000"/>
                </a:solidFill>
                <a:prstDash val="solid"/>
                <a:round/>
              </a:ln>
              <a:effectLst>
                <a:outerShdw sx="100000" sy="100000" kx="0" ky="0" algn="b" rotWithShape="0" blurRad="63500" dist="38100" dir="5400000">
                  <a:srgbClr val="000000">
                    <a:alpha val="35000"/>
                  </a:srgbClr>
                </a:outerShdw>
              </a:effectLst>
            </p:spPr>
            <p:txBody>
              <a:bodyPr wrap="square" lIns="50800" tIns="50800" rIns="50800" bIns="50800" numCol="1" anchor="ctr">
                <a:noAutofit/>
              </a:bodyPr>
              <a:lstStyle/>
              <a:p>
                <a:pPr defTabSz="822960">
                  <a:defRPr sz="1800">
                    <a:effectLst>
                      <a:outerShdw sx="100000" sy="100000" kx="0" ky="0" algn="b" rotWithShape="0" blurRad="38100" dist="12700" dir="5400000">
                        <a:srgbClr val="000000">
                          <a:alpha val="50000"/>
                        </a:srgbClr>
                      </a:outerShdw>
                    </a:effectLst>
                    <a:uFill>
                      <a:solidFill>
                        <a:srgbClr val="FFFFFF"/>
                      </a:solidFill>
                    </a:uFill>
                    <a:latin typeface="Gill Sans"/>
                    <a:ea typeface="Gill Sans"/>
                    <a:cs typeface="Gill Sans"/>
                    <a:sym typeface="Gill Sans"/>
                  </a:defRPr>
                </a:pPr>
              </a:p>
            </p:txBody>
          </p:sp>
          <p:sp>
            <p:nvSpPr>
              <p:cNvPr id="194" name="Niemann-Pick"/>
              <p:cNvSpPr txBox="1"/>
              <p:nvPr/>
            </p:nvSpPr>
            <p:spPr>
              <a:xfrm>
                <a:off x="5049112" y="8803014"/>
                <a:ext cx="2353751" cy="471622"/>
              </a:xfrm>
              <a:prstGeom prst="rect">
                <a:avLst/>
              </a:prstGeom>
              <a:gradFill flip="none" rotWithShape="1">
                <a:gsLst>
                  <a:gs pos="0">
                    <a:srgbClr val="73FDFF"/>
                  </a:gs>
                  <a:gs pos="100000">
                    <a:srgbClr val="00FDFF"/>
                  </a:gs>
                </a:gsLst>
                <a:lin ang="5400000" scaled="0"/>
              </a:gra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defTabSz="822960">
                  <a:defRPr b="1" sz="2400">
                    <a:solidFill>
                      <a:srgbClr val="000000"/>
                    </a:solidFill>
                    <a:uFill>
                      <a:solidFill>
                        <a:srgbClr val="FFFFFF"/>
                      </a:solidFill>
                    </a:uFill>
                    <a:latin typeface="Helvetica Neue"/>
                    <a:ea typeface="Helvetica Neue"/>
                    <a:cs typeface="Helvetica Neue"/>
                    <a:sym typeface="Helvetica Neue"/>
                  </a:defRPr>
                </a:lvl1pPr>
              </a:lstStyle>
              <a:p>
                <a:pPr/>
                <a:r>
                  <a:t>Niemann-Pick</a:t>
                </a:r>
              </a:p>
            </p:txBody>
          </p:sp>
          <p:grpSp>
            <p:nvGrpSpPr>
              <p:cNvPr id="197" name="Group"/>
              <p:cNvGrpSpPr/>
              <p:nvPr/>
            </p:nvGrpSpPr>
            <p:grpSpPr>
              <a:xfrm>
                <a:off x="5781520" y="6417601"/>
                <a:ext cx="1853024" cy="485065"/>
                <a:chOff x="0" y="0"/>
                <a:chExt cx="1853023" cy="485064"/>
              </a:xfrm>
            </p:grpSpPr>
            <p:sp>
              <p:nvSpPr>
                <p:cNvPr id="195" name="Rounded Rectangle"/>
                <p:cNvSpPr/>
                <p:nvPr/>
              </p:nvSpPr>
              <p:spPr>
                <a:xfrm>
                  <a:off x="0" y="21808"/>
                  <a:ext cx="1853024" cy="463257"/>
                </a:xfrm>
                <a:prstGeom prst="roundRect">
                  <a:avLst>
                    <a:gd name="adj" fmla="val 16667"/>
                  </a:avLst>
                </a:prstGeom>
                <a:gradFill flip="none" rotWithShape="1">
                  <a:gsLst>
                    <a:gs pos="0">
                      <a:srgbClr val="70BF41"/>
                    </a:gs>
                    <a:gs pos="100000">
                      <a:srgbClr val="BABABA"/>
                    </a:gs>
                  </a:gsLst>
                  <a:lin ang="16200000" scaled="0"/>
                </a:gradFill>
                <a:ln w="12700" cap="flat">
                  <a:noFill/>
                  <a:miter lim="400000"/>
                </a:ln>
                <a:effectLst>
                  <a:outerShdw sx="100000" sy="100000" kx="0" ky="0" algn="b" rotWithShape="0" blurRad="63500" dist="38100" dir="5400000">
                    <a:srgbClr val="000000">
                      <a:alpha val="35000"/>
                    </a:srgbClr>
                  </a:outerShdw>
                </a:effectLst>
              </p:spPr>
              <p:txBody>
                <a:bodyPr wrap="square" lIns="50800" tIns="50800" rIns="50800" bIns="50800" numCol="1" anchor="ctr">
                  <a:noAutofit/>
                </a:bodyPr>
                <a:lstStyle/>
                <a:p>
                  <a:pPr defTabSz="822960">
                    <a:defRPr sz="2400">
                      <a:effectLst>
                        <a:outerShdw sx="100000" sy="100000" kx="0" ky="0" algn="b" rotWithShape="0" blurRad="38100" dist="12700" dir="5400000">
                          <a:srgbClr val="000000">
                            <a:alpha val="50000"/>
                          </a:srgbClr>
                        </a:outerShdw>
                      </a:effectLst>
                      <a:uFill>
                        <a:solidFill>
                          <a:srgbClr val="FFFFFF"/>
                        </a:solidFill>
                      </a:uFill>
                      <a:latin typeface="Gill Sans"/>
                      <a:ea typeface="Gill Sans"/>
                      <a:cs typeface="Gill Sans"/>
                      <a:sym typeface="Gill Sans"/>
                    </a:defRPr>
                  </a:pPr>
                </a:p>
              </p:txBody>
            </p:sp>
            <p:sp>
              <p:nvSpPr>
                <p:cNvPr id="196" name="Fabry"/>
                <p:cNvSpPr txBox="1"/>
                <p:nvPr/>
              </p:nvSpPr>
              <p:spPr>
                <a:xfrm>
                  <a:off x="8631" y="0"/>
                  <a:ext cx="1807797" cy="4671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defTabSz="822960">
                    <a:defRPr b="1" sz="2400">
                      <a:solidFill>
                        <a:srgbClr val="000000"/>
                      </a:solidFill>
                      <a:uFill>
                        <a:solidFill>
                          <a:srgbClr val="FFFFFF"/>
                        </a:solidFill>
                      </a:uFill>
                      <a:latin typeface="Helvetica Neue"/>
                      <a:ea typeface="Helvetica Neue"/>
                      <a:cs typeface="Helvetica Neue"/>
                      <a:sym typeface="Helvetica Neue"/>
                    </a:defRPr>
                  </a:lvl1pPr>
                </a:lstStyle>
                <a:p>
                  <a:pPr/>
                  <a:r>
                    <a:t>Fabry</a:t>
                  </a:r>
                </a:p>
              </p:txBody>
            </p:sp>
          </p:grpSp>
          <p:grpSp>
            <p:nvGrpSpPr>
              <p:cNvPr id="200" name="Group"/>
              <p:cNvGrpSpPr/>
              <p:nvPr/>
            </p:nvGrpSpPr>
            <p:grpSpPr>
              <a:xfrm>
                <a:off x="9882789" y="5010762"/>
                <a:ext cx="1853024" cy="467167"/>
                <a:chOff x="0" y="0"/>
                <a:chExt cx="1853023" cy="467165"/>
              </a:xfrm>
            </p:grpSpPr>
            <p:sp>
              <p:nvSpPr>
                <p:cNvPr id="198" name="Rounded Rectangle"/>
                <p:cNvSpPr/>
                <p:nvPr/>
              </p:nvSpPr>
              <p:spPr>
                <a:xfrm>
                  <a:off x="0" y="1954"/>
                  <a:ext cx="1853024" cy="463257"/>
                </a:xfrm>
                <a:prstGeom prst="roundRect">
                  <a:avLst>
                    <a:gd name="adj" fmla="val 16667"/>
                  </a:avLst>
                </a:prstGeom>
                <a:gradFill flip="none" rotWithShape="1">
                  <a:gsLst>
                    <a:gs pos="0">
                      <a:srgbClr val="FF9D9D"/>
                    </a:gs>
                    <a:gs pos="35000">
                      <a:srgbClr val="FFBABA"/>
                    </a:gs>
                    <a:gs pos="100000">
                      <a:srgbClr val="FFE5E5"/>
                    </a:gs>
                  </a:gsLst>
                  <a:lin ang="16200000" scaled="0"/>
                </a:gradFill>
                <a:ln w="3175" cap="flat">
                  <a:solidFill>
                    <a:srgbClr val="BC0000"/>
                  </a:solidFill>
                  <a:prstDash val="solid"/>
                  <a:round/>
                </a:ln>
                <a:effectLst>
                  <a:outerShdw sx="100000" sy="100000" kx="0" ky="0" algn="b" rotWithShape="0" blurRad="63500" dist="12700" dir="5400000">
                    <a:srgbClr val="000000">
                      <a:alpha val="38000"/>
                    </a:srgbClr>
                  </a:outerShdw>
                </a:effectLst>
              </p:spPr>
              <p:txBody>
                <a:bodyPr wrap="square" lIns="50800" tIns="50800" rIns="50800" bIns="50800" numCol="1" anchor="ctr">
                  <a:noAutofit/>
                </a:bodyPr>
                <a:lstStyle/>
                <a:p>
                  <a:pPr defTabSz="822960">
                    <a:defRPr sz="2400">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99" name="GM3"/>
                <p:cNvSpPr txBox="1"/>
                <p:nvPr/>
              </p:nvSpPr>
              <p:spPr>
                <a:xfrm>
                  <a:off x="22613" y="0"/>
                  <a:ext cx="1807797" cy="4671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defTabSz="822960">
                    <a:defRPr b="1" sz="2400">
                      <a:solidFill>
                        <a:srgbClr val="000000"/>
                      </a:solidFill>
                      <a:uFill>
                        <a:solidFill>
                          <a:srgbClr val="FFFFFF"/>
                        </a:solidFill>
                      </a:uFill>
                      <a:latin typeface="Helvetica Neue"/>
                      <a:ea typeface="Helvetica Neue"/>
                      <a:cs typeface="Helvetica Neue"/>
                      <a:sym typeface="Helvetica Neue"/>
                    </a:defRPr>
                  </a:lvl1pPr>
                </a:lstStyle>
                <a:p>
                  <a:pPr/>
                  <a:r>
                    <a:t>GM3</a:t>
                  </a:r>
                </a:p>
              </p:txBody>
            </p:sp>
          </p:grpSp>
          <p:grpSp>
            <p:nvGrpSpPr>
              <p:cNvPr id="203" name="Group"/>
              <p:cNvGrpSpPr/>
              <p:nvPr/>
            </p:nvGrpSpPr>
            <p:grpSpPr>
              <a:xfrm>
                <a:off x="4065635" y="1180654"/>
                <a:ext cx="2036129" cy="641435"/>
                <a:chOff x="0" y="0"/>
                <a:chExt cx="2036127" cy="641434"/>
              </a:xfrm>
            </p:grpSpPr>
            <p:sp>
              <p:nvSpPr>
                <p:cNvPr id="201" name="Rounded Rectangle"/>
                <p:cNvSpPr/>
                <p:nvPr/>
              </p:nvSpPr>
              <p:spPr>
                <a:xfrm>
                  <a:off x="0" y="66201"/>
                  <a:ext cx="2036128" cy="509032"/>
                </a:xfrm>
                <a:prstGeom prst="roundRect">
                  <a:avLst>
                    <a:gd name="adj" fmla="val 16667"/>
                  </a:avLst>
                </a:prstGeom>
                <a:gradFill flip="none" rotWithShape="1">
                  <a:gsLst>
                    <a:gs pos="0">
                      <a:srgbClr val="FF7200"/>
                    </a:gs>
                    <a:gs pos="100000">
                      <a:srgbClr val="FFC2AD"/>
                    </a:gs>
                  </a:gsLst>
                  <a:lin ang="16200000" scaled="0"/>
                </a:gradFill>
                <a:ln w="3175" cap="flat">
                  <a:solidFill>
                    <a:srgbClr val="E27218"/>
                  </a:solidFill>
                  <a:prstDash val="solid"/>
                  <a:round/>
                </a:ln>
                <a:effectLst>
                  <a:outerShdw sx="100000" sy="100000" kx="0" ky="0" algn="b" rotWithShape="0" blurRad="63500" dist="38100" dir="5400000">
                    <a:srgbClr val="000000">
                      <a:alpha val="35000"/>
                    </a:srgbClr>
                  </a:outerShdw>
                </a:effectLst>
              </p:spPr>
              <p:txBody>
                <a:bodyPr wrap="square" lIns="50800" tIns="50800" rIns="50800" bIns="50800" numCol="1" anchor="ctr">
                  <a:noAutofit/>
                </a:bodyPr>
                <a:lstStyle/>
                <a:p>
                  <a:pPr defTabSz="822960">
                    <a:defRPr baseline="-17083" sz="2400">
                      <a:effectLst>
                        <a:outerShdw sx="100000" sy="100000" kx="0" ky="0" algn="b" rotWithShape="0" blurRad="38100" dist="12700" dir="5400000">
                          <a:srgbClr val="000000">
                            <a:alpha val="50000"/>
                          </a:srgbClr>
                        </a:outerShdw>
                      </a:effectLst>
                      <a:uFill>
                        <a:solidFill>
                          <a:srgbClr val="FFFFFF"/>
                        </a:solidFill>
                      </a:uFill>
                      <a:latin typeface="Gill Sans"/>
                      <a:ea typeface="Gill Sans"/>
                      <a:cs typeface="Gill Sans"/>
                      <a:sym typeface="Gill Sans"/>
                    </a:defRPr>
                  </a:pPr>
                </a:p>
              </p:txBody>
            </p:sp>
            <p:sp>
              <p:nvSpPr>
                <p:cNvPr id="202" name="GM1"/>
                <p:cNvSpPr txBox="1"/>
                <p:nvPr/>
              </p:nvSpPr>
              <p:spPr>
                <a:xfrm>
                  <a:off x="24848" y="0"/>
                  <a:ext cx="1986432" cy="64143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defTabSz="822960">
                    <a:defRPr b="1" sz="5600">
                      <a:solidFill>
                        <a:srgbClr val="000000"/>
                      </a:solidFill>
                      <a:uFill>
                        <a:solidFill>
                          <a:srgbClr val="FFFFFF"/>
                        </a:solidFill>
                      </a:uFill>
                      <a:latin typeface="Helvetica Neue"/>
                      <a:ea typeface="Helvetica Neue"/>
                      <a:cs typeface="Helvetica Neue"/>
                      <a:sym typeface="Helvetica Neue"/>
                    </a:defRPr>
                  </a:pPr>
                  <a:r>
                    <a:rPr sz="2400"/>
                    <a:t>G</a:t>
                  </a:r>
                  <a:r>
                    <a:rPr baseline="-17083" sz="2400"/>
                    <a:t>M1</a:t>
                  </a:r>
                </a:p>
              </p:txBody>
            </p:sp>
          </p:grpSp>
          <p:grpSp>
            <p:nvGrpSpPr>
              <p:cNvPr id="206" name="Group"/>
              <p:cNvGrpSpPr/>
              <p:nvPr/>
            </p:nvGrpSpPr>
            <p:grpSpPr>
              <a:xfrm>
                <a:off x="432740" y="4865524"/>
                <a:ext cx="3568907" cy="529188"/>
                <a:chOff x="0" y="0"/>
                <a:chExt cx="3568905" cy="529187"/>
              </a:xfrm>
            </p:grpSpPr>
            <p:sp>
              <p:nvSpPr>
                <p:cNvPr id="204" name="Rounded Rectangle"/>
                <p:cNvSpPr/>
                <p:nvPr/>
              </p:nvSpPr>
              <p:spPr>
                <a:xfrm>
                  <a:off x="0" y="41537"/>
                  <a:ext cx="3568906" cy="446114"/>
                </a:xfrm>
                <a:prstGeom prst="roundRect">
                  <a:avLst>
                    <a:gd name="adj" fmla="val 16667"/>
                  </a:avLst>
                </a:prstGeom>
                <a:gradFill flip="none" rotWithShape="1">
                  <a:gsLst>
                    <a:gs pos="0">
                      <a:srgbClr val="FFB400"/>
                    </a:gs>
                    <a:gs pos="100000">
                      <a:srgbClr val="FFDDBA"/>
                    </a:gs>
                  </a:gsLst>
                  <a:lin ang="16200000" scaled="0"/>
                </a:gradFill>
                <a:ln w="3175" cap="flat">
                  <a:solidFill>
                    <a:srgbClr val="F9B000"/>
                  </a:solidFill>
                  <a:prstDash val="solid"/>
                  <a:round/>
                </a:ln>
                <a:effectLst>
                  <a:outerShdw sx="100000" sy="100000" kx="0" ky="0" algn="b" rotWithShape="0" blurRad="63500" dist="38100" dir="5400000">
                    <a:srgbClr val="000000">
                      <a:alpha val="35000"/>
                    </a:srgbClr>
                  </a:outerShdw>
                </a:effectLst>
              </p:spPr>
              <p:txBody>
                <a:bodyPr wrap="square" lIns="50800" tIns="50800" rIns="50800" bIns="50800" numCol="1" anchor="ctr">
                  <a:noAutofit/>
                </a:bodyPr>
                <a:lstStyle/>
                <a:p>
                  <a:pPr defTabSz="822960">
                    <a:defRPr sz="2400">
                      <a:effectLst>
                        <a:outerShdw sx="100000" sy="100000" kx="0" ky="0" algn="b" rotWithShape="0" blurRad="38100" dist="12700" dir="5400000">
                          <a:srgbClr val="000000">
                            <a:alpha val="50000"/>
                          </a:srgbClr>
                        </a:outerShdw>
                      </a:effectLst>
                      <a:uFill>
                        <a:solidFill>
                          <a:srgbClr val="FFFFFF"/>
                        </a:solidFill>
                      </a:uFill>
                      <a:latin typeface="Gill Sans"/>
                      <a:ea typeface="Gill Sans"/>
                      <a:cs typeface="Gill Sans"/>
                      <a:sym typeface="Gill Sans"/>
                    </a:defRPr>
                  </a:pPr>
                </a:p>
              </p:txBody>
            </p:sp>
            <p:sp>
              <p:nvSpPr>
                <p:cNvPr id="205" name="Sandhoff Disease"/>
                <p:cNvSpPr txBox="1"/>
                <p:nvPr/>
              </p:nvSpPr>
              <p:spPr>
                <a:xfrm>
                  <a:off x="21776" y="0"/>
                  <a:ext cx="3525353" cy="5291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defTabSz="822960">
                    <a:defRPr b="1" sz="2400">
                      <a:solidFill>
                        <a:srgbClr val="000000"/>
                      </a:solidFill>
                      <a:uFill>
                        <a:solidFill>
                          <a:srgbClr val="FFFFFF"/>
                        </a:solidFill>
                      </a:uFill>
                      <a:latin typeface="Helvetica Neue"/>
                      <a:ea typeface="Helvetica Neue"/>
                      <a:cs typeface="Helvetica Neue"/>
                      <a:sym typeface="Helvetica Neue"/>
                    </a:defRPr>
                  </a:lvl1pPr>
                </a:lstStyle>
                <a:p>
                  <a:pPr/>
                  <a:r>
                    <a:t>Sandhoff Disease</a:t>
                  </a:r>
                </a:p>
              </p:txBody>
            </p:sp>
          </p:grpSp>
          <p:sp>
            <p:nvSpPr>
              <p:cNvPr id="207" name="SO4…"/>
              <p:cNvSpPr/>
              <p:nvPr/>
            </p:nvSpPr>
            <p:spPr>
              <a:xfrm>
                <a:off x="370225" y="10133974"/>
                <a:ext cx="1544187" cy="995303"/>
              </a:xfrm>
              <a:prstGeom prst="rect">
                <a:avLst/>
              </a:prstGeom>
              <a:noFill/>
              <a:ln w="12700" cap="flat">
                <a:solidFill>
                  <a:srgbClr val="000000"/>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defTabSz="822960">
                  <a:defRPr sz="2000">
                    <a:effectLst>
                      <a:outerShdw sx="100000" sy="100000" kx="0" ky="0" algn="b" rotWithShape="0" blurRad="38100" dist="12700" dir="5400000">
                        <a:srgbClr val="000000">
                          <a:alpha val="50000"/>
                        </a:srgbClr>
                      </a:outerShdw>
                    </a:effectLst>
                    <a:latin typeface="Arial"/>
                    <a:ea typeface="Arial"/>
                    <a:cs typeface="Arial"/>
                    <a:sym typeface="Arial"/>
                  </a:defRPr>
                </a:pPr>
                <a:r>
                  <a:t>SO4</a:t>
                </a:r>
              </a:p>
              <a:p>
                <a:pPr defTabSz="822960">
                  <a:defRPr sz="2000">
                    <a:effectLst>
                      <a:outerShdw sx="100000" sy="100000" kx="0" ky="0" algn="b" rotWithShape="0" blurRad="38100" dist="12700" dir="5400000">
                        <a:srgbClr val="000000">
                          <a:alpha val="50000"/>
                        </a:srgbClr>
                      </a:outerShdw>
                    </a:effectLst>
                    <a:latin typeface="Arial"/>
                    <a:ea typeface="Arial"/>
                    <a:cs typeface="Arial"/>
                    <a:sym typeface="Arial"/>
                  </a:defRPr>
                </a:pPr>
                <a:r>
                  <a:t>  |3</a:t>
                </a:r>
                <a:br/>
                <a:r>
                  <a:t>gal-</a:t>
                </a:r>
                <a:r>
                  <a:rPr baseline="31000" i="1"/>
                  <a:t>β</a:t>
                </a:r>
                <a:r>
                  <a:t>-cer</a:t>
                </a:r>
              </a:p>
            </p:txBody>
          </p:sp>
          <p:sp>
            <p:nvSpPr>
              <p:cNvPr id="208" name="Arylsulfatase - A sulfatide…"/>
              <p:cNvSpPr txBox="1"/>
              <p:nvPr/>
            </p:nvSpPr>
            <p:spPr>
              <a:xfrm>
                <a:off x="1859734" y="9403174"/>
                <a:ext cx="2055029" cy="9824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defTabSz="822960">
                  <a:defRPr sz="2000">
                    <a:solidFill>
                      <a:srgbClr val="E2E1D6"/>
                    </a:solidFill>
                    <a:latin typeface="Arial"/>
                    <a:ea typeface="Arial"/>
                    <a:cs typeface="Arial"/>
                    <a:sym typeface="Arial"/>
                  </a:defRPr>
                </a:pPr>
                <a:r>
                  <a:rPr i="1"/>
                  <a:t>Arylsulfatase - A</a:t>
                </a:r>
                <a:br>
                  <a:rPr i="1"/>
                </a:br>
                <a:r>
                  <a:rPr i="1"/>
                  <a:t>sulfatide</a:t>
                </a:r>
                <a:endParaRPr i="1"/>
              </a:p>
              <a:p>
                <a:pPr defTabSz="822960">
                  <a:defRPr sz="2000">
                    <a:solidFill>
                      <a:srgbClr val="E2E1D6"/>
                    </a:solidFill>
                    <a:latin typeface="Arial"/>
                    <a:ea typeface="Arial"/>
                    <a:cs typeface="Arial"/>
                    <a:sym typeface="Arial"/>
                  </a:defRPr>
                </a:pPr>
                <a:r>
                  <a:rPr i="1"/>
                  <a:t>sulfatase</a:t>
                </a:r>
              </a:p>
            </p:txBody>
          </p:sp>
          <p:sp>
            <p:nvSpPr>
              <p:cNvPr id="209" name="Line"/>
              <p:cNvSpPr/>
              <p:nvPr/>
            </p:nvSpPr>
            <p:spPr>
              <a:xfrm>
                <a:off x="2050646" y="10631625"/>
                <a:ext cx="2316280" cy="1"/>
              </a:xfrm>
              <a:prstGeom prst="line">
                <a:avLst/>
              </a:prstGeom>
              <a:noFill/>
              <a:ln w="114300" cap="flat">
                <a:solidFill>
                  <a:srgbClr val="424242"/>
                </a:solidFill>
                <a:prstDash val="solid"/>
                <a:round/>
                <a:tailEnd type="triangle" w="med" len="med"/>
              </a:ln>
              <a:effectLst>
                <a:outerShdw sx="100000" sy="100000" kx="0" ky="0" algn="b" rotWithShape="0" blurRad="63500" dist="12700" dir="5400000">
                  <a:srgbClr val="000000">
                    <a:alpha val="38000"/>
                  </a:srgbClr>
                </a:outerShdw>
              </a:effectLst>
            </p:spPr>
            <p:txBody>
              <a:bodyPr wrap="square" lIns="50800" tIns="50800" rIns="50800" bIns="50800" numCol="1" anchor="ctr">
                <a:noAutofit/>
              </a:bodyPr>
              <a:lstStyle/>
              <a:p>
                <a:pPr algn="l" defTabSz="914400">
                  <a:defRPr b="1" sz="3800">
                    <a:solidFill>
                      <a:srgbClr val="010E66"/>
                    </a:solidFill>
                    <a:latin typeface="Times Roman"/>
                    <a:ea typeface="Times Roman"/>
                    <a:cs typeface="Times Roman"/>
                    <a:sym typeface="Times Roman"/>
                  </a:defRPr>
                </a:pPr>
              </a:p>
            </p:txBody>
          </p:sp>
          <p:sp>
            <p:nvSpPr>
              <p:cNvPr id="210" name="||"/>
              <p:cNvSpPr txBox="1"/>
              <p:nvPr/>
            </p:nvSpPr>
            <p:spPr>
              <a:xfrm>
                <a:off x="2778348" y="10373931"/>
                <a:ext cx="324635" cy="51538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defTabSz="822960">
                  <a:defRPr b="1" sz="2900">
                    <a:solidFill>
                      <a:srgbClr val="E2E1D6"/>
                    </a:solidFill>
                    <a:latin typeface="Arial"/>
                    <a:ea typeface="Arial"/>
                    <a:cs typeface="Arial"/>
                    <a:sym typeface="Arial"/>
                  </a:defRPr>
                </a:lvl1pPr>
              </a:lstStyle>
              <a:p>
                <a:pPr/>
                <a:r>
                  <a:t>||</a:t>
                </a:r>
              </a:p>
            </p:txBody>
          </p:sp>
          <p:sp>
            <p:nvSpPr>
              <p:cNvPr id="211" name="gal-cer"/>
              <p:cNvSpPr/>
              <p:nvPr/>
            </p:nvSpPr>
            <p:spPr>
              <a:xfrm>
                <a:off x="4600714" y="10429944"/>
                <a:ext cx="915353" cy="403364"/>
              </a:xfrm>
              <a:prstGeom prst="rect">
                <a:avLst/>
              </a:prstGeom>
              <a:noFill/>
              <a:ln w="12700" cap="flat">
                <a:solidFill>
                  <a:srgbClr val="000000"/>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defTabSz="822960">
                  <a:defRPr sz="2000">
                    <a:effectLst>
                      <a:outerShdw sx="100000" sy="100000" kx="0" ky="0" algn="b" rotWithShape="0" blurRad="38100" dist="12700" dir="5400000">
                        <a:srgbClr val="000000">
                          <a:alpha val="50000"/>
                        </a:srgbClr>
                      </a:outerShdw>
                    </a:effectLst>
                    <a:latin typeface="Arial"/>
                    <a:ea typeface="Arial"/>
                    <a:cs typeface="Arial"/>
                    <a:sym typeface="Arial"/>
                  </a:defRPr>
                </a:lvl1pPr>
              </a:lstStyle>
              <a:p>
                <a:pPr/>
                <a:r>
                  <a:t>gal-cer</a:t>
                </a:r>
              </a:p>
            </p:txBody>
          </p:sp>
          <p:sp>
            <p:nvSpPr>
              <p:cNvPr id="212" name="galactosylceramide β-galactosidase"/>
              <p:cNvSpPr txBox="1"/>
              <p:nvPr/>
            </p:nvSpPr>
            <p:spPr>
              <a:xfrm>
                <a:off x="5404650" y="9690457"/>
                <a:ext cx="2779536" cy="6864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defTabSz="822960">
                  <a:defRPr sz="2000">
                    <a:solidFill>
                      <a:srgbClr val="E2E1D6"/>
                    </a:solidFill>
                    <a:latin typeface="Arial"/>
                    <a:ea typeface="Arial"/>
                    <a:cs typeface="Arial"/>
                    <a:sym typeface="Arial"/>
                  </a:defRPr>
                </a:pPr>
                <a:r>
                  <a:rPr i="1"/>
                  <a:t>galactosylceramide</a:t>
                </a:r>
                <a:br>
                  <a:rPr i="1"/>
                </a:br>
                <a:r>
                  <a:rPr i="1"/>
                  <a:t>β-galactosidase</a:t>
                </a:r>
              </a:p>
            </p:txBody>
          </p:sp>
          <p:sp>
            <p:nvSpPr>
              <p:cNvPr id="213" name="Line"/>
              <p:cNvSpPr/>
              <p:nvPr/>
            </p:nvSpPr>
            <p:spPr>
              <a:xfrm>
                <a:off x="5818013" y="10631625"/>
                <a:ext cx="2316280" cy="1"/>
              </a:xfrm>
              <a:prstGeom prst="line">
                <a:avLst/>
              </a:prstGeom>
              <a:noFill/>
              <a:ln w="114300" cap="flat">
                <a:solidFill>
                  <a:srgbClr val="424242"/>
                </a:solidFill>
                <a:prstDash val="solid"/>
                <a:round/>
                <a:tailEnd type="triangle" w="med" len="med"/>
              </a:ln>
              <a:effectLst>
                <a:outerShdw sx="100000" sy="100000" kx="0" ky="0" algn="b" rotWithShape="0" blurRad="63500" dist="12700" dir="5400000">
                  <a:srgbClr val="000000">
                    <a:alpha val="38000"/>
                  </a:srgbClr>
                </a:outerShdw>
              </a:effectLst>
            </p:spPr>
            <p:txBody>
              <a:bodyPr wrap="square" lIns="50800" tIns="50800" rIns="50800" bIns="50800" numCol="1" anchor="ctr">
                <a:noAutofit/>
              </a:bodyPr>
              <a:lstStyle/>
              <a:p>
                <a:pPr algn="l" defTabSz="914400">
                  <a:defRPr b="1" sz="3800">
                    <a:solidFill>
                      <a:srgbClr val="010E66"/>
                    </a:solidFill>
                    <a:latin typeface="Times Roman"/>
                    <a:ea typeface="Times Roman"/>
                    <a:cs typeface="Times Roman"/>
                    <a:sym typeface="Times Roman"/>
                  </a:defRPr>
                </a:pPr>
              </a:p>
            </p:txBody>
          </p:sp>
          <p:sp>
            <p:nvSpPr>
              <p:cNvPr id="214" name="||"/>
              <p:cNvSpPr txBox="1"/>
              <p:nvPr/>
            </p:nvSpPr>
            <p:spPr>
              <a:xfrm>
                <a:off x="6545715" y="10373931"/>
                <a:ext cx="324634" cy="51538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defTabSz="822960">
                  <a:defRPr b="1" sz="2900">
                    <a:solidFill>
                      <a:srgbClr val="E2E1D6"/>
                    </a:solidFill>
                    <a:latin typeface="Arial"/>
                    <a:ea typeface="Arial"/>
                    <a:cs typeface="Arial"/>
                    <a:sym typeface="Arial"/>
                  </a:defRPr>
                </a:lvl1pPr>
              </a:lstStyle>
              <a:p>
                <a:pPr/>
                <a:r>
                  <a:t>||</a:t>
                </a:r>
              </a:p>
            </p:txBody>
          </p:sp>
          <p:sp>
            <p:nvSpPr>
              <p:cNvPr id="215" name="ceramide"/>
              <p:cNvSpPr/>
              <p:nvPr/>
            </p:nvSpPr>
            <p:spPr>
              <a:xfrm>
                <a:off x="8291918" y="10429944"/>
                <a:ext cx="1187170" cy="403364"/>
              </a:xfrm>
              <a:prstGeom prst="rect">
                <a:avLst/>
              </a:prstGeom>
              <a:noFill/>
              <a:ln w="12700" cap="flat">
                <a:solidFill>
                  <a:srgbClr val="000000"/>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defTabSz="822960">
                  <a:defRPr sz="2000">
                    <a:effectLst>
                      <a:outerShdw sx="100000" sy="100000" kx="0" ky="0" algn="b" rotWithShape="0" blurRad="38100" dist="12700" dir="5400000">
                        <a:srgbClr val="000000">
                          <a:alpha val="50000"/>
                        </a:srgbClr>
                      </a:outerShdw>
                    </a:effectLst>
                    <a:latin typeface="Arial"/>
                    <a:ea typeface="Arial"/>
                    <a:cs typeface="Arial"/>
                    <a:sym typeface="Arial"/>
                  </a:defRPr>
                </a:lvl1pPr>
              </a:lstStyle>
              <a:p>
                <a:pPr/>
                <a:r>
                  <a:t>ceramide</a:t>
                </a:r>
              </a:p>
            </p:txBody>
          </p:sp>
          <p:sp>
            <p:nvSpPr>
              <p:cNvPr id="216" name="ceramidase"/>
              <p:cNvSpPr txBox="1"/>
              <p:nvPr/>
            </p:nvSpPr>
            <p:spPr>
              <a:xfrm>
                <a:off x="9882789" y="9981822"/>
                <a:ext cx="1853024" cy="39049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defTabSz="822960">
                  <a:defRPr i="1" sz="2000">
                    <a:solidFill>
                      <a:srgbClr val="E2E1D6"/>
                    </a:solidFill>
                    <a:latin typeface="Arial"/>
                    <a:ea typeface="Arial"/>
                    <a:cs typeface="Arial"/>
                    <a:sym typeface="Arial"/>
                  </a:defRPr>
                </a:lvl1pPr>
              </a:lstStyle>
              <a:p>
                <a:pPr>
                  <a:defRPr i="0"/>
                </a:pPr>
                <a:r>
                  <a:rPr i="1"/>
                  <a:t>ceramidase</a:t>
                </a:r>
              </a:p>
            </p:txBody>
          </p:sp>
          <p:sp>
            <p:nvSpPr>
              <p:cNvPr id="217" name="Line"/>
              <p:cNvSpPr/>
              <p:nvPr/>
            </p:nvSpPr>
            <p:spPr>
              <a:xfrm>
                <a:off x="9882789" y="10631625"/>
                <a:ext cx="2316280" cy="1"/>
              </a:xfrm>
              <a:prstGeom prst="line">
                <a:avLst/>
              </a:prstGeom>
              <a:noFill/>
              <a:ln w="114300" cap="flat">
                <a:solidFill>
                  <a:srgbClr val="424242"/>
                </a:solidFill>
                <a:prstDash val="solid"/>
                <a:round/>
                <a:tailEnd type="triangle" w="med" len="med"/>
              </a:ln>
              <a:effectLst>
                <a:outerShdw sx="100000" sy="100000" kx="0" ky="0" algn="b" rotWithShape="0" blurRad="63500" dist="12700" dir="5400000">
                  <a:srgbClr val="000000">
                    <a:alpha val="38000"/>
                  </a:srgbClr>
                </a:outerShdw>
              </a:effectLst>
            </p:spPr>
            <p:txBody>
              <a:bodyPr wrap="square" lIns="50800" tIns="50800" rIns="50800" bIns="50800" numCol="1" anchor="ctr">
                <a:noAutofit/>
              </a:bodyPr>
              <a:lstStyle/>
              <a:p>
                <a:pPr algn="l" defTabSz="914400">
                  <a:defRPr b="1" sz="3800">
                    <a:solidFill>
                      <a:srgbClr val="010E66"/>
                    </a:solidFill>
                    <a:latin typeface="Times Roman"/>
                    <a:ea typeface="Times Roman"/>
                    <a:cs typeface="Times Roman"/>
                    <a:sym typeface="Times Roman"/>
                  </a:defRPr>
                </a:pPr>
              </a:p>
            </p:txBody>
          </p:sp>
          <p:sp>
            <p:nvSpPr>
              <p:cNvPr id="218" name="||"/>
              <p:cNvSpPr txBox="1"/>
              <p:nvPr/>
            </p:nvSpPr>
            <p:spPr>
              <a:xfrm>
                <a:off x="10610491" y="10373931"/>
                <a:ext cx="324634" cy="51538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defTabSz="822960">
                  <a:defRPr b="1" sz="2900">
                    <a:solidFill>
                      <a:srgbClr val="E2E1D6"/>
                    </a:solidFill>
                    <a:latin typeface="Arial"/>
                    <a:ea typeface="Arial"/>
                    <a:cs typeface="Arial"/>
                    <a:sym typeface="Arial"/>
                  </a:defRPr>
                </a:lvl1pPr>
              </a:lstStyle>
              <a:p>
                <a:pPr/>
                <a:r>
                  <a:t>||</a:t>
                </a:r>
              </a:p>
            </p:txBody>
          </p:sp>
          <p:sp>
            <p:nvSpPr>
              <p:cNvPr id="219" name="Sphingosine + fatty acid"/>
              <p:cNvSpPr/>
              <p:nvPr/>
            </p:nvSpPr>
            <p:spPr>
              <a:xfrm>
                <a:off x="12601527" y="10429944"/>
                <a:ext cx="2868582" cy="403364"/>
              </a:xfrm>
              <a:prstGeom prst="rect">
                <a:avLst/>
              </a:prstGeom>
              <a:noFill/>
              <a:ln w="12700" cap="flat">
                <a:solidFill>
                  <a:srgbClr val="000000"/>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defTabSz="822960">
                  <a:defRPr sz="2000">
                    <a:effectLst>
                      <a:outerShdw sx="100000" sy="100000" kx="0" ky="0" algn="b" rotWithShape="0" blurRad="38100" dist="12700" dir="5400000">
                        <a:srgbClr val="000000">
                          <a:alpha val="50000"/>
                        </a:srgbClr>
                      </a:outerShdw>
                    </a:effectLst>
                    <a:latin typeface="Arial"/>
                    <a:ea typeface="Arial"/>
                    <a:cs typeface="Arial"/>
                    <a:sym typeface="Arial"/>
                  </a:defRPr>
                </a:lvl1pPr>
              </a:lstStyle>
              <a:p>
                <a:pPr/>
                <a:r>
                  <a:t>Sphingosine + fatty acid</a:t>
                </a:r>
              </a:p>
            </p:txBody>
          </p:sp>
          <p:sp>
            <p:nvSpPr>
              <p:cNvPr id="220" name="glucosylceramide β-glucosidase"/>
              <p:cNvSpPr txBox="1"/>
              <p:nvPr/>
            </p:nvSpPr>
            <p:spPr>
              <a:xfrm>
                <a:off x="9201589" y="8474270"/>
                <a:ext cx="4323722" cy="39049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defTabSz="822960">
                  <a:defRPr i="1" sz="2000">
                    <a:solidFill>
                      <a:srgbClr val="E2E1D6"/>
                    </a:solidFill>
                    <a:latin typeface="Arial"/>
                    <a:ea typeface="Arial"/>
                    <a:cs typeface="Arial"/>
                    <a:sym typeface="Arial"/>
                  </a:defRPr>
                </a:lvl1pPr>
              </a:lstStyle>
              <a:p>
                <a:pPr>
                  <a:defRPr i="0"/>
                </a:pPr>
                <a:r>
                  <a:rPr i="1"/>
                  <a:t>glucosylceramide β-glucosidase </a:t>
                </a:r>
              </a:p>
            </p:txBody>
          </p:sp>
          <p:sp>
            <p:nvSpPr>
              <p:cNvPr id="221" name="glc-cer"/>
              <p:cNvSpPr/>
              <p:nvPr/>
            </p:nvSpPr>
            <p:spPr>
              <a:xfrm>
                <a:off x="8435052" y="7903667"/>
                <a:ext cx="900902" cy="403364"/>
              </a:xfrm>
              <a:prstGeom prst="rect">
                <a:avLst/>
              </a:prstGeom>
              <a:noFill/>
              <a:ln w="12700" cap="flat">
                <a:solidFill>
                  <a:srgbClr val="000000"/>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defTabSz="822960">
                  <a:defRPr sz="2000">
                    <a:effectLst>
                      <a:outerShdw sx="100000" sy="100000" kx="0" ky="0" algn="b" rotWithShape="0" blurRad="38100" dist="12700" dir="5400000">
                        <a:srgbClr val="000000">
                          <a:alpha val="50000"/>
                        </a:srgbClr>
                      </a:outerShdw>
                    </a:effectLst>
                    <a:latin typeface="Arial"/>
                    <a:ea typeface="Arial"/>
                    <a:cs typeface="Arial"/>
                    <a:sym typeface="Arial"/>
                  </a:defRPr>
                </a:lvl1pPr>
              </a:lstStyle>
              <a:p>
                <a:pPr/>
                <a:r>
                  <a:t>glc-cer</a:t>
                </a:r>
              </a:p>
            </p:txBody>
          </p:sp>
          <p:sp>
            <p:nvSpPr>
              <p:cNvPr id="222" name="Αlpha-galactosidase A"/>
              <p:cNvSpPr txBox="1"/>
              <p:nvPr/>
            </p:nvSpPr>
            <p:spPr>
              <a:xfrm>
                <a:off x="5406954" y="5204073"/>
                <a:ext cx="2779536" cy="39049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defTabSz="822960">
                  <a:defRPr i="1" sz="2000">
                    <a:solidFill>
                      <a:srgbClr val="E2E1D6"/>
                    </a:solidFill>
                    <a:latin typeface="Arial"/>
                    <a:ea typeface="Arial"/>
                    <a:cs typeface="Arial"/>
                    <a:sym typeface="Arial"/>
                  </a:defRPr>
                </a:lvl1pPr>
              </a:lstStyle>
              <a:p>
                <a:pPr>
                  <a:defRPr i="0"/>
                </a:pPr>
                <a:r>
                  <a:rPr i="1"/>
                  <a:t>Αlpha-galactosidase A</a:t>
                </a:r>
              </a:p>
            </p:txBody>
          </p:sp>
          <p:sp>
            <p:nvSpPr>
              <p:cNvPr id="223" name="Line"/>
              <p:cNvSpPr/>
              <p:nvPr/>
            </p:nvSpPr>
            <p:spPr>
              <a:xfrm>
                <a:off x="5638582" y="6053918"/>
                <a:ext cx="2316280" cy="1"/>
              </a:xfrm>
              <a:prstGeom prst="line">
                <a:avLst/>
              </a:prstGeom>
              <a:noFill/>
              <a:ln w="114300" cap="flat">
                <a:solidFill>
                  <a:srgbClr val="424242"/>
                </a:solidFill>
                <a:prstDash val="solid"/>
                <a:round/>
                <a:tailEnd type="triangle" w="med" len="med"/>
              </a:ln>
              <a:effectLst>
                <a:outerShdw sx="100000" sy="100000" kx="0" ky="0" algn="b" rotWithShape="0" blurRad="63500" dist="12700" dir="5400000">
                  <a:srgbClr val="000000">
                    <a:alpha val="38000"/>
                  </a:srgbClr>
                </a:outerShdw>
              </a:effectLst>
            </p:spPr>
            <p:txBody>
              <a:bodyPr wrap="square" lIns="50800" tIns="50800" rIns="50800" bIns="50800" numCol="1" anchor="ctr">
                <a:noAutofit/>
              </a:bodyPr>
              <a:lstStyle/>
              <a:p>
                <a:pPr algn="l" defTabSz="914400">
                  <a:defRPr b="1" sz="3800">
                    <a:solidFill>
                      <a:srgbClr val="010E66"/>
                    </a:solidFill>
                    <a:latin typeface="Times Roman"/>
                    <a:ea typeface="Times Roman"/>
                    <a:cs typeface="Times Roman"/>
                    <a:sym typeface="Times Roman"/>
                  </a:defRPr>
                </a:pPr>
              </a:p>
            </p:txBody>
          </p:sp>
          <p:sp>
            <p:nvSpPr>
              <p:cNvPr id="224" name="||"/>
              <p:cNvSpPr txBox="1"/>
              <p:nvPr/>
            </p:nvSpPr>
            <p:spPr>
              <a:xfrm>
                <a:off x="6545790" y="5719717"/>
                <a:ext cx="324635" cy="51539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defTabSz="822960">
                  <a:defRPr b="1" sz="2900">
                    <a:solidFill>
                      <a:srgbClr val="E2E1D6"/>
                    </a:solidFill>
                    <a:latin typeface="Arial"/>
                    <a:ea typeface="Arial"/>
                    <a:cs typeface="Arial"/>
                    <a:sym typeface="Arial"/>
                  </a:defRPr>
                </a:lvl1pPr>
              </a:lstStyle>
              <a:p>
                <a:pPr/>
                <a:r>
                  <a:t>||</a:t>
                </a:r>
              </a:p>
            </p:txBody>
          </p:sp>
          <p:sp>
            <p:nvSpPr>
              <p:cNvPr id="225" name="sphingomyelinase"/>
              <p:cNvSpPr txBox="1"/>
              <p:nvPr/>
            </p:nvSpPr>
            <p:spPr>
              <a:xfrm>
                <a:off x="4874479" y="8230015"/>
                <a:ext cx="2779536" cy="39049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defTabSz="822960">
                  <a:defRPr i="1" sz="2000">
                    <a:solidFill>
                      <a:srgbClr val="E2E1D6"/>
                    </a:solidFill>
                    <a:latin typeface="Arial"/>
                    <a:ea typeface="Arial"/>
                    <a:cs typeface="Arial"/>
                    <a:sym typeface="Arial"/>
                  </a:defRPr>
                </a:lvl1pPr>
              </a:lstStyle>
              <a:p>
                <a:pPr>
                  <a:defRPr i="0"/>
                </a:pPr>
                <a:r>
                  <a:rPr i="1"/>
                  <a:t>sphingomyelinase</a:t>
                </a:r>
              </a:p>
            </p:txBody>
          </p:sp>
          <p:sp>
            <p:nvSpPr>
              <p:cNvPr id="226" name="Line"/>
              <p:cNvSpPr/>
              <p:nvPr/>
            </p:nvSpPr>
            <p:spPr>
              <a:xfrm>
                <a:off x="7221122" y="7748166"/>
                <a:ext cx="1331338" cy="2560229"/>
              </a:xfrm>
              <a:prstGeom prst="line">
                <a:avLst/>
              </a:prstGeom>
              <a:noFill/>
              <a:ln w="114300" cap="flat">
                <a:solidFill>
                  <a:srgbClr val="424242"/>
                </a:solidFill>
                <a:prstDash val="solid"/>
                <a:round/>
                <a:tailEnd type="triangle" w="med" len="med"/>
              </a:ln>
              <a:effectLst>
                <a:outerShdw sx="100000" sy="100000" kx="0" ky="0" algn="b" rotWithShape="0" blurRad="63500" dist="12700" dir="5400000">
                  <a:srgbClr val="000000">
                    <a:alpha val="38000"/>
                  </a:srgbClr>
                </a:outerShdw>
              </a:effectLst>
            </p:spPr>
            <p:txBody>
              <a:bodyPr wrap="square" lIns="50800" tIns="50800" rIns="50800" bIns="50800" numCol="1" anchor="ctr">
                <a:noAutofit/>
              </a:bodyPr>
              <a:lstStyle/>
              <a:p>
                <a:pPr algn="l" defTabSz="914400">
                  <a:defRPr b="1" sz="3800">
                    <a:solidFill>
                      <a:srgbClr val="010E66"/>
                    </a:solidFill>
                    <a:latin typeface="Times Roman"/>
                    <a:ea typeface="Times Roman"/>
                    <a:cs typeface="Times Roman"/>
                    <a:sym typeface="Times Roman"/>
                  </a:defRPr>
                </a:pPr>
              </a:p>
            </p:txBody>
          </p:sp>
          <p:sp>
            <p:nvSpPr>
              <p:cNvPr id="227" name="||"/>
              <p:cNvSpPr txBox="1"/>
              <p:nvPr/>
            </p:nvSpPr>
            <p:spPr>
              <a:xfrm rot="3600000">
                <a:off x="7292817" y="7866755"/>
                <a:ext cx="324635" cy="51539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defTabSz="822960">
                  <a:defRPr b="1" sz="2900">
                    <a:solidFill>
                      <a:srgbClr val="E2E1D6"/>
                    </a:solidFill>
                    <a:latin typeface="Arial"/>
                    <a:ea typeface="Arial"/>
                    <a:cs typeface="Arial"/>
                    <a:sym typeface="Arial"/>
                  </a:defRPr>
                </a:lvl1pPr>
              </a:lstStyle>
              <a:p>
                <a:pPr/>
                <a:r>
                  <a:t>||</a:t>
                </a:r>
              </a:p>
            </p:txBody>
          </p:sp>
          <p:sp>
            <p:nvSpPr>
              <p:cNvPr id="228" name="Line"/>
              <p:cNvSpPr/>
              <p:nvPr/>
            </p:nvSpPr>
            <p:spPr>
              <a:xfrm>
                <a:off x="8885502" y="6324307"/>
                <a:ext cx="1" cy="1365205"/>
              </a:xfrm>
              <a:prstGeom prst="line">
                <a:avLst/>
              </a:prstGeom>
              <a:noFill/>
              <a:ln w="114300" cap="flat">
                <a:solidFill>
                  <a:srgbClr val="424242"/>
                </a:solidFill>
                <a:prstDash val="solid"/>
                <a:round/>
                <a:tailEnd type="triangle" w="med" len="med"/>
              </a:ln>
              <a:effectLst>
                <a:outerShdw sx="100000" sy="100000" kx="0" ky="0" algn="b" rotWithShape="0" blurRad="63500" dist="12700" dir="5400000">
                  <a:srgbClr val="000000">
                    <a:alpha val="38000"/>
                  </a:srgbClr>
                </a:outerShdw>
              </a:effectLst>
            </p:spPr>
            <p:txBody>
              <a:bodyPr wrap="square" lIns="50800" tIns="50800" rIns="50800" bIns="50800" numCol="1" anchor="ctr">
                <a:noAutofit/>
              </a:bodyPr>
              <a:lstStyle/>
              <a:p>
                <a:pPr algn="l" defTabSz="914400">
                  <a:defRPr b="1" sz="3800">
                    <a:solidFill>
                      <a:srgbClr val="010E66"/>
                    </a:solidFill>
                    <a:latin typeface="Times Roman"/>
                    <a:ea typeface="Times Roman"/>
                    <a:cs typeface="Times Roman"/>
                    <a:sym typeface="Times Roman"/>
                  </a:defRPr>
                </a:pPr>
              </a:p>
            </p:txBody>
          </p:sp>
          <p:sp>
            <p:nvSpPr>
              <p:cNvPr id="229" name="gal-glc-cer"/>
              <p:cNvSpPr/>
              <p:nvPr/>
            </p:nvSpPr>
            <p:spPr>
              <a:xfrm>
                <a:off x="8220477" y="5839151"/>
                <a:ext cx="1330052" cy="403364"/>
              </a:xfrm>
              <a:prstGeom prst="rect">
                <a:avLst/>
              </a:prstGeom>
              <a:noFill/>
              <a:ln w="12700" cap="flat">
                <a:solidFill>
                  <a:srgbClr val="000000"/>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defTabSz="822960">
                  <a:defRPr sz="2000">
                    <a:effectLst>
                      <a:outerShdw sx="100000" sy="100000" kx="0" ky="0" algn="b" rotWithShape="0" blurRad="38100" dist="12700" dir="5400000">
                        <a:srgbClr val="000000">
                          <a:alpha val="50000"/>
                        </a:srgbClr>
                      </a:outerShdw>
                    </a:effectLst>
                    <a:latin typeface="Arial"/>
                    <a:ea typeface="Arial"/>
                    <a:cs typeface="Arial"/>
                    <a:sym typeface="Arial"/>
                  </a:defRPr>
                </a:lvl1pPr>
              </a:lstStyle>
              <a:p>
                <a:pPr/>
                <a:r>
                  <a:t>gal-glc-cer</a:t>
                </a:r>
              </a:p>
            </p:txBody>
          </p:sp>
          <p:sp>
            <p:nvSpPr>
              <p:cNvPr id="230" name="lactosylceramide β-galctosidase"/>
              <p:cNvSpPr txBox="1"/>
              <p:nvPr/>
            </p:nvSpPr>
            <p:spPr>
              <a:xfrm>
                <a:off x="9187905" y="6539533"/>
                <a:ext cx="4323722" cy="39049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defTabSz="822960">
                  <a:defRPr i="1" sz="2000">
                    <a:solidFill>
                      <a:srgbClr val="E2E1D6"/>
                    </a:solidFill>
                    <a:latin typeface="Arial"/>
                    <a:ea typeface="Arial"/>
                    <a:cs typeface="Arial"/>
                    <a:sym typeface="Arial"/>
                  </a:defRPr>
                </a:lvl1pPr>
              </a:lstStyle>
              <a:p>
                <a:pPr>
                  <a:defRPr i="0"/>
                </a:pPr>
                <a:r>
                  <a:rPr i="1"/>
                  <a:t>lactosylceramide β-galctosidase </a:t>
                </a:r>
              </a:p>
            </p:txBody>
          </p:sp>
          <p:grpSp>
            <p:nvGrpSpPr>
              <p:cNvPr id="233" name="Group"/>
              <p:cNvGrpSpPr/>
              <p:nvPr/>
            </p:nvGrpSpPr>
            <p:grpSpPr>
              <a:xfrm>
                <a:off x="9934565" y="1977458"/>
                <a:ext cx="2830403" cy="994857"/>
                <a:chOff x="0" y="0"/>
                <a:chExt cx="2830402" cy="994856"/>
              </a:xfrm>
            </p:grpSpPr>
            <p:sp>
              <p:nvSpPr>
                <p:cNvPr id="231" name="Rounded Rectangle"/>
                <p:cNvSpPr/>
                <p:nvPr/>
              </p:nvSpPr>
              <p:spPr>
                <a:xfrm>
                  <a:off x="0" y="247686"/>
                  <a:ext cx="2830403" cy="499484"/>
                </a:xfrm>
                <a:prstGeom prst="roundRect">
                  <a:avLst>
                    <a:gd name="adj" fmla="val 16667"/>
                  </a:avLst>
                </a:prstGeom>
                <a:gradFill flip="none" rotWithShape="1">
                  <a:gsLst>
                    <a:gs pos="0">
                      <a:srgbClr val="FFB400"/>
                    </a:gs>
                    <a:gs pos="100000">
                      <a:srgbClr val="FFDDBA"/>
                    </a:gs>
                  </a:gsLst>
                  <a:lin ang="16200000" scaled="0"/>
                </a:gradFill>
                <a:ln w="3175" cap="flat">
                  <a:solidFill>
                    <a:srgbClr val="F9B000"/>
                  </a:solidFill>
                  <a:prstDash val="solid"/>
                  <a:round/>
                </a:ln>
                <a:effectLst>
                  <a:outerShdw sx="100000" sy="100000" kx="0" ky="0" algn="b" rotWithShape="0" blurRad="63500" dist="38100" dir="5400000">
                    <a:srgbClr val="000000">
                      <a:alpha val="35000"/>
                    </a:srgbClr>
                  </a:outerShdw>
                </a:effectLst>
              </p:spPr>
              <p:txBody>
                <a:bodyPr wrap="square" lIns="50800" tIns="50800" rIns="50800" bIns="50800" numCol="1" anchor="ctr">
                  <a:noAutofit/>
                </a:bodyPr>
                <a:lstStyle/>
                <a:p>
                  <a:pPr defTabSz="822960">
                    <a:defRPr baseline="-16449" sz="2000">
                      <a:effectLst>
                        <a:outerShdw sx="100000" sy="100000" kx="0" ky="0" algn="b" rotWithShape="0" blurRad="38100" dist="12700" dir="5400000">
                          <a:srgbClr val="000000">
                            <a:alpha val="50000"/>
                          </a:srgbClr>
                        </a:outerShdw>
                      </a:effectLst>
                      <a:uFill>
                        <a:solidFill>
                          <a:srgbClr val="FFFFFF"/>
                        </a:solidFill>
                      </a:uFill>
                      <a:latin typeface="Gill Sans"/>
                      <a:ea typeface="Gill Sans"/>
                      <a:cs typeface="Gill Sans"/>
                      <a:sym typeface="Gill Sans"/>
                    </a:defRPr>
                  </a:pPr>
                </a:p>
              </p:txBody>
            </p:sp>
            <p:sp>
              <p:nvSpPr>
                <p:cNvPr id="232" name="Tay Sachs - GM2"/>
                <p:cNvSpPr txBox="1"/>
                <p:nvPr/>
              </p:nvSpPr>
              <p:spPr>
                <a:xfrm>
                  <a:off x="24382" y="0"/>
                  <a:ext cx="2781639" cy="9948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defTabSz="822960">
                    <a:defRPr b="1" sz="2400">
                      <a:solidFill>
                        <a:srgbClr val="000000"/>
                      </a:solidFill>
                      <a:uFill>
                        <a:solidFill>
                          <a:srgbClr val="FFFFFF"/>
                        </a:solidFill>
                      </a:uFill>
                      <a:latin typeface="Helvetica Neue"/>
                      <a:ea typeface="Helvetica Neue"/>
                      <a:cs typeface="Helvetica Neue"/>
                      <a:sym typeface="Helvetica Neue"/>
                    </a:defRPr>
                  </a:lvl1pPr>
                </a:lstStyle>
                <a:p>
                  <a:pPr/>
                  <a:r>
                    <a:t>Tay Sachs - GM2</a:t>
                  </a:r>
                </a:p>
              </p:txBody>
            </p:sp>
          </p:grpSp>
          <p:sp>
            <p:nvSpPr>
              <p:cNvPr id="234" name="ganglioside neuraminidase"/>
              <p:cNvSpPr txBox="1"/>
              <p:nvPr/>
            </p:nvSpPr>
            <p:spPr>
              <a:xfrm>
                <a:off x="9187905" y="4416142"/>
                <a:ext cx="3706048" cy="39049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defTabSz="822960">
                  <a:defRPr i="1" sz="2000">
                    <a:solidFill>
                      <a:srgbClr val="E2E1D6"/>
                    </a:solidFill>
                    <a:latin typeface="Arial"/>
                    <a:ea typeface="Arial"/>
                    <a:cs typeface="Arial"/>
                    <a:sym typeface="Arial"/>
                  </a:defRPr>
                </a:lvl1pPr>
              </a:lstStyle>
              <a:p>
                <a:pPr>
                  <a:defRPr i="0"/>
                </a:pPr>
                <a:r>
                  <a:rPr i="1"/>
                  <a:t>ganglioside neuraminidase</a:t>
                </a:r>
              </a:p>
            </p:txBody>
          </p:sp>
          <p:sp>
            <p:nvSpPr>
              <p:cNvPr id="235" name="…"/>
              <p:cNvSpPr txBox="1"/>
              <p:nvPr/>
            </p:nvSpPr>
            <p:spPr>
              <a:xfrm>
                <a:off x="1773240" y="144183"/>
                <a:ext cx="887907" cy="96559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defTabSz="822960">
                  <a:defRPr sz="6000">
                    <a:solidFill>
                      <a:srgbClr val="E2E1D6"/>
                    </a:solidFill>
                    <a:latin typeface="Arial"/>
                    <a:ea typeface="Arial"/>
                    <a:cs typeface="Arial"/>
                    <a:sym typeface="Arial"/>
                  </a:defRPr>
                </a:lvl1pPr>
              </a:lstStyle>
              <a:p>
                <a:pPr>
                  <a:defRPr sz="5600"/>
                </a:pPr>
                <a:r>
                  <a:rPr sz="6000"/>
                  <a:t>…</a:t>
                </a:r>
              </a:p>
            </p:txBody>
          </p:sp>
          <p:sp>
            <p:nvSpPr>
              <p:cNvPr id="236" name="PC-cer"/>
              <p:cNvSpPr/>
              <p:nvPr/>
            </p:nvSpPr>
            <p:spPr>
              <a:xfrm>
                <a:off x="6746195" y="7269963"/>
                <a:ext cx="929428" cy="403364"/>
              </a:xfrm>
              <a:prstGeom prst="rect">
                <a:avLst/>
              </a:prstGeom>
              <a:noFill/>
              <a:ln w="12700" cap="flat">
                <a:solidFill>
                  <a:srgbClr val="000000"/>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defTabSz="822960">
                  <a:defRPr sz="2000">
                    <a:effectLst>
                      <a:outerShdw sx="100000" sy="100000" kx="0" ky="0" algn="b" rotWithShape="0" blurRad="38100" dist="12700" dir="5400000">
                        <a:srgbClr val="000000">
                          <a:alpha val="50000"/>
                        </a:srgbClr>
                      </a:outerShdw>
                    </a:effectLst>
                    <a:latin typeface="Arial"/>
                    <a:ea typeface="Arial"/>
                    <a:cs typeface="Arial"/>
                    <a:sym typeface="Arial"/>
                  </a:defRPr>
                </a:lvl1pPr>
              </a:lstStyle>
              <a:p>
                <a:pPr/>
                <a:r>
                  <a:t>PC-cer</a:t>
                </a:r>
              </a:p>
            </p:txBody>
          </p:sp>
          <p:sp>
            <p:nvSpPr>
              <p:cNvPr id="237" name="gal-gal-glc-cer…"/>
              <p:cNvSpPr/>
              <p:nvPr/>
            </p:nvSpPr>
            <p:spPr>
              <a:xfrm>
                <a:off x="3225954" y="5691166"/>
                <a:ext cx="2349952" cy="699333"/>
              </a:xfrm>
              <a:prstGeom prst="rect">
                <a:avLst/>
              </a:prstGeom>
              <a:noFill/>
              <a:ln w="12700" cap="flat">
                <a:solidFill>
                  <a:srgbClr val="000000"/>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defTabSz="822960">
                  <a:defRPr sz="2000">
                    <a:effectLst>
                      <a:outerShdw sx="100000" sy="100000" kx="0" ky="0" algn="b" rotWithShape="0" blurRad="38100" dist="12700" dir="5400000">
                        <a:srgbClr val="000000">
                          <a:alpha val="50000"/>
                        </a:srgbClr>
                      </a:outerShdw>
                    </a:effectLst>
                    <a:latin typeface="Arial"/>
                    <a:ea typeface="Arial"/>
                    <a:cs typeface="Arial"/>
                    <a:sym typeface="Arial"/>
                  </a:defRPr>
                </a:pPr>
                <a:r>
                  <a:t>gal-gal-glc-cer</a:t>
                </a:r>
              </a:p>
              <a:p>
                <a:pPr defTabSz="822960">
                  <a:defRPr sz="2000">
                    <a:effectLst>
                      <a:outerShdw sx="100000" sy="100000" kx="0" ky="0" algn="b" rotWithShape="0" blurRad="38100" dist="12700" dir="5400000">
                        <a:srgbClr val="000000">
                          <a:alpha val="50000"/>
                        </a:srgbClr>
                      </a:outerShdw>
                    </a:effectLst>
                    <a:latin typeface="Arial"/>
                    <a:ea typeface="Arial"/>
                    <a:cs typeface="Arial"/>
                    <a:sym typeface="Arial"/>
                  </a:defRPr>
                </a:pPr>
                <a:r>
                  <a:t>trihexosylceramide</a:t>
                </a:r>
              </a:p>
            </p:txBody>
          </p:sp>
          <p:sp>
            <p:nvSpPr>
              <p:cNvPr id="238" name="Line"/>
              <p:cNvSpPr/>
              <p:nvPr/>
            </p:nvSpPr>
            <p:spPr>
              <a:xfrm flipH="1">
                <a:off x="4478266" y="3586022"/>
                <a:ext cx="1" cy="2007443"/>
              </a:xfrm>
              <a:prstGeom prst="line">
                <a:avLst/>
              </a:prstGeom>
              <a:noFill/>
              <a:ln w="114300" cap="flat">
                <a:solidFill>
                  <a:srgbClr val="424242"/>
                </a:solidFill>
                <a:prstDash val="solid"/>
                <a:round/>
                <a:tailEnd type="triangle" w="med" len="med"/>
              </a:ln>
              <a:effectLst>
                <a:outerShdw sx="100000" sy="100000" kx="0" ky="0" algn="b" rotWithShape="0" blurRad="63500" dist="12700" dir="5400000">
                  <a:srgbClr val="000000">
                    <a:alpha val="38000"/>
                  </a:srgbClr>
                </a:outerShdw>
              </a:effectLst>
            </p:spPr>
            <p:txBody>
              <a:bodyPr wrap="square" lIns="50800" tIns="50800" rIns="50800" bIns="50800" numCol="1" anchor="ctr">
                <a:noAutofit/>
              </a:bodyPr>
              <a:lstStyle/>
              <a:p>
                <a:pPr algn="l" defTabSz="914400">
                  <a:defRPr b="1" sz="3800">
                    <a:solidFill>
                      <a:srgbClr val="010E66"/>
                    </a:solidFill>
                    <a:latin typeface="Times Roman"/>
                    <a:ea typeface="Times Roman"/>
                    <a:cs typeface="Times Roman"/>
                    <a:sym typeface="Times Roman"/>
                  </a:defRPr>
                </a:pPr>
              </a:p>
            </p:txBody>
          </p:sp>
          <p:sp>
            <p:nvSpPr>
              <p:cNvPr id="239" name="||"/>
              <p:cNvSpPr txBox="1"/>
              <p:nvPr/>
            </p:nvSpPr>
            <p:spPr>
              <a:xfrm rot="5400000">
                <a:off x="4315949" y="4158448"/>
                <a:ext cx="324635" cy="51539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defTabSz="822960">
                  <a:defRPr b="1" sz="2900">
                    <a:solidFill>
                      <a:srgbClr val="E2E1D6"/>
                    </a:solidFill>
                    <a:latin typeface="Arial"/>
                    <a:ea typeface="Arial"/>
                    <a:cs typeface="Arial"/>
                    <a:sym typeface="Arial"/>
                  </a:defRPr>
                </a:lvl1pPr>
              </a:lstStyle>
              <a:p>
                <a:pPr/>
                <a:r>
                  <a:t>||</a:t>
                </a:r>
              </a:p>
            </p:txBody>
          </p:sp>
          <p:sp>
            <p:nvSpPr>
              <p:cNvPr id="240" name="β-hexosaminidase A and B"/>
              <p:cNvSpPr txBox="1"/>
              <p:nvPr/>
            </p:nvSpPr>
            <p:spPr>
              <a:xfrm>
                <a:off x="720619" y="4200411"/>
                <a:ext cx="3706048" cy="39049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defTabSz="822960">
                  <a:defRPr i="1" sz="2000">
                    <a:solidFill>
                      <a:srgbClr val="E2E1D6"/>
                    </a:solidFill>
                    <a:latin typeface="Arial"/>
                    <a:ea typeface="Arial"/>
                    <a:cs typeface="Arial"/>
                    <a:sym typeface="Arial"/>
                  </a:defRPr>
                </a:lvl1pPr>
              </a:lstStyle>
              <a:p>
                <a:pPr>
                  <a:defRPr i="0"/>
                </a:pPr>
                <a:r>
                  <a:rPr i="1"/>
                  <a:t>β-hexosaminidase A and B</a:t>
                </a:r>
              </a:p>
            </p:txBody>
          </p:sp>
          <p:sp>
            <p:nvSpPr>
              <p:cNvPr id="241" name="NAcgal-β-gal-α-gal-β-glc-β-cer…"/>
              <p:cNvSpPr/>
              <p:nvPr/>
            </p:nvSpPr>
            <p:spPr>
              <a:xfrm>
                <a:off x="2161860" y="2788988"/>
                <a:ext cx="4478140" cy="699333"/>
              </a:xfrm>
              <a:prstGeom prst="rect">
                <a:avLst/>
              </a:prstGeom>
              <a:noFill/>
              <a:ln w="12700" cap="flat">
                <a:solidFill>
                  <a:srgbClr val="000000"/>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defTabSz="822960">
                  <a:defRPr sz="2000">
                    <a:effectLst>
                      <a:outerShdw sx="100000" sy="100000" kx="0" ky="0" algn="b" rotWithShape="0" blurRad="38100" dist="12700" dir="5400000">
                        <a:srgbClr val="000000">
                          <a:alpha val="50000"/>
                        </a:srgbClr>
                      </a:outerShdw>
                    </a:effectLst>
                    <a:latin typeface="Arial"/>
                    <a:ea typeface="Arial"/>
                    <a:cs typeface="Arial"/>
                    <a:sym typeface="Arial"/>
                  </a:defRPr>
                </a:pPr>
                <a:r>
                  <a:t>NAcgal-</a:t>
                </a:r>
                <a:r>
                  <a:rPr baseline="30799" i="1"/>
                  <a:t>β</a:t>
                </a:r>
                <a:r>
                  <a:rPr i="1"/>
                  <a:t>-</a:t>
                </a:r>
                <a:r>
                  <a:t>gal-</a:t>
                </a:r>
                <a:r>
                  <a:rPr baseline="30799"/>
                  <a:t>α</a:t>
                </a:r>
                <a:r>
                  <a:t>-gal-</a:t>
                </a:r>
                <a:r>
                  <a:rPr baseline="30799" i="1"/>
                  <a:t>β</a:t>
                </a:r>
                <a:r>
                  <a:rPr i="1"/>
                  <a:t>-</a:t>
                </a:r>
                <a:r>
                  <a:t>glc-</a:t>
                </a:r>
                <a:r>
                  <a:rPr baseline="30799" i="1"/>
                  <a:t>β</a:t>
                </a:r>
                <a:r>
                  <a:rPr i="1"/>
                  <a:t>-</a:t>
                </a:r>
                <a:r>
                  <a:t>cer</a:t>
                </a:r>
              </a:p>
              <a:p>
                <a:pPr defTabSz="822960">
                  <a:defRPr sz="2000">
                    <a:effectLst>
                      <a:outerShdw sx="100000" sy="100000" kx="0" ky="0" algn="b" rotWithShape="0" blurRad="38100" dist="12700" dir="5400000">
                        <a:srgbClr val="000000">
                          <a:alpha val="50000"/>
                        </a:srgbClr>
                      </a:outerShdw>
                    </a:effectLst>
                    <a:latin typeface="Arial"/>
                    <a:ea typeface="Arial"/>
                    <a:cs typeface="Arial"/>
                    <a:sym typeface="Arial"/>
                  </a:defRPr>
                </a:pPr>
                <a:r>
                  <a:t>globoside</a:t>
                </a:r>
              </a:p>
            </p:txBody>
          </p:sp>
          <p:sp>
            <p:nvSpPr>
              <p:cNvPr id="242" name="gal-glc-cer | NANA"/>
              <p:cNvSpPr/>
              <p:nvPr/>
            </p:nvSpPr>
            <p:spPr>
              <a:xfrm>
                <a:off x="8056547" y="2767799"/>
                <a:ext cx="1657913" cy="995302"/>
              </a:xfrm>
              <a:prstGeom prst="rect">
                <a:avLst/>
              </a:prstGeom>
              <a:noFill/>
              <a:ln w="12700" cap="flat">
                <a:solidFill>
                  <a:srgbClr val="000000"/>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defTabSz="822960">
                  <a:defRPr sz="2000">
                    <a:effectLst>
                      <a:outerShdw sx="100000" sy="100000" kx="0" ky="0" algn="b" rotWithShape="0" blurRad="38100" dist="12700" dir="5400000">
                        <a:srgbClr val="000000">
                          <a:alpha val="50000"/>
                        </a:srgbClr>
                      </a:outerShdw>
                    </a:effectLst>
                    <a:latin typeface="Arial"/>
                    <a:ea typeface="Arial"/>
                    <a:cs typeface="Arial"/>
                    <a:sym typeface="Arial"/>
                  </a:defRPr>
                </a:pPr>
                <a:r>
                  <a:t>gal-glc-cer</a:t>
                </a:r>
                <a:br/>
                <a:r>
                  <a:t>|</a:t>
                </a:r>
                <a:br/>
                <a:r>
                  <a:t>NANA</a:t>
                </a:r>
              </a:p>
            </p:txBody>
          </p:sp>
          <p:sp>
            <p:nvSpPr>
              <p:cNvPr id="243" name="NAcgal-gal-glc-cer…"/>
              <p:cNvSpPr/>
              <p:nvPr/>
            </p:nvSpPr>
            <p:spPr>
              <a:xfrm>
                <a:off x="7650154" y="0"/>
                <a:ext cx="2470699" cy="995302"/>
              </a:xfrm>
              <a:prstGeom prst="rect">
                <a:avLst/>
              </a:prstGeom>
              <a:noFill/>
              <a:ln w="12700" cap="flat">
                <a:solidFill>
                  <a:srgbClr val="000000"/>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defTabSz="822960">
                  <a:defRPr sz="2000">
                    <a:effectLst>
                      <a:outerShdw sx="100000" sy="100000" kx="0" ky="0" algn="b" rotWithShape="0" blurRad="38100" dist="12700" dir="5400000">
                        <a:srgbClr val="000000">
                          <a:alpha val="50000"/>
                        </a:srgbClr>
                      </a:outerShdw>
                    </a:effectLst>
                    <a:latin typeface="Arial"/>
                    <a:ea typeface="Arial"/>
                    <a:cs typeface="Arial"/>
                    <a:sym typeface="Arial"/>
                  </a:defRPr>
                </a:pPr>
                <a:r>
                  <a:t>NAcgal-gal-glc-cer</a:t>
                </a:r>
              </a:p>
              <a:p>
                <a:pPr defTabSz="822960">
                  <a:defRPr sz="2000">
                    <a:effectLst>
                      <a:outerShdw sx="100000" sy="100000" kx="0" ky="0" algn="b" rotWithShape="0" blurRad="38100" dist="12700" dir="5400000">
                        <a:srgbClr val="000000">
                          <a:alpha val="50000"/>
                        </a:srgbClr>
                      </a:outerShdw>
                    </a:effectLst>
                    <a:latin typeface="Arial"/>
                    <a:ea typeface="Arial"/>
                    <a:cs typeface="Arial"/>
                    <a:sym typeface="Arial"/>
                  </a:defRPr>
                </a:pPr>
                <a:r>
                  <a:t>|</a:t>
                </a:r>
                <a:br/>
                <a:r>
                  <a:t>NANA</a:t>
                </a:r>
              </a:p>
            </p:txBody>
          </p:sp>
          <p:sp>
            <p:nvSpPr>
              <p:cNvPr id="244" name="Line"/>
              <p:cNvSpPr/>
              <p:nvPr/>
            </p:nvSpPr>
            <p:spPr>
              <a:xfrm>
                <a:off x="8885502" y="8401130"/>
                <a:ext cx="1" cy="1941720"/>
              </a:xfrm>
              <a:prstGeom prst="line">
                <a:avLst/>
              </a:prstGeom>
              <a:noFill/>
              <a:ln w="114300" cap="flat">
                <a:solidFill>
                  <a:srgbClr val="424242"/>
                </a:solidFill>
                <a:prstDash val="solid"/>
                <a:round/>
                <a:tailEnd type="triangle" w="med" len="med"/>
              </a:ln>
              <a:effectLst>
                <a:outerShdw sx="100000" sy="100000" kx="0" ky="0" algn="b" rotWithShape="0" blurRad="63500" dist="12700" dir="5400000">
                  <a:srgbClr val="000000">
                    <a:alpha val="38000"/>
                  </a:srgbClr>
                </a:outerShdw>
              </a:effectLst>
            </p:spPr>
            <p:txBody>
              <a:bodyPr wrap="square" lIns="50800" tIns="50800" rIns="50800" bIns="50800" numCol="1" anchor="ctr">
                <a:noAutofit/>
              </a:bodyPr>
              <a:lstStyle/>
              <a:p>
                <a:pPr algn="l" defTabSz="914400">
                  <a:defRPr b="1" sz="3800">
                    <a:solidFill>
                      <a:srgbClr val="010E66"/>
                    </a:solidFill>
                    <a:latin typeface="Times Roman"/>
                    <a:ea typeface="Times Roman"/>
                    <a:cs typeface="Times Roman"/>
                    <a:sym typeface="Times Roman"/>
                  </a:defRPr>
                </a:pPr>
              </a:p>
            </p:txBody>
          </p:sp>
          <p:sp>
            <p:nvSpPr>
              <p:cNvPr id="245" name="||"/>
              <p:cNvSpPr txBox="1"/>
              <p:nvPr/>
            </p:nvSpPr>
            <p:spPr>
              <a:xfrm rot="5400000">
                <a:off x="8723186" y="8505139"/>
                <a:ext cx="324634" cy="51538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defTabSz="822960">
                  <a:defRPr b="1" sz="2900">
                    <a:solidFill>
                      <a:srgbClr val="E2E1D6"/>
                    </a:solidFill>
                    <a:latin typeface="Arial"/>
                    <a:ea typeface="Arial"/>
                    <a:cs typeface="Arial"/>
                    <a:sym typeface="Arial"/>
                  </a:defRPr>
                </a:lvl1pPr>
              </a:lstStyle>
              <a:p>
                <a:pPr/>
                <a:r>
                  <a:t>||</a:t>
                </a:r>
              </a:p>
            </p:txBody>
          </p:sp>
          <p:sp>
            <p:nvSpPr>
              <p:cNvPr id="246" name="Line"/>
              <p:cNvSpPr/>
              <p:nvPr/>
            </p:nvSpPr>
            <p:spPr>
              <a:xfrm>
                <a:off x="8885503" y="1065432"/>
                <a:ext cx="1" cy="1698606"/>
              </a:xfrm>
              <a:prstGeom prst="line">
                <a:avLst/>
              </a:prstGeom>
              <a:noFill/>
              <a:ln w="114300" cap="flat">
                <a:solidFill>
                  <a:srgbClr val="424242"/>
                </a:solidFill>
                <a:prstDash val="solid"/>
                <a:round/>
                <a:tailEnd type="triangle" w="med" len="med"/>
              </a:ln>
              <a:effectLst>
                <a:outerShdw sx="100000" sy="100000" kx="0" ky="0" algn="b" rotWithShape="0" blurRad="63500" dist="12700" dir="5400000">
                  <a:srgbClr val="000000">
                    <a:alpha val="38000"/>
                  </a:srgbClr>
                </a:outerShdw>
              </a:effectLst>
            </p:spPr>
            <p:txBody>
              <a:bodyPr wrap="square" lIns="50800" tIns="50800" rIns="50800" bIns="50800" numCol="1" anchor="ctr">
                <a:noAutofit/>
              </a:bodyPr>
              <a:lstStyle/>
              <a:p>
                <a:pPr algn="l" defTabSz="914400">
                  <a:defRPr b="1" sz="3800">
                    <a:solidFill>
                      <a:srgbClr val="010E66"/>
                    </a:solidFill>
                    <a:latin typeface="Times Roman"/>
                    <a:ea typeface="Times Roman"/>
                    <a:cs typeface="Times Roman"/>
                    <a:sym typeface="Times Roman"/>
                  </a:defRPr>
                </a:pPr>
              </a:p>
            </p:txBody>
          </p:sp>
          <p:sp>
            <p:nvSpPr>
              <p:cNvPr id="247" name="||"/>
              <p:cNvSpPr txBox="1"/>
              <p:nvPr/>
            </p:nvSpPr>
            <p:spPr>
              <a:xfrm rot="5400000">
                <a:off x="8723186" y="1453931"/>
                <a:ext cx="324634" cy="51539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defTabSz="822960">
                  <a:defRPr b="1" sz="2900">
                    <a:solidFill>
                      <a:srgbClr val="E2E1D6"/>
                    </a:solidFill>
                    <a:latin typeface="Arial"/>
                    <a:ea typeface="Arial"/>
                    <a:cs typeface="Arial"/>
                    <a:sym typeface="Arial"/>
                  </a:defRPr>
                </a:lvl1pPr>
              </a:lstStyle>
              <a:p>
                <a:pPr/>
                <a:r>
                  <a:t>||</a:t>
                </a:r>
              </a:p>
            </p:txBody>
          </p:sp>
          <p:sp>
            <p:nvSpPr>
              <p:cNvPr id="248" name="GM2 ganglioside β-hexosaminidase A"/>
              <p:cNvSpPr txBox="1"/>
              <p:nvPr/>
            </p:nvSpPr>
            <p:spPr>
              <a:xfrm>
                <a:off x="8956278" y="1707262"/>
                <a:ext cx="5095814" cy="41494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defTabSz="822960">
                  <a:defRPr sz="2000">
                    <a:solidFill>
                      <a:srgbClr val="E2E1D6"/>
                    </a:solidFill>
                    <a:latin typeface="Arial"/>
                    <a:ea typeface="Arial"/>
                    <a:cs typeface="Arial"/>
                    <a:sym typeface="Arial"/>
                  </a:defRPr>
                </a:pPr>
                <a:r>
                  <a:rPr i="1"/>
                  <a:t>G</a:t>
                </a:r>
                <a:r>
                  <a:rPr baseline="-15500" i="1"/>
                  <a:t>M2</a:t>
                </a:r>
                <a:r>
                  <a:rPr i="1"/>
                  <a:t> ganglioside β-hexosaminidase A </a:t>
                </a:r>
              </a:p>
            </p:txBody>
          </p:sp>
          <p:sp>
            <p:nvSpPr>
              <p:cNvPr id="249" name="Line"/>
              <p:cNvSpPr/>
              <p:nvPr/>
            </p:nvSpPr>
            <p:spPr>
              <a:xfrm>
                <a:off x="3157002" y="897348"/>
                <a:ext cx="4339609" cy="1"/>
              </a:xfrm>
              <a:prstGeom prst="line">
                <a:avLst/>
              </a:prstGeom>
              <a:noFill/>
              <a:ln w="114300" cap="flat">
                <a:solidFill>
                  <a:srgbClr val="424242"/>
                </a:solidFill>
                <a:prstDash val="solid"/>
                <a:round/>
                <a:tailEnd type="triangle" w="med" len="med"/>
              </a:ln>
              <a:effectLst>
                <a:outerShdw sx="100000" sy="100000" kx="0" ky="0" algn="b" rotWithShape="0" blurRad="63500" dist="12700" dir="5400000">
                  <a:srgbClr val="000000">
                    <a:alpha val="38000"/>
                  </a:srgbClr>
                </a:outerShdw>
              </a:effectLst>
            </p:spPr>
            <p:txBody>
              <a:bodyPr wrap="square" lIns="50800" tIns="50800" rIns="50800" bIns="50800" numCol="1" anchor="ctr">
                <a:noAutofit/>
              </a:bodyPr>
              <a:lstStyle/>
              <a:p>
                <a:pPr algn="l" defTabSz="914400">
                  <a:defRPr b="1" sz="3800">
                    <a:solidFill>
                      <a:srgbClr val="010E66"/>
                    </a:solidFill>
                    <a:latin typeface="Times Roman"/>
                    <a:ea typeface="Times Roman"/>
                    <a:cs typeface="Times Roman"/>
                    <a:sym typeface="Times Roman"/>
                  </a:defRPr>
                </a:pPr>
              </a:p>
            </p:txBody>
          </p:sp>
          <p:sp>
            <p:nvSpPr>
              <p:cNvPr id="250" name="||"/>
              <p:cNvSpPr txBox="1"/>
              <p:nvPr/>
            </p:nvSpPr>
            <p:spPr>
              <a:xfrm>
                <a:off x="5010706" y="602771"/>
                <a:ext cx="324634" cy="51539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defTabSz="822960">
                  <a:defRPr b="1" sz="2900">
                    <a:solidFill>
                      <a:srgbClr val="E2E1D6"/>
                    </a:solidFill>
                    <a:latin typeface="Arial"/>
                    <a:ea typeface="Arial"/>
                    <a:cs typeface="Arial"/>
                    <a:sym typeface="Arial"/>
                  </a:defRPr>
                </a:lvl1pPr>
              </a:lstStyle>
              <a:p>
                <a:pPr/>
                <a:r>
                  <a:t>||</a:t>
                </a:r>
              </a:p>
            </p:txBody>
          </p:sp>
          <p:sp>
            <p:nvSpPr>
              <p:cNvPr id="251" name="GM1 ganglioside β-galactosidase"/>
              <p:cNvSpPr txBox="1"/>
              <p:nvPr/>
            </p:nvSpPr>
            <p:spPr>
              <a:xfrm>
                <a:off x="2933953" y="111774"/>
                <a:ext cx="4478140" cy="41494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defTabSz="822960">
                  <a:defRPr sz="2000">
                    <a:solidFill>
                      <a:srgbClr val="E2E1D6"/>
                    </a:solidFill>
                    <a:latin typeface="Arial"/>
                    <a:ea typeface="Arial"/>
                    <a:cs typeface="Arial"/>
                    <a:sym typeface="Arial"/>
                  </a:defRPr>
                </a:pPr>
                <a:r>
                  <a:rPr i="1"/>
                  <a:t>G</a:t>
                </a:r>
                <a:r>
                  <a:rPr baseline="-15500" i="1"/>
                  <a:t>M1</a:t>
                </a:r>
                <a:r>
                  <a:rPr i="1"/>
                  <a:t> ganglioside β-galactosidase</a:t>
                </a:r>
              </a:p>
            </p:txBody>
          </p:sp>
          <p:sp>
            <p:nvSpPr>
              <p:cNvPr id="252" name="gal=galactose, cer=ceramide, NAcgal=N-acetylgalactosamine, glc=glucose, NANA=N-acetylneuraminic acid       slide courtesy: David Wenger"/>
              <p:cNvSpPr txBox="1"/>
              <p:nvPr/>
            </p:nvSpPr>
            <p:spPr>
              <a:xfrm>
                <a:off x="0" y="11866161"/>
                <a:ext cx="17603720" cy="39049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defTabSz="822960">
                  <a:defRPr sz="5600">
                    <a:solidFill>
                      <a:srgbClr val="E2E1D6"/>
                    </a:solidFill>
                    <a:latin typeface="Arial"/>
                    <a:ea typeface="Arial"/>
                    <a:cs typeface="Arial"/>
                    <a:sym typeface="Arial"/>
                  </a:defRPr>
                </a:pPr>
                <a:r>
                  <a:rPr sz="2000"/>
                  <a:t>gal=galactose, cer=ceramide, NAcgal=N-acetylgalactosamine, glc=glucose, NANA=N-acetylneuraminic acid       </a:t>
                </a:r>
                <a:r>
                  <a:rPr i="1" sz="1800"/>
                  <a:t>slide courtesy: David Wenger</a:t>
                </a:r>
              </a:p>
            </p:txBody>
          </p:sp>
          <p:sp>
            <p:nvSpPr>
              <p:cNvPr id="253" name="Line"/>
              <p:cNvSpPr/>
              <p:nvPr/>
            </p:nvSpPr>
            <p:spPr>
              <a:xfrm>
                <a:off x="8885502" y="3949249"/>
                <a:ext cx="1" cy="1703753"/>
              </a:xfrm>
              <a:prstGeom prst="line">
                <a:avLst/>
              </a:prstGeom>
              <a:noFill/>
              <a:ln w="114300" cap="flat">
                <a:solidFill>
                  <a:srgbClr val="424242"/>
                </a:solidFill>
                <a:prstDash val="solid"/>
                <a:round/>
                <a:tailEnd type="triangle" w="med" len="med"/>
              </a:ln>
              <a:effectLst/>
            </p:spPr>
            <p:txBody>
              <a:bodyPr wrap="square" lIns="50800" tIns="50800" rIns="50800" bIns="50800" numCol="1" anchor="ctr">
                <a:noAutofit/>
              </a:bodyPr>
              <a:lstStyle/>
              <a:p>
                <a:pPr algn="l" defTabSz="914400">
                  <a:defRPr b="1" sz="3800">
                    <a:solidFill>
                      <a:srgbClr val="010E66"/>
                    </a:solidFill>
                    <a:latin typeface="Times Roman"/>
                    <a:ea typeface="Times Roman"/>
                    <a:cs typeface="Times Roman"/>
                    <a:sym typeface="Times Roman"/>
                  </a:defRPr>
                </a:pPr>
              </a:p>
            </p:txBody>
          </p:sp>
          <p:sp>
            <p:nvSpPr>
              <p:cNvPr id="254" name="Rounded Rectangle"/>
              <p:cNvSpPr/>
              <p:nvPr/>
            </p:nvSpPr>
            <p:spPr>
              <a:xfrm>
                <a:off x="2050646" y="11015458"/>
                <a:ext cx="1853024" cy="463257"/>
              </a:xfrm>
              <a:prstGeom prst="roundRect">
                <a:avLst>
                  <a:gd name="adj" fmla="val 16667"/>
                </a:avLst>
              </a:prstGeom>
              <a:gradFill flip="none" rotWithShape="1">
                <a:gsLst>
                  <a:gs pos="0">
                    <a:srgbClr val="5F327C"/>
                  </a:gs>
                  <a:gs pos="100000">
                    <a:srgbClr val="B36AE2"/>
                  </a:gs>
                </a:gsLst>
                <a:lin ang="16200000" scaled="0"/>
              </a:gradFill>
              <a:ln w="3175" cap="flat">
                <a:solidFill>
                  <a:srgbClr val="F9B000"/>
                </a:solidFill>
                <a:prstDash val="solid"/>
                <a:round/>
              </a:ln>
              <a:effectLst>
                <a:outerShdw sx="100000" sy="100000" kx="0" ky="0" algn="b" rotWithShape="0" blurRad="63500" dist="12700" dir="5400000">
                  <a:srgbClr val="000000">
                    <a:alpha val="38000"/>
                  </a:srgbClr>
                </a:outerShdw>
              </a:effectLst>
            </p:spPr>
            <p:txBody>
              <a:bodyPr wrap="square" lIns="50800" tIns="50800" rIns="50800" bIns="50800" numCol="1" anchor="ctr">
                <a:noAutofit/>
              </a:bodyPr>
              <a:lstStyle/>
              <a:p>
                <a:pPr defTabSz="822960">
                  <a:defRPr sz="2400">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55" name="MLD"/>
              <p:cNvSpPr txBox="1"/>
              <p:nvPr/>
            </p:nvSpPr>
            <p:spPr>
              <a:xfrm>
                <a:off x="2073260" y="11013503"/>
                <a:ext cx="1807796" cy="467166"/>
              </a:xfrm>
              <a:prstGeom prst="rect">
                <a:avLst/>
              </a:prstGeom>
              <a:gradFill flip="none" rotWithShape="1">
                <a:gsLst>
                  <a:gs pos="0">
                    <a:srgbClr val="D783FF"/>
                  </a:gs>
                  <a:gs pos="100000">
                    <a:srgbClr val="9437FF"/>
                  </a:gs>
                </a:gsLst>
                <a:lin ang="5400000" scaled="0"/>
              </a:gra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defTabSz="822960">
                  <a:defRPr b="1" sz="2400">
                    <a:solidFill>
                      <a:srgbClr val="000000"/>
                    </a:solidFill>
                    <a:uFill>
                      <a:solidFill>
                        <a:srgbClr val="FFFFFF"/>
                      </a:solidFill>
                    </a:uFill>
                    <a:latin typeface="Helvetica Neue"/>
                    <a:ea typeface="Helvetica Neue"/>
                    <a:cs typeface="Helvetica Neue"/>
                    <a:sym typeface="Helvetica Neue"/>
                  </a:defRPr>
                </a:lvl1pPr>
              </a:lstStyle>
              <a:p>
                <a:pPr/>
                <a:r>
                  <a:t>MLD</a:t>
                </a:r>
              </a:p>
            </p:txBody>
          </p:sp>
          <p:sp>
            <p:nvSpPr>
              <p:cNvPr id="256" name="||"/>
              <p:cNvSpPr txBox="1"/>
              <p:nvPr/>
            </p:nvSpPr>
            <p:spPr>
              <a:xfrm rot="5400000">
                <a:off x="8723186" y="4303647"/>
                <a:ext cx="324634" cy="51539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defTabSz="822960">
                  <a:defRPr b="1" sz="2900">
                    <a:solidFill>
                      <a:srgbClr val="E2E1D6"/>
                    </a:solidFill>
                    <a:latin typeface="Arial"/>
                    <a:ea typeface="Arial"/>
                    <a:cs typeface="Arial"/>
                    <a:sym typeface="Arial"/>
                  </a:defRPr>
                </a:lvl1pPr>
              </a:lstStyle>
              <a:p>
                <a:pPr/>
                <a:r>
                  <a:t>||</a:t>
                </a:r>
              </a:p>
            </p:txBody>
          </p:sp>
          <p:sp>
            <p:nvSpPr>
              <p:cNvPr id="257" name="||"/>
              <p:cNvSpPr txBox="1"/>
              <p:nvPr/>
            </p:nvSpPr>
            <p:spPr>
              <a:xfrm rot="5400000">
                <a:off x="8723186" y="6517423"/>
                <a:ext cx="324634" cy="51539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defTabSz="822960">
                  <a:defRPr b="1" sz="2900">
                    <a:solidFill>
                      <a:srgbClr val="E2E1D6"/>
                    </a:solidFill>
                    <a:latin typeface="Arial"/>
                    <a:ea typeface="Arial"/>
                    <a:cs typeface="Arial"/>
                    <a:sym typeface="Arial"/>
                  </a:defRPr>
                </a:lvl1pPr>
              </a:lstStyle>
              <a:p>
                <a:pPr/>
                <a:r>
                  <a:t>||</a:t>
                </a:r>
              </a:p>
            </p:txBody>
          </p:sp>
        </p:grpSp>
      </p:grpSp>
      <p:pic>
        <p:nvPicPr>
          <p:cNvPr id="260" name="Image" descr="Image"/>
          <p:cNvPicPr>
            <a:picLocks noChangeAspect="1"/>
          </p:cNvPicPr>
          <p:nvPr/>
        </p:nvPicPr>
        <p:blipFill>
          <a:blip r:embed="rId2">
            <a:extLst/>
          </a:blip>
          <a:stretch>
            <a:fillRect/>
          </a:stretch>
        </p:blipFill>
        <p:spPr>
          <a:xfrm>
            <a:off x="609199" y="6777868"/>
            <a:ext cx="4854055" cy="3642483"/>
          </a:xfrm>
          <a:prstGeom prst="rect">
            <a:avLst/>
          </a:prstGeom>
          <a:ln w="12700">
            <a:miter lim="400000"/>
          </a:ln>
        </p:spPr>
      </p:pic>
      <p:sp>
        <p:nvSpPr>
          <p:cNvPr id="261" name="Rectangle"/>
          <p:cNvSpPr/>
          <p:nvPr/>
        </p:nvSpPr>
        <p:spPr>
          <a:xfrm>
            <a:off x="4851400" y="8466"/>
            <a:ext cx="19471283" cy="198571"/>
          </a:xfrm>
          <a:prstGeom prst="rect">
            <a:avLst/>
          </a:prstGeom>
          <a:solidFill>
            <a:srgbClr val="030305"/>
          </a:solidFill>
          <a:ln w="12700">
            <a:miter lim="400000"/>
          </a:ln>
          <a:effectLst>
            <a:outerShdw sx="100000" sy="100000" kx="0" ky="0" algn="b" rotWithShape="0" blurRad="76200" dist="0" dir="18900000">
              <a:srgbClr val="000000">
                <a:alpha val="80000"/>
              </a:srgbClr>
            </a:outerShdw>
          </a:effectLst>
        </p:spPr>
        <p:txBody>
          <a:bodyPr lIns="50800" tIns="50800" rIns="50800" bIns="50800" anchor="ctr"/>
          <a:lstStyle/>
          <a:p>
            <a:pPr>
              <a:defRPr sz="3200">
                <a:effectLst>
                  <a:outerShdw sx="100000" sy="100000" kx="0" ky="0" algn="b" rotWithShape="0" blurRad="25400" dist="23998" dir="2700000">
                    <a:srgbClr val="000000">
                      <a:alpha val="31034"/>
                    </a:srgbClr>
                  </a:outerShdw>
                </a:effectLst>
              </a:defRPr>
            </a:pP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265" name="Group"/>
          <p:cNvGrpSpPr/>
          <p:nvPr/>
        </p:nvGrpSpPr>
        <p:grpSpPr>
          <a:xfrm>
            <a:off x="5792617" y="376618"/>
            <a:ext cx="18200499" cy="12962764"/>
            <a:chOff x="0" y="0"/>
            <a:chExt cx="18200498" cy="12962763"/>
          </a:xfrm>
        </p:grpSpPr>
        <p:pic>
          <p:nvPicPr>
            <p:cNvPr id="263" name="Image" descr="Image"/>
            <p:cNvPicPr>
              <a:picLocks noChangeAspect="1"/>
            </p:cNvPicPr>
            <p:nvPr/>
          </p:nvPicPr>
          <p:blipFill>
            <a:blip r:embed="rId2">
              <a:extLst/>
            </a:blip>
            <a:srcRect l="1689" t="9427" r="14226" b="9427"/>
            <a:stretch>
              <a:fillRect/>
            </a:stretch>
          </p:blipFill>
          <p:spPr>
            <a:xfrm>
              <a:off x="0" y="0"/>
              <a:ext cx="18200499" cy="12962764"/>
            </a:xfrm>
            <a:prstGeom prst="rect">
              <a:avLst/>
            </a:prstGeom>
            <a:ln w="12700" cap="flat">
              <a:noFill/>
              <a:miter lim="400000"/>
            </a:ln>
            <a:effectLst/>
          </p:spPr>
        </p:pic>
        <p:pic>
          <p:nvPicPr>
            <p:cNvPr id="264" name="Image" descr="Image"/>
            <p:cNvPicPr>
              <a:picLocks noChangeAspect="1"/>
            </p:cNvPicPr>
            <p:nvPr/>
          </p:nvPicPr>
          <p:blipFill>
            <a:blip r:embed="rId3">
              <a:extLst/>
            </a:blip>
            <a:stretch>
              <a:fillRect/>
            </a:stretch>
          </p:blipFill>
          <p:spPr>
            <a:xfrm>
              <a:off x="15031445" y="10831386"/>
              <a:ext cx="3076541" cy="1087522"/>
            </a:xfrm>
            <a:prstGeom prst="rect">
              <a:avLst/>
            </a:prstGeom>
            <a:ln w="12700" cap="flat">
              <a:noFill/>
              <a:miter lim="400000"/>
            </a:ln>
            <a:effectLst/>
          </p:spPr>
        </p:pic>
      </p:grpSp>
      <p:sp>
        <p:nvSpPr>
          <p:cNvPr id="266" name="London Metro"/>
          <p:cNvSpPr txBox="1"/>
          <p:nvPr>
            <p:ph type="title"/>
          </p:nvPr>
        </p:nvSpPr>
        <p:spPr>
          <a:xfrm>
            <a:off x="514598" y="1746058"/>
            <a:ext cx="4768261" cy="3886739"/>
          </a:xfrm>
          <a:prstGeom prst="rect">
            <a:avLst/>
          </a:prstGeom>
        </p:spPr>
        <p:txBody>
          <a:bodyPr/>
          <a:lstStyle/>
          <a:p>
            <a:pPr defTabSz="792479">
              <a:defRPr sz="10752"/>
            </a:pPr>
            <a:r>
              <a:t>London</a:t>
            </a:r>
            <a:br/>
            <a:r>
              <a:t>Metro</a:t>
            </a:r>
          </a:p>
        </p:txBody>
      </p:sp>
      <p:sp>
        <p:nvSpPr>
          <p:cNvPr id="267" name="some pathways are more critical than others"/>
          <p:cNvSpPr txBox="1"/>
          <p:nvPr>
            <p:ph type="body" sz="quarter" idx="1"/>
          </p:nvPr>
        </p:nvSpPr>
        <p:spPr>
          <a:xfrm>
            <a:off x="738296" y="6385121"/>
            <a:ext cx="4320866" cy="4608875"/>
          </a:xfrm>
          <a:prstGeom prst="rect">
            <a:avLst/>
          </a:prstGeom>
        </p:spPr>
        <p:txBody>
          <a:bodyPr/>
          <a:lstStyle/>
          <a:p>
            <a:pPr/>
            <a:r>
              <a:t>some pathways are more critical than others</a:t>
            </a:r>
          </a:p>
        </p:txBody>
      </p:sp>
      <p:sp>
        <p:nvSpPr>
          <p:cNvPr id="26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69" name="X"/>
          <p:cNvSpPr txBox="1"/>
          <p:nvPr/>
        </p:nvSpPr>
        <p:spPr>
          <a:xfrm>
            <a:off x="12311126" y="11349566"/>
            <a:ext cx="726949" cy="1143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7200">
                <a:solidFill>
                  <a:srgbClr val="FF2600"/>
                </a:solidFill>
                <a:latin typeface="Marker Felt"/>
                <a:ea typeface="Marker Felt"/>
                <a:cs typeface="Marker Felt"/>
                <a:sym typeface="Marker Felt"/>
              </a:defRPr>
            </a:lvl1pPr>
          </a:lstStyle>
          <a:p>
            <a:pPr/>
            <a:r>
              <a:t>X</a:t>
            </a:r>
          </a:p>
        </p:txBody>
      </p:sp>
      <p:pic>
        <p:nvPicPr>
          <p:cNvPr id="270" name="airplane_sketch.png" descr="airplane_sketch.png"/>
          <p:cNvPicPr>
            <a:picLocks noChangeAspect="1"/>
          </p:cNvPicPr>
          <p:nvPr/>
        </p:nvPicPr>
        <p:blipFill>
          <a:blip r:embed="rId4">
            <a:extLst/>
          </a:blip>
          <a:stretch>
            <a:fillRect/>
          </a:stretch>
        </p:blipFill>
        <p:spPr>
          <a:xfrm flipH="1">
            <a:off x="5060950" y="9206323"/>
            <a:ext cx="1958750" cy="1366428"/>
          </a:xfrm>
          <a:prstGeom prst="rect">
            <a:avLst/>
          </a:prstGeom>
          <a:ln w="12700">
            <a:miter lim="400000"/>
          </a:ln>
        </p:spPr>
      </p:pic>
      <p:sp>
        <p:nvSpPr>
          <p:cNvPr id="271" name="X"/>
          <p:cNvSpPr txBox="1"/>
          <p:nvPr/>
        </p:nvSpPr>
        <p:spPr>
          <a:xfrm>
            <a:off x="7993126" y="7239000"/>
            <a:ext cx="726949" cy="1143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7200">
                <a:solidFill>
                  <a:srgbClr val="FF2600"/>
                </a:solidFill>
                <a:latin typeface="Marker Felt"/>
                <a:ea typeface="Marker Felt"/>
                <a:cs typeface="Marker Felt"/>
                <a:sym typeface="Marker Felt"/>
              </a:defRPr>
            </a:lvl1pPr>
          </a:lstStyle>
          <a:p>
            <a:pPr/>
            <a:r>
              <a:t>X</a:t>
            </a:r>
          </a:p>
        </p:txBody>
      </p:sp>
      <p:sp>
        <p:nvSpPr>
          <p:cNvPr id="272" name="X"/>
          <p:cNvSpPr txBox="1"/>
          <p:nvPr/>
        </p:nvSpPr>
        <p:spPr>
          <a:xfrm>
            <a:off x="14918859" y="4851400"/>
            <a:ext cx="726949" cy="1143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7200">
                <a:solidFill>
                  <a:srgbClr val="FF2600"/>
                </a:solidFill>
                <a:latin typeface="Marker Felt"/>
                <a:ea typeface="Marker Felt"/>
                <a:cs typeface="Marker Felt"/>
                <a:sym typeface="Marker Felt"/>
              </a:defRPr>
            </a:lvl1pPr>
          </a:lstStyle>
          <a:p>
            <a:pPr/>
            <a:r>
              <a:t>X</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6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27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27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72" grpId="2"/>
      <p:bldP build="whole" bldLvl="1" animBg="1" rev="0" advAuto="0" spid="271" grpId="3"/>
      <p:bldP build="whole" bldLvl="1" animBg="1" rev="0" advAuto="0" spid="269" grpId="1"/>
    </p:bldLst>
  </p:timing>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4" name="Cell Structure"/>
          <p:cNvSpPr txBox="1"/>
          <p:nvPr>
            <p:ph type="title"/>
          </p:nvPr>
        </p:nvSpPr>
        <p:spPr>
          <a:prstGeom prst="rect">
            <a:avLst/>
          </a:prstGeom>
        </p:spPr>
        <p:txBody>
          <a:bodyPr/>
          <a:lstStyle/>
          <a:p>
            <a:pPr/>
            <a:r>
              <a:t>Cell Structure</a:t>
            </a:r>
          </a:p>
        </p:txBody>
      </p:sp>
      <p:sp>
        <p:nvSpPr>
          <p:cNvPr id="275" name="Nucleus…"/>
          <p:cNvSpPr txBox="1"/>
          <p:nvPr>
            <p:ph type="body" idx="1"/>
          </p:nvPr>
        </p:nvSpPr>
        <p:spPr>
          <a:xfrm>
            <a:off x="1373709" y="3644900"/>
            <a:ext cx="20815301" cy="8839201"/>
          </a:xfrm>
          <a:prstGeom prst="rect">
            <a:avLst/>
          </a:prstGeom>
        </p:spPr>
        <p:txBody>
          <a:bodyPr/>
          <a:lstStyle/>
          <a:p>
            <a:pPr marL="479942" indent="-479942" defTabSz="734694">
              <a:spcBef>
                <a:spcPts val="2600"/>
              </a:spcBef>
              <a:defRPr b="1" sz="4806">
                <a:latin typeface="Helvetica"/>
                <a:ea typeface="Helvetica"/>
                <a:cs typeface="Helvetica"/>
                <a:sym typeface="Helvetica"/>
              </a:defRPr>
            </a:pPr>
            <a:r>
              <a:t>Nucleus </a:t>
            </a:r>
          </a:p>
          <a:p>
            <a:pPr lvl="1" marL="1085088" indent="-542544" defTabSz="734694">
              <a:spcBef>
                <a:spcPts val="2600"/>
              </a:spcBef>
              <a:defRPr b="1" sz="3738">
                <a:latin typeface="Helvetica"/>
                <a:ea typeface="Helvetica"/>
                <a:cs typeface="Helvetica"/>
                <a:sym typeface="Helvetica"/>
              </a:defRPr>
            </a:pPr>
            <a:r>
              <a:t>Houses and maintains DNA</a:t>
            </a:r>
          </a:p>
          <a:p>
            <a:pPr marL="479942" indent="-479942" defTabSz="734694">
              <a:spcBef>
                <a:spcPts val="2600"/>
              </a:spcBef>
              <a:defRPr b="1" sz="4806">
                <a:latin typeface="Helvetica"/>
                <a:ea typeface="Helvetica"/>
                <a:cs typeface="Helvetica"/>
                <a:sym typeface="Helvetica"/>
              </a:defRPr>
            </a:pPr>
            <a:r>
              <a:t>Cytoplasm</a:t>
            </a:r>
          </a:p>
          <a:p>
            <a:pPr marL="479942" indent="-479942" defTabSz="734694">
              <a:spcBef>
                <a:spcPts val="2600"/>
              </a:spcBef>
              <a:defRPr b="1" sz="4806">
                <a:latin typeface="Helvetica"/>
                <a:ea typeface="Helvetica"/>
                <a:cs typeface="Helvetica"/>
                <a:sym typeface="Helvetica"/>
              </a:defRPr>
            </a:pPr>
            <a:r>
              <a:t>Mitochondrion</a:t>
            </a:r>
          </a:p>
          <a:p>
            <a:pPr lvl="1" marL="1085088" indent="-542544" defTabSz="734694">
              <a:spcBef>
                <a:spcPts val="2600"/>
              </a:spcBef>
              <a:defRPr b="1" sz="3738">
                <a:latin typeface="Helvetica"/>
                <a:ea typeface="Helvetica"/>
                <a:cs typeface="Helvetica"/>
                <a:sym typeface="Helvetica"/>
              </a:defRPr>
            </a:pPr>
            <a:r>
              <a:t>The energy source for the cell </a:t>
            </a:r>
          </a:p>
          <a:p>
            <a:pPr marL="479942" indent="-479942" defTabSz="734694">
              <a:spcBef>
                <a:spcPts val="2600"/>
              </a:spcBef>
              <a:defRPr b="1" sz="4806">
                <a:latin typeface="Helvetica"/>
                <a:ea typeface="Helvetica"/>
                <a:cs typeface="Helvetica"/>
                <a:sym typeface="Helvetica"/>
              </a:defRPr>
            </a:pPr>
            <a:r>
              <a:t>Golgi and Endoplasmic Reticulum</a:t>
            </a:r>
          </a:p>
          <a:p>
            <a:pPr lvl="1" marL="1085088" indent="-542544" defTabSz="734694">
              <a:spcBef>
                <a:spcPts val="2600"/>
              </a:spcBef>
              <a:defRPr b="1" sz="3738">
                <a:latin typeface="Helvetica"/>
                <a:ea typeface="Helvetica"/>
                <a:cs typeface="Helvetica"/>
                <a:sym typeface="Helvetica"/>
              </a:defRPr>
            </a:pPr>
            <a:r>
              <a:t>Cellular factor - makes the tools</a:t>
            </a:r>
          </a:p>
          <a:p>
            <a:pPr marL="479942" indent="-479942" defTabSz="734694">
              <a:spcBef>
                <a:spcPts val="2600"/>
              </a:spcBef>
              <a:defRPr b="1" sz="4806">
                <a:solidFill>
                  <a:srgbClr val="FB828F"/>
                </a:solidFill>
                <a:latin typeface="Helvetica"/>
                <a:ea typeface="Helvetica"/>
                <a:cs typeface="Helvetica"/>
                <a:sym typeface="Helvetica"/>
              </a:defRPr>
            </a:pPr>
            <a:r>
              <a:t>Lysosome</a:t>
            </a:r>
          </a:p>
          <a:p>
            <a:pPr lvl="1" marL="1085088" indent="-542544" defTabSz="734694">
              <a:spcBef>
                <a:spcPts val="2600"/>
              </a:spcBef>
              <a:defRPr b="1" sz="3738">
                <a:solidFill>
                  <a:srgbClr val="FB828F"/>
                </a:solidFill>
                <a:latin typeface="Helvetica"/>
                <a:ea typeface="Helvetica"/>
                <a:cs typeface="Helvetica"/>
                <a:sym typeface="Helvetica"/>
              </a:defRPr>
            </a:pPr>
            <a:r>
              <a:t>Recycling system</a:t>
            </a:r>
          </a:p>
        </p:txBody>
      </p:sp>
      <p:sp>
        <p:nvSpPr>
          <p:cNvPr id="27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77" name="Image" descr="Image"/>
          <p:cNvPicPr>
            <a:picLocks noChangeAspect="1"/>
          </p:cNvPicPr>
          <p:nvPr/>
        </p:nvPicPr>
        <p:blipFill>
          <a:blip r:embed="rId2">
            <a:extLst/>
          </a:blip>
          <a:stretch>
            <a:fillRect/>
          </a:stretch>
        </p:blipFill>
        <p:spPr>
          <a:xfrm>
            <a:off x="12167533" y="3352146"/>
            <a:ext cx="11798339" cy="9424708"/>
          </a:xfrm>
          <a:prstGeom prst="rect">
            <a:avLst/>
          </a:prstGeom>
          <a:ln w="12700">
            <a:miter lim="400000"/>
          </a:ln>
        </p:spPr>
      </p:pic>
      <p:sp>
        <p:nvSpPr>
          <p:cNvPr id="278" name="Licensed under a Creative Commons Attribution No-Derivative-Works Non-Commercial 3.0 License  https://dbscience4.wikispaces.com/"/>
          <p:cNvSpPr txBox="1"/>
          <p:nvPr/>
        </p:nvSpPr>
        <p:spPr>
          <a:xfrm>
            <a:off x="8234480" y="13038574"/>
            <a:ext cx="14012495" cy="381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spcBef>
                <a:spcPts val="5300"/>
              </a:spcBef>
              <a:defRPr sz="1800"/>
            </a:lvl1pPr>
          </a:lstStyle>
          <a:p>
            <a:pPr/>
            <a:r>
              <a:t>Licensed under a Creative Commons Attribution No-Derivative-Works Non-Commercial 3.0 License  https://dbscience4.wikispaces.com/</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0" name="Nerves"/>
          <p:cNvSpPr txBox="1"/>
          <p:nvPr>
            <p:ph type="title"/>
          </p:nvPr>
        </p:nvSpPr>
        <p:spPr>
          <a:prstGeom prst="rect">
            <a:avLst/>
          </a:prstGeom>
        </p:spPr>
        <p:txBody>
          <a:bodyPr/>
          <a:lstStyle/>
          <a:p>
            <a:pPr/>
            <a:r>
              <a:t>Nerves</a:t>
            </a:r>
          </a:p>
        </p:txBody>
      </p:sp>
      <p:sp>
        <p:nvSpPr>
          <p:cNvPr id="281" name="Neuron…"/>
          <p:cNvSpPr txBox="1"/>
          <p:nvPr>
            <p:ph type="body" idx="1"/>
          </p:nvPr>
        </p:nvSpPr>
        <p:spPr>
          <a:prstGeom prst="rect">
            <a:avLst/>
          </a:prstGeom>
        </p:spPr>
        <p:txBody>
          <a:bodyPr/>
          <a:lstStyle/>
          <a:p>
            <a:pPr>
              <a:spcBef>
                <a:spcPts val="3000"/>
              </a:spcBef>
              <a:defRPr b="1">
                <a:latin typeface="Helvetica"/>
                <a:ea typeface="Helvetica"/>
                <a:cs typeface="Helvetica"/>
                <a:sym typeface="Helvetica"/>
              </a:defRPr>
            </a:pPr>
            <a:r>
              <a:t>Neuron</a:t>
            </a:r>
          </a:p>
          <a:p>
            <a:pPr>
              <a:spcBef>
                <a:spcPts val="3000"/>
              </a:spcBef>
              <a:defRPr b="1">
                <a:latin typeface="Helvetica"/>
                <a:ea typeface="Helvetica"/>
                <a:cs typeface="Helvetica"/>
                <a:sym typeface="Helvetica"/>
              </a:defRPr>
            </a:pPr>
            <a:r>
              <a:t>Axon</a:t>
            </a:r>
          </a:p>
          <a:p>
            <a:pPr>
              <a:spcBef>
                <a:spcPts val="3000"/>
              </a:spcBef>
              <a:defRPr b="1">
                <a:latin typeface="Helvetica"/>
                <a:ea typeface="Helvetica"/>
                <a:cs typeface="Helvetica"/>
                <a:sym typeface="Helvetica"/>
              </a:defRPr>
            </a:pPr>
            <a:r>
              <a:t>Myelin</a:t>
            </a:r>
          </a:p>
          <a:p>
            <a:pPr>
              <a:spcBef>
                <a:spcPts val="3000"/>
              </a:spcBef>
              <a:defRPr b="1">
                <a:latin typeface="Helvetica"/>
                <a:ea typeface="Helvetica"/>
                <a:cs typeface="Helvetica"/>
                <a:sym typeface="Helvetica"/>
              </a:defRPr>
            </a:pPr>
            <a:r>
              <a:t>Synapsis</a:t>
            </a:r>
          </a:p>
        </p:txBody>
      </p:sp>
      <p:sp>
        <p:nvSpPr>
          <p:cNvPr id="28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83" name="Neuron"/>
          <p:cNvSpPr txBox="1"/>
          <p:nvPr/>
        </p:nvSpPr>
        <p:spPr>
          <a:xfrm>
            <a:off x="2484541" y="11850347"/>
            <a:ext cx="2238618" cy="876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spcBef>
                <a:spcPts val="3000"/>
              </a:spcBef>
              <a:defRPr sz="5100">
                <a:solidFill>
                  <a:srgbClr val="D6D6D6"/>
                </a:solidFill>
                <a:latin typeface="Helvetica"/>
                <a:ea typeface="Helvetica"/>
                <a:cs typeface="Helvetica"/>
                <a:sym typeface="Helvetica"/>
              </a:defRPr>
            </a:lvl1pPr>
          </a:lstStyle>
          <a:p>
            <a:pPr/>
            <a:r>
              <a:t>Neuron</a:t>
            </a:r>
          </a:p>
        </p:txBody>
      </p:sp>
      <p:sp>
        <p:nvSpPr>
          <p:cNvPr id="284" name="Axon"/>
          <p:cNvSpPr txBox="1"/>
          <p:nvPr/>
        </p:nvSpPr>
        <p:spPr>
          <a:xfrm>
            <a:off x="7833022" y="11850347"/>
            <a:ext cx="1590602" cy="876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spcBef>
                <a:spcPts val="3000"/>
              </a:spcBef>
              <a:defRPr sz="5100">
                <a:solidFill>
                  <a:srgbClr val="D6D6D6"/>
                </a:solidFill>
                <a:latin typeface="Helvetica"/>
                <a:ea typeface="Helvetica"/>
                <a:cs typeface="Helvetica"/>
                <a:sym typeface="Helvetica"/>
              </a:defRPr>
            </a:lvl1pPr>
          </a:lstStyle>
          <a:p>
            <a:pPr/>
            <a:r>
              <a:t>Axon</a:t>
            </a:r>
          </a:p>
        </p:txBody>
      </p:sp>
      <p:pic>
        <p:nvPicPr>
          <p:cNvPr id="285" name="Image" descr="Image"/>
          <p:cNvPicPr>
            <a:picLocks noChangeAspect="1"/>
          </p:cNvPicPr>
          <p:nvPr/>
        </p:nvPicPr>
        <p:blipFill>
          <a:blip r:embed="rId2">
            <a:extLst/>
          </a:blip>
          <a:stretch>
            <a:fillRect/>
          </a:stretch>
        </p:blipFill>
        <p:spPr>
          <a:xfrm>
            <a:off x="1893132" y="3689200"/>
            <a:ext cx="20953604" cy="7727077"/>
          </a:xfrm>
          <a:prstGeom prst="rect">
            <a:avLst/>
          </a:prstGeom>
          <a:ln w="12700">
            <a:miter lim="400000"/>
          </a:ln>
        </p:spPr>
      </p:pic>
      <p:sp>
        <p:nvSpPr>
          <p:cNvPr id="286" name="Myelin Sheath insulates and speeds signals down the axons"/>
          <p:cNvSpPr txBox="1"/>
          <p:nvPr/>
        </p:nvSpPr>
        <p:spPr>
          <a:xfrm>
            <a:off x="13466091" y="11549477"/>
            <a:ext cx="9116002" cy="1651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spcBef>
                <a:spcPts val="3000"/>
              </a:spcBef>
              <a:defRPr i="1" sz="5100">
                <a:latin typeface="Helvetica"/>
                <a:ea typeface="Helvetica"/>
                <a:cs typeface="Helvetica"/>
                <a:sym typeface="Helvetica"/>
              </a:defRPr>
            </a:pPr>
            <a:r>
              <a:t>Myelin Sheath insulates and</a:t>
            </a:r>
            <a:br/>
            <a:r>
              <a:t>speeds signals down the axons</a:t>
            </a:r>
          </a:p>
        </p:txBody>
      </p:sp>
      <p:pic>
        <p:nvPicPr>
          <p:cNvPr id="287" name="Image" descr="Image"/>
          <p:cNvPicPr>
            <a:picLocks noChangeAspect="1"/>
          </p:cNvPicPr>
          <p:nvPr/>
        </p:nvPicPr>
        <p:blipFill>
          <a:blip r:embed="rId3">
            <a:extLst/>
          </a:blip>
          <a:stretch>
            <a:fillRect/>
          </a:stretch>
        </p:blipFill>
        <p:spPr>
          <a:xfrm>
            <a:off x="15757673" y="397572"/>
            <a:ext cx="5241777" cy="2857558"/>
          </a:xfrm>
          <a:prstGeom prst="rect">
            <a:avLst/>
          </a:prstGeom>
          <a:ln w="12700">
            <a:miter lim="400000"/>
          </a:ln>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9" name="Role of Myelin"/>
          <p:cNvSpPr txBox="1"/>
          <p:nvPr>
            <p:ph type="title"/>
          </p:nvPr>
        </p:nvSpPr>
        <p:spPr>
          <a:prstGeom prst="rect">
            <a:avLst/>
          </a:prstGeom>
        </p:spPr>
        <p:txBody>
          <a:bodyPr/>
          <a:lstStyle/>
          <a:p>
            <a:pPr/>
            <a:r>
              <a:t>Role of Myelin</a:t>
            </a:r>
          </a:p>
        </p:txBody>
      </p:sp>
      <p:sp>
        <p:nvSpPr>
          <p:cNvPr id="29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91" name="myelin sheath - kangaroo &amp; snail.jpg" descr="myelin sheath - kangaroo &amp; snail.jpg"/>
          <p:cNvPicPr>
            <a:picLocks noChangeAspect="1"/>
          </p:cNvPicPr>
          <p:nvPr/>
        </p:nvPicPr>
        <p:blipFill>
          <a:blip r:embed="rId2">
            <a:extLst/>
          </a:blip>
          <a:stretch>
            <a:fillRect/>
          </a:stretch>
        </p:blipFill>
        <p:spPr>
          <a:xfrm>
            <a:off x="5683262" y="3203897"/>
            <a:ext cx="13017476" cy="9721206"/>
          </a:xfrm>
          <a:prstGeom prst="rect">
            <a:avLst/>
          </a:prstGeom>
          <a:ln w="12700">
            <a:miter lim="400000"/>
          </a:ln>
        </p:spPr>
      </p:pic>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3" name="Metachromatic Leukodystrophy"/>
          <p:cNvSpPr txBox="1"/>
          <p:nvPr>
            <p:ph type="title"/>
          </p:nvPr>
        </p:nvSpPr>
        <p:spPr>
          <a:prstGeom prst="rect">
            <a:avLst/>
          </a:prstGeom>
        </p:spPr>
        <p:txBody>
          <a:bodyPr/>
          <a:lstStyle/>
          <a:p>
            <a:pPr/>
            <a:r>
              <a:t>Metachromatic Leukodystrophy</a:t>
            </a:r>
          </a:p>
        </p:txBody>
      </p:sp>
      <p:sp>
        <p:nvSpPr>
          <p:cNvPr id="294" name="Rare terminal neuro-metabolic genetic disorder…"/>
          <p:cNvSpPr txBox="1"/>
          <p:nvPr>
            <p:ph type="body" idx="1"/>
          </p:nvPr>
        </p:nvSpPr>
        <p:spPr>
          <a:xfrm>
            <a:off x="1790700" y="3644900"/>
            <a:ext cx="21882829" cy="8839200"/>
          </a:xfrm>
          <a:prstGeom prst="rect">
            <a:avLst/>
          </a:prstGeom>
        </p:spPr>
        <p:txBody>
          <a:bodyPr/>
          <a:lstStyle/>
          <a:p>
            <a:pPr/>
            <a:r>
              <a:t>Rare terminal neuro-metabolic genetic disorder</a:t>
            </a:r>
          </a:p>
          <a:p>
            <a:pPr lvl="1"/>
            <a:r>
              <a:t>Both a lysosomal disease and a leukodystrophy</a:t>
            </a:r>
          </a:p>
          <a:p>
            <a:pPr lvl="1"/>
            <a:r>
              <a:t>Missing or very low ARSA enzyme</a:t>
            </a:r>
          </a:p>
          <a:p>
            <a:pPr lvl="2"/>
            <a:r>
              <a:t>missing enzyme —&gt; sulfatide buildup —&gt; irreversible myelin damage </a:t>
            </a:r>
          </a:p>
          <a:p>
            <a:pPr lvl="1"/>
            <a:r>
              <a:t>chromosome 23 </a:t>
            </a:r>
          </a:p>
          <a:p>
            <a:pPr lvl="2"/>
            <a:r>
              <a:t>over 300 known gene variants (mutations) = 90,000 genotypes </a:t>
            </a:r>
          </a:p>
          <a:p>
            <a:pPr/>
            <a:r>
              <a:t>Forms</a:t>
            </a:r>
          </a:p>
          <a:p>
            <a:pPr lvl="1"/>
            <a:r>
              <a:t>late infantile, early juvenile, late juvenile, adult</a:t>
            </a:r>
          </a:p>
        </p:txBody>
      </p:sp>
      <p:sp>
        <p:nvSpPr>
          <p:cNvPr id="29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7" name="Normal White Matter         Loss of White Matter"/>
          <p:cNvSpPr txBox="1"/>
          <p:nvPr>
            <p:ph type="title"/>
          </p:nvPr>
        </p:nvSpPr>
        <p:spPr>
          <a:prstGeom prst="rect">
            <a:avLst/>
          </a:prstGeom>
        </p:spPr>
        <p:txBody>
          <a:bodyPr/>
          <a:lstStyle>
            <a:lvl1pPr>
              <a:defRPr sz="7800"/>
            </a:lvl1pPr>
          </a:lstStyle>
          <a:p>
            <a:pPr>
              <a:defRPr sz="11200"/>
            </a:pPr>
            <a:r>
              <a:rPr sz="7800"/>
              <a:t>Normal White Matter         Loss of White Matter</a:t>
            </a:r>
          </a:p>
        </p:txBody>
      </p:sp>
      <p:sp>
        <p:nvSpPr>
          <p:cNvPr id="298" name="Double-click to edit"/>
          <p:cNvSpPr txBox="1"/>
          <p:nvPr>
            <p:ph type="body" idx="1"/>
          </p:nvPr>
        </p:nvSpPr>
        <p:spPr>
          <a:prstGeom prst="rect">
            <a:avLst/>
          </a:prstGeom>
        </p:spPr>
        <p:txBody>
          <a:bodyPr/>
          <a:lstStyle/>
          <a:p>
            <a:pPr/>
          </a:p>
        </p:txBody>
      </p:sp>
      <p:sp>
        <p:nvSpPr>
          <p:cNvPr id="29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00" name="coronal normal whitematter" descr="coronal normal whitematter"/>
          <p:cNvPicPr>
            <a:picLocks noChangeAspect="1"/>
          </p:cNvPicPr>
          <p:nvPr/>
        </p:nvPicPr>
        <p:blipFill>
          <a:blip r:embed="rId3">
            <a:extLst/>
          </a:blip>
          <a:stretch>
            <a:fillRect/>
          </a:stretch>
        </p:blipFill>
        <p:spPr>
          <a:xfrm>
            <a:off x="448733" y="3194050"/>
            <a:ext cx="13258801" cy="8953500"/>
          </a:xfrm>
          <a:prstGeom prst="rect">
            <a:avLst/>
          </a:prstGeom>
          <a:ln w="12700">
            <a:miter lim="400000"/>
          </a:ln>
        </p:spPr>
      </p:pic>
      <p:sp>
        <p:nvSpPr>
          <p:cNvPr id="301" name="http://cclcm.ccf.org/vm/VM_cases/neuro/neuro_case1_gross1.jpg"/>
          <p:cNvSpPr txBox="1"/>
          <p:nvPr/>
        </p:nvSpPr>
        <p:spPr>
          <a:xfrm>
            <a:off x="1121871" y="12316389"/>
            <a:ext cx="6734102" cy="360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800">
                <a:uFill>
                  <a:solidFill>
                    <a:srgbClr val="FFFFFF"/>
                  </a:solidFill>
                </a:uFill>
                <a:latin typeface="Arial"/>
                <a:ea typeface="Arial"/>
                <a:cs typeface="Arial"/>
                <a:sym typeface="Arial"/>
              </a:defRPr>
            </a:lvl1pPr>
          </a:lstStyle>
          <a:p>
            <a:pPr>
              <a:defRPr sz="5200">
                <a:uFillTx/>
              </a:defRPr>
            </a:pPr>
            <a:r>
              <a:rPr sz="1800">
                <a:uFill>
                  <a:solidFill>
                    <a:srgbClr val="FFFFFF"/>
                  </a:solidFill>
                </a:uFill>
              </a:rPr>
              <a:t>http://cclcm.ccf.org/vm/VM_cases/neuro/neuro_case1_gross1.jpg</a:t>
            </a:r>
          </a:p>
        </p:txBody>
      </p:sp>
      <p:pic>
        <p:nvPicPr>
          <p:cNvPr id="302" name="MLD coronal section" descr="MLD coronal section"/>
          <p:cNvPicPr>
            <a:picLocks noChangeAspect="1"/>
          </p:cNvPicPr>
          <p:nvPr/>
        </p:nvPicPr>
        <p:blipFill>
          <a:blip r:embed="rId4">
            <a:extLst/>
          </a:blip>
          <a:srcRect l="2251" t="0" r="0" b="11027"/>
          <a:stretch>
            <a:fillRect/>
          </a:stretch>
        </p:blipFill>
        <p:spPr>
          <a:xfrm>
            <a:off x="11619657" y="3185353"/>
            <a:ext cx="12697287" cy="8972007"/>
          </a:xfrm>
          <a:prstGeom prst="rect">
            <a:avLst/>
          </a:prstGeom>
          <a:ln w="12700">
            <a:miter lim="400000"/>
          </a:ln>
        </p:spPr>
      </p:pic>
      <p:sp>
        <p:nvSpPr>
          <p:cNvPr id="303" name="http://www.neuropathologyweb.org/test6/6testimages/6p22G-XALD.jpg"/>
          <p:cNvSpPr txBox="1"/>
          <p:nvPr/>
        </p:nvSpPr>
        <p:spPr>
          <a:xfrm>
            <a:off x="12623844" y="12316389"/>
            <a:ext cx="7268544" cy="360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800">
                <a:uFill>
                  <a:solidFill>
                    <a:srgbClr val="FFFFFF"/>
                  </a:solidFill>
                </a:uFill>
                <a:latin typeface="Arial"/>
                <a:ea typeface="Arial"/>
                <a:cs typeface="Arial"/>
                <a:sym typeface="Arial"/>
              </a:defRPr>
            </a:lvl1pPr>
          </a:lstStyle>
          <a:p>
            <a:pPr>
              <a:defRPr sz="5200">
                <a:uFillTx/>
              </a:defRPr>
            </a:pPr>
            <a:r>
              <a:rPr sz="1800">
                <a:uFill>
                  <a:solidFill>
                    <a:srgbClr val="FFFFFF"/>
                  </a:solidFill>
                </a:uFill>
              </a:rPr>
              <a:t>http://www.neuropathologyweb.org/test6/6testimages/6p22G-XALD.jpg</a:t>
            </a:r>
          </a:p>
        </p:txBody>
      </p:sp>
      <p:sp>
        <p:nvSpPr>
          <p:cNvPr id="304" name="Rectangle"/>
          <p:cNvSpPr/>
          <p:nvPr/>
        </p:nvSpPr>
        <p:spPr>
          <a:xfrm>
            <a:off x="11001013" y="10452472"/>
            <a:ext cx="678411" cy="1700487"/>
          </a:xfrm>
          <a:prstGeom prst="rect">
            <a:avLst/>
          </a:prstGeom>
          <a:solidFill>
            <a:srgbClr val="000000"/>
          </a:solidFill>
          <a:ln w="12700">
            <a:miter lim="400000"/>
          </a:ln>
          <a:effectLst>
            <a:outerShdw sx="100000" sy="100000" kx="0" ky="0" algn="b" rotWithShape="0" blurRad="76200" dist="0" dir="18900000">
              <a:srgbClr val="000000">
                <a:alpha val="80000"/>
              </a:srgbClr>
            </a:outerShdw>
          </a:effectLst>
        </p:spPr>
        <p:txBody>
          <a:bodyPr lIns="50800" tIns="50800" rIns="50800" bIns="50800" anchor="ctr"/>
          <a:lstStyle/>
          <a:p>
            <a:pPr>
              <a:defRPr sz="3200">
                <a:effectLst>
                  <a:outerShdw sx="100000" sy="100000" kx="0" ky="0" algn="b" rotWithShape="0" blurRad="25400" dist="23998" dir="2700000">
                    <a:srgbClr val="000000">
                      <a:alpha val="31034"/>
                    </a:srgbClr>
                  </a:outerShdw>
                </a:effectLst>
              </a:defRPr>
            </a:pP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8" name="Our Community"/>
          <p:cNvSpPr txBox="1"/>
          <p:nvPr>
            <p:ph type="title"/>
          </p:nvPr>
        </p:nvSpPr>
        <p:spPr>
          <a:xfrm>
            <a:off x="4602591" y="571500"/>
            <a:ext cx="18003409" cy="2984500"/>
          </a:xfrm>
          <a:prstGeom prst="rect">
            <a:avLst/>
          </a:prstGeom>
        </p:spPr>
        <p:txBody>
          <a:bodyPr/>
          <a:lstStyle>
            <a:lvl1pPr defTabSz="584200">
              <a:defRPr sz="10000"/>
            </a:lvl1pPr>
          </a:lstStyle>
          <a:p>
            <a:pPr/>
            <a:r>
              <a:t>Forms of MLD</a:t>
            </a:r>
          </a:p>
        </p:txBody>
      </p:sp>
      <p:sp>
        <p:nvSpPr>
          <p:cNvPr id="30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aphicFrame>
        <p:nvGraphicFramePr>
          <p:cNvPr id="310" name="3D Pie Chart"/>
          <p:cNvGraphicFramePr/>
          <p:nvPr/>
        </p:nvGraphicFramePr>
        <p:xfrm>
          <a:off x="7377181" y="4928646"/>
          <a:ext cx="8572507" cy="8283582"/>
        </p:xfrm>
        <a:graphic xmlns:a="http://schemas.openxmlformats.org/drawingml/2006/main">
          <a:graphicData uri="http://schemas.openxmlformats.org/drawingml/2006/chart">
            <c:chart xmlns:c="http://schemas.openxmlformats.org/drawingml/2006/chart" r:id="rId3"/>
          </a:graphicData>
        </a:graphic>
      </p:graphicFrame>
      <p:sp>
        <p:nvSpPr>
          <p:cNvPr id="311" name="Late Infantile – 50-60% of cases…"/>
          <p:cNvSpPr txBox="1"/>
          <p:nvPr/>
        </p:nvSpPr>
        <p:spPr>
          <a:xfrm>
            <a:off x="135098" y="6578783"/>
            <a:ext cx="10393408" cy="353151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584200">
              <a:spcBef>
                <a:spcPts val="3400"/>
              </a:spcBef>
              <a:defRPr b="1" sz="4300">
                <a:solidFill>
                  <a:srgbClr val="EEE9E2"/>
                </a:solidFill>
                <a:latin typeface="Helvetica Neue"/>
                <a:ea typeface="Helvetica Neue"/>
                <a:cs typeface="Helvetica Neue"/>
                <a:sym typeface="Helvetica Neue"/>
              </a:defRPr>
            </a:pPr>
            <a:r>
              <a:rPr>
                <a:solidFill>
                  <a:srgbClr val="FB828F"/>
                </a:solidFill>
              </a:rPr>
              <a:t>Late Infantile</a:t>
            </a:r>
            <a:r>
              <a:rPr sz="3800"/>
              <a:t> – 50-60% of cases</a:t>
            </a:r>
            <a:endParaRPr sz="3800"/>
          </a:p>
          <a:p>
            <a:pPr lvl="1" marL="1137138" indent="-375138" algn="l" defTabSz="584200">
              <a:spcBef>
                <a:spcPts val="3400"/>
              </a:spcBef>
              <a:buClr>
                <a:srgbClr val="FB828F"/>
              </a:buClr>
              <a:buSzPct val="75000"/>
              <a:buChar char="•"/>
              <a:defRPr b="1" sz="3200">
                <a:solidFill>
                  <a:srgbClr val="EEE9E2"/>
                </a:solidFill>
                <a:latin typeface="Helvetica Neue"/>
                <a:ea typeface="Helvetica Neue"/>
                <a:cs typeface="Helvetica Neue"/>
                <a:sym typeface="Helvetica Neue"/>
              </a:defRPr>
            </a:pPr>
            <a:r>
              <a:t>onset between 12 &amp; 24 months</a:t>
            </a:r>
          </a:p>
          <a:p>
            <a:pPr lvl="1" marL="1137138" indent="-375138" algn="l" defTabSz="584200">
              <a:spcBef>
                <a:spcPts val="3400"/>
              </a:spcBef>
              <a:buClr>
                <a:srgbClr val="FB828F"/>
              </a:buClr>
              <a:buSzPct val="75000"/>
              <a:buChar char="•"/>
              <a:defRPr b="1" sz="3200">
                <a:solidFill>
                  <a:srgbClr val="EEE9E2"/>
                </a:solidFill>
                <a:latin typeface="Helvetica Neue"/>
                <a:ea typeface="Helvetica Neue"/>
                <a:cs typeface="Helvetica Neue"/>
                <a:sym typeface="Helvetica Neue"/>
              </a:defRPr>
            </a:pPr>
            <a:r>
              <a:t>loss of motor skills are first symptoms</a:t>
            </a:r>
          </a:p>
          <a:p>
            <a:pPr lvl="1" marL="1137138" indent="-375138" algn="l" defTabSz="584200">
              <a:spcBef>
                <a:spcPts val="3400"/>
              </a:spcBef>
              <a:buClr>
                <a:srgbClr val="FB828F"/>
              </a:buClr>
              <a:buSzPct val="75000"/>
              <a:buChar char="•"/>
              <a:defRPr b="1" sz="3200">
                <a:solidFill>
                  <a:srgbClr val="EEE9E2"/>
                </a:solidFill>
                <a:latin typeface="Helvetica Neue"/>
                <a:ea typeface="Helvetica Neue"/>
                <a:cs typeface="Helvetica Neue"/>
                <a:sym typeface="Helvetica Neue"/>
              </a:defRPr>
            </a:pPr>
            <a:r>
              <a:t>lifespan … until 7 or 8, sometimes 12-13 yrs old</a:t>
            </a:r>
          </a:p>
        </p:txBody>
      </p:sp>
      <p:sp>
        <p:nvSpPr>
          <p:cNvPr id="312" name="Adult – 15-20% of cases…"/>
          <p:cNvSpPr txBox="1"/>
          <p:nvPr/>
        </p:nvSpPr>
        <p:spPr>
          <a:xfrm>
            <a:off x="16114709" y="8859531"/>
            <a:ext cx="7382613" cy="361820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584200">
              <a:spcBef>
                <a:spcPts val="3400"/>
              </a:spcBef>
              <a:defRPr b="1" sz="4300">
                <a:solidFill>
                  <a:srgbClr val="EEE9E2"/>
                </a:solidFill>
                <a:latin typeface="Helvetica Neue"/>
                <a:ea typeface="Helvetica Neue"/>
                <a:cs typeface="Helvetica Neue"/>
                <a:sym typeface="Helvetica Neue"/>
              </a:defRPr>
            </a:pPr>
            <a:r>
              <a:rPr>
                <a:solidFill>
                  <a:srgbClr val="FB828F"/>
                </a:solidFill>
              </a:rPr>
              <a:t>Adult</a:t>
            </a:r>
            <a:r>
              <a:rPr sz="3800"/>
              <a:t> – 15-20% of cases</a:t>
            </a:r>
            <a:endParaRPr sz="3800"/>
          </a:p>
          <a:p>
            <a:pPr lvl="1" marL="1143000" indent="-381000" algn="l" defTabSz="584200">
              <a:spcBef>
                <a:spcPts val="3400"/>
              </a:spcBef>
              <a:buClr>
                <a:srgbClr val="CE8993"/>
              </a:buClr>
              <a:buSzPct val="138000"/>
              <a:buChar char="•"/>
              <a:defRPr b="1" sz="3200">
                <a:solidFill>
                  <a:srgbClr val="EEE9E2"/>
                </a:solidFill>
                <a:latin typeface="Helvetica Neue"/>
                <a:ea typeface="Helvetica Neue"/>
                <a:cs typeface="Helvetica Neue"/>
                <a:sym typeface="Helvetica Neue"/>
              </a:defRPr>
            </a:pPr>
            <a:r>
              <a:t>onset 4th or 5th decade</a:t>
            </a:r>
          </a:p>
          <a:p>
            <a:pPr lvl="1" marL="1143000" indent="-381000" algn="l" defTabSz="584200">
              <a:spcBef>
                <a:spcPts val="3400"/>
              </a:spcBef>
              <a:buClr>
                <a:srgbClr val="CE8993"/>
              </a:buClr>
              <a:buSzPct val="138000"/>
              <a:buChar char="•"/>
              <a:defRPr b="1" sz="3200">
                <a:solidFill>
                  <a:srgbClr val="EEE9E2"/>
                </a:solidFill>
                <a:latin typeface="Helvetica Neue"/>
                <a:ea typeface="Helvetica Neue"/>
                <a:cs typeface="Helvetica Neue"/>
                <a:sym typeface="Helvetica Neue"/>
              </a:defRPr>
            </a:pPr>
            <a:r>
              <a:t>cognitive loss is first symptom</a:t>
            </a:r>
          </a:p>
          <a:p>
            <a:pPr lvl="1" marL="1143000" indent="-381000" algn="l" defTabSz="584200">
              <a:spcBef>
                <a:spcPts val="3400"/>
              </a:spcBef>
              <a:buClr>
                <a:srgbClr val="CE8993"/>
              </a:buClr>
              <a:buSzPct val="138000"/>
              <a:buChar char="•"/>
              <a:defRPr b="1" sz="3200">
                <a:solidFill>
                  <a:srgbClr val="EEE9E2"/>
                </a:solidFill>
                <a:latin typeface="Helvetica Neue"/>
                <a:ea typeface="Helvetica Neue"/>
                <a:cs typeface="Helvetica Neue"/>
                <a:sym typeface="Helvetica Neue"/>
              </a:defRPr>
            </a:pPr>
            <a:r>
              <a:t>probably very under diagnosed</a:t>
            </a:r>
            <a:r>
              <a:rPr sz="3800"/>
              <a:t> </a:t>
            </a:r>
          </a:p>
        </p:txBody>
      </p:sp>
      <p:sp>
        <p:nvSpPr>
          <p:cNvPr id="313" name="Juvenile – 20-25% of cases…"/>
          <p:cNvSpPr txBox="1"/>
          <p:nvPr/>
        </p:nvSpPr>
        <p:spPr>
          <a:xfrm>
            <a:off x="15237850" y="4728274"/>
            <a:ext cx="8735873" cy="353151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584200">
              <a:spcBef>
                <a:spcPts val="3400"/>
              </a:spcBef>
              <a:defRPr b="1" sz="4300">
                <a:solidFill>
                  <a:srgbClr val="EEE9E2"/>
                </a:solidFill>
                <a:latin typeface="Helvetica Neue"/>
                <a:ea typeface="Helvetica Neue"/>
                <a:cs typeface="Helvetica Neue"/>
                <a:sym typeface="Helvetica Neue"/>
              </a:defRPr>
            </a:pPr>
            <a:r>
              <a:rPr>
                <a:solidFill>
                  <a:srgbClr val="FB828F"/>
                </a:solidFill>
              </a:rPr>
              <a:t>Juvenile</a:t>
            </a:r>
            <a:r>
              <a:rPr sz="3800"/>
              <a:t> – 20-25% of cases</a:t>
            </a:r>
            <a:endParaRPr sz="3800"/>
          </a:p>
          <a:p>
            <a:pPr lvl="1" marL="1143000" indent="-381000" algn="l" defTabSz="584200">
              <a:spcBef>
                <a:spcPts val="3400"/>
              </a:spcBef>
              <a:buClr>
                <a:srgbClr val="CE8993"/>
              </a:buClr>
              <a:buSzPct val="138000"/>
              <a:buChar char="•"/>
              <a:defRPr b="1" sz="3200">
                <a:solidFill>
                  <a:srgbClr val="EEE9E2"/>
                </a:solidFill>
                <a:latin typeface="Helvetica Neue"/>
                <a:ea typeface="Helvetica Neue"/>
                <a:cs typeface="Helvetica Neue"/>
                <a:sym typeface="Helvetica Neue"/>
              </a:defRPr>
            </a:pPr>
            <a:r>
              <a:t>onset between 4 and late teens</a:t>
            </a:r>
          </a:p>
          <a:p>
            <a:pPr lvl="1" marL="1143000" indent="-381000" algn="l" defTabSz="584200">
              <a:spcBef>
                <a:spcPts val="3400"/>
              </a:spcBef>
              <a:buClr>
                <a:srgbClr val="CE8993"/>
              </a:buClr>
              <a:buSzPct val="138000"/>
              <a:buChar char="•"/>
              <a:defRPr b="1" sz="3200">
                <a:solidFill>
                  <a:srgbClr val="EEE9E2"/>
                </a:solidFill>
                <a:latin typeface="Helvetica Neue"/>
                <a:ea typeface="Helvetica Neue"/>
                <a:cs typeface="Helvetica Neue"/>
                <a:sym typeface="Helvetica Neue"/>
              </a:defRPr>
            </a:pPr>
            <a:r>
              <a:t>motor or cognitive forms</a:t>
            </a:r>
          </a:p>
          <a:p>
            <a:pPr lvl="1" marL="1143000" indent="-381000" algn="l" defTabSz="584200">
              <a:spcBef>
                <a:spcPts val="3400"/>
              </a:spcBef>
              <a:buClr>
                <a:srgbClr val="CE8993"/>
              </a:buClr>
              <a:buSzPct val="138000"/>
              <a:buChar char="•"/>
              <a:defRPr b="1" sz="3200">
                <a:solidFill>
                  <a:srgbClr val="EEE9E2"/>
                </a:solidFill>
                <a:latin typeface="Helvetica Neue"/>
                <a:ea typeface="Helvetica Neue"/>
                <a:cs typeface="Helvetica Neue"/>
                <a:sym typeface="Helvetica Neue"/>
              </a:defRPr>
            </a:pPr>
            <a:r>
              <a:t>lifespan … 10 years, sometimes longer</a:t>
            </a:r>
          </a:p>
        </p:txBody>
      </p:sp>
      <p:pic>
        <p:nvPicPr>
          <p:cNvPr id="314" name="FMLD_20150710_0055-small.jpg" descr="FMLD_20150710_0055-small.jpg"/>
          <p:cNvPicPr>
            <a:picLocks noChangeAspect="1"/>
          </p:cNvPicPr>
          <p:nvPr/>
        </p:nvPicPr>
        <p:blipFill>
          <a:blip r:embed="rId4">
            <a:extLst/>
          </a:blip>
          <a:stretch>
            <a:fillRect/>
          </a:stretch>
        </p:blipFill>
        <p:spPr>
          <a:xfrm>
            <a:off x="13080279" y="10040204"/>
            <a:ext cx="3441704" cy="2294751"/>
          </a:xfrm>
          <a:prstGeom prst="rect">
            <a:avLst/>
          </a:prstGeom>
          <a:ln w="12700">
            <a:miter lim="400000"/>
          </a:ln>
        </p:spPr>
      </p:pic>
      <p:pic>
        <p:nvPicPr>
          <p:cNvPr id="315" name="FMLD_20150710_0085-small.jpg" descr="FMLD_20150710_0085-small.jpg"/>
          <p:cNvPicPr>
            <a:picLocks noChangeAspect="1"/>
          </p:cNvPicPr>
          <p:nvPr/>
        </p:nvPicPr>
        <p:blipFill>
          <a:blip r:embed="rId5">
            <a:extLst/>
          </a:blip>
          <a:stretch>
            <a:fillRect/>
          </a:stretch>
        </p:blipFill>
        <p:spPr>
          <a:xfrm>
            <a:off x="20843413" y="2184866"/>
            <a:ext cx="3539193" cy="2359751"/>
          </a:xfrm>
          <a:prstGeom prst="rect">
            <a:avLst/>
          </a:prstGeom>
          <a:ln w="12700">
            <a:miter lim="400000"/>
          </a:ln>
        </p:spPr>
      </p:pic>
      <p:pic>
        <p:nvPicPr>
          <p:cNvPr id="316" name="FMLD_20150710_0258-small.jpg" descr="FMLD_20150710_0258-small.jpg"/>
          <p:cNvPicPr>
            <a:picLocks noChangeAspect="1"/>
          </p:cNvPicPr>
          <p:nvPr/>
        </p:nvPicPr>
        <p:blipFill>
          <a:blip r:embed="rId6">
            <a:extLst/>
          </a:blip>
          <a:stretch>
            <a:fillRect/>
          </a:stretch>
        </p:blipFill>
        <p:spPr>
          <a:xfrm>
            <a:off x="4491444" y="3460820"/>
            <a:ext cx="3441704" cy="2294751"/>
          </a:xfrm>
          <a:prstGeom prst="rect">
            <a:avLst/>
          </a:prstGeom>
          <a:ln w="12700">
            <a:miter lim="400000"/>
          </a:ln>
        </p:spPr>
      </p:pic>
      <p:pic>
        <p:nvPicPr>
          <p:cNvPr id="317" name="MLD2_20150711_0222-small.jpg" descr="MLD2_20150711_0222-small.jpg"/>
          <p:cNvPicPr>
            <a:picLocks noChangeAspect="1"/>
          </p:cNvPicPr>
          <p:nvPr/>
        </p:nvPicPr>
        <p:blipFill>
          <a:blip r:embed="rId7">
            <a:extLst/>
          </a:blip>
          <a:stretch>
            <a:fillRect/>
          </a:stretch>
        </p:blipFill>
        <p:spPr>
          <a:xfrm>
            <a:off x="5107354" y="10408897"/>
            <a:ext cx="3441705" cy="2294751"/>
          </a:xfrm>
          <a:prstGeom prst="rect">
            <a:avLst/>
          </a:prstGeom>
          <a:ln w="12700">
            <a:miter lim="400000"/>
          </a:ln>
        </p:spPr>
      </p:pic>
      <p:pic>
        <p:nvPicPr>
          <p:cNvPr id="318" name="Rodeo_20150711_0019-small.jpg" descr="Rodeo_20150711_0019-small.jpg"/>
          <p:cNvPicPr>
            <a:picLocks noChangeAspect="1"/>
          </p:cNvPicPr>
          <p:nvPr/>
        </p:nvPicPr>
        <p:blipFill>
          <a:blip r:embed="rId8">
            <a:extLst/>
          </a:blip>
          <a:stretch>
            <a:fillRect/>
          </a:stretch>
        </p:blipFill>
        <p:spPr>
          <a:xfrm>
            <a:off x="12232748" y="4223027"/>
            <a:ext cx="1573360" cy="2359751"/>
          </a:xfrm>
          <a:prstGeom prst="rect">
            <a:avLst/>
          </a:prstGeom>
          <a:ln w="12700">
            <a:miter lim="400000"/>
          </a:ln>
        </p:spPr>
      </p:pic>
      <p:pic>
        <p:nvPicPr>
          <p:cNvPr id="319" name="MLD2_20150711_0190-small.jpg" descr="MLD2_20150711_0190-small.jpg"/>
          <p:cNvPicPr>
            <a:picLocks noChangeAspect="1"/>
          </p:cNvPicPr>
          <p:nvPr/>
        </p:nvPicPr>
        <p:blipFill>
          <a:blip r:embed="rId9">
            <a:extLst/>
          </a:blip>
          <a:stretch>
            <a:fillRect/>
          </a:stretch>
        </p:blipFill>
        <p:spPr>
          <a:xfrm>
            <a:off x="12848776" y="6984989"/>
            <a:ext cx="2763067" cy="1842270"/>
          </a:xfrm>
          <a:prstGeom prst="rect">
            <a:avLst/>
          </a:prstGeom>
          <a:ln w="12700">
            <a:miter lim="400000"/>
          </a:ln>
        </p:spPr>
      </p:pic>
      <p:sp>
        <p:nvSpPr>
          <p:cNvPr id="320" name="* All pictures used with permission"/>
          <p:cNvSpPr txBox="1"/>
          <p:nvPr/>
        </p:nvSpPr>
        <p:spPr>
          <a:xfrm>
            <a:off x="9447305" y="13133078"/>
            <a:ext cx="4929481" cy="51110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i="1" sz="2800">
                <a:solidFill>
                  <a:srgbClr val="E2E1D6"/>
                </a:solidFill>
                <a:latin typeface="Helvetica Neue"/>
                <a:ea typeface="Helvetica Neue"/>
                <a:cs typeface="Helvetica Neue"/>
                <a:sym typeface="Helvetica Neue"/>
              </a:defRPr>
            </a:lvl1pPr>
          </a:lstStyle>
          <a:p>
            <a:pPr/>
            <a:r>
              <a:t>* All pictures used with permission</a:t>
            </a:r>
          </a:p>
        </p:txBody>
      </p:sp>
      <p:pic>
        <p:nvPicPr>
          <p:cNvPr id="321" name="Alia 2.jpg" descr="Alia 2.jpg"/>
          <p:cNvPicPr>
            <a:picLocks noChangeAspect="1"/>
          </p:cNvPicPr>
          <p:nvPr/>
        </p:nvPicPr>
        <p:blipFill>
          <a:blip r:embed="rId10">
            <a:extLst/>
          </a:blip>
          <a:stretch>
            <a:fillRect/>
          </a:stretch>
        </p:blipFill>
        <p:spPr>
          <a:xfrm>
            <a:off x="203260" y="350565"/>
            <a:ext cx="3217461" cy="3477375"/>
          </a:xfrm>
          <a:prstGeom prst="rect">
            <a:avLst/>
          </a:prstGeom>
          <a:ln w="12700">
            <a:miter lim="400000"/>
          </a:ln>
        </p:spPr>
      </p:pic>
      <p:pic>
        <p:nvPicPr>
          <p:cNvPr id="322" name="Dylan 7 years 7 months.jpg" descr="Dylan 7 years 7 months.jpg"/>
          <p:cNvPicPr>
            <a:picLocks noChangeAspect="1"/>
          </p:cNvPicPr>
          <p:nvPr/>
        </p:nvPicPr>
        <p:blipFill>
          <a:blip r:embed="rId11">
            <a:extLst/>
          </a:blip>
          <a:stretch>
            <a:fillRect/>
          </a:stretch>
        </p:blipFill>
        <p:spPr>
          <a:xfrm>
            <a:off x="8382766" y="6136802"/>
            <a:ext cx="3217461" cy="2359751"/>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8" presetID="22" grpId="1" fill="hold">
                                  <p:stCondLst>
                                    <p:cond delay="200"/>
                                  </p:stCondLst>
                                  <p:iterate type="el" backwards="0">
                                    <p:tmAbs val="0"/>
                                  </p:iterate>
                                  <p:childTnLst>
                                    <p:set>
                                      <p:cBhvr>
                                        <p:cTn id="6" fill="hold"/>
                                        <p:tgtEl>
                                          <p:spTgt spid="311"/>
                                        </p:tgtEl>
                                        <p:attrNameLst>
                                          <p:attrName>style.visibility</p:attrName>
                                        </p:attrNameLst>
                                      </p:cBhvr>
                                      <p:to>
                                        <p:strVal val="visible"/>
                                      </p:to>
                                    </p:set>
                                    <p:animEffect filter="wipe(left)" transition="in">
                                      <p:cBhvr>
                                        <p:cTn id="7" dur="1000"/>
                                        <p:tgtEl>
                                          <p:spTgt spid="311"/>
                                        </p:tgtEl>
                                      </p:cBhvr>
                                    </p:animEffect>
                                  </p:childTnLst>
                                </p:cTn>
                              </p:par>
                            </p:childTnLst>
                          </p:cTn>
                        </p:par>
                        <p:par>
                          <p:cTn id="8" fill="hold">
                            <p:stCondLst>
                              <p:cond delay="1200"/>
                            </p:stCondLst>
                            <p:childTnLst>
                              <p:par>
                                <p:cTn id="9" presetClass="entr" nodeType="afterEffect" presetID="10" grpId="2" fill="hold">
                                  <p:stCondLst>
                                    <p:cond delay="0"/>
                                  </p:stCondLst>
                                  <p:iterate type="el" backwards="0">
                                    <p:tmAbs val="0"/>
                                  </p:iterate>
                                  <p:childTnLst>
                                    <p:set>
                                      <p:cBhvr>
                                        <p:cTn id="10" fill="hold"/>
                                        <p:tgtEl>
                                          <p:spTgt spid="321"/>
                                        </p:tgtEl>
                                        <p:attrNameLst>
                                          <p:attrName>style.visibility</p:attrName>
                                        </p:attrNameLst>
                                      </p:cBhvr>
                                      <p:to>
                                        <p:strVal val="visible"/>
                                      </p:to>
                                    </p:set>
                                    <p:animEffect filter="fade" transition="in">
                                      <p:cBhvr>
                                        <p:cTn id="11" dur="1000"/>
                                        <p:tgtEl>
                                          <p:spTgt spid="321"/>
                                        </p:tgtEl>
                                      </p:cBhvr>
                                    </p:animEffect>
                                  </p:childTnLst>
                                </p:cTn>
                              </p:par>
                            </p:childTnLst>
                          </p:cTn>
                        </p:par>
                        <p:par>
                          <p:cTn id="12" fill="hold">
                            <p:stCondLst>
                              <p:cond delay="2200"/>
                            </p:stCondLst>
                            <p:childTnLst>
                              <p:par>
                                <p:cTn id="13" presetClass="entr" nodeType="afterEffect" presetID="10" grpId="3" fill="hold">
                                  <p:stCondLst>
                                    <p:cond delay="100"/>
                                  </p:stCondLst>
                                  <p:iterate type="el" backwards="0">
                                    <p:tmAbs val="0"/>
                                  </p:iterate>
                                  <p:childTnLst>
                                    <p:set>
                                      <p:cBhvr>
                                        <p:cTn id="14" fill="hold"/>
                                        <p:tgtEl>
                                          <p:spTgt spid="316"/>
                                        </p:tgtEl>
                                        <p:attrNameLst>
                                          <p:attrName>style.visibility</p:attrName>
                                        </p:attrNameLst>
                                      </p:cBhvr>
                                      <p:to>
                                        <p:strVal val="visible"/>
                                      </p:to>
                                    </p:set>
                                    <p:animEffect filter="fade" transition="in">
                                      <p:cBhvr>
                                        <p:cTn id="15" dur="1000"/>
                                        <p:tgtEl>
                                          <p:spTgt spid="316"/>
                                        </p:tgtEl>
                                      </p:cBhvr>
                                    </p:animEffect>
                                  </p:childTnLst>
                                </p:cTn>
                              </p:par>
                            </p:childTnLst>
                          </p:cTn>
                        </p:par>
                        <p:par>
                          <p:cTn id="16" fill="hold">
                            <p:stCondLst>
                              <p:cond delay="3300"/>
                            </p:stCondLst>
                            <p:childTnLst>
                              <p:par>
                                <p:cTn id="17" presetClass="entr" nodeType="afterEffect" presetID="10" grpId="4" fill="hold">
                                  <p:stCondLst>
                                    <p:cond delay="100"/>
                                  </p:stCondLst>
                                  <p:iterate type="el" backwards="0">
                                    <p:tmAbs val="0"/>
                                  </p:iterate>
                                  <p:childTnLst>
                                    <p:set>
                                      <p:cBhvr>
                                        <p:cTn id="18" fill="hold"/>
                                        <p:tgtEl>
                                          <p:spTgt spid="322"/>
                                        </p:tgtEl>
                                        <p:attrNameLst>
                                          <p:attrName>style.visibility</p:attrName>
                                        </p:attrNameLst>
                                      </p:cBhvr>
                                      <p:to>
                                        <p:strVal val="visible"/>
                                      </p:to>
                                    </p:set>
                                    <p:animEffect filter="fade" transition="in">
                                      <p:cBhvr>
                                        <p:cTn id="19" dur="1000"/>
                                        <p:tgtEl>
                                          <p:spTgt spid="322"/>
                                        </p:tgtEl>
                                      </p:cBhvr>
                                    </p:animEffect>
                                  </p:childTnLst>
                                </p:cTn>
                              </p:par>
                            </p:childTnLst>
                          </p:cTn>
                        </p:par>
                        <p:par>
                          <p:cTn id="20" fill="hold">
                            <p:stCondLst>
                              <p:cond delay="4400"/>
                            </p:stCondLst>
                            <p:childTnLst>
                              <p:par>
                                <p:cTn id="21" presetClass="entr" nodeType="afterEffect" presetID="10" grpId="5" fill="hold">
                                  <p:stCondLst>
                                    <p:cond delay="100"/>
                                  </p:stCondLst>
                                  <p:iterate type="el" backwards="0">
                                    <p:tmAbs val="0"/>
                                  </p:iterate>
                                  <p:childTnLst>
                                    <p:set>
                                      <p:cBhvr>
                                        <p:cTn id="22" fill="hold"/>
                                        <p:tgtEl>
                                          <p:spTgt spid="317"/>
                                        </p:tgtEl>
                                        <p:attrNameLst>
                                          <p:attrName>style.visibility</p:attrName>
                                        </p:attrNameLst>
                                      </p:cBhvr>
                                      <p:to>
                                        <p:strVal val="visible"/>
                                      </p:to>
                                    </p:set>
                                    <p:animEffect filter="fade" transition="in">
                                      <p:cBhvr>
                                        <p:cTn id="23" dur="1000"/>
                                        <p:tgtEl>
                                          <p:spTgt spid="317"/>
                                        </p:tgtEl>
                                      </p:cBhvr>
                                    </p:animEffect>
                                  </p:childTnLst>
                                </p:cTn>
                              </p:par>
                            </p:childTnLst>
                          </p:cTn>
                        </p:par>
                      </p:childTnLst>
                    </p:cTn>
                  </p:par>
                  <p:par>
                    <p:cTn id="24" fill="hold">
                      <p:stCondLst>
                        <p:cond delay="indefinite"/>
                      </p:stCondLst>
                      <p:childTnLst>
                        <p:par>
                          <p:cTn id="25" fill="hold">
                            <p:stCondLst>
                              <p:cond delay="0"/>
                            </p:stCondLst>
                            <p:childTnLst>
                              <p:par>
                                <p:cTn id="26" presetClass="entr" nodeType="clickEffect" presetSubtype="8" presetID="22" grpId="6" fill="hold">
                                  <p:stCondLst>
                                    <p:cond delay="0"/>
                                  </p:stCondLst>
                                  <p:iterate type="el" backwards="0">
                                    <p:tmAbs val="0"/>
                                  </p:iterate>
                                  <p:childTnLst>
                                    <p:set>
                                      <p:cBhvr>
                                        <p:cTn id="27" fill="hold"/>
                                        <p:tgtEl>
                                          <p:spTgt spid="313"/>
                                        </p:tgtEl>
                                        <p:attrNameLst>
                                          <p:attrName>style.visibility</p:attrName>
                                        </p:attrNameLst>
                                      </p:cBhvr>
                                      <p:to>
                                        <p:strVal val="visible"/>
                                      </p:to>
                                    </p:set>
                                    <p:animEffect filter="wipe(left)" transition="in">
                                      <p:cBhvr>
                                        <p:cTn id="28" dur="1000"/>
                                        <p:tgtEl>
                                          <p:spTgt spid="313"/>
                                        </p:tgtEl>
                                      </p:cBhvr>
                                    </p:animEffect>
                                  </p:childTnLst>
                                </p:cTn>
                              </p:par>
                            </p:childTnLst>
                          </p:cTn>
                        </p:par>
                        <p:par>
                          <p:cTn id="29" fill="hold">
                            <p:stCondLst>
                              <p:cond delay="1000"/>
                            </p:stCondLst>
                            <p:childTnLst>
                              <p:par>
                                <p:cTn id="30" presetClass="entr" nodeType="afterEffect" presetID="10" grpId="7" fill="hold">
                                  <p:stCondLst>
                                    <p:cond delay="100"/>
                                  </p:stCondLst>
                                  <p:iterate type="el" backwards="0">
                                    <p:tmAbs val="0"/>
                                  </p:iterate>
                                  <p:childTnLst>
                                    <p:set>
                                      <p:cBhvr>
                                        <p:cTn id="31" fill="hold"/>
                                        <p:tgtEl>
                                          <p:spTgt spid="315"/>
                                        </p:tgtEl>
                                        <p:attrNameLst>
                                          <p:attrName>style.visibility</p:attrName>
                                        </p:attrNameLst>
                                      </p:cBhvr>
                                      <p:to>
                                        <p:strVal val="visible"/>
                                      </p:to>
                                    </p:set>
                                    <p:animEffect filter="fade" transition="in">
                                      <p:cBhvr>
                                        <p:cTn id="32" dur="1000"/>
                                        <p:tgtEl>
                                          <p:spTgt spid="315"/>
                                        </p:tgtEl>
                                      </p:cBhvr>
                                    </p:animEffect>
                                  </p:childTnLst>
                                </p:cTn>
                              </p:par>
                            </p:childTnLst>
                          </p:cTn>
                        </p:par>
                        <p:par>
                          <p:cTn id="33" fill="hold">
                            <p:stCondLst>
                              <p:cond delay="2100"/>
                            </p:stCondLst>
                            <p:childTnLst>
                              <p:par>
                                <p:cTn id="34" presetClass="entr" nodeType="afterEffect" presetID="10" grpId="8" fill="hold">
                                  <p:stCondLst>
                                    <p:cond delay="100"/>
                                  </p:stCondLst>
                                  <p:iterate type="el" backwards="0">
                                    <p:tmAbs val="0"/>
                                  </p:iterate>
                                  <p:childTnLst>
                                    <p:set>
                                      <p:cBhvr>
                                        <p:cTn id="35" fill="hold"/>
                                        <p:tgtEl>
                                          <p:spTgt spid="318"/>
                                        </p:tgtEl>
                                        <p:attrNameLst>
                                          <p:attrName>style.visibility</p:attrName>
                                        </p:attrNameLst>
                                      </p:cBhvr>
                                      <p:to>
                                        <p:strVal val="visible"/>
                                      </p:to>
                                    </p:set>
                                    <p:animEffect filter="fade" transition="in">
                                      <p:cBhvr>
                                        <p:cTn id="36" dur="1000"/>
                                        <p:tgtEl>
                                          <p:spTgt spid="318"/>
                                        </p:tgtEl>
                                      </p:cBhvr>
                                    </p:animEffect>
                                  </p:childTnLst>
                                </p:cTn>
                              </p:par>
                            </p:childTnLst>
                          </p:cTn>
                        </p:par>
                        <p:par>
                          <p:cTn id="37" fill="hold">
                            <p:stCondLst>
                              <p:cond delay="3200"/>
                            </p:stCondLst>
                            <p:childTnLst>
                              <p:par>
                                <p:cTn id="38" presetClass="entr" nodeType="afterEffect" presetID="10" grpId="9" fill="hold">
                                  <p:stCondLst>
                                    <p:cond delay="100"/>
                                  </p:stCondLst>
                                  <p:iterate type="el" backwards="0">
                                    <p:tmAbs val="0"/>
                                  </p:iterate>
                                  <p:childTnLst>
                                    <p:set>
                                      <p:cBhvr>
                                        <p:cTn id="39" fill="hold"/>
                                        <p:tgtEl>
                                          <p:spTgt spid="319"/>
                                        </p:tgtEl>
                                        <p:attrNameLst>
                                          <p:attrName>style.visibility</p:attrName>
                                        </p:attrNameLst>
                                      </p:cBhvr>
                                      <p:to>
                                        <p:strVal val="visible"/>
                                      </p:to>
                                    </p:set>
                                    <p:animEffect filter="fade" transition="in">
                                      <p:cBhvr>
                                        <p:cTn id="40" dur="1000"/>
                                        <p:tgtEl>
                                          <p:spTgt spid="319"/>
                                        </p:tgtEl>
                                      </p:cBhvr>
                                    </p:animEffect>
                                  </p:childTnLst>
                                </p:cTn>
                              </p:par>
                            </p:childTnLst>
                          </p:cTn>
                        </p:par>
                      </p:childTnLst>
                    </p:cTn>
                  </p:par>
                  <p:par>
                    <p:cTn id="41" fill="hold">
                      <p:stCondLst>
                        <p:cond delay="indefinite"/>
                      </p:stCondLst>
                      <p:childTnLst>
                        <p:par>
                          <p:cTn id="42" fill="hold">
                            <p:stCondLst>
                              <p:cond delay="0"/>
                            </p:stCondLst>
                            <p:childTnLst>
                              <p:par>
                                <p:cTn id="43" presetClass="entr" nodeType="clickEffect" presetSubtype="8" presetID="22" grpId="10" fill="hold">
                                  <p:stCondLst>
                                    <p:cond delay="0"/>
                                  </p:stCondLst>
                                  <p:iterate type="el" backwards="0">
                                    <p:tmAbs val="0"/>
                                  </p:iterate>
                                  <p:childTnLst>
                                    <p:set>
                                      <p:cBhvr>
                                        <p:cTn id="44" fill="hold"/>
                                        <p:tgtEl>
                                          <p:spTgt spid="312"/>
                                        </p:tgtEl>
                                        <p:attrNameLst>
                                          <p:attrName>style.visibility</p:attrName>
                                        </p:attrNameLst>
                                      </p:cBhvr>
                                      <p:to>
                                        <p:strVal val="visible"/>
                                      </p:to>
                                    </p:set>
                                    <p:animEffect filter="wipe(left)" transition="in">
                                      <p:cBhvr>
                                        <p:cTn id="45" dur="1000"/>
                                        <p:tgtEl>
                                          <p:spTgt spid="312"/>
                                        </p:tgtEl>
                                      </p:cBhvr>
                                    </p:animEffect>
                                  </p:childTnLst>
                                </p:cTn>
                              </p:par>
                            </p:childTnLst>
                          </p:cTn>
                        </p:par>
                        <p:par>
                          <p:cTn id="46" fill="hold">
                            <p:stCondLst>
                              <p:cond delay="1000"/>
                            </p:stCondLst>
                            <p:childTnLst>
                              <p:par>
                                <p:cTn id="47" presetClass="entr" nodeType="afterEffect" presetID="10" grpId="11" fill="hold">
                                  <p:stCondLst>
                                    <p:cond delay="100"/>
                                  </p:stCondLst>
                                  <p:iterate type="el" backwards="0">
                                    <p:tmAbs val="0"/>
                                  </p:iterate>
                                  <p:childTnLst>
                                    <p:set>
                                      <p:cBhvr>
                                        <p:cTn id="48" fill="hold"/>
                                        <p:tgtEl>
                                          <p:spTgt spid="314"/>
                                        </p:tgtEl>
                                        <p:attrNameLst>
                                          <p:attrName>style.visibility</p:attrName>
                                        </p:attrNameLst>
                                      </p:cBhvr>
                                      <p:to>
                                        <p:strVal val="visible"/>
                                      </p:to>
                                    </p:set>
                                    <p:animEffect filter="fade" transition="in">
                                      <p:cBhvr>
                                        <p:cTn id="49" dur="1000"/>
                                        <p:tgtEl>
                                          <p:spTgt spid="31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13" grpId="6"/>
      <p:bldP build="whole" bldLvl="1" animBg="1" rev="0" advAuto="0" spid="316" grpId="3"/>
      <p:bldP build="whole" bldLvl="1" animBg="1" rev="0" advAuto="0" spid="314" grpId="11"/>
      <p:bldP build="whole" bldLvl="1" animBg="1" rev="0" advAuto="0" spid="312" grpId="10"/>
      <p:bldP build="whole" bldLvl="1" animBg="1" rev="0" advAuto="0" spid="319" grpId="9"/>
      <p:bldP build="whole" bldLvl="1" animBg="1" rev="0" advAuto="0" spid="315" grpId="7"/>
      <p:bldP build="whole" bldLvl="1" animBg="1" rev="0" advAuto="0" spid="321" grpId="2"/>
      <p:bldP build="whole" bldLvl="1" animBg="1" rev="0" advAuto="0" spid="322" grpId="4"/>
      <p:bldP build="whole" bldLvl="1" animBg="1" rev="0" advAuto="0" spid="317" grpId="5"/>
      <p:bldP build="whole" bldLvl="1" animBg="1" rev="0" advAuto="0" spid="311" grpId="1"/>
      <p:bldP build="whole" bldLvl="1" animBg="1" rev="0" advAuto="0" spid="318" grpId="8"/>
    </p:bldLst>
  </p:timing>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6" name="This is Who We Serve"/>
          <p:cNvSpPr txBox="1"/>
          <p:nvPr>
            <p:ph type="title"/>
          </p:nvPr>
        </p:nvSpPr>
        <p:spPr>
          <a:prstGeom prst="rect">
            <a:avLst/>
          </a:prstGeom>
        </p:spPr>
        <p:txBody>
          <a:bodyPr/>
          <a:lstStyle/>
          <a:p>
            <a:pPr/>
            <a:r>
              <a:t>The MLD Family™</a:t>
            </a:r>
          </a:p>
        </p:txBody>
      </p:sp>
      <p:sp>
        <p:nvSpPr>
          <p:cNvPr id="32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28" name="Image" descr="Image"/>
          <p:cNvPicPr>
            <a:picLocks noChangeAspect="1"/>
          </p:cNvPicPr>
          <p:nvPr/>
        </p:nvPicPr>
        <p:blipFill>
          <a:blip r:embed="rId2">
            <a:extLst/>
          </a:blip>
          <a:stretch>
            <a:fillRect/>
          </a:stretch>
        </p:blipFill>
        <p:spPr>
          <a:xfrm>
            <a:off x="4013968" y="3143250"/>
            <a:ext cx="15209886" cy="9745354"/>
          </a:xfrm>
          <a:prstGeom prst="rect">
            <a:avLst/>
          </a:prstGeom>
          <a:ln w="12700">
            <a:miter lim="400000"/>
          </a:ln>
        </p:spPr>
      </p:pic>
      <p:pic>
        <p:nvPicPr>
          <p:cNvPr id="329" name="Image" descr="Image"/>
          <p:cNvPicPr>
            <a:picLocks noChangeAspect="1"/>
          </p:cNvPicPr>
          <p:nvPr/>
        </p:nvPicPr>
        <p:blipFill>
          <a:blip r:embed="rId3">
            <a:extLst/>
          </a:blip>
          <a:stretch>
            <a:fillRect/>
          </a:stretch>
        </p:blipFill>
        <p:spPr>
          <a:xfrm>
            <a:off x="4072659" y="3164763"/>
            <a:ext cx="15092503" cy="9702326"/>
          </a:xfrm>
          <a:prstGeom prst="rect">
            <a:avLst/>
          </a:prstGeom>
          <a:ln w="12700">
            <a:miter lim="400000"/>
          </a:ln>
        </p:spPr>
      </p:pic>
      <p:sp>
        <p:nvSpPr>
          <p:cNvPr id="330" name="MLDfoundation.org/mldmap.php"/>
          <p:cNvSpPr txBox="1"/>
          <p:nvPr/>
        </p:nvSpPr>
        <p:spPr>
          <a:xfrm>
            <a:off x="11276407" y="12191912"/>
            <a:ext cx="7906166" cy="60977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3400">
                <a:solidFill>
                  <a:schemeClr val="accent6">
                    <a:hueOff val="10811956"/>
                    <a:satOff val="-58544"/>
                    <a:lumOff val="-9736"/>
                  </a:schemeClr>
                </a:solidFill>
                <a:latin typeface="Helvetica Neue Medium"/>
                <a:ea typeface="Helvetica Neue Medium"/>
                <a:cs typeface="Helvetica Neue Medium"/>
                <a:sym typeface="Helvetica Neue Medium"/>
              </a:defRPr>
            </a:lvl1pPr>
          </a:lstStyle>
          <a:p>
            <a:pPr/>
            <a:r>
              <a:t>MLDfoundation.org/mldmap.php</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329"/>
                                        </p:tgtEl>
                                        <p:attrNameLst>
                                          <p:attrName>style.visibility</p:attrName>
                                        </p:attrNameLst>
                                      </p:cBhvr>
                                      <p:to>
                                        <p:strVal val="visible"/>
                                      </p:to>
                                    </p:set>
                                    <p:animEffect filter="fade" transition="in">
                                      <p:cBhvr>
                                        <p:cTn id="7" dur="1000"/>
                                        <p:tgtEl>
                                          <p:spTgt spid="32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29" grpId="1"/>
    </p:bldLst>
  </p:timing>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2" name="Demographics … What is 1st World?"/>
          <p:cNvSpPr txBox="1"/>
          <p:nvPr>
            <p:ph type="title"/>
          </p:nvPr>
        </p:nvSpPr>
        <p:spPr>
          <a:prstGeom prst="rect">
            <a:avLst/>
          </a:prstGeom>
        </p:spPr>
        <p:txBody>
          <a:bodyPr/>
          <a:lstStyle/>
          <a:p>
            <a:pPr>
              <a:defRPr sz="10500"/>
            </a:pPr>
            <a:r>
              <a:t>Demographics</a:t>
            </a:r>
            <a:r>
              <a:rPr sz="9600"/>
              <a:t> … What is 1</a:t>
            </a:r>
            <a:r>
              <a:rPr baseline="31999" sz="9600"/>
              <a:t>st</a:t>
            </a:r>
            <a:r>
              <a:rPr sz="11400"/>
              <a:t> </a:t>
            </a:r>
            <a:r>
              <a:rPr sz="9600"/>
              <a:t>World?</a:t>
            </a:r>
          </a:p>
        </p:txBody>
      </p:sp>
      <p:sp>
        <p:nvSpPr>
          <p:cNvPr id="333" name="1st World: United Nations … Human Development Index &gt; 0.8 = VHHD"/>
          <p:cNvSpPr txBox="1"/>
          <p:nvPr>
            <p:ph type="body" idx="1"/>
          </p:nvPr>
        </p:nvSpPr>
        <p:spPr>
          <a:prstGeom prst="rect">
            <a:avLst/>
          </a:prstGeom>
        </p:spPr>
        <p:txBody>
          <a:bodyPr/>
          <a:lstStyle>
            <a:lvl1pPr marL="0" indent="0">
              <a:buSzTx/>
              <a:buNone/>
              <a:defRPr sz="3300"/>
            </a:lvl1pPr>
          </a:lstStyle>
          <a:p>
            <a:pPr/>
            <a:r>
              <a:t>1st World: United Nations … Human Development Index &gt; 0.8 = VHHD</a:t>
            </a:r>
          </a:p>
        </p:txBody>
      </p:sp>
      <p:sp>
        <p:nvSpPr>
          <p:cNvPr id="33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35" name="Image" descr="Image"/>
          <p:cNvPicPr>
            <a:picLocks noChangeAspect="1"/>
          </p:cNvPicPr>
          <p:nvPr/>
        </p:nvPicPr>
        <p:blipFill>
          <a:blip r:embed="rId2">
            <a:extLst/>
          </a:blip>
          <a:stretch>
            <a:fillRect/>
          </a:stretch>
        </p:blipFill>
        <p:spPr>
          <a:xfrm>
            <a:off x="3333655" y="4330825"/>
            <a:ext cx="19013855" cy="8054780"/>
          </a:xfrm>
          <a:prstGeom prst="rect">
            <a:avLst/>
          </a:prstGeom>
          <a:ln w="12700">
            <a:miter lim="400000"/>
          </a:ln>
        </p:spPr>
      </p:pic>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7" name="Demographics*"/>
          <p:cNvSpPr txBox="1"/>
          <p:nvPr>
            <p:ph type="title"/>
          </p:nvPr>
        </p:nvSpPr>
        <p:spPr>
          <a:prstGeom prst="rect">
            <a:avLst/>
          </a:prstGeom>
        </p:spPr>
        <p:txBody>
          <a:bodyPr/>
          <a:lstStyle/>
          <a:p>
            <a:pPr/>
            <a:r>
              <a:t>Incidence &amp; Prevalence</a:t>
            </a:r>
          </a:p>
        </p:txBody>
      </p:sp>
      <p:sp>
        <p:nvSpPr>
          <p:cNvPr id="33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aphicFrame>
        <p:nvGraphicFramePr>
          <p:cNvPr id="339" name="Table"/>
          <p:cNvGraphicFramePr/>
          <p:nvPr/>
        </p:nvGraphicFramePr>
        <p:xfrm>
          <a:off x="2383867" y="5050142"/>
          <a:ext cx="19616262" cy="5786140"/>
        </p:xfrm>
        <a:graphic xmlns:a="http://schemas.openxmlformats.org/drawingml/2006/main">
          <a:graphicData uri="http://schemas.openxmlformats.org/drawingml/2006/table">
            <a:tbl>
              <a:tblPr firstCol="1" firstRow="0" lastCol="0" lastRow="0" bandCol="0" bandRow="0" rtl="0">
                <a:tableStyleId>{4C3C2611-4C71-4FC5-86AE-919BDF0F9419}</a:tableStyleId>
              </a:tblPr>
              <a:tblGrid>
                <a:gridCol w="3138981"/>
                <a:gridCol w="2749716"/>
                <a:gridCol w="2766805"/>
                <a:gridCol w="2732355"/>
                <a:gridCol w="2735641"/>
                <a:gridCol w="2718800"/>
                <a:gridCol w="2773964"/>
              </a:tblGrid>
              <a:tr h="1145823">
                <a:tc>
                  <a:txBody>
                    <a:bodyPr/>
                    <a:lstStyle/>
                    <a:p>
                      <a:pPr defTabSz="457200">
                        <a:defRPr sz="2800">
                          <a:solidFill>
                            <a:srgbClr val="000000"/>
                          </a:solidFill>
                        </a:defRPr>
                      </a:pPr>
                    </a:p>
                  </a:txBody>
                  <a:tcPr marL="50800" marR="50800" marT="50800" marB="50800" anchor="ctr" anchorCtr="0" horzOverflow="overflow">
                    <a:lnR w="38100">
                      <a:solidFill>
                        <a:srgbClr val="515151"/>
                      </a:solidFill>
                      <a:miter lim="400000"/>
                    </a:lnR>
                    <a:noFill/>
                  </a:tcPr>
                </a:tc>
                <a:tc gridSpan="3">
                  <a:txBody>
                    <a:bodyPr/>
                    <a:lstStyle/>
                    <a:p>
                      <a:pPr defTabSz="457200">
                        <a:defRPr b="1" sz="4000">
                          <a:solidFill>
                            <a:srgbClr val="000000"/>
                          </a:solidFill>
                          <a:latin typeface="Helvetica"/>
                          <a:ea typeface="Helvetica"/>
                          <a:cs typeface="Helvetica"/>
                          <a:sym typeface="Helvetica"/>
                        </a:defRPr>
                      </a:pPr>
                      <a:r>
                        <a:t>BIRTHS – </a:t>
                      </a:r>
                      <a:r>
                        <a:rPr i="1"/>
                        <a:t>Incidence*</a:t>
                      </a:r>
                    </a:p>
                  </a:txBody>
                  <a:tcPr marL="50800" marR="50800" marT="50800" marB="50800" anchor="ctr" anchorCtr="0" horzOverflow="overflow">
                    <a:lnL w="38100">
                      <a:solidFill>
                        <a:srgbClr val="515151"/>
                      </a:solidFill>
                      <a:miter lim="400000"/>
                    </a:lnL>
                    <a:lnR w="38100">
                      <a:solidFill>
                        <a:srgbClr val="515151"/>
                      </a:solidFill>
                      <a:miter lim="400000"/>
                    </a:lnR>
                    <a:lnT w="38100">
                      <a:solidFill>
                        <a:srgbClr val="515151"/>
                      </a:solidFill>
                      <a:miter lim="400000"/>
                    </a:lnT>
                    <a:lnB w="4445">
                      <a:solidFill>
                        <a:srgbClr val="000000"/>
                      </a:solidFill>
                      <a:miter lim="400000"/>
                    </a:lnB>
                    <a:solidFill>
                      <a:srgbClr val="C0C0C0"/>
                    </a:solidFill>
                  </a:tcPr>
                </a:tc>
                <a:tc hMerge="1">
                  <a:tcPr/>
                </a:tc>
                <a:tc hMerge="1">
                  <a:tcPr/>
                </a:tc>
                <a:tc gridSpan="3">
                  <a:txBody>
                    <a:bodyPr/>
                    <a:lstStyle/>
                    <a:p>
                      <a:pPr defTabSz="457200">
                        <a:defRPr b="1" sz="4000">
                          <a:solidFill>
                            <a:srgbClr val="000000"/>
                          </a:solidFill>
                          <a:latin typeface="Helvetica"/>
                          <a:ea typeface="Helvetica"/>
                          <a:cs typeface="Helvetica"/>
                          <a:sym typeface="Helvetica"/>
                        </a:defRPr>
                      </a:pPr>
                      <a:r>
                        <a:t>ALIVE – </a:t>
                      </a:r>
                      <a:r>
                        <a:rPr i="1"/>
                        <a:t>Prevalence</a:t>
                      </a:r>
                    </a:p>
                  </a:txBody>
                  <a:tcPr marL="50800" marR="50800" marT="50800" marB="50800" anchor="ctr" anchorCtr="0" horzOverflow="overflow">
                    <a:lnL w="38100">
                      <a:solidFill>
                        <a:srgbClr val="515151"/>
                      </a:solidFill>
                      <a:miter lim="400000"/>
                    </a:lnL>
                    <a:lnR w="38100">
                      <a:solidFill>
                        <a:srgbClr val="515151"/>
                      </a:solidFill>
                      <a:miter lim="400000"/>
                    </a:lnR>
                    <a:lnT w="38100">
                      <a:solidFill>
                        <a:srgbClr val="515151"/>
                      </a:solidFill>
                      <a:miter lim="400000"/>
                    </a:lnT>
                    <a:lnB w="4445">
                      <a:solidFill>
                        <a:srgbClr val="000000"/>
                      </a:solidFill>
                      <a:miter lim="400000"/>
                    </a:lnB>
                    <a:solidFill>
                      <a:srgbClr val="C0C0C0"/>
                    </a:solidFill>
                  </a:tcPr>
                </a:tc>
                <a:tc hMerge="1">
                  <a:tcPr/>
                </a:tc>
                <a:tc hMerge="1">
                  <a:tcPr/>
                </a:tc>
              </a:tr>
              <a:tr h="1145823">
                <a:tc>
                  <a:txBody>
                    <a:bodyPr/>
                    <a:lstStyle/>
                    <a:p>
                      <a:pPr defTabSz="457200">
                        <a:defRPr sz="2800">
                          <a:solidFill>
                            <a:srgbClr val="000000"/>
                          </a:solidFill>
                        </a:defRPr>
                      </a:pPr>
                    </a:p>
                  </a:txBody>
                  <a:tcPr marL="50800" marR="50800" marT="50800" marB="50800" anchor="ctr" anchorCtr="0" horzOverflow="overflow">
                    <a:lnR w="38100">
                      <a:solidFill>
                        <a:srgbClr val="515151"/>
                      </a:solidFill>
                      <a:miter lim="400000"/>
                    </a:lnR>
                    <a:lnB w="38100">
                      <a:solidFill>
                        <a:srgbClr val="515151"/>
                      </a:solidFill>
                      <a:miter lim="400000"/>
                    </a:lnB>
                    <a:noFill/>
                  </a:tcPr>
                </a:tc>
                <a:tc>
                  <a:txBody>
                    <a:bodyPr/>
                    <a:lstStyle/>
                    <a:p>
                      <a:pPr defTabSz="457200">
                        <a:defRPr sz="1800">
                          <a:solidFill>
                            <a:srgbClr val="000000"/>
                          </a:solidFill>
                        </a:defRPr>
                      </a:pPr>
                      <a:r>
                        <a:rPr sz="3500">
                          <a:latin typeface="Helvetica"/>
                          <a:ea typeface="Helvetica"/>
                          <a:cs typeface="Helvetica"/>
                          <a:sym typeface="Helvetica"/>
                        </a:rPr>
                        <a:t>USA</a:t>
                      </a:r>
                    </a:p>
                  </a:txBody>
                  <a:tcPr marL="50800" marR="50800" marT="50800" marB="50800" anchor="ctr" anchorCtr="0" horzOverflow="overflow">
                    <a:lnL w="38100">
                      <a:solidFill>
                        <a:srgbClr val="515151"/>
                      </a:solidFill>
                      <a:miter lim="400000"/>
                    </a:lnL>
                    <a:lnR w="4445">
                      <a:solidFill>
                        <a:srgbClr val="000000"/>
                      </a:solidFill>
                      <a:miter lim="400000"/>
                    </a:lnR>
                    <a:lnT w="4445">
                      <a:solidFill>
                        <a:srgbClr val="000000"/>
                      </a:solidFill>
                      <a:miter lim="400000"/>
                    </a:lnT>
                    <a:lnB w="38100">
                      <a:solidFill>
                        <a:srgbClr val="515151"/>
                      </a:solidFill>
                      <a:miter lim="400000"/>
                    </a:lnB>
                    <a:solidFill>
                      <a:srgbClr val="C0C0C0"/>
                    </a:solidFill>
                  </a:tcPr>
                </a:tc>
                <a:tc>
                  <a:txBody>
                    <a:bodyPr/>
                    <a:lstStyle/>
                    <a:p>
                      <a:pPr defTabSz="457200">
                        <a:defRPr sz="3500">
                          <a:solidFill>
                            <a:srgbClr val="000000"/>
                          </a:solidFill>
                          <a:latin typeface="Helvetica"/>
                          <a:ea typeface="Helvetica"/>
                          <a:cs typeface="Helvetica"/>
                          <a:sym typeface="Helvetica"/>
                        </a:defRPr>
                      </a:pPr>
                      <a:r>
                        <a:t>1</a:t>
                      </a:r>
                      <a:r>
                        <a:rPr baseline="31999"/>
                        <a:t>st</a:t>
                      </a:r>
                      <a:r>
                        <a:t> World</a:t>
                      </a:r>
                    </a:p>
                  </a:txBody>
                  <a:tcPr marL="50800" marR="50800" marT="50800" marB="50800" anchor="ctr" anchorCtr="0" horzOverflow="overflow">
                    <a:lnL w="4445">
                      <a:solidFill>
                        <a:srgbClr val="000000"/>
                      </a:solidFill>
                      <a:miter lim="400000"/>
                    </a:lnL>
                    <a:lnR w="4445">
                      <a:solidFill>
                        <a:srgbClr val="000000"/>
                      </a:solidFill>
                      <a:miter lim="400000"/>
                    </a:lnR>
                    <a:lnT w="4445">
                      <a:solidFill>
                        <a:srgbClr val="000000"/>
                      </a:solidFill>
                      <a:miter lim="400000"/>
                    </a:lnT>
                    <a:lnB w="38100">
                      <a:solidFill>
                        <a:srgbClr val="515151"/>
                      </a:solidFill>
                      <a:miter lim="400000"/>
                    </a:lnB>
                    <a:solidFill>
                      <a:srgbClr val="C0C0C0"/>
                    </a:solidFill>
                  </a:tcPr>
                </a:tc>
                <a:tc>
                  <a:txBody>
                    <a:bodyPr/>
                    <a:lstStyle/>
                    <a:p>
                      <a:pPr defTabSz="457200">
                        <a:defRPr sz="1800">
                          <a:solidFill>
                            <a:srgbClr val="000000"/>
                          </a:solidFill>
                        </a:defRPr>
                      </a:pPr>
                      <a:r>
                        <a:rPr sz="3500">
                          <a:latin typeface="Helvetica"/>
                          <a:ea typeface="Helvetica"/>
                          <a:cs typeface="Helvetica"/>
                          <a:sym typeface="Helvetica"/>
                        </a:rPr>
                        <a:t>Global</a:t>
                      </a:r>
                    </a:p>
                  </a:txBody>
                  <a:tcPr marL="50800" marR="50800" marT="50800" marB="50800" anchor="ctr" anchorCtr="0" horzOverflow="overflow">
                    <a:lnL w="4445">
                      <a:solidFill>
                        <a:srgbClr val="000000"/>
                      </a:solidFill>
                      <a:miter lim="400000"/>
                    </a:lnL>
                    <a:lnR w="38100">
                      <a:solidFill>
                        <a:srgbClr val="515151"/>
                      </a:solidFill>
                      <a:miter lim="400000"/>
                    </a:lnR>
                    <a:lnT w="4445">
                      <a:solidFill>
                        <a:srgbClr val="000000"/>
                      </a:solidFill>
                      <a:miter lim="400000"/>
                    </a:lnT>
                    <a:lnB w="38100">
                      <a:solidFill>
                        <a:srgbClr val="515151"/>
                      </a:solidFill>
                      <a:miter lim="400000"/>
                    </a:lnB>
                    <a:solidFill>
                      <a:srgbClr val="C0C0C0"/>
                    </a:solidFill>
                  </a:tcPr>
                </a:tc>
                <a:tc>
                  <a:txBody>
                    <a:bodyPr/>
                    <a:lstStyle/>
                    <a:p>
                      <a:pPr defTabSz="457200">
                        <a:defRPr sz="1800">
                          <a:solidFill>
                            <a:srgbClr val="000000"/>
                          </a:solidFill>
                        </a:defRPr>
                      </a:pPr>
                      <a:r>
                        <a:rPr sz="3500">
                          <a:latin typeface="Helvetica"/>
                          <a:ea typeface="Helvetica"/>
                          <a:cs typeface="Helvetica"/>
                          <a:sym typeface="Helvetica"/>
                        </a:rPr>
                        <a:t>USA</a:t>
                      </a:r>
                    </a:p>
                  </a:txBody>
                  <a:tcPr marL="50800" marR="50800" marT="50800" marB="50800" anchor="ctr" anchorCtr="0" horzOverflow="overflow">
                    <a:lnL w="38100">
                      <a:solidFill>
                        <a:srgbClr val="515151"/>
                      </a:solidFill>
                      <a:miter lim="400000"/>
                    </a:lnL>
                    <a:lnR w="4445">
                      <a:solidFill>
                        <a:srgbClr val="000000"/>
                      </a:solidFill>
                      <a:miter lim="400000"/>
                    </a:lnR>
                    <a:lnT w="4445">
                      <a:solidFill>
                        <a:srgbClr val="000000"/>
                      </a:solidFill>
                      <a:miter lim="400000"/>
                    </a:lnT>
                    <a:lnB w="38100">
                      <a:solidFill>
                        <a:srgbClr val="515151"/>
                      </a:solidFill>
                      <a:miter lim="400000"/>
                    </a:lnB>
                    <a:solidFill>
                      <a:srgbClr val="C0C0C0"/>
                    </a:solidFill>
                  </a:tcPr>
                </a:tc>
                <a:tc>
                  <a:txBody>
                    <a:bodyPr/>
                    <a:lstStyle/>
                    <a:p>
                      <a:pPr defTabSz="457200">
                        <a:defRPr sz="3500">
                          <a:solidFill>
                            <a:srgbClr val="000000"/>
                          </a:solidFill>
                          <a:latin typeface="Helvetica"/>
                          <a:ea typeface="Helvetica"/>
                          <a:cs typeface="Helvetica"/>
                          <a:sym typeface="Helvetica"/>
                        </a:defRPr>
                      </a:pPr>
                      <a:r>
                        <a:t>1</a:t>
                      </a:r>
                      <a:r>
                        <a:rPr baseline="31999"/>
                        <a:t>st</a:t>
                      </a:r>
                      <a:r>
                        <a:t> World</a:t>
                      </a:r>
                    </a:p>
                  </a:txBody>
                  <a:tcPr marL="50800" marR="50800" marT="50800" marB="50800" anchor="ctr" anchorCtr="0" horzOverflow="overflow">
                    <a:lnL w="4445">
                      <a:solidFill>
                        <a:srgbClr val="000000"/>
                      </a:solidFill>
                      <a:miter lim="400000"/>
                    </a:lnL>
                    <a:lnR w="4445">
                      <a:solidFill>
                        <a:srgbClr val="000000"/>
                      </a:solidFill>
                      <a:miter lim="400000"/>
                    </a:lnR>
                    <a:lnT w="4445">
                      <a:solidFill>
                        <a:srgbClr val="000000"/>
                      </a:solidFill>
                      <a:miter lim="400000"/>
                    </a:lnT>
                    <a:lnB w="38100">
                      <a:solidFill>
                        <a:srgbClr val="515151"/>
                      </a:solidFill>
                      <a:miter lim="400000"/>
                    </a:lnB>
                    <a:solidFill>
                      <a:srgbClr val="C0C0C0"/>
                    </a:solidFill>
                  </a:tcPr>
                </a:tc>
                <a:tc>
                  <a:txBody>
                    <a:bodyPr/>
                    <a:lstStyle/>
                    <a:p>
                      <a:pPr defTabSz="457200">
                        <a:defRPr sz="1800">
                          <a:solidFill>
                            <a:srgbClr val="000000"/>
                          </a:solidFill>
                        </a:defRPr>
                      </a:pPr>
                      <a:r>
                        <a:rPr sz="3500">
                          <a:latin typeface="Helvetica"/>
                          <a:ea typeface="Helvetica"/>
                          <a:cs typeface="Helvetica"/>
                          <a:sym typeface="Helvetica"/>
                        </a:rPr>
                        <a:t>Global</a:t>
                      </a:r>
                    </a:p>
                  </a:txBody>
                  <a:tcPr marL="50800" marR="50800" marT="50800" marB="50800" anchor="ctr" anchorCtr="0" horzOverflow="overflow">
                    <a:lnL w="4445">
                      <a:solidFill>
                        <a:srgbClr val="000000"/>
                      </a:solidFill>
                      <a:miter lim="400000"/>
                    </a:lnL>
                    <a:lnR w="38100">
                      <a:solidFill>
                        <a:srgbClr val="515151"/>
                      </a:solidFill>
                      <a:miter lim="400000"/>
                    </a:lnR>
                    <a:lnT w="4445">
                      <a:solidFill>
                        <a:srgbClr val="000000"/>
                      </a:solidFill>
                      <a:miter lim="400000"/>
                    </a:lnT>
                    <a:lnB w="38100">
                      <a:solidFill>
                        <a:srgbClr val="515151"/>
                      </a:solidFill>
                      <a:miter lim="400000"/>
                    </a:lnB>
                    <a:solidFill>
                      <a:srgbClr val="C0C0C0"/>
                    </a:solidFill>
                  </a:tcPr>
                </a:tc>
              </a:tr>
              <a:tr h="1272892">
                <a:tc>
                  <a:txBody>
                    <a:bodyPr/>
                    <a:lstStyle/>
                    <a:p>
                      <a:pPr defTabSz="457200">
                        <a:defRPr sz="1800">
                          <a:solidFill>
                            <a:srgbClr val="000000"/>
                          </a:solidFill>
                        </a:defRPr>
                      </a:pPr>
                      <a:r>
                        <a:rPr b="1" sz="3500">
                          <a:latin typeface="Helvetica"/>
                          <a:ea typeface="Helvetica"/>
                          <a:cs typeface="Helvetica"/>
                          <a:sym typeface="Helvetica"/>
                        </a:rPr>
                        <a:t>Late Infantile</a:t>
                      </a:r>
                    </a:p>
                  </a:txBody>
                  <a:tcPr marL="50800" marR="50800" marT="50800" marB="50800" anchor="ctr" anchorCtr="0" horzOverflow="overflow">
                    <a:lnL w="38100">
                      <a:solidFill>
                        <a:srgbClr val="515151"/>
                      </a:solidFill>
                      <a:miter lim="400000"/>
                    </a:lnL>
                    <a:lnR w="38100">
                      <a:solidFill>
                        <a:srgbClr val="515151"/>
                      </a:solidFill>
                      <a:miter lim="400000"/>
                    </a:lnR>
                    <a:lnT w="38100">
                      <a:solidFill>
                        <a:srgbClr val="515151"/>
                      </a:solidFill>
                      <a:miter lim="400000"/>
                    </a:lnT>
                    <a:lnB w="4445">
                      <a:solidFill>
                        <a:srgbClr val="000000"/>
                      </a:solidFill>
                      <a:miter lim="400000"/>
                    </a:lnB>
                    <a:solidFill>
                      <a:srgbClr val="D6D6D6"/>
                    </a:solidFill>
                  </a:tcPr>
                </a:tc>
                <a:tc>
                  <a:txBody>
                    <a:bodyPr/>
                    <a:lstStyle/>
                    <a:p>
                      <a:pPr defTabSz="457200">
                        <a:defRPr sz="1800">
                          <a:solidFill>
                            <a:srgbClr val="000000"/>
                          </a:solidFill>
                        </a:defRPr>
                      </a:pPr>
                      <a:r>
                        <a:rPr sz="4300">
                          <a:latin typeface="Helvetica"/>
                          <a:ea typeface="Helvetica"/>
                          <a:cs typeface="Helvetica"/>
                          <a:sym typeface="Helvetica"/>
                        </a:rPr>
                        <a:t>60</a:t>
                      </a:r>
                    </a:p>
                  </a:txBody>
                  <a:tcPr marL="50800" marR="50800" marT="50800" marB="50800" anchor="ctr" anchorCtr="0" horzOverflow="overflow">
                    <a:lnL w="38100">
                      <a:solidFill>
                        <a:srgbClr val="515151"/>
                      </a:solidFill>
                      <a:miter lim="400000"/>
                    </a:lnL>
                    <a:lnR w="4445">
                      <a:solidFill>
                        <a:srgbClr val="000000"/>
                      </a:solidFill>
                      <a:miter lim="400000"/>
                    </a:lnR>
                    <a:lnT w="38100">
                      <a:solidFill>
                        <a:srgbClr val="515151"/>
                      </a:solidFill>
                      <a:miter lim="400000"/>
                    </a:lnT>
                    <a:lnB w="4445">
                      <a:solidFill>
                        <a:srgbClr val="000000"/>
                      </a:solidFill>
                      <a:miter lim="400000"/>
                    </a:lnB>
                    <a:solidFill>
                      <a:srgbClr val="F5D328"/>
                    </a:solidFill>
                  </a:tcPr>
                </a:tc>
                <a:tc>
                  <a:txBody>
                    <a:bodyPr/>
                    <a:lstStyle/>
                    <a:p>
                      <a:pPr defTabSz="457200">
                        <a:defRPr sz="1800">
                          <a:solidFill>
                            <a:srgbClr val="000000"/>
                          </a:solidFill>
                        </a:defRPr>
                      </a:pPr>
                      <a:r>
                        <a:rPr sz="4300">
                          <a:latin typeface="Helvetica"/>
                          <a:ea typeface="Helvetica"/>
                          <a:cs typeface="Helvetica"/>
                          <a:sym typeface="Helvetica"/>
                        </a:rPr>
                        <a:t>170</a:t>
                      </a:r>
                    </a:p>
                  </a:txBody>
                  <a:tcPr marL="50800" marR="50800" marT="50800" marB="50800" anchor="ctr" anchorCtr="0" horzOverflow="overflow">
                    <a:lnL w="4445">
                      <a:solidFill>
                        <a:srgbClr val="000000"/>
                      </a:solidFill>
                      <a:miter lim="400000"/>
                    </a:lnL>
                    <a:lnR w="4445">
                      <a:solidFill>
                        <a:srgbClr val="000000"/>
                      </a:solidFill>
                      <a:miter lim="400000"/>
                    </a:lnR>
                    <a:lnT w="38100">
                      <a:solidFill>
                        <a:srgbClr val="515151"/>
                      </a:solidFill>
                      <a:miter lim="400000"/>
                    </a:lnT>
                    <a:lnB w="4445">
                      <a:solidFill>
                        <a:srgbClr val="000000"/>
                      </a:solidFill>
                      <a:miter lim="400000"/>
                    </a:lnB>
                    <a:solidFill>
                      <a:srgbClr val="EBEBEB"/>
                    </a:solidFill>
                  </a:tcPr>
                </a:tc>
                <a:tc>
                  <a:txBody>
                    <a:bodyPr/>
                    <a:lstStyle/>
                    <a:p>
                      <a:pPr defTabSz="457200">
                        <a:defRPr sz="1800">
                          <a:solidFill>
                            <a:srgbClr val="000000"/>
                          </a:solidFill>
                        </a:defRPr>
                      </a:pPr>
                      <a:r>
                        <a:rPr sz="4300">
                          <a:latin typeface="Helvetica"/>
                          <a:ea typeface="Helvetica"/>
                          <a:cs typeface="Helvetica"/>
                          <a:sym typeface="Helvetica"/>
                        </a:rPr>
                        <a:t>1,897</a:t>
                      </a:r>
                    </a:p>
                  </a:txBody>
                  <a:tcPr marL="50800" marR="50800" marT="50800" marB="50800" anchor="ctr" anchorCtr="0" horzOverflow="overflow">
                    <a:lnL w="4445">
                      <a:solidFill>
                        <a:srgbClr val="000000"/>
                      </a:solidFill>
                      <a:miter lim="400000"/>
                    </a:lnL>
                    <a:lnR w="38100">
                      <a:solidFill>
                        <a:srgbClr val="515151"/>
                      </a:solidFill>
                      <a:miter lim="400000"/>
                    </a:lnR>
                    <a:lnT w="38100">
                      <a:solidFill>
                        <a:srgbClr val="515151"/>
                      </a:solidFill>
                      <a:miter lim="400000"/>
                    </a:lnT>
                    <a:lnB w="4445">
                      <a:solidFill>
                        <a:srgbClr val="000000"/>
                      </a:solidFill>
                      <a:miter lim="400000"/>
                    </a:lnB>
                    <a:solidFill>
                      <a:srgbClr val="B36AE1"/>
                    </a:solidFill>
                  </a:tcPr>
                </a:tc>
                <a:tc>
                  <a:txBody>
                    <a:bodyPr/>
                    <a:lstStyle/>
                    <a:p>
                      <a:pPr defTabSz="457200">
                        <a:defRPr sz="1800">
                          <a:solidFill>
                            <a:srgbClr val="000000"/>
                          </a:solidFill>
                        </a:defRPr>
                      </a:pPr>
                      <a:r>
                        <a:rPr sz="4300">
                          <a:latin typeface="Helvetica"/>
                          <a:ea typeface="Helvetica"/>
                          <a:cs typeface="Helvetica"/>
                          <a:sym typeface="Helvetica"/>
                        </a:rPr>
                        <a:t>240</a:t>
                      </a:r>
                    </a:p>
                  </a:txBody>
                  <a:tcPr marL="50800" marR="50800" marT="50800" marB="50800" anchor="ctr" anchorCtr="0" horzOverflow="overflow">
                    <a:lnL w="38100">
                      <a:solidFill>
                        <a:srgbClr val="515151"/>
                      </a:solidFill>
                      <a:miter lim="400000"/>
                    </a:lnL>
                    <a:lnR w="4445">
                      <a:solidFill>
                        <a:srgbClr val="000000"/>
                      </a:solidFill>
                      <a:miter lim="400000"/>
                    </a:lnR>
                    <a:lnT w="38100">
                      <a:solidFill>
                        <a:srgbClr val="515151"/>
                      </a:solidFill>
                      <a:miter lim="400000"/>
                    </a:lnT>
                    <a:lnB w="4445">
                      <a:solidFill>
                        <a:srgbClr val="000000"/>
                      </a:solidFill>
                      <a:miter lim="400000"/>
                    </a:lnB>
                    <a:solidFill>
                      <a:srgbClr val="F5D328"/>
                    </a:solidFill>
                  </a:tcPr>
                </a:tc>
                <a:tc>
                  <a:txBody>
                    <a:bodyPr/>
                    <a:lstStyle/>
                    <a:p>
                      <a:pPr defTabSz="457200">
                        <a:defRPr sz="1800">
                          <a:solidFill>
                            <a:srgbClr val="000000"/>
                          </a:solidFill>
                        </a:defRPr>
                      </a:pPr>
                      <a:r>
                        <a:rPr sz="4300">
                          <a:latin typeface="Helvetica"/>
                          <a:ea typeface="Helvetica"/>
                          <a:cs typeface="Helvetica"/>
                          <a:sym typeface="Helvetica"/>
                        </a:rPr>
                        <a:t>682</a:t>
                      </a:r>
                    </a:p>
                  </a:txBody>
                  <a:tcPr marL="50800" marR="50800" marT="50800" marB="50800" anchor="ctr" anchorCtr="0" horzOverflow="overflow">
                    <a:lnL w="4445">
                      <a:solidFill>
                        <a:srgbClr val="000000"/>
                      </a:solidFill>
                      <a:miter lim="400000"/>
                    </a:lnL>
                    <a:lnR w="4445">
                      <a:solidFill>
                        <a:srgbClr val="000000"/>
                      </a:solidFill>
                      <a:miter lim="400000"/>
                    </a:lnR>
                    <a:lnT w="38100">
                      <a:solidFill>
                        <a:srgbClr val="515151"/>
                      </a:solidFill>
                      <a:miter lim="400000"/>
                    </a:lnT>
                    <a:lnB w="4445">
                      <a:solidFill>
                        <a:srgbClr val="000000"/>
                      </a:solidFill>
                      <a:miter lim="400000"/>
                    </a:lnB>
                    <a:solidFill>
                      <a:srgbClr val="EBEBEB"/>
                    </a:solidFill>
                  </a:tcPr>
                </a:tc>
                <a:tc>
                  <a:txBody>
                    <a:bodyPr/>
                    <a:lstStyle/>
                    <a:p>
                      <a:pPr defTabSz="457200">
                        <a:defRPr sz="1800">
                          <a:solidFill>
                            <a:srgbClr val="000000"/>
                          </a:solidFill>
                        </a:defRPr>
                      </a:pPr>
                      <a:r>
                        <a:rPr sz="4300">
                          <a:latin typeface="Helvetica"/>
                          <a:ea typeface="Helvetica"/>
                          <a:cs typeface="Helvetica"/>
                          <a:sym typeface="Helvetica"/>
                        </a:rPr>
                        <a:t>7,587</a:t>
                      </a:r>
                    </a:p>
                  </a:txBody>
                  <a:tcPr marL="50800" marR="50800" marT="50800" marB="50800" anchor="ctr" anchorCtr="0" horzOverflow="overflow">
                    <a:lnL w="4445">
                      <a:solidFill>
                        <a:srgbClr val="000000"/>
                      </a:solidFill>
                      <a:miter lim="400000"/>
                    </a:lnL>
                    <a:lnR w="38100">
                      <a:solidFill>
                        <a:srgbClr val="515151"/>
                      </a:solidFill>
                      <a:miter lim="400000"/>
                    </a:lnR>
                    <a:lnT w="38100">
                      <a:solidFill>
                        <a:srgbClr val="515151"/>
                      </a:solidFill>
                      <a:miter lim="400000"/>
                    </a:lnT>
                    <a:lnB w="4445">
                      <a:solidFill>
                        <a:srgbClr val="000000"/>
                      </a:solidFill>
                      <a:miter lim="400000"/>
                    </a:lnB>
                    <a:solidFill>
                      <a:srgbClr val="B36AE1"/>
                    </a:solidFill>
                  </a:tcPr>
                </a:tc>
              </a:tr>
              <a:tr h="1075778">
                <a:tc>
                  <a:txBody>
                    <a:bodyPr/>
                    <a:lstStyle/>
                    <a:p>
                      <a:pPr defTabSz="457200">
                        <a:defRPr sz="1800">
                          <a:solidFill>
                            <a:srgbClr val="000000"/>
                          </a:solidFill>
                        </a:defRPr>
                      </a:pPr>
                      <a:r>
                        <a:rPr b="1" sz="3500">
                          <a:latin typeface="Helvetica"/>
                          <a:ea typeface="Helvetica"/>
                          <a:cs typeface="Helvetica"/>
                          <a:sym typeface="Helvetica"/>
                        </a:rPr>
                        <a:t>Juvenile</a:t>
                      </a:r>
                    </a:p>
                  </a:txBody>
                  <a:tcPr marL="50800" marR="50800" marT="50800" marB="50800" anchor="ctr" anchorCtr="0" horzOverflow="overflow">
                    <a:lnL w="38100">
                      <a:solidFill>
                        <a:srgbClr val="515151"/>
                      </a:solidFill>
                      <a:miter lim="400000"/>
                    </a:lnL>
                    <a:lnR w="38100">
                      <a:solidFill>
                        <a:srgbClr val="515151"/>
                      </a:solidFill>
                      <a:miter lim="400000"/>
                    </a:lnR>
                    <a:lnT w="4445">
                      <a:solidFill>
                        <a:srgbClr val="000000"/>
                      </a:solidFill>
                      <a:miter lim="400000"/>
                    </a:lnT>
                    <a:lnB w="4445">
                      <a:solidFill>
                        <a:srgbClr val="000000"/>
                      </a:solidFill>
                      <a:miter lim="400000"/>
                    </a:lnB>
                    <a:solidFill>
                      <a:srgbClr val="D6D6D6"/>
                    </a:solidFill>
                  </a:tcPr>
                </a:tc>
                <a:tc>
                  <a:txBody>
                    <a:bodyPr/>
                    <a:lstStyle/>
                    <a:p>
                      <a:pPr defTabSz="457200">
                        <a:defRPr sz="1800">
                          <a:solidFill>
                            <a:srgbClr val="000000"/>
                          </a:solidFill>
                        </a:defRPr>
                      </a:pPr>
                      <a:r>
                        <a:rPr sz="4300">
                          <a:latin typeface="Helvetica"/>
                          <a:ea typeface="Helvetica"/>
                          <a:cs typeface="Helvetica"/>
                          <a:sym typeface="Helvetica"/>
                        </a:rPr>
                        <a:t>27</a:t>
                      </a:r>
                    </a:p>
                  </a:txBody>
                  <a:tcPr marL="50800" marR="50800" marT="50800" marB="50800" anchor="ctr" anchorCtr="0" horzOverflow="overflow">
                    <a:lnL w="38100">
                      <a:solidFill>
                        <a:srgbClr val="515151"/>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5D328"/>
                    </a:solidFill>
                  </a:tcPr>
                </a:tc>
                <a:tc>
                  <a:txBody>
                    <a:bodyPr/>
                    <a:lstStyle/>
                    <a:p>
                      <a:pPr defTabSz="457200">
                        <a:defRPr sz="1800">
                          <a:solidFill>
                            <a:srgbClr val="000000"/>
                          </a:solidFill>
                        </a:defRPr>
                      </a:pPr>
                      <a:r>
                        <a:rPr sz="4300">
                          <a:latin typeface="Helvetica"/>
                          <a:ea typeface="Helvetica"/>
                          <a:cs typeface="Helvetica"/>
                          <a:sym typeface="Helvetica"/>
                        </a:rPr>
                        <a:t>77</a:t>
                      </a:r>
                    </a:p>
                  </a:txBody>
                  <a:tcPr marL="50800" marR="50800" marT="50800" marB="508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EBEBEB"/>
                    </a:solidFill>
                  </a:tcPr>
                </a:tc>
                <a:tc>
                  <a:txBody>
                    <a:bodyPr/>
                    <a:lstStyle/>
                    <a:p>
                      <a:pPr defTabSz="457200">
                        <a:defRPr sz="1800">
                          <a:solidFill>
                            <a:srgbClr val="000000"/>
                          </a:solidFill>
                        </a:defRPr>
                      </a:pPr>
                      <a:r>
                        <a:rPr sz="4300">
                          <a:latin typeface="Helvetica"/>
                          <a:ea typeface="Helvetica"/>
                          <a:cs typeface="Helvetica"/>
                          <a:sym typeface="Helvetica"/>
                        </a:rPr>
                        <a:t>862</a:t>
                      </a:r>
                    </a:p>
                  </a:txBody>
                  <a:tcPr marL="50800" marR="50800" marT="50800" marB="50800" anchor="ctr" anchorCtr="0" horzOverflow="overflow">
                    <a:lnL w="4445">
                      <a:solidFill>
                        <a:srgbClr val="000000"/>
                      </a:solidFill>
                      <a:miter lim="400000"/>
                    </a:lnL>
                    <a:lnR w="38100">
                      <a:solidFill>
                        <a:srgbClr val="515151"/>
                      </a:solidFill>
                      <a:miter lim="400000"/>
                    </a:lnR>
                    <a:lnT w="4445">
                      <a:solidFill>
                        <a:srgbClr val="000000"/>
                      </a:solidFill>
                      <a:miter lim="400000"/>
                    </a:lnT>
                    <a:lnB w="4445">
                      <a:solidFill>
                        <a:srgbClr val="000000"/>
                      </a:solidFill>
                      <a:miter lim="400000"/>
                    </a:lnB>
                    <a:solidFill>
                      <a:srgbClr val="B36AE1"/>
                    </a:solidFill>
                  </a:tcPr>
                </a:tc>
                <a:tc>
                  <a:txBody>
                    <a:bodyPr/>
                    <a:lstStyle/>
                    <a:p>
                      <a:pPr defTabSz="457200">
                        <a:defRPr sz="1800">
                          <a:solidFill>
                            <a:srgbClr val="000000"/>
                          </a:solidFill>
                        </a:defRPr>
                      </a:pPr>
                      <a:r>
                        <a:rPr sz="4300">
                          <a:latin typeface="Helvetica"/>
                          <a:ea typeface="Helvetica"/>
                          <a:cs typeface="Helvetica"/>
                          <a:sym typeface="Helvetica"/>
                        </a:rPr>
                        <a:t>519</a:t>
                      </a:r>
                    </a:p>
                  </a:txBody>
                  <a:tcPr marL="50800" marR="50800" marT="50800" marB="50800" anchor="ctr" anchorCtr="0" horzOverflow="overflow">
                    <a:lnL w="38100">
                      <a:solidFill>
                        <a:srgbClr val="515151"/>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5D328"/>
                    </a:solidFill>
                  </a:tcPr>
                </a:tc>
                <a:tc>
                  <a:txBody>
                    <a:bodyPr/>
                    <a:lstStyle/>
                    <a:p>
                      <a:pPr defTabSz="457200">
                        <a:defRPr sz="1800">
                          <a:solidFill>
                            <a:srgbClr val="000000"/>
                          </a:solidFill>
                        </a:defRPr>
                      </a:pPr>
                      <a:r>
                        <a:rPr sz="4300">
                          <a:latin typeface="Helvetica"/>
                          <a:ea typeface="Helvetica"/>
                          <a:cs typeface="Helvetica"/>
                          <a:sym typeface="Helvetica"/>
                        </a:rPr>
                        <a:t>1,472</a:t>
                      </a:r>
                    </a:p>
                  </a:txBody>
                  <a:tcPr marL="50800" marR="50800" marT="50800" marB="508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EBEBEB"/>
                    </a:solidFill>
                  </a:tcPr>
                </a:tc>
                <a:tc>
                  <a:txBody>
                    <a:bodyPr/>
                    <a:lstStyle/>
                    <a:p>
                      <a:pPr defTabSz="457200">
                        <a:defRPr sz="1800">
                          <a:solidFill>
                            <a:srgbClr val="000000"/>
                          </a:solidFill>
                        </a:defRPr>
                      </a:pPr>
                      <a:r>
                        <a:rPr sz="4300">
                          <a:latin typeface="Helvetica"/>
                          <a:ea typeface="Helvetica"/>
                          <a:cs typeface="Helvetica"/>
                          <a:sym typeface="Helvetica"/>
                        </a:rPr>
                        <a:t>3,449</a:t>
                      </a:r>
                    </a:p>
                  </a:txBody>
                  <a:tcPr marL="50800" marR="50800" marT="50800" marB="50800" anchor="ctr" anchorCtr="0" horzOverflow="overflow">
                    <a:lnL w="4445">
                      <a:solidFill>
                        <a:srgbClr val="000000"/>
                      </a:solidFill>
                      <a:miter lim="400000"/>
                    </a:lnL>
                    <a:lnR w="38100">
                      <a:solidFill>
                        <a:srgbClr val="515151"/>
                      </a:solidFill>
                      <a:miter lim="400000"/>
                    </a:lnR>
                    <a:lnT w="4445">
                      <a:solidFill>
                        <a:srgbClr val="000000"/>
                      </a:solidFill>
                      <a:miter lim="400000"/>
                    </a:lnT>
                    <a:lnB w="4445">
                      <a:solidFill>
                        <a:srgbClr val="000000"/>
                      </a:solidFill>
                      <a:miter lim="400000"/>
                    </a:lnB>
                    <a:solidFill>
                      <a:srgbClr val="B36AE1"/>
                    </a:solidFill>
                  </a:tcPr>
                </a:tc>
              </a:tr>
              <a:tr h="1145823">
                <a:tc>
                  <a:txBody>
                    <a:bodyPr/>
                    <a:lstStyle/>
                    <a:p>
                      <a:pPr defTabSz="457200">
                        <a:defRPr sz="1800">
                          <a:solidFill>
                            <a:srgbClr val="000000"/>
                          </a:solidFill>
                        </a:defRPr>
                      </a:pPr>
                      <a:r>
                        <a:rPr b="1" sz="3500">
                          <a:latin typeface="Helvetica"/>
                          <a:ea typeface="Helvetica"/>
                          <a:cs typeface="Helvetica"/>
                          <a:sym typeface="Helvetica"/>
                        </a:rPr>
                        <a:t>Adults</a:t>
                      </a:r>
                    </a:p>
                  </a:txBody>
                  <a:tcPr marL="50800" marR="50800" marT="50800" marB="50800" anchor="ctr" anchorCtr="0" horzOverflow="overflow">
                    <a:lnL w="38100">
                      <a:solidFill>
                        <a:srgbClr val="515151"/>
                      </a:solidFill>
                      <a:miter lim="400000"/>
                    </a:lnL>
                    <a:lnR w="38100">
                      <a:solidFill>
                        <a:srgbClr val="515151"/>
                      </a:solidFill>
                      <a:miter lim="400000"/>
                    </a:lnR>
                    <a:lnT w="4445">
                      <a:solidFill>
                        <a:srgbClr val="000000"/>
                      </a:solidFill>
                      <a:miter lim="400000"/>
                    </a:lnT>
                    <a:lnB w="38100">
                      <a:solidFill>
                        <a:srgbClr val="515151"/>
                      </a:solidFill>
                      <a:miter lim="400000"/>
                    </a:lnB>
                    <a:solidFill>
                      <a:srgbClr val="D6D6D6"/>
                    </a:solidFill>
                  </a:tcPr>
                </a:tc>
                <a:tc>
                  <a:txBody>
                    <a:bodyPr/>
                    <a:lstStyle/>
                    <a:p>
                      <a:pPr defTabSz="457200">
                        <a:defRPr sz="1800">
                          <a:solidFill>
                            <a:srgbClr val="000000"/>
                          </a:solidFill>
                        </a:defRPr>
                      </a:pPr>
                      <a:r>
                        <a:rPr sz="4300">
                          <a:latin typeface="Helvetica"/>
                          <a:ea typeface="Helvetica"/>
                          <a:cs typeface="Helvetica"/>
                          <a:sym typeface="Helvetica"/>
                        </a:rPr>
                        <a:t>22</a:t>
                      </a:r>
                    </a:p>
                  </a:txBody>
                  <a:tcPr marL="50800" marR="50800" marT="50800" marB="50800" anchor="ctr" anchorCtr="0" horzOverflow="overflow">
                    <a:lnL w="38100">
                      <a:solidFill>
                        <a:srgbClr val="515151"/>
                      </a:solidFill>
                      <a:miter lim="400000"/>
                    </a:lnL>
                    <a:lnR w="4445">
                      <a:solidFill>
                        <a:srgbClr val="000000"/>
                      </a:solidFill>
                      <a:miter lim="400000"/>
                    </a:lnR>
                    <a:lnT w="4445">
                      <a:solidFill>
                        <a:srgbClr val="000000"/>
                      </a:solidFill>
                      <a:miter lim="400000"/>
                    </a:lnT>
                    <a:lnB w="38100">
                      <a:solidFill>
                        <a:srgbClr val="515151"/>
                      </a:solidFill>
                      <a:miter lim="400000"/>
                    </a:lnB>
                    <a:solidFill>
                      <a:srgbClr val="F5D328"/>
                    </a:solidFill>
                  </a:tcPr>
                </a:tc>
                <a:tc>
                  <a:txBody>
                    <a:bodyPr/>
                    <a:lstStyle/>
                    <a:p>
                      <a:pPr defTabSz="457200">
                        <a:defRPr sz="1800">
                          <a:solidFill>
                            <a:srgbClr val="000000"/>
                          </a:solidFill>
                        </a:defRPr>
                      </a:pPr>
                      <a:r>
                        <a:rPr sz="4300">
                          <a:latin typeface="Helvetica"/>
                          <a:ea typeface="Helvetica"/>
                          <a:cs typeface="Helvetica"/>
                          <a:sym typeface="Helvetica"/>
                        </a:rPr>
                        <a:t>62</a:t>
                      </a:r>
                    </a:p>
                  </a:txBody>
                  <a:tcPr marL="50800" marR="50800" marT="50800" marB="50800" anchor="ctr" anchorCtr="0" horzOverflow="overflow">
                    <a:lnL w="4445">
                      <a:solidFill>
                        <a:srgbClr val="000000"/>
                      </a:solidFill>
                      <a:miter lim="400000"/>
                    </a:lnL>
                    <a:lnR w="4445">
                      <a:solidFill>
                        <a:srgbClr val="000000"/>
                      </a:solidFill>
                      <a:miter lim="400000"/>
                    </a:lnR>
                    <a:lnT w="4445">
                      <a:solidFill>
                        <a:srgbClr val="000000"/>
                      </a:solidFill>
                      <a:miter lim="400000"/>
                    </a:lnT>
                    <a:lnB w="38100">
                      <a:solidFill>
                        <a:srgbClr val="515151"/>
                      </a:solidFill>
                      <a:miter lim="400000"/>
                    </a:lnB>
                    <a:solidFill>
                      <a:srgbClr val="EBEBEB"/>
                    </a:solidFill>
                  </a:tcPr>
                </a:tc>
                <a:tc>
                  <a:txBody>
                    <a:bodyPr/>
                    <a:lstStyle/>
                    <a:p>
                      <a:pPr defTabSz="457200">
                        <a:defRPr sz="1800">
                          <a:solidFill>
                            <a:srgbClr val="000000"/>
                          </a:solidFill>
                        </a:defRPr>
                      </a:pPr>
                      <a:r>
                        <a:rPr sz="4300">
                          <a:latin typeface="Helvetica"/>
                          <a:ea typeface="Helvetica"/>
                          <a:cs typeface="Helvetica"/>
                          <a:sym typeface="Helvetica"/>
                        </a:rPr>
                        <a:t>690</a:t>
                      </a:r>
                    </a:p>
                  </a:txBody>
                  <a:tcPr marL="50800" marR="50800" marT="50800" marB="50800" anchor="ctr" anchorCtr="0" horzOverflow="overflow">
                    <a:lnL w="4445">
                      <a:solidFill>
                        <a:srgbClr val="000000"/>
                      </a:solidFill>
                      <a:miter lim="400000"/>
                    </a:lnL>
                    <a:lnR w="38100">
                      <a:solidFill>
                        <a:srgbClr val="515151"/>
                      </a:solidFill>
                      <a:miter lim="400000"/>
                    </a:lnR>
                    <a:lnT w="4445">
                      <a:solidFill>
                        <a:srgbClr val="000000"/>
                      </a:solidFill>
                      <a:miter lim="400000"/>
                    </a:lnT>
                    <a:lnB w="38100">
                      <a:solidFill>
                        <a:srgbClr val="515151"/>
                      </a:solidFill>
                      <a:miter lim="400000"/>
                    </a:lnB>
                    <a:solidFill>
                      <a:srgbClr val="B36AE1"/>
                    </a:solidFill>
                  </a:tcPr>
                </a:tc>
                <a:tc>
                  <a:txBody>
                    <a:bodyPr/>
                    <a:lstStyle/>
                    <a:p>
                      <a:pPr defTabSz="457200">
                        <a:defRPr sz="1800">
                          <a:solidFill>
                            <a:srgbClr val="000000"/>
                          </a:solidFill>
                        </a:defRPr>
                      </a:pPr>
                      <a:r>
                        <a:rPr sz="4300">
                          <a:latin typeface="Helvetica"/>
                          <a:ea typeface="Helvetica"/>
                          <a:cs typeface="Helvetica"/>
                          <a:sym typeface="Helvetica"/>
                        </a:rPr>
                        <a:t>1,071</a:t>
                      </a:r>
                    </a:p>
                  </a:txBody>
                  <a:tcPr marL="50800" marR="50800" marT="50800" marB="50800" anchor="ctr" anchorCtr="0" horzOverflow="overflow">
                    <a:lnL w="38100">
                      <a:solidFill>
                        <a:srgbClr val="515151"/>
                      </a:solidFill>
                      <a:miter lim="400000"/>
                    </a:lnL>
                    <a:lnR w="4445">
                      <a:solidFill>
                        <a:srgbClr val="000000"/>
                      </a:solidFill>
                      <a:miter lim="400000"/>
                    </a:lnR>
                    <a:lnT w="4445">
                      <a:solidFill>
                        <a:srgbClr val="000000"/>
                      </a:solidFill>
                      <a:miter lim="400000"/>
                    </a:lnT>
                    <a:lnB w="38100">
                      <a:solidFill>
                        <a:srgbClr val="515151"/>
                      </a:solidFill>
                      <a:miter lim="400000"/>
                    </a:lnB>
                    <a:solidFill>
                      <a:srgbClr val="F5D328"/>
                    </a:solidFill>
                  </a:tcPr>
                </a:tc>
                <a:tc>
                  <a:txBody>
                    <a:bodyPr/>
                    <a:lstStyle/>
                    <a:p>
                      <a:pPr defTabSz="457200">
                        <a:defRPr sz="1800">
                          <a:solidFill>
                            <a:srgbClr val="000000"/>
                          </a:solidFill>
                        </a:defRPr>
                      </a:pPr>
                      <a:r>
                        <a:rPr sz="4300">
                          <a:latin typeface="Helvetica"/>
                          <a:ea typeface="Helvetica"/>
                          <a:cs typeface="Helvetica"/>
                          <a:sym typeface="Helvetica"/>
                        </a:rPr>
                        <a:t>3,036</a:t>
                      </a:r>
                    </a:p>
                  </a:txBody>
                  <a:tcPr marL="50800" marR="50800" marT="50800" marB="50800" anchor="ctr" anchorCtr="0" horzOverflow="overflow">
                    <a:lnL w="4445">
                      <a:solidFill>
                        <a:srgbClr val="000000"/>
                      </a:solidFill>
                      <a:miter lim="400000"/>
                    </a:lnL>
                    <a:lnR w="4445">
                      <a:solidFill>
                        <a:srgbClr val="000000"/>
                      </a:solidFill>
                      <a:miter lim="400000"/>
                    </a:lnR>
                    <a:lnT w="4445">
                      <a:solidFill>
                        <a:srgbClr val="000000"/>
                      </a:solidFill>
                      <a:miter lim="400000"/>
                    </a:lnT>
                    <a:lnB w="38100">
                      <a:solidFill>
                        <a:srgbClr val="515151"/>
                      </a:solidFill>
                      <a:miter lim="400000"/>
                    </a:lnB>
                    <a:solidFill>
                      <a:srgbClr val="EBEBEB"/>
                    </a:solidFill>
                  </a:tcPr>
                </a:tc>
                <a:tc>
                  <a:txBody>
                    <a:bodyPr/>
                    <a:lstStyle/>
                    <a:p>
                      <a:pPr defTabSz="457200">
                        <a:defRPr sz="1800">
                          <a:solidFill>
                            <a:srgbClr val="000000"/>
                          </a:solidFill>
                        </a:defRPr>
                      </a:pPr>
                      <a:r>
                        <a:rPr sz="4300">
                          <a:latin typeface="Helvetica"/>
                          <a:ea typeface="Helvetica"/>
                          <a:cs typeface="Helvetica"/>
                          <a:sym typeface="Helvetica"/>
                        </a:rPr>
                        <a:t>33,799</a:t>
                      </a:r>
                    </a:p>
                  </a:txBody>
                  <a:tcPr marL="50800" marR="50800" marT="50800" marB="50800" anchor="ctr" anchorCtr="0" horzOverflow="overflow">
                    <a:lnL w="4445">
                      <a:solidFill>
                        <a:srgbClr val="000000"/>
                      </a:solidFill>
                      <a:miter lim="400000"/>
                    </a:lnL>
                    <a:lnR w="38100">
                      <a:solidFill>
                        <a:srgbClr val="515151"/>
                      </a:solidFill>
                      <a:miter lim="400000"/>
                    </a:lnR>
                    <a:lnT w="4445">
                      <a:solidFill>
                        <a:srgbClr val="000000"/>
                      </a:solidFill>
                      <a:miter lim="400000"/>
                    </a:lnT>
                    <a:lnB w="38100">
                      <a:solidFill>
                        <a:srgbClr val="515151"/>
                      </a:solidFill>
                      <a:miter lim="400000"/>
                    </a:lnB>
                    <a:solidFill>
                      <a:srgbClr val="B36AE1"/>
                    </a:solidFill>
                  </a:tcPr>
                </a:tc>
              </a:tr>
            </a:tbl>
          </a:graphicData>
        </a:graphic>
      </p:graphicFrame>
      <p:sp>
        <p:nvSpPr>
          <p:cNvPr id="340" name="* The assumptions driving this table are available from MLD Foundation"/>
          <p:cNvSpPr txBox="1"/>
          <p:nvPr/>
        </p:nvSpPr>
        <p:spPr>
          <a:xfrm>
            <a:off x="13934594" y="12090112"/>
            <a:ext cx="8459853" cy="95524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i="1" sz="2800">
                <a:solidFill>
                  <a:srgbClr val="CAB6D4"/>
                </a:solidFill>
                <a:latin typeface="Helvetica Neue"/>
                <a:ea typeface="Helvetica Neue"/>
                <a:cs typeface="Helvetica Neue"/>
                <a:sym typeface="Helvetica Neue"/>
              </a:defRPr>
            </a:lvl1pPr>
          </a:lstStyle>
          <a:p>
            <a:pPr/>
            <a:r>
              <a:t>© 2022 MLD Foundation – All assumptions driving this table are available from MLD Foundation  </a:t>
            </a:r>
          </a:p>
        </p:txBody>
      </p:sp>
      <p:sp>
        <p:nvSpPr>
          <p:cNvPr id="341" name="* The assumptions driving this table are available from MLD Foundation"/>
          <p:cNvSpPr txBox="1"/>
          <p:nvPr/>
        </p:nvSpPr>
        <p:spPr>
          <a:xfrm>
            <a:off x="5498363" y="12167016"/>
            <a:ext cx="6896450" cy="52344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i="1" sz="2800">
                <a:solidFill>
                  <a:srgbClr val="CAB6D4"/>
                </a:solidFill>
                <a:latin typeface="Helvetica Neue"/>
                <a:ea typeface="Helvetica Neue"/>
                <a:cs typeface="Helvetica Neue"/>
                <a:sym typeface="Helvetica Neue"/>
              </a:defRPr>
            </a:lvl1pPr>
          </a:lstStyle>
          <a:p>
            <a:pPr/>
            <a:r>
              <a:t>* Assuming incidence of 1 in 40,000 births</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3" name="MLD Research &amp; Clinical Trials"/>
          <p:cNvSpPr txBox="1"/>
          <p:nvPr>
            <p:ph type="title"/>
          </p:nvPr>
        </p:nvSpPr>
        <p:spPr>
          <a:prstGeom prst="rect">
            <a:avLst/>
          </a:prstGeom>
        </p:spPr>
        <p:txBody>
          <a:bodyPr/>
          <a:lstStyle/>
          <a:p>
            <a:pPr/>
            <a:r>
              <a:t>MLD Research &amp; Clinical Trials </a:t>
            </a:r>
          </a:p>
        </p:txBody>
      </p:sp>
      <p:sp>
        <p:nvSpPr>
          <p:cNvPr id="344" name="Gene therapy … since 2005…"/>
          <p:cNvSpPr txBox="1"/>
          <p:nvPr>
            <p:ph type="body" idx="1"/>
          </p:nvPr>
        </p:nvSpPr>
        <p:spPr>
          <a:xfrm>
            <a:off x="1095716" y="3409295"/>
            <a:ext cx="18266588" cy="9310410"/>
          </a:xfrm>
          <a:prstGeom prst="rect">
            <a:avLst/>
          </a:prstGeom>
        </p:spPr>
        <p:txBody>
          <a:bodyPr/>
          <a:lstStyle/>
          <a:p>
            <a:pPr marL="521785" indent="-521785" defTabSz="784225">
              <a:lnSpc>
                <a:spcPct val="90000"/>
              </a:lnSpc>
              <a:spcBef>
                <a:spcPts val="3400"/>
              </a:spcBef>
              <a:defRPr sz="5130"/>
            </a:pPr>
            <a:r>
              <a:rPr b="1" sz="5225">
                <a:latin typeface="Helvetica"/>
                <a:ea typeface="Helvetica"/>
                <a:cs typeface="Helvetica"/>
                <a:sym typeface="Helvetica"/>
              </a:rPr>
              <a:t>Stem cell transplant</a:t>
            </a:r>
            <a:r>
              <a:rPr sz="5225"/>
              <a:t> (academic/institutional) – </a:t>
            </a:r>
            <a:br>
              <a:rPr sz="5225"/>
            </a:br>
            <a:r>
              <a:rPr sz="5225"/>
              <a:t>slows disease but typically does not halt progression</a:t>
            </a:r>
            <a:endParaRPr sz="5225"/>
          </a:p>
          <a:p>
            <a:pPr marL="512298" indent="-512298" defTabSz="784225">
              <a:lnSpc>
                <a:spcPct val="90000"/>
              </a:lnSpc>
              <a:spcBef>
                <a:spcPts val="3400"/>
              </a:spcBef>
              <a:defRPr sz="5130"/>
            </a:pPr>
            <a:r>
              <a:rPr b="1">
                <a:latin typeface="Helvetica"/>
                <a:ea typeface="Helvetica"/>
                <a:cs typeface="Helvetica"/>
                <a:sym typeface="Helvetica"/>
              </a:rPr>
              <a:t>Gene therapy</a:t>
            </a:r>
            <a:r>
              <a:t> …  2005 large animals, EU approved </a:t>
            </a:r>
            <a:br/>
            <a:r>
              <a:t>Libmeldy late 2020, FDA filings expected late 2022</a:t>
            </a:r>
          </a:p>
          <a:p>
            <a:pPr marL="512298" indent="-512298" defTabSz="784225">
              <a:lnSpc>
                <a:spcPct val="90000"/>
              </a:lnSpc>
              <a:spcBef>
                <a:spcPts val="3400"/>
              </a:spcBef>
              <a:defRPr sz="5130"/>
            </a:pPr>
            <a:r>
              <a:rPr b="1">
                <a:latin typeface="Helvetica"/>
                <a:ea typeface="Helvetica"/>
                <a:cs typeface="Helvetica"/>
                <a:sym typeface="Helvetica"/>
              </a:rPr>
              <a:t>ERT</a:t>
            </a:r>
            <a:r>
              <a:t> in clinical trial – globally</a:t>
            </a:r>
          </a:p>
          <a:p>
            <a:pPr marL="512298" indent="-512298" defTabSz="784225">
              <a:lnSpc>
                <a:spcPct val="90000"/>
              </a:lnSpc>
              <a:spcBef>
                <a:spcPts val="3400"/>
              </a:spcBef>
              <a:defRPr sz="5130"/>
            </a:pPr>
            <a:r>
              <a:rPr b="1">
                <a:latin typeface="Helvetica"/>
                <a:ea typeface="Helvetica"/>
                <a:cs typeface="Helvetica"/>
                <a:sym typeface="Helvetica"/>
              </a:rPr>
              <a:t>FDA</a:t>
            </a:r>
            <a:r>
              <a:t> …Panelist for FDA initiated IEM PFDD, </a:t>
            </a:r>
            <a:br/>
            <a:r>
              <a:t>co-Organizing MLD PFDD</a:t>
            </a:r>
            <a:endParaRPr sz="4750"/>
          </a:p>
          <a:p>
            <a:pPr marL="474350" indent="-474350" defTabSz="784225">
              <a:lnSpc>
                <a:spcPct val="90000"/>
              </a:lnSpc>
              <a:spcBef>
                <a:spcPts val="2300"/>
              </a:spcBef>
              <a:defRPr sz="4750"/>
            </a:pPr>
            <a:r>
              <a:rPr b="1">
                <a:latin typeface="Helvetica"/>
                <a:ea typeface="Helvetica"/>
                <a:cs typeface="Helvetica"/>
                <a:sym typeface="Helvetica"/>
              </a:rPr>
              <a:t>Natural history</a:t>
            </a:r>
            <a:r>
              <a:t> and MLD Patient Powered Registry</a:t>
            </a:r>
            <a:r>
              <a:rPr>
                <a:latin typeface="Helvetica Neue UltraLight"/>
                <a:ea typeface="Helvetica Neue UltraLight"/>
                <a:cs typeface="Helvetica Neue UltraLight"/>
                <a:sym typeface="Helvetica Neue UltraLight"/>
              </a:rPr>
              <a:t>™</a:t>
            </a:r>
            <a:endParaRPr>
              <a:latin typeface="Helvetica Neue UltraLight"/>
              <a:ea typeface="Helvetica Neue UltraLight"/>
              <a:cs typeface="Helvetica Neue UltraLight"/>
              <a:sym typeface="Helvetica Neue UltraLight"/>
            </a:endParaRPr>
          </a:p>
          <a:p>
            <a:pPr marL="474350" indent="-474350" defTabSz="784225">
              <a:lnSpc>
                <a:spcPct val="90000"/>
              </a:lnSpc>
              <a:spcBef>
                <a:spcPts val="3400"/>
              </a:spcBef>
              <a:defRPr sz="5130"/>
            </a:pPr>
            <a:r>
              <a:rPr sz="4750"/>
              <a:t>4</a:t>
            </a:r>
            <a:r>
              <a:rPr sz="5225"/>
              <a:t> other active biopharma projects plus another on a roadmap</a:t>
            </a:r>
          </a:p>
        </p:txBody>
      </p:sp>
      <p:sp>
        <p:nvSpPr>
          <p:cNvPr id="34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46" name="Image" descr="Image"/>
          <p:cNvPicPr>
            <a:picLocks noChangeAspect="1"/>
          </p:cNvPicPr>
          <p:nvPr/>
        </p:nvPicPr>
        <p:blipFill>
          <a:blip r:embed="rId2">
            <a:extLst/>
          </a:blip>
          <a:stretch>
            <a:fillRect/>
          </a:stretch>
        </p:blipFill>
        <p:spPr>
          <a:xfrm>
            <a:off x="18690655" y="7287585"/>
            <a:ext cx="4354126" cy="2209720"/>
          </a:xfrm>
          <a:prstGeom prst="rect">
            <a:avLst/>
          </a:prstGeom>
          <a:ln w="12700">
            <a:miter lim="400000"/>
          </a:ln>
        </p:spPr>
      </p:pic>
      <p:pic>
        <p:nvPicPr>
          <p:cNvPr id="347" name="Image" descr="Image"/>
          <p:cNvPicPr>
            <a:picLocks noChangeAspect="1"/>
          </p:cNvPicPr>
          <p:nvPr/>
        </p:nvPicPr>
        <p:blipFill>
          <a:blip r:embed="rId3">
            <a:extLst/>
          </a:blip>
          <a:srcRect l="9344" t="17762" r="9586" b="19879"/>
          <a:stretch>
            <a:fillRect/>
          </a:stretch>
        </p:blipFill>
        <p:spPr>
          <a:xfrm>
            <a:off x="17632194" y="3258297"/>
            <a:ext cx="6471171" cy="3131939"/>
          </a:xfrm>
          <a:prstGeom prst="rect">
            <a:avLst/>
          </a:prstGeom>
          <a:ln w="12700">
            <a:miter lim="400000"/>
          </a:ln>
        </p:spPr>
      </p:pic>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49" name="butterfly-w-tail-transparent.png" descr="butterfly-w-tail-transparent.png"/>
          <p:cNvPicPr>
            <a:picLocks noChangeAspect="1"/>
          </p:cNvPicPr>
          <p:nvPr/>
        </p:nvPicPr>
        <p:blipFill>
          <a:blip r:embed="rId2">
            <a:extLst/>
          </a:blip>
          <a:stretch>
            <a:fillRect/>
          </a:stretch>
        </p:blipFill>
        <p:spPr>
          <a:xfrm>
            <a:off x="3530877" y="2870706"/>
            <a:ext cx="17299704" cy="7974588"/>
          </a:xfrm>
          <a:prstGeom prst="rect">
            <a:avLst/>
          </a:prstGeom>
          <a:ln w="12700">
            <a:miter lim="400000"/>
          </a:ln>
        </p:spPr>
      </p:pic>
      <p:sp>
        <p:nvSpPr>
          <p:cNvPr id="350" name="We C.A.R.E.™"/>
          <p:cNvSpPr txBox="1"/>
          <p:nvPr>
            <p:ph type="title"/>
          </p:nvPr>
        </p:nvSpPr>
        <p:spPr>
          <a:prstGeom prst="rect">
            <a:avLst/>
          </a:prstGeom>
        </p:spPr>
        <p:txBody>
          <a:bodyPr/>
          <a:lstStyle/>
          <a:p>
            <a:pPr>
              <a:defRPr>
                <a:latin typeface="Gill Sans"/>
                <a:ea typeface="Gill Sans"/>
                <a:cs typeface="Gill Sans"/>
                <a:sym typeface="Gill Sans"/>
              </a:defRPr>
            </a:pPr>
            <a:r>
              <a:t>We C.A.R.E.</a:t>
            </a:r>
            <a:r>
              <a:rPr baseline="62119" sz="8300"/>
              <a:t>®</a:t>
            </a:r>
          </a:p>
        </p:txBody>
      </p:sp>
      <p:sp>
        <p:nvSpPr>
          <p:cNvPr id="35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52" name="Mission-large-white-(source-with-We-CARE).png" descr="Mission-large-white-(source-with-We-CARE).png"/>
          <p:cNvPicPr>
            <a:picLocks noChangeAspect="1"/>
          </p:cNvPicPr>
          <p:nvPr/>
        </p:nvPicPr>
        <p:blipFill>
          <a:blip r:embed="rId3">
            <a:extLst/>
          </a:blip>
          <a:srcRect l="0" t="19085" r="0" b="0"/>
          <a:stretch>
            <a:fillRect/>
          </a:stretch>
        </p:blipFill>
        <p:spPr>
          <a:xfrm>
            <a:off x="3071584" y="4038485"/>
            <a:ext cx="18240833" cy="7379723"/>
          </a:xfrm>
          <a:prstGeom prst="rect">
            <a:avLst/>
          </a:prstGeom>
          <a:ln w="12700">
            <a:miter lim="400000"/>
          </a:ln>
        </p:spPr>
      </p:pic>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4" name="Genomics"/>
          <p:cNvSpPr txBox="1"/>
          <p:nvPr>
            <p:ph type="title"/>
          </p:nvPr>
        </p:nvSpPr>
        <p:spPr>
          <a:prstGeom prst="rect">
            <a:avLst/>
          </a:prstGeom>
        </p:spPr>
        <p:txBody>
          <a:bodyPr/>
          <a:lstStyle/>
          <a:p>
            <a:pPr/>
            <a:r>
              <a:t>Genomics</a:t>
            </a:r>
          </a:p>
        </p:txBody>
      </p:sp>
      <p:sp>
        <p:nvSpPr>
          <p:cNvPr id="355" name="MLD affects all people groups … globally…"/>
          <p:cNvSpPr txBox="1"/>
          <p:nvPr>
            <p:ph type="body" sz="quarter" idx="1"/>
          </p:nvPr>
        </p:nvSpPr>
        <p:spPr>
          <a:xfrm>
            <a:off x="6031240" y="7185870"/>
            <a:ext cx="11735215" cy="1546290"/>
          </a:xfrm>
          <a:prstGeom prst="rect">
            <a:avLst/>
          </a:prstGeom>
        </p:spPr>
        <p:txBody>
          <a:bodyPr/>
          <a:lstStyle/>
          <a:p>
            <a:pPr marL="0" indent="0" defTabSz="643889">
              <a:spcBef>
                <a:spcPts val="2800"/>
              </a:spcBef>
              <a:buSzTx/>
              <a:buNone/>
              <a:defRPr sz="4212"/>
            </a:pPr>
            <a:r>
              <a:t>23 chromosomes</a:t>
            </a:r>
            <a:br/>
            <a:r>
              <a:t>20-25k genes built from 3 billion </a:t>
            </a:r>
            <a:r>
              <a:rPr>
                <a:hlinkClick r:id="rId2" invalidUrl="" action="" tgtFrame="" tooltip="" history="1" highlightClick="0" endSnd="0"/>
              </a:rPr>
              <a:t>DNA</a:t>
            </a:r>
            <a:r>
              <a:t> base pairs</a:t>
            </a:r>
          </a:p>
        </p:txBody>
      </p:sp>
      <p:sp>
        <p:nvSpPr>
          <p:cNvPr id="35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359" name="Group"/>
          <p:cNvGrpSpPr/>
          <p:nvPr/>
        </p:nvGrpSpPr>
        <p:grpSpPr>
          <a:xfrm>
            <a:off x="18268557" y="2906934"/>
            <a:ext cx="5306957" cy="5304911"/>
            <a:chOff x="0" y="0"/>
            <a:chExt cx="5306955" cy="5304909"/>
          </a:xfrm>
        </p:grpSpPr>
        <p:sp>
          <p:nvSpPr>
            <p:cNvPr id="357" name="Square"/>
            <p:cNvSpPr/>
            <p:nvPr/>
          </p:nvSpPr>
          <p:spPr>
            <a:xfrm>
              <a:off x="0" y="0"/>
              <a:ext cx="5306956" cy="5304910"/>
            </a:xfrm>
            <a:prstGeom prst="rect">
              <a:avLst/>
            </a:prstGeom>
            <a:solidFill>
              <a:srgbClr val="FFFFFF"/>
            </a:solidFill>
            <a:ln w="12700" cap="flat">
              <a:noFill/>
              <a:miter lim="400000"/>
            </a:ln>
            <a:effectLst>
              <a:outerShdw sx="100000" sy="100000" kx="0" ky="0" algn="b" rotWithShape="0" blurRad="76200" dist="0" dir="18900000">
                <a:srgbClr val="000000">
                  <a:alpha val="80000"/>
                </a:srgbClr>
              </a:outerShdw>
            </a:effectLst>
          </p:spPr>
          <p:txBody>
            <a:bodyPr wrap="square" lIns="50800" tIns="50800" rIns="50800" bIns="50800" numCol="1" anchor="ctr">
              <a:noAutofit/>
            </a:bodyPr>
            <a:lstStyle/>
            <a:p>
              <a:pPr>
                <a:defRPr sz="3200">
                  <a:effectLst>
                    <a:outerShdw sx="100000" sy="100000" kx="0" ky="0" algn="b" rotWithShape="0" blurRad="25400" dist="23998" dir="2700000">
                      <a:srgbClr val="000000">
                        <a:alpha val="31034"/>
                      </a:srgbClr>
                    </a:outerShdw>
                  </a:effectLst>
                </a:defRPr>
              </a:pPr>
            </a:p>
          </p:txBody>
        </p:sp>
        <p:pic>
          <p:nvPicPr>
            <p:cNvPr id="358" name="Image" descr="Image"/>
            <p:cNvPicPr>
              <a:picLocks noChangeAspect="1"/>
            </p:cNvPicPr>
            <p:nvPr/>
          </p:nvPicPr>
          <p:blipFill>
            <a:blip r:embed="rId3">
              <a:extLst/>
            </a:blip>
            <a:stretch>
              <a:fillRect/>
            </a:stretch>
          </p:blipFill>
          <p:spPr>
            <a:xfrm>
              <a:off x="174998" y="37225"/>
              <a:ext cx="4768261" cy="5133828"/>
            </a:xfrm>
            <a:prstGeom prst="rect">
              <a:avLst/>
            </a:prstGeom>
            <a:ln w="12700" cap="flat">
              <a:noFill/>
              <a:miter lim="400000"/>
            </a:ln>
            <a:effectLst/>
          </p:spPr>
        </p:pic>
      </p:grpSp>
      <p:pic>
        <p:nvPicPr>
          <p:cNvPr id="360" name="Image" descr="Image"/>
          <p:cNvPicPr>
            <a:picLocks noChangeAspect="1"/>
          </p:cNvPicPr>
          <p:nvPr/>
        </p:nvPicPr>
        <p:blipFill>
          <a:blip r:embed="rId4">
            <a:extLst/>
          </a:blip>
          <a:stretch>
            <a:fillRect/>
          </a:stretch>
        </p:blipFill>
        <p:spPr>
          <a:xfrm>
            <a:off x="6241597" y="3003730"/>
            <a:ext cx="8588814" cy="3994191"/>
          </a:xfrm>
          <a:prstGeom prst="rect">
            <a:avLst/>
          </a:prstGeom>
          <a:ln w="12700">
            <a:miter lim="400000"/>
          </a:ln>
        </p:spPr>
      </p:pic>
      <p:pic>
        <p:nvPicPr>
          <p:cNvPr id="361" name="Image" descr="Image"/>
          <p:cNvPicPr>
            <a:picLocks noChangeAspect="1"/>
          </p:cNvPicPr>
          <p:nvPr/>
        </p:nvPicPr>
        <p:blipFill>
          <a:blip r:embed="rId5">
            <a:extLst/>
          </a:blip>
          <a:stretch>
            <a:fillRect/>
          </a:stretch>
        </p:blipFill>
        <p:spPr>
          <a:xfrm>
            <a:off x="1043236" y="3003730"/>
            <a:ext cx="3884886" cy="9296933"/>
          </a:xfrm>
          <a:prstGeom prst="rect">
            <a:avLst/>
          </a:prstGeom>
          <a:ln w="12700">
            <a:miter lim="400000"/>
          </a:ln>
        </p:spPr>
      </p:pic>
      <p:pic>
        <p:nvPicPr>
          <p:cNvPr id="362" name="images.jpeg" descr="images.jpeg"/>
          <p:cNvPicPr>
            <a:picLocks noChangeAspect="1"/>
          </p:cNvPicPr>
          <p:nvPr/>
        </p:nvPicPr>
        <p:blipFill>
          <a:blip r:embed="rId6">
            <a:extLst/>
          </a:blip>
          <a:stretch>
            <a:fillRect/>
          </a:stretch>
        </p:blipFill>
        <p:spPr>
          <a:xfrm>
            <a:off x="6499845" y="9109558"/>
            <a:ext cx="4212274" cy="4212273"/>
          </a:xfrm>
          <a:prstGeom prst="rect">
            <a:avLst/>
          </a:prstGeom>
          <a:ln w="12700">
            <a:miter lim="400000"/>
          </a:ln>
        </p:spPr>
      </p:pic>
      <p:pic>
        <p:nvPicPr>
          <p:cNvPr id="363" name="Image" descr="Image"/>
          <p:cNvPicPr>
            <a:picLocks noChangeAspect="1"/>
          </p:cNvPicPr>
          <p:nvPr/>
        </p:nvPicPr>
        <p:blipFill>
          <a:blip r:embed="rId7">
            <a:extLst/>
          </a:blip>
          <a:srcRect l="0" t="7001" r="0" b="17924"/>
          <a:stretch>
            <a:fillRect/>
          </a:stretch>
        </p:blipFill>
        <p:spPr>
          <a:xfrm>
            <a:off x="11614930" y="8920109"/>
            <a:ext cx="11735285" cy="4361041"/>
          </a:xfrm>
          <a:prstGeom prst="rect">
            <a:avLst/>
          </a:prstGeom>
          <a:ln w="12700">
            <a:miter lim="400000"/>
          </a:ln>
        </p:spPr>
      </p:pic>
      <p:pic>
        <p:nvPicPr>
          <p:cNvPr id="364" name="Image" descr="Image"/>
          <p:cNvPicPr>
            <a:picLocks noChangeAspect="1"/>
          </p:cNvPicPr>
          <p:nvPr/>
        </p:nvPicPr>
        <p:blipFill>
          <a:blip r:embed="rId5">
            <a:extLst/>
          </a:blip>
          <a:srcRect l="0" t="0" r="0" b="58388"/>
          <a:stretch>
            <a:fillRect/>
          </a:stretch>
        </p:blipFill>
        <p:spPr>
          <a:xfrm>
            <a:off x="1043236" y="3003730"/>
            <a:ext cx="3884886" cy="3868614"/>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60"/>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355"/>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Class="entr" nodeType="clickEffect" presetSubtype="0" presetID="1" grpId="3" fill="hold">
                                  <p:stCondLst>
                                    <p:cond delay="0"/>
                                  </p:stCondLst>
                                  <p:iterate type="el" backwards="0">
                                    <p:tmAbs val="0"/>
                                  </p:iterate>
                                  <p:childTnLst>
                                    <p:set>
                                      <p:cBhvr>
                                        <p:cTn id="13" fill="hold"/>
                                        <p:tgtEl>
                                          <p:spTgt spid="359"/>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Class="entr" nodeType="clickEffect" presetSubtype="0" presetID="1" grpId="4" fill="hold">
                                  <p:stCondLst>
                                    <p:cond delay="0"/>
                                  </p:stCondLst>
                                  <p:iterate type="el" backwards="0">
                                    <p:tmAbs val="0"/>
                                  </p:iterate>
                                  <p:childTnLst>
                                    <p:set>
                                      <p:cBhvr>
                                        <p:cTn id="17" fill="hold"/>
                                        <p:tgtEl>
                                          <p:spTgt spid="362"/>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Class="entr" nodeType="clickEffect" presetSubtype="0" presetID="1" grpId="5" fill="hold">
                                  <p:stCondLst>
                                    <p:cond delay="0"/>
                                  </p:stCondLst>
                                  <p:iterate type="el" backwards="0">
                                    <p:tmAbs val="0"/>
                                  </p:iterate>
                                  <p:childTnLst>
                                    <p:set>
                                      <p:cBhvr>
                                        <p:cTn id="21" fill="hold"/>
                                        <p:tgtEl>
                                          <p:spTgt spid="36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Class="entr" nodeType="clickEffect" presetSubtype="0" presetID="1" grpId="6" fill="hold">
                                  <p:stCondLst>
                                    <p:cond delay="0"/>
                                  </p:stCondLst>
                                  <p:iterate type="el" backwards="0">
                                    <p:tmAbs val="0"/>
                                  </p:iterate>
                                  <p:childTnLst>
                                    <p:set>
                                      <p:cBhvr>
                                        <p:cTn id="25" fill="hold"/>
                                        <p:tgtEl>
                                          <p:spTgt spid="36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59" grpId="3"/>
      <p:bldP build="whole" bldLvl="1" animBg="1" rev="0" advAuto="0" spid="361" grpId="6"/>
      <p:bldP build="whole" bldLvl="1" animBg="1" rev="0" advAuto="0" spid="363" grpId="5"/>
      <p:bldP build="whole" bldLvl="1" animBg="1" rev="0" advAuto="0" spid="362" grpId="4"/>
      <p:bldP build="whole" bldLvl="1" animBg="1" rev="0" advAuto="0" spid="355" grpId="2"/>
      <p:bldP build="whole" bldLvl="1" animBg="1" rev="0" advAuto="0" spid="360" grpId="1"/>
    </p:bldLst>
  </p:timing>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6" name="Genomics"/>
          <p:cNvSpPr txBox="1"/>
          <p:nvPr>
            <p:ph type="title"/>
          </p:nvPr>
        </p:nvSpPr>
        <p:spPr>
          <a:xfrm>
            <a:off x="1784350" y="-262481"/>
            <a:ext cx="20815300" cy="2984501"/>
          </a:xfrm>
          <a:prstGeom prst="rect">
            <a:avLst/>
          </a:prstGeom>
        </p:spPr>
        <p:txBody>
          <a:bodyPr/>
          <a:lstStyle/>
          <a:p>
            <a:pPr/>
            <a:r>
              <a:t>Genomics</a:t>
            </a:r>
          </a:p>
        </p:txBody>
      </p:sp>
      <p:sp>
        <p:nvSpPr>
          <p:cNvPr id="36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68" name="Image" descr="Image"/>
          <p:cNvPicPr>
            <a:picLocks noChangeAspect="1"/>
          </p:cNvPicPr>
          <p:nvPr/>
        </p:nvPicPr>
        <p:blipFill>
          <a:blip r:embed="rId2">
            <a:extLst/>
          </a:blip>
          <a:stretch>
            <a:fillRect/>
          </a:stretch>
        </p:blipFill>
        <p:spPr>
          <a:xfrm>
            <a:off x="2187860" y="2260127"/>
            <a:ext cx="9347261" cy="5252842"/>
          </a:xfrm>
          <a:prstGeom prst="rect">
            <a:avLst/>
          </a:prstGeom>
          <a:ln w="12700">
            <a:miter lim="400000"/>
          </a:ln>
        </p:spPr>
      </p:pic>
      <p:sp>
        <p:nvSpPr>
          <p:cNvPr id="369" name="AUTOSOMAL DOMINANT…"/>
          <p:cNvSpPr txBox="1"/>
          <p:nvPr/>
        </p:nvSpPr>
        <p:spPr>
          <a:xfrm>
            <a:off x="1508329" y="7702595"/>
            <a:ext cx="9832629" cy="581663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b="1" sz="4200">
                <a:solidFill>
                  <a:srgbClr val="FB828F"/>
                </a:solidFill>
                <a:latin typeface="Helvetica"/>
                <a:ea typeface="Helvetica"/>
                <a:cs typeface="Helvetica"/>
                <a:sym typeface="Helvetica"/>
              </a:defRPr>
            </a:pPr>
            <a:r>
              <a:t>AUTOSOMAL DOMINANT</a:t>
            </a:r>
          </a:p>
          <a:p>
            <a:pPr marL="492369" indent="-492369" algn="l">
              <a:buSzPct val="75000"/>
              <a:buChar char="•"/>
              <a:defRPr sz="4200"/>
            </a:pPr>
            <a:r>
              <a:rPr b="1">
                <a:latin typeface="Helvetica"/>
                <a:ea typeface="Helvetica"/>
                <a:cs typeface="Helvetica"/>
                <a:sym typeface="Helvetica"/>
              </a:rPr>
              <a:t>Need only one copy of the abnormal gene</a:t>
            </a:r>
            <a:r>
              <a:t> to be affected.</a:t>
            </a:r>
          </a:p>
          <a:p>
            <a:pPr marL="492369" indent="-492369" algn="l">
              <a:buSzPct val="75000"/>
              <a:buChar char="•"/>
              <a:defRPr sz="4200"/>
            </a:pPr>
            <a:r>
              <a:t>Affected parent has </a:t>
            </a:r>
          </a:p>
          <a:p>
            <a:pPr lvl="1" marL="1101969" indent="-492369" algn="l">
              <a:buSzPct val="75000"/>
              <a:buChar char="•"/>
              <a:defRPr sz="4200"/>
            </a:pPr>
            <a:r>
              <a:rPr b="1">
                <a:latin typeface="Helvetica"/>
                <a:ea typeface="Helvetica"/>
                <a:cs typeface="Helvetica"/>
                <a:sym typeface="Helvetica"/>
              </a:rPr>
              <a:t>50%</a:t>
            </a:r>
            <a:r>
              <a:t> chance of an </a:t>
            </a:r>
            <a:r>
              <a:rPr b="1">
                <a:latin typeface="Helvetica"/>
                <a:ea typeface="Helvetica"/>
                <a:cs typeface="Helvetica"/>
                <a:sym typeface="Helvetica"/>
              </a:rPr>
              <a:t>affected child</a:t>
            </a:r>
            <a:r>
              <a:t> by passing on the abnormal gene</a:t>
            </a:r>
          </a:p>
          <a:p>
            <a:pPr lvl="1" marL="1101969" indent="-492369" algn="l">
              <a:buSzPct val="75000"/>
              <a:buChar char="•"/>
              <a:defRPr sz="4200"/>
            </a:pPr>
            <a:r>
              <a:rPr b="1">
                <a:latin typeface="Helvetica"/>
                <a:ea typeface="Helvetica"/>
                <a:cs typeface="Helvetica"/>
                <a:sym typeface="Helvetica"/>
              </a:rPr>
              <a:t>50%</a:t>
            </a:r>
            <a:r>
              <a:t> chance of an </a:t>
            </a:r>
            <a:r>
              <a:rPr b="1">
                <a:latin typeface="Helvetica"/>
                <a:ea typeface="Helvetica"/>
                <a:cs typeface="Helvetica"/>
                <a:sym typeface="Helvetica"/>
              </a:rPr>
              <a:t>unaffected child by </a:t>
            </a:r>
            <a:r>
              <a:t>passing on the normal copy of the gene</a:t>
            </a:r>
          </a:p>
        </p:txBody>
      </p:sp>
      <p:pic>
        <p:nvPicPr>
          <p:cNvPr id="370" name="Image" descr="Image"/>
          <p:cNvPicPr>
            <a:picLocks noChangeAspect="1"/>
          </p:cNvPicPr>
          <p:nvPr/>
        </p:nvPicPr>
        <p:blipFill>
          <a:blip r:embed="rId3">
            <a:extLst/>
          </a:blip>
          <a:stretch>
            <a:fillRect/>
          </a:stretch>
        </p:blipFill>
        <p:spPr>
          <a:xfrm>
            <a:off x="14085085" y="2262370"/>
            <a:ext cx="9339281" cy="5248357"/>
          </a:xfrm>
          <a:prstGeom prst="rect">
            <a:avLst/>
          </a:prstGeom>
          <a:ln w="12700">
            <a:miter lim="400000"/>
          </a:ln>
        </p:spPr>
      </p:pic>
      <p:sp>
        <p:nvSpPr>
          <p:cNvPr id="371" name="AUTOSOMAL RECESSIVE…"/>
          <p:cNvSpPr txBox="1"/>
          <p:nvPr/>
        </p:nvSpPr>
        <p:spPr>
          <a:xfrm>
            <a:off x="13509621" y="7789679"/>
            <a:ext cx="11857313" cy="518162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b="1" sz="4200">
                <a:solidFill>
                  <a:srgbClr val="FB828F"/>
                </a:solidFill>
                <a:latin typeface="Helvetica"/>
                <a:ea typeface="Helvetica"/>
                <a:cs typeface="Helvetica"/>
                <a:sym typeface="Helvetica"/>
              </a:defRPr>
            </a:pPr>
            <a:r>
              <a:t>AUTOSOMAL RECESSIVE</a:t>
            </a:r>
          </a:p>
          <a:p>
            <a:pPr marL="492369" indent="-492369" algn="l">
              <a:buSzPct val="75000"/>
              <a:buChar char="•"/>
              <a:defRPr sz="4200"/>
            </a:pPr>
            <a:r>
              <a:t>Both parents must be carriers.</a:t>
            </a:r>
          </a:p>
          <a:p>
            <a:pPr marL="492369" indent="-492369" algn="l">
              <a:buSzPct val="75000"/>
              <a:buChar char="•"/>
              <a:defRPr sz="4200"/>
            </a:pPr>
            <a:r>
              <a:rPr b="1">
                <a:latin typeface="Helvetica"/>
                <a:ea typeface="Helvetica"/>
                <a:cs typeface="Helvetica"/>
                <a:sym typeface="Helvetica"/>
              </a:rPr>
              <a:t>Affected: </a:t>
            </a:r>
            <a:r>
              <a:t>two abnormal genes – one from each parent (25%)</a:t>
            </a:r>
          </a:p>
          <a:p>
            <a:pPr marL="492369" indent="-492369" algn="l">
              <a:buSzPct val="75000"/>
              <a:buChar char="•"/>
              <a:defRPr sz="4200"/>
            </a:pPr>
            <a:r>
              <a:rPr b="1">
                <a:latin typeface="Helvetica"/>
                <a:ea typeface="Helvetica"/>
                <a:cs typeface="Helvetica"/>
                <a:sym typeface="Helvetica"/>
              </a:rPr>
              <a:t>Carrier </a:t>
            </a:r>
            <a:r>
              <a:t>inherits one good gene and one abnormal gene (50%)</a:t>
            </a:r>
          </a:p>
          <a:p>
            <a:pPr marL="492369" indent="-492369" algn="l">
              <a:buSzPct val="75000"/>
              <a:buChar char="•"/>
              <a:defRPr sz="4200"/>
            </a:pPr>
            <a:r>
              <a:rPr b="1">
                <a:latin typeface="Helvetica"/>
                <a:ea typeface="Helvetica"/>
                <a:cs typeface="Helvetica"/>
                <a:sym typeface="Helvetica"/>
              </a:rPr>
              <a:t>Disease </a:t>
            </a:r>
            <a:r>
              <a:t>free and not a carrier – two good genes = disease free, (25%)</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3" name="Rectangle"/>
          <p:cNvSpPr/>
          <p:nvPr/>
        </p:nvSpPr>
        <p:spPr>
          <a:xfrm>
            <a:off x="13391674" y="2251897"/>
            <a:ext cx="8448035" cy="5812758"/>
          </a:xfrm>
          <a:prstGeom prst="rect">
            <a:avLst/>
          </a:prstGeom>
          <a:solidFill>
            <a:srgbClr val="FFFFFF"/>
          </a:solidFill>
          <a:ln w="12700">
            <a:miter lim="400000"/>
          </a:ln>
          <a:effectLst>
            <a:outerShdw sx="100000" sy="100000" kx="0" ky="0" algn="b" rotWithShape="0" blurRad="76200" dist="0" dir="18900000">
              <a:srgbClr val="000000">
                <a:alpha val="80000"/>
              </a:srgbClr>
            </a:outerShdw>
          </a:effectLst>
        </p:spPr>
        <p:txBody>
          <a:bodyPr lIns="50800" tIns="50800" rIns="50800" bIns="50800" anchor="ctr"/>
          <a:lstStyle/>
          <a:p>
            <a:pPr>
              <a:defRPr sz="3200">
                <a:effectLst>
                  <a:outerShdw sx="100000" sy="100000" kx="0" ky="0" algn="b" rotWithShape="0" blurRad="25400" dist="23998" dir="2700000">
                    <a:srgbClr val="000000">
                      <a:alpha val="31034"/>
                    </a:srgbClr>
                  </a:outerShdw>
                </a:effectLst>
              </a:defRPr>
            </a:pPr>
          </a:p>
        </p:txBody>
      </p:sp>
      <p:sp>
        <p:nvSpPr>
          <p:cNvPr id="374" name="Rectangle"/>
          <p:cNvSpPr/>
          <p:nvPr/>
        </p:nvSpPr>
        <p:spPr>
          <a:xfrm>
            <a:off x="1906654" y="2251897"/>
            <a:ext cx="8448035" cy="5812758"/>
          </a:xfrm>
          <a:prstGeom prst="rect">
            <a:avLst/>
          </a:prstGeom>
          <a:solidFill>
            <a:srgbClr val="FFFFFF"/>
          </a:solidFill>
          <a:ln w="12700">
            <a:miter lim="400000"/>
          </a:ln>
          <a:effectLst>
            <a:outerShdw sx="100000" sy="100000" kx="0" ky="0" algn="b" rotWithShape="0" blurRad="76200" dist="0" dir="18900000">
              <a:srgbClr val="000000">
                <a:alpha val="80000"/>
              </a:srgbClr>
            </a:outerShdw>
          </a:effectLst>
        </p:spPr>
        <p:txBody>
          <a:bodyPr lIns="50800" tIns="50800" rIns="50800" bIns="50800" anchor="ctr"/>
          <a:lstStyle/>
          <a:p>
            <a:pPr>
              <a:defRPr sz="3200">
                <a:effectLst>
                  <a:outerShdw sx="100000" sy="100000" kx="0" ky="0" algn="b" rotWithShape="0" blurRad="25400" dist="23998" dir="2700000">
                    <a:srgbClr val="000000">
                      <a:alpha val="31034"/>
                    </a:srgbClr>
                  </a:outerShdw>
                </a:effectLst>
              </a:defRPr>
            </a:pPr>
          </a:p>
        </p:txBody>
      </p:sp>
      <p:sp>
        <p:nvSpPr>
          <p:cNvPr id="375" name="Genomics"/>
          <p:cNvSpPr txBox="1"/>
          <p:nvPr>
            <p:ph type="title"/>
          </p:nvPr>
        </p:nvSpPr>
        <p:spPr>
          <a:xfrm>
            <a:off x="1784350" y="-262481"/>
            <a:ext cx="20815301" cy="2984501"/>
          </a:xfrm>
          <a:prstGeom prst="rect">
            <a:avLst/>
          </a:prstGeom>
        </p:spPr>
        <p:txBody>
          <a:bodyPr/>
          <a:lstStyle/>
          <a:p>
            <a:pPr/>
            <a:r>
              <a:t>Genomics</a:t>
            </a:r>
          </a:p>
        </p:txBody>
      </p:sp>
      <p:sp>
        <p:nvSpPr>
          <p:cNvPr id="37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77" name="X-Linked Recessive…"/>
          <p:cNvSpPr txBox="1"/>
          <p:nvPr/>
        </p:nvSpPr>
        <p:spPr>
          <a:xfrm>
            <a:off x="1219034" y="8107188"/>
            <a:ext cx="11123856" cy="454661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b="1" sz="4200">
                <a:solidFill>
                  <a:srgbClr val="FB828F"/>
                </a:solidFill>
                <a:latin typeface="Helvetica"/>
                <a:ea typeface="Helvetica"/>
                <a:cs typeface="Helvetica"/>
                <a:sym typeface="Helvetica"/>
              </a:defRPr>
            </a:pPr>
            <a:r>
              <a:t>X-Linked Recessive</a:t>
            </a:r>
          </a:p>
          <a:p>
            <a:pPr marL="492369" indent="-492369" algn="l">
              <a:buSzPct val="75000"/>
              <a:buChar char="•"/>
              <a:defRPr sz="4200"/>
            </a:pPr>
            <a:r>
              <a:rPr>
                <a:solidFill>
                  <a:srgbClr val="FB828F"/>
                </a:solidFill>
              </a:rPr>
              <a:t>Carrier mother:</a:t>
            </a:r>
            <a:r>
              <a:t> </a:t>
            </a:r>
          </a:p>
          <a:p>
            <a:pPr lvl="1" marL="1101969" indent="-492369" algn="l">
              <a:buSzPct val="75000"/>
              <a:buChar char="•"/>
              <a:defRPr sz="4200"/>
            </a:pPr>
            <a:r>
              <a:rPr b="1">
                <a:latin typeface="Helvetica"/>
                <a:ea typeface="Helvetica"/>
                <a:cs typeface="Helvetica"/>
                <a:sym typeface="Helvetica"/>
              </a:rPr>
              <a:t>50% chance</a:t>
            </a:r>
            <a:r>
              <a:t> of affected </a:t>
            </a:r>
            <a:r>
              <a:rPr b="1">
                <a:latin typeface="Helvetica"/>
                <a:ea typeface="Helvetica"/>
                <a:cs typeface="Helvetica"/>
                <a:sym typeface="Helvetica"/>
              </a:rPr>
              <a:t>son</a:t>
            </a:r>
          </a:p>
          <a:p>
            <a:pPr lvl="1" marL="1101969" indent="-492369" algn="l">
              <a:buSzPct val="75000"/>
              <a:buChar char="•"/>
              <a:defRPr sz="4200"/>
            </a:pPr>
            <a:r>
              <a:t>50% chance of carrier daughter</a:t>
            </a:r>
          </a:p>
          <a:p>
            <a:pPr marL="492369" indent="-492369" algn="l">
              <a:buSzPct val="75000"/>
              <a:buChar char="•"/>
              <a:defRPr sz="4200">
                <a:solidFill>
                  <a:srgbClr val="FB828F"/>
                </a:solidFill>
              </a:defRPr>
            </a:pPr>
            <a:r>
              <a:t>Affected father:</a:t>
            </a:r>
          </a:p>
          <a:p>
            <a:pPr lvl="1" marL="1101969" indent="-492369" algn="l">
              <a:buSzPct val="75000"/>
              <a:buChar char="•"/>
              <a:defRPr sz="4200"/>
            </a:pPr>
            <a:r>
              <a:rPr b="1">
                <a:latin typeface="Helvetica"/>
                <a:ea typeface="Helvetica"/>
                <a:cs typeface="Helvetica"/>
                <a:sym typeface="Helvetica"/>
              </a:rPr>
              <a:t>50% chance</a:t>
            </a:r>
            <a:r>
              <a:t> of carrier daughter</a:t>
            </a:r>
          </a:p>
          <a:p>
            <a:pPr lvl="1" marL="1101969" indent="-492369" algn="l">
              <a:buSzPct val="75000"/>
              <a:buChar char="•"/>
              <a:defRPr sz="4200"/>
            </a:pPr>
            <a:r>
              <a:t>all sons healthy</a:t>
            </a:r>
          </a:p>
        </p:txBody>
      </p:sp>
      <p:sp>
        <p:nvSpPr>
          <p:cNvPr id="378" name="X-Linked Dominant…"/>
          <p:cNvSpPr txBox="1"/>
          <p:nvPr/>
        </p:nvSpPr>
        <p:spPr>
          <a:xfrm>
            <a:off x="13674603" y="8046795"/>
            <a:ext cx="10739211" cy="454661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b="1" sz="4200">
                <a:solidFill>
                  <a:srgbClr val="FB828F"/>
                </a:solidFill>
                <a:latin typeface="Helvetica"/>
                <a:ea typeface="Helvetica"/>
                <a:cs typeface="Helvetica"/>
                <a:sym typeface="Helvetica"/>
              </a:defRPr>
            </a:pPr>
            <a:r>
              <a:t>X-Linked Dominant</a:t>
            </a:r>
          </a:p>
          <a:p>
            <a:pPr marL="492369" indent="-492369" algn="l">
              <a:buSzPct val="75000"/>
              <a:buChar char="•"/>
              <a:defRPr sz="4200"/>
            </a:pPr>
            <a:r>
              <a:rPr>
                <a:solidFill>
                  <a:srgbClr val="FB828F"/>
                </a:solidFill>
              </a:rPr>
              <a:t>Affected mother:</a:t>
            </a:r>
            <a:r>
              <a:t> </a:t>
            </a:r>
          </a:p>
          <a:p>
            <a:pPr lvl="1" marL="1101969" indent="-492369" algn="l">
              <a:buSzPct val="75000"/>
              <a:buChar char="•"/>
              <a:defRPr sz="4200"/>
            </a:pPr>
            <a:r>
              <a:rPr b="1">
                <a:latin typeface="Helvetica"/>
                <a:ea typeface="Helvetica"/>
                <a:cs typeface="Helvetica"/>
                <a:sym typeface="Helvetica"/>
              </a:rPr>
              <a:t>50% chance</a:t>
            </a:r>
            <a:r>
              <a:t> of affected child</a:t>
            </a:r>
          </a:p>
          <a:p>
            <a:pPr lvl="1" marL="1101969" indent="-492369" algn="l">
              <a:buSzPct val="75000"/>
              <a:buChar char="•"/>
              <a:defRPr sz="4200"/>
            </a:pPr>
            <a:r>
              <a:t>50% chance of carrier child</a:t>
            </a:r>
          </a:p>
          <a:p>
            <a:pPr marL="492369" indent="-492369" algn="l">
              <a:buSzPct val="75000"/>
              <a:buChar char="•"/>
              <a:defRPr sz="4200">
                <a:solidFill>
                  <a:srgbClr val="FB828F"/>
                </a:solidFill>
              </a:defRPr>
            </a:pPr>
            <a:r>
              <a:t>Affected father:</a:t>
            </a:r>
          </a:p>
          <a:p>
            <a:pPr lvl="1" marL="1101969" indent="-492369" algn="l">
              <a:buSzPct val="75000"/>
              <a:buChar char="•"/>
              <a:defRPr sz="4200"/>
            </a:pPr>
            <a:r>
              <a:rPr b="1">
                <a:latin typeface="Helvetica"/>
                <a:ea typeface="Helvetica"/>
                <a:cs typeface="Helvetica"/>
                <a:sym typeface="Helvetica"/>
              </a:rPr>
              <a:t>50% chance</a:t>
            </a:r>
            <a:r>
              <a:t> of affected </a:t>
            </a:r>
            <a:r>
              <a:rPr b="1">
                <a:latin typeface="Helvetica"/>
                <a:ea typeface="Helvetica"/>
                <a:cs typeface="Helvetica"/>
                <a:sym typeface="Helvetica"/>
              </a:rPr>
              <a:t>daughter</a:t>
            </a:r>
          </a:p>
          <a:p>
            <a:pPr lvl="1" marL="1101969" indent="-492369" algn="l">
              <a:buSzPct val="75000"/>
              <a:buChar char="•"/>
              <a:defRPr sz="4200"/>
            </a:pPr>
            <a:r>
              <a:t>all sons healthy</a:t>
            </a:r>
          </a:p>
        </p:txBody>
      </p:sp>
      <p:pic>
        <p:nvPicPr>
          <p:cNvPr id="379" name="Image" descr="Image"/>
          <p:cNvPicPr>
            <a:picLocks noChangeAspect="1"/>
          </p:cNvPicPr>
          <p:nvPr/>
        </p:nvPicPr>
        <p:blipFill>
          <a:blip r:embed="rId2">
            <a:extLst/>
          </a:blip>
          <a:stretch>
            <a:fillRect/>
          </a:stretch>
        </p:blipFill>
        <p:spPr>
          <a:xfrm>
            <a:off x="2249389" y="1825222"/>
            <a:ext cx="7338222" cy="6171633"/>
          </a:xfrm>
          <a:prstGeom prst="rect">
            <a:avLst/>
          </a:prstGeom>
          <a:ln w="12700">
            <a:miter lim="400000"/>
          </a:ln>
        </p:spPr>
      </p:pic>
      <p:pic>
        <p:nvPicPr>
          <p:cNvPr id="380" name="Image" descr="Image"/>
          <p:cNvPicPr>
            <a:picLocks noChangeAspect="1"/>
          </p:cNvPicPr>
          <p:nvPr/>
        </p:nvPicPr>
        <p:blipFill>
          <a:blip r:embed="rId3">
            <a:extLst/>
          </a:blip>
          <a:stretch>
            <a:fillRect/>
          </a:stretch>
        </p:blipFill>
        <p:spPr>
          <a:xfrm>
            <a:off x="13983495" y="1856268"/>
            <a:ext cx="7264393" cy="6109541"/>
          </a:xfrm>
          <a:prstGeom prst="rect">
            <a:avLst/>
          </a:prstGeom>
          <a:ln w="12700">
            <a:miter lim="400000"/>
          </a:ln>
        </p:spPr>
      </p:pic>
      <p:sp>
        <p:nvSpPr>
          <p:cNvPr id="381" name="Females have two X chromosomes, while males only have one"/>
          <p:cNvSpPr txBox="1"/>
          <p:nvPr/>
        </p:nvSpPr>
        <p:spPr>
          <a:xfrm>
            <a:off x="3542405" y="12764138"/>
            <a:ext cx="18490591" cy="889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i="1">
                <a:latin typeface="Helvetica"/>
                <a:ea typeface="Helvetica"/>
                <a:cs typeface="Helvetica"/>
                <a:sym typeface="Helvetica"/>
              </a:defRPr>
            </a:lvl1pPr>
          </a:lstStyle>
          <a:p>
            <a:pPr/>
            <a:r>
              <a:t>Females have two X chromosomes, while males only have one</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3" name="Genomics"/>
          <p:cNvSpPr txBox="1"/>
          <p:nvPr>
            <p:ph type="title"/>
          </p:nvPr>
        </p:nvSpPr>
        <p:spPr>
          <a:prstGeom prst="rect">
            <a:avLst/>
          </a:prstGeom>
        </p:spPr>
        <p:txBody>
          <a:bodyPr/>
          <a:lstStyle/>
          <a:p>
            <a:pPr/>
            <a:r>
              <a:t>Genomics</a:t>
            </a:r>
            <a:r>
              <a:rPr i="1">
                <a:latin typeface="Helvetica"/>
                <a:ea typeface="Helvetica"/>
                <a:cs typeface="Helvetica"/>
                <a:sym typeface="Helvetica"/>
              </a:rPr>
              <a:t> - comments</a:t>
            </a:r>
          </a:p>
        </p:txBody>
      </p:sp>
      <p:sp>
        <p:nvSpPr>
          <p:cNvPr id="384" name="MLD affects all people groups … globally…"/>
          <p:cNvSpPr txBox="1"/>
          <p:nvPr>
            <p:ph type="body" idx="1"/>
          </p:nvPr>
        </p:nvSpPr>
        <p:spPr>
          <a:prstGeom prst="rect">
            <a:avLst/>
          </a:prstGeom>
        </p:spPr>
        <p:txBody>
          <a:bodyPr/>
          <a:lstStyle/>
          <a:p>
            <a:pPr/>
            <a:r>
              <a:t>There are other inheritance patterns</a:t>
            </a:r>
          </a:p>
          <a:p>
            <a:pPr/>
            <a:r>
              <a:t>Stats are per pregnancy</a:t>
            </a:r>
          </a:p>
          <a:p>
            <a:pPr/>
            <a:r>
              <a:t>Carriers may be affected by a milder or different form of disease</a:t>
            </a:r>
          </a:p>
          <a:p>
            <a:pPr/>
            <a:r>
              <a:t>Variations can be spontaneous, i.e., </a:t>
            </a:r>
            <a:r>
              <a:rPr i="1">
                <a:latin typeface="Helvetica"/>
                <a:ea typeface="Helvetica"/>
                <a:cs typeface="Helvetica"/>
                <a:sym typeface="Helvetica"/>
              </a:rPr>
              <a:t>not inherited</a:t>
            </a:r>
          </a:p>
          <a:p>
            <a:pPr/>
            <a:r>
              <a:t>Not everything is a single gene mutation, nor is everything genetic</a:t>
            </a:r>
          </a:p>
          <a:p>
            <a:pPr lvl="1">
              <a:spcBef>
                <a:spcPts val="1600"/>
              </a:spcBef>
            </a:pPr>
            <a:r>
              <a:t>Multi-gene, microbiome, environmental, etc.</a:t>
            </a:r>
          </a:p>
          <a:p>
            <a:pPr lvl="1">
              <a:spcBef>
                <a:spcPts val="1600"/>
              </a:spcBef>
            </a:pPr>
            <a:r>
              <a:t>And/or combinations of all of the above</a:t>
            </a:r>
          </a:p>
        </p:txBody>
      </p:sp>
      <p:sp>
        <p:nvSpPr>
          <p:cNvPr id="38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7" name="Genomics"/>
          <p:cNvSpPr txBox="1"/>
          <p:nvPr>
            <p:ph type="title"/>
          </p:nvPr>
        </p:nvSpPr>
        <p:spPr>
          <a:prstGeom prst="rect">
            <a:avLst/>
          </a:prstGeom>
        </p:spPr>
        <p:txBody>
          <a:bodyPr/>
          <a:lstStyle/>
          <a:p>
            <a:pPr/>
            <a:r>
              <a:t>Genomic</a:t>
            </a:r>
            <a:r>
              <a:rPr i="1">
                <a:latin typeface="Helvetica"/>
                <a:ea typeface="Helvetica"/>
                <a:cs typeface="Helvetica"/>
                <a:sym typeface="Helvetica"/>
              </a:rPr>
              <a:t> - comments</a:t>
            </a:r>
          </a:p>
        </p:txBody>
      </p:sp>
      <p:sp>
        <p:nvSpPr>
          <p:cNvPr id="388" name="MLD affects all people groups … globally…"/>
          <p:cNvSpPr txBox="1"/>
          <p:nvPr>
            <p:ph type="body" idx="1"/>
          </p:nvPr>
        </p:nvSpPr>
        <p:spPr>
          <a:prstGeom prst="rect">
            <a:avLst/>
          </a:prstGeom>
        </p:spPr>
        <p:txBody>
          <a:bodyPr/>
          <a:lstStyle/>
          <a:p>
            <a:pPr/>
            <a:r>
              <a:t>Getting your genome sequenced …</a:t>
            </a:r>
          </a:p>
          <a:p>
            <a:pPr lvl="2">
              <a:spcBef>
                <a:spcPts val="1600"/>
              </a:spcBef>
            </a:pPr>
            <a:r>
              <a:t>will show your variants – most variants are benign </a:t>
            </a:r>
          </a:p>
          <a:p>
            <a:pPr lvl="2">
              <a:spcBef>
                <a:spcPts val="1600"/>
              </a:spcBef>
            </a:pPr>
            <a:r>
              <a:t>is not absolute … sequencing itself is pretty accurate, but not all variants (genotypes) have been correlated to phenotypes, i.e. a VoUS</a:t>
            </a:r>
          </a:p>
          <a:p>
            <a:pPr/>
            <a:r>
              <a:t>Improving genotype-phenotype correlation leads to …</a:t>
            </a:r>
          </a:p>
          <a:p>
            <a:pPr lvl="2">
              <a:spcBef>
                <a:spcPts val="1600"/>
              </a:spcBef>
            </a:pPr>
            <a:r>
              <a:t>better/more accurate diagnostics</a:t>
            </a:r>
          </a:p>
          <a:p>
            <a:pPr lvl="2">
              <a:spcBef>
                <a:spcPts val="1600"/>
              </a:spcBef>
            </a:pPr>
            <a:r>
              <a:t>guides proper therapy and timing recommendations</a:t>
            </a:r>
          </a:p>
          <a:p>
            <a:pPr lvl="2">
              <a:spcBef>
                <a:spcPts val="1600"/>
              </a:spcBef>
            </a:pPr>
            <a:r>
              <a:t>improved quality of life – with or without therapy </a:t>
            </a:r>
          </a:p>
          <a:p>
            <a:pPr/>
            <a:r>
              <a:t>Sequencing is becoming part of newborn screening</a:t>
            </a:r>
            <a:r>
              <a:rPr sz="4400"/>
              <a:t> … (for some disorders)</a:t>
            </a:r>
          </a:p>
        </p:txBody>
      </p:sp>
      <p:sp>
        <p:nvSpPr>
          <p:cNvPr id="38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1" name="Genomics"/>
          <p:cNvSpPr txBox="1"/>
          <p:nvPr>
            <p:ph type="title"/>
          </p:nvPr>
        </p:nvSpPr>
        <p:spPr>
          <a:prstGeom prst="rect">
            <a:avLst/>
          </a:prstGeom>
        </p:spPr>
        <p:txBody>
          <a:bodyPr/>
          <a:lstStyle/>
          <a:p>
            <a:pPr/>
            <a:r>
              <a:t>MLD – Genomics</a:t>
            </a:r>
          </a:p>
        </p:txBody>
      </p:sp>
      <p:sp>
        <p:nvSpPr>
          <p:cNvPr id="392" name="MLD affects all people groups … globally…"/>
          <p:cNvSpPr txBox="1"/>
          <p:nvPr>
            <p:ph type="body" idx="1"/>
          </p:nvPr>
        </p:nvSpPr>
        <p:spPr>
          <a:prstGeom prst="rect">
            <a:avLst/>
          </a:prstGeom>
        </p:spPr>
        <p:txBody>
          <a:bodyPr/>
          <a:lstStyle/>
          <a:p>
            <a:pPr/>
            <a:r>
              <a:rPr b="1">
                <a:latin typeface="Helvetica"/>
                <a:ea typeface="Helvetica"/>
                <a:cs typeface="Helvetica"/>
                <a:sym typeface="Helvetica"/>
              </a:rPr>
              <a:t>Autosomal Recessive</a:t>
            </a:r>
          </a:p>
          <a:p>
            <a:pPr lvl="2"/>
            <a:r>
              <a:t>need carrier mother and carrier father</a:t>
            </a:r>
          </a:p>
          <a:p>
            <a:pPr lvl="2"/>
            <a:r>
              <a:t>1 in 4 chance of an affected child </a:t>
            </a:r>
          </a:p>
          <a:p>
            <a:pPr/>
            <a:r>
              <a:t>Incidence … 1 in 40,000 births </a:t>
            </a:r>
          </a:p>
          <a:p>
            <a:pPr/>
            <a:r>
              <a:t>MLD affects all people groups … globally</a:t>
            </a:r>
          </a:p>
          <a:p>
            <a:pPr/>
            <a:r>
              <a:t>1 in 100 is a carrier</a:t>
            </a:r>
          </a:p>
          <a:p>
            <a:pPr lvl="2"/>
            <a:r>
              <a:t>100 x 100 x 4 = 40,000</a:t>
            </a:r>
          </a:p>
        </p:txBody>
      </p:sp>
      <p:sp>
        <p:nvSpPr>
          <p:cNvPr id="39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94" name="Autosomal Recessive - white text.png" descr="Autosomal Recessive - white text.png"/>
          <p:cNvPicPr>
            <a:picLocks noChangeAspect="1"/>
          </p:cNvPicPr>
          <p:nvPr/>
        </p:nvPicPr>
        <p:blipFill>
          <a:blip r:embed="rId2">
            <a:extLst/>
          </a:blip>
          <a:stretch>
            <a:fillRect/>
          </a:stretch>
        </p:blipFill>
        <p:spPr>
          <a:xfrm>
            <a:off x="16052800" y="3149600"/>
            <a:ext cx="7620000" cy="10160000"/>
          </a:xfrm>
          <a:prstGeom prst="rect">
            <a:avLst/>
          </a:prstGeom>
          <a:ln w="12700">
            <a:miter lim="400000"/>
          </a:ln>
        </p:spPr>
      </p:pic>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96" name="butterfly-w-tail-transparent.png" descr="butterfly-w-tail-transparent.png"/>
          <p:cNvPicPr>
            <a:picLocks noChangeAspect="1"/>
          </p:cNvPicPr>
          <p:nvPr/>
        </p:nvPicPr>
        <p:blipFill>
          <a:blip r:embed="rId2">
            <a:extLst/>
          </a:blip>
          <a:stretch>
            <a:fillRect/>
          </a:stretch>
        </p:blipFill>
        <p:spPr>
          <a:xfrm>
            <a:off x="3530877" y="2870706"/>
            <a:ext cx="17299704" cy="7974588"/>
          </a:xfrm>
          <a:prstGeom prst="rect">
            <a:avLst/>
          </a:prstGeom>
          <a:ln w="12700">
            <a:miter lim="400000"/>
          </a:ln>
        </p:spPr>
      </p:pic>
      <p:sp>
        <p:nvSpPr>
          <p:cNvPr id="397" name="We C.A.R.E.™"/>
          <p:cNvSpPr txBox="1"/>
          <p:nvPr>
            <p:ph type="title"/>
          </p:nvPr>
        </p:nvSpPr>
        <p:spPr>
          <a:prstGeom prst="rect">
            <a:avLst/>
          </a:prstGeom>
        </p:spPr>
        <p:txBody>
          <a:bodyPr/>
          <a:lstStyle/>
          <a:p>
            <a:pPr>
              <a:defRPr>
                <a:latin typeface="Gill Sans"/>
                <a:ea typeface="Gill Sans"/>
                <a:cs typeface="Gill Sans"/>
                <a:sym typeface="Gill Sans"/>
              </a:defRPr>
            </a:pPr>
            <a:r>
              <a:t>We C.A.R.E.</a:t>
            </a:r>
            <a:r>
              <a:rPr baseline="31998"/>
              <a:t>®</a:t>
            </a:r>
          </a:p>
        </p:txBody>
      </p:sp>
      <p:sp>
        <p:nvSpPr>
          <p:cNvPr id="39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99" name="Mission-large-white-(source-with-We-CARE).png" descr="Mission-large-white-(source-with-We-CARE).png"/>
          <p:cNvPicPr>
            <a:picLocks noChangeAspect="1"/>
          </p:cNvPicPr>
          <p:nvPr/>
        </p:nvPicPr>
        <p:blipFill>
          <a:blip r:embed="rId3">
            <a:extLst/>
          </a:blip>
          <a:srcRect l="0" t="19085" r="0" b="0"/>
          <a:stretch>
            <a:fillRect/>
          </a:stretch>
        </p:blipFill>
        <p:spPr>
          <a:xfrm>
            <a:off x="3071584" y="4038485"/>
            <a:ext cx="18240833" cy="7379723"/>
          </a:xfrm>
          <a:prstGeom prst="rect">
            <a:avLst/>
          </a:prstGeom>
          <a:ln w="12700">
            <a:miter lim="400000"/>
          </a:ln>
        </p:spPr>
      </p:pic>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1" name="NBS Facts"/>
          <p:cNvSpPr txBox="1"/>
          <p:nvPr>
            <p:ph type="title"/>
          </p:nvPr>
        </p:nvSpPr>
        <p:spPr>
          <a:prstGeom prst="rect">
            <a:avLst/>
          </a:prstGeom>
        </p:spPr>
        <p:txBody>
          <a:bodyPr/>
          <a:lstStyle/>
          <a:p>
            <a:pPr/>
            <a:r>
              <a:t>NBS Facts</a:t>
            </a:r>
          </a:p>
        </p:txBody>
      </p:sp>
      <p:sp>
        <p:nvSpPr>
          <p:cNvPr id="402" name="Newborn screening has been around for 67 years…"/>
          <p:cNvSpPr txBox="1"/>
          <p:nvPr>
            <p:ph type="body" idx="1"/>
          </p:nvPr>
        </p:nvSpPr>
        <p:spPr>
          <a:prstGeom prst="rect">
            <a:avLst/>
          </a:prstGeom>
        </p:spPr>
        <p:txBody>
          <a:bodyPr/>
          <a:lstStyle/>
          <a:p>
            <a:pPr marL="496120" indent="-496120" defTabSz="759459">
              <a:spcBef>
                <a:spcPts val="3300"/>
              </a:spcBef>
              <a:defRPr sz="4968"/>
            </a:pPr>
            <a:r>
              <a:t>Newborn screening has been around for 67 years</a:t>
            </a:r>
          </a:p>
          <a:p>
            <a:pPr lvl="2" marL="1617784" indent="-496120" defTabSz="759459">
              <a:spcBef>
                <a:spcPts val="2200"/>
              </a:spcBef>
              <a:defRPr sz="3680"/>
            </a:pPr>
            <a:r>
              <a:t>MA passed the first law – PKU</a:t>
            </a:r>
          </a:p>
          <a:p>
            <a:pPr lvl="2" marL="1617784" indent="-496120" defTabSz="759459">
              <a:spcBef>
                <a:spcPts val="2200"/>
              </a:spcBef>
              <a:defRPr sz="3680"/>
            </a:pPr>
            <a:r>
              <a:t>Dr. Robert Guthrie has been deemed the “Father of Newborn Screening” – PKU niece</a:t>
            </a:r>
          </a:p>
          <a:p>
            <a:pPr marL="496120" indent="-496120" defTabSz="759459">
              <a:spcBef>
                <a:spcPts val="3300"/>
              </a:spcBef>
              <a:defRPr sz="4968"/>
            </a:pPr>
            <a:r>
              <a:t>About 4 million US babies are screened each year.</a:t>
            </a:r>
          </a:p>
          <a:p>
            <a:pPr marL="496120" indent="-496120" defTabSz="759459">
              <a:spcBef>
                <a:spcPts val="3300"/>
              </a:spcBef>
              <a:defRPr sz="4968"/>
            </a:pPr>
            <a:r>
              <a:t>12,000 are identified with a NBS disorder each year (1 in 333)</a:t>
            </a:r>
          </a:p>
          <a:p>
            <a:pPr lvl="2" marL="1617784" indent="-496120" defTabSz="759459">
              <a:spcBef>
                <a:spcPts val="2200"/>
              </a:spcBef>
              <a:defRPr sz="3680"/>
            </a:pPr>
            <a:r>
              <a:t>With treatment, many of these babies will have healthy lives.</a:t>
            </a:r>
          </a:p>
          <a:p>
            <a:pPr marL="496120" indent="-496120" defTabSz="759459">
              <a:spcBef>
                <a:spcPts val="3300"/>
              </a:spcBef>
              <a:defRPr sz="4968"/>
            </a:pPr>
            <a:r>
              <a:t>The CDC recognized newborn screening as 1 of the 10 most important </a:t>
            </a:r>
            <a:r>
              <a:rPr>
                <a:hlinkClick r:id="rId2" invalidUrl="" action="" tgtFrame="" tooltip="" history="1" highlightClick="0" endSnd="0"/>
              </a:rPr>
              <a:t>public health</a:t>
            </a:r>
            <a:r>
              <a:t> achievements of the last century.</a:t>
            </a:r>
          </a:p>
          <a:p>
            <a:pPr marL="496120" indent="-496120" defTabSz="759459">
              <a:spcBef>
                <a:spcPts val="3300"/>
              </a:spcBef>
              <a:defRPr sz="4968"/>
            </a:pPr>
            <a:r>
              <a:t>Newborn screening is the most equitable program in the USA!</a:t>
            </a:r>
          </a:p>
        </p:txBody>
      </p:sp>
      <p:sp>
        <p:nvSpPr>
          <p:cNvPr id="40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04" name="Image" descr="Image"/>
          <p:cNvPicPr>
            <a:picLocks noChangeAspect="1"/>
          </p:cNvPicPr>
          <p:nvPr/>
        </p:nvPicPr>
        <p:blipFill>
          <a:blip r:embed="rId3">
            <a:extLst/>
          </a:blip>
          <a:stretch>
            <a:fillRect/>
          </a:stretch>
        </p:blipFill>
        <p:spPr>
          <a:xfrm>
            <a:off x="16698537" y="1187450"/>
            <a:ext cx="5021020" cy="3979425"/>
          </a:xfrm>
          <a:prstGeom prst="rect">
            <a:avLst/>
          </a:prstGeom>
          <a:ln w="12700">
            <a:miter lim="400000"/>
          </a:ln>
        </p:spPr>
      </p:pic>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6" name="NBS – the Best Diagnostic Start"/>
          <p:cNvSpPr txBox="1"/>
          <p:nvPr>
            <p:ph type="title"/>
          </p:nvPr>
        </p:nvSpPr>
        <p:spPr>
          <a:prstGeom prst="rect">
            <a:avLst/>
          </a:prstGeom>
        </p:spPr>
        <p:txBody>
          <a:bodyPr/>
          <a:lstStyle/>
          <a:p>
            <a:pPr/>
            <a:r>
              <a:t>NBS – the Best Diagnostic Start</a:t>
            </a:r>
          </a:p>
        </p:txBody>
      </p:sp>
      <p:sp>
        <p:nvSpPr>
          <p:cNvPr id="407" name="Identify before visible symptoms and before irreversible damage…"/>
          <p:cNvSpPr txBox="1"/>
          <p:nvPr>
            <p:ph type="body" idx="1"/>
          </p:nvPr>
        </p:nvSpPr>
        <p:spPr>
          <a:prstGeom prst="rect">
            <a:avLst/>
          </a:prstGeom>
        </p:spPr>
        <p:txBody>
          <a:bodyPr/>
          <a:lstStyle/>
          <a:p>
            <a:pPr marL="1020534" indent="-1020534"/>
            <a:r>
              <a:rPr sz="5200"/>
              <a:t>Good diagnostics improve clinical/therapeutic decision-making and help us to understand the disease </a:t>
            </a:r>
            <a:endParaRPr sz="5200"/>
          </a:p>
          <a:p>
            <a:pPr lvl="2" marL="2004226" indent="-785026">
              <a:spcBef>
                <a:spcPts val="1600"/>
              </a:spcBef>
            </a:pPr>
            <a:r>
              <a:t>Identify before visible symptoms </a:t>
            </a:r>
            <a:r>
              <a:rPr i="1" u="sng">
                <a:latin typeface="Helvetica Neue"/>
                <a:ea typeface="Helvetica Neue"/>
                <a:cs typeface="Helvetica Neue"/>
                <a:sym typeface="Helvetica Neue"/>
              </a:rPr>
              <a:t>and</a:t>
            </a:r>
            <a:r>
              <a:t> before irreversible damage</a:t>
            </a:r>
          </a:p>
          <a:p>
            <a:pPr lvl="2" marL="2004226" indent="-785026">
              <a:spcBef>
                <a:spcPts val="1600"/>
              </a:spcBef>
            </a:pPr>
            <a:r>
              <a:t>Requires ever-improving genotype-phenotype correlation</a:t>
            </a:r>
          </a:p>
          <a:p>
            <a:pPr marL="1059786" indent="-1059786"/>
            <a:r>
              <a:t>Equity &amp; efficiency … 99%+ of all US babies are screened</a:t>
            </a:r>
            <a:endParaRPr sz="5200"/>
          </a:p>
          <a:p>
            <a:pPr marL="1059786" indent="-1059786"/>
            <a:r>
              <a:t>NBS is public health, not research, but blood spots contain a wealth of research information about Population Health</a:t>
            </a:r>
          </a:p>
        </p:txBody>
      </p:sp>
      <p:sp>
        <p:nvSpPr>
          <p:cNvPr id="40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10" name="Image" descr="Image"/>
          <p:cNvPicPr>
            <a:picLocks noChangeAspect="1"/>
          </p:cNvPicPr>
          <p:nvPr/>
        </p:nvPicPr>
        <p:blipFill>
          <a:blip r:embed="rId2">
            <a:extLst/>
          </a:blip>
          <a:srcRect l="0" t="13338" r="0" b="0"/>
          <a:stretch>
            <a:fillRect/>
          </a:stretch>
        </p:blipFill>
        <p:spPr>
          <a:xfrm>
            <a:off x="4828059" y="3740396"/>
            <a:ext cx="14377113" cy="9258028"/>
          </a:xfrm>
          <a:prstGeom prst="rect">
            <a:avLst/>
          </a:prstGeom>
          <a:ln w="12700">
            <a:miter lim="400000"/>
          </a:ln>
        </p:spPr>
      </p:pic>
      <p:sp>
        <p:nvSpPr>
          <p:cNvPr id="411" name="The NBS Ecosystem is Complicated"/>
          <p:cNvSpPr txBox="1"/>
          <p:nvPr>
            <p:ph type="title"/>
          </p:nvPr>
        </p:nvSpPr>
        <p:spPr>
          <a:prstGeom prst="rect">
            <a:avLst/>
          </a:prstGeom>
        </p:spPr>
        <p:txBody>
          <a:bodyPr/>
          <a:lstStyle>
            <a:lvl1pPr>
              <a:defRPr sz="9400"/>
            </a:lvl1pPr>
          </a:lstStyle>
          <a:p>
            <a:pPr/>
            <a:r>
              <a:t>The NBS Ecosystem is Complicated</a:t>
            </a:r>
          </a:p>
        </p:txBody>
      </p:sp>
      <p:sp>
        <p:nvSpPr>
          <p:cNvPr id="412" name="NBS is much more than just a heel prick and a lab test!"/>
          <p:cNvSpPr txBox="1"/>
          <p:nvPr>
            <p:ph type="body" idx="1"/>
          </p:nvPr>
        </p:nvSpPr>
        <p:spPr>
          <a:xfrm>
            <a:off x="1929696" y="2731492"/>
            <a:ext cx="20815301" cy="8839201"/>
          </a:xfrm>
          <a:prstGeom prst="rect">
            <a:avLst/>
          </a:prstGeom>
        </p:spPr>
        <p:txBody>
          <a:bodyPr/>
          <a:lstStyle>
            <a:lvl1pPr marL="0" indent="0">
              <a:buSzTx/>
              <a:buNone/>
              <a:defRPr i="1">
                <a:latin typeface="Helvetica Neue"/>
                <a:ea typeface="Helvetica Neue"/>
                <a:cs typeface="Helvetica Neue"/>
                <a:sym typeface="Helvetica Neue"/>
              </a:defRPr>
            </a:lvl1pPr>
          </a:lstStyle>
          <a:p>
            <a:pPr/>
            <a:r>
              <a:t>NBS is much more than just a heel prick and a lab test!</a:t>
            </a:r>
          </a:p>
        </p:txBody>
      </p:sp>
      <p:sp>
        <p:nvSpPr>
          <p:cNvPr id="41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14" name="Image" descr="Image"/>
          <p:cNvPicPr>
            <a:picLocks noChangeAspect="1"/>
          </p:cNvPicPr>
          <p:nvPr/>
        </p:nvPicPr>
        <p:blipFill>
          <a:blip r:embed="rId3">
            <a:extLst/>
          </a:blip>
          <a:stretch>
            <a:fillRect/>
          </a:stretch>
        </p:blipFill>
        <p:spPr>
          <a:xfrm>
            <a:off x="19657215" y="9295962"/>
            <a:ext cx="4337874" cy="2608287"/>
          </a:xfrm>
          <a:prstGeom prst="rect">
            <a:avLst/>
          </a:prstGeom>
          <a:ln w="12700">
            <a:miter lim="400000"/>
          </a:ln>
        </p:spPr>
      </p:pic>
      <p:pic>
        <p:nvPicPr>
          <p:cNvPr id="415" name="Image" descr="Image"/>
          <p:cNvPicPr>
            <a:picLocks noChangeAspect="1"/>
          </p:cNvPicPr>
          <p:nvPr/>
        </p:nvPicPr>
        <p:blipFill>
          <a:blip r:embed="rId4">
            <a:extLst/>
          </a:blip>
          <a:stretch>
            <a:fillRect/>
          </a:stretch>
        </p:blipFill>
        <p:spPr>
          <a:xfrm>
            <a:off x="20770871" y="7391190"/>
            <a:ext cx="1600855" cy="1536821"/>
          </a:xfrm>
          <a:prstGeom prst="rect">
            <a:avLst/>
          </a:prstGeom>
          <a:ln w="12700">
            <a:miter lim="400000"/>
          </a:ln>
        </p:spPr>
      </p:pic>
      <p:pic>
        <p:nvPicPr>
          <p:cNvPr id="416" name="Image" descr="Image"/>
          <p:cNvPicPr>
            <a:picLocks noChangeAspect="1"/>
          </p:cNvPicPr>
          <p:nvPr/>
        </p:nvPicPr>
        <p:blipFill>
          <a:blip r:embed="rId5">
            <a:extLst/>
          </a:blip>
          <a:stretch>
            <a:fillRect/>
          </a:stretch>
        </p:blipFill>
        <p:spPr>
          <a:xfrm>
            <a:off x="22274110" y="12272201"/>
            <a:ext cx="1788035" cy="1171820"/>
          </a:xfrm>
          <a:prstGeom prst="rect">
            <a:avLst/>
          </a:prstGeom>
          <a:ln w="12700">
            <a:miter lim="400000"/>
          </a:ln>
        </p:spPr>
      </p:pic>
      <p:pic>
        <p:nvPicPr>
          <p:cNvPr id="417" name="Image" descr="Image"/>
          <p:cNvPicPr>
            <a:picLocks noChangeAspect="1"/>
          </p:cNvPicPr>
          <p:nvPr/>
        </p:nvPicPr>
        <p:blipFill>
          <a:blip r:embed="rId6">
            <a:extLst/>
          </a:blip>
          <a:stretch>
            <a:fillRect/>
          </a:stretch>
        </p:blipFill>
        <p:spPr>
          <a:xfrm>
            <a:off x="19333497" y="3596423"/>
            <a:ext cx="4475605" cy="2424287"/>
          </a:xfrm>
          <a:prstGeom prst="rect">
            <a:avLst/>
          </a:prstGeom>
          <a:ln w="12700">
            <a:miter lim="400000"/>
          </a:ln>
        </p:spPr>
      </p:pic>
      <p:pic>
        <p:nvPicPr>
          <p:cNvPr id="418" name="Image" descr="Image"/>
          <p:cNvPicPr>
            <a:picLocks noChangeAspect="1"/>
          </p:cNvPicPr>
          <p:nvPr/>
        </p:nvPicPr>
        <p:blipFill>
          <a:blip r:embed="rId7">
            <a:extLst/>
          </a:blip>
          <a:stretch>
            <a:fillRect/>
          </a:stretch>
        </p:blipFill>
        <p:spPr>
          <a:xfrm>
            <a:off x="19921151" y="5904967"/>
            <a:ext cx="3810002" cy="965202"/>
          </a:xfrm>
          <a:prstGeom prst="rect">
            <a:avLst/>
          </a:prstGeom>
          <a:ln w="12700">
            <a:miter lim="400000"/>
          </a:ln>
        </p:spPr>
      </p:pic>
      <p:pic>
        <p:nvPicPr>
          <p:cNvPr id="419" name="Image" descr="Image"/>
          <p:cNvPicPr>
            <a:picLocks noChangeAspect="1"/>
          </p:cNvPicPr>
          <p:nvPr/>
        </p:nvPicPr>
        <p:blipFill>
          <a:blip r:embed="rId8">
            <a:extLst/>
          </a:blip>
          <a:stretch>
            <a:fillRect/>
          </a:stretch>
        </p:blipFill>
        <p:spPr>
          <a:xfrm>
            <a:off x="19669396" y="12429159"/>
            <a:ext cx="2140573" cy="857902"/>
          </a:xfrm>
          <a:prstGeom prst="rect">
            <a:avLst/>
          </a:prstGeom>
          <a:ln w="12700">
            <a:miter lim="400000"/>
          </a:ln>
        </p:spPr>
      </p:pic>
      <p:pic>
        <p:nvPicPr>
          <p:cNvPr id="420" name="Image" descr="Image"/>
          <p:cNvPicPr>
            <a:picLocks noChangeAspect="1"/>
          </p:cNvPicPr>
          <p:nvPr/>
        </p:nvPicPr>
        <p:blipFill>
          <a:blip r:embed="rId2">
            <a:extLst/>
          </a:blip>
          <a:srcRect l="43772" t="41579" r="45625" b="38942"/>
          <a:stretch>
            <a:fillRect/>
          </a:stretch>
        </p:blipFill>
        <p:spPr>
          <a:xfrm>
            <a:off x="11121350" y="6757372"/>
            <a:ext cx="1524157" cy="2080856"/>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32" presetID="4" grpId="1" fill="hold">
                                  <p:stCondLst>
                                    <p:cond delay="0"/>
                                  </p:stCondLst>
                                  <p:iterate type="el" backwards="0">
                                    <p:tmAbs val="0"/>
                                  </p:iterate>
                                  <p:childTnLst>
                                    <p:set>
                                      <p:cBhvr>
                                        <p:cTn id="6" fill="hold"/>
                                        <p:tgtEl>
                                          <p:spTgt spid="410"/>
                                        </p:tgtEl>
                                        <p:attrNameLst>
                                          <p:attrName>style.visibility</p:attrName>
                                        </p:attrNameLst>
                                      </p:cBhvr>
                                      <p:to>
                                        <p:strVal val="visible"/>
                                      </p:to>
                                    </p:set>
                                    <p:animEffect filter="box(out)" transition="in">
                                      <p:cBhvr>
                                        <p:cTn id="7" dur="1000"/>
                                        <p:tgtEl>
                                          <p:spTgt spid="410"/>
                                        </p:tgtEl>
                                      </p:cBhvr>
                                    </p:animEffect>
                                  </p:childTnLst>
                                </p:cTn>
                              </p:par>
                            </p:childTnLst>
                          </p:cTn>
                        </p:par>
                        <p:par>
                          <p:cTn id="8" fill="hold">
                            <p:stCondLst>
                              <p:cond delay="1000"/>
                            </p:stCondLst>
                            <p:childTnLst>
                              <p:par>
                                <p:cTn id="9" presetClass="entr" nodeType="afterEffect" presetSubtype="8" presetID="22" grpId="2" fill="hold">
                                  <p:stCondLst>
                                    <p:cond delay="0"/>
                                  </p:stCondLst>
                                  <p:iterate type="el" backwards="0">
                                    <p:tmAbs val="0"/>
                                  </p:iterate>
                                  <p:childTnLst>
                                    <p:set>
                                      <p:cBhvr>
                                        <p:cTn id="10" fill="hold"/>
                                        <p:tgtEl>
                                          <p:spTgt spid="412"/>
                                        </p:tgtEl>
                                        <p:attrNameLst>
                                          <p:attrName>style.visibility</p:attrName>
                                        </p:attrNameLst>
                                      </p:cBhvr>
                                      <p:to>
                                        <p:strVal val="visible"/>
                                      </p:to>
                                    </p:set>
                                    <p:animEffect filter="wipe(left)" transition="in">
                                      <p:cBhvr>
                                        <p:cTn id="11" dur="1000"/>
                                        <p:tgtEl>
                                          <p:spTgt spid="412"/>
                                        </p:tgtEl>
                                      </p:cBhvr>
                                    </p:animEffect>
                                  </p:childTnLst>
                                </p:cTn>
                              </p:par>
                            </p:childTnLst>
                          </p:cTn>
                        </p:par>
                      </p:childTnLst>
                    </p:cTn>
                  </p:par>
                  <p:par>
                    <p:cTn id="12" fill="hold">
                      <p:stCondLst>
                        <p:cond delay="indefinite"/>
                      </p:stCondLst>
                      <p:childTnLst>
                        <p:par>
                          <p:cTn id="13" fill="hold">
                            <p:stCondLst>
                              <p:cond delay="0"/>
                            </p:stCondLst>
                            <p:childTnLst>
                              <p:par>
                                <p:cTn id="14" presetClass="entr" nodeType="clickEffect" presetSubtype="8" presetID="22" grpId="3" fill="hold">
                                  <p:stCondLst>
                                    <p:cond delay="0"/>
                                  </p:stCondLst>
                                  <p:iterate type="el" backwards="0">
                                    <p:tmAbs val="0"/>
                                  </p:iterate>
                                  <p:childTnLst>
                                    <p:set>
                                      <p:cBhvr>
                                        <p:cTn id="15" fill="hold"/>
                                        <p:tgtEl>
                                          <p:spTgt spid="417"/>
                                        </p:tgtEl>
                                        <p:attrNameLst>
                                          <p:attrName>style.visibility</p:attrName>
                                        </p:attrNameLst>
                                      </p:cBhvr>
                                      <p:to>
                                        <p:strVal val="visible"/>
                                      </p:to>
                                    </p:set>
                                    <p:animEffect filter="wipe(left)" transition="in">
                                      <p:cBhvr>
                                        <p:cTn id="16" dur="400"/>
                                        <p:tgtEl>
                                          <p:spTgt spid="417"/>
                                        </p:tgtEl>
                                      </p:cBhvr>
                                    </p:animEffect>
                                  </p:childTnLst>
                                </p:cTn>
                              </p:par>
                            </p:childTnLst>
                          </p:cTn>
                        </p:par>
                        <p:par>
                          <p:cTn id="17" fill="hold">
                            <p:stCondLst>
                              <p:cond delay="400"/>
                            </p:stCondLst>
                            <p:childTnLst>
                              <p:par>
                                <p:cTn id="18" presetClass="entr" nodeType="afterEffect" presetSubtype="8" presetID="22" grpId="4" fill="hold">
                                  <p:stCondLst>
                                    <p:cond delay="0"/>
                                  </p:stCondLst>
                                  <p:iterate type="el" backwards="0">
                                    <p:tmAbs val="0"/>
                                  </p:iterate>
                                  <p:childTnLst>
                                    <p:set>
                                      <p:cBhvr>
                                        <p:cTn id="19" fill="hold"/>
                                        <p:tgtEl>
                                          <p:spTgt spid="418"/>
                                        </p:tgtEl>
                                        <p:attrNameLst>
                                          <p:attrName>style.visibility</p:attrName>
                                        </p:attrNameLst>
                                      </p:cBhvr>
                                      <p:to>
                                        <p:strVal val="visible"/>
                                      </p:to>
                                    </p:set>
                                    <p:animEffect filter="wipe(left)" transition="in">
                                      <p:cBhvr>
                                        <p:cTn id="20" dur="400"/>
                                        <p:tgtEl>
                                          <p:spTgt spid="418"/>
                                        </p:tgtEl>
                                      </p:cBhvr>
                                    </p:animEffect>
                                  </p:childTnLst>
                                </p:cTn>
                              </p:par>
                            </p:childTnLst>
                          </p:cTn>
                        </p:par>
                        <p:par>
                          <p:cTn id="21" fill="hold">
                            <p:stCondLst>
                              <p:cond delay="800"/>
                            </p:stCondLst>
                            <p:childTnLst>
                              <p:par>
                                <p:cTn id="22" presetClass="entr" nodeType="afterEffect" presetSubtype="8" presetID="22" grpId="5" fill="hold">
                                  <p:stCondLst>
                                    <p:cond delay="0"/>
                                  </p:stCondLst>
                                  <p:iterate type="el" backwards="0">
                                    <p:tmAbs val="0"/>
                                  </p:iterate>
                                  <p:childTnLst>
                                    <p:set>
                                      <p:cBhvr>
                                        <p:cTn id="23" fill="hold"/>
                                        <p:tgtEl>
                                          <p:spTgt spid="415"/>
                                        </p:tgtEl>
                                        <p:attrNameLst>
                                          <p:attrName>style.visibility</p:attrName>
                                        </p:attrNameLst>
                                      </p:cBhvr>
                                      <p:to>
                                        <p:strVal val="visible"/>
                                      </p:to>
                                    </p:set>
                                    <p:animEffect filter="wipe(left)" transition="in">
                                      <p:cBhvr>
                                        <p:cTn id="24" dur="400"/>
                                        <p:tgtEl>
                                          <p:spTgt spid="415"/>
                                        </p:tgtEl>
                                      </p:cBhvr>
                                    </p:animEffect>
                                  </p:childTnLst>
                                </p:cTn>
                              </p:par>
                            </p:childTnLst>
                          </p:cTn>
                        </p:par>
                        <p:par>
                          <p:cTn id="25" fill="hold">
                            <p:stCondLst>
                              <p:cond delay="1200"/>
                            </p:stCondLst>
                            <p:childTnLst>
                              <p:par>
                                <p:cTn id="26" presetClass="entr" nodeType="afterEffect" presetSubtype="8" presetID="22" grpId="6" fill="hold">
                                  <p:stCondLst>
                                    <p:cond delay="0"/>
                                  </p:stCondLst>
                                  <p:iterate type="el" backwards="0">
                                    <p:tmAbs val="0"/>
                                  </p:iterate>
                                  <p:childTnLst>
                                    <p:set>
                                      <p:cBhvr>
                                        <p:cTn id="27" fill="hold"/>
                                        <p:tgtEl>
                                          <p:spTgt spid="414"/>
                                        </p:tgtEl>
                                        <p:attrNameLst>
                                          <p:attrName>style.visibility</p:attrName>
                                        </p:attrNameLst>
                                      </p:cBhvr>
                                      <p:to>
                                        <p:strVal val="visible"/>
                                      </p:to>
                                    </p:set>
                                    <p:animEffect filter="wipe(left)" transition="in">
                                      <p:cBhvr>
                                        <p:cTn id="28" dur="400"/>
                                        <p:tgtEl>
                                          <p:spTgt spid="414"/>
                                        </p:tgtEl>
                                      </p:cBhvr>
                                    </p:animEffect>
                                  </p:childTnLst>
                                </p:cTn>
                              </p:par>
                            </p:childTnLst>
                          </p:cTn>
                        </p:par>
                        <p:par>
                          <p:cTn id="29" fill="hold">
                            <p:stCondLst>
                              <p:cond delay="1600"/>
                            </p:stCondLst>
                            <p:childTnLst>
                              <p:par>
                                <p:cTn id="30" presetClass="entr" nodeType="afterEffect" presetSubtype="8" presetID="22" grpId="7" fill="hold">
                                  <p:stCondLst>
                                    <p:cond delay="0"/>
                                  </p:stCondLst>
                                  <p:iterate type="el" backwards="0">
                                    <p:tmAbs val="0"/>
                                  </p:iterate>
                                  <p:childTnLst>
                                    <p:set>
                                      <p:cBhvr>
                                        <p:cTn id="31" fill="hold"/>
                                        <p:tgtEl>
                                          <p:spTgt spid="416"/>
                                        </p:tgtEl>
                                        <p:attrNameLst>
                                          <p:attrName>style.visibility</p:attrName>
                                        </p:attrNameLst>
                                      </p:cBhvr>
                                      <p:to>
                                        <p:strVal val="visible"/>
                                      </p:to>
                                    </p:set>
                                    <p:animEffect filter="wipe(left)" transition="in">
                                      <p:cBhvr>
                                        <p:cTn id="32" dur="400"/>
                                        <p:tgtEl>
                                          <p:spTgt spid="416"/>
                                        </p:tgtEl>
                                      </p:cBhvr>
                                    </p:animEffect>
                                  </p:childTnLst>
                                </p:cTn>
                              </p:par>
                            </p:childTnLst>
                          </p:cTn>
                        </p:par>
                        <p:par>
                          <p:cTn id="33" fill="hold">
                            <p:stCondLst>
                              <p:cond delay="2000"/>
                            </p:stCondLst>
                            <p:childTnLst>
                              <p:par>
                                <p:cTn id="34" presetClass="entr" nodeType="afterEffect" presetSubtype="8" presetID="22" grpId="8" fill="hold">
                                  <p:stCondLst>
                                    <p:cond delay="0"/>
                                  </p:stCondLst>
                                  <p:iterate type="el" backwards="0">
                                    <p:tmAbs val="0"/>
                                  </p:iterate>
                                  <p:childTnLst>
                                    <p:set>
                                      <p:cBhvr>
                                        <p:cTn id="35" fill="hold"/>
                                        <p:tgtEl>
                                          <p:spTgt spid="419"/>
                                        </p:tgtEl>
                                        <p:attrNameLst>
                                          <p:attrName>style.visibility</p:attrName>
                                        </p:attrNameLst>
                                      </p:cBhvr>
                                      <p:to>
                                        <p:strVal val="visible"/>
                                      </p:to>
                                    </p:set>
                                    <p:animEffect filter="wipe(left)" transition="in">
                                      <p:cBhvr>
                                        <p:cTn id="36" dur="400"/>
                                        <p:tgtEl>
                                          <p:spTgt spid="4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12" grpId="2"/>
      <p:bldP build="whole" bldLvl="1" animBg="1" rev="0" advAuto="0" spid="410" grpId="1"/>
      <p:bldP build="whole" bldLvl="1" animBg="1" rev="0" advAuto="0" spid="414" grpId="6"/>
      <p:bldP build="whole" bldLvl="1" animBg="1" rev="0" advAuto="0" spid="416" grpId="7"/>
      <p:bldP build="whole" bldLvl="1" animBg="1" rev="0" advAuto="0" spid="417" grpId="3"/>
      <p:bldP build="whole" bldLvl="1" animBg="1" rev="0" advAuto="0" spid="419" grpId="8"/>
      <p:bldP build="whole" bldLvl="1" animBg="1" rev="0" advAuto="0" spid="415" grpId="5"/>
      <p:bldP build="whole" bldLvl="1" animBg="1" rev="0" advAuto="0" spid="418" grpId="4"/>
    </p:bldLst>
  </p:timing>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2" name="Working With the Gelb Lab"/>
          <p:cNvSpPr txBox="1"/>
          <p:nvPr>
            <p:ph type="title"/>
          </p:nvPr>
        </p:nvSpPr>
        <p:spPr>
          <a:xfrm>
            <a:off x="6191902" y="577849"/>
            <a:ext cx="15282268" cy="2984501"/>
          </a:xfrm>
          <a:prstGeom prst="rect">
            <a:avLst/>
          </a:prstGeom>
        </p:spPr>
        <p:txBody>
          <a:bodyPr/>
          <a:lstStyle>
            <a:lvl1pPr defTabSz="734694">
              <a:defRPr sz="9879"/>
            </a:lvl1pPr>
          </a:lstStyle>
          <a:p>
            <a:pPr/>
            <a:r>
              <a:t>Working With the Gelb Lab</a:t>
            </a:r>
          </a:p>
        </p:txBody>
      </p:sp>
      <p:sp>
        <p:nvSpPr>
          <p:cNvPr id="423" name="Started collaboration in 2012…"/>
          <p:cNvSpPr txBox="1"/>
          <p:nvPr>
            <p:ph type="body" idx="1"/>
          </p:nvPr>
        </p:nvSpPr>
        <p:spPr>
          <a:xfrm>
            <a:off x="1790700" y="3644900"/>
            <a:ext cx="20815300" cy="9264878"/>
          </a:xfrm>
          <a:prstGeom prst="rect">
            <a:avLst/>
          </a:prstGeom>
        </p:spPr>
        <p:txBody>
          <a:bodyPr/>
          <a:lstStyle/>
          <a:p>
            <a:pPr marL="1082900" indent="-765401">
              <a:spcBef>
                <a:spcPts val="3000"/>
              </a:spcBef>
              <a:defRPr sz="4500"/>
            </a:pPr>
            <a:r>
              <a:t>Started collaboration in 2012</a:t>
            </a:r>
          </a:p>
          <a:p>
            <a:pPr marL="1082900" indent="-765401">
              <a:spcBef>
                <a:spcPts val="3000"/>
              </a:spcBef>
              <a:defRPr sz="4500"/>
            </a:pPr>
            <a:r>
              <a:t>Co-identified a new screening strategy when</a:t>
            </a:r>
            <a:br/>
            <a:r>
              <a:t>traditional enzyme level testing didn’t work (2016)</a:t>
            </a:r>
          </a:p>
          <a:p>
            <a:pPr marL="1082900" indent="-765401">
              <a:spcBef>
                <a:spcPts val="3000"/>
              </a:spcBef>
              <a:defRPr sz="4500"/>
            </a:pPr>
            <a:r>
              <a:t>MLD Foundation provided the blood spots </a:t>
            </a:r>
            <a:br/>
            <a:r>
              <a:t>for lab validation </a:t>
            </a:r>
          </a:p>
          <a:p>
            <a:pPr marL="1082900" indent="-765401">
              <a:spcBef>
                <a:spcPts val="3000"/>
              </a:spcBef>
              <a:defRPr sz="4500"/>
            </a:pPr>
            <a:r>
              <a:t>Built state public health relationships and provided support for WA deidentified pilot study to validate the lab work</a:t>
            </a:r>
          </a:p>
          <a:p>
            <a:pPr lvl="2" marL="2134259" indent="-927758">
              <a:spcBef>
                <a:spcPts val="2500"/>
              </a:spcBef>
              <a:defRPr sz="4500"/>
            </a:pPr>
            <a:r>
              <a:t>Sequencing is the current false positive reduction approach </a:t>
            </a:r>
          </a:p>
          <a:p>
            <a:pPr marL="1082900" indent="-765401">
              <a:spcBef>
                <a:spcPts val="3000"/>
              </a:spcBef>
              <a:defRPr sz="4500"/>
            </a:pPr>
            <a:r>
              <a:t>WA … &gt;100k spots over 3+ years …  3 hits: including 1 positive, 1 VoUS … but all deidentified</a:t>
            </a:r>
          </a:p>
        </p:txBody>
      </p:sp>
      <p:sp>
        <p:nvSpPr>
          <p:cNvPr id="42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25" name="Picture 12" descr="Picture 12"/>
          <p:cNvPicPr>
            <a:picLocks noChangeAspect="1"/>
          </p:cNvPicPr>
          <p:nvPr/>
        </p:nvPicPr>
        <p:blipFill>
          <a:blip r:embed="rId2">
            <a:extLst/>
          </a:blip>
          <a:stretch>
            <a:fillRect/>
          </a:stretch>
        </p:blipFill>
        <p:spPr>
          <a:xfrm>
            <a:off x="21268199" y="395311"/>
            <a:ext cx="2614232" cy="1760250"/>
          </a:xfrm>
          <a:prstGeom prst="rect">
            <a:avLst/>
          </a:prstGeom>
          <a:ln w="12700">
            <a:miter lim="400000"/>
          </a:ln>
        </p:spPr>
      </p:pic>
      <p:pic>
        <p:nvPicPr>
          <p:cNvPr id="426" name="MLD Foundation Wa NBS lab Gelb-Suhr.jpg" descr="MLD Foundation Wa NBS lab Gelb-Suhr.jpg"/>
          <p:cNvPicPr>
            <a:picLocks noChangeAspect="1"/>
          </p:cNvPicPr>
          <p:nvPr/>
        </p:nvPicPr>
        <p:blipFill>
          <a:blip r:embed="rId3">
            <a:extLst/>
          </a:blip>
          <a:stretch>
            <a:fillRect/>
          </a:stretch>
        </p:blipFill>
        <p:spPr>
          <a:xfrm>
            <a:off x="246973" y="200325"/>
            <a:ext cx="5464730" cy="3448212"/>
          </a:xfrm>
          <a:prstGeom prst="rect">
            <a:avLst/>
          </a:prstGeom>
          <a:ln w="12700">
            <a:miter lim="400000"/>
          </a:ln>
        </p:spPr>
      </p:pic>
      <p:grpSp>
        <p:nvGrpSpPr>
          <p:cNvPr id="429" name="Group"/>
          <p:cNvGrpSpPr/>
          <p:nvPr/>
        </p:nvGrpSpPr>
        <p:grpSpPr>
          <a:xfrm>
            <a:off x="15969300" y="4097463"/>
            <a:ext cx="8033517" cy="1903159"/>
            <a:chOff x="0" y="0"/>
            <a:chExt cx="8033515" cy="1903158"/>
          </a:xfrm>
        </p:grpSpPr>
        <p:pic>
          <p:nvPicPr>
            <p:cNvPr id="427" name="Image" descr="Image"/>
            <p:cNvPicPr>
              <a:picLocks noChangeAspect="1"/>
            </p:cNvPicPr>
            <p:nvPr/>
          </p:nvPicPr>
          <p:blipFill>
            <a:blip r:embed="rId4">
              <a:extLst/>
            </a:blip>
            <a:stretch>
              <a:fillRect/>
            </a:stretch>
          </p:blipFill>
          <p:spPr>
            <a:xfrm>
              <a:off x="-1" y="0"/>
              <a:ext cx="8033517" cy="1903159"/>
            </a:xfrm>
            <a:prstGeom prst="rect">
              <a:avLst/>
            </a:prstGeom>
            <a:ln w="63500" cap="flat">
              <a:solidFill>
                <a:srgbClr val="424242"/>
              </a:solidFill>
              <a:prstDash val="solid"/>
              <a:miter lim="400000"/>
            </a:ln>
            <a:effectLst>
              <a:outerShdw sx="100000" sy="100000" kx="0" ky="0" algn="b" rotWithShape="0" blurRad="165100" dist="279400" dir="2700000">
                <a:srgbClr val="000000">
                  <a:alpha val="50000"/>
                </a:srgbClr>
              </a:outerShdw>
            </a:effectLst>
          </p:spPr>
        </p:pic>
        <p:pic>
          <p:nvPicPr>
            <p:cNvPr id="428" name="Image" descr="Image"/>
            <p:cNvPicPr>
              <a:picLocks noChangeAspect="1"/>
            </p:cNvPicPr>
            <p:nvPr/>
          </p:nvPicPr>
          <p:blipFill>
            <a:blip r:embed="rId5">
              <a:extLst/>
            </a:blip>
            <a:stretch>
              <a:fillRect/>
            </a:stretch>
          </p:blipFill>
          <p:spPr>
            <a:xfrm>
              <a:off x="6309822" y="413147"/>
              <a:ext cx="1585774" cy="405959"/>
            </a:xfrm>
            <a:prstGeom prst="rect">
              <a:avLst/>
            </a:prstGeom>
            <a:ln w="12700" cap="flat">
              <a:noFill/>
              <a:miter lim="400000"/>
            </a:ln>
            <a:effectLst/>
          </p:spPr>
        </p:pic>
      </p:grpSp>
      <p:grpSp>
        <p:nvGrpSpPr>
          <p:cNvPr id="433" name="Group"/>
          <p:cNvGrpSpPr/>
          <p:nvPr/>
        </p:nvGrpSpPr>
        <p:grpSpPr>
          <a:xfrm>
            <a:off x="17137531" y="5130119"/>
            <a:ext cx="6979275" cy="3058630"/>
            <a:chOff x="0" y="0"/>
            <a:chExt cx="6979273" cy="3058629"/>
          </a:xfrm>
        </p:grpSpPr>
        <p:pic>
          <p:nvPicPr>
            <p:cNvPr id="430" name="Image" descr="Image"/>
            <p:cNvPicPr>
              <a:picLocks noChangeAspect="1"/>
            </p:cNvPicPr>
            <p:nvPr/>
          </p:nvPicPr>
          <p:blipFill>
            <a:blip r:embed="rId6">
              <a:extLst/>
            </a:blip>
            <a:srcRect l="0" t="0" r="0" b="26126"/>
            <a:stretch>
              <a:fillRect/>
            </a:stretch>
          </p:blipFill>
          <p:spPr>
            <a:xfrm>
              <a:off x="-1" y="-1"/>
              <a:ext cx="6979275" cy="3058631"/>
            </a:xfrm>
            <a:prstGeom prst="rect">
              <a:avLst/>
            </a:prstGeom>
            <a:ln w="63500" cap="flat">
              <a:solidFill>
                <a:srgbClr val="424242"/>
              </a:solidFill>
              <a:prstDash val="solid"/>
              <a:miter lim="400000"/>
            </a:ln>
            <a:effectLst>
              <a:outerShdw sx="100000" sy="100000" kx="0" ky="0" algn="b" rotWithShape="0" blurRad="165100" dist="279400" dir="2700000">
                <a:srgbClr val="000000">
                  <a:alpha val="50000"/>
                </a:srgbClr>
              </a:outerShdw>
            </a:effectLst>
          </p:spPr>
        </p:pic>
        <p:sp>
          <p:nvSpPr>
            <p:cNvPr id="431" name="Oval"/>
            <p:cNvSpPr/>
            <p:nvPr/>
          </p:nvSpPr>
          <p:spPr>
            <a:xfrm>
              <a:off x="1251045" y="2064052"/>
              <a:ext cx="1283261" cy="449605"/>
            </a:xfrm>
            <a:prstGeom prst="ellipse">
              <a:avLst/>
            </a:prstGeom>
            <a:noFill/>
            <a:ln w="63500" cap="flat">
              <a:solidFill>
                <a:srgbClr val="FF2600"/>
              </a:solidFill>
              <a:prstDash val="solid"/>
              <a:miter lim="400000"/>
            </a:ln>
            <a:effectLst>
              <a:outerShdw sx="100000" sy="100000" kx="0" ky="0" algn="b" rotWithShape="0" blurRad="76200" dist="0" dir="18900000">
                <a:srgbClr val="000000">
                  <a:alpha val="80000"/>
                </a:srgbClr>
              </a:outerShdw>
            </a:effectLst>
          </p:spPr>
          <p:txBody>
            <a:bodyPr wrap="square" lIns="50800" tIns="50800" rIns="50800" bIns="50800" numCol="1" anchor="ctr">
              <a:noAutofit/>
            </a:bodyPr>
            <a:lstStyle/>
            <a:p>
              <a:pPr>
                <a:defRPr sz="5400">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432" name="Oval"/>
            <p:cNvSpPr/>
            <p:nvPr/>
          </p:nvSpPr>
          <p:spPr>
            <a:xfrm>
              <a:off x="4514587" y="2160415"/>
              <a:ext cx="1283261" cy="449605"/>
            </a:xfrm>
            <a:prstGeom prst="ellipse">
              <a:avLst/>
            </a:prstGeom>
            <a:noFill/>
            <a:ln w="63500" cap="flat">
              <a:solidFill>
                <a:srgbClr val="FF2600"/>
              </a:solidFill>
              <a:prstDash val="solid"/>
              <a:miter lim="400000"/>
            </a:ln>
            <a:effectLst>
              <a:outerShdw sx="100000" sy="100000" kx="0" ky="0" algn="b" rotWithShape="0" blurRad="76200" dist="0" dir="18900000">
                <a:srgbClr val="000000">
                  <a:alpha val="80000"/>
                </a:srgbClr>
              </a:outerShdw>
            </a:effectLst>
          </p:spPr>
          <p:txBody>
            <a:bodyPr wrap="square" lIns="50800" tIns="50800" rIns="50800" bIns="50800" numCol="1" anchor="ctr">
              <a:noAutofit/>
            </a:bodyPr>
            <a:lstStyle/>
            <a:p>
              <a:pPr>
                <a:defRPr sz="5400">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ID="10" grpId="1" fill="hold">
                                  <p:stCondLst>
                                    <p:cond delay="500"/>
                                  </p:stCondLst>
                                  <p:iterate type="el" backwards="0">
                                    <p:tmAbs val="0"/>
                                  </p:iterate>
                                  <p:childTnLst>
                                    <p:set>
                                      <p:cBhvr>
                                        <p:cTn id="6" fill="hold"/>
                                        <p:tgtEl>
                                          <p:spTgt spid="429"/>
                                        </p:tgtEl>
                                        <p:attrNameLst>
                                          <p:attrName>style.visibility</p:attrName>
                                        </p:attrNameLst>
                                      </p:cBhvr>
                                      <p:to>
                                        <p:strVal val="visible"/>
                                      </p:to>
                                    </p:set>
                                    <p:animEffect filter="fade" transition="in">
                                      <p:cBhvr>
                                        <p:cTn id="7" dur="500"/>
                                        <p:tgtEl>
                                          <p:spTgt spid="429"/>
                                        </p:tgtEl>
                                      </p:cBhvr>
                                    </p:animEffect>
                                  </p:childTnLst>
                                </p:cTn>
                              </p:par>
                            </p:childTnLst>
                          </p:cTn>
                        </p:par>
                        <p:par>
                          <p:cTn id="8" fill="hold">
                            <p:stCondLst>
                              <p:cond delay="1000"/>
                            </p:stCondLst>
                            <p:childTnLst>
                              <p:par>
                                <p:cTn id="9" presetClass="entr" nodeType="afterEffect" presetID="10" grpId="2" fill="hold">
                                  <p:stCondLst>
                                    <p:cond delay="500"/>
                                  </p:stCondLst>
                                  <p:iterate type="el" backwards="0">
                                    <p:tmAbs val="0"/>
                                  </p:iterate>
                                  <p:childTnLst>
                                    <p:set>
                                      <p:cBhvr>
                                        <p:cTn id="10" fill="hold"/>
                                        <p:tgtEl>
                                          <p:spTgt spid="433"/>
                                        </p:tgtEl>
                                        <p:attrNameLst>
                                          <p:attrName>style.visibility</p:attrName>
                                        </p:attrNameLst>
                                      </p:cBhvr>
                                      <p:to>
                                        <p:strVal val="visible"/>
                                      </p:to>
                                    </p:set>
                                    <p:animEffect filter="fade" transition="in">
                                      <p:cBhvr>
                                        <p:cTn id="11" dur="500"/>
                                        <p:tgtEl>
                                          <p:spTgt spid="43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33" grpId="2"/>
      <p:bldP build="whole" bldLvl="1" animBg="1" rev="0" advAuto="0" spid="429" grpId="1"/>
    </p:bldLst>
  </p:timing>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5" name="MLD NBS"/>
          <p:cNvSpPr txBox="1"/>
          <p:nvPr>
            <p:ph type="title"/>
          </p:nvPr>
        </p:nvSpPr>
        <p:spPr>
          <a:xfrm>
            <a:off x="3960739" y="571500"/>
            <a:ext cx="18645261" cy="2984500"/>
          </a:xfrm>
          <a:prstGeom prst="rect">
            <a:avLst/>
          </a:prstGeom>
        </p:spPr>
        <p:txBody>
          <a:bodyPr/>
          <a:lstStyle/>
          <a:p>
            <a:pPr/>
            <a:r>
              <a:t>MLD Newborn Screening </a:t>
            </a:r>
          </a:p>
        </p:txBody>
      </p:sp>
      <p:sp>
        <p:nvSpPr>
          <p:cNvPr id="436" name="2012 Started development work on NBS assay…"/>
          <p:cNvSpPr txBox="1"/>
          <p:nvPr>
            <p:ph type="body" idx="1"/>
          </p:nvPr>
        </p:nvSpPr>
        <p:spPr>
          <a:prstGeom prst="rect">
            <a:avLst/>
          </a:prstGeom>
        </p:spPr>
        <p:txBody>
          <a:bodyPr/>
          <a:lstStyle/>
          <a:p>
            <a:pPr marL="1000124" indent="-1000124" defTabSz="808990">
              <a:spcBef>
                <a:spcPts val="3500"/>
              </a:spcBef>
              <a:defRPr sz="5684"/>
            </a:pPr>
            <a:r>
              <a:t>2012 Gelb lab started development work on MLD NBS assay</a:t>
            </a:r>
          </a:p>
          <a:p>
            <a:pPr marL="1000124" indent="-1000124" defTabSz="808990">
              <a:spcBef>
                <a:spcPts val="3500"/>
              </a:spcBef>
              <a:defRPr sz="5684"/>
            </a:pPr>
            <a:r>
              <a:t>2017 – Hosted 1</a:t>
            </a:r>
            <a:r>
              <a:rPr baseline="31998"/>
              <a:t>st</a:t>
            </a:r>
            <a:r>
              <a:t> MLD NBS Summit</a:t>
            </a:r>
          </a:p>
          <a:p>
            <a:pPr marL="1000124" indent="-1000124" defTabSz="808990">
              <a:spcBef>
                <a:spcPts val="3500"/>
              </a:spcBef>
              <a:defRPr sz="5684"/>
            </a:pPr>
            <a:r>
              <a:t>2020</a:t>
            </a:r>
          </a:p>
          <a:p>
            <a:pPr lvl="2" marL="2094927" indent="-900111" defTabSz="808990">
              <a:defRPr sz="4704"/>
            </a:pPr>
            <a:r>
              <a:t>Launched MLD NBS Expert Advisory Group</a:t>
            </a:r>
          </a:p>
          <a:p>
            <a:pPr lvl="2" marL="2094927" indent="-900111" defTabSz="808990">
              <a:defRPr sz="4704"/>
            </a:pPr>
            <a:r>
              <a:t>Launched RANSIP for RUSP nomination</a:t>
            </a:r>
          </a:p>
          <a:p>
            <a:pPr lvl="2" marL="2094927" indent="-900111" defTabSz="808990">
              <a:defRPr sz="4704"/>
            </a:pPr>
            <a:r>
              <a:t>German NBS pilot launches</a:t>
            </a:r>
          </a:p>
          <a:p>
            <a:pPr marL="1000124" indent="-1000124" defTabSz="808990">
              <a:spcBef>
                <a:spcPts val="3500"/>
              </a:spcBef>
              <a:defRPr sz="5684"/>
            </a:pPr>
            <a:r>
              <a:t>2021 ScreenPlus and </a:t>
            </a:r>
            <a:br/>
            <a:r>
              <a:t>German pilots launch</a:t>
            </a:r>
          </a:p>
        </p:txBody>
      </p:sp>
      <p:sp>
        <p:nvSpPr>
          <p:cNvPr id="43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38" name="IMG_8301.jpg" descr="IMG_8301.jpg"/>
          <p:cNvPicPr>
            <a:picLocks noChangeAspect="1"/>
          </p:cNvPicPr>
          <p:nvPr/>
        </p:nvPicPr>
        <p:blipFill>
          <a:blip r:embed="rId2">
            <a:extLst/>
          </a:blip>
          <a:srcRect l="5286" t="26716" r="9231" b="38238"/>
          <a:stretch>
            <a:fillRect/>
          </a:stretch>
        </p:blipFill>
        <p:spPr>
          <a:xfrm>
            <a:off x="13711869" y="6161306"/>
            <a:ext cx="10268870" cy="1083881"/>
          </a:xfrm>
          <a:prstGeom prst="rect">
            <a:avLst/>
          </a:prstGeom>
          <a:ln w="12700">
            <a:miter lim="400000"/>
          </a:ln>
        </p:spPr>
      </p:pic>
      <p:pic>
        <p:nvPicPr>
          <p:cNvPr id="439" name="Image" descr="Image"/>
          <p:cNvPicPr>
            <a:picLocks noChangeAspect="1"/>
          </p:cNvPicPr>
          <p:nvPr/>
        </p:nvPicPr>
        <p:blipFill>
          <a:blip r:embed="rId3">
            <a:extLst/>
          </a:blip>
          <a:stretch>
            <a:fillRect/>
          </a:stretch>
        </p:blipFill>
        <p:spPr>
          <a:xfrm>
            <a:off x="16631506" y="7771223"/>
            <a:ext cx="7528450" cy="4544354"/>
          </a:xfrm>
          <a:prstGeom prst="rect">
            <a:avLst/>
          </a:prstGeom>
          <a:ln w="12700">
            <a:miter lim="400000"/>
          </a:ln>
        </p:spPr>
      </p:pic>
      <p:pic>
        <p:nvPicPr>
          <p:cNvPr id="440" name="ScreenPlus logo transparent.png" descr="ScreenPlus logo transparent.png"/>
          <p:cNvPicPr>
            <a:picLocks noChangeAspect="1"/>
          </p:cNvPicPr>
          <p:nvPr/>
        </p:nvPicPr>
        <p:blipFill>
          <a:blip r:embed="rId4">
            <a:extLst/>
          </a:blip>
          <a:stretch>
            <a:fillRect/>
          </a:stretch>
        </p:blipFill>
        <p:spPr>
          <a:xfrm>
            <a:off x="12526143" y="10487567"/>
            <a:ext cx="3857677" cy="2884570"/>
          </a:xfrm>
          <a:prstGeom prst="rect">
            <a:avLst/>
          </a:prstGeom>
          <a:ln w="12700">
            <a:miter lim="400000"/>
          </a:ln>
        </p:spPr>
      </p:pic>
      <p:pic>
        <p:nvPicPr>
          <p:cNvPr id="441" name="MLD Newborn Screening Logo - square 5000x5000.png" descr="MLD Newborn Screening Logo - square 5000x5000.png"/>
          <p:cNvPicPr>
            <a:picLocks noChangeAspect="1"/>
          </p:cNvPicPr>
          <p:nvPr/>
        </p:nvPicPr>
        <p:blipFill>
          <a:blip r:embed="rId5">
            <a:extLst/>
          </a:blip>
          <a:stretch>
            <a:fillRect/>
          </a:stretch>
        </p:blipFill>
        <p:spPr>
          <a:xfrm>
            <a:off x="347546" y="264570"/>
            <a:ext cx="2884570" cy="2884571"/>
          </a:xfrm>
          <a:prstGeom prst="rect">
            <a:avLst/>
          </a:prstGeom>
          <a:ln w="12700">
            <a:miter lim="400000"/>
          </a:ln>
        </p:spPr>
      </p:pic>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3" name="Genomics"/>
          <p:cNvSpPr txBox="1"/>
          <p:nvPr>
            <p:ph type="title"/>
          </p:nvPr>
        </p:nvSpPr>
        <p:spPr>
          <a:prstGeom prst="rect">
            <a:avLst/>
          </a:prstGeom>
        </p:spPr>
        <p:txBody>
          <a:bodyPr/>
          <a:lstStyle/>
          <a:p>
            <a:pPr/>
            <a:r>
              <a:t>MLD NBS Flow</a:t>
            </a:r>
          </a:p>
        </p:txBody>
      </p:sp>
      <p:sp>
        <p:nvSpPr>
          <p:cNvPr id="444" name="MLD affects all people groups … globally…"/>
          <p:cNvSpPr txBox="1"/>
          <p:nvPr>
            <p:ph type="body" sz="half" idx="1"/>
          </p:nvPr>
        </p:nvSpPr>
        <p:spPr>
          <a:xfrm>
            <a:off x="1790700" y="3644900"/>
            <a:ext cx="20815300" cy="3991067"/>
          </a:xfrm>
          <a:prstGeom prst="rect">
            <a:avLst/>
          </a:prstGeom>
        </p:spPr>
        <p:txBody>
          <a:bodyPr/>
          <a:lstStyle/>
          <a:p>
            <a:pPr marL="962757" indent="-962757">
              <a:buSzPct val="100000"/>
              <a:buAutoNum type="arabicPeriod" startAt="1"/>
            </a:pPr>
            <a:r>
              <a:t>MS/MS … </a:t>
            </a:r>
            <a:r>
              <a:rPr b="1">
                <a:solidFill>
                  <a:schemeClr val="accent6">
                    <a:hueOff val="105381"/>
                    <a:satOff val="14341"/>
                    <a:lumOff val="10801"/>
                  </a:schemeClr>
                </a:solidFill>
                <a:latin typeface="Helvetica"/>
                <a:ea typeface="Helvetica"/>
                <a:cs typeface="Helvetica"/>
                <a:sym typeface="Helvetica"/>
              </a:rPr>
              <a:t>sulfatides</a:t>
            </a:r>
            <a:r>
              <a:t> in DBS</a:t>
            </a:r>
          </a:p>
          <a:p>
            <a:pPr marL="962757" indent="-962757">
              <a:buSzPct val="100000"/>
              <a:buAutoNum type="arabicPeriod" startAt="1"/>
            </a:pPr>
            <a:r>
              <a:t>MS/MS … </a:t>
            </a:r>
            <a:r>
              <a:rPr b="1">
                <a:solidFill>
                  <a:schemeClr val="accent6">
                    <a:hueOff val="105381"/>
                    <a:satOff val="14341"/>
                    <a:lumOff val="10801"/>
                  </a:schemeClr>
                </a:solidFill>
                <a:latin typeface="Helvetica"/>
                <a:ea typeface="Helvetica"/>
                <a:cs typeface="Helvetica"/>
                <a:sym typeface="Helvetica"/>
              </a:rPr>
              <a:t>ARSA enzyme level</a:t>
            </a:r>
            <a:r>
              <a:t> in DBS </a:t>
            </a:r>
            <a:r>
              <a:rPr sz="4600"/>
              <a:t>(to avoid pseudo issues)</a:t>
            </a:r>
          </a:p>
          <a:p>
            <a:pPr marL="962757" indent="-962757">
              <a:buSzPct val="100000"/>
              <a:buAutoNum type="arabicPeriod" startAt="1"/>
            </a:pPr>
            <a:r>
              <a:t>Targeted </a:t>
            </a:r>
            <a:r>
              <a:rPr b="1">
                <a:solidFill>
                  <a:schemeClr val="accent6">
                    <a:hueOff val="105381"/>
                    <a:satOff val="14341"/>
                    <a:lumOff val="10801"/>
                  </a:schemeClr>
                </a:solidFill>
                <a:latin typeface="Helvetica"/>
                <a:ea typeface="Helvetica"/>
                <a:cs typeface="Helvetica"/>
                <a:sym typeface="Helvetica"/>
              </a:rPr>
              <a:t>sequencing</a:t>
            </a:r>
          </a:p>
        </p:txBody>
      </p:sp>
      <p:sp>
        <p:nvSpPr>
          <p:cNvPr id="44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46" name="MLD affects all people groups … globally…"/>
          <p:cNvSpPr txBox="1"/>
          <p:nvPr/>
        </p:nvSpPr>
        <p:spPr>
          <a:xfrm>
            <a:off x="1784350" y="8174687"/>
            <a:ext cx="20815300" cy="8839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lgn="l">
              <a:spcBef>
                <a:spcPts val="3600"/>
              </a:spcBef>
              <a:defRPr b="1" sz="5400">
                <a:latin typeface="Helvetica"/>
                <a:ea typeface="Helvetica"/>
                <a:cs typeface="Helvetica"/>
                <a:sym typeface="Helvetica"/>
              </a:defRPr>
            </a:pPr>
            <a:r>
              <a:t>Goal</a:t>
            </a:r>
          </a:p>
          <a:p>
            <a:pPr lvl="1" marL="1148861" indent="-539261" algn="l">
              <a:spcBef>
                <a:spcPts val="3600"/>
              </a:spcBef>
              <a:buSzPct val="75000"/>
              <a:buChar char="•"/>
              <a:defRPr sz="4600"/>
            </a:pPr>
            <a:r>
              <a:t>Confirm MLD</a:t>
            </a:r>
          </a:p>
          <a:p>
            <a:pPr lvl="1" marL="1148861" indent="-539261" algn="l">
              <a:spcBef>
                <a:spcPts val="3600"/>
              </a:spcBef>
              <a:buSzPct val="75000"/>
              <a:buChar char="•"/>
              <a:defRPr sz="4600"/>
            </a:pPr>
            <a:r>
              <a:t>Identify age of onset … form of MLD</a:t>
            </a:r>
          </a:p>
          <a:p>
            <a:pPr lvl="2" marL="1758461" indent="-539261" algn="l">
              <a:spcBef>
                <a:spcPts val="2400"/>
              </a:spcBef>
              <a:buSzPct val="75000"/>
              <a:buChar char="•"/>
              <a:defRPr sz="4000"/>
            </a:pPr>
            <a:r>
              <a:t>expect over 50% of results to indicate onset/form </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8" name="WA Pilot Study Results"/>
          <p:cNvSpPr txBox="1"/>
          <p:nvPr>
            <p:ph type="title"/>
          </p:nvPr>
        </p:nvSpPr>
        <p:spPr>
          <a:prstGeom prst="rect">
            <a:avLst/>
          </a:prstGeom>
        </p:spPr>
        <p:txBody>
          <a:bodyPr/>
          <a:lstStyle/>
          <a:p>
            <a:pPr/>
            <a:r>
              <a:t>WA Pilot Study Results </a:t>
            </a:r>
          </a:p>
        </p:txBody>
      </p:sp>
      <p:sp>
        <p:nvSpPr>
          <p:cNvPr id="449" name="Over 100,000 babies screened over 3+ years…"/>
          <p:cNvSpPr txBox="1"/>
          <p:nvPr>
            <p:ph type="body" idx="1"/>
          </p:nvPr>
        </p:nvSpPr>
        <p:spPr>
          <a:prstGeom prst="rect">
            <a:avLst/>
          </a:prstGeom>
        </p:spPr>
        <p:txBody>
          <a:bodyPr/>
          <a:lstStyle/>
          <a:p>
            <a:pPr/>
            <a:r>
              <a:t>Over 100,000 babies screened</a:t>
            </a:r>
            <a:br/>
            <a:r>
              <a:t>over 3+ years</a:t>
            </a:r>
          </a:p>
          <a:p>
            <a:pPr/>
            <a:r>
              <a:t>Continual refinement … </a:t>
            </a:r>
            <a:br/>
            <a:r>
              <a:t>cutoffs have been adjusted </a:t>
            </a:r>
            <a:br/>
            <a:r>
              <a:t>several times</a:t>
            </a:r>
          </a:p>
        </p:txBody>
      </p:sp>
      <p:sp>
        <p:nvSpPr>
          <p:cNvPr id="45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453" name="Group 31"/>
          <p:cNvGrpSpPr/>
          <p:nvPr/>
        </p:nvGrpSpPr>
        <p:grpSpPr>
          <a:xfrm>
            <a:off x="14467408" y="3977770"/>
            <a:ext cx="9330670" cy="8517998"/>
            <a:chOff x="0" y="0"/>
            <a:chExt cx="9330669" cy="8517997"/>
          </a:xfrm>
        </p:grpSpPr>
        <p:pic>
          <p:nvPicPr>
            <p:cNvPr id="451" name="Picture 27" descr="Picture 27"/>
            <p:cNvPicPr>
              <a:picLocks noChangeAspect="1"/>
            </p:cNvPicPr>
            <p:nvPr/>
          </p:nvPicPr>
          <p:blipFill>
            <a:blip r:embed="rId2">
              <a:extLst/>
            </a:blip>
            <a:stretch>
              <a:fillRect/>
            </a:stretch>
          </p:blipFill>
          <p:spPr>
            <a:xfrm>
              <a:off x="-1" y="0"/>
              <a:ext cx="9330670" cy="8517998"/>
            </a:xfrm>
            <a:prstGeom prst="rect">
              <a:avLst/>
            </a:prstGeom>
            <a:ln w="12700" cap="flat">
              <a:noFill/>
              <a:miter lim="400000"/>
            </a:ln>
            <a:effectLst/>
          </p:spPr>
        </p:pic>
        <p:sp>
          <p:nvSpPr>
            <p:cNvPr id="452" name="Straight Arrow Connector 29"/>
            <p:cNvSpPr/>
            <p:nvPr/>
          </p:nvSpPr>
          <p:spPr>
            <a:xfrm>
              <a:off x="5204986" y="2834472"/>
              <a:ext cx="2" cy="525986"/>
            </a:xfrm>
            <a:prstGeom prst="line">
              <a:avLst/>
            </a:prstGeom>
            <a:noFill/>
            <a:ln w="38100" cap="flat">
              <a:solidFill>
                <a:srgbClr val="4B2E83"/>
              </a:solidFill>
              <a:prstDash val="solid"/>
              <a:round/>
              <a:tailEnd type="triangle" w="med" len="med"/>
            </a:ln>
            <a:effectLst/>
          </p:spPr>
          <p:txBody>
            <a:bodyPr wrap="square" lIns="50800" tIns="50800" rIns="50800" bIns="50800" numCol="1" anchor="ctr">
              <a:noAutofit/>
            </a:bodyPr>
            <a:lstStyle/>
            <a:p>
              <a:pPr>
                <a:defRPr sz="3200">
                  <a:effectLst>
                    <a:outerShdw sx="100000" sy="100000" kx="0" ky="0" algn="b" rotWithShape="0" blurRad="25400" dist="23998" dir="2700000">
                      <a:srgbClr val="000000">
                        <a:alpha val="31034"/>
                      </a:srgbClr>
                    </a:outerShdw>
                  </a:effectLst>
                </a:defRPr>
              </a:pPr>
            </a:p>
          </p:txBody>
        </p:sp>
      </p:gr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5" name="WA Pilot Study Results"/>
          <p:cNvSpPr txBox="1"/>
          <p:nvPr>
            <p:ph type="title"/>
          </p:nvPr>
        </p:nvSpPr>
        <p:spPr>
          <a:prstGeom prst="rect">
            <a:avLst/>
          </a:prstGeom>
        </p:spPr>
        <p:txBody>
          <a:bodyPr/>
          <a:lstStyle/>
          <a:p>
            <a:pPr/>
            <a:r>
              <a:t>WA Pilot Study Results </a:t>
            </a:r>
          </a:p>
        </p:txBody>
      </p:sp>
      <p:sp>
        <p:nvSpPr>
          <p:cNvPr id="456" name="3 potential positives…"/>
          <p:cNvSpPr txBox="1"/>
          <p:nvPr>
            <p:ph type="body" sz="half" idx="1"/>
          </p:nvPr>
        </p:nvSpPr>
        <p:spPr>
          <a:xfrm>
            <a:off x="936862" y="3644900"/>
            <a:ext cx="13392240" cy="8839200"/>
          </a:xfrm>
          <a:prstGeom prst="rect">
            <a:avLst/>
          </a:prstGeom>
        </p:spPr>
        <p:txBody>
          <a:bodyPr/>
          <a:lstStyle/>
          <a:p>
            <a:pPr marL="1082900" indent="-765401">
              <a:spcBef>
                <a:spcPts val="900"/>
              </a:spcBef>
              <a:defRPr sz="5100"/>
            </a:pPr>
            <a:r>
              <a:t>2 potential positives </a:t>
            </a:r>
          </a:p>
          <a:p>
            <a:pPr lvl="2" marL="2041482" indent="-834983">
              <a:spcBef>
                <a:spcPts val="900"/>
              </a:spcBef>
              <a:defRPr sz="4600"/>
            </a:pPr>
            <a:r>
              <a:t>high confidence in confirmation</a:t>
            </a:r>
            <a:br/>
            <a:r>
              <a:t>and elimination of false positives – </a:t>
            </a:r>
            <a:br/>
            <a:r>
              <a:t>sequencing VoUS</a:t>
            </a:r>
          </a:p>
          <a:p>
            <a:pPr lvl="2" marL="2041482" indent="-834983">
              <a:spcBef>
                <a:spcPts val="900"/>
              </a:spcBef>
              <a:defRPr sz="4600"/>
            </a:pPr>
            <a:r>
              <a:t>New confirmation technique being developed  </a:t>
            </a:r>
          </a:p>
          <a:p>
            <a:pPr marL="1082900" indent="-765401">
              <a:spcBef>
                <a:spcPts val="900"/>
              </a:spcBef>
              <a:defRPr sz="5100"/>
            </a:pPr>
            <a:r>
              <a:t>Screen looks very good and is working </a:t>
            </a:r>
          </a:p>
          <a:p>
            <a:pPr lvl="1" marL="1680481" indent="-918482">
              <a:spcBef>
                <a:spcPts val="900"/>
              </a:spcBef>
            </a:pPr>
            <a:r>
              <a:t>confidence in no false negatives</a:t>
            </a:r>
          </a:p>
          <a:p>
            <a:pPr lvl="1" marL="1680481" indent="-918482">
              <a:spcBef>
                <a:spcPts val="900"/>
              </a:spcBef>
            </a:pPr>
            <a:r>
              <a:t>efficient, looks to be transferrable </a:t>
            </a:r>
          </a:p>
          <a:p>
            <a:pPr lvl="1" marL="1344384" indent="-734784">
              <a:spcBef>
                <a:spcPts val="900"/>
              </a:spcBef>
            </a:pPr>
            <a:r>
              <a:t>potential for late infantile and juvenile</a:t>
            </a:r>
            <a:br/>
            <a:r>
              <a:t>distinction, not sure if will discern adults</a:t>
            </a:r>
          </a:p>
        </p:txBody>
      </p:sp>
      <p:sp>
        <p:nvSpPr>
          <p:cNvPr id="45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460" name="Group 31"/>
          <p:cNvGrpSpPr/>
          <p:nvPr/>
        </p:nvGrpSpPr>
        <p:grpSpPr>
          <a:xfrm>
            <a:off x="14467408" y="3977770"/>
            <a:ext cx="9330670" cy="8517998"/>
            <a:chOff x="0" y="0"/>
            <a:chExt cx="9330669" cy="8517997"/>
          </a:xfrm>
        </p:grpSpPr>
        <p:pic>
          <p:nvPicPr>
            <p:cNvPr id="458" name="Picture 27" descr="Picture 27"/>
            <p:cNvPicPr>
              <a:picLocks noChangeAspect="1"/>
            </p:cNvPicPr>
            <p:nvPr/>
          </p:nvPicPr>
          <p:blipFill>
            <a:blip r:embed="rId2">
              <a:extLst/>
            </a:blip>
            <a:stretch>
              <a:fillRect/>
            </a:stretch>
          </p:blipFill>
          <p:spPr>
            <a:xfrm>
              <a:off x="-1" y="0"/>
              <a:ext cx="9330670" cy="8517998"/>
            </a:xfrm>
            <a:prstGeom prst="rect">
              <a:avLst/>
            </a:prstGeom>
            <a:ln w="12700" cap="flat">
              <a:noFill/>
              <a:miter lim="400000"/>
            </a:ln>
            <a:effectLst/>
          </p:spPr>
        </p:pic>
        <p:sp>
          <p:nvSpPr>
            <p:cNvPr id="459" name="Straight Arrow Connector 29"/>
            <p:cNvSpPr/>
            <p:nvPr/>
          </p:nvSpPr>
          <p:spPr>
            <a:xfrm>
              <a:off x="5204986" y="2834472"/>
              <a:ext cx="2" cy="525986"/>
            </a:xfrm>
            <a:prstGeom prst="line">
              <a:avLst/>
            </a:prstGeom>
            <a:noFill/>
            <a:ln w="38100" cap="flat">
              <a:solidFill>
                <a:srgbClr val="4B2E83"/>
              </a:solidFill>
              <a:prstDash val="solid"/>
              <a:round/>
              <a:tailEnd type="triangle" w="med" len="med"/>
            </a:ln>
            <a:effectLst/>
          </p:spPr>
          <p:txBody>
            <a:bodyPr wrap="square" lIns="50800" tIns="50800" rIns="50800" bIns="50800" numCol="1" anchor="ctr">
              <a:noAutofit/>
            </a:bodyPr>
            <a:lstStyle/>
            <a:p>
              <a:pPr>
                <a:defRPr sz="3200">
                  <a:effectLst>
                    <a:outerShdw sx="100000" sy="100000" kx="0" ky="0" algn="b" rotWithShape="0" blurRad="25400" dist="23998" dir="2700000">
                      <a:srgbClr val="000000">
                        <a:alpha val="31034"/>
                      </a:srgbClr>
                    </a:outerShdw>
                  </a:effectLst>
                </a:defRPr>
              </a:pPr>
            </a:p>
          </p:txBody>
        </p:sp>
      </p:gr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62" name="butterfly-w-tail-transparent.png" descr="butterfly-w-tail-transparent.png"/>
          <p:cNvPicPr>
            <a:picLocks noChangeAspect="1"/>
          </p:cNvPicPr>
          <p:nvPr/>
        </p:nvPicPr>
        <p:blipFill>
          <a:blip r:embed="rId2">
            <a:extLst/>
          </a:blip>
          <a:stretch>
            <a:fillRect/>
          </a:stretch>
        </p:blipFill>
        <p:spPr>
          <a:xfrm>
            <a:off x="3530877" y="2870706"/>
            <a:ext cx="17299704" cy="7974588"/>
          </a:xfrm>
          <a:prstGeom prst="rect">
            <a:avLst/>
          </a:prstGeom>
          <a:ln w="12700">
            <a:miter lim="400000"/>
          </a:ln>
        </p:spPr>
      </p:pic>
      <p:sp>
        <p:nvSpPr>
          <p:cNvPr id="463" name="We C.A.R.E.™"/>
          <p:cNvSpPr txBox="1"/>
          <p:nvPr>
            <p:ph type="title"/>
          </p:nvPr>
        </p:nvSpPr>
        <p:spPr>
          <a:prstGeom prst="rect">
            <a:avLst/>
          </a:prstGeom>
        </p:spPr>
        <p:txBody>
          <a:bodyPr/>
          <a:lstStyle/>
          <a:p>
            <a:pPr>
              <a:defRPr>
                <a:latin typeface="Gill Sans"/>
                <a:ea typeface="Gill Sans"/>
                <a:cs typeface="Gill Sans"/>
                <a:sym typeface="Gill Sans"/>
              </a:defRPr>
            </a:pPr>
            <a:r>
              <a:t>We C.A.R.E.</a:t>
            </a:r>
            <a:r>
              <a:rPr baseline="31998"/>
              <a:t>®</a:t>
            </a:r>
          </a:p>
        </p:txBody>
      </p:sp>
      <p:sp>
        <p:nvSpPr>
          <p:cNvPr id="46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65" name="Mission-large-white-(source-with-We-CARE).png" descr="Mission-large-white-(source-with-We-CARE).png"/>
          <p:cNvPicPr>
            <a:picLocks noChangeAspect="1"/>
          </p:cNvPicPr>
          <p:nvPr/>
        </p:nvPicPr>
        <p:blipFill>
          <a:blip r:embed="rId3">
            <a:extLst/>
          </a:blip>
          <a:srcRect l="0" t="19085" r="0" b="0"/>
          <a:stretch>
            <a:fillRect/>
          </a:stretch>
        </p:blipFill>
        <p:spPr>
          <a:xfrm>
            <a:off x="3071584" y="4038485"/>
            <a:ext cx="18240833" cy="7379723"/>
          </a:xfrm>
          <a:prstGeom prst="rect">
            <a:avLst/>
          </a:prstGeom>
          <a:ln w="12700">
            <a:miter lim="400000"/>
          </a:ln>
        </p:spPr>
      </p:pic>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7" name="Initiatives: Genotype/Phenotype"/>
          <p:cNvSpPr txBox="1"/>
          <p:nvPr>
            <p:ph type="title"/>
          </p:nvPr>
        </p:nvSpPr>
        <p:spPr>
          <a:prstGeom prst="rect">
            <a:avLst/>
          </a:prstGeom>
        </p:spPr>
        <p:txBody>
          <a:bodyPr/>
          <a:lstStyle/>
          <a:p>
            <a:pPr/>
            <a:r>
              <a:t>Initiatives: Genotype/Phenotype</a:t>
            </a:r>
          </a:p>
        </p:txBody>
      </p:sp>
      <p:sp>
        <p:nvSpPr>
          <p:cNvPr id="468" name="Working with another (non-MLD) pharma…"/>
          <p:cNvSpPr txBox="1"/>
          <p:nvPr>
            <p:ph type="body" idx="1"/>
          </p:nvPr>
        </p:nvSpPr>
        <p:spPr>
          <a:xfrm>
            <a:off x="1790700" y="3644900"/>
            <a:ext cx="21941857" cy="9407180"/>
          </a:xfrm>
          <a:prstGeom prst="rect">
            <a:avLst/>
          </a:prstGeom>
        </p:spPr>
        <p:txBody>
          <a:bodyPr/>
          <a:lstStyle/>
          <a:p>
            <a:pPr/>
            <a:r>
              <a:t>Every new diagnosis needs a solid genotype-phenotype-biochemical correlation to optimize therapy and clinical care</a:t>
            </a:r>
          </a:p>
          <a:p>
            <a:pPr/>
            <a:r>
              <a:t>Gelb Lab &amp; Biomarin</a:t>
            </a:r>
          </a:p>
          <a:p>
            <a:pPr lvl="1">
              <a:spcBef>
                <a:spcPts val="1900"/>
              </a:spcBef>
            </a:pPr>
            <a:r>
              <a:t>Measured ARSA enzymatic activity of ≈300 variants</a:t>
            </a:r>
            <a:r>
              <a:rPr i="1" sz="4100">
                <a:latin typeface="Helvetica"/>
                <a:ea typeface="Helvetica"/>
                <a:cs typeface="Helvetica"/>
                <a:sym typeface="Helvetica"/>
              </a:rPr>
              <a:t> … covers all common variants</a:t>
            </a:r>
          </a:p>
          <a:p>
            <a:pPr lvl="1">
              <a:spcBef>
                <a:spcPts val="1900"/>
              </a:spcBef>
            </a:pPr>
            <a:r>
              <a:t>Segmented into Severe, Moderate, Mild, and Benign variants</a:t>
            </a:r>
            <a:r>
              <a:rPr sz="4200"/>
              <a:t> </a:t>
            </a:r>
            <a:br>
              <a:rPr sz="4200"/>
            </a:br>
            <a:r>
              <a:rPr sz="4200"/>
              <a:t>                               &lt;2%         2-4%      4-13%        &gt;13%  </a:t>
            </a:r>
            <a:r>
              <a:rPr i="1" sz="3800">
                <a:latin typeface="Helvetica"/>
                <a:ea typeface="Helvetica"/>
                <a:cs typeface="Helvetica"/>
                <a:sym typeface="Helvetica"/>
              </a:rPr>
              <a:t>of “normal” (wild type) level</a:t>
            </a:r>
          </a:p>
          <a:p>
            <a:pPr lvl="1">
              <a:spcBef>
                <a:spcPts val="1900"/>
              </a:spcBef>
            </a:pPr>
            <a:r>
              <a:rPr b="1">
                <a:solidFill>
                  <a:srgbClr val="FB828F"/>
                </a:solidFill>
                <a:latin typeface="Helvetica"/>
                <a:ea typeface="Helvetica"/>
                <a:cs typeface="Helvetica"/>
                <a:sym typeface="Helvetica"/>
              </a:rPr>
              <a:t>78% </a:t>
            </a:r>
            <a:r>
              <a:t>predictive accuracy for published phenotypes</a:t>
            </a:r>
          </a:p>
          <a:p>
            <a:pPr lvl="2" marL="1839350" indent="-620150">
              <a:spcBef>
                <a:spcPts val="1900"/>
              </a:spcBef>
              <a:defRPr sz="4600"/>
            </a:pPr>
            <a:r>
              <a:t>78% is awesome, but leaves room for refinement and improvement</a:t>
            </a:r>
          </a:p>
          <a:p>
            <a:pPr marL="459370" indent="-459370">
              <a:spcBef>
                <a:spcPts val="5900"/>
              </a:spcBef>
            </a:pPr>
            <a:r>
              <a:t>Combine with other patient-specific diagnostic processes</a:t>
            </a:r>
          </a:p>
        </p:txBody>
      </p:sp>
      <p:sp>
        <p:nvSpPr>
          <p:cNvPr id="46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1" name="Initiatives: Genotype/Phenotype"/>
          <p:cNvSpPr txBox="1"/>
          <p:nvPr>
            <p:ph type="title"/>
          </p:nvPr>
        </p:nvSpPr>
        <p:spPr>
          <a:prstGeom prst="rect">
            <a:avLst/>
          </a:prstGeom>
        </p:spPr>
        <p:txBody>
          <a:bodyPr/>
          <a:lstStyle/>
          <a:p>
            <a:pPr/>
            <a:r>
              <a:t>Initiatives: Genotype/Phenotype</a:t>
            </a:r>
          </a:p>
        </p:txBody>
      </p:sp>
      <p:sp>
        <p:nvSpPr>
          <p:cNvPr id="47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73" name="Image" descr="Image"/>
          <p:cNvPicPr>
            <a:picLocks noChangeAspect="1"/>
          </p:cNvPicPr>
          <p:nvPr/>
        </p:nvPicPr>
        <p:blipFill>
          <a:blip r:embed="rId2">
            <a:extLst/>
          </a:blip>
          <a:stretch>
            <a:fillRect/>
          </a:stretch>
        </p:blipFill>
        <p:spPr>
          <a:xfrm>
            <a:off x="2650816" y="3121838"/>
            <a:ext cx="19082368" cy="10368258"/>
          </a:xfrm>
          <a:prstGeom prst="rect">
            <a:avLst/>
          </a:prstGeom>
          <a:ln w="12700">
            <a:miter lim="400000"/>
          </a:ln>
        </p:spPr>
      </p:pic>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5" name="Initiatives: Genotype/Phenotype"/>
          <p:cNvSpPr txBox="1"/>
          <p:nvPr>
            <p:ph type="title"/>
          </p:nvPr>
        </p:nvSpPr>
        <p:spPr>
          <a:prstGeom prst="rect">
            <a:avLst/>
          </a:prstGeom>
        </p:spPr>
        <p:txBody>
          <a:bodyPr/>
          <a:lstStyle/>
          <a:p>
            <a:pPr/>
            <a:r>
              <a:t>Initiatives: Genotype/Phenotype</a:t>
            </a:r>
          </a:p>
        </p:txBody>
      </p:sp>
      <p:sp>
        <p:nvSpPr>
          <p:cNvPr id="476" name="Working with another (non-MLD) pharma…"/>
          <p:cNvSpPr txBox="1"/>
          <p:nvPr>
            <p:ph type="body" idx="1"/>
          </p:nvPr>
        </p:nvSpPr>
        <p:spPr>
          <a:xfrm>
            <a:off x="1790700" y="3644900"/>
            <a:ext cx="21941857" cy="9407180"/>
          </a:xfrm>
          <a:prstGeom prst="rect">
            <a:avLst/>
          </a:prstGeom>
        </p:spPr>
        <p:txBody>
          <a:bodyPr/>
          <a:lstStyle/>
          <a:p>
            <a:pPr/>
            <a:r>
              <a:t>Improving the genotype-phenotype correlation for better outcomes</a:t>
            </a:r>
          </a:p>
          <a:p>
            <a:pPr lvl="1">
              <a:spcBef>
                <a:spcPts val="1900"/>
              </a:spcBef>
            </a:pPr>
            <a:r>
              <a:t>Identify and gather ARSA enzymatic activity on other variants</a:t>
            </a:r>
          </a:p>
          <a:p>
            <a:pPr>
              <a:spcBef>
                <a:spcPts val="5900"/>
              </a:spcBef>
            </a:pPr>
            <a:r>
              <a:t>MLD Foundation will be expanding phenotype contributions</a:t>
            </a:r>
          </a:p>
          <a:p>
            <a:pPr marL="459370" indent="-459370">
              <a:spcBef>
                <a:spcPts val="5900"/>
              </a:spcBef>
            </a:pPr>
            <a:r>
              <a:t>Review, and as necessary, adjust segmenting process and cutoffs</a:t>
            </a:r>
          </a:p>
          <a:p>
            <a:pPr lvl="1">
              <a:spcBef>
                <a:spcPts val="1900"/>
              </a:spcBef>
            </a:pPr>
            <a:r>
              <a:t>Severe, Moderate, Mild, and Benign variants</a:t>
            </a:r>
            <a:r>
              <a:rPr sz="4200"/>
              <a:t> </a:t>
            </a:r>
            <a:br>
              <a:rPr sz="4200"/>
            </a:br>
            <a:r>
              <a:rPr sz="4200"/>
              <a:t>   &lt;2%         2-4%      4-13%        &gt;13%  </a:t>
            </a:r>
            <a:r>
              <a:rPr i="1" sz="3800">
                <a:latin typeface="Helvetica"/>
                <a:ea typeface="Helvetica"/>
                <a:cs typeface="Helvetica"/>
                <a:sym typeface="Helvetica"/>
              </a:rPr>
              <a:t>of “normal” (wild type) level</a:t>
            </a:r>
          </a:p>
        </p:txBody>
      </p:sp>
      <p:sp>
        <p:nvSpPr>
          <p:cNvPr id="47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9" name="Thank You!"/>
          <p:cNvSpPr txBox="1"/>
          <p:nvPr>
            <p:ph type="ctrTitle"/>
          </p:nvPr>
        </p:nvSpPr>
        <p:spPr>
          <a:xfrm>
            <a:off x="2381249" y="3569527"/>
            <a:ext cx="19621501" cy="4648201"/>
          </a:xfrm>
          <a:prstGeom prst="rect">
            <a:avLst/>
          </a:prstGeom>
        </p:spPr>
        <p:txBody>
          <a:bodyPr/>
          <a:lstStyle>
            <a:lvl1pPr>
              <a:defRPr sz="13100">
                <a:latin typeface="Cochin"/>
                <a:ea typeface="Cochin"/>
                <a:cs typeface="Cochin"/>
                <a:sym typeface="Cochin"/>
              </a:defRPr>
            </a:lvl1pPr>
          </a:lstStyle>
          <a:p>
            <a:pPr/>
            <a:r>
              <a:t>Questions &amp; Discussion </a:t>
            </a:r>
          </a:p>
        </p:txBody>
      </p:sp>
      <p:sp>
        <p:nvSpPr>
          <p:cNvPr id="480" name="Dean Suhr … dean@MLDFoundation.org Teryn Suhr … teryn@MLDfoundation.org"/>
          <p:cNvSpPr txBox="1"/>
          <p:nvPr>
            <p:ph type="subTitle" sz="quarter" idx="1"/>
          </p:nvPr>
        </p:nvSpPr>
        <p:spPr>
          <a:xfrm>
            <a:off x="2371121" y="10965808"/>
            <a:ext cx="19621501" cy="1587501"/>
          </a:xfrm>
          <a:prstGeom prst="rect">
            <a:avLst/>
          </a:prstGeom>
        </p:spPr>
        <p:txBody>
          <a:bodyPr/>
          <a:lstStyle/>
          <a:p>
            <a:pPr>
              <a:lnSpc>
                <a:spcPct val="88000"/>
              </a:lnSpc>
              <a:defRPr sz="5400"/>
            </a:pPr>
            <a:r>
              <a:t>Dean Suhr</a:t>
            </a:r>
            <a:r>
              <a:rPr sz="4000"/>
              <a:t> … dean@MLDFoundation.org</a:t>
            </a:r>
            <a:br>
              <a:rPr sz="4000"/>
            </a:br>
          </a:p>
        </p:txBody>
      </p:sp>
      <p:sp>
        <p:nvSpPr>
          <p:cNvPr id="481" name="Slide Number"/>
          <p:cNvSpPr txBox="1"/>
          <p:nvPr>
            <p:ph type="sldNum" sz="quarter" idx="2"/>
          </p:nvPr>
        </p:nvSpPr>
        <p:spPr>
          <a:xfrm>
            <a:off x="23531696" y="13044513"/>
            <a:ext cx="453238" cy="4699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82" name="MLD  Foundation logo – Over 20 years of C.A.R.E.  - transparent 2022.png" descr="MLD  Foundation logo – Over 20 years of C.A.R.E.  - transparent 2022.png"/>
          <p:cNvPicPr>
            <a:picLocks noChangeAspect="1"/>
          </p:cNvPicPr>
          <p:nvPr/>
        </p:nvPicPr>
        <p:blipFill>
          <a:blip r:embed="rId2">
            <a:extLst/>
          </a:blip>
          <a:stretch>
            <a:fillRect/>
          </a:stretch>
        </p:blipFill>
        <p:spPr>
          <a:xfrm>
            <a:off x="0" y="457200"/>
            <a:ext cx="7620002" cy="4000501"/>
          </a:xfrm>
          <a:prstGeom prst="rect">
            <a:avLst/>
          </a:prstGeom>
          <a:ln w="12700">
            <a:miter lim="400000"/>
          </a:ln>
        </p:spPr>
      </p:pic>
      <p:pic>
        <p:nvPicPr>
          <p:cNvPr id="483" name="MLD Newborn Screening Logo - foot only.png" descr="MLD Newborn Screening Logo - foot only.png"/>
          <p:cNvPicPr>
            <a:picLocks noChangeAspect="1"/>
          </p:cNvPicPr>
          <p:nvPr/>
        </p:nvPicPr>
        <p:blipFill>
          <a:blip r:embed="rId3">
            <a:extLst/>
          </a:blip>
          <a:srcRect l="2686" t="8149" r="76356" b="8149"/>
          <a:stretch>
            <a:fillRect/>
          </a:stretch>
        </p:blipFill>
        <p:spPr>
          <a:xfrm>
            <a:off x="20990275" y="319322"/>
            <a:ext cx="2944397" cy="4276168"/>
          </a:xfrm>
          <a:prstGeom prst="rect">
            <a:avLst/>
          </a:prstGeom>
          <a:ln w="12700">
            <a:miter lim="400000"/>
          </a:ln>
        </p:spPr>
      </p:pic>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85" name="butterfly-w-tail-transparent.png" descr="butterfly-w-tail-transparent.png"/>
          <p:cNvPicPr>
            <a:picLocks noChangeAspect="1"/>
          </p:cNvPicPr>
          <p:nvPr/>
        </p:nvPicPr>
        <p:blipFill>
          <a:blip r:embed="rId2">
            <a:extLst/>
          </a:blip>
          <a:stretch>
            <a:fillRect/>
          </a:stretch>
        </p:blipFill>
        <p:spPr>
          <a:xfrm>
            <a:off x="3530877" y="2870706"/>
            <a:ext cx="17299704" cy="7974588"/>
          </a:xfrm>
          <a:prstGeom prst="rect">
            <a:avLst/>
          </a:prstGeom>
          <a:ln w="12700">
            <a:miter lim="400000"/>
          </a:ln>
        </p:spPr>
      </p:pic>
      <p:sp>
        <p:nvSpPr>
          <p:cNvPr id="486" name="We C.A.R.E.™"/>
          <p:cNvSpPr txBox="1"/>
          <p:nvPr>
            <p:ph type="title"/>
          </p:nvPr>
        </p:nvSpPr>
        <p:spPr>
          <a:prstGeom prst="rect">
            <a:avLst/>
          </a:prstGeom>
        </p:spPr>
        <p:txBody>
          <a:bodyPr/>
          <a:lstStyle/>
          <a:p>
            <a:pPr>
              <a:defRPr>
                <a:latin typeface="Gill Sans"/>
                <a:ea typeface="Gill Sans"/>
                <a:cs typeface="Gill Sans"/>
                <a:sym typeface="Gill Sans"/>
              </a:defRPr>
            </a:pPr>
            <a:r>
              <a:t>We C.A.R.E.</a:t>
            </a:r>
            <a:r>
              <a:rPr baseline="31998"/>
              <a:t>®</a:t>
            </a:r>
          </a:p>
        </p:txBody>
      </p:sp>
      <p:sp>
        <p:nvSpPr>
          <p:cNvPr id="48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88" name="Mission-large-white-(source-with-We-CARE).png" descr="Mission-large-white-(source-with-We-CARE).png"/>
          <p:cNvPicPr>
            <a:picLocks noChangeAspect="1"/>
          </p:cNvPicPr>
          <p:nvPr/>
        </p:nvPicPr>
        <p:blipFill>
          <a:blip r:embed="rId3">
            <a:extLst/>
          </a:blip>
          <a:srcRect l="0" t="19085" r="0" b="0"/>
          <a:stretch>
            <a:fillRect/>
          </a:stretch>
        </p:blipFill>
        <p:spPr>
          <a:xfrm>
            <a:off x="3071584" y="4038485"/>
            <a:ext cx="18240833" cy="7379723"/>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Gradient">
  <a:themeElements>
    <a:clrScheme name="Gradient">
      <a:dk1>
        <a:srgbClr val="FF0000"/>
      </a:dk1>
      <a:lt1>
        <a:srgbClr val="FFFFFF"/>
      </a:lt1>
      <a:dk2>
        <a:srgbClr val="53585F"/>
      </a:dk2>
      <a:lt2>
        <a:srgbClr val="DCDEE0"/>
      </a:lt2>
      <a:accent1>
        <a:srgbClr val="0065C1"/>
      </a:accent1>
      <a:accent2>
        <a:srgbClr val="189B1A"/>
      </a:accent2>
      <a:accent3>
        <a:srgbClr val="008C91"/>
      </a:accent3>
      <a:accent4>
        <a:srgbClr val="5747C1"/>
      </a:accent4>
      <a:accent5>
        <a:srgbClr val="971817"/>
      </a:accent5>
      <a:accent6>
        <a:srgbClr val="BC8027"/>
      </a:accent6>
      <a:hlink>
        <a:srgbClr val="0000FF"/>
      </a:hlink>
      <a:folHlink>
        <a:srgbClr val="FF00FF"/>
      </a:folHlink>
    </a:clrScheme>
    <a:fontScheme name="Gradient">
      <a:majorFont>
        <a:latin typeface="Helvetica Light"/>
        <a:ea typeface="Helvetica Light"/>
        <a:cs typeface="Helvetica Light"/>
      </a:majorFont>
      <a:minorFont>
        <a:latin typeface="Helvetica Light"/>
        <a:ea typeface="Helvetica Light"/>
        <a:cs typeface="Helvetica Light"/>
      </a:minorFont>
    </a:fontScheme>
    <a:fmtScheme name="Gradien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76200" dist="0" dir="18900000">
              <a:srgbClr val="000000">
                <a:alpha val="80000"/>
              </a:srgbClr>
            </a:outerShdw>
          </a:effectLst>
        </a:effectStyle>
        <a:effectStyle>
          <a:effectLst>
            <a:outerShdw sx="100000" sy="100000" kx="0" ky="0" algn="b" rotWithShape="0" blurRad="76200" dist="0" dir="18900000">
              <a:srgbClr val="000000">
                <a:alpha val="80000"/>
              </a:srgbClr>
            </a:outerShdw>
          </a:effectLst>
        </a:effectStyle>
        <a:effectStyle>
          <a:effectLst>
            <a:outerShdw sx="100000" sy="100000" kx="0" ky="0" algn="b" rotWithShape="0" blurRad="76200" dist="0" dir="18900000">
              <a:srgbClr val="000000">
                <a:alpha val="8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chemeClr val="accent1"/>
            </a:gs>
            <a:gs pos="100000">
              <a:schemeClr val="accent1">
                <a:hueOff val="321133"/>
                <a:satOff val="-12043"/>
                <a:lumOff val="-7113"/>
              </a:schemeClr>
            </a:gs>
          </a:gsLst>
          <a:lin ang="5400000" scaled="0"/>
        </a:gradFill>
        <a:ln w="12700" cap="flat">
          <a:noFill/>
          <a:miter lim="400000"/>
        </a:ln>
        <a:effectLst>
          <a:outerShdw sx="100000" sy="100000" kx="0" ky="0" algn="b" rotWithShape="0" blurRad="76200" dist="0" dir="18900000">
            <a:srgbClr val="000000">
              <a:alpha val="8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outerShdw sx="100000" sy="100000" kx="0" ky="0" algn="b" rotWithShape="0" blurRad="25400" dist="23998" dir="2700000">
                <a:srgbClr val="000000">
                  <a:alpha val="31034"/>
                </a:srgbClr>
              </a:outerShdw>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Gradient">
  <a:themeElements>
    <a:clrScheme name="Gradient">
      <a:dk1>
        <a:srgbClr val="000000"/>
      </a:dk1>
      <a:lt1>
        <a:srgbClr val="FFFFFF"/>
      </a:lt1>
      <a:dk2>
        <a:srgbClr val="53585F"/>
      </a:dk2>
      <a:lt2>
        <a:srgbClr val="DCDEE0"/>
      </a:lt2>
      <a:accent1>
        <a:srgbClr val="0065C1"/>
      </a:accent1>
      <a:accent2>
        <a:srgbClr val="189B1A"/>
      </a:accent2>
      <a:accent3>
        <a:srgbClr val="008C91"/>
      </a:accent3>
      <a:accent4>
        <a:srgbClr val="5747C1"/>
      </a:accent4>
      <a:accent5>
        <a:srgbClr val="971817"/>
      </a:accent5>
      <a:accent6>
        <a:srgbClr val="BC8027"/>
      </a:accent6>
      <a:hlink>
        <a:srgbClr val="0000FF"/>
      </a:hlink>
      <a:folHlink>
        <a:srgbClr val="FF00FF"/>
      </a:folHlink>
    </a:clrScheme>
    <a:fontScheme name="Gradient">
      <a:majorFont>
        <a:latin typeface="Helvetica Light"/>
        <a:ea typeface="Helvetica Light"/>
        <a:cs typeface="Helvetica Light"/>
      </a:majorFont>
      <a:minorFont>
        <a:latin typeface="Helvetica Light"/>
        <a:ea typeface="Helvetica Light"/>
        <a:cs typeface="Helvetica Light"/>
      </a:minorFont>
    </a:fontScheme>
    <a:fmtScheme name="Gradien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76200" dist="0" dir="18900000">
              <a:srgbClr val="000000">
                <a:alpha val="80000"/>
              </a:srgbClr>
            </a:outerShdw>
          </a:effectLst>
        </a:effectStyle>
        <a:effectStyle>
          <a:effectLst>
            <a:outerShdw sx="100000" sy="100000" kx="0" ky="0" algn="b" rotWithShape="0" blurRad="76200" dist="0" dir="18900000">
              <a:srgbClr val="000000">
                <a:alpha val="80000"/>
              </a:srgbClr>
            </a:outerShdw>
          </a:effectLst>
        </a:effectStyle>
        <a:effectStyle>
          <a:effectLst>
            <a:outerShdw sx="100000" sy="100000" kx="0" ky="0" algn="b" rotWithShape="0" blurRad="76200" dist="0" dir="18900000">
              <a:srgbClr val="000000">
                <a:alpha val="8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chemeClr val="accent1"/>
            </a:gs>
            <a:gs pos="100000">
              <a:schemeClr val="accent1">
                <a:hueOff val="321133"/>
                <a:satOff val="-12043"/>
                <a:lumOff val="-7113"/>
              </a:schemeClr>
            </a:gs>
          </a:gsLst>
          <a:lin ang="5400000" scaled="0"/>
        </a:gradFill>
        <a:ln w="12700" cap="flat">
          <a:noFill/>
          <a:miter lim="400000"/>
        </a:ln>
        <a:effectLst>
          <a:outerShdw sx="100000" sy="100000" kx="0" ky="0" algn="b" rotWithShape="0" blurRad="76200" dist="0" dir="18900000">
            <a:srgbClr val="000000">
              <a:alpha val="8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outerShdw sx="100000" sy="100000" kx="0" ky="0" algn="b" rotWithShape="0" blurRad="25400" dist="23998" dir="2700000">
                <a:srgbClr val="000000">
                  <a:alpha val="31034"/>
                </a:srgbClr>
              </a:outerShdw>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