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3" r:id="rId1"/>
  </p:sldMasterIdLst>
  <p:notesMasterIdLst>
    <p:notesMasterId r:id="rId46"/>
  </p:notesMasterIdLst>
  <p:sldIdLst>
    <p:sldId id="256" r:id="rId2"/>
    <p:sldId id="409" r:id="rId3"/>
    <p:sldId id="372" r:id="rId4"/>
    <p:sldId id="458" r:id="rId5"/>
    <p:sldId id="441" r:id="rId6"/>
    <p:sldId id="386" r:id="rId7"/>
    <p:sldId id="384" r:id="rId8"/>
    <p:sldId id="410" r:id="rId9"/>
    <p:sldId id="415" r:id="rId10"/>
    <p:sldId id="352" r:id="rId11"/>
    <p:sldId id="373" r:id="rId12"/>
    <p:sldId id="428" r:id="rId13"/>
    <p:sldId id="433" r:id="rId14"/>
    <p:sldId id="431" r:id="rId15"/>
    <p:sldId id="413" r:id="rId16"/>
    <p:sldId id="416" r:id="rId17"/>
    <p:sldId id="429" r:id="rId18"/>
    <p:sldId id="417" r:id="rId19"/>
    <p:sldId id="434" r:id="rId20"/>
    <p:sldId id="420" r:id="rId21"/>
    <p:sldId id="419" r:id="rId22"/>
    <p:sldId id="418" r:id="rId23"/>
    <p:sldId id="358" r:id="rId24"/>
    <p:sldId id="448" r:id="rId25"/>
    <p:sldId id="421" r:id="rId26"/>
    <p:sldId id="404" r:id="rId27"/>
    <p:sldId id="438" r:id="rId28"/>
    <p:sldId id="405" r:id="rId29"/>
    <p:sldId id="455" r:id="rId30"/>
    <p:sldId id="446" r:id="rId31"/>
    <p:sldId id="459" r:id="rId32"/>
    <p:sldId id="447" r:id="rId33"/>
    <p:sldId id="435" r:id="rId34"/>
    <p:sldId id="436" r:id="rId35"/>
    <p:sldId id="449" r:id="rId36"/>
    <p:sldId id="437" r:id="rId37"/>
    <p:sldId id="457" r:id="rId38"/>
    <p:sldId id="424" r:id="rId39"/>
    <p:sldId id="456" r:id="rId40"/>
    <p:sldId id="423" r:id="rId41"/>
    <p:sldId id="452" r:id="rId42"/>
    <p:sldId id="422" r:id="rId43"/>
    <p:sldId id="460" r:id="rId44"/>
    <p:sldId id="454" r:id="rId4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28" autoAdjust="0"/>
    <p:restoredTop sz="86345" autoAdjust="0"/>
  </p:normalViewPr>
  <p:slideViewPr>
    <p:cSldViewPr snapToGrid="0">
      <p:cViewPr varScale="1">
        <p:scale>
          <a:sx n="60" d="100"/>
          <a:sy n="60" d="100"/>
        </p:scale>
        <p:origin x="342" y="3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C6FE586-CB68-4DFA-9C12-9D3A0080E1B9}" type="datetimeFigureOut">
              <a:rPr lang="en-US" smtClean="0"/>
              <a:t>8/30/2022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EC66A9B-25EA-4908-84B0-D300451BFF1A}" type="slidenum">
              <a:rPr lang="en-US" smtClean="0"/>
              <a:t>‹#›</a:t>
            </a:fld>
            <a:endParaRPr lang="en-US"/>
          </a:p>
        </p:txBody>
      </p:sp>
    </p:spTree>
    <p:extLst>
      <p:ext uri="{BB962C8B-B14F-4D97-AF65-F5344CB8AC3E}">
        <p14:creationId xmlns:p14="http://schemas.microsoft.com/office/powerpoint/2010/main" val="31526191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dirty="0" smtClean="0"/>
          </a:p>
          <a:p>
            <a:pPr marL="0" indent="0">
              <a:buNone/>
            </a:pPr>
            <a:r>
              <a:rPr lang="en-US" dirty="0" smtClean="0"/>
              <a:t>How do we:</a:t>
            </a:r>
          </a:p>
          <a:p>
            <a:pPr marL="514350" indent="-514350">
              <a:buAutoNum type="arabicParenR"/>
            </a:pPr>
            <a:r>
              <a:rPr lang="en-US" dirty="0" smtClean="0"/>
              <a:t>Identify these variants?</a:t>
            </a:r>
          </a:p>
          <a:p>
            <a:pPr marL="514350" indent="-514350">
              <a:buAutoNum type="arabicParenR"/>
            </a:pPr>
            <a:r>
              <a:rPr lang="en-US" dirty="0" smtClean="0"/>
              <a:t>Figure out the impact of these variants on health and disease? Some variants can</a:t>
            </a:r>
            <a:r>
              <a:rPr lang="en-US" baseline="0" dirty="0" smtClean="0"/>
              <a:t> have no impact (benign), so affect physical traits, some affects health (risk factors to severe monogenic diseases), others have effect only with other genetic variants and impact of environment.</a:t>
            </a:r>
            <a:endParaRPr lang="en-US" dirty="0" smtClean="0"/>
          </a:p>
          <a:p>
            <a:endParaRPr lang="en-US" dirty="0"/>
          </a:p>
        </p:txBody>
      </p:sp>
      <p:sp>
        <p:nvSpPr>
          <p:cNvPr id="4" name="Slide Number Placeholder 3"/>
          <p:cNvSpPr>
            <a:spLocks noGrp="1"/>
          </p:cNvSpPr>
          <p:nvPr>
            <p:ph type="sldNum" sz="quarter" idx="10"/>
          </p:nvPr>
        </p:nvSpPr>
        <p:spPr/>
        <p:txBody>
          <a:bodyPr/>
          <a:lstStyle/>
          <a:p>
            <a:fld id="{DEC66A9B-25EA-4908-84B0-D300451BFF1A}" type="slidenum">
              <a:rPr lang="en-US" smtClean="0"/>
              <a:t>3</a:t>
            </a:fld>
            <a:endParaRPr lang="en-US"/>
          </a:p>
        </p:txBody>
      </p:sp>
    </p:spTree>
    <p:extLst>
      <p:ext uri="{BB962C8B-B14F-4D97-AF65-F5344CB8AC3E}">
        <p14:creationId xmlns:p14="http://schemas.microsoft.com/office/powerpoint/2010/main" val="23263230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figure was published</a:t>
            </a:r>
            <a:r>
              <a:rPr lang="en-US" baseline="0" dirty="0" smtClean="0"/>
              <a:t> to explain the genetic aspects of different cardiovascular diseases, but can be applied to human genetic disease in general. And, not only genetic disease. For example, certain traits, like height, are polygenic. </a:t>
            </a:r>
            <a:r>
              <a:rPr lang="en-US" baseline="0" dirty="0" err="1" smtClean="0"/>
              <a:t>Futhermore</a:t>
            </a:r>
            <a:r>
              <a:rPr lang="en-US" baseline="0" dirty="0" smtClean="0"/>
              <a:t>, we also need to consider the impact of the environment.</a:t>
            </a:r>
          </a:p>
          <a:p>
            <a:r>
              <a:rPr lang="en-US" baseline="0" dirty="0" smtClean="0"/>
              <a:t>Today, we will be focusing on monogenic disease, and that is what we have the best understanding of. </a:t>
            </a:r>
          </a:p>
          <a:p>
            <a:r>
              <a:rPr lang="en-US" baseline="0" dirty="0" smtClean="0"/>
              <a:t>Not all diseases have an identifiable genetic cause.</a:t>
            </a:r>
            <a:endParaRPr lang="en-US" dirty="0"/>
          </a:p>
        </p:txBody>
      </p:sp>
      <p:sp>
        <p:nvSpPr>
          <p:cNvPr id="4" name="Slide Number Placeholder 3"/>
          <p:cNvSpPr>
            <a:spLocks noGrp="1"/>
          </p:cNvSpPr>
          <p:nvPr>
            <p:ph type="sldNum" sz="quarter" idx="10"/>
          </p:nvPr>
        </p:nvSpPr>
        <p:spPr/>
        <p:txBody>
          <a:bodyPr/>
          <a:lstStyle/>
          <a:p>
            <a:fld id="{DEC66A9B-25EA-4908-84B0-D300451BFF1A}" type="slidenum">
              <a:rPr lang="en-US" smtClean="0"/>
              <a:t>5</a:t>
            </a:fld>
            <a:endParaRPr lang="en-US"/>
          </a:p>
        </p:txBody>
      </p:sp>
    </p:spTree>
    <p:extLst>
      <p:ext uri="{BB962C8B-B14F-4D97-AF65-F5344CB8AC3E}">
        <p14:creationId xmlns:p14="http://schemas.microsoft.com/office/powerpoint/2010/main" val="20059425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https://www.garvan.org.au/research/kinghorn-centre-for-clinical-genomics/learn-about-genomics/dna-base/collection1/genomics-through-a-lifetime</a:t>
            </a:r>
          </a:p>
          <a:p>
            <a:endParaRPr lang="en-US" dirty="0" smtClean="0"/>
          </a:p>
          <a:p>
            <a:r>
              <a:rPr lang="en-US" dirty="0" smtClean="0"/>
              <a:t>If a particular health problem is caused by changes in your DNA.</a:t>
            </a:r>
          </a:p>
          <a:p>
            <a:r>
              <a:rPr lang="en-US" dirty="0" smtClean="0"/>
              <a:t>If you are at risk to develop a health problem that runs in your family.</a:t>
            </a:r>
          </a:p>
          <a:p>
            <a:r>
              <a:rPr lang="en-US" dirty="0" smtClean="0"/>
              <a:t>The chances that your children will have a genetic disorder.</a:t>
            </a:r>
          </a:p>
          <a:p>
            <a:r>
              <a:rPr lang="en-US" dirty="0" smtClean="0"/>
              <a:t>How your body will respond to a specific medication.</a:t>
            </a:r>
          </a:p>
          <a:p>
            <a:r>
              <a:rPr lang="en-US" dirty="0" smtClean="0"/>
              <a:t>If an unborn baby has a genetic disorder (prenatal testing).</a:t>
            </a:r>
          </a:p>
          <a:p>
            <a:r>
              <a:rPr lang="en-US" dirty="0" smtClean="0"/>
              <a:t>If a newborn baby has a treatable disorder (newborn screening).</a:t>
            </a:r>
          </a:p>
          <a:p>
            <a:r>
              <a:rPr lang="en-US" dirty="0" smtClean="0"/>
              <a:t>Where your ancestors came from.</a:t>
            </a:r>
          </a:p>
          <a:p>
            <a:r>
              <a:rPr lang="en-US" dirty="0" smtClean="0"/>
              <a:t>Why you have traits like cilantro aversion, sun sneezing, </a:t>
            </a:r>
            <a:r>
              <a:rPr lang="en-US" dirty="0" err="1" smtClean="0"/>
              <a:t>etc</a:t>
            </a:r>
            <a:endParaRPr lang="en-US" dirty="0" smtClean="0"/>
          </a:p>
          <a:p>
            <a:endParaRPr lang="en-US" dirty="0"/>
          </a:p>
        </p:txBody>
      </p:sp>
      <p:sp>
        <p:nvSpPr>
          <p:cNvPr id="4" name="Slide Number Placeholder 3"/>
          <p:cNvSpPr>
            <a:spLocks noGrp="1"/>
          </p:cNvSpPr>
          <p:nvPr>
            <p:ph type="sldNum" sz="quarter" idx="10"/>
          </p:nvPr>
        </p:nvSpPr>
        <p:spPr/>
        <p:txBody>
          <a:bodyPr/>
          <a:lstStyle/>
          <a:p>
            <a:fld id="{51592CE7-69AF-4DD4-8AE9-AAFD84364CD5}" type="slidenum">
              <a:rPr lang="en-US" smtClean="0"/>
              <a:t>6</a:t>
            </a:fld>
            <a:endParaRPr lang="en-US"/>
          </a:p>
        </p:txBody>
      </p:sp>
    </p:spTree>
    <p:extLst>
      <p:ext uri="{BB962C8B-B14F-4D97-AF65-F5344CB8AC3E}">
        <p14:creationId xmlns:p14="http://schemas.microsoft.com/office/powerpoint/2010/main" val="8232592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Additional</a:t>
            </a:r>
            <a:r>
              <a:rPr lang="en-US" baseline="0" dirty="0" smtClean="0"/>
              <a:t> tests e.g. </a:t>
            </a:r>
            <a:r>
              <a:rPr lang="en-US" baseline="0" dirty="0" err="1" smtClean="0"/>
              <a:t>analyte</a:t>
            </a:r>
            <a:r>
              <a:rPr lang="en-US" baseline="0" dirty="0" smtClean="0"/>
              <a:t>, protein, enzyme activity, that can indicate a genetic condition but we will not focus on here.</a:t>
            </a:r>
            <a:endParaRPr lang="en-US" dirty="0" smtClean="0"/>
          </a:p>
          <a:p>
            <a:r>
              <a:rPr lang="en-US" dirty="0" smtClean="0"/>
              <a:t>https</a:t>
            </a:r>
            <a:r>
              <a:rPr lang="en-US" dirty="0"/>
              <a:t>://commons.wikimedia.org/wiki/File:Trisomy13.jpg</a:t>
            </a:r>
          </a:p>
          <a:p>
            <a:r>
              <a:rPr lang="en-US" dirty="0"/>
              <a:t>https://commons.wikimedia.org/wiki/Category:Sanger_sequencing#/media/File:Radioactive_Fluorescent_Seq.jpg</a:t>
            </a:r>
          </a:p>
        </p:txBody>
      </p:sp>
      <p:sp>
        <p:nvSpPr>
          <p:cNvPr id="4" name="Slide Number Placeholder 3"/>
          <p:cNvSpPr>
            <a:spLocks noGrp="1"/>
          </p:cNvSpPr>
          <p:nvPr>
            <p:ph type="sldNum" sz="quarter" idx="10"/>
          </p:nvPr>
        </p:nvSpPr>
        <p:spPr/>
        <p:txBody>
          <a:bodyPr/>
          <a:lstStyle/>
          <a:p>
            <a:fld id="{51592CE7-69AF-4DD4-8AE9-AAFD84364CD5}" type="slidenum">
              <a:rPr lang="en-US" smtClean="0"/>
              <a:t>7</a:t>
            </a:fld>
            <a:endParaRPr lang="en-US"/>
          </a:p>
        </p:txBody>
      </p:sp>
    </p:spTree>
    <p:extLst>
      <p:ext uri="{BB962C8B-B14F-4D97-AF65-F5344CB8AC3E}">
        <p14:creationId xmlns:p14="http://schemas.microsoft.com/office/powerpoint/2010/main" val="9454168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https://www.garvan.org.au/research/kinghorn-centre-for-clinical-genomics/learn-about-genomics/dna-base/collection1/types-of-genomic-test</a:t>
            </a:r>
          </a:p>
          <a:p>
            <a:r>
              <a:rPr lang="en-US" dirty="0" smtClean="0"/>
              <a:t>Non-coding DNA isn't used to make proteins, but it contains regions that control how and when genes are used.</a:t>
            </a:r>
            <a:endParaRPr lang="en-US" dirty="0"/>
          </a:p>
        </p:txBody>
      </p:sp>
      <p:sp>
        <p:nvSpPr>
          <p:cNvPr id="4" name="Slide Number Placeholder 3"/>
          <p:cNvSpPr>
            <a:spLocks noGrp="1"/>
          </p:cNvSpPr>
          <p:nvPr>
            <p:ph type="sldNum" sz="quarter" idx="10"/>
          </p:nvPr>
        </p:nvSpPr>
        <p:spPr/>
        <p:txBody>
          <a:bodyPr/>
          <a:lstStyle/>
          <a:p>
            <a:fld id="{51592CE7-69AF-4DD4-8AE9-AAFD84364CD5}" type="slidenum">
              <a:rPr lang="en-US" smtClean="0"/>
              <a:t>8</a:t>
            </a:fld>
            <a:endParaRPr lang="en-US"/>
          </a:p>
        </p:txBody>
      </p:sp>
    </p:spTree>
    <p:extLst>
      <p:ext uri="{BB962C8B-B14F-4D97-AF65-F5344CB8AC3E}">
        <p14:creationId xmlns:p14="http://schemas.microsoft.com/office/powerpoint/2010/main" val="41307404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1"/>
        <p:cNvGrpSpPr/>
        <p:nvPr/>
      </p:nvGrpSpPr>
      <p:grpSpPr>
        <a:xfrm>
          <a:off x="0" y="0"/>
          <a:ext cx="0" cy="0"/>
          <a:chOff x="0" y="0"/>
          <a:chExt cx="0" cy="0"/>
        </a:xfrm>
      </p:grpSpPr>
      <p:sp>
        <p:nvSpPr>
          <p:cNvPr id="332" name="Google Shape;332;ge046130333_0_5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3" name="Google Shape;333;ge046130333_0_51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800"/>
              <a:buFont typeface="Arial"/>
              <a:buNone/>
            </a:pPr>
            <a:endParaRPr sz="1100"/>
          </a:p>
        </p:txBody>
      </p:sp>
      <p:sp>
        <p:nvSpPr>
          <p:cNvPr id="334" name="Google Shape;334;ge046130333_0_51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11</a:t>
            </a:fld>
            <a:endParaRPr/>
          </a:p>
        </p:txBody>
      </p:sp>
    </p:spTree>
    <p:extLst>
      <p:ext uri="{BB962C8B-B14F-4D97-AF65-F5344CB8AC3E}">
        <p14:creationId xmlns:p14="http://schemas.microsoft.com/office/powerpoint/2010/main" val="9505351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EC66A9B-25EA-4908-84B0-D300451BFF1A}" type="slidenum">
              <a:rPr lang="en-US" smtClean="0"/>
              <a:t>17</a:t>
            </a:fld>
            <a:endParaRPr lang="en-US"/>
          </a:p>
        </p:txBody>
      </p:sp>
    </p:spTree>
    <p:extLst>
      <p:ext uri="{BB962C8B-B14F-4D97-AF65-F5344CB8AC3E}">
        <p14:creationId xmlns:p14="http://schemas.microsoft.com/office/powerpoint/2010/main" val="4923545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Some individuals may have a mild, slowly progressive form of the disorders; other may have a rapidly progressive form of the disorder that causes severe disability.</a:t>
            </a:r>
          </a:p>
          <a:p>
            <a:endParaRPr lang="en-US" dirty="0"/>
          </a:p>
        </p:txBody>
      </p:sp>
      <p:sp>
        <p:nvSpPr>
          <p:cNvPr id="4" name="Slide Number Placeholder 3"/>
          <p:cNvSpPr>
            <a:spLocks noGrp="1"/>
          </p:cNvSpPr>
          <p:nvPr>
            <p:ph type="sldNum" sz="quarter" idx="10"/>
          </p:nvPr>
        </p:nvSpPr>
        <p:spPr/>
        <p:txBody>
          <a:bodyPr/>
          <a:lstStyle/>
          <a:p>
            <a:fld id="{DEC66A9B-25EA-4908-84B0-D300451BFF1A}" type="slidenum">
              <a:rPr lang="en-US" smtClean="0"/>
              <a:t>19</a:t>
            </a:fld>
            <a:endParaRPr lang="en-US"/>
          </a:p>
        </p:txBody>
      </p:sp>
    </p:spTree>
    <p:extLst>
      <p:ext uri="{BB962C8B-B14F-4D97-AF65-F5344CB8AC3E}">
        <p14:creationId xmlns:p14="http://schemas.microsoft.com/office/powerpoint/2010/main" val="11690822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ClinGen’s</a:t>
            </a:r>
            <a:r>
              <a:rPr lang="en-US" dirty="0" smtClean="0"/>
              <a:t> variant classification process is based on guidance published in 2015 from the ACMG and AMP. This</a:t>
            </a:r>
            <a:r>
              <a:rPr lang="en-US" baseline="0" dirty="0" smtClean="0"/>
              <a:t> guidance has become known at the ACMG criteria.</a:t>
            </a:r>
          </a:p>
          <a:p>
            <a:r>
              <a:rPr lang="en-US" baseline="0" dirty="0" smtClean="0"/>
              <a:t>Do we see the variant in the general population and how common is it?</a:t>
            </a:r>
          </a:p>
          <a:p>
            <a:r>
              <a:rPr lang="en-US" baseline="0" dirty="0" smtClean="0"/>
              <a:t>What do computer algorithms predict about the effect of the variant on the function of the protein?</a:t>
            </a:r>
          </a:p>
          <a:p>
            <a:r>
              <a:rPr lang="en-US" baseline="0" dirty="0" smtClean="0"/>
              <a:t>Do functional </a:t>
            </a:r>
            <a:r>
              <a:rPr lang="en-US" baseline="0" dirty="0" smtClean="0"/>
              <a:t>assays </a:t>
            </a:r>
            <a:r>
              <a:rPr lang="en-US" baseline="0" dirty="0" smtClean="0"/>
              <a:t>show that the protein isn’t behaving as it should?</a:t>
            </a:r>
          </a:p>
          <a:p>
            <a:endParaRPr lang="en-US" baseline="0" dirty="0" smtClean="0"/>
          </a:p>
          <a:p>
            <a:r>
              <a:rPr lang="en-US" baseline="0" dirty="0" smtClean="0"/>
              <a:t>There is a set of pathogenic criteria which can be met at different strengths of evidence (supporting, moderate, strong, very strong) depending on how strong the evidence is.</a:t>
            </a:r>
          </a:p>
          <a:p>
            <a:r>
              <a:rPr lang="en-US" baseline="0" dirty="0" smtClean="0"/>
              <a:t>Look at all available data – published literature, databases etc.</a:t>
            </a:r>
          </a:p>
          <a:p>
            <a:r>
              <a:rPr lang="en-US" baseline="0" dirty="0" smtClean="0"/>
              <a:t>See which criteria are met, how many are met and at what strengths – this informs the classification.</a:t>
            </a:r>
          </a:p>
          <a:p>
            <a:endParaRPr lang="en-US" baseline="0" dirty="0" smtClean="0"/>
          </a:p>
        </p:txBody>
      </p:sp>
      <p:sp>
        <p:nvSpPr>
          <p:cNvPr id="4" name="Slide Number Placeholder 3"/>
          <p:cNvSpPr>
            <a:spLocks noGrp="1"/>
          </p:cNvSpPr>
          <p:nvPr>
            <p:ph type="sldNum" sz="quarter" idx="10"/>
          </p:nvPr>
        </p:nvSpPr>
        <p:spPr/>
        <p:txBody>
          <a:bodyPr/>
          <a:lstStyle/>
          <a:p>
            <a:fld id="{DEC66A9B-25EA-4908-84B0-D300451BFF1A}" type="slidenum">
              <a:rPr lang="en-US" smtClean="0"/>
              <a:t>22</a:t>
            </a:fld>
            <a:endParaRPr lang="en-US"/>
          </a:p>
        </p:txBody>
      </p:sp>
    </p:spTree>
    <p:extLst>
      <p:ext uri="{BB962C8B-B14F-4D97-AF65-F5344CB8AC3E}">
        <p14:creationId xmlns:p14="http://schemas.microsoft.com/office/powerpoint/2010/main" val="26281751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ClinVar</a:t>
            </a:r>
            <a:r>
              <a:rPr lang="en-US" dirty="0" smtClean="0"/>
              <a:t> is a public database that aggregates variant </a:t>
            </a:r>
            <a:r>
              <a:rPr lang="en-US" dirty="0" smtClean="0"/>
              <a:t>classifications </a:t>
            </a:r>
            <a:r>
              <a:rPr lang="en-US" dirty="0" smtClean="0"/>
              <a:t>from submitters worldwide, including clinical diagnostic labs, researchers, etc.</a:t>
            </a:r>
          </a:p>
          <a:p>
            <a:r>
              <a:rPr lang="en-US" dirty="0" smtClean="0"/>
              <a:t>It now had about 2 million submissions.</a:t>
            </a:r>
          </a:p>
          <a:p>
            <a:r>
              <a:rPr lang="en-US" dirty="0" smtClean="0"/>
              <a:t>If</a:t>
            </a:r>
            <a:r>
              <a:rPr lang="en-US" baseline="0" dirty="0" smtClean="0"/>
              <a:t> you are interested in a particular variant, you can go to </a:t>
            </a:r>
            <a:r>
              <a:rPr lang="en-US" baseline="0" dirty="0" err="1" smtClean="0"/>
              <a:t>ClinVar</a:t>
            </a:r>
            <a:r>
              <a:rPr lang="en-US" baseline="0" dirty="0" smtClean="0"/>
              <a:t>, see if anyone had submitted a classification and what they had to say about it. </a:t>
            </a:r>
            <a:endParaRPr lang="en-US" dirty="0"/>
          </a:p>
        </p:txBody>
      </p:sp>
      <p:sp>
        <p:nvSpPr>
          <p:cNvPr id="4" name="Slide Number Placeholder 3"/>
          <p:cNvSpPr>
            <a:spLocks noGrp="1"/>
          </p:cNvSpPr>
          <p:nvPr>
            <p:ph type="sldNum" sz="quarter" idx="10"/>
          </p:nvPr>
        </p:nvSpPr>
        <p:spPr/>
        <p:txBody>
          <a:bodyPr/>
          <a:lstStyle/>
          <a:p>
            <a:fld id="{DEC66A9B-25EA-4908-84B0-D300451BFF1A}" type="slidenum">
              <a:rPr lang="en-US" smtClean="0"/>
              <a:t>23</a:t>
            </a:fld>
            <a:endParaRPr lang="en-US"/>
          </a:p>
        </p:txBody>
      </p:sp>
    </p:spTree>
    <p:extLst>
      <p:ext uri="{BB962C8B-B14F-4D97-AF65-F5344CB8AC3E}">
        <p14:creationId xmlns:p14="http://schemas.microsoft.com/office/powerpoint/2010/main" val="12051675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EC66A9B-25EA-4908-84B0-D300451BFF1A}" type="slidenum">
              <a:rPr lang="en-US" smtClean="0"/>
              <a:t>24</a:t>
            </a:fld>
            <a:endParaRPr lang="en-US"/>
          </a:p>
        </p:txBody>
      </p:sp>
    </p:spTree>
    <p:extLst>
      <p:ext uri="{BB962C8B-B14F-4D97-AF65-F5344CB8AC3E}">
        <p14:creationId xmlns:p14="http://schemas.microsoft.com/office/powerpoint/2010/main" val="14437736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a:t>
            </a:r>
            <a:r>
              <a:rPr lang="en-US" baseline="0" dirty="0" smtClean="0"/>
              <a:t> are &gt;1300 GAA variants in </a:t>
            </a:r>
            <a:r>
              <a:rPr lang="en-US" baseline="0" dirty="0" err="1" smtClean="0"/>
              <a:t>ClinVar</a:t>
            </a:r>
            <a:r>
              <a:rPr lang="en-US" baseline="0" dirty="0" smtClean="0"/>
              <a:t>.</a:t>
            </a:r>
            <a:endParaRPr lang="en-US" dirty="0"/>
          </a:p>
        </p:txBody>
      </p:sp>
      <p:sp>
        <p:nvSpPr>
          <p:cNvPr id="4" name="Slide Number Placeholder 3"/>
          <p:cNvSpPr>
            <a:spLocks noGrp="1"/>
          </p:cNvSpPr>
          <p:nvPr>
            <p:ph type="sldNum" sz="quarter" idx="10"/>
          </p:nvPr>
        </p:nvSpPr>
        <p:spPr/>
        <p:txBody>
          <a:bodyPr/>
          <a:lstStyle/>
          <a:p>
            <a:fld id="{DEC66A9B-25EA-4908-84B0-D300451BFF1A}" type="slidenum">
              <a:rPr lang="en-US" smtClean="0"/>
              <a:t>25</a:t>
            </a:fld>
            <a:endParaRPr lang="en-US"/>
          </a:p>
        </p:txBody>
      </p:sp>
    </p:spTree>
    <p:extLst>
      <p:ext uri="{BB962C8B-B14F-4D97-AF65-F5344CB8AC3E}">
        <p14:creationId xmlns:p14="http://schemas.microsoft.com/office/powerpoint/2010/main" val="15892013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 that females can also be carriers for X-linked disorders.\</a:t>
            </a:r>
          </a:p>
          <a:p>
            <a:r>
              <a:rPr lang="en-US" dirty="0" smtClean="0"/>
              <a:t>(Figure from https://en.wikipedia.org/wiki/Tay%E2%80%93Sachs_disease#Genetics)</a:t>
            </a:r>
            <a:endParaRPr lang="en-US" dirty="0"/>
          </a:p>
        </p:txBody>
      </p:sp>
      <p:sp>
        <p:nvSpPr>
          <p:cNvPr id="4" name="Slide Number Placeholder 3"/>
          <p:cNvSpPr>
            <a:spLocks noGrp="1"/>
          </p:cNvSpPr>
          <p:nvPr>
            <p:ph type="sldNum" sz="quarter" idx="10"/>
          </p:nvPr>
        </p:nvSpPr>
        <p:spPr/>
        <p:txBody>
          <a:bodyPr/>
          <a:lstStyle/>
          <a:p>
            <a:fld id="{51592CE7-69AF-4DD4-8AE9-AAFD84364CD5}" type="slidenum">
              <a:rPr lang="en-US" smtClean="0"/>
              <a:t>27</a:t>
            </a:fld>
            <a:endParaRPr lang="en-US"/>
          </a:p>
        </p:txBody>
      </p:sp>
    </p:spTree>
    <p:extLst>
      <p:ext uri="{BB962C8B-B14F-4D97-AF65-F5344CB8AC3E}">
        <p14:creationId xmlns:p14="http://schemas.microsoft.com/office/powerpoint/2010/main" val="40320764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342900">
              <a:buFont typeface="Arial" panose="020B0604020202020204" pitchFamily="34" charset="0"/>
              <a:buChar char="•"/>
            </a:pPr>
            <a:r>
              <a:rPr lang="en-US" sz="1200" dirty="0" smtClean="0"/>
              <a:t>Caused by deficiency of an enzyme (acid alpha-glucosidase; GAA) that normally breaks down glycogen to glucose.</a:t>
            </a:r>
          </a:p>
          <a:p>
            <a:pPr marL="342900" indent="-342900">
              <a:buFont typeface="Arial" panose="020B0604020202020204" pitchFamily="34" charset="0"/>
              <a:buChar char="•"/>
            </a:pPr>
            <a:r>
              <a:rPr lang="en-US" sz="1200" dirty="0" smtClean="0"/>
              <a:t>Lack of GAA enzyme activity results in abnormal glycogen accumulation</a:t>
            </a:r>
          </a:p>
          <a:p>
            <a:endParaRPr lang="en-US" dirty="0"/>
          </a:p>
        </p:txBody>
      </p:sp>
      <p:sp>
        <p:nvSpPr>
          <p:cNvPr id="4" name="Slide Number Placeholder 3"/>
          <p:cNvSpPr>
            <a:spLocks noGrp="1"/>
          </p:cNvSpPr>
          <p:nvPr>
            <p:ph type="sldNum" sz="quarter" idx="10"/>
          </p:nvPr>
        </p:nvSpPr>
        <p:spPr/>
        <p:txBody>
          <a:bodyPr/>
          <a:lstStyle/>
          <a:p>
            <a:fld id="{DEC66A9B-25EA-4908-84B0-D300451BFF1A}" type="slidenum">
              <a:rPr lang="en-US" smtClean="0"/>
              <a:t>28</a:t>
            </a:fld>
            <a:endParaRPr lang="en-US"/>
          </a:p>
        </p:txBody>
      </p:sp>
    </p:spTree>
    <p:extLst>
      <p:ext uri="{BB962C8B-B14F-4D97-AF65-F5344CB8AC3E}">
        <p14:creationId xmlns:p14="http://schemas.microsoft.com/office/powerpoint/2010/main" val="195671357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Most patients have one copy of this variant on one allele and another on the other allele.</a:t>
            </a:r>
            <a:endParaRPr lang="en-US" dirty="0"/>
          </a:p>
        </p:txBody>
      </p:sp>
      <p:sp>
        <p:nvSpPr>
          <p:cNvPr id="4" name="Slide Number Placeholder 3"/>
          <p:cNvSpPr>
            <a:spLocks noGrp="1"/>
          </p:cNvSpPr>
          <p:nvPr>
            <p:ph type="sldNum" sz="quarter" idx="10"/>
          </p:nvPr>
        </p:nvSpPr>
        <p:spPr/>
        <p:txBody>
          <a:bodyPr/>
          <a:lstStyle/>
          <a:p>
            <a:fld id="{DEC66A9B-25EA-4908-84B0-D300451BFF1A}" type="slidenum">
              <a:rPr lang="en-US" smtClean="0"/>
              <a:t>33</a:t>
            </a:fld>
            <a:endParaRPr lang="en-US"/>
          </a:p>
        </p:txBody>
      </p:sp>
    </p:spTree>
    <p:extLst>
      <p:ext uri="{BB962C8B-B14F-4D97-AF65-F5344CB8AC3E}">
        <p14:creationId xmlns:p14="http://schemas.microsoft.com/office/powerpoint/2010/main" val="383603870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 Progress</a:t>
            </a:r>
          </a:p>
          <a:p>
            <a:endParaRPr lang="en-US" dirty="0"/>
          </a:p>
        </p:txBody>
      </p:sp>
      <p:sp>
        <p:nvSpPr>
          <p:cNvPr id="4" name="Slide Number Placeholder 3"/>
          <p:cNvSpPr>
            <a:spLocks noGrp="1"/>
          </p:cNvSpPr>
          <p:nvPr>
            <p:ph type="sldNum" sz="quarter" idx="5"/>
          </p:nvPr>
        </p:nvSpPr>
        <p:spPr/>
        <p:txBody>
          <a:bodyPr/>
          <a:lstStyle/>
          <a:p>
            <a:fld id="{29577D61-012B-403F-891A-782E9AB6205A}" type="slidenum">
              <a:rPr lang="en-US" smtClean="0"/>
              <a:t>43</a:t>
            </a:fld>
            <a:endParaRPr lang="en-US"/>
          </a:p>
        </p:txBody>
      </p:sp>
    </p:spTree>
    <p:extLst>
      <p:ext uri="{BB962C8B-B14F-4D97-AF65-F5344CB8AC3E}">
        <p14:creationId xmlns:p14="http://schemas.microsoft.com/office/powerpoint/2010/main" val="9475780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A1F89D5-AE27-4E31-A801-DA03B07AEAB2}" type="datetimeFigureOut">
              <a:rPr lang="en-US" smtClean="0"/>
              <a:t>8/30/2022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16267B-4279-48EB-8CE9-7E8EFFBC691A}" type="slidenum">
              <a:rPr lang="en-US" smtClean="0"/>
              <a:t>‹#›</a:t>
            </a:fld>
            <a:endParaRPr lang="en-US"/>
          </a:p>
        </p:txBody>
      </p:sp>
    </p:spTree>
    <p:extLst>
      <p:ext uri="{BB962C8B-B14F-4D97-AF65-F5344CB8AC3E}">
        <p14:creationId xmlns:p14="http://schemas.microsoft.com/office/powerpoint/2010/main" val="38320003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A1F89D5-AE27-4E31-A801-DA03B07AEAB2}" type="datetimeFigureOut">
              <a:rPr lang="en-US" smtClean="0"/>
              <a:t>8/30/2022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16267B-4279-48EB-8CE9-7E8EFFBC691A}" type="slidenum">
              <a:rPr lang="en-US" smtClean="0"/>
              <a:t>‹#›</a:t>
            </a:fld>
            <a:endParaRPr lang="en-US"/>
          </a:p>
        </p:txBody>
      </p:sp>
    </p:spTree>
    <p:extLst>
      <p:ext uri="{BB962C8B-B14F-4D97-AF65-F5344CB8AC3E}">
        <p14:creationId xmlns:p14="http://schemas.microsoft.com/office/powerpoint/2010/main" val="16524344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1A1F89D5-AE27-4E31-A801-DA03B07AEAB2}" type="datetimeFigureOut">
              <a:rPr lang="en-US" smtClean="0"/>
              <a:t>8/30/2022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16267B-4279-48EB-8CE9-7E8EFFBC691A}" type="slidenum">
              <a:rPr lang="en-US" smtClean="0"/>
              <a:t>‹#›</a:t>
            </a:fld>
            <a:endParaRPr lang="en-US"/>
          </a:p>
        </p:txBody>
      </p:sp>
    </p:spTree>
    <p:extLst>
      <p:ext uri="{BB962C8B-B14F-4D97-AF65-F5344CB8AC3E}">
        <p14:creationId xmlns:p14="http://schemas.microsoft.com/office/powerpoint/2010/main" val="18676532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A1F89D5-AE27-4E31-A801-DA03B07AEAB2}" type="datetimeFigureOut">
              <a:rPr lang="en-US" smtClean="0"/>
              <a:t>8/30/2022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316267B-4279-48EB-8CE9-7E8EFFBC691A}" type="slidenum">
              <a:rPr lang="en-US" smtClean="0"/>
              <a:t>‹#›</a:t>
            </a:fld>
            <a:endParaRPr lang="en-US"/>
          </a:p>
        </p:txBody>
      </p:sp>
    </p:spTree>
    <p:extLst>
      <p:ext uri="{BB962C8B-B14F-4D97-AF65-F5344CB8AC3E}">
        <p14:creationId xmlns:p14="http://schemas.microsoft.com/office/powerpoint/2010/main" val="26388926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A1F89D5-AE27-4E31-A801-DA03B07AEAB2}" type="datetimeFigureOut">
              <a:rPr lang="en-US" smtClean="0"/>
              <a:t>8/30/2022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316267B-4279-48EB-8CE9-7E8EFFBC691A}" type="slidenum">
              <a:rPr lang="en-US" smtClean="0"/>
              <a:t>‹#›</a:t>
            </a:fld>
            <a:endParaRPr lang="en-US"/>
          </a:p>
        </p:txBody>
      </p:sp>
    </p:spTree>
    <p:extLst>
      <p:ext uri="{BB962C8B-B14F-4D97-AF65-F5344CB8AC3E}">
        <p14:creationId xmlns:p14="http://schemas.microsoft.com/office/powerpoint/2010/main" val="360075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A1F89D5-AE27-4E31-A801-DA03B07AEAB2}" type="datetimeFigureOut">
              <a:rPr lang="en-US" smtClean="0"/>
              <a:t>8/30/2022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316267B-4279-48EB-8CE9-7E8EFFBC691A}" type="slidenum">
              <a:rPr lang="en-US" smtClean="0"/>
              <a:t>‹#›</a:t>
            </a:fld>
            <a:endParaRPr lang="en-US"/>
          </a:p>
        </p:txBody>
      </p:sp>
    </p:spTree>
    <p:extLst>
      <p:ext uri="{BB962C8B-B14F-4D97-AF65-F5344CB8AC3E}">
        <p14:creationId xmlns:p14="http://schemas.microsoft.com/office/powerpoint/2010/main" val="11281496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A1F89D5-AE27-4E31-A801-DA03B07AEAB2}" type="datetimeFigureOut">
              <a:rPr lang="en-US" smtClean="0"/>
              <a:t>8/30/2022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316267B-4279-48EB-8CE9-7E8EFFBC691A}" type="slidenum">
              <a:rPr lang="en-US" smtClean="0"/>
              <a:t>‹#›</a:t>
            </a:fld>
            <a:endParaRPr lang="en-US"/>
          </a:p>
        </p:txBody>
      </p:sp>
    </p:spTree>
    <p:extLst>
      <p:ext uri="{BB962C8B-B14F-4D97-AF65-F5344CB8AC3E}">
        <p14:creationId xmlns:p14="http://schemas.microsoft.com/office/powerpoint/2010/main" val="40300892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1A1F89D5-AE27-4E31-A801-DA03B07AEAB2}" type="datetimeFigureOut">
              <a:rPr lang="en-US" smtClean="0"/>
              <a:t>8/30/2022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316267B-4279-48EB-8CE9-7E8EFFBC691A}" type="slidenum">
              <a:rPr lang="en-US" smtClean="0"/>
              <a:t>‹#›</a:t>
            </a:fld>
            <a:endParaRPr lang="en-US"/>
          </a:p>
        </p:txBody>
      </p:sp>
    </p:spTree>
    <p:extLst>
      <p:ext uri="{BB962C8B-B14F-4D97-AF65-F5344CB8AC3E}">
        <p14:creationId xmlns:p14="http://schemas.microsoft.com/office/powerpoint/2010/main" val="26726201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1A1F89D5-AE27-4E31-A801-DA03B07AEAB2}" type="datetimeFigureOut">
              <a:rPr lang="en-US" smtClean="0"/>
              <a:t>8/30/2022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316267B-4279-48EB-8CE9-7E8EFFBC691A}" type="slidenum">
              <a:rPr lang="en-US" smtClean="0"/>
              <a:t>‹#›</a:t>
            </a:fld>
            <a:endParaRPr lang="en-US"/>
          </a:p>
        </p:txBody>
      </p:sp>
    </p:spTree>
    <p:extLst>
      <p:ext uri="{BB962C8B-B14F-4D97-AF65-F5344CB8AC3E}">
        <p14:creationId xmlns:p14="http://schemas.microsoft.com/office/powerpoint/2010/main" val="474482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A1F89D5-AE27-4E31-A801-DA03B07AEAB2}" type="datetimeFigureOut">
              <a:rPr lang="en-US" smtClean="0"/>
              <a:t>8/30/2022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16267B-4279-48EB-8CE9-7E8EFFBC691A}" type="slidenum">
              <a:rPr lang="en-US" smtClean="0"/>
              <a:t>‹#›</a:t>
            </a:fld>
            <a:endParaRPr lang="en-US"/>
          </a:p>
        </p:txBody>
      </p:sp>
    </p:spTree>
    <p:extLst>
      <p:ext uri="{BB962C8B-B14F-4D97-AF65-F5344CB8AC3E}">
        <p14:creationId xmlns:p14="http://schemas.microsoft.com/office/powerpoint/2010/main" val="27749951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A1F89D5-AE27-4E31-A801-DA03B07AEAB2}" type="datetimeFigureOut">
              <a:rPr lang="en-US" smtClean="0"/>
              <a:t>8/30/2022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16267B-4279-48EB-8CE9-7E8EFFBC691A}" type="slidenum">
              <a:rPr lang="en-US" smtClean="0"/>
              <a:t>‹#›</a:t>
            </a:fld>
            <a:endParaRPr lang="en-US"/>
          </a:p>
        </p:txBody>
      </p:sp>
    </p:spTree>
    <p:extLst>
      <p:ext uri="{BB962C8B-B14F-4D97-AF65-F5344CB8AC3E}">
        <p14:creationId xmlns:p14="http://schemas.microsoft.com/office/powerpoint/2010/main" val="34841409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A1F89D5-AE27-4E31-A801-DA03B07AEAB2}" type="datetimeFigureOut">
              <a:rPr lang="en-US" smtClean="0"/>
              <a:t>8/30/2022</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316267B-4279-48EB-8CE9-7E8EFFBC691A}" type="slidenum">
              <a:rPr lang="en-US" smtClean="0"/>
              <a:t>‹#›</a:t>
            </a:fld>
            <a:endParaRPr lang="en-US"/>
          </a:p>
        </p:txBody>
      </p:sp>
    </p:spTree>
    <p:extLst>
      <p:ext uri="{BB962C8B-B14F-4D97-AF65-F5344CB8AC3E}">
        <p14:creationId xmlns:p14="http://schemas.microsoft.com/office/powerpoint/2010/main" val="711393609"/>
      </p:ext>
    </p:extLst>
  </p:cSld>
  <p:clrMap bg1="lt1" tx1="dk1" bg2="lt2" tx2="dk2" accent1="accent1" accent2="accent2" accent3="accent3" accent4="accent4" accent5="accent5" accent6="accent6" hlink="hlink" folHlink="folHlink"/>
  <p:sldLayoutIdLst>
    <p:sldLayoutId id="2147483774" r:id="rId1"/>
    <p:sldLayoutId id="2147483775" r:id="rId2"/>
    <p:sldLayoutId id="2147483776" r:id="rId3"/>
    <p:sldLayoutId id="2147483777" r:id="rId4"/>
    <p:sldLayoutId id="2147483778" r:id="rId5"/>
    <p:sldLayoutId id="2147483779" r:id="rId6"/>
    <p:sldLayoutId id="2147483780" r:id="rId7"/>
    <p:sldLayoutId id="2147483781" r:id="rId8"/>
    <p:sldLayoutId id="2147483782" r:id="rId9"/>
    <p:sldLayoutId id="2147483783" r:id="rId10"/>
    <p:sldLayoutId id="214748378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0.jpg"/></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4.jpeg"/></Relationships>
</file>

<file path=ppt/slides/_rels/slide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6.xml"/><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25.png"/></Relationships>
</file>

<file path=ppt/slides/_rels/slide23.xml.rels><?xml version="1.0" encoding="UTF-8" standalone="yes"?>
<Relationships xmlns="http://schemas.openxmlformats.org/package/2006/relationships"><Relationship Id="rId8" Type="http://schemas.openxmlformats.org/officeDocument/2006/relationships/tags" Target="../tags/tag8.xml"/><Relationship Id="rId13" Type="http://schemas.openxmlformats.org/officeDocument/2006/relationships/image" Target="../media/image26.png"/><Relationship Id="rId3" Type="http://schemas.openxmlformats.org/officeDocument/2006/relationships/tags" Target="../tags/tag3.xml"/><Relationship Id="rId7" Type="http://schemas.openxmlformats.org/officeDocument/2006/relationships/tags" Target="../tags/tag7.xml"/><Relationship Id="rId12" Type="http://schemas.openxmlformats.org/officeDocument/2006/relationships/image" Target="../media/image4.jpeg"/><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notesSlide" Target="../notesSlides/notesSlide10.xml"/><Relationship Id="rId5" Type="http://schemas.openxmlformats.org/officeDocument/2006/relationships/tags" Target="../tags/tag5.xml"/><Relationship Id="rId10" Type="http://schemas.openxmlformats.org/officeDocument/2006/relationships/slideLayout" Target="../slideLayouts/slideLayout2.xml"/><Relationship Id="rId4" Type="http://schemas.openxmlformats.org/officeDocument/2006/relationships/tags" Target="../tags/tag4.xml"/><Relationship Id="rId9" Type="http://schemas.openxmlformats.org/officeDocument/2006/relationships/tags" Target="../tags/tag9.xml"/></Relationships>
</file>

<file path=ppt/slides/_rels/slide2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4.xml"/><Relationship Id="rId1" Type="http://schemas.openxmlformats.org/officeDocument/2006/relationships/slideLayout" Target="../slideLayouts/slideLayout6.xml"/><Relationship Id="rId5" Type="http://schemas.openxmlformats.org/officeDocument/2006/relationships/image" Target="../media/image32.png"/><Relationship Id="rId4" Type="http://schemas.openxmlformats.org/officeDocument/2006/relationships/image" Target="../media/image31.jpeg"/></Relationships>
</file>

<file path=ppt/slides/_rels/slide2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7.xml"/><Relationship Id="rId4" Type="http://schemas.openxmlformats.org/officeDocument/2006/relationships/image" Target="../media/image35.png"/></Relationships>
</file>

<file path=ppt/slides/_rels/slide3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jpeg"/><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3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2.xml"/><Relationship Id="rId4" Type="http://schemas.openxmlformats.org/officeDocument/2006/relationships/hyperlink" Target="https://gnomad.broadinstitute.org/" TargetMode="Externa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46.png"/><Relationship Id="rId7" Type="http://schemas.openxmlformats.org/officeDocument/2006/relationships/image" Target="../media/image50.png"/><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_rels/slide4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54.jp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Layout" Target="../slideLayouts/slideLayout7.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34960" y="1604059"/>
            <a:ext cx="10997381" cy="2343508"/>
          </a:xfrm>
        </p:spPr>
        <p:txBody>
          <a:bodyPr>
            <a:noAutofit/>
          </a:bodyPr>
          <a:lstStyle/>
          <a:p>
            <a:r>
              <a:rPr lang="en-US" b="1" dirty="0" smtClean="0">
                <a:solidFill>
                  <a:schemeClr val="accent1">
                    <a:lumMod val="75000"/>
                  </a:schemeClr>
                </a:solidFill>
              </a:rPr>
              <a:t>The Clinical Genome Resource</a:t>
            </a:r>
            <a:endParaRPr lang="en-US" b="1" dirty="0">
              <a:solidFill>
                <a:schemeClr val="accent1">
                  <a:lumMod val="75000"/>
                </a:schemeClr>
              </a:solidFill>
            </a:endParaRPr>
          </a:p>
        </p:txBody>
      </p:sp>
      <p:sp>
        <p:nvSpPr>
          <p:cNvPr id="3" name="Subtitle 2"/>
          <p:cNvSpPr>
            <a:spLocks noGrp="1"/>
          </p:cNvSpPr>
          <p:nvPr>
            <p:ph type="subTitle" idx="1"/>
          </p:nvPr>
        </p:nvSpPr>
        <p:spPr>
          <a:xfrm>
            <a:off x="1524000" y="4056361"/>
            <a:ext cx="9144000" cy="1655762"/>
          </a:xfrm>
        </p:spPr>
        <p:txBody>
          <a:bodyPr/>
          <a:lstStyle/>
          <a:p>
            <a:r>
              <a:rPr lang="en-US" dirty="0" smtClean="0"/>
              <a:t>Jenny Goldstein, PhD, CGC</a:t>
            </a:r>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427"/>
            <a:ext cx="12192000" cy="231563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5" name="TextBox 4">
            <a:extLst>
              <a:ext uri="{FF2B5EF4-FFF2-40B4-BE49-F238E27FC236}">
                <a16:creationId xmlns:a16="http://schemas.microsoft.com/office/drawing/2014/main" id="{C00B2951-DC5C-4851-8B64-49A92CA89C11}"/>
              </a:ext>
            </a:extLst>
          </p:cNvPr>
          <p:cNvSpPr txBox="1"/>
          <p:nvPr/>
        </p:nvSpPr>
        <p:spPr>
          <a:xfrm>
            <a:off x="2011680" y="4665124"/>
            <a:ext cx="8168640" cy="923330"/>
          </a:xfrm>
          <a:prstGeom prst="rect">
            <a:avLst/>
          </a:prstGeom>
          <a:noFill/>
        </p:spPr>
        <p:txBody>
          <a:bodyPr wrap="square" rtlCol="0">
            <a:spAutoFit/>
          </a:bodyPr>
          <a:lstStyle/>
          <a:p>
            <a:pPr algn="ctr"/>
            <a:r>
              <a:rPr lang="en-US" dirty="0" smtClean="0"/>
              <a:t>PARADIGM</a:t>
            </a:r>
            <a:endParaRPr lang="en-US" dirty="0"/>
          </a:p>
          <a:p>
            <a:pPr algn="ctr"/>
            <a:r>
              <a:rPr lang="en-US" dirty="0"/>
              <a:t>Promoting Advocacy and Research Awareness for Diversity in Genomic </a:t>
            </a:r>
            <a:r>
              <a:rPr lang="en-US" dirty="0" smtClean="0"/>
              <a:t>Medicine</a:t>
            </a:r>
            <a:endParaRPr lang="en-US" dirty="0"/>
          </a:p>
          <a:p>
            <a:pPr algn="ctr"/>
            <a:r>
              <a:rPr lang="en-US" dirty="0"/>
              <a:t>Genetics Education Module</a:t>
            </a:r>
          </a:p>
        </p:txBody>
      </p:sp>
      <p:sp>
        <p:nvSpPr>
          <p:cNvPr id="6" name="TextBox 5">
            <a:extLst>
              <a:ext uri="{FF2B5EF4-FFF2-40B4-BE49-F238E27FC236}">
                <a16:creationId xmlns:a16="http://schemas.microsoft.com/office/drawing/2014/main" id="{4C602027-AF00-46A2-BA80-0974687B318C}"/>
              </a:ext>
            </a:extLst>
          </p:cNvPr>
          <p:cNvSpPr txBox="1"/>
          <p:nvPr/>
        </p:nvSpPr>
        <p:spPr>
          <a:xfrm>
            <a:off x="8678088" y="6317376"/>
            <a:ext cx="3004457" cy="584775"/>
          </a:xfrm>
          <a:prstGeom prst="rect">
            <a:avLst/>
          </a:prstGeom>
          <a:noFill/>
        </p:spPr>
        <p:txBody>
          <a:bodyPr wrap="square">
            <a:spAutoFit/>
          </a:bodyPr>
          <a:lstStyle/>
          <a:p>
            <a:pPr algn="ctr"/>
            <a:r>
              <a:rPr lang="en-US" sz="1600" b="1" i="0" dirty="0">
                <a:solidFill>
                  <a:srgbClr val="4F4F4F"/>
                </a:solidFill>
                <a:effectLst/>
              </a:rPr>
              <a:t>UNC Program for Precision Medicine in Health Care (PPMH)</a:t>
            </a:r>
            <a:endParaRPr lang="en-US" sz="1600" b="1" dirty="0"/>
          </a:p>
        </p:txBody>
      </p:sp>
      <p:pic>
        <p:nvPicPr>
          <p:cNvPr id="7" name="Picture 6">
            <a:extLst>
              <a:ext uri="{FF2B5EF4-FFF2-40B4-BE49-F238E27FC236}">
                <a16:creationId xmlns:a16="http://schemas.microsoft.com/office/drawing/2014/main" id="{52A8F57F-E619-4DFB-B7F8-9A8B7EEEF314}"/>
              </a:ext>
            </a:extLst>
          </p:cNvPr>
          <p:cNvPicPr>
            <a:picLocks noChangeAspect="1"/>
          </p:cNvPicPr>
          <p:nvPr/>
        </p:nvPicPr>
        <p:blipFill>
          <a:blip r:embed="rId3"/>
          <a:stretch>
            <a:fillRect/>
          </a:stretch>
        </p:blipFill>
        <p:spPr>
          <a:xfrm>
            <a:off x="395137" y="6097371"/>
            <a:ext cx="3334343" cy="605564"/>
          </a:xfrm>
          <a:prstGeom prst="rect">
            <a:avLst/>
          </a:prstGeom>
        </p:spPr>
      </p:pic>
      <p:pic>
        <p:nvPicPr>
          <p:cNvPr id="8" name="Picture 7">
            <a:extLst>
              <a:ext uri="{FF2B5EF4-FFF2-40B4-BE49-F238E27FC236}">
                <a16:creationId xmlns:a16="http://schemas.microsoft.com/office/drawing/2014/main" id="{1128A645-F453-4C8D-B9B0-9C06BC632F05}"/>
              </a:ext>
            </a:extLst>
          </p:cNvPr>
          <p:cNvPicPr>
            <a:picLocks noChangeAspect="1"/>
          </p:cNvPicPr>
          <p:nvPr/>
        </p:nvPicPr>
        <p:blipFill>
          <a:blip r:embed="rId4"/>
          <a:stretch>
            <a:fillRect/>
          </a:stretch>
        </p:blipFill>
        <p:spPr>
          <a:xfrm>
            <a:off x="8563788" y="5820424"/>
            <a:ext cx="3233059" cy="534137"/>
          </a:xfrm>
          <a:prstGeom prst="rect">
            <a:avLst/>
          </a:prstGeom>
        </p:spPr>
      </p:pic>
    </p:spTree>
    <p:extLst>
      <p:ext uri="{BB962C8B-B14F-4D97-AF65-F5344CB8AC3E}">
        <p14:creationId xmlns:p14="http://schemas.microsoft.com/office/powerpoint/2010/main" val="82717897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accent1">
                    <a:lumMod val="75000"/>
                  </a:schemeClr>
                </a:solidFill>
              </a:rPr>
              <a:t>Overview</a:t>
            </a:r>
            <a:endParaRPr lang="en-US" b="1" dirty="0">
              <a:solidFill>
                <a:schemeClr val="accent1">
                  <a:lumMod val="75000"/>
                </a:schemeClr>
              </a:solidFill>
            </a:endParaRPr>
          </a:p>
        </p:txBody>
      </p:sp>
      <p:sp>
        <p:nvSpPr>
          <p:cNvPr id="3" name="Content Placeholder 2"/>
          <p:cNvSpPr>
            <a:spLocks noGrp="1"/>
          </p:cNvSpPr>
          <p:nvPr>
            <p:ph idx="1"/>
          </p:nvPr>
        </p:nvSpPr>
        <p:spPr/>
        <p:txBody>
          <a:bodyPr/>
          <a:lstStyle/>
          <a:p>
            <a:r>
              <a:rPr lang="en-US" dirty="0" smtClean="0"/>
              <a:t>Genetic testing review</a:t>
            </a:r>
          </a:p>
          <a:p>
            <a:r>
              <a:rPr lang="en-US" dirty="0" smtClean="0"/>
              <a:t>The Clinical Genome Resource</a:t>
            </a:r>
          </a:p>
          <a:p>
            <a:r>
              <a:rPr lang="en-US" dirty="0" smtClean="0"/>
              <a:t>Gene Disease Clinical Validity</a:t>
            </a:r>
          </a:p>
          <a:p>
            <a:r>
              <a:rPr lang="en-US" dirty="0" smtClean="0"/>
              <a:t>Variant Classification</a:t>
            </a:r>
          </a:p>
          <a:p>
            <a:r>
              <a:rPr lang="en-US" dirty="0" err="1" smtClean="0"/>
              <a:t>Biocuration</a:t>
            </a:r>
            <a:endParaRPr lang="en-US" dirty="0" smtClean="0"/>
          </a:p>
          <a:p>
            <a:r>
              <a:rPr lang="en-US" dirty="0" smtClean="0"/>
              <a:t>Careers in Genetics</a:t>
            </a:r>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09057" y="2202132"/>
            <a:ext cx="2732126" cy="2264532"/>
          </a:xfrm>
          <a:prstGeom prst="rect">
            <a:avLst/>
          </a:prstGeom>
          <a:ln w="101600">
            <a:noFill/>
          </a:ln>
        </p:spPr>
      </p:pic>
    </p:spTree>
    <p:extLst>
      <p:ext uri="{BB962C8B-B14F-4D97-AF65-F5344CB8AC3E}">
        <p14:creationId xmlns:p14="http://schemas.microsoft.com/office/powerpoint/2010/main" val="38740801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solidFill>
                  <a:schemeClr val="accent1">
                    <a:lumMod val="75000"/>
                  </a:schemeClr>
                </a:solidFill>
              </a:rPr>
              <a:t>Genetic variation</a:t>
            </a:r>
            <a:endParaRPr lang="en-US" b="1" dirty="0">
              <a:solidFill>
                <a:schemeClr val="accent1">
                  <a:lumMod val="75000"/>
                </a:schemeClr>
              </a:solidFill>
            </a:endParaRPr>
          </a:p>
        </p:txBody>
      </p:sp>
      <p:sp>
        <p:nvSpPr>
          <p:cNvPr id="3" name="Content Placeholder 2"/>
          <p:cNvSpPr>
            <a:spLocks noGrp="1"/>
          </p:cNvSpPr>
          <p:nvPr>
            <p:ph idx="1"/>
          </p:nvPr>
        </p:nvSpPr>
        <p:spPr>
          <a:xfrm>
            <a:off x="838200" y="2299053"/>
            <a:ext cx="4445000" cy="3833036"/>
          </a:xfrm>
        </p:spPr>
        <p:txBody>
          <a:bodyPr>
            <a:normAutofit fontScale="92500"/>
          </a:bodyPr>
          <a:lstStyle/>
          <a:p>
            <a:pPr marL="0" indent="0">
              <a:buNone/>
            </a:pPr>
            <a:r>
              <a:rPr lang="en-US" dirty="0"/>
              <a:t>T</a:t>
            </a:r>
            <a:r>
              <a:rPr lang="en-US" dirty="0" smtClean="0"/>
              <a:t>he </a:t>
            </a:r>
            <a:r>
              <a:rPr lang="en-US" dirty="0"/>
              <a:t>typical difference between an individual's genome and the reference genome </a:t>
            </a:r>
            <a:r>
              <a:rPr lang="en-US" dirty="0" smtClean="0"/>
              <a:t>is about 20 </a:t>
            </a:r>
            <a:r>
              <a:rPr lang="en-US" dirty="0"/>
              <a:t>million base pairs </a:t>
            </a:r>
            <a:r>
              <a:rPr lang="en-US" dirty="0" smtClean="0"/>
              <a:t>(0.6</a:t>
            </a:r>
            <a:r>
              <a:rPr lang="en-US" dirty="0"/>
              <a:t>% of the total of 3.2 billion base pairs</a:t>
            </a:r>
            <a:r>
              <a:rPr lang="en-US" dirty="0" smtClean="0"/>
              <a:t>).</a:t>
            </a:r>
          </a:p>
          <a:p>
            <a:pPr marL="0" indent="0">
              <a:buNone/>
            </a:pPr>
            <a:endParaRPr lang="en-US" dirty="0"/>
          </a:p>
          <a:p>
            <a:pPr marL="0" indent="0">
              <a:buNone/>
            </a:pPr>
            <a:r>
              <a:rPr lang="en-US" dirty="0" smtClean="0"/>
              <a:t>How do we know the impact </a:t>
            </a:r>
            <a:r>
              <a:rPr lang="en-US" dirty="0" smtClean="0"/>
              <a:t>(</a:t>
            </a:r>
            <a:r>
              <a:rPr lang="en-US" dirty="0" smtClean="0"/>
              <a:t>if any) of all of these genetic variants on health and disease?</a:t>
            </a:r>
          </a:p>
        </p:txBody>
      </p:sp>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33211" y="1798507"/>
            <a:ext cx="5620589" cy="3144853"/>
          </a:xfrm>
          <a:prstGeom prst="rect">
            <a:avLst/>
          </a:prstGeom>
        </p:spPr>
      </p:pic>
      <p:sp>
        <p:nvSpPr>
          <p:cNvPr id="4" name="TextBox 3"/>
          <p:cNvSpPr txBox="1"/>
          <p:nvPr/>
        </p:nvSpPr>
        <p:spPr>
          <a:xfrm>
            <a:off x="838200" y="6132089"/>
            <a:ext cx="3465757" cy="369332"/>
          </a:xfrm>
          <a:prstGeom prst="rect">
            <a:avLst/>
          </a:prstGeom>
          <a:noFill/>
        </p:spPr>
        <p:txBody>
          <a:bodyPr wrap="none" rtlCol="0">
            <a:spAutoFit/>
          </a:bodyPr>
          <a:lstStyle/>
          <a:p>
            <a:r>
              <a:rPr lang="en-US" dirty="0" err="1" smtClean="0"/>
              <a:t>Auton</a:t>
            </a:r>
            <a:r>
              <a:rPr lang="en-US" dirty="0" smtClean="0"/>
              <a:t> et al, 2015, PMID:</a:t>
            </a:r>
            <a:r>
              <a:rPr lang="en-US" dirty="0"/>
              <a:t> 26432245</a:t>
            </a:r>
          </a:p>
        </p:txBody>
      </p:sp>
    </p:spTree>
    <p:extLst>
      <p:ext uri="{BB962C8B-B14F-4D97-AF65-F5344CB8AC3E}">
        <p14:creationId xmlns:p14="http://schemas.microsoft.com/office/powerpoint/2010/main" val="16790952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solidFill>
                  <a:srgbClr val="0070C0"/>
                </a:solidFill>
              </a:rPr>
              <a:t>The Central Dogma: Genotype </a:t>
            </a:r>
            <a:r>
              <a:rPr lang="en-US" sz="3600" b="1" dirty="0">
                <a:solidFill>
                  <a:srgbClr val="0070C0"/>
                </a:solidFill>
              </a:rPr>
              <a:t>-&gt; phenotype</a:t>
            </a:r>
            <a:endParaRPr lang="en-US" sz="3600" b="1" dirty="0">
              <a:solidFill>
                <a:srgbClr val="0070C0"/>
              </a:solidFill>
            </a:endParaRPr>
          </a:p>
        </p:txBody>
      </p:sp>
      <p:grpSp>
        <p:nvGrpSpPr>
          <p:cNvPr id="24" name="Group 23"/>
          <p:cNvGrpSpPr/>
          <p:nvPr/>
        </p:nvGrpSpPr>
        <p:grpSpPr>
          <a:xfrm>
            <a:off x="1701368" y="1336369"/>
            <a:ext cx="8237762" cy="5088285"/>
            <a:chOff x="1806666" y="1789471"/>
            <a:chExt cx="5720590" cy="3927984"/>
          </a:xfrm>
        </p:grpSpPr>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l="483" b="36906"/>
            <a:stretch/>
          </p:blipFill>
          <p:spPr>
            <a:xfrm>
              <a:off x="1806666" y="1903221"/>
              <a:ext cx="5720590" cy="2238616"/>
            </a:xfrm>
            <a:prstGeom prst="rect">
              <a:avLst/>
            </a:prstGeom>
          </p:spPr>
        </p:pic>
        <p:sp>
          <p:nvSpPr>
            <p:cNvPr id="4" name="Rectangle 3"/>
            <p:cNvSpPr/>
            <p:nvPr/>
          </p:nvSpPr>
          <p:spPr>
            <a:xfrm>
              <a:off x="6791588" y="1789471"/>
              <a:ext cx="735668" cy="133472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5550274" y="3124198"/>
              <a:ext cx="1241313" cy="259325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p:cNvSpPr/>
            <p:nvPr/>
          </p:nvSpPr>
          <p:spPr>
            <a:xfrm>
              <a:off x="6334390" y="2841293"/>
              <a:ext cx="405578" cy="26547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6481873" y="2526891"/>
              <a:ext cx="331837" cy="19910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5427866" y="3610896"/>
              <a:ext cx="796638" cy="356390"/>
            </a:xfrm>
            <a:prstGeom prst="rect">
              <a:avLst/>
            </a:prstGeom>
            <a:noFill/>
          </p:spPr>
          <p:txBody>
            <a:bodyPr wrap="none" rtlCol="0">
              <a:spAutoFit/>
            </a:bodyPr>
            <a:lstStyle/>
            <a:p>
              <a:r>
                <a:rPr lang="en-US" sz="2400" dirty="0">
                  <a:solidFill>
                    <a:schemeClr val="accent6">
                      <a:lumMod val="75000"/>
                    </a:schemeClr>
                  </a:solidFill>
                </a:rPr>
                <a:t>Healthy</a:t>
              </a:r>
              <a:endParaRPr lang="en-US" sz="2400" dirty="0">
                <a:solidFill>
                  <a:schemeClr val="accent6">
                    <a:lumMod val="75000"/>
                  </a:schemeClr>
                </a:solidFill>
              </a:endParaRPr>
            </a:p>
          </p:txBody>
        </p:sp>
        <p:sp>
          <p:nvSpPr>
            <p:cNvPr id="10" name="TextBox 9"/>
            <p:cNvSpPr txBox="1"/>
            <p:nvPr/>
          </p:nvSpPr>
          <p:spPr>
            <a:xfrm>
              <a:off x="5523313" y="4327740"/>
              <a:ext cx="791695" cy="356390"/>
            </a:xfrm>
            <a:prstGeom prst="rect">
              <a:avLst/>
            </a:prstGeom>
            <a:noFill/>
          </p:spPr>
          <p:txBody>
            <a:bodyPr wrap="none" rtlCol="0">
              <a:spAutoFit/>
            </a:bodyPr>
            <a:lstStyle/>
            <a:p>
              <a:r>
                <a:rPr lang="en-US" sz="2400" dirty="0">
                  <a:solidFill>
                    <a:schemeClr val="accent4">
                      <a:lumMod val="50000"/>
                    </a:schemeClr>
                  </a:solidFill>
                </a:rPr>
                <a:t>Disease</a:t>
              </a:r>
              <a:endParaRPr lang="en-US" sz="2400" dirty="0">
                <a:solidFill>
                  <a:schemeClr val="accent4">
                    <a:lumMod val="50000"/>
                  </a:schemeClr>
                </a:solidFill>
              </a:endParaRPr>
            </a:p>
          </p:txBody>
        </p:sp>
        <p:pic>
          <p:nvPicPr>
            <p:cNvPr id="17" name="Picture 16"/>
            <p:cNvPicPr>
              <a:picLocks noChangeAspect="1"/>
            </p:cNvPicPr>
            <p:nvPr/>
          </p:nvPicPr>
          <p:blipFill rotWithShape="1">
            <a:blip r:embed="rId2">
              <a:extLst>
                <a:ext uri="{28A0092B-C50C-407E-A947-70E740481C1C}">
                  <a14:useLocalDpi xmlns:a14="http://schemas.microsoft.com/office/drawing/2010/main" val="0"/>
                </a:ext>
              </a:extLst>
            </a:blip>
            <a:srcRect t="76811" r="35504"/>
            <a:stretch/>
          </p:blipFill>
          <p:spPr>
            <a:xfrm>
              <a:off x="1842825" y="4106874"/>
              <a:ext cx="3707449" cy="822773"/>
            </a:xfrm>
            <a:prstGeom prst="rect">
              <a:avLst/>
            </a:prstGeom>
          </p:spPr>
        </p:pic>
        <p:pic>
          <p:nvPicPr>
            <p:cNvPr id="19" name="Picture 18"/>
            <p:cNvPicPr>
              <a:picLocks noChangeAspect="1"/>
            </p:cNvPicPr>
            <p:nvPr/>
          </p:nvPicPr>
          <p:blipFill rotWithShape="1">
            <a:blip r:embed="rId2">
              <a:extLst>
                <a:ext uri="{28A0092B-C50C-407E-A947-70E740481C1C}">
                  <a14:useLocalDpi xmlns:a14="http://schemas.microsoft.com/office/drawing/2010/main" val="0"/>
                </a:ext>
              </a:extLst>
            </a:blip>
            <a:srcRect t="76811" r="35504"/>
            <a:stretch/>
          </p:blipFill>
          <p:spPr>
            <a:xfrm>
              <a:off x="1842825" y="4850989"/>
              <a:ext cx="3707449" cy="822773"/>
            </a:xfrm>
            <a:prstGeom prst="rect">
              <a:avLst/>
            </a:prstGeom>
          </p:spPr>
        </p:pic>
        <p:sp>
          <p:nvSpPr>
            <p:cNvPr id="20" name="TextBox 19"/>
            <p:cNvSpPr txBox="1"/>
            <p:nvPr/>
          </p:nvSpPr>
          <p:spPr>
            <a:xfrm>
              <a:off x="5464847" y="5074655"/>
              <a:ext cx="796638" cy="356390"/>
            </a:xfrm>
            <a:prstGeom prst="rect">
              <a:avLst/>
            </a:prstGeom>
            <a:noFill/>
          </p:spPr>
          <p:txBody>
            <a:bodyPr wrap="none" rtlCol="0">
              <a:spAutoFit/>
            </a:bodyPr>
            <a:lstStyle/>
            <a:p>
              <a:r>
                <a:rPr lang="en-US" sz="2400" dirty="0">
                  <a:solidFill>
                    <a:schemeClr val="accent6">
                      <a:lumMod val="75000"/>
                    </a:schemeClr>
                  </a:solidFill>
                </a:rPr>
                <a:t>Healthy</a:t>
              </a:r>
              <a:endParaRPr lang="en-US" sz="2400" dirty="0">
                <a:solidFill>
                  <a:schemeClr val="accent6">
                    <a:lumMod val="75000"/>
                  </a:schemeClr>
                </a:solidFill>
              </a:endParaRPr>
            </a:p>
          </p:txBody>
        </p:sp>
        <p:sp>
          <p:nvSpPr>
            <p:cNvPr id="21" name="TextBox 20"/>
            <p:cNvSpPr txBox="1"/>
            <p:nvPr/>
          </p:nvSpPr>
          <p:spPr>
            <a:xfrm>
              <a:off x="2477712" y="5278982"/>
              <a:ext cx="249576" cy="356390"/>
            </a:xfrm>
            <a:prstGeom prst="rect">
              <a:avLst/>
            </a:prstGeom>
            <a:solidFill>
              <a:schemeClr val="bg1"/>
            </a:solidFill>
          </p:spPr>
          <p:txBody>
            <a:bodyPr wrap="none" rtlCol="0">
              <a:spAutoFit/>
            </a:bodyPr>
            <a:lstStyle/>
            <a:p>
              <a:r>
                <a:rPr lang="en-US" sz="2400" b="1" dirty="0">
                  <a:latin typeface="Bradley Hand ITC" panose="03070402050302030203" pitchFamily="66" charset="0"/>
                </a:rPr>
                <a:t>3</a:t>
              </a:r>
              <a:endParaRPr lang="en-US" sz="2400" b="1" dirty="0">
                <a:latin typeface="Bradley Hand ITC" panose="03070402050302030203" pitchFamily="66" charset="0"/>
              </a:endParaRPr>
            </a:p>
          </p:txBody>
        </p:sp>
        <p:sp>
          <p:nvSpPr>
            <p:cNvPr id="22" name="Rectangle 21"/>
            <p:cNvSpPr/>
            <p:nvPr/>
          </p:nvSpPr>
          <p:spPr>
            <a:xfrm>
              <a:off x="2154723" y="5134513"/>
              <a:ext cx="45719" cy="13433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3" name="TextBox 22"/>
          <p:cNvSpPr txBox="1"/>
          <p:nvPr/>
        </p:nvSpPr>
        <p:spPr>
          <a:xfrm>
            <a:off x="341124" y="6350425"/>
            <a:ext cx="2720488" cy="276999"/>
          </a:xfrm>
          <a:prstGeom prst="rect">
            <a:avLst/>
          </a:prstGeom>
          <a:noFill/>
        </p:spPr>
        <p:txBody>
          <a:bodyPr wrap="none" rtlCol="0">
            <a:spAutoFit/>
          </a:bodyPr>
          <a:lstStyle/>
          <a:p>
            <a:r>
              <a:rPr lang="en-US" sz="1200" dirty="0" smtClean="0"/>
              <a:t>Based on https</a:t>
            </a:r>
            <a:r>
              <a:rPr lang="en-US" sz="1200" dirty="0"/>
              <a:t>://www.lauracgoetz.com/</a:t>
            </a:r>
          </a:p>
        </p:txBody>
      </p:sp>
    </p:spTree>
    <p:extLst>
      <p:ext uri="{BB962C8B-B14F-4D97-AF65-F5344CB8AC3E}">
        <p14:creationId xmlns:p14="http://schemas.microsoft.com/office/powerpoint/2010/main" val="148873355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solidFill>
                  <a:srgbClr val="0070C0"/>
                </a:solidFill>
              </a:rPr>
              <a:t>The effects of genetic variation</a:t>
            </a:r>
            <a:endParaRPr lang="en-US" b="1" dirty="0">
              <a:solidFill>
                <a:srgbClr val="0070C0"/>
              </a:solidFill>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05329" y="1436331"/>
            <a:ext cx="7981341" cy="4639004"/>
          </a:xfrm>
          <a:prstGeom prst="rect">
            <a:avLst/>
          </a:prstGeom>
        </p:spPr>
      </p:pic>
      <p:sp>
        <p:nvSpPr>
          <p:cNvPr id="4" name="TextBox 3"/>
          <p:cNvSpPr txBox="1"/>
          <p:nvPr/>
        </p:nvSpPr>
        <p:spPr>
          <a:xfrm>
            <a:off x="201477" y="6307810"/>
            <a:ext cx="5358711" cy="369332"/>
          </a:xfrm>
          <a:prstGeom prst="rect">
            <a:avLst/>
          </a:prstGeom>
          <a:noFill/>
        </p:spPr>
        <p:txBody>
          <a:bodyPr wrap="none" rtlCol="0">
            <a:spAutoFit/>
          </a:bodyPr>
          <a:lstStyle/>
          <a:p>
            <a:r>
              <a:rPr lang="en-US" dirty="0" smtClean="0"/>
              <a:t>Adapted from </a:t>
            </a:r>
            <a:r>
              <a:rPr lang="en-US" dirty="0" err="1" smtClean="0"/>
              <a:t>Giudicessi</a:t>
            </a:r>
            <a:r>
              <a:rPr lang="en-US" dirty="0"/>
              <a:t> </a:t>
            </a:r>
            <a:r>
              <a:rPr lang="en-US" dirty="0" smtClean="0"/>
              <a:t>et al, 2017 </a:t>
            </a:r>
            <a:r>
              <a:rPr lang="en-US" dirty="0"/>
              <a:t>PMID: 28385198</a:t>
            </a:r>
            <a:r>
              <a:rPr lang="en-US" dirty="0" smtClean="0"/>
              <a:t> </a:t>
            </a:r>
            <a:endParaRPr lang="en-US" dirty="0"/>
          </a:p>
        </p:txBody>
      </p:sp>
    </p:spTree>
    <p:extLst>
      <p:ext uri="{BB962C8B-B14F-4D97-AF65-F5344CB8AC3E}">
        <p14:creationId xmlns:p14="http://schemas.microsoft.com/office/powerpoint/2010/main" val="405572272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l="7545" t="7303" r="6940" b="7773"/>
          <a:stretch/>
        </p:blipFill>
        <p:spPr>
          <a:xfrm>
            <a:off x="2886324" y="75152"/>
            <a:ext cx="9170504" cy="6438105"/>
          </a:xfrm>
          <a:prstGeom prst="rect">
            <a:avLst/>
          </a:prstGeom>
        </p:spPr>
      </p:pic>
      <p:sp>
        <p:nvSpPr>
          <p:cNvPr id="4" name="TextBox 3"/>
          <p:cNvSpPr txBox="1"/>
          <p:nvPr/>
        </p:nvSpPr>
        <p:spPr>
          <a:xfrm>
            <a:off x="540688" y="453114"/>
            <a:ext cx="2345636" cy="2308324"/>
          </a:xfrm>
          <a:prstGeom prst="rect">
            <a:avLst/>
          </a:prstGeom>
          <a:noFill/>
        </p:spPr>
        <p:txBody>
          <a:bodyPr wrap="square" rtlCol="0">
            <a:spAutoFit/>
          </a:bodyPr>
          <a:lstStyle/>
          <a:p>
            <a:r>
              <a:rPr lang="en-US" sz="3600" b="1" dirty="0" smtClean="0">
                <a:solidFill>
                  <a:schemeClr val="accent1">
                    <a:lumMod val="75000"/>
                  </a:schemeClr>
                </a:solidFill>
              </a:rPr>
              <a:t>Genetic testing through a lifetime</a:t>
            </a:r>
            <a:endParaRPr lang="en-US" sz="3600" b="1" dirty="0">
              <a:solidFill>
                <a:schemeClr val="accent1">
                  <a:lumMod val="75000"/>
                </a:schemeClr>
              </a:solidFill>
            </a:endParaRPr>
          </a:p>
        </p:txBody>
      </p:sp>
      <p:sp>
        <p:nvSpPr>
          <p:cNvPr id="5" name="Rectangle 4"/>
          <p:cNvSpPr/>
          <p:nvPr/>
        </p:nvSpPr>
        <p:spPr>
          <a:xfrm>
            <a:off x="540688" y="6513257"/>
            <a:ext cx="11226054" cy="307777"/>
          </a:xfrm>
          <a:prstGeom prst="rect">
            <a:avLst/>
          </a:prstGeom>
        </p:spPr>
        <p:txBody>
          <a:bodyPr wrap="square">
            <a:spAutoFit/>
          </a:bodyPr>
          <a:lstStyle/>
          <a:p>
            <a:r>
              <a:rPr lang="en-US" sz="1400" dirty="0"/>
              <a:t>https://www.garvan.org.au/research/kinghorn-centre-for-clinical-genomics/learn-about-genomics/dna-base/collection1/genomics-through-a-lifetime</a:t>
            </a:r>
          </a:p>
        </p:txBody>
      </p:sp>
    </p:spTree>
    <p:extLst>
      <p:ext uri="{BB962C8B-B14F-4D97-AF65-F5344CB8AC3E}">
        <p14:creationId xmlns:p14="http://schemas.microsoft.com/office/powerpoint/2010/main" val="403933529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a:solidFill>
                  <a:schemeClr val="accent1">
                    <a:lumMod val="75000"/>
                  </a:schemeClr>
                </a:solidFill>
              </a:rPr>
              <a:t>Genetic tests can look for changes </a:t>
            </a:r>
            <a:r>
              <a:rPr lang="en-US" sz="3600" b="1" dirty="0" smtClean="0">
                <a:solidFill>
                  <a:schemeClr val="accent1">
                    <a:lumMod val="75000"/>
                  </a:schemeClr>
                </a:solidFill>
              </a:rPr>
              <a:t>in:</a:t>
            </a:r>
            <a:endParaRPr lang="en-US" sz="3600" b="1" dirty="0">
              <a:solidFill>
                <a:schemeClr val="accent1">
                  <a:lumMod val="75000"/>
                </a:schemeClr>
              </a:solidFill>
            </a:endParaRPr>
          </a:p>
        </p:txBody>
      </p:sp>
      <p:sp>
        <p:nvSpPr>
          <p:cNvPr id="3" name="Content Placeholder 2"/>
          <p:cNvSpPr>
            <a:spLocks noGrp="1"/>
          </p:cNvSpPr>
          <p:nvPr>
            <p:ph idx="1"/>
          </p:nvPr>
        </p:nvSpPr>
        <p:spPr>
          <a:xfrm>
            <a:off x="838200" y="1690688"/>
            <a:ext cx="8011601" cy="4610727"/>
          </a:xfrm>
        </p:spPr>
        <p:txBody>
          <a:bodyPr>
            <a:normAutofit/>
          </a:bodyPr>
          <a:lstStyle/>
          <a:p>
            <a:pPr fontAlgn="base"/>
            <a:r>
              <a:rPr lang="en-US" sz="3000" b="1" dirty="0" smtClean="0"/>
              <a:t>DNA</a:t>
            </a:r>
            <a:endParaRPr lang="en-US" sz="3000" b="1" dirty="0"/>
          </a:p>
          <a:p>
            <a:pPr lvl="1" fontAlgn="base"/>
            <a:r>
              <a:rPr lang="en-US" sz="2600" b="1" dirty="0" smtClean="0"/>
              <a:t>Genes</a:t>
            </a:r>
            <a:r>
              <a:rPr lang="en-US" sz="2600" dirty="0" smtClean="0"/>
              <a:t>: The </a:t>
            </a:r>
            <a:r>
              <a:rPr lang="en-US" sz="2600" dirty="0"/>
              <a:t>stretches of DNA that carry the information needed to make a </a:t>
            </a:r>
            <a:r>
              <a:rPr lang="en-US" sz="2600" dirty="0" smtClean="0"/>
              <a:t>protein.</a:t>
            </a:r>
            <a:endParaRPr lang="en-US" sz="2600" dirty="0"/>
          </a:p>
          <a:p>
            <a:pPr lvl="1" fontAlgn="base"/>
            <a:r>
              <a:rPr lang="en-US" sz="2600" b="1" dirty="0" smtClean="0"/>
              <a:t>Chromosomes</a:t>
            </a:r>
            <a:r>
              <a:rPr lang="en-US" sz="2600" dirty="0" smtClean="0"/>
              <a:t>: The </a:t>
            </a:r>
            <a:r>
              <a:rPr lang="en-US" sz="2600" dirty="0"/>
              <a:t>structures in your cells that contain DNA</a:t>
            </a:r>
            <a:r>
              <a:rPr lang="en-US" sz="2600" dirty="0" smtClean="0"/>
              <a:t>.</a:t>
            </a:r>
          </a:p>
          <a:p>
            <a:pPr fontAlgn="base"/>
            <a:r>
              <a:rPr lang="en-US" sz="3000" b="1" dirty="0" smtClean="0"/>
              <a:t>RNA: </a:t>
            </a:r>
            <a:r>
              <a:rPr lang="en-US" sz="2600" dirty="0" smtClean="0"/>
              <a:t>The genetic messenger molecule.</a:t>
            </a:r>
          </a:p>
          <a:p>
            <a:pPr fontAlgn="base"/>
            <a:r>
              <a:rPr lang="en-US" sz="3000" b="1" dirty="0" smtClean="0"/>
              <a:t>Gene products (proteins)</a:t>
            </a:r>
          </a:p>
          <a:p>
            <a:pPr lvl="1" fontAlgn="base"/>
            <a:r>
              <a:rPr lang="en-US" sz="2600" dirty="0" smtClean="0"/>
              <a:t>For example, measurement of substrates and products of enzymes.</a:t>
            </a:r>
          </a:p>
          <a:p>
            <a:pPr lvl="1" fontAlgn="base"/>
            <a:r>
              <a:rPr lang="en-US" sz="2600" dirty="0" smtClean="0"/>
              <a:t>Measuring the amount of gene product.</a:t>
            </a:r>
          </a:p>
          <a:p>
            <a:pPr fontAlgn="base"/>
            <a:endParaRPr lang="en-US" sz="3000" dirty="0"/>
          </a:p>
        </p:txBody>
      </p:sp>
      <p:sp>
        <p:nvSpPr>
          <p:cNvPr id="4" name="Rectangle 3"/>
          <p:cNvSpPr/>
          <p:nvPr/>
        </p:nvSpPr>
        <p:spPr>
          <a:xfrm>
            <a:off x="0" y="6148933"/>
            <a:ext cx="8487645" cy="954107"/>
          </a:xfrm>
          <a:prstGeom prst="rect">
            <a:avLst/>
          </a:prstGeom>
        </p:spPr>
        <p:txBody>
          <a:bodyPr wrap="none">
            <a:spAutoFit/>
          </a:bodyPr>
          <a:lstStyle/>
          <a:p>
            <a:r>
              <a:rPr lang="en-US" sz="1400" dirty="0"/>
              <a:t>https://</a:t>
            </a:r>
            <a:r>
              <a:rPr lang="en-US" sz="1400" dirty="0" smtClean="0"/>
              <a:t>medlineplus.gov/genetictesting.html</a:t>
            </a:r>
          </a:p>
          <a:p>
            <a:r>
              <a:rPr lang="en-US" sz="1400" dirty="0"/>
              <a:t>https://commons.wikimedia.org/wiki/File:Trisomy13.jpg</a:t>
            </a:r>
          </a:p>
          <a:p>
            <a:r>
              <a:rPr lang="en-US" sz="1400" dirty="0"/>
              <a:t>https://commons.wikimedia.org/wiki/Category:Sanger_sequencing#/media/File:Radioactive_Fluorescent_Seq.jpg</a:t>
            </a:r>
          </a:p>
          <a:p>
            <a:endParaRPr lang="en-US" sz="1400" dirty="0"/>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01085" y="3962216"/>
            <a:ext cx="2560974" cy="2339199"/>
          </a:xfrm>
          <a:prstGeom prst="rect">
            <a:avLst/>
          </a:prstGeom>
        </p:spPr>
      </p:pic>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01085" y="365125"/>
            <a:ext cx="2377449" cy="3386583"/>
          </a:xfrm>
          <a:prstGeom prst="rect">
            <a:avLst/>
          </a:prstGeom>
        </p:spPr>
      </p:pic>
    </p:spTree>
    <p:extLst>
      <p:ext uri="{BB962C8B-B14F-4D97-AF65-F5344CB8AC3E}">
        <p14:creationId xmlns:p14="http://schemas.microsoft.com/office/powerpoint/2010/main" val="51368345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solidFill>
                  <a:srgbClr val="0070C0"/>
                </a:solidFill>
              </a:rPr>
              <a:t>Genetic testing by DNA sequencing</a:t>
            </a:r>
            <a:endParaRPr lang="en-US" b="1" dirty="0">
              <a:solidFill>
                <a:srgbClr val="0070C0"/>
              </a:solidFill>
            </a:endParaRPr>
          </a:p>
        </p:txBody>
      </p:sp>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l="1" t="9091" r="951" b="9718"/>
          <a:stretch/>
        </p:blipFill>
        <p:spPr>
          <a:xfrm>
            <a:off x="238400" y="1479510"/>
            <a:ext cx="9200436" cy="3760400"/>
          </a:xfrm>
          <a:prstGeom prst="rect">
            <a:avLst/>
          </a:prstGeom>
        </p:spPr>
      </p:pic>
      <p:sp>
        <p:nvSpPr>
          <p:cNvPr id="4" name="TextBox 3"/>
          <p:cNvSpPr txBox="1"/>
          <p:nvPr/>
        </p:nvSpPr>
        <p:spPr>
          <a:xfrm>
            <a:off x="619245" y="5011340"/>
            <a:ext cx="3060582" cy="1477328"/>
          </a:xfrm>
          <a:prstGeom prst="rect">
            <a:avLst/>
          </a:prstGeom>
          <a:noFill/>
        </p:spPr>
        <p:txBody>
          <a:bodyPr wrap="square" rtlCol="0">
            <a:spAutoFit/>
          </a:bodyPr>
          <a:lstStyle/>
          <a:p>
            <a:pPr lvl="1"/>
            <a:r>
              <a:rPr lang="en-US" dirty="0"/>
              <a:t>Sequences all of a person's protein-coding genes, and DNA in between genes (known as non-coding DNA). </a:t>
            </a:r>
          </a:p>
        </p:txBody>
      </p:sp>
      <p:sp>
        <p:nvSpPr>
          <p:cNvPr id="5" name="TextBox 4"/>
          <p:cNvSpPr txBox="1"/>
          <p:nvPr/>
        </p:nvSpPr>
        <p:spPr>
          <a:xfrm>
            <a:off x="4730193" y="5011340"/>
            <a:ext cx="2192538" cy="1477328"/>
          </a:xfrm>
          <a:prstGeom prst="rect">
            <a:avLst/>
          </a:prstGeom>
          <a:noFill/>
        </p:spPr>
        <p:txBody>
          <a:bodyPr wrap="square" rtlCol="0">
            <a:spAutoFit/>
          </a:bodyPr>
          <a:lstStyle/>
          <a:p>
            <a:r>
              <a:rPr lang="en-US" dirty="0"/>
              <a:t>Sequences all of a person's protein-coding genes </a:t>
            </a:r>
            <a:endParaRPr lang="en-US" dirty="0" smtClean="0"/>
          </a:p>
          <a:p>
            <a:r>
              <a:rPr lang="en-US" dirty="0" smtClean="0"/>
              <a:t>(~</a:t>
            </a:r>
            <a:r>
              <a:rPr lang="en-US" dirty="0"/>
              <a:t>1-2% of the genome)</a:t>
            </a:r>
          </a:p>
        </p:txBody>
      </p:sp>
      <p:sp>
        <p:nvSpPr>
          <p:cNvPr id="6" name="Rectangle 5"/>
          <p:cNvSpPr/>
          <p:nvPr/>
        </p:nvSpPr>
        <p:spPr>
          <a:xfrm>
            <a:off x="8980762" y="4603456"/>
            <a:ext cx="2643696" cy="1631216"/>
          </a:xfrm>
          <a:prstGeom prst="rect">
            <a:avLst/>
          </a:prstGeom>
        </p:spPr>
        <p:txBody>
          <a:bodyPr wrap="square">
            <a:spAutoFit/>
          </a:bodyPr>
          <a:lstStyle/>
          <a:p>
            <a:pPr lvl="1"/>
            <a:r>
              <a:rPr lang="en-US" sz="2800" b="1" dirty="0" smtClean="0">
                <a:solidFill>
                  <a:schemeClr val="tx1">
                    <a:lumMod val="65000"/>
                    <a:lumOff val="35000"/>
                  </a:schemeClr>
                </a:solidFill>
              </a:rPr>
              <a:t>SINGLE GENE</a:t>
            </a:r>
          </a:p>
          <a:p>
            <a:pPr lvl="1"/>
            <a:r>
              <a:rPr lang="en-US" dirty="0" smtClean="0"/>
              <a:t>Sequence </a:t>
            </a:r>
            <a:r>
              <a:rPr lang="en-US" dirty="0"/>
              <a:t>a single gene (or a few genes) known to cause the condition</a:t>
            </a:r>
          </a:p>
        </p:txBody>
      </p:sp>
      <p:sp>
        <p:nvSpPr>
          <p:cNvPr id="8" name="TextBox 7"/>
          <p:cNvSpPr txBox="1"/>
          <p:nvPr/>
        </p:nvSpPr>
        <p:spPr>
          <a:xfrm>
            <a:off x="7177825" y="5011340"/>
            <a:ext cx="2230456" cy="1754326"/>
          </a:xfrm>
          <a:prstGeom prst="rect">
            <a:avLst/>
          </a:prstGeom>
          <a:noFill/>
        </p:spPr>
        <p:txBody>
          <a:bodyPr wrap="square" rtlCol="0">
            <a:spAutoFit/>
          </a:bodyPr>
          <a:lstStyle/>
          <a:p>
            <a:r>
              <a:rPr lang="en-US" dirty="0"/>
              <a:t>Sequences many at the same time; groups genes based the type of medical issue e.g. cancer</a:t>
            </a:r>
          </a:p>
          <a:p>
            <a:endParaRPr lang="en-US" dirty="0"/>
          </a:p>
        </p:txBody>
      </p:sp>
      <p:grpSp>
        <p:nvGrpSpPr>
          <p:cNvPr id="14" name="Group 13"/>
          <p:cNvGrpSpPr/>
          <p:nvPr/>
        </p:nvGrpSpPr>
        <p:grpSpPr>
          <a:xfrm>
            <a:off x="8389625" y="3066867"/>
            <a:ext cx="2120344" cy="1289730"/>
            <a:chOff x="8841188" y="3066867"/>
            <a:chExt cx="2120344" cy="1289730"/>
          </a:xfrm>
        </p:grpSpPr>
        <p:pic>
          <p:nvPicPr>
            <p:cNvPr id="9" name="Picture 8"/>
            <p:cNvPicPr>
              <a:picLocks noChangeAspect="1"/>
            </p:cNvPicPr>
            <p:nvPr/>
          </p:nvPicPr>
          <p:blipFill rotWithShape="1">
            <a:blip r:embed="rId3">
              <a:extLst>
                <a:ext uri="{28A0092B-C50C-407E-A947-70E740481C1C}">
                  <a14:useLocalDpi xmlns:a14="http://schemas.microsoft.com/office/drawing/2010/main" val="0"/>
                </a:ext>
              </a:extLst>
            </a:blip>
            <a:srcRect l="62237" t="31712" r="12083" b="39275"/>
            <a:stretch/>
          </p:blipFill>
          <p:spPr>
            <a:xfrm>
              <a:off x="8841188" y="3066867"/>
              <a:ext cx="2120344" cy="1194460"/>
            </a:xfrm>
            <a:prstGeom prst="rect">
              <a:avLst/>
            </a:prstGeom>
          </p:spPr>
        </p:pic>
        <p:sp>
          <p:nvSpPr>
            <p:cNvPr id="10" name="Rectangle 9"/>
            <p:cNvSpPr/>
            <p:nvPr/>
          </p:nvSpPr>
          <p:spPr>
            <a:xfrm>
              <a:off x="8841188" y="3608694"/>
              <a:ext cx="841659" cy="66910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9146999" y="3429540"/>
              <a:ext cx="570652" cy="92705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Rounded Rectangle 14"/>
          <p:cNvSpPr/>
          <p:nvPr/>
        </p:nvSpPr>
        <p:spPr>
          <a:xfrm>
            <a:off x="10020297" y="4277802"/>
            <a:ext cx="389614" cy="78795"/>
          </a:xfrm>
          <a:prstGeom prst="round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309282" y="6575612"/>
            <a:ext cx="11388759" cy="307777"/>
          </a:xfrm>
          <a:prstGeom prst="rect">
            <a:avLst/>
          </a:prstGeom>
          <a:noFill/>
        </p:spPr>
        <p:txBody>
          <a:bodyPr wrap="none" rtlCol="0">
            <a:spAutoFit/>
          </a:bodyPr>
          <a:lstStyle/>
          <a:p>
            <a:r>
              <a:rPr lang="en-US" sz="1400" dirty="0" smtClean="0"/>
              <a:t>Based on: https</a:t>
            </a:r>
            <a:r>
              <a:rPr lang="en-US" sz="1400" dirty="0"/>
              <a:t>://</a:t>
            </a:r>
            <a:r>
              <a:rPr lang="en-US" sz="1400" dirty="0" smtClean="0"/>
              <a:t>www.garvan.org.au/research/kinghorn-centre-for-clinical-genomics/learn-about-genomics/dna-base/collection1/types-of-genomic-test</a:t>
            </a:r>
            <a:endParaRPr lang="en-US" sz="1400" dirty="0"/>
          </a:p>
        </p:txBody>
      </p:sp>
    </p:spTree>
    <p:extLst>
      <p:ext uri="{BB962C8B-B14F-4D97-AF65-F5344CB8AC3E}">
        <p14:creationId xmlns:p14="http://schemas.microsoft.com/office/powerpoint/2010/main" val="249678896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0070C0"/>
                </a:solidFill>
              </a:rPr>
              <a:t>Questions</a:t>
            </a:r>
            <a:endParaRPr lang="en-US" b="1" dirty="0">
              <a:solidFill>
                <a:srgbClr val="0070C0"/>
              </a:solidFill>
            </a:endParaRPr>
          </a:p>
        </p:txBody>
      </p:sp>
      <p:sp>
        <p:nvSpPr>
          <p:cNvPr id="3" name="Content Placeholder 2"/>
          <p:cNvSpPr>
            <a:spLocks noGrp="1"/>
          </p:cNvSpPr>
          <p:nvPr>
            <p:ph idx="1"/>
          </p:nvPr>
        </p:nvSpPr>
        <p:spPr>
          <a:xfrm>
            <a:off x="838200" y="1825625"/>
            <a:ext cx="6810829" cy="4139746"/>
          </a:xfrm>
        </p:spPr>
        <p:txBody>
          <a:bodyPr/>
          <a:lstStyle/>
          <a:p>
            <a:r>
              <a:rPr lang="en-US" dirty="0" smtClean="0"/>
              <a:t>How do we know which genes should be analyzed?</a:t>
            </a:r>
          </a:p>
          <a:p>
            <a:r>
              <a:rPr lang="en-US" dirty="0" smtClean="0"/>
              <a:t>How do we know which </a:t>
            </a:r>
            <a:r>
              <a:rPr lang="en-US" dirty="0"/>
              <a:t>variant(s) within those gene affect how the protein works (and cause disease) vs those that are benign (don’t cause disease)</a:t>
            </a:r>
          </a:p>
          <a:p>
            <a:r>
              <a:rPr lang="en-US" dirty="0"/>
              <a:t>How do we use available information on genes, diseases, and variants, to help improve care for patients? </a:t>
            </a:r>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49029" y="1825625"/>
            <a:ext cx="4016836" cy="2673021"/>
          </a:xfrm>
          <a:prstGeom prst="rect">
            <a:avLst/>
          </a:prstGeom>
        </p:spPr>
      </p:pic>
    </p:spTree>
    <p:extLst>
      <p:ext uri="{BB962C8B-B14F-4D97-AF65-F5344CB8AC3E}">
        <p14:creationId xmlns:p14="http://schemas.microsoft.com/office/powerpoint/2010/main" val="44089621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solidFill>
                  <a:schemeClr val="accent1">
                    <a:lumMod val="75000"/>
                  </a:schemeClr>
                </a:solidFill>
              </a:rPr>
              <a:t>The Clinical Genome Resource (</a:t>
            </a:r>
            <a:r>
              <a:rPr lang="en-US" b="1" dirty="0" err="1">
                <a:solidFill>
                  <a:schemeClr val="accent1">
                    <a:lumMod val="75000"/>
                  </a:schemeClr>
                </a:solidFill>
              </a:rPr>
              <a:t>ClinGen</a:t>
            </a:r>
            <a:r>
              <a:rPr lang="en-US" b="1" dirty="0">
                <a:solidFill>
                  <a:schemeClr val="accent1">
                    <a:lumMod val="75000"/>
                  </a:schemeClr>
                </a:solidFill>
              </a:rPr>
              <a:t>)</a:t>
            </a:r>
            <a:endParaRPr lang="en-US" dirty="0"/>
          </a:p>
        </p:txBody>
      </p:sp>
      <p:pic>
        <p:nvPicPr>
          <p:cNvPr id="8" name="Picture 2">
            <a:extLst>
              <a:ext uri="{FF2B5EF4-FFF2-40B4-BE49-F238E27FC236}">
                <a16:creationId xmlns:a16="http://schemas.microsoft.com/office/drawing/2014/main" id="{9E9B72B2-E9AC-3349-BB80-A8372369E22E}"/>
              </a:ext>
            </a:extLst>
          </p:cNvPr>
          <p:cNvPicPr>
            <a:picLocks noGrp="1" noChangeAspect="1" noChangeArrowheads="1"/>
          </p:cNvPicPr>
          <p:nvPr>
            <p:ph sz="half" idx="2"/>
          </p:nvPr>
        </p:nvPicPr>
        <p:blipFill rotWithShape="1">
          <a:blip r:embed="rId2">
            <a:extLst>
              <a:ext uri="{28A0092B-C50C-407E-A947-70E740481C1C}">
                <a14:useLocalDpi xmlns:a14="http://schemas.microsoft.com/office/drawing/2010/main" val="0"/>
              </a:ext>
            </a:extLst>
          </a:blip>
          <a:srcRect l="15141" t="19226" r="14623" b="-565"/>
          <a:stretch/>
        </p:blipFill>
        <p:spPr bwMode="auto">
          <a:xfrm>
            <a:off x="5972221" y="2321002"/>
            <a:ext cx="5985354" cy="3459866"/>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3076182" y="5780870"/>
            <a:ext cx="3256661" cy="461665"/>
          </a:xfrm>
          <a:prstGeom prst="rect">
            <a:avLst/>
          </a:prstGeom>
          <a:noFill/>
        </p:spPr>
        <p:txBody>
          <a:bodyPr wrap="none" rtlCol="0">
            <a:spAutoFit/>
          </a:bodyPr>
          <a:lstStyle/>
          <a:p>
            <a:r>
              <a:rPr lang="en-US" sz="2400" dirty="0" smtClean="0">
                <a:solidFill>
                  <a:schemeClr val="accent1">
                    <a:lumMod val="75000"/>
                  </a:schemeClr>
                </a:solidFill>
              </a:rPr>
              <a:t>www.clinicalgenome.org</a:t>
            </a:r>
            <a:endParaRPr lang="en-US" sz="2400" dirty="0">
              <a:solidFill>
                <a:schemeClr val="accent1">
                  <a:lumMod val="75000"/>
                </a:schemeClr>
              </a:solidFill>
            </a:endParaRPr>
          </a:p>
        </p:txBody>
      </p:sp>
      <p:pic>
        <p:nvPicPr>
          <p:cNvPr id="9" name="Google Shape;316;p1"/>
          <p:cNvPicPr preferRelativeResize="0"/>
          <p:nvPr/>
        </p:nvPicPr>
        <p:blipFill rotWithShape="1">
          <a:blip r:embed="rId3">
            <a:alphaModFix/>
          </a:blip>
          <a:srcRect t="10184" b="8338"/>
          <a:stretch/>
        </p:blipFill>
        <p:spPr>
          <a:xfrm>
            <a:off x="1317560" y="5528860"/>
            <a:ext cx="1585157" cy="965687"/>
          </a:xfrm>
          <a:prstGeom prst="rect">
            <a:avLst/>
          </a:prstGeom>
          <a:noFill/>
          <a:ln>
            <a:noFill/>
          </a:ln>
        </p:spPr>
      </p:pic>
      <p:sp>
        <p:nvSpPr>
          <p:cNvPr id="4" name="TextBox 3"/>
          <p:cNvSpPr txBox="1"/>
          <p:nvPr/>
        </p:nvSpPr>
        <p:spPr>
          <a:xfrm>
            <a:off x="6718317" y="1775012"/>
            <a:ext cx="5006371" cy="461665"/>
          </a:xfrm>
          <a:prstGeom prst="rect">
            <a:avLst/>
          </a:prstGeom>
          <a:noFill/>
        </p:spPr>
        <p:txBody>
          <a:bodyPr wrap="none" rtlCol="0">
            <a:spAutoFit/>
          </a:bodyPr>
          <a:lstStyle/>
          <a:p>
            <a:r>
              <a:rPr lang="en-US" sz="2400" b="1" dirty="0" smtClean="0">
                <a:solidFill>
                  <a:srgbClr val="0070C0"/>
                </a:solidFill>
              </a:rPr>
              <a:t>2035</a:t>
            </a:r>
            <a:r>
              <a:rPr lang="en-US" sz="2400" b="1" dirty="0" smtClean="0">
                <a:solidFill>
                  <a:srgbClr val="0070C0"/>
                </a:solidFill>
              </a:rPr>
              <a:t> </a:t>
            </a:r>
            <a:r>
              <a:rPr lang="en-US" sz="2400" b="1" dirty="0" smtClean="0">
                <a:solidFill>
                  <a:srgbClr val="0070C0"/>
                </a:solidFill>
              </a:rPr>
              <a:t>investigators across </a:t>
            </a:r>
            <a:r>
              <a:rPr lang="en-US" sz="2400" b="1" dirty="0" smtClean="0">
                <a:solidFill>
                  <a:srgbClr val="0070C0"/>
                </a:solidFill>
              </a:rPr>
              <a:t>53</a:t>
            </a:r>
            <a:r>
              <a:rPr lang="en-US" sz="2400" b="1" dirty="0" smtClean="0">
                <a:solidFill>
                  <a:srgbClr val="0070C0"/>
                </a:solidFill>
              </a:rPr>
              <a:t> </a:t>
            </a:r>
            <a:r>
              <a:rPr lang="en-US" sz="2400" b="1" dirty="0" smtClean="0">
                <a:solidFill>
                  <a:srgbClr val="0070C0"/>
                </a:solidFill>
              </a:rPr>
              <a:t>countries</a:t>
            </a:r>
            <a:endParaRPr lang="en-US" sz="2400" b="1" dirty="0">
              <a:solidFill>
                <a:srgbClr val="0070C0"/>
              </a:solidFill>
            </a:endParaRPr>
          </a:p>
        </p:txBody>
      </p:sp>
      <p:sp>
        <p:nvSpPr>
          <p:cNvPr id="3" name="Content Placeholder 2"/>
          <p:cNvSpPr>
            <a:spLocks noGrp="1"/>
          </p:cNvSpPr>
          <p:nvPr>
            <p:ph sz="half" idx="1"/>
          </p:nvPr>
        </p:nvSpPr>
        <p:spPr>
          <a:xfrm>
            <a:off x="838200" y="1825624"/>
            <a:ext cx="5668108" cy="4416913"/>
          </a:xfrm>
        </p:spPr>
        <p:txBody>
          <a:bodyPr/>
          <a:lstStyle/>
          <a:p>
            <a:r>
              <a:rPr lang="en-US" b="1" dirty="0" smtClean="0"/>
              <a:t>Mission</a:t>
            </a:r>
            <a:r>
              <a:rPr lang="en-US" dirty="0" smtClean="0"/>
              <a:t>: To create a </a:t>
            </a:r>
            <a:r>
              <a:rPr lang="en-US" altLang="en-US" dirty="0" smtClean="0"/>
              <a:t>publicly </a:t>
            </a:r>
            <a:r>
              <a:rPr lang="en-US" altLang="en-US" dirty="0"/>
              <a:t>available resource that defines the clinical relevance of genes and variants for use in precision medicine and research</a:t>
            </a:r>
            <a:r>
              <a:rPr lang="en-US" altLang="en-US" dirty="0" smtClean="0"/>
              <a:t>.</a:t>
            </a:r>
          </a:p>
          <a:p>
            <a:r>
              <a:rPr lang="en-US" altLang="en-US" dirty="0" smtClean="0"/>
              <a:t>Initiated in Sept. 2013.</a:t>
            </a:r>
          </a:p>
          <a:p>
            <a:r>
              <a:rPr lang="en-US" altLang="en-US" dirty="0" smtClean="0"/>
              <a:t>Funded by the </a:t>
            </a:r>
            <a:r>
              <a:rPr lang="en-US" dirty="0"/>
              <a:t>National Human Genome Research </a:t>
            </a:r>
            <a:r>
              <a:rPr lang="en-US" dirty="0" smtClean="0"/>
              <a:t>Institute.</a:t>
            </a:r>
            <a:endParaRPr lang="en-US" altLang="en-US" dirty="0" smtClean="0"/>
          </a:p>
          <a:p>
            <a:pPr marL="0" indent="0">
              <a:buNone/>
            </a:pPr>
            <a:endParaRPr lang="en-US" dirty="0">
              <a:cs typeface="Arial" pitchFamily="34" charset="0"/>
            </a:endParaRPr>
          </a:p>
          <a:p>
            <a:endParaRPr lang="en-US" dirty="0"/>
          </a:p>
        </p:txBody>
      </p:sp>
      <p:sp>
        <p:nvSpPr>
          <p:cNvPr id="5" name="Rectangle 4"/>
          <p:cNvSpPr/>
          <p:nvPr/>
        </p:nvSpPr>
        <p:spPr>
          <a:xfrm>
            <a:off x="5972221" y="5605670"/>
            <a:ext cx="1358882" cy="8746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2056403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35"/>
        <p:cNvGrpSpPr/>
        <p:nvPr/>
      </p:nvGrpSpPr>
      <p:grpSpPr>
        <a:xfrm>
          <a:off x="0" y="0"/>
          <a:ext cx="0" cy="0"/>
          <a:chOff x="0" y="0"/>
          <a:chExt cx="0" cy="0"/>
        </a:xfrm>
      </p:grpSpPr>
      <p:sp>
        <p:nvSpPr>
          <p:cNvPr id="336" name="Google Shape;336;ge046130333_0_513"/>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SzPts val="1800"/>
              <a:buNone/>
            </a:pPr>
            <a:r>
              <a:rPr lang="en-US" b="1" dirty="0">
                <a:solidFill>
                  <a:schemeClr val="accent1">
                    <a:lumMod val="75000"/>
                  </a:schemeClr>
                </a:solidFill>
              </a:rPr>
              <a:t>Core curation activities</a:t>
            </a:r>
            <a:endParaRPr b="1" dirty="0">
              <a:solidFill>
                <a:schemeClr val="accent1">
                  <a:lumMod val="75000"/>
                </a:schemeClr>
              </a:solidFill>
            </a:endParaRPr>
          </a:p>
        </p:txBody>
      </p:sp>
      <p:sp>
        <p:nvSpPr>
          <p:cNvPr id="337" name="Google Shape;337;ge046130333_0_513"/>
          <p:cNvSpPr txBox="1">
            <a:spLocks noGrp="1"/>
          </p:cNvSpPr>
          <p:nvPr>
            <p:ph sz="half" idx="1"/>
          </p:nvPr>
        </p:nvSpPr>
        <p:spPr>
          <a:xfrm>
            <a:off x="228275" y="1690825"/>
            <a:ext cx="5754900" cy="4632300"/>
          </a:xfrm>
          <a:prstGeom prst="rect">
            <a:avLst/>
          </a:prstGeom>
          <a:noFill/>
          <a:ln>
            <a:noFill/>
          </a:ln>
        </p:spPr>
        <p:txBody>
          <a:bodyPr spcFirstLastPara="1" wrap="square" lIns="91425" tIns="45700" rIns="91425" bIns="45700" anchor="t" anchorCtr="0">
            <a:noAutofit/>
          </a:bodyPr>
          <a:lstStyle/>
          <a:p>
            <a:pPr marL="457200" lvl="0" indent="-368300" algn="l" rtl="0">
              <a:lnSpc>
                <a:spcPct val="90000"/>
              </a:lnSpc>
              <a:spcBef>
                <a:spcPts val="1000"/>
              </a:spcBef>
              <a:spcAft>
                <a:spcPts val="0"/>
              </a:spcAft>
              <a:buSzPts val="2200"/>
              <a:buChar char="•"/>
            </a:pPr>
            <a:r>
              <a:rPr lang="en-US" dirty="0"/>
              <a:t>Encourage sharing of genetic and phenotypic data globally</a:t>
            </a:r>
            <a:r>
              <a:rPr lang="en-US" dirty="0" smtClean="0"/>
              <a:t>​.</a:t>
            </a:r>
            <a:endParaRPr dirty="0"/>
          </a:p>
          <a:p>
            <a:pPr marL="457200" lvl="0" indent="-368300" algn="l" rtl="0">
              <a:lnSpc>
                <a:spcPct val="90000"/>
              </a:lnSpc>
              <a:spcBef>
                <a:spcPts val="0"/>
              </a:spcBef>
              <a:spcAft>
                <a:spcPts val="0"/>
              </a:spcAft>
              <a:buSzPts val="2200"/>
              <a:buChar char="•"/>
            </a:pPr>
            <a:r>
              <a:rPr lang="en-US" dirty="0"/>
              <a:t>Establish </a:t>
            </a:r>
            <a:r>
              <a:rPr lang="en-US" dirty="0" smtClean="0"/>
              <a:t>informatics </a:t>
            </a:r>
            <a:r>
              <a:rPr lang="en-US" dirty="0"/>
              <a:t>infrastructure to manage, store, and disseminate </a:t>
            </a:r>
            <a:r>
              <a:rPr lang="en-US" dirty="0" err="1"/>
              <a:t>ClinGen</a:t>
            </a:r>
            <a:r>
              <a:rPr lang="en-US" dirty="0"/>
              <a:t> </a:t>
            </a:r>
            <a:r>
              <a:rPr lang="en-US" dirty="0" smtClean="0"/>
              <a:t>curation </a:t>
            </a:r>
            <a:r>
              <a:rPr lang="en-US" dirty="0"/>
              <a:t>products</a:t>
            </a:r>
            <a:r>
              <a:rPr lang="en-US" dirty="0" smtClean="0"/>
              <a:t>​.</a:t>
            </a:r>
            <a:endParaRPr dirty="0"/>
          </a:p>
          <a:p>
            <a:pPr marL="457200" lvl="0" indent="-368300" algn="l" rtl="0">
              <a:lnSpc>
                <a:spcPct val="90000"/>
              </a:lnSpc>
              <a:spcBef>
                <a:spcPts val="0"/>
              </a:spcBef>
              <a:spcAft>
                <a:spcPts val="0"/>
              </a:spcAft>
              <a:buSzPts val="2200"/>
              <a:buChar char="•"/>
            </a:pPr>
            <a:r>
              <a:rPr lang="en-US" dirty="0"/>
              <a:t>Develop standardized, evidence-based evaluation frameworks </a:t>
            </a:r>
            <a:r>
              <a:rPr lang="en-US" dirty="0" smtClean="0"/>
              <a:t>to define the clinical relevance of genes and variants.</a:t>
            </a:r>
          </a:p>
          <a:p>
            <a:pPr marL="457200" lvl="0" indent="-368300" algn="l" rtl="0">
              <a:lnSpc>
                <a:spcPct val="90000"/>
              </a:lnSpc>
              <a:spcBef>
                <a:spcPts val="0"/>
              </a:spcBef>
              <a:spcAft>
                <a:spcPts val="0"/>
              </a:spcAft>
              <a:buSzPts val="2200"/>
              <a:buChar char="•"/>
            </a:pPr>
            <a:r>
              <a:rPr lang="en-US" dirty="0" smtClean="0"/>
              <a:t>Engage the international community to develop an expert curation ecosystem.</a:t>
            </a:r>
            <a:endParaRPr dirty="0"/>
          </a:p>
        </p:txBody>
      </p:sp>
      <p:sp>
        <p:nvSpPr>
          <p:cNvPr id="338" name="Google Shape;338;ge046130333_0_513"/>
          <p:cNvSpPr txBox="1"/>
          <p:nvPr/>
        </p:nvSpPr>
        <p:spPr>
          <a:xfrm>
            <a:off x="9335975" y="6457800"/>
            <a:ext cx="2595300" cy="400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Courtesy of L. Milko, Ph.D</a:t>
            </a:r>
            <a:endParaRPr sz="1400" b="0" i="0" u="none" strike="noStrike" cap="none">
              <a:solidFill>
                <a:srgbClr val="000000"/>
              </a:solidFill>
              <a:latin typeface="Arial"/>
              <a:ea typeface="Arial"/>
              <a:cs typeface="Arial"/>
              <a:sym typeface="Arial"/>
            </a:endParaRPr>
          </a:p>
        </p:txBody>
      </p:sp>
      <p:pic>
        <p:nvPicPr>
          <p:cNvPr id="339" name="Google Shape;339;ge046130333_0_513"/>
          <p:cNvPicPr preferRelativeResize="0"/>
          <p:nvPr/>
        </p:nvPicPr>
        <p:blipFill rotWithShape="1">
          <a:blip r:embed="rId3">
            <a:alphaModFix/>
          </a:blip>
          <a:srcRect/>
          <a:stretch/>
        </p:blipFill>
        <p:spPr>
          <a:xfrm>
            <a:off x="6189971" y="1456363"/>
            <a:ext cx="5533546" cy="4383527"/>
          </a:xfrm>
          <a:prstGeom prst="rect">
            <a:avLst/>
          </a:prstGeom>
          <a:noFill/>
          <a:ln>
            <a:noFill/>
          </a:ln>
        </p:spPr>
      </p:pic>
      <p:sp>
        <p:nvSpPr>
          <p:cNvPr id="2" name="Rounded Rectangle 1"/>
          <p:cNvSpPr/>
          <p:nvPr/>
        </p:nvSpPr>
        <p:spPr>
          <a:xfrm>
            <a:off x="7213600" y="3468914"/>
            <a:ext cx="856343" cy="435429"/>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0999" y="103179"/>
            <a:ext cx="1915391" cy="1587578"/>
          </a:xfrm>
          <a:prstGeom prst="rect">
            <a:avLst/>
          </a:prstGeom>
          <a:ln w="101600">
            <a:noFill/>
          </a:ln>
        </p:spPr>
      </p:pic>
    </p:spTree>
    <p:extLst>
      <p:ext uri="{BB962C8B-B14F-4D97-AF65-F5344CB8AC3E}">
        <p14:creationId xmlns:p14="http://schemas.microsoft.com/office/powerpoint/2010/main" val="35490650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solidFill>
                  <a:schemeClr val="accent1">
                    <a:lumMod val="75000"/>
                  </a:schemeClr>
                </a:solidFill>
              </a:rPr>
              <a:t>Gene-Disease Clinical validity</a:t>
            </a:r>
            <a:endParaRPr lang="en-US" sz="3600" b="1" dirty="0">
              <a:solidFill>
                <a:schemeClr val="accent1">
                  <a:lumMod val="75000"/>
                </a:schemeClr>
              </a:solidFill>
            </a:endParaRPr>
          </a:p>
        </p:txBody>
      </p:sp>
      <p:sp>
        <p:nvSpPr>
          <p:cNvPr id="3" name="Content Placeholder 2"/>
          <p:cNvSpPr>
            <a:spLocks noGrp="1"/>
          </p:cNvSpPr>
          <p:nvPr>
            <p:ph sz="half" idx="1"/>
          </p:nvPr>
        </p:nvSpPr>
        <p:spPr>
          <a:xfrm>
            <a:off x="838200" y="1825624"/>
            <a:ext cx="10515600" cy="4444547"/>
          </a:xfrm>
        </p:spPr>
        <p:txBody>
          <a:bodyPr>
            <a:normAutofit/>
          </a:bodyPr>
          <a:lstStyle/>
          <a:p>
            <a:r>
              <a:rPr lang="en-US" sz="2600" dirty="0" smtClean="0"/>
              <a:t>The </a:t>
            </a:r>
            <a:r>
              <a:rPr lang="en-US" sz="2600" dirty="0" err="1" smtClean="0"/>
              <a:t>ClinGen</a:t>
            </a:r>
            <a:r>
              <a:rPr lang="en-US" sz="2600" dirty="0" smtClean="0"/>
              <a:t> </a:t>
            </a:r>
            <a:r>
              <a:rPr lang="en-US" sz="2600" dirty="0"/>
              <a:t>C</a:t>
            </a:r>
            <a:r>
              <a:rPr lang="en-US" sz="2600" dirty="0" smtClean="0"/>
              <a:t>linical Validity Framework assesses </a:t>
            </a:r>
            <a:r>
              <a:rPr lang="en-US" sz="2600" dirty="0"/>
              <a:t>which genes play a role in disease. </a:t>
            </a:r>
          </a:p>
          <a:p>
            <a:r>
              <a:rPr lang="en-US" sz="2600" dirty="0"/>
              <a:t>Defines criteria needed to demonstrate </a:t>
            </a:r>
            <a:r>
              <a:rPr lang="en-US" sz="2600" dirty="0" smtClean="0"/>
              <a:t>causality.</a:t>
            </a:r>
            <a:endParaRPr lang="en-US" sz="2600" dirty="0"/>
          </a:p>
          <a:p>
            <a:r>
              <a:rPr lang="en-US" sz="2600" dirty="0"/>
              <a:t>Organizes and quantifies different types of </a:t>
            </a:r>
            <a:r>
              <a:rPr lang="en-US" sz="2600" dirty="0" smtClean="0"/>
              <a:t>evidence.</a:t>
            </a:r>
          </a:p>
          <a:p>
            <a:pPr lvl="1"/>
            <a:r>
              <a:rPr lang="en-US" dirty="0"/>
              <a:t>Clinical </a:t>
            </a:r>
            <a:r>
              <a:rPr lang="en-US" dirty="0" smtClean="0"/>
              <a:t>data</a:t>
            </a:r>
            <a:endParaRPr lang="en-US" dirty="0"/>
          </a:p>
          <a:p>
            <a:pPr lvl="1"/>
            <a:r>
              <a:rPr lang="en-US" dirty="0"/>
              <a:t>Segregation </a:t>
            </a:r>
            <a:endParaRPr lang="en-US" dirty="0" smtClean="0"/>
          </a:p>
          <a:p>
            <a:pPr lvl="1"/>
            <a:r>
              <a:rPr lang="en-US" dirty="0" smtClean="0"/>
              <a:t>Experimental evidence</a:t>
            </a:r>
            <a:endParaRPr lang="en-US" dirty="0"/>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892950" y="4178033"/>
            <a:ext cx="7010572" cy="2092138"/>
          </a:xfrm>
          <a:prstGeom prst="rect">
            <a:avLst/>
          </a:prstGeom>
          <a:ln w="38100">
            <a:solidFill>
              <a:schemeClr val="accent1">
                <a:lumMod val="75000"/>
              </a:schemeClr>
            </a:solidFill>
          </a:ln>
        </p:spPr>
      </p:pic>
      <p:sp>
        <p:nvSpPr>
          <p:cNvPr id="11" name="Content Placeholder 2"/>
          <p:cNvSpPr>
            <a:spLocks noGrp="1"/>
          </p:cNvSpPr>
          <p:nvPr>
            <p:ph sz="half" idx="1"/>
          </p:nvPr>
        </p:nvSpPr>
        <p:spPr>
          <a:xfrm>
            <a:off x="838200" y="4831213"/>
            <a:ext cx="3530600" cy="1585232"/>
          </a:xfrm>
        </p:spPr>
        <p:txBody>
          <a:bodyPr>
            <a:normAutofit/>
          </a:bodyPr>
          <a:lstStyle/>
          <a:p>
            <a:r>
              <a:rPr lang="en-US" sz="2600" dirty="0" smtClean="0"/>
              <a:t>Allows curators to methodically assign a clinical validity classification.</a:t>
            </a:r>
            <a:endParaRPr lang="en-US" sz="2600" dirty="0"/>
          </a:p>
        </p:txBody>
      </p: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912887" y="2497427"/>
            <a:ext cx="1851150" cy="1534332"/>
          </a:xfrm>
          <a:prstGeom prst="rect">
            <a:avLst/>
          </a:prstGeom>
          <a:ln w="101600">
            <a:noFill/>
          </a:ln>
        </p:spPr>
      </p:pic>
    </p:spTree>
    <p:extLst>
      <p:ext uri="{BB962C8B-B14F-4D97-AF65-F5344CB8AC3E}">
        <p14:creationId xmlns:p14="http://schemas.microsoft.com/office/powerpoint/2010/main" val="276285773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r="2285" b="16601"/>
          <a:stretch/>
        </p:blipFill>
        <p:spPr>
          <a:xfrm>
            <a:off x="1145542" y="3069191"/>
            <a:ext cx="3642102" cy="1909883"/>
          </a:xfrm>
          <a:prstGeom prst="rect">
            <a:avLst/>
          </a:prstGeom>
        </p:spPr>
      </p:pic>
      <p:grpSp>
        <p:nvGrpSpPr>
          <p:cNvPr id="7" name="Group 6"/>
          <p:cNvGrpSpPr/>
          <p:nvPr/>
        </p:nvGrpSpPr>
        <p:grpSpPr>
          <a:xfrm>
            <a:off x="9358691" y="4634652"/>
            <a:ext cx="2833309" cy="1264908"/>
            <a:chOff x="8942522" y="3185588"/>
            <a:chExt cx="1751308" cy="604434"/>
          </a:xfrm>
        </p:grpSpPr>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l="22404" t="88862" r="21684" b="1191"/>
            <a:stretch/>
          </p:blipFill>
          <p:spPr>
            <a:xfrm>
              <a:off x="8942522" y="3185588"/>
              <a:ext cx="1751308" cy="604434"/>
            </a:xfrm>
            <a:prstGeom prst="rect">
              <a:avLst/>
            </a:prstGeom>
          </p:spPr>
        </p:pic>
        <p:sp>
          <p:nvSpPr>
            <p:cNvPr id="6" name="Rectangle 5"/>
            <p:cNvSpPr/>
            <p:nvPr/>
          </p:nvSpPr>
          <p:spPr>
            <a:xfrm>
              <a:off x="9818176" y="3185588"/>
              <a:ext cx="240224" cy="4571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13" name="Straight Connector 12"/>
          <p:cNvCxnSpPr/>
          <p:nvPr/>
        </p:nvCxnSpPr>
        <p:spPr>
          <a:xfrm flipV="1">
            <a:off x="5703375" y="410535"/>
            <a:ext cx="3714451" cy="7918"/>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pic>
        <p:nvPicPr>
          <p:cNvPr id="15" name="Pictur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54717" y="410535"/>
            <a:ext cx="3626715" cy="6034034"/>
          </a:xfrm>
          <a:prstGeom prst="rect">
            <a:avLst/>
          </a:prstGeom>
        </p:spPr>
      </p:pic>
      <p:sp>
        <p:nvSpPr>
          <p:cNvPr id="17" name="TextBox 16"/>
          <p:cNvSpPr txBox="1"/>
          <p:nvPr/>
        </p:nvSpPr>
        <p:spPr>
          <a:xfrm>
            <a:off x="650929" y="410535"/>
            <a:ext cx="3569642" cy="2554545"/>
          </a:xfrm>
          <a:prstGeom prst="rect">
            <a:avLst/>
          </a:prstGeom>
          <a:noFill/>
        </p:spPr>
        <p:txBody>
          <a:bodyPr wrap="square" rtlCol="0">
            <a:spAutoFit/>
          </a:bodyPr>
          <a:lstStyle/>
          <a:p>
            <a:r>
              <a:rPr lang="en-US" sz="3200" b="1" dirty="0" err="1" smtClean="0"/>
              <a:t>ClinGen</a:t>
            </a:r>
            <a:r>
              <a:rPr lang="en-US" sz="3200" b="1" dirty="0" smtClean="0"/>
              <a:t> Gene Disease Clinical Validity classification process</a:t>
            </a:r>
            <a:endParaRPr lang="en-US" sz="3200" b="1" dirty="0"/>
          </a:p>
        </p:txBody>
      </p:sp>
      <p:sp>
        <p:nvSpPr>
          <p:cNvPr id="18" name="Bent-Up Arrow 17"/>
          <p:cNvSpPr/>
          <p:nvPr/>
        </p:nvSpPr>
        <p:spPr>
          <a:xfrm rot="5400000">
            <a:off x="3830106" y="3845606"/>
            <a:ext cx="469585" cy="2843000"/>
          </a:xfrm>
          <a:prstGeom prst="bentUpArrow">
            <a:avLst/>
          </a:prstGeom>
          <a:solidFill>
            <a:schemeClr val="accent6">
              <a:lumMod val="5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ight Arrow 18"/>
          <p:cNvSpPr/>
          <p:nvPr/>
        </p:nvSpPr>
        <p:spPr>
          <a:xfrm>
            <a:off x="8960360" y="5267106"/>
            <a:ext cx="612019" cy="234793"/>
          </a:xfrm>
          <a:prstGeom prst="rightArrow">
            <a:avLst/>
          </a:prstGeom>
          <a:solidFill>
            <a:schemeClr val="accent6">
              <a:lumMod val="5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5080612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57750" y="573437"/>
            <a:ext cx="9641311" cy="5176434"/>
          </a:xfrm>
          <a:prstGeom prst="rect">
            <a:avLst/>
          </a:prstGeom>
          <a:ln>
            <a:solidFill>
              <a:schemeClr val="accent1"/>
            </a:solidFill>
          </a:ln>
        </p:spPr>
      </p:pic>
      <p:sp>
        <p:nvSpPr>
          <p:cNvPr id="3" name="TextBox 2"/>
          <p:cNvSpPr txBox="1"/>
          <p:nvPr/>
        </p:nvSpPr>
        <p:spPr>
          <a:xfrm>
            <a:off x="3357781" y="6039154"/>
            <a:ext cx="4515339" cy="461665"/>
          </a:xfrm>
          <a:prstGeom prst="rect">
            <a:avLst/>
          </a:prstGeom>
          <a:noFill/>
        </p:spPr>
        <p:txBody>
          <a:bodyPr wrap="none" rtlCol="0">
            <a:spAutoFit/>
          </a:bodyPr>
          <a:lstStyle/>
          <a:p>
            <a:r>
              <a:rPr lang="en-US" sz="2400" dirty="0" smtClean="0"/>
              <a:t>1473 genes curated (Aug 22, 2022)</a:t>
            </a:r>
            <a:endParaRPr lang="en-US" sz="2400" dirty="0"/>
          </a:p>
        </p:txBody>
      </p:sp>
    </p:spTree>
    <p:extLst>
      <p:ext uri="{BB962C8B-B14F-4D97-AF65-F5344CB8AC3E}">
        <p14:creationId xmlns:p14="http://schemas.microsoft.com/office/powerpoint/2010/main" val="183578137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31A6E-DB64-3D43-AD4F-A385941193B6}"/>
              </a:ext>
            </a:extLst>
          </p:cNvPr>
          <p:cNvSpPr>
            <a:spLocks noGrp="1"/>
          </p:cNvSpPr>
          <p:nvPr>
            <p:ph type="title"/>
          </p:nvPr>
        </p:nvSpPr>
        <p:spPr/>
        <p:txBody>
          <a:bodyPr>
            <a:normAutofit/>
          </a:bodyPr>
          <a:lstStyle/>
          <a:p>
            <a:r>
              <a:rPr lang="en-US" sz="3600" b="1" dirty="0">
                <a:solidFill>
                  <a:srgbClr val="0070C0"/>
                </a:solidFill>
              </a:rPr>
              <a:t>Why </a:t>
            </a:r>
            <a:r>
              <a:rPr lang="en-US" sz="3600" b="1" dirty="0" smtClean="0">
                <a:solidFill>
                  <a:srgbClr val="0070C0"/>
                </a:solidFill>
              </a:rPr>
              <a:t>does gene-disease clinical validity matter</a:t>
            </a:r>
            <a:r>
              <a:rPr lang="en-US" sz="3600" b="1" dirty="0">
                <a:solidFill>
                  <a:srgbClr val="0070C0"/>
                </a:solidFill>
              </a:rPr>
              <a:t>?</a:t>
            </a:r>
          </a:p>
        </p:txBody>
      </p:sp>
      <p:sp>
        <p:nvSpPr>
          <p:cNvPr id="3" name="Content Placeholder 2">
            <a:extLst>
              <a:ext uri="{FF2B5EF4-FFF2-40B4-BE49-F238E27FC236}">
                <a16:creationId xmlns:a16="http://schemas.microsoft.com/office/drawing/2014/main" id="{D3FBB437-0DAF-8044-8B57-88CF7E31386B}"/>
              </a:ext>
            </a:extLst>
          </p:cNvPr>
          <p:cNvSpPr>
            <a:spLocks noGrp="1"/>
          </p:cNvSpPr>
          <p:nvPr>
            <p:ph idx="1"/>
          </p:nvPr>
        </p:nvSpPr>
        <p:spPr>
          <a:xfrm>
            <a:off x="838200" y="1825625"/>
            <a:ext cx="10515599" cy="2833461"/>
          </a:xfrm>
        </p:spPr>
        <p:txBody>
          <a:bodyPr>
            <a:normAutofit/>
          </a:bodyPr>
          <a:lstStyle/>
          <a:p>
            <a:pPr marL="0" indent="0">
              <a:buNone/>
            </a:pPr>
            <a:r>
              <a:rPr lang="en-US" sz="2400" dirty="0"/>
              <a:t>In 2020, the American College of Medical Genetics and Genomic (ACMG) made formal recommendations for the use of </a:t>
            </a:r>
            <a:r>
              <a:rPr lang="en-US" sz="2400" dirty="0" err="1"/>
              <a:t>ClinGen</a:t>
            </a:r>
            <a:r>
              <a:rPr lang="en-US" sz="2400" dirty="0"/>
              <a:t> gene-disease clinical validity classifications </a:t>
            </a:r>
            <a:r>
              <a:rPr lang="en-US" sz="2400" dirty="0" smtClean="0"/>
              <a:t>for designing diagnostic gene panels and reporting results.</a:t>
            </a:r>
            <a:endParaRPr lang="en-US" sz="2400" dirty="0"/>
          </a:p>
        </p:txBody>
      </p:sp>
      <p:pic>
        <p:nvPicPr>
          <p:cNvPr id="6" name="Picture 5">
            <a:extLst>
              <a:ext uri="{FF2B5EF4-FFF2-40B4-BE49-F238E27FC236}">
                <a16:creationId xmlns:a16="http://schemas.microsoft.com/office/drawing/2014/main" id="{DD684219-A690-4646-B97B-56FE83CA2EDB}"/>
              </a:ext>
            </a:extLst>
          </p:cNvPr>
          <p:cNvPicPr>
            <a:picLocks noChangeAspect="1"/>
          </p:cNvPicPr>
          <p:nvPr/>
        </p:nvPicPr>
        <p:blipFill rotWithShape="1">
          <a:blip r:embed="rId2"/>
          <a:srcRect t="10641" r="-90" b="26395"/>
          <a:stretch/>
        </p:blipFill>
        <p:spPr>
          <a:xfrm>
            <a:off x="1265596" y="3078664"/>
            <a:ext cx="9660806" cy="2836135"/>
          </a:xfrm>
          <a:prstGeom prst="rect">
            <a:avLst/>
          </a:prstGeom>
          <a:ln>
            <a:solidFill>
              <a:schemeClr val="bg1">
                <a:lumMod val="75000"/>
              </a:schemeClr>
            </a:solidFill>
          </a:ln>
        </p:spPr>
      </p:pic>
      <p:sp>
        <p:nvSpPr>
          <p:cNvPr id="7" name="Rectangle 6">
            <a:extLst>
              <a:ext uri="{FF2B5EF4-FFF2-40B4-BE49-F238E27FC236}">
                <a16:creationId xmlns:a16="http://schemas.microsoft.com/office/drawing/2014/main" id="{D44ED627-281A-624E-A429-2E82BD1CDA49}"/>
              </a:ext>
            </a:extLst>
          </p:cNvPr>
          <p:cNvSpPr/>
          <p:nvPr/>
        </p:nvSpPr>
        <p:spPr>
          <a:xfrm>
            <a:off x="5254170" y="3098032"/>
            <a:ext cx="2264229" cy="240255"/>
          </a:xfrm>
          <a:prstGeom prst="rect">
            <a:avLst/>
          </a:prstGeom>
          <a:noFill/>
          <a:ln w="571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838200" y="6211669"/>
            <a:ext cx="3375026" cy="646331"/>
          </a:xfrm>
          <a:prstGeom prst="rect">
            <a:avLst/>
          </a:prstGeom>
          <a:noFill/>
        </p:spPr>
        <p:txBody>
          <a:bodyPr wrap="none" rtlCol="0">
            <a:spAutoFit/>
          </a:bodyPr>
          <a:lstStyle/>
          <a:p>
            <a:r>
              <a:rPr lang="en-US" dirty="0" smtClean="0"/>
              <a:t>Bean et al, 2020, </a:t>
            </a:r>
            <a:r>
              <a:rPr lang="en-US" dirty="0"/>
              <a:t>PMID: 31732716</a:t>
            </a:r>
          </a:p>
          <a:p>
            <a:endParaRPr lang="en-US" dirty="0"/>
          </a:p>
        </p:txBody>
      </p:sp>
    </p:spTree>
    <p:extLst>
      <p:ext uri="{BB962C8B-B14F-4D97-AF65-F5344CB8AC3E}">
        <p14:creationId xmlns:p14="http://schemas.microsoft.com/office/powerpoint/2010/main" val="257883730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t>Clinical validity of genes on testing panels for hypertrophic cardiomyopathy (HCM)</a:t>
            </a:r>
            <a:endParaRPr lang="en-US" sz="3600" b="1"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48453" y="1877410"/>
            <a:ext cx="7202895" cy="4732134"/>
          </a:xfrm>
          <a:prstGeom prst="rect">
            <a:avLst/>
          </a:prstGeom>
        </p:spPr>
      </p:pic>
      <p:sp>
        <p:nvSpPr>
          <p:cNvPr id="4" name="Content Placeholder 2"/>
          <p:cNvSpPr txBox="1">
            <a:spLocks/>
          </p:cNvSpPr>
          <p:nvPr/>
        </p:nvSpPr>
        <p:spPr>
          <a:xfrm>
            <a:off x="8752115" y="2036375"/>
            <a:ext cx="2902857" cy="3694112"/>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dirty="0"/>
              <a:t>Of 33 genes, only 8 (24%) were categorized as definitive; 3 had moderate evidence; and 22 (66%) had limited (n=16) or no evidence (n=6) for causing HCM.</a:t>
            </a:r>
          </a:p>
        </p:txBody>
      </p:sp>
      <p:sp>
        <p:nvSpPr>
          <p:cNvPr id="5" name="TextBox 4"/>
          <p:cNvSpPr txBox="1"/>
          <p:nvPr/>
        </p:nvSpPr>
        <p:spPr>
          <a:xfrm>
            <a:off x="9583379" y="6240212"/>
            <a:ext cx="1770421" cy="369332"/>
          </a:xfrm>
          <a:prstGeom prst="rect">
            <a:avLst/>
          </a:prstGeom>
          <a:noFill/>
        </p:spPr>
        <p:txBody>
          <a:bodyPr wrap="none" rtlCol="0">
            <a:spAutoFit/>
          </a:bodyPr>
          <a:lstStyle/>
          <a:p>
            <a:r>
              <a:rPr lang="en-US" dirty="0"/>
              <a:t>Ingles et al, 2019</a:t>
            </a:r>
          </a:p>
        </p:txBody>
      </p:sp>
      <p:sp>
        <p:nvSpPr>
          <p:cNvPr id="7" name="TextBox 6"/>
          <p:cNvSpPr txBox="1"/>
          <p:nvPr/>
        </p:nvSpPr>
        <p:spPr>
          <a:xfrm>
            <a:off x="772618" y="2264229"/>
            <a:ext cx="1175835" cy="646331"/>
          </a:xfrm>
          <a:prstGeom prst="rect">
            <a:avLst/>
          </a:prstGeom>
          <a:noFill/>
        </p:spPr>
        <p:txBody>
          <a:bodyPr wrap="none" rtlCol="0">
            <a:spAutoFit/>
          </a:bodyPr>
          <a:lstStyle/>
          <a:p>
            <a:r>
              <a:rPr lang="en-US" dirty="0" smtClean="0"/>
              <a:t>Definitive/</a:t>
            </a:r>
          </a:p>
          <a:p>
            <a:r>
              <a:rPr lang="en-US" dirty="0" smtClean="0"/>
              <a:t>strong</a:t>
            </a:r>
            <a:endParaRPr lang="en-US" dirty="0"/>
          </a:p>
        </p:txBody>
      </p:sp>
      <p:sp>
        <p:nvSpPr>
          <p:cNvPr id="8" name="TextBox 7"/>
          <p:cNvSpPr txBox="1"/>
          <p:nvPr/>
        </p:nvSpPr>
        <p:spPr>
          <a:xfrm>
            <a:off x="803203" y="3484101"/>
            <a:ext cx="1114664" cy="369332"/>
          </a:xfrm>
          <a:prstGeom prst="rect">
            <a:avLst/>
          </a:prstGeom>
          <a:noFill/>
        </p:spPr>
        <p:txBody>
          <a:bodyPr wrap="none" rtlCol="0">
            <a:spAutoFit/>
          </a:bodyPr>
          <a:lstStyle/>
          <a:p>
            <a:r>
              <a:rPr lang="en-US" dirty="0" smtClean="0"/>
              <a:t>Moderate</a:t>
            </a:r>
            <a:endParaRPr lang="en-US" dirty="0"/>
          </a:p>
        </p:txBody>
      </p:sp>
      <p:sp>
        <p:nvSpPr>
          <p:cNvPr id="9" name="TextBox 8"/>
          <p:cNvSpPr txBox="1"/>
          <p:nvPr/>
        </p:nvSpPr>
        <p:spPr>
          <a:xfrm>
            <a:off x="838200" y="4575386"/>
            <a:ext cx="884281" cy="369332"/>
          </a:xfrm>
          <a:prstGeom prst="rect">
            <a:avLst/>
          </a:prstGeom>
          <a:noFill/>
        </p:spPr>
        <p:txBody>
          <a:bodyPr wrap="none" rtlCol="0">
            <a:spAutoFit/>
          </a:bodyPr>
          <a:lstStyle/>
          <a:p>
            <a:r>
              <a:rPr lang="en-US" dirty="0" smtClean="0"/>
              <a:t>Limited</a:t>
            </a:r>
            <a:endParaRPr lang="en-US" dirty="0"/>
          </a:p>
        </p:txBody>
      </p:sp>
    </p:spTree>
    <p:extLst>
      <p:ext uri="{BB962C8B-B14F-4D97-AF65-F5344CB8AC3E}">
        <p14:creationId xmlns:p14="http://schemas.microsoft.com/office/powerpoint/2010/main" val="36223297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73160598"/>
              </p:ext>
            </p:extLst>
          </p:nvPr>
        </p:nvGraphicFramePr>
        <p:xfrm>
          <a:off x="261258" y="584767"/>
          <a:ext cx="11654971" cy="6217920"/>
        </p:xfrm>
        <a:graphic>
          <a:graphicData uri="http://schemas.openxmlformats.org/drawingml/2006/table">
            <a:tbl>
              <a:tblPr firstRow="1" bandRow="1">
                <a:tableStyleId>{5C22544A-7EE6-4342-B048-85BDC9FD1C3A}</a:tableStyleId>
              </a:tblPr>
              <a:tblGrid>
                <a:gridCol w="3256857">
                  <a:extLst>
                    <a:ext uri="{9D8B030D-6E8A-4147-A177-3AD203B41FA5}">
                      <a16:colId xmlns:a16="http://schemas.microsoft.com/office/drawing/2014/main" val="2648518976"/>
                    </a:ext>
                  </a:extLst>
                </a:gridCol>
                <a:gridCol w="8398114">
                  <a:extLst>
                    <a:ext uri="{9D8B030D-6E8A-4147-A177-3AD203B41FA5}">
                      <a16:colId xmlns:a16="http://schemas.microsoft.com/office/drawing/2014/main" val="4154159258"/>
                    </a:ext>
                  </a:extLst>
                </a:gridCol>
              </a:tblGrid>
              <a:tr h="370840">
                <a:tc>
                  <a:txBody>
                    <a:bodyPr/>
                    <a:lstStyle/>
                    <a:p>
                      <a:r>
                        <a:rPr lang="en-US" sz="1800" dirty="0" smtClean="0"/>
                        <a:t>Clinical Domain</a:t>
                      </a:r>
                      <a:endParaRPr lang="en-US" sz="1800" dirty="0"/>
                    </a:p>
                  </a:txBody>
                  <a:tcPr/>
                </a:tc>
                <a:tc>
                  <a:txBody>
                    <a:bodyPr/>
                    <a:lstStyle/>
                    <a:p>
                      <a:r>
                        <a:rPr lang="en-US" sz="1400" dirty="0" smtClean="0"/>
                        <a:t>Expert Panels</a:t>
                      </a:r>
                      <a:endParaRPr lang="en-US" sz="1400" dirty="0"/>
                    </a:p>
                  </a:txBody>
                  <a:tcPr/>
                </a:tc>
                <a:extLst>
                  <a:ext uri="{0D108BD9-81ED-4DB2-BD59-A6C34878D82A}">
                    <a16:rowId xmlns:a16="http://schemas.microsoft.com/office/drawing/2014/main" val="2238062277"/>
                  </a:ext>
                </a:extLst>
              </a:tr>
              <a:tr h="370840">
                <a:tc>
                  <a:txBody>
                    <a:bodyPr/>
                    <a:lstStyle/>
                    <a:p>
                      <a:r>
                        <a:rPr lang="en-US" sz="1800" b="1" dirty="0" smtClean="0"/>
                        <a:t>Cardiovascular</a:t>
                      </a:r>
                      <a:endParaRPr lang="en-US" sz="1800" b="1" dirty="0"/>
                    </a:p>
                  </a:txBody>
                  <a:tcPr anchor="ctr"/>
                </a:tc>
                <a:tc>
                  <a:txBody>
                    <a:bodyPr/>
                    <a:lstStyle/>
                    <a:p>
                      <a:r>
                        <a:rPr lang="en-US" sz="1400" dirty="0" smtClean="0"/>
                        <a:t>Thoracic</a:t>
                      </a:r>
                      <a:r>
                        <a:rPr lang="en-US" sz="1400" baseline="0" dirty="0" smtClean="0"/>
                        <a:t> Aortic Aneurysm and Dissection;</a:t>
                      </a:r>
                      <a:r>
                        <a:rPr lang="en-US" sz="1400" dirty="0" smtClean="0"/>
                        <a:t> Hypertrophic</a:t>
                      </a:r>
                      <a:r>
                        <a:rPr lang="en-US" sz="1400" baseline="0" dirty="0" smtClean="0"/>
                        <a:t> Cardiomyopathy;</a:t>
                      </a:r>
                      <a:r>
                        <a:rPr lang="en-US" sz="1400" dirty="0" smtClean="0"/>
                        <a:t> </a:t>
                      </a:r>
                      <a:r>
                        <a:rPr lang="en-US" sz="1400" dirty="0" err="1" smtClean="0"/>
                        <a:t>Brugada</a:t>
                      </a:r>
                      <a:r>
                        <a:rPr lang="en-US" sz="1400" dirty="0" smtClean="0"/>
                        <a:t> Syndrome; Long QT; Short QT;</a:t>
                      </a:r>
                      <a:r>
                        <a:rPr lang="en-US" sz="1400" baseline="0" dirty="0" smtClean="0"/>
                        <a:t> D</a:t>
                      </a:r>
                      <a:r>
                        <a:rPr lang="en-US" sz="1400" dirty="0" smtClean="0"/>
                        <a:t>ilated</a:t>
                      </a:r>
                      <a:r>
                        <a:rPr lang="en-US" sz="1400" baseline="0" dirty="0" smtClean="0"/>
                        <a:t> Cardiomyopathy; </a:t>
                      </a:r>
                      <a:r>
                        <a:rPr lang="en-US" sz="1400" baseline="0" dirty="0" err="1" smtClean="0"/>
                        <a:t>A</a:t>
                      </a:r>
                      <a:r>
                        <a:rPr lang="en-US" sz="1400" dirty="0" err="1" smtClean="0"/>
                        <a:t>rrhythmogenic</a:t>
                      </a:r>
                      <a:r>
                        <a:rPr lang="en-US" sz="1400" baseline="0" dirty="0" smtClean="0"/>
                        <a:t> Right Ventricular Cardiomyopathy; </a:t>
                      </a:r>
                      <a:r>
                        <a:rPr lang="en-US" sz="1400" baseline="0" dirty="0" err="1" smtClean="0"/>
                        <a:t>Catecholaminergic</a:t>
                      </a:r>
                      <a:r>
                        <a:rPr lang="en-US" sz="1400" baseline="0" dirty="0" smtClean="0"/>
                        <a:t> Polymorphic Ventricular Tachycardia; Pulmonary Hypertension; Hereditary Cardiovascular Disease</a:t>
                      </a:r>
                      <a:endParaRPr lang="en-US" sz="1400" dirty="0"/>
                    </a:p>
                  </a:txBody>
                  <a:tcPr/>
                </a:tc>
                <a:extLst>
                  <a:ext uri="{0D108BD9-81ED-4DB2-BD59-A6C34878D82A}">
                    <a16:rowId xmlns:a16="http://schemas.microsoft.com/office/drawing/2014/main" val="3099801400"/>
                  </a:ext>
                </a:extLst>
              </a:tr>
              <a:tr h="370840">
                <a:tc>
                  <a:txBody>
                    <a:bodyPr/>
                    <a:lstStyle/>
                    <a:p>
                      <a:r>
                        <a:rPr lang="en-US" sz="1800" b="1" dirty="0" smtClean="0"/>
                        <a:t>Hearing Loss </a:t>
                      </a:r>
                      <a:endParaRPr lang="en-US" sz="1800" b="1" dirty="0"/>
                    </a:p>
                  </a:txBody>
                  <a:tcPr anchor="ctr"/>
                </a:tc>
                <a:tc>
                  <a:txBody>
                    <a:bodyPr/>
                    <a:lstStyle/>
                    <a:p>
                      <a:r>
                        <a:rPr lang="en-US" sz="1400" dirty="0" smtClean="0"/>
                        <a:t>Hearing Loss</a:t>
                      </a:r>
                      <a:endParaRPr lang="en-US" sz="1400" dirty="0"/>
                    </a:p>
                  </a:txBody>
                  <a:tcPr/>
                </a:tc>
                <a:extLst>
                  <a:ext uri="{0D108BD9-81ED-4DB2-BD59-A6C34878D82A}">
                    <a16:rowId xmlns:a16="http://schemas.microsoft.com/office/drawing/2014/main" val="1021833532"/>
                  </a:ext>
                </a:extLst>
              </a:tr>
              <a:tr h="370840">
                <a:tc>
                  <a:txBody>
                    <a:bodyPr/>
                    <a:lstStyle/>
                    <a:p>
                      <a:r>
                        <a:rPr lang="en-US" sz="1800" b="1" dirty="0" smtClean="0"/>
                        <a:t>Hemostasis</a:t>
                      </a:r>
                      <a:r>
                        <a:rPr lang="en-US" sz="1800" b="1" baseline="0" dirty="0" smtClean="0"/>
                        <a:t>/ Thrombosis</a:t>
                      </a:r>
                      <a:endParaRPr lang="en-US" sz="1800" b="1" dirty="0"/>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smtClean="0"/>
                        <a:t>Hemostasis</a:t>
                      </a:r>
                      <a:r>
                        <a:rPr lang="en-US" sz="1400" baseline="0" dirty="0" smtClean="0"/>
                        <a:t>/Thrombosis</a:t>
                      </a:r>
                      <a:endParaRPr lang="en-US" sz="1400" dirty="0" smtClean="0"/>
                    </a:p>
                  </a:txBody>
                  <a:tcPr/>
                </a:tc>
                <a:extLst>
                  <a:ext uri="{0D108BD9-81ED-4DB2-BD59-A6C34878D82A}">
                    <a16:rowId xmlns:a16="http://schemas.microsoft.com/office/drawing/2014/main" val="2554402720"/>
                  </a:ext>
                </a:extLst>
              </a:tr>
              <a:tr h="370840">
                <a:tc>
                  <a:txBody>
                    <a:bodyPr/>
                    <a:lstStyle/>
                    <a:p>
                      <a:r>
                        <a:rPr lang="en-US" sz="1800" b="1" dirty="0" smtClean="0"/>
                        <a:t>Hereditary Cancer</a:t>
                      </a:r>
                      <a:endParaRPr lang="en-US" sz="1800" b="1" dirty="0"/>
                    </a:p>
                  </a:txBody>
                  <a:tcPr anchor="ctr"/>
                </a:tc>
                <a:tc>
                  <a:txBody>
                    <a:bodyPr/>
                    <a:lstStyle/>
                    <a:p>
                      <a:r>
                        <a:rPr lang="en-US" sz="1400" dirty="0" smtClean="0"/>
                        <a:t>Breast/Ovarian</a:t>
                      </a:r>
                      <a:r>
                        <a:rPr lang="en-US" sz="1400" baseline="0" dirty="0" smtClean="0"/>
                        <a:t> Cancer; Colon Cancer</a:t>
                      </a:r>
                      <a:r>
                        <a:rPr lang="en-US" sz="1400" b="0" baseline="0" dirty="0" smtClean="0"/>
                        <a:t>; H</a:t>
                      </a:r>
                      <a:r>
                        <a:rPr lang="en-US" sz="1400" baseline="0" dirty="0" smtClean="0"/>
                        <a:t>ereditary Cancer Syndromes</a:t>
                      </a:r>
                      <a:endParaRPr lang="en-US" sz="1400" dirty="0"/>
                    </a:p>
                  </a:txBody>
                  <a:tcPr/>
                </a:tc>
                <a:extLst>
                  <a:ext uri="{0D108BD9-81ED-4DB2-BD59-A6C34878D82A}">
                    <a16:rowId xmlns:a16="http://schemas.microsoft.com/office/drawing/2014/main" val="73892825"/>
                  </a:ext>
                </a:extLst>
              </a:tr>
              <a:tr h="370840">
                <a:tc>
                  <a:txBody>
                    <a:bodyPr/>
                    <a:lstStyle/>
                    <a:p>
                      <a:r>
                        <a:rPr lang="en-US" sz="1800" b="1" dirty="0" smtClean="0"/>
                        <a:t>Immunology</a:t>
                      </a:r>
                      <a:endParaRPr lang="en-US" sz="1800" b="1" dirty="0"/>
                    </a:p>
                  </a:txBody>
                  <a:tcPr anchor="ctr"/>
                </a:tc>
                <a:tc>
                  <a:txBody>
                    <a:bodyPr/>
                    <a:lstStyle/>
                    <a:p>
                      <a:r>
                        <a:rPr lang="en-US" sz="1400" dirty="0" smtClean="0"/>
                        <a:t>Antibody Deficiencies; Severe Combined Immune Deficiency and Combined Immune Deficiency</a:t>
                      </a:r>
                      <a:endParaRPr lang="en-US" sz="1400" dirty="0"/>
                    </a:p>
                  </a:txBody>
                  <a:tcPr/>
                </a:tc>
                <a:extLst>
                  <a:ext uri="{0D108BD9-81ED-4DB2-BD59-A6C34878D82A}">
                    <a16:rowId xmlns:a16="http://schemas.microsoft.com/office/drawing/2014/main" val="406423308"/>
                  </a:ext>
                </a:extLst>
              </a:tr>
              <a:tr h="370840">
                <a:tc>
                  <a:txBody>
                    <a:bodyPr/>
                    <a:lstStyle/>
                    <a:p>
                      <a:r>
                        <a:rPr lang="en-US" sz="1800" b="1" dirty="0" smtClean="0"/>
                        <a:t>Inborn Errors of Metabolism</a:t>
                      </a:r>
                      <a:endParaRPr lang="en-US" sz="1800" b="1" dirty="0"/>
                    </a:p>
                  </a:txBody>
                  <a:tcPr anchor="ctr"/>
                </a:tc>
                <a:tc>
                  <a:txBody>
                    <a:bodyPr/>
                    <a:lstStyle/>
                    <a:p>
                      <a:r>
                        <a:rPr lang="en-US" sz="1400" dirty="0" smtClean="0"/>
                        <a:t>Fatty</a:t>
                      </a:r>
                      <a:r>
                        <a:rPr lang="en-US" sz="1400" baseline="0" dirty="0" smtClean="0"/>
                        <a:t> Acid Oxidation Disorders; </a:t>
                      </a:r>
                      <a:r>
                        <a:rPr lang="en-US" sz="1400" baseline="0" dirty="0" err="1" smtClean="0"/>
                        <a:t>Aminoacidopathy</a:t>
                      </a:r>
                      <a:r>
                        <a:rPr lang="en-US" sz="1400" baseline="0" dirty="0" smtClean="0"/>
                        <a:t>; Mitochondrial Diseases; Monogenic diabetes; </a:t>
                      </a:r>
                      <a:r>
                        <a:rPr lang="en-US" sz="1400" baseline="0" dirty="0" err="1" smtClean="0"/>
                        <a:t>Peroxisomal</a:t>
                      </a:r>
                      <a:r>
                        <a:rPr lang="en-US" sz="1400" baseline="0" dirty="0" smtClean="0"/>
                        <a:t> Disorders; General IEM; Lysosomal Diseases</a:t>
                      </a:r>
                      <a:endParaRPr lang="en-US" sz="1400" dirty="0"/>
                    </a:p>
                  </a:txBody>
                  <a:tcPr/>
                </a:tc>
                <a:extLst>
                  <a:ext uri="{0D108BD9-81ED-4DB2-BD59-A6C34878D82A}">
                    <a16:rowId xmlns:a16="http://schemas.microsoft.com/office/drawing/2014/main" val="3134916175"/>
                  </a:ext>
                </a:extLst>
              </a:tr>
              <a:tr h="370840">
                <a:tc>
                  <a:txBody>
                    <a:bodyPr/>
                    <a:lstStyle/>
                    <a:p>
                      <a:r>
                        <a:rPr lang="en-US" sz="1800" b="1" dirty="0" smtClean="0"/>
                        <a:t>Kidney Disease</a:t>
                      </a:r>
                      <a:endParaRPr lang="en-US" sz="1800" b="1" dirty="0"/>
                    </a:p>
                  </a:txBody>
                  <a:tcPr anchor="ctr"/>
                </a:tc>
                <a:tc>
                  <a:txBody>
                    <a:bodyPr/>
                    <a:lstStyle/>
                    <a:p>
                      <a:r>
                        <a:rPr lang="en-US" sz="1400" dirty="0" err="1" smtClean="0"/>
                        <a:t>Glomerulopathy</a:t>
                      </a:r>
                      <a:r>
                        <a:rPr lang="en-US" sz="1400" dirty="0" smtClean="0"/>
                        <a:t>;</a:t>
                      </a:r>
                      <a:r>
                        <a:rPr lang="en-US" sz="1400" baseline="0" dirty="0" smtClean="0"/>
                        <a:t> Kidney Cystic and Ciliopathy Disorders; </a:t>
                      </a:r>
                      <a:r>
                        <a:rPr lang="en-US" sz="1400" baseline="0" dirty="0" err="1" smtClean="0"/>
                        <a:t>Tubulopathy</a:t>
                      </a:r>
                      <a:endParaRPr lang="en-US" sz="1400" dirty="0"/>
                    </a:p>
                  </a:txBody>
                  <a:tcPr/>
                </a:tc>
                <a:extLst>
                  <a:ext uri="{0D108BD9-81ED-4DB2-BD59-A6C34878D82A}">
                    <a16:rowId xmlns:a16="http://schemas.microsoft.com/office/drawing/2014/main" val="2797957253"/>
                  </a:ext>
                </a:extLst>
              </a:tr>
              <a:tr h="370840">
                <a:tc>
                  <a:txBody>
                    <a:bodyPr/>
                    <a:lstStyle/>
                    <a:p>
                      <a:r>
                        <a:rPr lang="en-US" sz="1800" b="1" dirty="0" smtClean="0"/>
                        <a:t>Neurodegenerative disorders</a:t>
                      </a:r>
                      <a:endParaRPr lang="en-US" sz="1800" b="1" dirty="0"/>
                    </a:p>
                  </a:txBody>
                  <a:tcPr anchor="ctr"/>
                </a:tc>
                <a:tc>
                  <a:txBody>
                    <a:bodyPr/>
                    <a:lstStyle/>
                    <a:p>
                      <a:r>
                        <a:rPr lang="en-US" sz="1400" dirty="0" smtClean="0"/>
                        <a:t>Parkinson disease</a:t>
                      </a:r>
                      <a:endParaRPr lang="en-US" sz="1400" dirty="0"/>
                    </a:p>
                  </a:txBody>
                  <a:tcPr/>
                </a:tc>
                <a:extLst>
                  <a:ext uri="{0D108BD9-81ED-4DB2-BD59-A6C34878D82A}">
                    <a16:rowId xmlns:a16="http://schemas.microsoft.com/office/drawing/2014/main" val="3904680844"/>
                  </a:ext>
                </a:extLst>
              </a:tr>
              <a:tr h="370840">
                <a:tc>
                  <a:txBody>
                    <a:bodyPr/>
                    <a:lstStyle/>
                    <a:p>
                      <a:r>
                        <a:rPr lang="en-US" sz="1800" b="1" dirty="0" smtClean="0"/>
                        <a:t>Neurodevelopmental disorders</a:t>
                      </a:r>
                      <a:endParaRPr lang="en-US" sz="1800" b="1" dirty="0"/>
                    </a:p>
                  </a:txBody>
                  <a:tcPr anchor="ctr"/>
                </a:tc>
                <a:tc>
                  <a:txBody>
                    <a:bodyPr/>
                    <a:lstStyle/>
                    <a:p>
                      <a:r>
                        <a:rPr lang="en-US" sz="1400" dirty="0" smtClean="0"/>
                        <a:t>Intellectual Disability/Autism</a:t>
                      </a:r>
                      <a:r>
                        <a:rPr lang="en-US" sz="1400" baseline="0" dirty="0" smtClean="0"/>
                        <a:t>; E</a:t>
                      </a:r>
                      <a:r>
                        <a:rPr lang="en-US" sz="1400" dirty="0" smtClean="0"/>
                        <a:t>pilepsy;</a:t>
                      </a:r>
                      <a:r>
                        <a:rPr lang="en-US" sz="1400" baseline="0" dirty="0" smtClean="0"/>
                        <a:t> B</a:t>
                      </a:r>
                      <a:r>
                        <a:rPr lang="en-US" sz="1400" dirty="0" smtClean="0"/>
                        <a:t>rain Malformations; Cerebral Palsy</a:t>
                      </a:r>
                      <a:endParaRPr lang="en-US" sz="1400" dirty="0"/>
                    </a:p>
                  </a:txBody>
                  <a:tcPr/>
                </a:tc>
                <a:extLst>
                  <a:ext uri="{0D108BD9-81ED-4DB2-BD59-A6C34878D82A}">
                    <a16:rowId xmlns:a16="http://schemas.microsoft.com/office/drawing/2014/main" val="991567453"/>
                  </a:ext>
                </a:extLst>
              </a:tr>
              <a:tr h="370840">
                <a:tc>
                  <a:txBody>
                    <a:bodyPr/>
                    <a:lstStyle/>
                    <a:p>
                      <a:r>
                        <a:rPr lang="en-US" sz="1800" b="1" dirty="0" smtClean="0"/>
                        <a:t>Neuromuscular Disorders</a:t>
                      </a:r>
                      <a:endParaRPr lang="en-US" sz="1800" b="1" dirty="0"/>
                    </a:p>
                  </a:txBody>
                  <a:tcPr anchor="ctr"/>
                </a:tc>
                <a:tc>
                  <a:txBody>
                    <a:bodyPr/>
                    <a:lstStyle/>
                    <a:p>
                      <a:r>
                        <a:rPr lang="en-US" sz="1400" dirty="0" smtClean="0"/>
                        <a:t>Amyotrophic Lateral Sclerosis Spectrum Disorders; Charcot-Marie-Tooth Disease; Congenital Myopathies; Limb Girdle Muscular Dystrophy</a:t>
                      </a:r>
                      <a:endParaRPr lang="en-US" sz="1400" dirty="0"/>
                    </a:p>
                  </a:txBody>
                  <a:tcPr/>
                </a:tc>
                <a:extLst>
                  <a:ext uri="{0D108BD9-81ED-4DB2-BD59-A6C34878D82A}">
                    <a16:rowId xmlns:a16="http://schemas.microsoft.com/office/drawing/2014/main" val="3210110576"/>
                  </a:ext>
                </a:extLst>
              </a:tr>
              <a:tr h="370840">
                <a:tc>
                  <a:txBody>
                    <a:bodyPr/>
                    <a:lstStyle/>
                    <a:p>
                      <a:r>
                        <a:rPr lang="en-US" sz="1800" b="1" dirty="0" smtClean="0"/>
                        <a:t>Ocular</a:t>
                      </a:r>
                      <a:endParaRPr lang="en-US" sz="1800" b="1" dirty="0"/>
                    </a:p>
                  </a:txBody>
                  <a:tcPr anchor="ctr"/>
                </a:tc>
                <a:tc>
                  <a:txBody>
                    <a:bodyPr/>
                    <a:lstStyle/>
                    <a:p>
                      <a:r>
                        <a:rPr lang="en-US" sz="1400" dirty="0" smtClean="0"/>
                        <a:t>Retina; </a:t>
                      </a:r>
                      <a:r>
                        <a:rPr lang="en-US" sz="1400" dirty="0" smtClean="0"/>
                        <a:t>Glaucoma </a:t>
                      </a:r>
                      <a:r>
                        <a:rPr lang="en-US" sz="1400" dirty="0" smtClean="0"/>
                        <a:t>and Neuro-Ophthalmology</a:t>
                      </a:r>
                      <a:endParaRPr lang="en-US" sz="1400" dirty="0"/>
                    </a:p>
                  </a:txBody>
                  <a:tcPr/>
                </a:tc>
                <a:extLst>
                  <a:ext uri="{0D108BD9-81ED-4DB2-BD59-A6C34878D82A}">
                    <a16:rowId xmlns:a16="http://schemas.microsoft.com/office/drawing/2014/main" val="2668931228"/>
                  </a:ext>
                </a:extLst>
              </a:tr>
              <a:tr h="370840">
                <a:tc>
                  <a:txBody>
                    <a:bodyPr/>
                    <a:lstStyle/>
                    <a:p>
                      <a:r>
                        <a:rPr lang="en-US" sz="1800" b="1" dirty="0" smtClean="0"/>
                        <a:t>Other</a:t>
                      </a:r>
                      <a:endParaRPr lang="en-US" sz="1800" b="1" dirty="0"/>
                    </a:p>
                  </a:txBody>
                  <a:tcPr anchor="ctr"/>
                </a:tc>
                <a:tc>
                  <a:txBody>
                    <a:bodyPr/>
                    <a:lstStyle/>
                    <a:p>
                      <a:r>
                        <a:rPr lang="en-US" sz="1400" baseline="0" dirty="0" smtClean="0"/>
                        <a:t>Syndromic Disorders; General; Prenatal</a:t>
                      </a:r>
                      <a:endParaRPr lang="en-US" sz="1400" dirty="0"/>
                    </a:p>
                  </a:txBody>
                  <a:tcPr/>
                </a:tc>
                <a:extLst>
                  <a:ext uri="{0D108BD9-81ED-4DB2-BD59-A6C34878D82A}">
                    <a16:rowId xmlns:a16="http://schemas.microsoft.com/office/drawing/2014/main" val="2890294067"/>
                  </a:ext>
                </a:extLst>
              </a:tr>
              <a:tr h="370840">
                <a:tc>
                  <a:txBody>
                    <a:bodyPr/>
                    <a:lstStyle/>
                    <a:p>
                      <a:r>
                        <a:rPr lang="en-US" sz="1800" b="1" dirty="0" err="1" smtClean="0"/>
                        <a:t>RASopathy</a:t>
                      </a:r>
                      <a:endParaRPr lang="en-US" sz="1800" b="1" dirty="0"/>
                    </a:p>
                  </a:txBody>
                  <a:tcPr anchor="ctr"/>
                </a:tc>
                <a:tc>
                  <a:txBody>
                    <a:bodyPr/>
                    <a:lstStyle/>
                    <a:p>
                      <a:r>
                        <a:rPr lang="en-US" sz="1400" dirty="0" err="1" smtClean="0"/>
                        <a:t>RASopathy</a:t>
                      </a:r>
                      <a:endParaRPr lang="en-US" sz="1400" dirty="0"/>
                    </a:p>
                  </a:txBody>
                  <a:tcPr/>
                </a:tc>
                <a:extLst>
                  <a:ext uri="{0D108BD9-81ED-4DB2-BD59-A6C34878D82A}">
                    <a16:rowId xmlns:a16="http://schemas.microsoft.com/office/drawing/2014/main" val="1141464615"/>
                  </a:ext>
                </a:extLst>
              </a:tr>
              <a:tr h="370840">
                <a:tc>
                  <a:txBody>
                    <a:bodyPr/>
                    <a:lstStyle/>
                    <a:p>
                      <a:r>
                        <a:rPr lang="en-US" sz="1800" b="1" dirty="0" smtClean="0"/>
                        <a:t>Skeletal Disorders</a:t>
                      </a:r>
                      <a:endParaRPr lang="en-US" sz="1800" b="1" dirty="0"/>
                    </a:p>
                  </a:txBody>
                  <a:tcPr anchor="ctr"/>
                </a:tc>
                <a:tc>
                  <a:txBody>
                    <a:bodyPr/>
                    <a:lstStyle/>
                    <a:p>
                      <a:r>
                        <a:rPr lang="en-US" sz="1400" dirty="0" smtClean="0"/>
                        <a:t>Craniofacial Malformations;</a:t>
                      </a:r>
                      <a:r>
                        <a:rPr lang="en-US" sz="1400" baseline="0" dirty="0" smtClean="0"/>
                        <a:t> Skeletal Disorders</a:t>
                      </a:r>
                      <a:endParaRPr lang="en-US" sz="1400" dirty="0"/>
                    </a:p>
                  </a:txBody>
                  <a:tcPr/>
                </a:tc>
                <a:extLst>
                  <a:ext uri="{0D108BD9-81ED-4DB2-BD59-A6C34878D82A}">
                    <a16:rowId xmlns:a16="http://schemas.microsoft.com/office/drawing/2014/main" val="2323381727"/>
                  </a:ext>
                </a:extLst>
              </a:tr>
            </a:tbl>
          </a:graphicData>
        </a:graphic>
      </p:graphicFrame>
      <p:sp>
        <p:nvSpPr>
          <p:cNvPr id="6" name="TextBox 5"/>
          <p:cNvSpPr txBox="1"/>
          <p:nvPr/>
        </p:nvSpPr>
        <p:spPr>
          <a:xfrm>
            <a:off x="261258" y="123102"/>
            <a:ext cx="5769913" cy="461665"/>
          </a:xfrm>
          <a:prstGeom prst="rect">
            <a:avLst/>
          </a:prstGeom>
          <a:noFill/>
        </p:spPr>
        <p:txBody>
          <a:bodyPr wrap="none" rtlCol="0">
            <a:spAutoFit/>
          </a:bodyPr>
          <a:lstStyle/>
          <a:p>
            <a:r>
              <a:rPr lang="en-US" sz="2400" b="1" dirty="0" err="1"/>
              <a:t>ClinGen</a:t>
            </a:r>
            <a:r>
              <a:rPr lang="en-US" sz="2400" b="1" dirty="0"/>
              <a:t> Gene Curation Expert Panels (</a:t>
            </a:r>
            <a:r>
              <a:rPr lang="en-US" sz="2400" b="1" dirty="0" smtClean="0"/>
              <a:t>n=46)</a:t>
            </a:r>
            <a:endParaRPr lang="en-US" sz="2400" b="1" dirty="0"/>
          </a:p>
        </p:txBody>
      </p:sp>
    </p:spTree>
    <p:extLst>
      <p:ext uri="{BB962C8B-B14F-4D97-AF65-F5344CB8AC3E}">
        <p14:creationId xmlns:p14="http://schemas.microsoft.com/office/powerpoint/2010/main" val="158966593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0070C0"/>
                </a:solidFill>
              </a:rPr>
              <a:t>Case report </a:t>
            </a:r>
            <a:endParaRPr lang="en-US" b="1" dirty="0">
              <a:solidFill>
                <a:srgbClr val="0070C0"/>
              </a:solidFill>
            </a:endParaRPr>
          </a:p>
        </p:txBody>
      </p:sp>
      <p:sp>
        <p:nvSpPr>
          <p:cNvPr id="3" name="Content Placeholder 2"/>
          <p:cNvSpPr>
            <a:spLocks noGrp="1"/>
          </p:cNvSpPr>
          <p:nvPr>
            <p:ph idx="1"/>
          </p:nvPr>
        </p:nvSpPr>
        <p:spPr>
          <a:xfrm>
            <a:off x="838201" y="1825624"/>
            <a:ext cx="6729248" cy="4524376"/>
          </a:xfrm>
        </p:spPr>
        <p:txBody>
          <a:bodyPr/>
          <a:lstStyle/>
          <a:p>
            <a:r>
              <a:rPr lang="en-US" dirty="0" smtClean="0"/>
              <a:t>A 53 year old woman reports a history of </a:t>
            </a:r>
            <a:r>
              <a:rPr lang="en-US" b="1" dirty="0" smtClean="0"/>
              <a:t>limb girdle muscle weakness</a:t>
            </a:r>
            <a:r>
              <a:rPr lang="en-US" dirty="0" smtClean="0"/>
              <a:t> which has worsened over the last 10 years or so.</a:t>
            </a:r>
          </a:p>
          <a:p>
            <a:r>
              <a:rPr lang="en-US" dirty="0" smtClean="0"/>
              <a:t>She has difficulty climbing stairs and standing up after sitting, and reports shortness of breath upon exercise.</a:t>
            </a:r>
          </a:p>
          <a:p>
            <a:r>
              <a:rPr lang="en-US" dirty="0" smtClean="0"/>
              <a:t>Her serum </a:t>
            </a:r>
            <a:r>
              <a:rPr lang="en-US" dirty="0" err="1" smtClean="0"/>
              <a:t>creatine</a:t>
            </a:r>
            <a:r>
              <a:rPr lang="en-US" dirty="0" smtClean="0"/>
              <a:t> kinase level, a sign of muscle breakdown, is elevated.</a:t>
            </a:r>
          </a:p>
          <a:p>
            <a:r>
              <a:rPr lang="en-US" dirty="0" smtClean="0"/>
              <a:t>Her physician suspects a genetic cause.</a:t>
            </a:r>
          </a:p>
          <a:p>
            <a:endParaRPr lang="en-US" dirty="0" smtClean="0"/>
          </a:p>
        </p:txBody>
      </p:sp>
      <p:sp>
        <p:nvSpPr>
          <p:cNvPr id="6" name="Rectangle 5"/>
          <p:cNvSpPr/>
          <p:nvPr/>
        </p:nvSpPr>
        <p:spPr>
          <a:xfrm>
            <a:off x="8418667" y="1990862"/>
            <a:ext cx="539366" cy="548640"/>
          </a:xfrm>
          <a:prstGeom prst="rect">
            <a:avLst/>
          </a:prstGeom>
          <a:noFill/>
          <a:ln w="28575">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9358277" y="1943154"/>
            <a:ext cx="595020" cy="596348"/>
          </a:xfrm>
          <a:prstGeom prst="ellipse">
            <a:avLst/>
          </a:prstGeom>
          <a:noFill/>
          <a:ln w="28575">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9468690" y="3635519"/>
            <a:ext cx="513233" cy="534581"/>
          </a:xfrm>
          <a:prstGeom prst="rect">
            <a:avLst/>
          </a:prstGeom>
          <a:noFill/>
          <a:ln w="28575">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7548079" y="3627731"/>
            <a:ext cx="595020" cy="596348"/>
          </a:xfrm>
          <a:prstGeom prst="ellipse">
            <a:avLst/>
          </a:prstGeom>
          <a:noFill/>
          <a:ln w="28575">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p:cNvCxnSpPr/>
          <p:nvPr/>
        </p:nvCxnSpPr>
        <p:spPr>
          <a:xfrm>
            <a:off x="8958033" y="2265182"/>
            <a:ext cx="413468" cy="0"/>
          </a:xfrm>
          <a:prstGeom prst="line">
            <a:avLst/>
          </a:prstGeom>
          <a:ln w="2857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a:endCxn id="33" idx="1"/>
          </p:cNvCxnSpPr>
          <p:nvPr/>
        </p:nvCxnSpPr>
        <p:spPr>
          <a:xfrm>
            <a:off x="8397094" y="3899203"/>
            <a:ext cx="173468" cy="0"/>
          </a:xfrm>
          <a:prstGeom prst="line">
            <a:avLst/>
          </a:prstGeom>
          <a:ln w="2857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V="1">
            <a:off x="7860753" y="3391465"/>
            <a:ext cx="0" cy="252972"/>
          </a:xfrm>
          <a:prstGeom prst="line">
            <a:avLst/>
          </a:prstGeom>
          <a:ln w="2857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flipV="1">
            <a:off x="10554256" y="3400151"/>
            <a:ext cx="0" cy="252972"/>
          </a:xfrm>
          <a:prstGeom prst="line">
            <a:avLst/>
          </a:prstGeom>
          <a:ln w="2857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7852802" y="3399416"/>
            <a:ext cx="2709405" cy="0"/>
          </a:xfrm>
          <a:prstGeom prst="line">
            <a:avLst/>
          </a:prstGeom>
          <a:ln w="2857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9164767" y="2265182"/>
            <a:ext cx="0" cy="1134234"/>
          </a:xfrm>
          <a:prstGeom prst="line">
            <a:avLst/>
          </a:prstGeom>
          <a:ln w="2857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flipV="1">
            <a:off x="9740351" y="3391467"/>
            <a:ext cx="0" cy="252972"/>
          </a:xfrm>
          <a:prstGeom prst="line">
            <a:avLst/>
          </a:prstGeom>
          <a:ln w="2857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33" name="Rectangle 32"/>
          <p:cNvSpPr/>
          <p:nvPr/>
        </p:nvSpPr>
        <p:spPr>
          <a:xfrm>
            <a:off x="8570562" y="3624883"/>
            <a:ext cx="539366" cy="548640"/>
          </a:xfrm>
          <a:prstGeom prst="rect">
            <a:avLst/>
          </a:prstGeom>
          <a:noFill/>
          <a:ln w="28575">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p:cNvSpPr/>
          <p:nvPr/>
        </p:nvSpPr>
        <p:spPr>
          <a:xfrm>
            <a:off x="8091069" y="4664465"/>
            <a:ext cx="539366" cy="548640"/>
          </a:xfrm>
          <a:prstGeom prst="rect">
            <a:avLst/>
          </a:prstGeom>
          <a:noFill/>
          <a:ln w="28575">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7" name="Straight Connector 36"/>
          <p:cNvCxnSpPr/>
          <p:nvPr/>
        </p:nvCxnSpPr>
        <p:spPr>
          <a:xfrm>
            <a:off x="8354766" y="3899203"/>
            <a:ext cx="0" cy="770686"/>
          </a:xfrm>
          <a:prstGeom prst="line">
            <a:avLst/>
          </a:prstGeom>
          <a:ln w="2857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a:off x="8164965" y="3899203"/>
            <a:ext cx="413468" cy="0"/>
          </a:xfrm>
          <a:prstGeom prst="line">
            <a:avLst/>
          </a:prstGeom>
          <a:ln w="2857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Arrow Connector 41"/>
          <p:cNvCxnSpPr/>
          <p:nvPr/>
        </p:nvCxnSpPr>
        <p:spPr>
          <a:xfrm flipV="1">
            <a:off x="7462388" y="4266127"/>
            <a:ext cx="250982" cy="398338"/>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
        <p:nvSpPr>
          <p:cNvPr id="44" name="TextBox 43"/>
          <p:cNvSpPr txBox="1"/>
          <p:nvPr/>
        </p:nvSpPr>
        <p:spPr>
          <a:xfrm>
            <a:off x="7715685" y="4173523"/>
            <a:ext cx="418704" cy="369332"/>
          </a:xfrm>
          <a:prstGeom prst="rect">
            <a:avLst/>
          </a:prstGeom>
          <a:noFill/>
        </p:spPr>
        <p:txBody>
          <a:bodyPr wrap="none" rtlCol="0">
            <a:spAutoFit/>
          </a:bodyPr>
          <a:lstStyle/>
          <a:p>
            <a:r>
              <a:rPr lang="en-US" dirty="0" smtClean="0"/>
              <a:t>53</a:t>
            </a:r>
            <a:endParaRPr lang="en-US" dirty="0"/>
          </a:p>
        </p:txBody>
      </p:sp>
      <p:sp>
        <p:nvSpPr>
          <p:cNvPr id="45" name="TextBox 44"/>
          <p:cNvSpPr txBox="1"/>
          <p:nvPr/>
        </p:nvSpPr>
        <p:spPr>
          <a:xfrm>
            <a:off x="9187166" y="4190883"/>
            <a:ext cx="906530" cy="646331"/>
          </a:xfrm>
          <a:prstGeom prst="rect">
            <a:avLst/>
          </a:prstGeom>
          <a:noFill/>
        </p:spPr>
        <p:txBody>
          <a:bodyPr wrap="none" rtlCol="0">
            <a:spAutoFit/>
          </a:bodyPr>
          <a:lstStyle/>
          <a:p>
            <a:pPr algn="ctr"/>
            <a:r>
              <a:rPr lang="en-US" dirty="0" smtClean="0"/>
              <a:t>50 </a:t>
            </a:r>
            <a:r>
              <a:rPr lang="en-US" dirty="0" err="1" smtClean="0"/>
              <a:t>yrs</a:t>
            </a:r>
            <a:endParaRPr lang="en-US" dirty="0" smtClean="0"/>
          </a:p>
          <a:p>
            <a:pPr algn="ctr"/>
            <a:r>
              <a:rPr lang="en-US" dirty="0" smtClean="0"/>
              <a:t>Healthy</a:t>
            </a:r>
            <a:endParaRPr lang="en-US" dirty="0"/>
          </a:p>
        </p:txBody>
      </p:sp>
      <p:sp>
        <p:nvSpPr>
          <p:cNvPr id="46" name="TextBox 45"/>
          <p:cNvSpPr txBox="1"/>
          <p:nvPr/>
        </p:nvSpPr>
        <p:spPr>
          <a:xfrm>
            <a:off x="10234321" y="4212898"/>
            <a:ext cx="1377300" cy="923330"/>
          </a:xfrm>
          <a:prstGeom prst="rect">
            <a:avLst/>
          </a:prstGeom>
          <a:noFill/>
        </p:spPr>
        <p:txBody>
          <a:bodyPr wrap="none" rtlCol="0">
            <a:spAutoFit/>
          </a:bodyPr>
          <a:lstStyle/>
          <a:p>
            <a:pPr algn="ctr"/>
            <a:r>
              <a:rPr lang="en-US" dirty="0" smtClean="0"/>
              <a:t>45 </a:t>
            </a:r>
            <a:r>
              <a:rPr lang="en-US" dirty="0" err="1" smtClean="0"/>
              <a:t>yrs</a:t>
            </a:r>
            <a:endParaRPr lang="en-US" dirty="0" smtClean="0"/>
          </a:p>
          <a:p>
            <a:pPr algn="ctr"/>
            <a:r>
              <a:rPr lang="en-US" dirty="0" smtClean="0"/>
              <a:t>Mild muscle </a:t>
            </a:r>
          </a:p>
          <a:p>
            <a:pPr algn="ctr"/>
            <a:r>
              <a:rPr lang="en-US" dirty="0" smtClean="0"/>
              <a:t>weakness</a:t>
            </a:r>
            <a:endParaRPr lang="en-US" dirty="0"/>
          </a:p>
        </p:txBody>
      </p:sp>
      <p:sp>
        <p:nvSpPr>
          <p:cNvPr id="10" name="Oval 9"/>
          <p:cNvSpPr/>
          <p:nvPr/>
        </p:nvSpPr>
        <p:spPr>
          <a:xfrm>
            <a:off x="10256746" y="3602324"/>
            <a:ext cx="595020" cy="596348"/>
          </a:xfrm>
          <a:prstGeom prst="ellipse">
            <a:avLst/>
          </a:prstGeom>
          <a:solidFill>
            <a:schemeClr val="bg1"/>
          </a:solidFill>
          <a:ln w="28575">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TextBox 46"/>
          <p:cNvSpPr txBox="1"/>
          <p:nvPr/>
        </p:nvSpPr>
        <p:spPr>
          <a:xfrm>
            <a:off x="7901501" y="5288606"/>
            <a:ext cx="906530" cy="646331"/>
          </a:xfrm>
          <a:prstGeom prst="rect">
            <a:avLst/>
          </a:prstGeom>
          <a:noFill/>
        </p:spPr>
        <p:txBody>
          <a:bodyPr wrap="none" rtlCol="0">
            <a:spAutoFit/>
          </a:bodyPr>
          <a:lstStyle/>
          <a:p>
            <a:pPr algn="ctr"/>
            <a:r>
              <a:rPr lang="en-US" dirty="0" smtClean="0"/>
              <a:t>27 </a:t>
            </a:r>
            <a:r>
              <a:rPr lang="en-US" dirty="0" err="1" smtClean="0"/>
              <a:t>yrs</a:t>
            </a:r>
            <a:endParaRPr lang="en-US" dirty="0" smtClean="0"/>
          </a:p>
          <a:p>
            <a:pPr algn="ctr"/>
            <a:r>
              <a:rPr lang="en-US" dirty="0" smtClean="0"/>
              <a:t>Healthy</a:t>
            </a:r>
            <a:endParaRPr lang="en-US" dirty="0"/>
          </a:p>
        </p:txBody>
      </p:sp>
      <p:cxnSp>
        <p:nvCxnSpPr>
          <p:cNvPr id="49" name="Straight Connector 48"/>
          <p:cNvCxnSpPr/>
          <p:nvPr/>
        </p:nvCxnSpPr>
        <p:spPr>
          <a:xfrm flipV="1">
            <a:off x="8287034" y="1887271"/>
            <a:ext cx="755162" cy="797121"/>
          </a:xfrm>
          <a:prstGeom prst="line">
            <a:avLst/>
          </a:prstGeom>
          <a:ln w="571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1" name="TextBox 50"/>
          <p:cNvSpPr txBox="1"/>
          <p:nvPr/>
        </p:nvSpPr>
        <p:spPr>
          <a:xfrm>
            <a:off x="9446435" y="2548487"/>
            <a:ext cx="741742" cy="369332"/>
          </a:xfrm>
          <a:prstGeom prst="rect">
            <a:avLst/>
          </a:prstGeom>
          <a:noFill/>
        </p:spPr>
        <p:txBody>
          <a:bodyPr wrap="none" rtlCol="0">
            <a:spAutoFit/>
          </a:bodyPr>
          <a:lstStyle/>
          <a:p>
            <a:r>
              <a:rPr lang="en-US" dirty="0" smtClean="0"/>
              <a:t>76 </a:t>
            </a:r>
            <a:r>
              <a:rPr lang="en-US" dirty="0" err="1" smtClean="0"/>
              <a:t>yrs</a:t>
            </a:r>
            <a:endParaRPr lang="en-US" dirty="0"/>
          </a:p>
        </p:txBody>
      </p:sp>
      <p:sp>
        <p:nvSpPr>
          <p:cNvPr id="52" name="TextBox 51"/>
          <p:cNvSpPr txBox="1"/>
          <p:nvPr/>
        </p:nvSpPr>
        <p:spPr>
          <a:xfrm>
            <a:off x="7776197" y="2614363"/>
            <a:ext cx="1333827" cy="646331"/>
          </a:xfrm>
          <a:prstGeom prst="rect">
            <a:avLst/>
          </a:prstGeom>
          <a:noFill/>
        </p:spPr>
        <p:txBody>
          <a:bodyPr wrap="none" rtlCol="0">
            <a:spAutoFit/>
          </a:bodyPr>
          <a:lstStyle/>
          <a:p>
            <a:r>
              <a:rPr lang="en-US" dirty="0"/>
              <a:t>d</a:t>
            </a:r>
            <a:r>
              <a:rPr lang="en-US" dirty="0" smtClean="0"/>
              <a:t>ied 78</a:t>
            </a:r>
          </a:p>
          <a:p>
            <a:r>
              <a:rPr lang="en-US" dirty="0" smtClean="0"/>
              <a:t>Heart attack</a:t>
            </a:r>
          </a:p>
        </p:txBody>
      </p:sp>
    </p:spTree>
    <p:extLst>
      <p:ext uri="{BB962C8B-B14F-4D97-AF65-F5344CB8AC3E}">
        <p14:creationId xmlns:p14="http://schemas.microsoft.com/office/powerpoint/2010/main" val="293846736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Limb-girdle muscular dystrophy</a:t>
            </a:r>
            <a:endParaRPr lang="en-US" b="1" dirty="0"/>
          </a:p>
        </p:txBody>
      </p:sp>
      <p:sp>
        <p:nvSpPr>
          <p:cNvPr id="3" name="Content Placeholder 2"/>
          <p:cNvSpPr>
            <a:spLocks noGrp="1"/>
          </p:cNvSpPr>
          <p:nvPr>
            <p:ph idx="1"/>
          </p:nvPr>
        </p:nvSpPr>
        <p:spPr>
          <a:xfrm>
            <a:off x="838200" y="1862667"/>
            <a:ext cx="8530312" cy="4314296"/>
          </a:xfrm>
        </p:spPr>
        <p:txBody>
          <a:bodyPr>
            <a:normAutofit/>
          </a:bodyPr>
          <a:lstStyle/>
          <a:p>
            <a:r>
              <a:rPr lang="en-US" dirty="0"/>
              <a:t>Limb-girdle muscular dystrophies (LGMD) are a group of rare progressive genetic disorders that are characterized by wasting (atrophy) and weakness of the voluntary muscles of the hip and shoulder areas (limb-girdle area). </a:t>
            </a:r>
            <a:endParaRPr lang="en-US" dirty="0" smtClean="0"/>
          </a:p>
          <a:p>
            <a:r>
              <a:rPr lang="en-US" dirty="0" smtClean="0"/>
              <a:t>Muscle </a:t>
            </a:r>
            <a:r>
              <a:rPr lang="en-US" dirty="0"/>
              <a:t>weakness and atrophy are </a:t>
            </a:r>
            <a:r>
              <a:rPr lang="en-US" dirty="0" smtClean="0"/>
              <a:t>progressive; </a:t>
            </a:r>
            <a:r>
              <a:rPr lang="en-US" dirty="0"/>
              <a:t>other muscles of the </a:t>
            </a:r>
            <a:r>
              <a:rPr lang="en-US" dirty="0" smtClean="0"/>
              <a:t>body can also be affected.</a:t>
            </a:r>
          </a:p>
          <a:p>
            <a:r>
              <a:rPr lang="en-US" dirty="0"/>
              <a:t>Many different </a:t>
            </a:r>
            <a:r>
              <a:rPr lang="en-US" dirty="0" smtClean="0"/>
              <a:t>genes have been implicated in limb-girdle muscular dystrophy; different inheritance patterns</a:t>
            </a:r>
            <a:r>
              <a:rPr lang="en-US" dirty="0" smtClean="0"/>
              <a:t>.</a:t>
            </a:r>
            <a:endParaRPr lang="en-US" dirty="0" smtClean="0"/>
          </a:p>
        </p:txBody>
      </p:sp>
      <p:sp>
        <p:nvSpPr>
          <p:cNvPr id="4" name="TextBox 3"/>
          <p:cNvSpPr txBox="1"/>
          <p:nvPr/>
        </p:nvSpPr>
        <p:spPr>
          <a:xfrm>
            <a:off x="573437" y="6416298"/>
            <a:ext cx="3044616" cy="369332"/>
          </a:xfrm>
          <a:prstGeom prst="rect">
            <a:avLst/>
          </a:prstGeom>
          <a:noFill/>
        </p:spPr>
        <p:txBody>
          <a:bodyPr wrap="none" rtlCol="0">
            <a:spAutoFit/>
          </a:bodyPr>
          <a:lstStyle/>
          <a:p>
            <a:r>
              <a:rPr lang="en-US" dirty="0" smtClean="0"/>
              <a:t>NORD – www.rarediseases.org</a:t>
            </a:r>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68512" y="1027906"/>
            <a:ext cx="1985288" cy="4898990"/>
          </a:xfrm>
          <a:prstGeom prst="rect">
            <a:avLst/>
          </a:prstGeom>
        </p:spPr>
      </p:pic>
      <p:sp>
        <p:nvSpPr>
          <p:cNvPr id="6" name="TextBox 5"/>
          <p:cNvSpPr txBox="1"/>
          <p:nvPr/>
        </p:nvSpPr>
        <p:spPr>
          <a:xfrm>
            <a:off x="9607616" y="6284685"/>
            <a:ext cx="1507079" cy="369332"/>
          </a:xfrm>
          <a:prstGeom prst="rect">
            <a:avLst/>
          </a:prstGeom>
          <a:noFill/>
        </p:spPr>
        <p:txBody>
          <a:bodyPr wrap="none" rtlCol="0">
            <a:spAutoFit/>
          </a:bodyPr>
          <a:lstStyle/>
          <a:p>
            <a:r>
              <a:rPr lang="en-US" dirty="0" smtClean="0"/>
              <a:t>www.mda.org</a:t>
            </a:r>
            <a:endParaRPr lang="en-US" dirty="0"/>
          </a:p>
        </p:txBody>
      </p:sp>
    </p:spTree>
    <p:extLst>
      <p:ext uri="{BB962C8B-B14F-4D97-AF65-F5344CB8AC3E}">
        <p14:creationId xmlns:p14="http://schemas.microsoft.com/office/powerpoint/2010/main" val="429482798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0070C0"/>
                </a:solidFill>
              </a:rPr>
              <a:t>Case report (continued)</a:t>
            </a:r>
            <a:endParaRPr lang="en-US" dirty="0">
              <a:solidFill>
                <a:srgbClr val="0070C0"/>
              </a:solidFill>
            </a:endParaRPr>
          </a:p>
        </p:txBody>
      </p:sp>
      <p:sp>
        <p:nvSpPr>
          <p:cNvPr id="3" name="Content Placeholder 2"/>
          <p:cNvSpPr>
            <a:spLocks noGrp="1"/>
          </p:cNvSpPr>
          <p:nvPr>
            <p:ph idx="1"/>
          </p:nvPr>
        </p:nvSpPr>
        <p:spPr/>
        <p:txBody>
          <a:bodyPr>
            <a:normAutofit/>
          </a:bodyPr>
          <a:lstStyle/>
          <a:p>
            <a:r>
              <a:rPr lang="en-US" dirty="0" smtClean="0"/>
              <a:t>The physician orders sequencing of a panel of genes involved in limb-girdle muscular dystrophy</a:t>
            </a:r>
          </a:p>
          <a:p>
            <a:pPr lvl="1"/>
            <a:r>
              <a:rPr lang="en-US" dirty="0" smtClean="0"/>
              <a:t>50 genes; importance of clinical validity</a:t>
            </a:r>
            <a:endParaRPr lang="en-US" dirty="0"/>
          </a:p>
          <a:p>
            <a:r>
              <a:rPr lang="en-US" dirty="0" smtClean="0"/>
              <a:t>Results:</a:t>
            </a:r>
          </a:p>
          <a:p>
            <a:pPr lvl="1"/>
            <a:r>
              <a:rPr lang="en-US" dirty="0" smtClean="0"/>
              <a:t>Two variants in the </a:t>
            </a:r>
            <a:r>
              <a:rPr lang="en-US" i="1" dirty="0" smtClean="0"/>
              <a:t>GAA</a:t>
            </a:r>
            <a:r>
              <a:rPr lang="en-US" dirty="0" smtClean="0"/>
              <a:t> gene</a:t>
            </a:r>
          </a:p>
          <a:p>
            <a:pPr lvl="2"/>
            <a:r>
              <a:rPr lang="en-US" dirty="0" smtClean="0"/>
              <a:t>c.-32-13T&gt;G</a:t>
            </a:r>
          </a:p>
          <a:p>
            <a:pPr lvl="2"/>
            <a:r>
              <a:rPr lang="en-US" dirty="0" smtClean="0"/>
              <a:t>c.925G&gt;A </a:t>
            </a:r>
            <a:r>
              <a:rPr lang="en-US" dirty="0"/>
              <a:t>(p.Gly309Arg</a:t>
            </a:r>
            <a:r>
              <a:rPr lang="en-US" dirty="0" smtClean="0"/>
              <a:t>)</a:t>
            </a:r>
          </a:p>
          <a:p>
            <a:pPr lvl="1"/>
            <a:r>
              <a:rPr lang="en-US" dirty="0" smtClean="0"/>
              <a:t>One variant in the </a:t>
            </a:r>
            <a:r>
              <a:rPr lang="en-US" i="1" dirty="0" smtClean="0"/>
              <a:t>CAPN3</a:t>
            </a:r>
            <a:r>
              <a:rPr lang="en-US" dirty="0" smtClean="0"/>
              <a:t> gene </a:t>
            </a:r>
          </a:p>
          <a:p>
            <a:pPr lvl="2"/>
            <a:r>
              <a:rPr lang="en-US" dirty="0" smtClean="0"/>
              <a:t>c.706G&gt;A </a:t>
            </a:r>
            <a:r>
              <a:rPr lang="en-US" dirty="0"/>
              <a:t>(p.Ala236Thr</a:t>
            </a:r>
            <a:r>
              <a:rPr lang="en-US" dirty="0" smtClean="0"/>
              <a:t>)</a:t>
            </a:r>
          </a:p>
          <a:p>
            <a:r>
              <a:rPr lang="en-US" dirty="0" smtClean="0"/>
              <a:t>Are these variants the cause of the woman’s symptoms?</a:t>
            </a:r>
            <a:endParaRPr lang="en-US" dirty="0"/>
          </a:p>
        </p:txBody>
      </p:sp>
    </p:spTree>
    <p:extLst>
      <p:ext uri="{BB962C8B-B14F-4D97-AF65-F5344CB8AC3E}">
        <p14:creationId xmlns:p14="http://schemas.microsoft.com/office/powerpoint/2010/main" val="25639480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250714" cy="636361"/>
          </a:xfrm>
        </p:spPr>
        <p:txBody>
          <a:bodyPr>
            <a:normAutofit/>
          </a:bodyPr>
          <a:lstStyle/>
          <a:p>
            <a:pPr algn="ctr"/>
            <a:r>
              <a:rPr lang="en-US" sz="3600" b="1" dirty="0" err="1" smtClean="0">
                <a:solidFill>
                  <a:srgbClr val="0070C0"/>
                </a:solidFill>
              </a:rPr>
              <a:t>ClinGen’s</a:t>
            </a:r>
            <a:r>
              <a:rPr lang="en-US" sz="3600" b="1" dirty="0" smtClean="0">
                <a:solidFill>
                  <a:srgbClr val="0070C0"/>
                </a:solidFill>
              </a:rPr>
              <a:t> Core Curation Activities</a:t>
            </a:r>
            <a:endParaRPr lang="en-US" sz="3600" b="1" dirty="0">
              <a:solidFill>
                <a:srgbClr val="0070C0"/>
              </a:solidFill>
            </a:endParaRPr>
          </a:p>
        </p:txBody>
      </p:sp>
      <p:pic>
        <p:nvPicPr>
          <p:cNvPr id="3" name="Google Shape;339;ge046130333_0_513"/>
          <p:cNvPicPr preferRelativeResize="0"/>
          <p:nvPr/>
        </p:nvPicPr>
        <p:blipFill rotWithShape="1">
          <a:blip r:embed="rId2">
            <a:alphaModFix/>
          </a:blip>
          <a:srcRect/>
          <a:stretch/>
        </p:blipFill>
        <p:spPr>
          <a:xfrm>
            <a:off x="2503342" y="1001486"/>
            <a:ext cx="7163172" cy="5331890"/>
          </a:xfrm>
          <a:prstGeom prst="rect">
            <a:avLst/>
          </a:prstGeom>
          <a:noFill/>
          <a:ln>
            <a:noFill/>
          </a:ln>
        </p:spPr>
      </p:pic>
      <p:sp>
        <p:nvSpPr>
          <p:cNvPr id="4" name="Rounded Rectangle 3"/>
          <p:cNvSpPr/>
          <p:nvPr/>
        </p:nvSpPr>
        <p:spPr>
          <a:xfrm>
            <a:off x="5036458" y="3512457"/>
            <a:ext cx="1132114" cy="435429"/>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8794298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7853908" y="1782792"/>
            <a:ext cx="3924421" cy="4273679"/>
          </a:xfrm>
        </p:spPr>
        <p:txBody>
          <a:bodyPr>
            <a:normAutofit/>
          </a:bodyPr>
          <a:lstStyle/>
          <a:p>
            <a:pPr marL="0" indent="0">
              <a:buNone/>
            </a:pPr>
            <a:r>
              <a:rPr lang="en-US" sz="2200" dirty="0" smtClean="0"/>
              <a:t>The number </a:t>
            </a:r>
            <a:r>
              <a:rPr lang="en-US" sz="2200" dirty="0"/>
              <a:t>of criteria met </a:t>
            </a:r>
            <a:r>
              <a:rPr lang="en-US" sz="2200" dirty="0" smtClean="0"/>
              <a:t>and </a:t>
            </a:r>
            <a:r>
              <a:rPr lang="en-US" sz="2200" dirty="0"/>
              <a:t>their </a:t>
            </a:r>
            <a:r>
              <a:rPr lang="en-US" sz="2200" dirty="0" smtClean="0"/>
              <a:t>strengths is combined to inform </a:t>
            </a:r>
            <a:r>
              <a:rPr lang="en-US" sz="2200" dirty="0"/>
              <a:t>the classification of the </a:t>
            </a:r>
            <a:r>
              <a:rPr lang="en-US" sz="2200" dirty="0" smtClean="0"/>
              <a:t>variant:</a:t>
            </a:r>
          </a:p>
          <a:p>
            <a:pPr marL="0" indent="0">
              <a:buNone/>
            </a:pPr>
            <a:r>
              <a:rPr lang="en-US" sz="2200" b="1" dirty="0" smtClean="0"/>
              <a:t>Pathogenic</a:t>
            </a:r>
          </a:p>
          <a:p>
            <a:pPr marL="0" indent="0">
              <a:buNone/>
            </a:pPr>
            <a:r>
              <a:rPr lang="en-US" sz="2200" b="1" dirty="0" smtClean="0"/>
              <a:t>Likely Pathogenic</a:t>
            </a:r>
          </a:p>
          <a:p>
            <a:pPr marL="0" indent="0">
              <a:buNone/>
            </a:pPr>
            <a:r>
              <a:rPr lang="en-US" sz="2200" b="1" dirty="0" smtClean="0"/>
              <a:t>Variant of Uncertain Significance</a:t>
            </a:r>
          </a:p>
          <a:p>
            <a:pPr marL="0" indent="0">
              <a:buNone/>
            </a:pPr>
            <a:r>
              <a:rPr lang="en-US" sz="2200" b="1" dirty="0" smtClean="0"/>
              <a:t>Likely Benign</a:t>
            </a:r>
          </a:p>
          <a:p>
            <a:pPr marL="0" indent="0">
              <a:buNone/>
            </a:pPr>
            <a:r>
              <a:rPr lang="en-US" sz="2200" b="1" dirty="0" smtClean="0"/>
              <a:t>Benign</a:t>
            </a:r>
            <a:endParaRPr lang="en-US" sz="2200" b="1" dirty="0"/>
          </a:p>
          <a:p>
            <a:endParaRPr lang="en-US" sz="2200" dirty="0"/>
          </a:p>
        </p:txBody>
      </p:sp>
      <p:sp>
        <p:nvSpPr>
          <p:cNvPr id="7" name="TextBox 6"/>
          <p:cNvSpPr txBox="1"/>
          <p:nvPr/>
        </p:nvSpPr>
        <p:spPr>
          <a:xfrm>
            <a:off x="2001660" y="6430578"/>
            <a:ext cx="3605474" cy="338554"/>
          </a:xfrm>
          <a:prstGeom prst="rect">
            <a:avLst/>
          </a:prstGeom>
          <a:noFill/>
        </p:spPr>
        <p:txBody>
          <a:bodyPr wrap="none" rtlCol="0">
            <a:spAutoFit/>
          </a:bodyPr>
          <a:lstStyle/>
          <a:p>
            <a:pPr algn="ctr"/>
            <a:r>
              <a:rPr lang="en-US" sz="1600" dirty="0" smtClean="0">
                <a:solidFill>
                  <a:schemeClr val="bg2">
                    <a:lumMod val="25000"/>
                  </a:schemeClr>
                </a:solidFill>
                <a:latin typeface="Arial" panose="020B0604020202020204" pitchFamily="34" charset="0"/>
                <a:cs typeface="Arial" panose="020B0604020202020204" pitchFamily="34" charset="0"/>
              </a:rPr>
              <a:t>Richards et al, 2015; PMID 25741868</a:t>
            </a:r>
            <a:endParaRPr lang="en-US" sz="1600" dirty="0">
              <a:solidFill>
                <a:schemeClr val="bg2">
                  <a:lumMod val="25000"/>
                </a:schemeClr>
              </a:solidFill>
              <a:latin typeface="Arial" panose="020B0604020202020204" pitchFamily="34" charset="0"/>
              <a:cs typeface="Arial" panose="020B0604020202020204" pitchFamily="34" charset="0"/>
            </a:endParaRPr>
          </a:p>
        </p:txBody>
      </p:sp>
      <p:pic>
        <p:nvPicPr>
          <p:cNvPr id="9" name="Picture 8"/>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1716" t="21353" r="32242" b="68681"/>
          <a:stretch/>
        </p:blipFill>
        <p:spPr bwMode="auto">
          <a:xfrm>
            <a:off x="1629769" y="246680"/>
            <a:ext cx="5634100" cy="97089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grpSp>
        <p:nvGrpSpPr>
          <p:cNvPr id="37" name="Group 36"/>
          <p:cNvGrpSpPr/>
          <p:nvPr/>
        </p:nvGrpSpPr>
        <p:grpSpPr>
          <a:xfrm>
            <a:off x="300057" y="1272313"/>
            <a:ext cx="7365267" cy="5189871"/>
            <a:chOff x="300057" y="1272313"/>
            <a:chExt cx="7365267" cy="5189871"/>
          </a:xfrm>
        </p:grpSpPr>
        <p:pic>
          <p:nvPicPr>
            <p:cNvPr id="5"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22618" y="1272313"/>
              <a:ext cx="6542706" cy="51582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 name="Rectangle 17"/>
            <p:cNvSpPr/>
            <p:nvPr/>
          </p:nvSpPr>
          <p:spPr>
            <a:xfrm>
              <a:off x="951619" y="1717187"/>
              <a:ext cx="840652" cy="474499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300057" y="1782792"/>
              <a:ext cx="1289294" cy="584775"/>
            </a:xfrm>
            <a:prstGeom prst="rect">
              <a:avLst/>
            </a:prstGeom>
            <a:solidFill>
              <a:schemeClr val="bg1"/>
            </a:solidFill>
          </p:spPr>
          <p:txBody>
            <a:bodyPr wrap="square">
              <a:spAutoFit/>
            </a:bodyPr>
            <a:lstStyle/>
            <a:p>
              <a:r>
                <a:rPr lang="en-US" sz="1600" b="1" dirty="0" smtClean="0"/>
                <a:t>Population data</a:t>
              </a:r>
              <a:endParaRPr lang="en-US" sz="1600" b="1" dirty="0"/>
            </a:p>
          </p:txBody>
        </p:sp>
        <p:sp>
          <p:nvSpPr>
            <p:cNvPr id="11" name="Rectangle 10"/>
            <p:cNvSpPr/>
            <p:nvPr/>
          </p:nvSpPr>
          <p:spPr>
            <a:xfrm>
              <a:off x="300057" y="2490827"/>
              <a:ext cx="1498424" cy="830997"/>
            </a:xfrm>
            <a:prstGeom prst="rect">
              <a:avLst/>
            </a:prstGeom>
            <a:solidFill>
              <a:schemeClr val="bg1"/>
            </a:solidFill>
          </p:spPr>
          <p:txBody>
            <a:bodyPr wrap="none">
              <a:spAutoFit/>
            </a:bodyPr>
            <a:lstStyle/>
            <a:p>
              <a:r>
                <a:rPr lang="en-US" sz="1600" b="1" dirty="0"/>
                <a:t>Computational </a:t>
              </a:r>
              <a:endParaRPr lang="en-US" sz="1600" b="1" dirty="0" smtClean="0"/>
            </a:p>
            <a:p>
              <a:r>
                <a:rPr lang="en-US" sz="1600" b="1" dirty="0" smtClean="0"/>
                <a:t>and </a:t>
              </a:r>
              <a:r>
                <a:rPr lang="en-US" sz="1600" b="1" dirty="0"/>
                <a:t>predictive </a:t>
              </a:r>
              <a:endParaRPr lang="en-US" sz="1600" b="1" dirty="0" smtClean="0"/>
            </a:p>
            <a:p>
              <a:r>
                <a:rPr lang="en-US" sz="1600" b="1" dirty="0" smtClean="0"/>
                <a:t>data</a:t>
              </a:r>
              <a:endParaRPr lang="en-US" sz="1600" b="1" dirty="0"/>
            </a:p>
          </p:txBody>
        </p:sp>
        <p:sp>
          <p:nvSpPr>
            <p:cNvPr id="12" name="Rectangle 11"/>
            <p:cNvSpPr/>
            <p:nvPr/>
          </p:nvSpPr>
          <p:spPr>
            <a:xfrm>
              <a:off x="300057" y="3577304"/>
              <a:ext cx="1125629" cy="584775"/>
            </a:xfrm>
            <a:prstGeom prst="rect">
              <a:avLst/>
            </a:prstGeom>
            <a:solidFill>
              <a:schemeClr val="bg1"/>
            </a:solidFill>
          </p:spPr>
          <p:txBody>
            <a:bodyPr wrap="none">
              <a:spAutoFit/>
            </a:bodyPr>
            <a:lstStyle/>
            <a:p>
              <a:r>
                <a:rPr lang="en-US" sz="1600" b="1" dirty="0"/>
                <a:t>Functional </a:t>
              </a:r>
              <a:endParaRPr lang="en-US" sz="1600" b="1" dirty="0" smtClean="0"/>
            </a:p>
            <a:p>
              <a:r>
                <a:rPr lang="en-US" sz="1600" b="1" dirty="0" smtClean="0"/>
                <a:t>data</a:t>
              </a:r>
              <a:endParaRPr lang="en-US" sz="1600" b="1" dirty="0"/>
            </a:p>
          </p:txBody>
        </p:sp>
        <p:sp>
          <p:nvSpPr>
            <p:cNvPr id="13" name="Rectangle 12"/>
            <p:cNvSpPr/>
            <p:nvPr/>
          </p:nvSpPr>
          <p:spPr>
            <a:xfrm>
              <a:off x="300057" y="4162079"/>
              <a:ext cx="1238096" cy="584775"/>
            </a:xfrm>
            <a:prstGeom prst="rect">
              <a:avLst/>
            </a:prstGeom>
            <a:solidFill>
              <a:schemeClr val="bg1"/>
            </a:solidFill>
          </p:spPr>
          <p:txBody>
            <a:bodyPr wrap="none">
              <a:spAutoFit/>
            </a:bodyPr>
            <a:lstStyle/>
            <a:p>
              <a:r>
                <a:rPr lang="en-US" sz="1600" b="1" dirty="0"/>
                <a:t>Segregation </a:t>
              </a:r>
              <a:endParaRPr lang="en-US" sz="1600" b="1" dirty="0" smtClean="0"/>
            </a:p>
            <a:p>
              <a:r>
                <a:rPr lang="en-US" sz="1600" b="1" dirty="0" smtClean="0"/>
                <a:t>data</a:t>
              </a:r>
              <a:endParaRPr lang="en-US" sz="1600" b="1" dirty="0"/>
            </a:p>
          </p:txBody>
        </p:sp>
        <p:sp>
          <p:nvSpPr>
            <p:cNvPr id="14" name="Rectangle 13"/>
            <p:cNvSpPr/>
            <p:nvPr/>
          </p:nvSpPr>
          <p:spPr>
            <a:xfrm>
              <a:off x="300057" y="4711918"/>
              <a:ext cx="1309461" cy="338554"/>
            </a:xfrm>
            <a:prstGeom prst="rect">
              <a:avLst/>
            </a:prstGeom>
            <a:solidFill>
              <a:schemeClr val="bg1"/>
            </a:solidFill>
          </p:spPr>
          <p:txBody>
            <a:bodyPr wrap="none">
              <a:spAutoFit/>
            </a:bodyPr>
            <a:lstStyle/>
            <a:p>
              <a:r>
                <a:rPr lang="en-US" sz="1600" b="1" i="1" dirty="0"/>
                <a:t>De novo </a:t>
              </a:r>
              <a:r>
                <a:rPr lang="en-US" sz="1600" b="1" dirty="0"/>
                <a:t>data</a:t>
              </a:r>
            </a:p>
          </p:txBody>
        </p:sp>
        <p:sp>
          <p:nvSpPr>
            <p:cNvPr id="15" name="Rectangle 14"/>
            <p:cNvSpPr/>
            <p:nvPr/>
          </p:nvSpPr>
          <p:spPr>
            <a:xfrm>
              <a:off x="300057" y="5202540"/>
              <a:ext cx="1123321" cy="338554"/>
            </a:xfrm>
            <a:prstGeom prst="rect">
              <a:avLst/>
            </a:prstGeom>
            <a:solidFill>
              <a:schemeClr val="bg1"/>
            </a:solidFill>
          </p:spPr>
          <p:txBody>
            <a:bodyPr wrap="none">
              <a:spAutoFit/>
            </a:bodyPr>
            <a:lstStyle/>
            <a:p>
              <a:r>
                <a:rPr lang="en-US" sz="1600" b="1" dirty="0"/>
                <a:t>Allelic data</a:t>
              </a:r>
            </a:p>
          </p:txBody>
        </p:sp>
        <p:sp>
          <p:nvSpPr>
            <p:cNvPr id="16" name="Rectangle 15"/>
            <p:cNvSpPr/>
            <p:nvPr/>
          </p:nvSpPr>
          <p:spPr>
            <a:xfrm>
              <a:off x="300057" y="5686935"/>
              <a:ext cx="1503232" cy="338554"/>
            </a:xfrm>
            <a:prstGeom prst="rect">
              <a:avLst/>
            </a:prstGeom>
            <a:solidFill>
              <a:schemeClr val="bg1"/>
            </a:solidFill>
          </p:spPr>
          <p:txBody>
            <a:bodyPr wrap="none">
              <a:spAutoFit/>
            </a:bodyPr>
            <a:lstStyle/>
            <a:p>
              <a:r>
                <a:rPr lang="en-US" sz="1600" b="1" dirty="0" smtClean="0"/>
                <a:t>Other database</a:t>
              </a:r>
              <a:endParaRPr lang="en-US" sz="1600" b="1" dirty="0"/>
            </a:p>
          </p:txBody>
        </p:sp>
        <p:sp>
          <p:nvSpPr>
            <p:cNvPr id="17" name="Rectangle 16"/>
            <p:cNvSpPr/>
            <p:nvPr/>
          </p:nvSpPr>
          <p:spPr>
            <a:xfrm>
              <a:off x="300057" y="6025489"/>
              <a:ext cx="681597" cy="338554"/>
            </a:xfrm>
            <a:prstGeom prst="rect">
              <a:avLst/>
            </a:prstGeom>
            <a:solidFill>
              <a:schemeClr val="bg1"/>
            </a:solidFill>
          </p:spPr>
          <p:txBody>
            <a:bodyPr wrap="none">
              <a:spAutoFit/>
            </a:bodyPr>
            <a:lstStyle/>
            <a:p>
              <a:r>
                <a:rPr lang="en-US" sz="1600" b="1" dirty="0" smtClean="0"/>
                <a:t>Other</a:t>
              </a:r>
              <a:endParaRPr lang="en-US" sz="1600" b="1" dirty="0"/>
            </a:p>
          </p:txBody>
        </p:sp>
        <p:cxnSp>
          <p:nvCxnSpPr>
            <p:cNvPr id="20" name="Straight Connector 19"/>
            <p:cNvCxnSpPr/>
            <p:nvPr/>
          </p:nvCxnSpPr>
          <p:spPr>
            <a:xfrm>
              <a:off x="355142" y="1725752"/>
              <a:ext cx="7174371" cy="2452"/>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364321" y="2377184"/>
              <a:ext cx="1451619"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364321" y="3551598"/>
              <a:ext cx="1451619"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349628" y="4180276"/>
              <a:ext cx="1451619"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358181" y="4696861"/>
              <a:ext cx="1451619"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357595" y="5079992"/>
              <a:ext cx="1451619"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355131" y="6004198"/>
              <a:ext cx="1451619"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353293" y="6387955"/>
              <a:ext cx="1451619"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355757" y="5740189"/>
              <a:ext cx="1451619"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flipH="1">
              <a:off x="361452" y="1728204"/>
              <a:ext cx="2041" cy="4670768"/>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flipH="1">
              <a:off x="7514737" y="1723440"/>
              <a:ext cx="2041" cy="4670768"/>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350374" y="6393010"/>
              <a:ext cx="7174371" cy="2452"/>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19123728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err="1" smtClean="0">
                <a:solidFill>
                  <a:schemeClr val="accent5">
                    <a:lumMod val="75000"/>
                  </a:schemeClr>
                </a:solidFill>
              </a:rPr>
              <a:t>ClinGen</a:t>
            </a:r>
            <a:r>
              <a:rPr lang="en-US" sz="3600" b="1" dirty="0" smtClean="0">
                <a:solidFill>
                  <a:schemeClr val="accent5">
                    <a:lumMod val="75000"/>
                  </a:schemeClr>
                </a:solidFill>
              </a:rPr>
              <a:t> Variant Curation Expert Panels</a:t>
            </a:r>
            <a:endParaRPr lang="en-US" sz="3600" b="1" dirty="0">
              <a:solidFill>
                <a:schemeClr val="accent5">
                  <a:lumMod val="75000"/>
                </a:schemeClr>
              </a:solidFill>
            </a:endParaRPr>
          </a:p>
        </p:txBody>
      </p:sp>
      <p:sp>
        <p:nvSpPr>
          <p:cNvPr id="3" name="Text Placeholder 2"/>
          <p:cNvSpPr>
            <a:spLocks noGrp="1"/>
          </p:cNvSpPr>
          <p:nvPr>
            <p:ph idx="1"/>
          </p:nvPr>
        </p:nvSpPr>
        <p:spPr>
          <a:xfrm>
            <a:off x="838200" y="1648102"/>
            <a:ext cx="10515600" cy="4351338"/>
          </a:xfrm>
        </p:spPr>
        <p:txBody>
          <a:bodyPr>
            <a:normAutofit/>
          </a:bodyPr>
          <a:lstStyle/>
          <a:p>
            <a:r>
              <a:rPr lang="en-US" sz="2400" dirty="0"/>
              <a:t>Groups of individuals with expertise in a specific </a:t>
            </a:r>
            <a:r>
              <a:rPr lang="en-US" sz="2400" dirty="0" smtClean="0"/>
              <a:t>gene or disease area.</a:t>
            </a:r>
          </a:p>
          <a:p>
            <a:r>
              <a:rPr lang="en-US" sz="2400" dirty="0"/>
              <a:t>Provide </a:t>
            </a:r>
            <a:r>
              <a:rPr lang="en-US" sz="2400" dirty="0" smtClean="0"/>
              <a:t>specifications </a:t>
            </a:r>
            <a:r>
              <a:rPr lang="en-US" sz="2400" dirty="0"/>
              <a:t>to the ACMG/AMP criteria </a:t>
            </a:r>
            <a:r>
              <a:rPr lang="en-US" sz="2400" dirty="0" smtClean="0"/>
              <a:t>for </a:t>
            </a:r>
            <a:r>
              <a:rPr lang="en-US" sz="2400" dirty="0"/>
              <a:t>a gene or </a:t>
            </a:r>
            <a:r>
              <a:rPr lang="en-US" sz="2400" dirty="0" smtClean="0"/>
              <a:t>group </a:t>
            </a:r>
            <a:r>
              <a:rPr lang="en-US" sz="2400" dirty="0"/>
              <a:t>of genes</a:t>
            </a:r>
            <a:r>
              <a:rPr lang="en-US" sz="2400" dirty="0" smtClean="0"/>
              <a:t>.</a:t>
            </a:r>
          </a:p>
          <a:p>
            <a:r>
              <a:rPr lang="en-US" sz="2400" dirty="0" smtClean="0"/>
              <a:t>Use those specifications to evaluate </a:t>
            </a:r>
            <a:r>
              <a:rPr lang="en-US" sz="2400" dirty="0"/>
              <a:t>evidence to classify </a:t>
            </a:r>
            <a:r>
              <a:rPr lang="en-US" sz="2400" dirty="0" smtClean="0"/>
              <a:t>genetic variants with </a:t>
            </a:r>
            <a:r>
              <a:rPr lang="en-US" sz="2400" dirty="0"/>
              <a:t>respect to a particular </a:t>
            </a:r>
            <a:r>
              <a:rPr lang="en-US" sz="2400" dirty="0" smtClean="0"/>
              <a:t>condition.</a:t>
            </a:r>
          </a:p>
          <a:p>
            <a:r>
              <a:rPr lang="en-US" sz="2400" dirty="0" smtClean="0"/>
              <a:t>Publish specifications for use by others.</a:t>
            </a:r>
          </a:p>
          <a:p>
            <a:r>
              <a:rPr lang="en-US" sz="2400" dirty="0" err="1" smtClean="0"/>
              <a:t>ClinGen’s</a:t>
            </a:r>
            <a:r>
              <a:rPr lang="en-US" sz="2400" dirty="0" smtClean="0"/>
              <a:t> </a:t>
            </a:r>
            <a:r>
              <a:rPr lang="en-US" sz="2400" dirty="0"/>
              <a:t>variant classification process was the first to be recognized by the FDA as a Public Human Genetic Variant Database (Dec. 2018).</a:t>
            </a:r>
          </a:p>
          <a:p>
            <a:endParaRPr lang="en-US" sz="2400" dirty="0"/>
          </a:p>
          <a:p>
            <a:endParaRPr lang="en-US" sz="2400" dirty="0"/>
          </a:p>
          <a:p>
            <a:endParaRPr lang="en-US" dirty="0"/>
          </a:p>
        </p:txBody>
      </p:sp>
      <p:cxnSp>
        <p:nvCxnSpPr>
          <p:cNvPr id="16" name="OTLSHAPE_TB_00000000000000000000000000000000_Separator5"/>
          <p:cNvCxnSpPr/>
          <p:nvPr>
            <p:custDataLst>
              <p:tags r:id="rId1"/>
            </p:custDataLst>
          </p:nvPr>
        </p:nvCxnSpPr>
        <p:spPr>
          <a:xfrm>
            <a:off x="9646078" y="2373924"/>
            <a:ext cx="0" cy="216863"/>
          </a:xfrm>
          <a:prstGeom prst="line">
            <a:avLst/>
          </a:prstGeom>
          <a:ln w="9525" cap="flat" cmpd="sng" algn="ctr">
            <a:solidFill>
              <a:schemeClr val="lt1">
                <a:alpha val="29804"/>
              </a:schemeClr>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5" name="OTLSHAPE_TB_00000000000000000000000000000000_ElapsedTime"/>
          <p:cNvSpPr/>
          <p:nvPr>
            <p:custDataLst>
              <p:tags r:id="rId2"/>
            </p:custDataLst>
          </p:nvPr>
        </p:nvSpPr>
        <p:spPr>
          <a:xfrm>
            <a:off x="1207186" y="4934228"/>
            <a:ext cx="1506996" cy="859021"/>
          </a:xfrm>
          <a:prstGeom prst="roundRect">
            <a:avLst>
              <a:gd name="adj" fmla="val 10000000"/>
            </a:avLst>
          </a:prstGeom>
          <a:ln/>
          <a:extLst>
            <a:ext uri="{91240B29-F687-4f45-9708-019B960494DF}">
              <a14:hiddenLine xmlns="" xmlns:a14="http://schemas.microsoft.com/office/drawing/2010/main" w="25400" cap="flat" cmpd="sng" algn="ctr">
                <a:solidFill>
                  <a:schemeClr val="accent1">
                    <a:shade val="50000"/>
                  </a:schemeClr>
                </a:solidFill>
                <a:prstDash val="solid"/>
              </a14:hiddenLine>
            </a:ext>
          </a:ex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17" name="OTLSHAPE_T_9e66f486704441e1a51aef8ffb977f46_Title"/>
          <p:cNvSpPr txBox="1"/>
          <p:nvPr>
            <p:custDataLst>
              <p:tags r:id="rId3"/>
            </p:custDataLst>
          </p:nvPr>
        </p:nvSpPr>
        <p:spPr>
          <a:xfrm>
            <a:off x="1061629" y="5096522"/>
            <a:ext cx="1816095" cy="512728"/>
          </a:xfrm>
          <a:prstGeom prst="rect">
            <a:avLst/>
          </a:prstGeom>
          <a:noFill/>
        </p:spPr>
        <p:txBody>
          <a:bodyPr vert="horz" wrap="square" lIns="0" tIns="0" rIns="0" bIns="0" rtlCol="0" anchor="ctr" anchorCtr="0">
            <a:noAutofit/>
          </a:bodyPr>
          <a:lstStyle/>
          <a:p>
            <a:pPr algn="ctr"/>
            <a:r>
              <a:rPr lang="en-US" sz="1600" b="1" spc="-5" dirty="0">
                <a:solidFill>
                  <a:schemeClr val="dk1"/>
                </a:solidFill>
                <a:latin typeface="+mn-lt"/>
              </a:rPr>
              <a:t>Step 1: </a:t>
            </a:r>
            <a:endParaRPr lang="en-US" sz="1600" b="1" spc="-5" dirty="0" smtClean="0">
              <a:solidFill>
                <a:schemeClr val="dk1"/>
              </a:solidFill>
              <a:latin typeface="+mn-lt"/>
            </a:endParaRPr>
          </a:p>
          <a:p>
            <a:pPr algn="ctr"/>
            <a:r>
              <a:rPr lang="en-US" sz="1600" b="1" spc="-5" dirty="0" smtClean="0">
                <a:solidFill>
                  <a:schemeClr val="dk1"/>
                </a:solidFill>
                <a:latin typeface="+mn-lt"/>
              </a:rPr>
              <a:t>Define </a:t>
            </a:r>
            <a:r>
              <a:rPr lang="en-US" sz="1600" b="1" spc="-5" dirty="0">
                <a:solidFill>
                  <a:schemeClr val="dk1"/>
                </a:solidFill>
                <a:latin typeface="+mn-lt"/>
              </a:rPr>
              <a:t>WG</a:t>
            </a:r>
          </a:p>
          <a:p>
            <a:pPr algn="ctr"/>
            <a:r>
              <a:rPr lang="en-US" sz="1600" b="1" spc="-5" dirty="0">
                <a:solidFill>
                  <a:schemeClr val="dk1"/>
                </a:solidFill>
                <a:latin typeface="+mn-lt"/>
              </a:rPr>
              <a:t>and plans</a:t>
            </a:r>
          </a:p>
        </p:txBody>
      </p:sp>
      <p:sp>
        <p:nvSpPr>
          <p:cNvPr id="18" name="OTLSHAPE_T_21d591b0503442b0be52e29d592cff18_Shape"/>
          <p:cNvSpPr/>
          <p:nvPr>
            <p:custDataLst>
              <p:tags r:id="rId4"/>
            </p:custDataLst>
          </p:nvPr>
        </p:nvSpPr>
        <p:spPr>
          <a:xfrm>
            <a:off x="2904592" y="4938938"/>
            <a:ext cx="2358979" cy="854312"/>
          </a:xfrm>
          <a:prstGeom prst="roundRect">
            <a:avLst>
              <a:gd name="adj" fmla="val 100000"/>
            </a:avLst>
          </a:prstGeom>
          <a:ln/>
          <a:extLst>
            <a:ext uri="{53640926-AAD7-44d8-BBD7-CCE9431645EC}">
              <a14:shadowObscured xmlns="" xmlns:a14="http://schemas.microsoft.com/office/drawing/2010/main" val="1"/>
            </a:ext>
          </a:extLst>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19" name="OTLSHAPE_T_21d591b0503442b0be52e29d592cff18_Title"/>
          <p:cNvSpPr txBox="1"/>
          <p:nvPr>
            <p:custDataLst>
              <p:tags r:id="rId5"/>
            </p:custDataLst>
          </p:nvPr>
        </p:nvSpPr>
        <p:spPr>
          <a:xfrm>
            <a:off x="2944914" y="5141095"/>
            <a:ext cx="2358411" cy="438797"/>
          </a:xfrm>
          <a:prstGeom prst="rect">
            <a:avLst/>
          </a:prstGeom>
          <a:noFill/>
        </p:spPr>
        <p:txBody>
          <a:bodyPr vert="horz" wrap="square" lIns="0" tIns="0" rIns="0" bIns="0" rtlCol="0" anchor="ctr" anchorCtr="0">
            <a:noAutofit/>
          </a:bodyPr>
          <a:lstStyle/>
          <a:p>
            <a:pPr algn="ctr"/>
            <a:r>
              <a:rPr lang="en-US" sz="1600" b="1" spc="-3" dirty="0">
                <a:solidFill>
                  <a:schemeClr val="dk1"/>
                </a:solidFill>
                <a:latin typeface="+mn-lt"/>
              </a:rPr>
              <a:t>Step 2: </a:t>
            </a:r>
            <a:endParaRPr lang="en-US" sz="1600" b="1" spc="-3" dirty="0" smtClean="0">
              <a:solidFill>
                <a:schemeClr val="dk1"/>
              </a:solidFill>
              <a:latin typeface="+mn-lt"/>
            </a:endParaRPr>
          </a:p>
          <a:p>
            <a:pPr algn="ctr"/>
            <a:r>
              <a:rPr lang="en-US" sz="1600" b="1" spc="-3" dirty="0" smtClean="0">
                <a:solidFill>
                  <a:schemeClr val="dk1"/>
                </a:solidFill>
                <a:latin typeface="+mn-lt"/>
              </a:rPr>
              <a:t>Develop </a:t>
            </a:r>
            <a:r>
              <a:rPr lang="en-US" sz="1600" b="1" spc="-3" dirty="0">
                <a:solidFill>
                  <a:schemeClr val="dk1"/>
                </a:solidFill>
                <a:latin typeface="+mn-lt"/>
              </a:rPr>
              <a:t>Variant Classification Rules</a:t>
            </a:r>
          </a:p>
        </p:txBody>
      </p:sp>
      <p:sp>
        <p:nvSpPr>
          <p:cNvPr id="20" name="OTLSHAPE_T_21d591b0503442b0be52e29d592cff18_Shape"/>
          <p:cNvSpPr/>
          <p:nvPr>
            <p:custDataLst>
              <p:tags r:id="rId6"/>
            </p:custDataLst>
          </p:nvPr>
        </p:nvSpPr>
        <p:spPr>
          <a:xfrm>
            <a:off x="5453981" y="4957786"/>
            <a:ext cx="1433025" cy="842268"/>
          </a:xfrm>
          <a:prstGeom prst="roundRect">
            <a:avLst>
              <a:gd name="adj" fmla="val 100000"/>
            </a:avLst>
          </a:prstGeom>
          <a:ln/>
          <a:extLst>
            <a:ext uri="{53640926-AAD7-44d8-BBD7-CCE9431645EC}">
              <a14:shadowObscured xmlns="" xmlns:a14="http://schemas.microsoft.com/office/drawing/2010/main" val="1"/>
            </a:ext>
          </a:extLst>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a:p>
        </p:txBody>
      </p:sp>
      <p:sp>
        <p:nvSpPr>
          <p:cNvPr id="21" name="OTLSHAPE_T_f0695dd1a00f403a859716874c20d0ae_Title"/>
          <p:cNvSpPr txBox="1"/>
          <p:nvPr>
            <p:custDataLst>
              <p:tags r:id="rId7"/>
            </p:custDataLst>
          </p:nvPr>
        </p:nvSpPr>
        <p:spPr>
          <a:xfrm>
            <a:off x="5401226" y="5128727"/>
            <a:ext cx="1563317" cy="424631"/>
          </a:xfrm>
          <a:prstGeom prst="rect">
            <a:avLst/>
          </a:prstGeom>
          <a:noFill/>
        </p:spPr>
        <p:txBody>
          <a:bodyPr vert="horz" wrap="square" lIns="0" tIns="0" rIns="0" bIns="0" rtlCol="0" anchor="ctr" anchorCtr="0">
            <a:noAutofit/>
          </a:bodyPr>
          <a:lstStyle/>
          <a:p>
            <a:pPr algn="ctr"/>
            <a:r>
              <a:rPr lang="en-US" sz="1600" b="1" spc="-3" dirty="0">
                <a:solidFill>
                  <a:schemeClr val="dk1"/>
                </a:solidFill>
                <a:latin typeface="+mn-lt"/>
              </a:rPr>
              <a:t>Step 3:  </a:t>
            </a:r>
            <a:endParaRPr lang="en-US" sz="1600" b="1" spc="-3" dirty="0" smtClean="0">
              <a:solidFill>
                <a:schemeClr val="dk1"/>
              </a:solidFill>
              <a:latin typeface="+mn-lt"/>
            </a:endParaRPr>
          </a:p>
          <a:p>
            <a:pPr algn="ctr"/>
            <a:r>
              <a:rPr lang="en-US" sz="1600" b="1" spc="-3" dirty="0" smtClean="0">
                <a:solidFill>
                  <a:schemeClr val="dk1"/>
                </a:solidFill>
                <a:latin typeface="+mn-lt"/>
              </a:rPr>
              <a:t>Pilot </a:t>
            </a:r>
            <a:r>
              <a:rPr lang="en-US" sz="1600" b="1" spc="-3" dirty="0">
                <a:solidFill>
                  <a:schemeClr val="dk1"/>
                </a:solidFill>
                <a:latin typeface="+mn-lt"/>
              </a:rPr>
              <a:t>Rules</a:t>
            </a:r>
          </a:p>
        </p:txBody>
      </p:sp>
      <p:sp>
        <p:nvSpPr>
          <p:cNvPr id="22" name="OTLSHAPE_T_21d591b0503442b0be52e29d592cff18_Shape"/>
          <p:cNvSpPr/>
          <p:nvPr>
            <p:custDataLst>
              <p:tags r:id="rId8"/>
            </p:custDataLst>
          </p:nvPr>
        </p:nvSpPr>
        <p:spPr>
          <a:xfrm>
            <a:off x="7081088" y="4957787"/>
            <a:ext cx="1898484" cy="842267"/>
          </a:xfrm>
          <a:prstGeom prst="roundRect">
            <a:avLst>
              <a:gd name="adj" fmla="val 100000"/>
            </a:avLst>
          </a:prstGeom>
          <a:ln/>
          <a:extLst>
            <a:ext uri="{53640926-AAD7-44d8-BBD7-CCE9431645EC}">
              <a14:shadowObscured xmlns="" xmlns:a14="http://schemas.microsoft.com/office/drawing/2010/main" val="1"/>
            </a:ext>
          </a:extLst>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p>
        </p:txBody>
      </p:sp>
      <p:sp>
        <p:nvSpPr>
          <p:cNvPr id="23" name="OTLSHAPE_T_f0695dd1a00f403a859716874c20d0ae_Title"/>
          <p:cNvSpPr txBox="1"/>
          <p:nvPr>
            <p:custDataLst>
              <p:tags r:id="rId9"/>
            </p:custDataLst>
          </p:nvPr>
        </p:nvSpPr>
        <p:spPr>
          <a:xfrm>
            <a:off x="7255104" y="5122677"/>
            <a:ext cx="1532863" cy="475214"/>
          </a:xfrm>
          <a:prstGeom prst="rect">
            <a:avLst/>
          </a:prstGeom>
          <a:noFill/>
        </p:spPr>
        <p:txBody>
          <a:bodyPr vert="horz" wrap="square" lIns="0" tIns="0" rIns="0" bIns="0" rtlCol="0" anchor="ctr" anchorCtr="0">
            <a:noAutofit/>
          </a:bodyPr>
          <a:lstStyle/>
          <a:p>
            <a:pPr algn="ctr"/>
            <a:r>
              <a:rPr lang="en-US" sz="1600" b="1" spc="-3" dirty="0">
                <a:solidFill>
                  <a:schemeClr val="dk1"/>
                </a:solidFill>
                <a:latin typeface="+mn-lt"/>
              </a:rPr>
              <a:t>Step 4:  </a:t>
            </a:r>
            <a:endParaRPr lang="en-US" sz="1600" b="1" spc="-3" dirty="0" smtClean="0">
              <a:solidFill>
                <a:schemeClr val="dk1"/>
              </a:solidFill>
              <a:latin typeface="+mn-lt"/>
            </a:endParaRPr>
          </a:p>
          <a:p>
            <a:pPr algn="ctr"/>
            <a:r>
              <a:rPr lang="en-US" sz="1600" b="1" spc="-3" dirty="0" smtClean="0">
                <a:solidFill>
                  <a:schemeClr val="dk1"/>
                </a:solidFill>
              </a:rPr>
              <a:t>Final VCEP approval</a:t>
            </a:r>
            <a:endParaRPr lang="en-US" sz="1600" b="1" spc="-3" dirty="0">
              <a:solidFill>
                <a:schemeClr val="dk1"/>
              </a:solidFill>
              <a:latin typeface="+mn-lt"/>
            </a:endParaRPr>
          </a:p>
        </p:txBody>
      </p:sp>
      <p:sp>
        <p:nvSpPr>
          <p:cNvPr id="12" name="TextBox 11"/>
          <p:cNvSpPr txBox="1"/>
          <p:nvPr/>
        </p:nvSpPr>
        <p:spPr>
          <a:xfrm>
            <a:off x="9238221" y="4826167"/>
            <a:ext cx="2031262" cy="1015663"/>
          </a:xfrm>
          <a:prstGeom prst="rect">
            <a:avLst/>
          </a:prstGeom>
          <a:noFill/>
        </p:spPr>
        <p:txBody>
          <a:bodyPr wrap="none" rtlCol="0">
            <a:spAutoFit/>
          </a:bodyPr>
          <a:lstStyle/>
          <a:p>
            <a:r>
              <a:rPr lang="en-US" sz="2000" b="1" dirty="0" smtClean="0"/>
              <a:t>Public databases:</a:t>
            </a:r>
          </a:p>
          <a:p>
            <a:r>
              <a:rPr lang="en-US" sz="2000" dirty="0" err="1"/>
              <a:t>ClinGen</a:t>
            </a:r>
            <a:r>
              <a:rPr lang="en-US" sz="2000" dirty="0"/>
              <a:t> </a:t>
            </a:r>
            <a:r>
              <a:rPr lang="en-US" sz="2000" dirty="0" err="1" smtClean="0"/>
              <a:t>ERepo</a:t>
            </a:r>
            <a:endParaRPr lang="en-US" sz="2000" dirty="0" smtClean="0"/>
          </a:p>
          <a:p>
            <a:r>
              <a:rPr lang="en-US" sz="2000" dirty="0" err="1" smtClean="0"/>
              <a:t>ClinVar</a:t>
            </a:r>
            <a:r>
              <a:rPr lang="en-US" sz="2000" dirty="0" smtClean="0"/>
              <a:t> </a:t>
            </a:r>
          </a:p>
        </p:txBody>
      </p:sp>
      <p:grpSp>
        <p:nvGrpSpPr>
          <p:cNvPr id="7" name="Group 6"/>
          <p:cNvGrpSpPr/>
          <p:nvPr/>
        </p:nvGrpSpPr>
        <p:grpSpPr>
          <a:xfrm>
            <a:off x="10169968" y="5509387"/>
            <a:ext cx="704937" cy="205740"/>
            <a:chOff x="6986379" y="4908409"/>
            <a:chExt cx="939916" cy="274320"/>
          </a:xfrm>
        </p:grpSpPr>
        <p:sp>
          <p:nvSpPr>
            <p:cNvPr id="8" name="5-Point Star 7"/>
            <p:cNvSpPr>
              <a:spLocks noChangeAspect="1"/>
            </p:cNvSpPr>
            <p:nvPr/>
          </p:nvSpPr>
          <p:spPr>
            <a:xfrm>
              <a:off x="6986379" y="4908409"/>
              <a:ext cx="274320" cy="274320"/>
            </a:xfrm>
            <a:prstGeom prst="star5">
              <a:avLst/>
            </a:prstGeom>
            <a:solidFill>
              <a:srgbClr val="FFFF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 name="5-Point Star 8"/>
            <p:cNvSpPr>
              <a:spLocks noChangeAspect="1"/>
            </p:cNvSpPr>
            <p:nvPr/>
          </p:nvSpPr>
          <p:spPr>
            <a:xfrm>
              <a:off x="7321984" y="4908409"/>
              <a:ext cx="274320" cy="274320"/>
            </a:xfrm>
            <a:prstGeom prst="star5">
              <a:avLst/>
            </a:prstGeom>
            <a:solidFill>
              <a:srgbClr val="FFFF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 name="5-Point Star 9"/>
            <p:cNvSpPr>
              <a:spLocks noChangeAspect="1"/>
            </p:cNvSpPr>
            <p:nvPr/>
          </p:nvSpPr>
          <p:spPr>
            <a:xfrm>
              <a:off x="7651975" y="4908409"/>
              <a:ext cx="274320" cy="274320"/>
            </a:xfrm>
            <a:prstGeom prst="star5">
              <a:avLst/>
            </a:prstGeom>
            <a:solidFill>
              <a:srgbClr val="FFFF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sp>
        <p:nvSpPr>
          <p:cNvPr id="5" name="Right Arrow 4"/>
          <p:cNvSpPr/>
          <p:nvPr/>
        </p:nvSpPr>
        <p:spPr>
          <a:xfrm>
            <a:off x="2718768" y="5247225"/>
            <a:ext cx="175846" cy="260632"/>
          </a:xfrm>
          <a:prstGeom prst="rightArrow">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ight Arrow 24"/>
          <p:cNvSpPr/>
          <p:nvPr/>
        </p:nvSpPr>
        <p:spPr>
          <a:xfrm>
            <a:off x="5278135" y="5247225"/>
            <a:ext cx="175846" cy="260632"/>
          </a:xfrm>
          <a:prstGeom prst="rightArrow">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ight Arrow 25"/>
          <p:cNvSpPr/>
          <p:nvPr/>
        </p:nvSpPr>
        <p:spPr>
          <a:xfrm>
            <a:off x="6897674" y="5247225"/>
            <a:ext cx="175846" cy="260632"/>
          </a:xfrm>
          <a:prstGeom prst="rightArrow">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ight Arrow 26"/>
          <p:cNvSpPr/>
          <p:nvPr/>
        </p:nvSpPr>
        <p:spPr>
          <a:xfrm>
            <a:off x="8995378" y="5247225"/>
            <a:ext cx="175846" cy="260632"/>
          </a:xfrm>
          <a:prstGeom prst="rightArrow">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 name="Picture 23"/>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9884111" y="120812"/>
            <a:ext cx="1981588" cy="1642446"/>
          </a:xfrm>
          <a:prstGeom prst="rect">
            <a:avLst/>
          </a:prstGeom>
          <a:ln w="101600">
            <a:noFill/>
          </a:ln>
        </p:spPr>
      </p:pic>
      <p:pic>
        <p:nvPicPr>
          <p:cNvPr id="28" name="Picture 27"/>
          <p:cNvPicPr>
            <a:picLocks noChangeAspect="1"/>
          </p:cNvPicPr>
          <p:nvPr/>
        </p:nvPicPr>
        <p:blipFill rotWithShape="1">
          <a:blip r:embed="rId13">
            <a:extLst>
              <a:ext uri="{28A0092B-C50C-407E-A947-70E740481C1C}">
                <a14:useLocalDpi xmlns:a14="http://schemas.microsoft.com/office/drawing/2010/main" val="0"/>
              </a:ext>
            </a:extLst>
          </a:blip>
          <a:srcRect l="68080" t="46080" r="3775" b="43775"/>
          <a:stretch/>
        </p:blipFill>
        <p:spPr>
          <a:xfrm>
            <a:off x="9286385" y="5841830"/>
            <a:ext cx="2241748" cy="294642"/>
          </a:xfrm>
          <a:prstGeom prst="rect">
            <a:avLst/>
          </a:prstGeom>
        </p:spPr>
      </p:pic>
    </p:spTree>
    <p:extLst>
      <p:ext uri="{BB962C8B-B14F-4D97-AF65-F5344CB8AC3E}">
        <p14:creationId xmlns:p14="http://schemas.microsoft.com/office/powerpoint/2010/main" val="262084854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b="1" dirty="0" smtClean="0">
                <a:solidFill>
                  <a:schemeClr val="accent1">
                    <a:lumMod val="75000"/>
                  </a:schemeClr>
                </a:solidFill>
              </a:rPr>
              <a:t>Variant Curation Expert Panels (VCEPs)</a:t>
            </a:r>
            <a:endParaRPr lang="en-US" sz="3600" b="1" dirty="0">
              <a:solidFill>
                <a:schemeClr val="accent1">
                  <a:lumMod val="75000"/>
                </a:schemeClr>
              </a:solidFill>
            </a:endParaRPr>
          </a:p>
        </p:txBody>
      </p:sp>
      <p:sp>
        <p:nvSpPr>
          <p:cNvPr id="9" name="Rectangle 8"/>
          <p:cNvSpPr/>
          <p:nvPr/>
        </p:nvSpPr>
        <p:spPr>
          <a:xfrm>
            <a:off x="7515218" y="5723467"/>
            <a:ext cx="2031105" cy="541866"/>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9162" y="20875"/>
            <a:ext cx="1530570" cy="1268619"/>
          </a:xfrm>
          <a:prstGeom prst="rect">
            <a:avLst/>
          </a:prstGeom>
          <a:ln w="101600">
            <a:noFill/>
          </a:ln>
        </p:spPr>
      </p:pic>
      <p:grpSp>
        <p:nvGrpSpPr>
          <p:cNvPr id="19" name="Group 18"/>
          <p:cNvGrpSpPr/>
          <p:nvPr/>
        </p:nvGrpSpPr>
        <p:grpSpPr>
          <a:xfrm>
            <a:off x="219162" y="1769236"/>
            <a:ext cx="11789836" cy="5032387"/>
            <a:chOff x="219162" y="1582973"/>
            <a:chExt cx="11789836" cy="5032387"/>
          </a:xfrm>
        </p:grpSpPr>
        <p:sp>
          <p:nvSpPr>
            <p:cNvPr id="4" name="TextBox 3">
              <a:extLst>
                <a:ext uri="{FF2B5EF4-FFF2-40B4-BE49-F238E27FC236}">
                  <a16:creationId xmlns:a16="http://schemas.microsoft.com/office/drawing/2014/main" id="{1B380E56-68E1-9F43-A7D2-895630C32CE7}"/>
                </a:ext>
              </a:extLst>
            </p:cNvPr>
            <p:cNvSpPr txBox="1"/>
            <p:nvPr/>
          </p:nvSpPr>
          <p:spPr>
            <a:xfrm>
              <a:off x="230884" y="1633744"/>
              <a:ext cx="2447971" cy="4031873"/>
            </a:xfrm>
            <a:prstGeom prst="rect">
              <a:avLst/>
            </a:prstGeom>
            <a:noFill/>
          </p:spPr>
          <p:txBody>
            <a:bodyPr wrap="square" rtlCol="0">
              <a:spAutoFit/>
            </a:bodyPr>
            <a:lstStyle/>
            <a:p>
              <a:pPr marL="171450" indent="-171450" fontAlgn="base">
                <a:buFont typeface="Arial" panose="020B0604020202020204" pitchFamily="34" charset="0"/>
                <a:buChar char="•"/>
              </a:pPr>
              <a:r>
                <a:rPr lang="en-US" sz="1600" dirty="0"/>
                <a:t>Antibody </a:t>
              </a:r>
              <a:r>
                <a:rPr lang="en-US" sz="1600" dirty="0" smtClean="0"/>
                <a:t>Deficiencies</a:t>
              </a:r>
            </a:p>
            <a:p>
              <a:pPr marL="171450" indent="-171450" fontAlgn="base">
                <a:buFont typeface="Arial" panose="020B0604020202020204" pitchFamily="34" charset="0"/>
                <a:buChar char="•"/>
              </a:pPr>
              <a:r>
                <a:rPr lang="en-US" sz="1600" dirty="0" err="1" smtClean="0"/>
                <a:t>Dopa</a:t>
              </a:r>
              <a:r>
                <a:rPr lang="en-US" sz="1600" dirty="0" smtClean="0"/>
                <a:t> decarboxylase</a:t>
              </a:r>
            </a:p>
            <a:p>
              <a:pPr marL="171450" indent="-171450" fontAlgn="base">
                <a:buFont typeface="Arial" panose="020B0604020202020204" pitchFamily="34" charset="0"/>
                <a:buChar char="•"/>
              </a:pPr>
              <a:r>
                <a:rPr lang="en-US" sz="1600" dirty="0" smtClean="0"/>
                <a:t>Epilepsy sodium channel</a:t>
              </a:r>
              <a:endParaRPr lang="en-US" sz="1600" dirty="0"/>
            </a:p>
            <a:p>
              <a:pPr marL="171450" indent="-171450" fontAlgn="base">
                <a:buFont typeface="Arial" panose="020B0604020202020204" pitchFamily="34" charset="0"/>
                <a:buChar char="•"/>
              </a:pPr>
              <a:r>
                <a:rPr lang="en-US" sz="1600" dirty="0" smtClean="0"/>
                <a:t>FGFR</a:t>
              </a:r>
            </a:p>
            <a:p>
              <a:pPr marL="171450" indent="-171450" fontAlgn="base">
                <a:buFont typeface="Arial" panose="020B0604020202020204" pitchFamily="34" charset="0"/>
                <a:buChar char="•"/>
              </a:pPr>
              <a:r>
                <a:rPr lang="en-US" sz="1600" dirty="0" smtClean="0"/>
                <a:t>FLT3</a:t>
              </a:r>
              <a:endParaRPr lang="en-US" sz="1600" dirty="0"/>
            </a:p>
            <a:p>
              <a:pPr marL="171450" indent="-171450" fontAlgn="base">
                <a:buFont typeface="Arial" panose="020B0604020202020204" pitchFamily="34" charset="0"/>
                <a:buChar char="•"/>
              </a:pPr>
              <a:r>
                <a:rPr lang="en-US" sz="1600" dirty="0"/>
                <a:t>GRIN </a:t>
              </a:r>
              <a:r>
                <a:rPr lang="en-US" sz="1600" dirty="0" smtClean="0"/>
                <a:t>Disorders</a:t>
              </a:r>
              <a:r>
                <a:rPr lang="en-US" sz="1600" dirty="0"/>
                <a:t> </a:t>
              </a:r>
              <a:endParaRPr lang="en-US" sz="1600" dirty="0" smtClean="0"/>
            </a:p>
            <a:p>
              <a:pPr marL="171450" indent="-171450" fontAlgn="base">
                <a:buFont typeface="Arial" panose="020B0604020202020204" pitchFamily="34" charset="0"/>
                <a:buChar char="•"/>
              </a:pPr>
              <a:r>
                <a:rPr lang="en-US" sz="1600" dirty="0" smtClean="0"/>
                <a:t>Histone H3</a:t>
              </a:r>
            </a:p>
            <a:p>
              <a:pPr marL="171450" indent="-171450" fontAlgn="base">
                <a:buFont typeface="Arial" panose="020B0604020202020204" pitchFamily="34" charset="0"/>
                <a:buChar char="•"/>
              </a:pPr>
              <a:r>
                <a:rPr lang="en-US" sz="1600" dirty="0" smtClean="0"/>
                <a:t>KCNQ channel brain disorders</a:t>
              </a:r>
            </a:p>
            <a:p>
              <a:pPr marL="171450" indent="-171450" fontAlgn="base">
                <a:buFont typeface="Arial" panose="020B0604020202020204" pitchFamily="34" charset="0"/>
                <a:buChar char="•"/>
              </a:pPr>
              <a:r>
                <a:rPr lang="en-US" sz="1600" dirty="0" smtClean="0"/>
                <a:t>Kidney </a:t>
              </a:r>
              <a:r>
                <a:rPr lang="en-US" sz="1600" dirty="0"/>
                <a:t>Cystic and Ciliopathy </a:t>
              </a:r>
              <a:r>
                <a:rPr lang="en-US" sz="1600" dirty="0" smtClean="0"/>
                <a:t>Disorders</a:t>
              </a:r>
            </a:p>
            <a:p>
              <a:pPr marL="171450" indent="-171450" fontAlgn="base">
                <a:buFont typeface="Arial" panose="020B0604020202020204" pitchFamily="34" charset="0"/>
                <a:buChar char="•"/>
              </a:pPr>
              <a:r>
                <a:rPr lang="en-US" sz="1600" dirty="0" err="1" smtClean="0"/>
                <a:t>Leukodystrophy</a:t>
              </a:r>
              <a:r>
                <a:rPr lang="en-US" sz="1600" dirty="0" smtClean="0"/>
                <a:t> and leukoencephalopathy</a:t>
              </a:r>
            </a:p>
            <a:p>
              <a:pPr marL="171450" indent="-171450" fontAlgn="base">
                <a:buFont typeface="Arial" panose="020B0604020202020204" pitchFamily="34" charset="0"/>
                <a:buChar char="•"/>
              </a:pPr>
              <a:r>
                <a:rPr lang="en-US" sz="1600" dirty="0" smtClean="0"/>
                <a:t>Neurofibromatosis and </a:t>
              </a:r>
              <a:r>
                <a:rPr lang="en-US" sz="1600" dirty="0" err="1" smtClean="0"/>
                <a:t>schwannomatosis</a:t>
              </a:r>
              <a:endParaRPr lang="en-US" sz="1600" dirty="0"/>
            </a:p>
            <a:p>
              <a:endParaRPr lang="en-US" sz="1600" dirty="0"/>
            </a:p>
          </p:txBody>
        </p:sp>
        <p:sp>
          <p:nvSpPr>
            <p:cNvPr id="5" name="TextBox 4">
              <a:extLst>
                <a:ext uri="{FF2B5EF4-FFF2-40B4-BE49-F238E27FC236}">
                  <a16:creationId xmlns:a16="http://schemas.microsoft.com/office/drawing/2014/main" id="{3525FEA8-A043-7549-A579-27E0C1628380}"/>
                </a:ext>
              </a:extLst>
            </p:cNvPr>
            <p:cNvSpPr txBox="1"/>
            <p:nvPr/>
          </p:nvSpPr>
          <p:spPr>
            <a:xfrm>
              <a:off x="2572786" y="1628659"/>
              <a:ext cx="2194296" cy="3046988"/>
            </a:xfrm>
            <a:prstGeom prst="rect">
              <a:avLst/>
            </a:prstGeom>
            <a:noFill/>
          </p:spPr>
          <p:txBody>
            <a:bodyPr wrap="square" rtlCol="0">
              <a:spAutoFit/>
            </a:bodyPr>
            <a:lstStyle/>
            <a:p>
              <a:pPr marL="171450" indent="-171450" fontAlgn="base">
                <a:buFont typeface="Arial" panose="020B0604020202020204" pitchFamily="34" charset="0"/>
                <a:buChar char="•"/>
              </a:pPr>
              <a:r>
                <a:rPr lang="en-US" sz="1600" dirty="0" err="1" smtClean="0"/>
                <a:t>Peroxisomal</a:t>
              </a:r>
              <a:r>
                <a:rPr lang="en-US" sz="1600" dirty="0" smtClean="0"/>
                <a:t> Disorders</a:t>
              </a:r>
            </a:p>
            <a:p>
              <a:pPr marL="171450" indent="-171450" fontAlgn="base">
                <a:buFont typeface="Arial" panose="020B0604020202020204" pitchFamily="34" charset="0"/>
                <a:buChar char="•"/>
              </a:pPr>
              <a:r>
                <a:rPr lang="en-US" sz="1600" dirty="0" smtClean="0"/>
                <a:t>Potassium channel arrhythmia</a:t>
              </a:r>
              <a:endParaRPr lang="en-US" sz="1600" dirty="0"/>
            </a:p>
            <a:p>
              <a:pPr marL="171450" indent="-171450" fontAlgn="base">
                <a:buFont typeface="Arial" panose="020B0604020202020204" pitchFamily="34" charset="0"/>
                <a:buChar char="•"/>
              </a:pPr>
              <a:r>
                <a:rPr lang="en-US" sz="1600" dirty="0"/>
                <a:t>Severe Combined Immunodeficiency Disease</a:t>
              </a:r>
            </a:p>
            <a:p>
              <a:pPr marL="171450" indent="-171450" fontAlgn="base">
                <a:buFont typeface="Arial" panose="020B0604020202020204" pitchFamily="34" charset="0"/>
                <a:buChar char="•"/>
              </a:pPr>
              <a:r>
                <a:rPr lang="en-US" sz="1600" dirty="0"/>
                <a:t>X-linked Inherited Retinal Disease</a:t>
              </a:r>
            </a:p>
            <a:p>
              <a:pPr marL="171450" indent="-171450" fontAlgn="base">
                <a:buFont typeface="Arial" panose="020B0604020202020204" pitchFamily="34" charset="0"/>
                <a:buChar char="•"/>
              </a:pPr>
              <a:r>
                <a:rPr lang="en-US" sz="1600" dirty="0"/>
                <a:t>Urea Cycle </a:t>
              </a:r>
              <a:r>
                <a:rPr lang="en-US" sz="1600" dirty="0" smtClean="0"/>
                <a:t>Disorders</a:t>
              </a:r>
              <a:endParaRPr lang="en-US" sz="1600" dirty="0"/>
            </a:p>
            <a:p>
              <a:pPr marL="171450" indent="-171450" fontAlgn="base">
                <a:buFont typeface="Arial" panose="020B0604020202020204" pitchFamily="34" charset="0"/>
                <a:buChar char="•"/>
              </a:pPr>
              <a:r>
                <a:rPr lang="en-US" sz="1600" dirty="0"/>
                <a:t>von </a:t>
              </a:r>
              <a:r>
                <a:rPr lang="en-US" sz="1600" dirty="0" err="1"/>
                <a:t>Willebrand</a:t>
              </a:r>
              <a:r>
                <a:rPr lang="en-US" sz="1600" dirty="0"/>
                <a:t> </a:t>
              </a:r>
              <a:r>
                <a:rPr lang="en-US" sz="1600" dirty="0" smtClean="0"/>
                <a:t>Disease</a:t>
              </a:r>
            </a:p>
            <a:p>
              <a:endParaRPr lang="en-US" sz="1600" dirty="0"/>
            </a:p>
          </p:txBody>
        </p:sp>
        <p:sp>
          <p:nvSpPr>
            <p:cNvPr id="6" name="TextBox 5">
              <a:extLst>
                <a:ext uri="{FF2B5EF4-FFF2-40B4-BE49-F238E27FC236}">
                  <a16:creationId xmlns:a16="http://schemas.microsoft.com/office/drawing/2014/main" id="{48EBC1B1-56FD-CE49-95A3-6769725FC6CB}"/>
                </a:ext>
              </a:extLst>
            </p:cNvPr>
            <p:cNvSpPr txBox="1"/>
            <p:nvPr/>
          </p:nvSpPr>
          <p:spPr>
            <a:xfrm>
              <a:off x="4980740" y="1598602"/>
              <a:ext cx="2534478" cy="5016758"/>
            </a:xfrm>
            <a:prstGeom prst="rect">
              <a:avLst/>
            </a:prstGeom>
            <a:noFill/>
          </p:spPr>
          <p:txBody>
            <a:bodyPr wrap="square" rtlCol="0">
              <a:spAutoFit/>
            </a:bodyPr>
            <a:lstStyle/>
            <a:p>
              <a:pPr marL="171450" indent="-171450" fontAlgn="base">
                <a:buFont typeface="Arial" panose="020B0604020202020204" pitchFamily="34" charset="0"/>
                <a:buChar char="•"/>
              </a:pPr>
              <a:r>
                <a:rPr lang="en-US" sz="1600" dirty="0" smtClean="0"/>
                <a:t>Coagulation </a:t>
              </a:r>
              <a:r>
                <a:rPr lang="en-US" sz="1600" dirty="0"/>
                <a:t>Factor </a:t>
              </a:r>
              <a:r>
                <a:rPr lang="en-US" sz="1600" dirty="0" smtClean="0"/>
                <a:t>Congenital Myopathies</a:t>
              </a:r>
            </a:p>
            <a:p>
              <a:pPr marL="171450" indent="-171450" fontAlgn="base">
                <a:buFont typeface="Arial" panose="020B0604020202020204" pitchFamily="34" charset="0"/>
                <a:buChar char="•"/>
              </a:pPr>
              <a:r>
                <a:rPr lang="en-US" sz="1600" dirty="0"/>
                <a:t>ENIGMA BRCA1 &amp; </a:t>
              </a:r>
              <a:r>
                <a:rPr lang="en-US" sz="1600" dirty="0" smtClean="0"/>
                <a:t>BRCA2</a:t>
              </a:r>
              <a:endParaRPr lang="en-US" sz="1600" dirty="0"/>
            </a:p>
            <a:p>
              <a:pPr marL="171450" indent="-171450" fontAlgn="base">
                <a:buFont typeface="Arial" panose="020B0604020202020204" pitchFamily="34" charset="0"/>
                <a:buChar char="•"/>
              </a:pPr>
              <a:r>
                <a:rPr lang="en-US" sz="1600" dirty="0" err="1" smtClean="0"/>
                <a:t>Hemoglobinopathy</a:t>
              </a:r>
              <a:endParaRPr lang="en-US" sz="1600" dirty="0" smtClean="0"/>
            </a:p>
            <a:p>
              <a:pPr marL="171450" indent="-171450" fontAlgn="base">
                <a:buFont typeface="Arial" panose="020B0604020202020204" pitchFamily="34" charset="0"/>
                <a:buChar char="•"/>
              </a:pPr>
              <a:r>
                <a:rPr lang="en-US" sz="1600" dirty="0"/>
                <a:t>Hereditary Hemorrhagic </a:t>
              </a:r>
              <a:r>
                <a:rPr lang="en-US" sz="1600" dirty="0" smtClean="0"/>
                <a:t>Telangiectasia</a:t>
              </a:r>
            </a:p>
            <a:p>
              <a:pPr marL="171450" indent="-171450" fontAlgn="base">
                <a:buFont typeface="Arial" panose="020B0604020202020204" pitchFamily="34" charset="0"/>
                <a:buChar char="•"/>
              </a:pPr>
              <a:r>
                <a:rPr lang="en-US" sz="1600" dirty="0" err="1"/>
                <a:t>InSight</a:t>
              </a:r>
              <a:r>
                <a:rPr lang="en-US" sz="1600" dirty="0"/>
                <a:t> Hereditary Colorectal </a:t>
              </a:r>
              <a:r>
                <a:rPr lang="en-US" sz="1600" dirty="0" smtClean="0"/>
                <a:t>Cancer</a:t>
              </a:r>
            </a:p>
            <a:p>
              <a:pPr marL="171450" indent="-171450" fontAlgn="base">
                <a:buFont typeface="Arial" panose="020B0604020202020204" pitchFamily="34" charset="0"/>
                <a:buChar char="•"/>
              </a:pPr>
              <a:r>
                <a:rPr lang="en-US" sz="1600" dirty="0" err="1"/>
                <a:t>Leber</a:t>
              </a:r>
              <a:r>
                <a:rPr lang="en-US" sz="1600" dirty="0"/>
                <a:t> Congenital </a:t>
              </a:r>
              <a:r>
                <a:rPr lang="en-US" sz="1600" dirty="0" err="1"/>
                <a:t>Amaurosis</a:t>
              </a:r>
              <a:r>
                <a:rPr lang="en-US" sz="1600" dirty="0"/>
                <a:t>/early onset Retinal </a:t>
              </a:r>
              <a:r>
                <a:rPr lang="en-US" sz="1600" dirty="0" smtClean="0"/>
                <a:t>Dystrophy</a:t>
              </a:r>
            </a:p>
            <a:p>
              <a:pPr marL="171450" indent="-171450" fontAlgn="base">
                <a:buFont typeface="Arial" panose="020B0604020202020204" pitchFamily="34" charset="0"/>
                <a:buChar char="•"/>
              </a:pPr>
              <a:r>
                <a:rPr lang="en-US" sz="1600" dirty="0" smtClean="0"/>
                <a:t>LGMD</a:t>
              </a:r>
              <a:endParaRPr lang="en-US" sz="1600" dirty="0"/>
            </a:p>
            <a:p>
              <a:pPr marL="171450" indent="-171450" fontAlgn="base">
                <a:buFont typeface="Arial" panose="020B0604020202020204" pitchFamily="34" charset="0"/>
                <a:buChar char="•"/>
              </a:pPr>
              <a:r>
                <a:rPr lang="en-US" sz="1600" dirty="0" smtClean="0"/>
                <a:t>KCNQ1</a:t>
              </a:r>
              <a:endParaRPr lang="en-US" sz="1600" dirty="0"/>
            </a:p>
            <a:p>
              <a:pPr marL="171450" indent="-171450" fontAlgn="base">
                <a:buFont typeface="Arial" panose="020B0604020202020204" pitchFamily="34" charset="0"/>
                <a:buChar char="•"/>
              </a:pPr>
              <a:r>
                <a:rPr lang="en-US" sz="1600" dirty="0"/>
                <a:t>Monogenic </a:t>
              </a:r>
              <a:r>
                <a:rPr lang="en-US" sz="1600" dirty="0" smtClean="0"/>
                <a:t>Diabetes</a:t>
              </a:r>
            </a:p>
            <a:p>
              <a:pPr marL="171450" indent="-171450" fontAlgn="base">
                <a:buFont typeface="Arial" panose="020B0604020202020204" pitchFamily="34" charset="0"/>
                <a:buChar char="•"/>
              </a:pPr>
              <a:r>
                <a:rPr lang="en-US" sz="1600" dirty="0"/>
                <a:t>NTRK </a:t>
              </a:r>
              <a:r>
                <a:rPr lang="en-US" sz="1600" dirty="0" smtClean="0"/>
                <a:t>Fusion</a:t>
              </a:r>
            </a:p>
            <a:p>
              <a:pPr marL="171450" indent="-171450" fontAlgn="base">
                <a:buFont typeface="Arial" panose="020B0604020202020204" pitchFamily="34" charset="0"/>
                <a:buChar char="•"/>
              </a:pPr>
              <a:r>
                <a:rPr lang="en-US" sz="1600" dirty="0"/>
                <a:t>Optic Nerve </a:t>
              </a:r>
              <a:r>
                <a:rPr lang="en-US" sz="1600" dirty="0" smtClean="0"/>
                <a:t>Atrophy</a:t>
              </a:r>
            </a:p>
            <a:p>
              <a:pPr marL="171450" indent="-171450" fontAlgn="base">
                <a:buFont typeface="Arial" panose="020B0604020202020204" pitchFamily="34" charset="0"/>
                <a:buChar char="•"/>
              </a:pPr>
              <a:r>
                <a:rPr lang="en-US" sz="1600" dirty="0"/>
                <a:t>Pulmonary </a:t>
              </a:r>
              <a:r>
                <a:rPr lang="en-US" sz="1600" dirty="0" smtClean="0"/>
                <a:t>hypertension</a:t>
              </a:r>
              <a:endParaRPr lang="en-US" sz="1600" dirty="0"/>
            </a:p>
            <a:p>
              <a:pPr marL="171450" indent="-171450" fontAlgn="base">
                <a:buFont typeface="Arial" panose="020B0604020202020204" pitchFamily="34" charset="0"/>
                <a:buChar char="•"/>
              </a:pPr>
              <a:r>
                <a:rPr lang="en-US" sz="1600" dirty="0" smtClean="0"/>
                <a:t>Thrombosis</a:t>
              </a:r>
            </a:p>
            <a:p>
              <a:pPr marL="171450" indent="-171450" fontAlgn="base">
                <a:buFont typeface="Arial" panose="020B0604020202020204" pitchFamily="34" charset="0"/>
                <a:buChar char="•"/>
              </a:pPr>
              <a:r>
                <a:rPr lang="en-US" sz="1600" dirty="0" smtClean="0"/>
                <a:t>VHL</a:t>
              </a:r>
              <a:endParaRPr lang="en-US" sz="1600" dirty="0"/>
            </a:p>
            <a:p>
              <a:endParaRPr lang="en-US" sz="1600" dirty="0"/>
            </a:p>
          </p:txBody>
        </p:sp>
        <p:sp>
          <p:nvSpPr>
            <p:cNvPr id="7" name="TextBox 6">
              <a:extLst>
                <a:ext uri="{FF2B5EF4-FFF2-40B4-BE49-F238E27FC236}">
                  <a16:creationId xmlns:a16="http://schemas.microsoft.com/office/drawing/2014/main" id="{F0BEA80C-698D-CF49-B814-4425A72F1ED8}"/>
                </a:ext>
              </a:extLst>
            </p:cNvPr>
            <p:cNvSpPr txBox="1"/>
            <p:nvPr/>
          </p:nvSpPr>
          <p:spPr>
            <a:xfrm>
              <a:off x="7515218" y="1628659"/>
              <a:ext cx="2521075" cy="4770537"/>
            </a:xfrm>
            <a:prstGeom prst="rect">
              <a:avLst/>
            </a:prstGeom>
            <a:noFill/>
          </p:spPr>
          <p:txBody>
            <a:bodyPr wrap="square" rtlCol="0">
              <a:spAutoFit/>
            </a:bodyPr>
            <a:lstStyle/>
            <a:p>
              <a:pPr marL="171450" indent="-171450" fontAlgn="base">
                <a:buFont typeface="Arial" panose="020B0604020202020204" pitchFamily="34" charset="0"/>
                <a:buChar char="•"/>
              </a:pPr>
              <a:r>
                <a:rPr lang="en-US" sz="1600" dirty="0" smtClean="0"/>
                <a:t>ACADVL</a:t>
              </a:r>
            </a:p>
            <a:p>
              <a:pPr marL="171450" indent="-171450" fontAlgn="base">
                <a:buFont typeface="Arial" panose="020B0604020202020204" pitchFamily="34" charset="0"/>
                <a:buChar char="•"/>
              </a:pPr>
              <a:r>
                <a:rPr lang="en-US" sz="1600" dirty="0"/>
                <a:t>Brain </a:t>
              </a:r>
              <a:r>
                <a:rPr lang="en-US" sz="1600" dirty="0" smtClean="0"/>
                <a:t>Malformations</a:t>
              </a:r>
            </a:p>
            <a:p>
              <a:pPr marL="171450" indent="-171450" fontAlgn="base">
                <a:buFont typeface="Arial" panose="020B0604020202020204" pitchFamily="34" charset="0"/>
                <a:buChar char="•"/>
              </a:pPr>
              <a:r>
                <a:rPr lang="en-US" sz="1600" dirty="0" smtClean="0"/>
                <a:t>Cardiomyopathy</a:t>
              </a:r>
            </a:p>
            <a:p>
              <a:pPr marL="171450" indent="-171450" fontAlgn="base">
                <a:buFont typeface="Arial" panose="020B0604020202020204" pitchFamily="34" charset="0"/>
                <a:buChar char="•"/>
              </a:pPr>
              <a:r>
                <a:rPr lang="en-US" sz="1600" dirty="0" smtClean="0"/>
                <a:t>CDH1</a:t>
              </a:r>
            </a:p>
            <a:p>
              <a:pPr marL="171450" indent="-171450" fontAlgn="base">
                <a:buFont typeface="Arial" panose="020B0604020202020204" pitchFamily="34" charset="0"/>
                <a:buChar char="•"/>
              </a:pPr>
              <a:r>
                <a:rPr lang="en-US" sz="1600" dirty="0"/>
                <a:t>Cerebral </a:t>
              </a:r>
              <a:r>
                <a:rPr lang="en-US" sz="1600" dirty="0" err="1"/>
                <a:t>Creatine</a:t>
              </a:r>
              <a:r>
                <a:rPr lang="en-US" sz="1600" dirty="0"/>
                <a:t> Deficiency </a:t>
              </a:r>
              <a:r>
                <a:rPr lang="en-US" sz="1600" dirty="0" smtClean="0"/>
                <a:t>Syndromes</a:t>
              </a:r>
            </a:p>
            <a:p>
              <a:pPr marL="171450" indent="-171450" fontAlgn="base">
                <a:buFont typeface="Arial" panose="020B0604020202020204" pitchFamily="34" charset="0"/>
                <a:buChar char="•"/>
              </a:pPr>
              <a:r>
                <a:rPr lang="en-US" sz="1600" dirty="0"/>
                <a:t>DICER1 and miRNA-Processing </a:t>
              </a:r>
              <a:r>
                <a:rPr lang="en-US" sz="1600" dirty="0" smtClean="0"/>
                <a:t>Gene</a:t>
              </a:r>
            </a:p>
            <a:p>
              <a:pPr marL="171450" indent="-171450" fontAlgn="base">
                <a:buFont typeface="Arial" panose="020B0604020202020204" pitchFamily="34" charset="0"/>
                <a:buChar char="•"/>
              </a:pPr>
              <a:r>
                <a:rPr lang="en-US" sz="1600" dirty="0"/>
                <a:t>Familial </a:t>
              </a:r>
              <a:r>
                <a:rPr lang="en-US" sz="1600" dirty="0" smtClean="0"/>
                <a:t>hypercholesterolemia</a:t>
              </a:r>
            </a:p>
            <a:p>
              <a:pPr marL="171450" indent="-171450" fontAlgn="base">
                <a:buFont typeface="Arial" panose="020B0604020202020204" pitchFamily="34" charset="0"/>
                <a:buChar char="•"/>
              </a:pPr>
              <a:r>
                <a:rPr lang="en-US" sz="1600" dirty="0" smtClean="0"/>
                <a:t>FBN1</a:t>
              </a:r>
            </a:p>
            <a:p>
              <a:pPr marL="171450" indent="-171450" fontAlgn="base">
                <a:buFont typeface="Arial" panose="020B0604020202020204" pitchFamily="34" charset="0"/>
                <a:buChar char="•"/>
              </a:pPr>
              <a:r>
                <a:rPr lang="en-US" sz="1600" dirty="0" smtClean="0"/>
                <a:t>Glaucoma</a:t>
              </a:r>
              <a:endParaRPr lang="en-US" sz="1600" dirty="0"/>
            </a:p>
            <a:p>
              <a:pPr marL="171450" indent="-171450" fontAlgn="base">
                <a:buFont typeface="Arial" panose="020B0604020202020204" pitchFamily="34" charset="0"/>
                <a:buChar char="•"/>
              </a:pPr>
              <a:r>
                <a:rPr lang="en-US" sz="1600" dirty="0"/>
                <a:t>Hearing </a:t>
              </a:r>
              <a:r>
                <a:rPr lang="en-US" sz="1600" dirty="0" smtClean="0"/>
                <a:t>Loss</a:t>
              </a:r>
            </a:p>
            <a:p>
              <a:pPr marL="171450" indent="-171450" fontAlgn="base">
                <a:buFont typeface="Arial" panose="020B0604020202020204" pitchFamily="34" charset="0"/>
                <a:buChar char="•"/>
              </a:pPr>
              <a:r>
                <a:rPr lang="en-US" sz="1600" dirty="0"/>
                <a:t>Hereditary Breast, Ovarian and Pancreatic </a:t>
              </a:r>
              <a:r>
                <a:rPr lang="en-US" sz="1600" dirty="0" smtClean="0"/>
                <a:t>Cancer</a:t>
              </a:r>
              <a:endParaRPr lang="en-US" sz="1600" dirty="0"/>
            </a:p>
            <a:p>
              <a:pPr marL="171450" indent="-171450" fontAlgn="base">
                <a:buFont typeface="Arial" panose="020B0604020202020204" pitchFamily="34" charset="0"/>
                <a:buChar char="•"/>
              </a:pPr>
              <a:r>
                <a:rPr lang="en-US" sz="1600" b="1" dirty="0"/>
                <a:t>Lysosomal Storage </a:t>
              </a:r>
              <a:r>
                <a:rPr lang="en-US" sz="1600" b="1" dirty="0" smtClean="0"/>
                <a:t>Disorders</a:t>
              </a:r>
            </a:p>
            <a:p>
              <a:pPr marL="171450" indent="-171450" fontAlgn="base">
                <a:buFont typeface="Arial" panose="020B0604020202020204" pitchFamily="34" charset="0"/>
                <a:buChar char="•"/>
              </a:pPr>
              <a:r>
                <a:rPr lang="en-US" sz="1600" dirty="0" smtClean="0"/>
                <a:t>Mitochondrial</a:t>
              </a:r>
            </a:p>
          </p:txBody>
        </p:sp>
        <p:sp>
          <p:nvSpPr>
            <p:cNvPr id="14" name="Rectangle 13"/>
            <p:cNvSpPr/>
            <p:nvPr/>
          </p:nvSpPr>
          <p:spPr>
            <a:xfrm>
              <a:off x="9720557" y="1602972"/>
              <a:ext cx="2288441" cy="2800767"/>
            </a:xfrm>
            <a:prstGeom prst="rect">
              <a:avLst/>
            </a:prstGeom>
          </p:spPr>
          <p:txBody>
            <a:bodyPr wrap="square">
              <a:spAutoFit/>
            </a:bodyPr>
            <a:lstStyle/>
            <a:p>
              <a:pPr marL="171450" indent="-171450" fontAlgn="base">
                <a:buFont typeface="Arial" panose="020B0604020202020204" pitchFamily="34" charset="0"/>
                <a:buChar char="•"/>
              </a:pPr>
              <a:r>
                <a:rPr lang="en-US" sz="1600" dirty="0"/>
                <a:t>Monogenic Diabetes</a:t>
              </a:r>
            </a:p>
            <a:p>
              <a:pPr marL="171450" indent="-171450" fontAlgn="base">
                <a:buFont typeface="Arial" panose="020B0604020202020204" pitchFamily="34" charset="0"/>
                <a:buChar char="•"/>
              </a:pPr>
              <a:r>
                <a:rPr lang="en-US" sz="1600" dirty="0"/>
                <a:t>Myeloid Malignancy</a:t>
              </a:r>
            </a:p>
            <a:p>
              <a:pPr marL="171450" indent="-171450" fontAlgn="base">
                <a:buFont typeface="Arial" panose="020B0604020202020204" pitchFamily="34" charset="0"/>
                <a:buChar char="•"/>
              </a:pPr>
              <a:r>
                <a:rPr lang="en-US" sz="1600" dirty="0" err="1"/>
                <a:t>RASopathy</a:t>
              </a:r>
              <a:endParaRPr lang="en-US" sz="1600" dirty="0"/>
            </a:p>
            <a:p>
              <a:pPr marL="171450" indent="-171450" fontAlgn="base">
                <a:buFont typeface="Arial" panose="020B0604020202020204" pitchFamily="34" charset="0"/>
                <a:buChar char="•"/>
              </a:pPr>
              <a:r>
                <a:rPr lang="en-US" sz="1600" dirty="0"/>
                <a:t>PKU</a:t>
              </a:r>
            </a:p>
            <a:p>
              <a:pPr marL="171450" indent="-171450" fontAlgn="base">
                <a:buFont typeface="Arial" panose="020B0604020202020204" pitchFamily="34" charset="0"/>
                <a:buChar char="•"/>
              </a:pPr>
              <a:r>
                <a:rPr lang="en-US" sz="1600" dirty="0"/>
                <a:t>Platelet disorders</a:t>
              </a:r>
            </a:p>
            <a:p>
              <a:pPr marL="171450" indent="-171450" fontAlgn="base">
                <a:buFont typeface="Arial" panose="020B0604020202020204" pitchFamily="34" charset="0"/>
                <a:buChar char="•"/>
              </a:pPr>
              <a:r>
                <a:rPr lang="en-US" sz="1600" dirty="0"/>
                <a:t>PTEN</a:t>
              </a:r>
            </a:p>
            <a:p>
              <a:pPr marL="171450" indent="-171450" fontAlgn="base">
                <a:buFont typeface="Arial" panose="020B0604020202020204" pitchFamily="34" charset="0"/>
                <a:buChar char="•"/>
              </a:pPr>
              <a:r>
                <a:rPr lang="en-US" sz="1600" dirty="0" err="1"/>
                <a:t>Rett</a:t>
              </a:r>
              <a:r>
                <a:rPr lang="en-US" sz="1600" dirty="0"/>
                <a:t> and </a:t>
              </a:r>
              <a:r>
                <a:rPr lang="en-US" sz="1600" dirty="0" err="1"/>
                <a:t>Angelman</a:t>
              </a:r>
              <a:r>
                <a:rPr lang="en-US" sz="1600" dirty="0"/>
                <a:t>-like </a:t>
              </a:r>
              <a:r>
                <a:rPr lang="en-US" sz="1600" dirty="0" smtClean="0"/>
                <a:t>disorders</a:t>
              </a:r>
              <a:endParaRPr lang="en-US" sz="1600" dirty="0" smtClean="0"/>
            </a:p>
            <a:p>
              <a:pPr marL="171450" indent="-171450" fontAlgn="base">
                <a:buFont typeface="Arial" panose="020B0604020202020204" pitchFamily="34" charset="0"/>
                <a:buChar char="•"/>
              </a:pPr>
              <a:r>
                <a:rPr lang="en-US" sz="1600" dirty="0" smtClean="0"/>
                <a:t>TP53</a:t>
              </a:r>
              <a:endParaRPr lang="en-US" sz="1600" dirty="0"/>
            </a:p>
            <a:p>
              <a:pPr marL="171450" indent="-171450" fontAlgn="base">
                <a:buFont typeface="Arial" panose="020B0604020202020204" pitchFamily="34" charset="0"/>
                <a:buChar char="•"/>
              </a:pPr>
              <a:endParaRPr lang="en-US" sz="1600" dirty="0"/>
            </a:p>
            <a:p>
              <a:pPr marL="171450" indent="-171450" fontAlgn="base">
                <a:buFont typeface="Arial" panose="020B0604020202020204" pitchFamily="34" charset="0"/>
                <a:buChar char="•"/>
              </a:pPr>
              <a:endParaRPr lang="en-US" sz="1600" dirty="0"/>
            </a:p>
          </p:txBody>
        </p:sp>
        <p:sp>
          <p:nvSpPr>
            <p:cNvPr id="15" name="Rectangle 14"/>
            <p:cNvSpPr/>
            <p:nvPr/>
          </p:nvSpPr>
          <p:spPr>
            <a:xfrm>
              <a:off x="219162" y="1586040"/>
              <a:ext cx="4626188" cy="4796224"/>
            </a:xfrm>
            <a:prstGeom prst="rect">
              <a:avLst/>
            </a:prstGeom>
            <a:no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7379828" y="1582973"/>
              <a:ext cx="4600561" cy="4816223"/>
            </a:xfrm>
            <a:prstGeom prst="rect">
              <a:avLst/>
            </a:prstGeom>
            <a:no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4845350" y="1598602"/>
              <a:ext cx="2534478" cy="4800594"/>
            </a:xfrm>
            <a:prstGeom prst="rect">
              <a:avLst/>
            </a:prstGeom>
            <a:no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219162" y="1599906"/>
              <a:ext cx="11761227" cy="4799291"/>
            </a:xfrm>
            <a:prstGeom prst="rect">
              <a:avLst/>
            </a:prstGeom>
            <a:noFill/>
            <a:ln w="28575">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3" name="Rectangle 22"/>
          <p:cNvSpPr/>
          <p:nvPr/>
        </p:nvSpPr>
        <p:spPr>
          <a:xfrm>
            <a:off x="202275" y="1323332"/>
            <a:ext cx="11778114" cy="46387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0" name="TextBox 19"/>
          <p:cNvSpPr txBox="1"/>
          <p:nvPr/>
        </p:nvSpPr>
        <p:spPr>
          <a:xfrm>
            <a:off x="738272" y="1298174"/>
            <a:ext cx="2770438" cy="461665"/>
          </a:xfrm>
          <a:prstGeom prst="rect">
            <a:avLst/>
          </a:prstGeom>
          <a:noFill/>
        </p:spPr>
        <p:txBody>
          <a:bodyPr wrap="none" rtlCol="0">
            <a:spAutoFit/>
          </a:bodyPr>
          <a:lstStyle/>
          <a:p>
            <a:r>
              <a:rPr lang="en-US" sz="2400" b="1" dirty="0" smtClean="0">
                <a:solidFill>
                  <a:schemeClr val="bg1"/>
                </a:solidFill>
              </a:rPr>
              <a:t>Specifications phase</a:t>
            </a:r>
            <a:endParaRPr lang="en-US" sz="2400" b="1" dirty="0">
              <a:solidFill>
                <a:schemeClr val="bg1"/>
              </a:solidFill>
            </a:endParaRPr>
          </a:p>
        </p:txBody>
      </p:sp>
      <p:sp>
        <p:nvSpPr>
          <p:cNvPr id="21" name="TextBox 20"/>
          <p:cNvSpPr txBox="1"/>
          <p:nvPr/>
        </p:nvSpPr>
        <p:spPr>
          <a:xfrm>
            <a:off x="5005717" y="1298174"/>
            <a:ext cx="2374111" cy="461665"/>
          </a:xfrm>
          <a:prstGeom prst="rect">
            <a:avLst/>
          </a:prstGeom>
          <a:noFill/>
        </p:spPr>
        <p:txBody>
          <a:bodyPr wrap="none" rtlCol="0">
            <a:spAutoFit/>
          </a:bodyPr>
          <a:lstStyle/>
          <a:p>
            <a:r>
              <a:rPr lang="en-US" sz="2400" b="1" dirty="0" smtClean="0">
                <a:solidFill>
                  <a:schemeClr val="bg1"/>
                </a:solidFill>
              </a:rPr>
              <a:t>Pilot study phase</a:t>
            </a:r>
            <a:endParaRPr lang="en-US" sz="2400" b="1" dirty="0">
              <a:solidFill>
                <a:schemeClr val="bg1"/>
              </a:solidFill>
            </a:endParaRPr>
          </a:p>
        </p:txBody>
      </p:sp>
      <p:sp>
        <p:nvSpPr>
          <p:cNvPr id="22" name="TextBox 21"/>
          <p:cNvSpPr txBox="1"/>
          <p:nvPr/>
        </p:nvSpPr>
        <p:spPr>
          <a:xfrm>
            <a:off x="8877174" y="1298174"/>
            <a:ext cx="1433854" cy="461665"/>
          </a:xfrm>
          <a:prstGeom prst="rect">
            <a:avLst/>
          </a:prstGeom>
          <a:noFill/>
        </p:spPr>
        <p:txBody>
          <a:bodyPr wrap="none" rtlCol="0">
            <a:spAutoFit/>
          </a:bodyPr>
          <a:lstStyle/>
          <a:p>
            <a:r>
              <a:rPr lang="en-US" sz="2400" b="1" dirty="0" smtClean="0">
                <a:solidFill>
                  <a:schemeClr val="bg1"/>
                </a:solidFill>
              </a:rPr>
              <a:t>Approved</a:t>
            </a:r>
            <a:endParaRPr lang="en-US" sz="2400" b="1" dirty="0">
              <a:solidFill>
                <a:schemeClr val="bg1"/>
              </a:solidFill>
            </a:endParaRPr>
          </a:p>
        </p:txBody>
      </p:sp>
      <p:cxnSp>
        <p:nvCxnSpPr>
          <p:cNvPr id="25" name="Straight Connector 24"/>
          <p:cNvCxnSpPr/>
          <p:nvPr/>
        </p:nvCxnSpPr>
        <p:spPr>
          <a:xfrm>
            <a:off x="7379828" y="1323332"/>
            <a:ext cx="0" cy="461533"/>
          </a:xfrm>
          <a:prstGeom prst="line">
            <a:avLst/>
          </a:prstGeom>
          <a:ln>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4839825" y="1340268"/>
            <a:ext cx="0" cy="461533"/>
          </a:xfrm>
          <a:prstGeom prst="line">
            <a:avLst/>
          </a:prstGeom>
          <a:ln>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711931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a:solidFill>
                  <a:srgbClr val="0070C0"/>
                </a:solidFill>
              </a:rPr>
              <a:t>The </a:t>
            </a:r>
            <a:r>
              <a:rPr lang="en-US" sz="3600" b="1" dirty="0" err="1">
                <a:solidFill>
                  <a:srgbClr val="0070C0"/>
                </a:solidFill>
              </a:rPr>
              <a:t>ClinGen</a:t>
            </a:r>
            <a:r>
              <a:rPr lang="en-US" sz="3600" b="1" dirty="0">
                <a:solidFill>
                  <a:srgbClr val="0070C0"/>
                </a:solidFill>
              </a:rPr>
              <a:t> Lysosomal Storage Disorders </a:t>
            </a:r>
            <a:br>
              <a:rPr lang="en-US" sz="3600" b="1" dirty="0">
                <a:solidFill>
                  <a:srgbClr val="0070C0"/>
                </a:solidFill>
              </a:rPr>
            </a:br>
            <a:r>
              <a:rPr lang="en-US" sz="3600" b="1" dirty="0">
                <a:solidFill>
                  <a:srgbClr val="0070C0"/>
                </a:solidFill>
              </a:rPr>
              <a:t>Variant Curation Expert Panel (LSD VCEP)</a:t>
            </a:r>
          </a:p>
        </p:txBody>
      </p:sp>
      <p:sp>
        <p:nvSpPr>
          <p:cNvPr id="3" name="Content Placeholder 2"/>
          <p:cNvSpPr>
            <a:spLocks noGrp="1"/>
          </p:cNvSpPr>
          <p:nvPr>
            <p:ph idx="1"/>
          </p:nvPr>
        </p:nvSpPr>
        <p:spPr/>
        <p:txBody>
          <a:bodyPr/>
          <a:lstStyle/>
          <a:p>
            <a:r>
              <a:rPr lang="en-US" dirty="0"/>
              <a:t>Subgroup of the </a:t>
            </a:r>
            <a:r>
              <a:rPr lang="en-US" dirty="0" err="1"/>
              <a:t>ClinGen</a:t>
            </a:r>
            <a:r>
              <a:rPr lang="en-US" dirty="0"/>
              <a:t> Inborn Errors of Metabolism working group.</a:t>
            </a:r>
          </a:p>
          <a:p>
            <a:r>
              <a:rPr lang="en-US" dirty="0"/>
              <a:t>Step 4 approved August 2019 (can now submit variant classifications to </a:t>
            </a:r>
            <a:r>
              <a:rPr lang="en-US" dirty="0" err="1"/>
              <a:t>ClinVar</a:t>
            </a:r>
            <a:r>
              <a:rPr lang="en-US" dirty="0"/>
              <a:t> and </a:t>
            </a:r>
            <a:r>
              <a:rPr lang="en-US" dirty="0" err="1"/>
              <a:t>ClinGen</a:t>
            </a:r>
            <a:r>
              <a:rPr lang="en-US" dirty="0"/>
              <a:t> </a:t>
            </a:r>
            <a:r>
              <a:rPr lang="en-US" dirty="0" err="1"/>
              <a:t>ERepo</a:t>
            </a:r>
            <a:r>
              <a:rPr lang="en-US" dirty="0"/>
              <a:t>).</a:t>
            </a:r>
          </a:p>
          <a:p>
            <a:r>
              <a:rPr lang="en-US" dirty="0"/>
              <a:t>Currently 15 active members (experts and </a:t>
            </a:r>
            <a:r>
              <a:rPr lang="en-US" dirty="0" err="1"/>
              <a:t>biocurators</a:t>
            </a:r>
            <a:r>
              <a:rPr lang="en-US" dirty="0"/>
              <a:t>) from the USA and Canada.</a:t>
            </a:r>
          </a:p>
          <a:p>
            <a:r>
              <a:rPr lang="en-US" dirty="0"/>
              <a:t>Initial focus on genes causing lysosomal storage disorders on the Recommended </a:t>
            </a:r>
            <a:r>
              <a:rPr lang="en-US" dirty="0" smtClean="0"/>
              <a:t>Uniform </a:t>
            </a:r>
            <a:r>
              <a:rPr lang="en-US" dirty="0"/>
              <a:t>Screening Panel (RUSP) for newborns. </a:t>
            </a:r>
          </a:p>
          <a:p>
            <a:pPr lvl="2"/>
            <a:r>
              <a:rPr lang="en-US" i="1" dirty="0"/>
              <a:t>GAA</a:t>
            </a:r>
            <a:r>
              <a:rPr lang="en-US" dirty="0"/>
              <a:t> (</a:t>
            </a:r>
            <a:r>
              <a:rPr lang="en-US" dirty="0" err="1"/>
              <a:t>Pompe</a:t>
            </a:r>
            <a:r>
              <a:rPr lang="en-US" dirty="0"/>
              <a:t> disease)</a:t>
            </a:r>
          </a:p>
          <a:p>
            <a:pPr lvl="2"/>
            <a:r>
              <a:rPr lang="en-US" i="1" dirty="0"/>
              <a:t>IDUA</a:t>
            </a:r>
            <a:r>
              <a:rPr lang="en-US" dirty="0"/>
              <a:t> (</a:t>
            </a:r>
            <a:r>
              <a:rPr lang="en-US" dirty="0" err="1"/>
              <a:t>Mucopolysaccharidosis</a:t>
            </a:r>
            <a:r>
              <a:rPr lang="en-US" dirty="0"/>
              <a:t> type I</a:t>
            </a:r>
            <a:r>
              <a:rPr lang="en-US" dirty="0" smtClean="0"/>
              <a:t>)</a:t>
            </a:r>
            <a:endParaRPr lang="en-US" dirty="0"/>
          </a:p>
        </p:txBody>
      </p:sp>
      <p:sp>
        <p:nvSpPr>
          <p:cNvPr id="4" name="Rectangle 3"/>
          <p:cNvSpPr/>
          <p:nvPr/>
        </p:nvSpPr>
        <p:spPr>
          <a:xfrm>
            <a:off x="2006554" y="4961035"/>
            <a:ext cx="2399000" cy="345086"/>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5"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 t="49272" r="-222"/>
          <a:stretch/>
        </p:blipFill>
        <p:spPr bwMode="auto">
          <a:xfrm>
            <a:off x="1513860" y="5976985"/>
            <a:ext cx="9164279" cy="88101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val="661953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a:solidFill>
                  <a:srgbClr val="0070C0"/>
                </a:solidFill>
              </a:rPr>
              <a:t>Glycogen storage disease type 2 </a:t>
            </a:r>
            <a:r>
              <a:rPr lang="en-US" sz="3600" b="1" dirty="0" smtClean="0">
                <a:solidFill>
                  <a:srgbClr val="0070C0"/>
                </a:solidFill>
              </a:rPr>
              <a:t>(</a:t>
            </a:r>
            <a:r>
              <a:rPr lang="en-US" sz="3600" b="1" dirty="0" err="1">
                <a:solidFill>
                  <a:srgbClr val="0070C0"/>
                </a:solidFill>
              </a:rPr>
              <a:t>Pompe</a:t>
            </a:r>
            <a:r>
              <a:rPr lang="en-US" sz="3600" b="1" dirty="0">
                <a:solidFill>
                  <a:srgbClr val="0070C0"/>
                </a:solidFill>
              </a:rPr>
              <a:t> disease)</a:t>
            </a:r>
            <a:endParaRPr lang="en-US" sz="3600" dirty="0">
              <a:solidFill>
                <a:srgbClr val="0070C0"/>
              </a:solidFill>
            </a:endParaRPr>
          </a:p>
        </p:txBody>
      </p:sp>
      <p:sp>
        <p:nvSpPr>
          <p:cNvPr id="3" name="Content Placeholder 2"/>
          <p:cNvSpPr>
            <a:spLocks noGrp="1"/>
          </p:cNvSpPr>
          <p:nvPr>
            <p:ph idx="1"/>
          </p:nvPr>
        </p:nvSpPr>
        <p:spPr>
          <a:xfrm>
            <a:off x="838200" y="2226469"/>
            <a:ext cx="7590692" cy="4352437"/>
          </a:xfrm>
        </p:spPr>
        <p:txBody>
          <a:bodyPr>
            <a:normAutofit fontScale="92500" lnSpcReduction="10000"/>
          </a:bodyPr>
          <a:lstStyle/>
          <a:p>
            <a:r>
              <a:rPr lang="en-US" dirty="0"/>
              <a:t>First described in 1932, by Dr. Johannes </a:t>
            </a:r>
            <a:r>
              <a:rPr lang="en-US" dirty="0" err="1"/>
              <a:t>Pompe</a:t>
            </a:r>
            <a:r>
              <a:rPr lang="en-US" dirty="0"/>
              <a:t>, a Dutch pathologist.</a:t>
            </a:r>
          </a:p>
          <a:p>
            <a:r>
              <a:rPr lang="en-US" dirty="0"/>
              <a:t>7-month-old female child who died suddenly with idiopathic hypertrophy of the heart. </a:t>
            </a:r>
          </a:p>
          <a:p>
            <a:r>
              <a:rPr lang="en-US" dirty="0"/>
              <a:t>Dr. </a:t>
            </a:r>
            <a:r>
              <a:rPr lang="en-US" dirty="0" err="1"/>
              <a:t>Pompe</a:t>
            </a:r>
            <a:r>
              <a:rPr lang="en-US" dirty="0"/>
              <a:t> noted glycogen accumulation in the heart muscle and other tissues</a:t>
            </a:r>
            <a:r>
              <a:rPr lang="en-US" dirty="0" smtClean="0"/>
              <a:t>.</a:t>
            </a:r>
          </a:p>
          <a:p>
            <a:r>
              <a:rPr lang="en-US" dirty="0" err="1" smtClean="0"/>
              <a:t>Pompe</a:t>
            </a:r>
            <a:r>
              <a:rPr lang="en-US" dirty="0" smtClean="0"/>
              <a:t> disease is caused by deficiency of an enzyme (acid alpha-glucosidase) that normally breaks down glycogen to glucose</a:t>
            </a:r>
          </a:p>
          <a:p>
            <a:pPr lvl="1"/>
            <a:r>
              <a:rPr lang="en-US" dirty="0" smtClean="0"/>
              <a:t>Encoded by the </a:t>
            </a:r>
            <a:r>
              <a:rPr lang="en-US" i="1" dirty="0" smtClean="0"/>
              <a:t>GAA </a:t>
            </a:r>
            <a:r>
              <a:rPr lang="en-US" dirty="0" smtClean="0"/>
              <a:t>gene</a:t>
            </a:r>
          </a:p>
          <a:p>
            <a:pPr lvl="1"/>
            <a:r>
              <a:rPr lang="en-US" dirty="0" smtClean="0"/>
              <a:t>Lysosomal enzyme</a:t>
            </a:r>
          </a:p>
          <a:p>
            <a:endParaRPr lang="en-US" dirty="0"/>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18204" y="2226469"/>
            <a:ext cx="2226406" cy="2980962"/>
          </a:xfrm>
          <a:prstGeom prst="rect">
            <a:avLst/>
          </a:prstGeom>
          <a:ln>
            <a:solidFill>
              <a:schemeClr val="tx1"/>
            </a:solidFill>
          </a:ln>
        </p:spPr>
      </p:pic>
      <p:sp>
        <p:nvSpPr>
          <p:cNvPr id="5" name="TextBox 4"/>
          <p:cNvSpPr txBox="1"/>
          <p:nvPr/>
        </p:nvSpPr>
        <p:spPr>
          <a:xfrm>
            <a:off x="9328975" y="5207431"/>
            <a:ext cx="1604863" cy="300082"/>
          </a:xfrm>
          <a:prstGeom prst="rect">
            <a:avLst/>
          </a:prstGeom>
          <a:noFill/>
        </p:spPr>
        <p:txBody>
          <a:bodyPr wrap="none" rtlCol="0">
            <a:spAutoFit/>
          </a:bodyPr>
          <a:lstStyle/>
          <a:p>
            <a:r>
              <a:rPr lang="en-US" sz="1350" dirty="0"/>
              <a:t>Dr. Johannes </a:t>
            </a:r>
            <a:r>
              <a:rPr lang="en-US" sz="1350" dirty="0" err="1"/>
              <a:t>Pompe</a:t>
            </a:r>
            <a:endParaRPr lang="en-US" sz="1350" dirty="0"/>
          </a:p>
        </p:txBody>
      </p:sp>
    </p:spTree>
    <p:extLst>
      <p:ext uri="{BB962C8B-B14F-4D97-AF65-F5344CB8AC3E}">
        <p14:creationId xmlns:p14="http://schemas.microsoft.com/office/powerpoint/2010/main" val="318154002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30237" y="1217129"/>
            <a:ext cx="4191000" cy="4905375"/>
          </a:xfrm>
          <a:prstGeom prst="rect">
            <a:avLst/>
          </a:prstGeom>
        </p:spPr>
      </p:pic>
      <p:sp>
        <p:nvSpPr>
          <p:cNvPr id="7" name="TextBox 6"/>
          <p:cNvSpPr txBox="1"/>
          <p:nvPr/>
        </p:nvSpPr>
        <p:spPr>
          <a:xfrm>
            <a:off x="6587083" y="847797"/>
            <a:ext cx="3277307" cy="369332"/>
          </a:xfrm>
          <a:prstGeom prst="rect">
            <a:avLst/>
          </a:prstGeom>
          <a:noFill/>
        </p:spPr>
        <p:txBody>
          <a:bodyPr wrap="none" rtlCol="0">
            <a:spAutoFit/>
          </a:bodyPr>
          <a:lstStyle/>
          <a:p>
            <a:r>
              <a:rPr lang="en-US" b="1" dirty="0" smtClean="0"/>
              <a:t>Autosomal recessive inheritance</a:t>
            </a:r>
            <a:endParaRPr lang="en-US" b="1" dirty="0"/>
          </a:p>
        </p:txBody>
      </p:sp>
      <p:sp>
        <p:nvSpPr>
          <p:cNvPr id="8" name="Rectangle 7"/>
          <p:cNvSpPr/>
          <p:nvPr/>
        </p:nvSpPr>
        <p:spPr>
          <a:xfrm>
            <a:off x="5946364" y="792139"/>
            <a:ext cx="4516341" cy="535422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588935" y="1425843"/>
            <a:ext cx="4556501" cy="5262979"/>
          </a:xfrm>
          <a:prstGeom prst="rect">
            <a:avLst/>
          </a:prstGeom>
          <a:noFill/>
        </p:spPr>
        <p:txBody>
          <a:bodyPr wrap="square" rtlCol="0">
            <a:spAutoFit/>
          </a:bodyPr>
          <a:lstStyle/>
          <a:p>
            <a:pPr marL="457200" indent="-457200">
              <a:buFont typeface="Arial" panose="020B0604020202020204" pitchFamily="34" charset="0"/>
              <a:buChar char="•"/>
            </a:pPr>
            <a:r>
              <a:rPr lang="en-US" sz="2800" dirty="0" err="1" smtClean="0"/>
              <a:t>Pompe</a:t>
            </a:r>
            <a:r>
              <a:rPr lang="en-US" sz="2800" dirty="0" smtClean="0"/>
              <a:t> disease is an autosomal recessive disorder. </a:t>
            </a:r>
          </a:p>
          <a:p>
            <a:pPr marL="457200" indent="-457200">
              <a:buFont typeface="Arial" panose="020B0604020202020204" pitchFamily="34" charset="0"/>
              <a:buChar char="•"/>
            </a:pPr>
            <a:r>
              <a:rPr lang="en-US" sz="2800" dirty="0" smtClean="0"/>
              <a:t>Everybody has two copies of the GAA gene.</a:t>
            </a:r>
          </a:p>
          <a:p>
            <a:pPr marL="457200" indent="-457200">
              <a:buFont typeface="Arial" panose="020B0604020202020204" pitchFamily="34" charset="0"/>
              <a:buChar char="•"/>
            </a:pPr>
            <a:r>
              <a:rPr lang="en-US" sz="2800" dirty="0" smtClean="0"/>
              <a:t>In a person with </a:t>
            </a:r>
            <a:r>
              <a:rPr lang="en-US" sz="2800" dirty="0" err="1" smtClean="0"/>
              <a:t>Pompe</a:t>
            </a:r>
            <a:r>
              <a:rPr lang="en-US" sz="2800" dirty="0" smtClean="0"/>
              <a:t> disease, both copies of the GAA gene contain a variant that prevents the production of normal GAA enzyme.</a:t>
            </a:r>
          </a:p>
          <a:p>
            <a:endParaRPr lang="en-US" sz="2800" dirty="0"/>
          </a:p>
        </p:txBody>
      </p:sp>
      <p:sp>
        <p:nvSpPr>
          <p:cNvPr id="10" name="TextBox 9"/>
          <p:cNvSpPr txBox="1"/>
          <p:nvPr/>
        </p:nvSpPr>
        <p:spPr>
          <a:xfrm>
            <a:off x="588935" y="650929"/>
            <a:ext cx="3483646" cy="584775"/>
          </a:xfrm>
          <a:prstGeom prst="rect">
            <a:avLst/>
          </a:prstGeom>
          <a:noFill/>
        </p:spPr>
        <p:txBody>
          <a:bodyPr wrap="none" rtlCol="0">
            <a:spAutoFit/>
          </a:bodyPr>
          <a:lstStyle/>
          <a:p>
            <a:r>
              <a:rPr lang="en-US" sz="3200" b="1" dirty="0" smtClean="0">
                <a:solidFill>
                  <a:srgbClr val="0070C0"/>
                </a:solidFill>
              </a:rPr>
              <a:t>Inheritance pattern</a:t>
            </a:r>
            <a:endParaRPr lang="en-US" sz="3200" b="1" dirty="0">
              <a:solidFill>
                <a:srgbClr val="0070C0"/>
              </a:solidFill>
            </a:endParaRPr>
          </a:p>
        </p:txBody>
      </p:sp>
    </p:spTree>
    <p:extLst>
      <p:ext uri="{BB962C8B-B14F-4D97-AF65-F5344CB8AC3E}">
        <p14:creationId xmlns:p14="http://schemas.microsoft.com/office/powerpoint/2010/main" val="349840245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3200" b="1" dirty="0" err="1">
                <a:solidFill>
                  <a:schemeClr val="accent1">
                    <a:lumMod val="75000"/>
                  </a:schemeClr>
                </a:solidFill>
              </a:rPr>
              <a:t>Pompe</a:t>
            </a:r>
            <a:r>
              <a:rPr lang="en-US" sz="3200" b="1" dirty="0">
                <a:solidFill>
                  <a:schemeClr val="accent1">
                    <a:lumMod val="75000"/>
                  </a:schemeClr>
                </a:solidFill>
              </a:rPr>
              <a:t> </a:t>
            </a:r>
            <a:r>
              <a:rPr lang="en-US" sz="3200" b="1" dirty="0" smtClean="0">
                <a:solidFill>
                  <a:schemeClr val="accent1">
                    <a:lumMod val="75000"/>
                  </a:schemeClr>
                </a:solidFill>
              </a:rPr>
              <a:t>disease is a glycogen </a:t>
            </a:r>
            <a:r>
              <a:rPr lang="en-US" sz="3200" b="1" dirty="0">
                <a:solidFill>
                  <a:schemeClr val="accent1">
                    <a:lumMod val="75000"/>
                  </a:schemeClr>
                </a:solidFill>
              </a:rPr>
              <a:t>storage disorder (GSD) </a:t>
            </a:r>
            <a:r>
              <a:rPr lang="en-US" sz="3200" b="1" dirty="0" smtClean="0">
                <a:solidFill>
                  <a:schemeClr val="accent1">
                    <a:lumMod val="75000"/>
                  </a:schemeClr>
                </a:solidFill>
              </a:rPr>
              <a:t/>
            </a:r>
            <a:br>
              <a:rPr lang="en-US" sz="3200" b="1" dirty="0" smtClean="0">
                <a:solidFill>
                  <a:schemeClr val="accent1">
                    <a:lumMod val="75000"/>
                  </a:schemeClr>
                </a:solidFill>
              </a:rPr>
            </a:br>
            <a:r>
              <a:rPr lang="en-US" sz="3200" b="1" dirty="0" smtClean="0">
                <a:solidFill>
                  <a:schemeClr val="accent1">
                    <a:lumMod val="75000"/>
                  </a:schemeClr>
                </a:solidFill>
              </a:rPr>
              <a:t>and a lysosomal </a:t>
            </a:r>
            <a:r>
              <a:rPr lang="en-US" sz="3200" b="1" dirty="0">
                <a:solidFill>
                  <a:schemeClr val="accent1">
                    <a:lumMod val="75000"/>
                  </a:schemeClr>
                </a:solidFill>
              </a:rPr>
              <a:t>storage disorder (LSD</a:t>
            </a:r>
            <a:r>
              <a:rPr lang="en-US" sz="3200" b="1" dirty="0" smtClean="0">
                <a:solidFill>
                  <a:schemeClr val="accent1">
                    <a:lumMod val="75000"/>
                  </a:schemeClr>
                </a:solidFill>
              </a:rPr>
              <a:t>)</a:t>
            </a:r>
            <a:endParaRPr lang="en-US" sz="3200" dirty="0"/>
          </a:p>
        </p:txBody>
      </p:sp>
      <p:pic>
        <p:nvPicPr>
          <p:cNvPr id="3" name="Content Placeholder 6" descr="LysosomalStorag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a:off x="2493649" y="1686087"/>
            <a:ext cx="3525959" cy="2508738"/>
          </a:xfrm>
          <a:prstGeom prst="rect">
            <a:avLst/>
          </a:prstGeom>
          <a:ln w="28575">
            <a:solidFill>
              <a:schemeClr val="bg2"/>
            </a:solidFill>
          </a:ln>
        </p:spPr>
      </p:pic>
      <p:sp>
        <p:nvSpPr>
          <p:cNvPr id="4" name="Rectangle 4"/>
          <p:cNvSpPr>
            <a:spLocks noChangeArrowheads="1"/>
          </p:cNvSpPr>
          <p:nvPr/>
        </p:nvSpPr>
        <p:spPr bwMode="auto">
          <a:xfrm>
            <a:off x="5245429" y="6533443"/>
            <a:ext cx="1800493"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900" dirty="0"/>
              <a:t>www.metabolicteachingaid.com</a:t>
            </a:r>
          </a:p>
        </p:txBody>
      </p:sp>
      <p:pic>
        <p:nvPicPr>
          <p:cNvPr id="5" name="Content Placeholder 3" descr="LSD.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a:xfrm>
            <a:off x="6221586" y="1686088"/>
            <a:ext cx="3576118" cy="2508739"/>
          </a:xfrm>
          <a:prstGeom prst="rect">
            <a:avLst/>
          </a:prstGeom>
          <a:ln w="28575">
            <a:solidFill>
              <a:schemeClr val="bg2"/>
            </a:solidFill>
          </a:ln>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93648" y="4346044"/>
            <a:ext cx="7304056" cy="2036182"/>
          </a:xfrm>
          <a:prstGeom prst="rect">
            <a:avLst/>
          </a:prstGeom>
          <a:ln w="28575">
            <a:solidFill>
              <a:schemeClr val="bg2"/>
            </a:solidFill>
          </a:ln>
        </p:spPr>
      </p:pic>
    </p:spTree>
    <p:extLst>
      <p:ext uri="{BB962C8B-B14F-4D97-AF65-F5344CB8AC3E}">
        <p14:creationId xmlns:p14="http://schemas.microsoft.com/office/powerpoint/2010/main" val="5390146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07135" y="334404"/>
            <a:ext cx="9479272" cy="6415751"/>
          </a:xfrm>
          <a:prstGeom prst="rect">
            <a:avLst/>
          </a:prstGeom>
          <a:ln>
            <a:solidFill>
              <a:schemeClr val="tx1"/>
            </a:solidFill>
          </a:ln>
        </p:spPr>
      </p:pic>
      <p:pic>
        <p:nvPicPr>
          <p:cNvPr id="6" name="Picture 5"/>
          <p:cNvPicPr>
            <a:picLocks noChangeAspect="1"/>
          </p:cNvPicPr>
          <p:nvPr/>
        </p:nvPicPr>
        <p:blipFill rotWithShape="1">
          <a:blip r:embed="rId3" cstate="print">
            <a:extLst>
              <a:ext uri="{28A0092B-C50C-407E-A947-70E740481C1C}">
                <a14:useLocalDpi xmlns:a14="http://schemas.microsoft.com/office/drawing/2010/main" val="0"/>
              </a:ext>
            </a:extLst>
          </a:blip>
          <a:srcRect l="36508" t="52100" r="43927" b="16672"/>
          <a:stretch/>
        </p:blipFill>
        <p:spPr>
          <a:xfrm>
            <a:off x="629511" y="4033329"/>
            <a:ext cx="1687373" cy="1514885"/>
          </a:xfrm>
          <a:prstGeom prst="rect">
            <a:avLst/>
          </a:prstGeom>
        </p:spPr>
      </p:pic>
      <p:sp>
        <p:nvSpPr>
          <p:cNvPr id="7" name="Rectangle 6"/>
          <p:cNvSpPr/>
          <p:nvPr/>
        </p:nvSpPr>
        <p:spPr>
          <a:xfrm>
            <a:off x="78151" y="6296633"/>
            <a:ext cx="2328984" cy="553998"/>
          </a:xfrm>
          <a:prstGeom prst="rect">
            <a:avLst/>
          </a:prstGeom>
        </p:spPr>
        <p:txBody>
          <a:bodyPr wrap="square">
            <a:spAutoFit/>
          </a:bodyPr>
          <a:lstStyle/>
          <a:p>
            <a:r>
              <a:rPr lang="en-US" sz="1000" dirty="0" err="1" smtClean="0"/>
              <a:t>Kavitha</a:t>
            </a:r>
            <a:r>
              <a:rPr lang="en-US" sz="1000" dirty="0" smtClean="0"/>
              <a:t>, K. Indian </a:t>
            </a:r>
            <a:r>
              <a:rPr lang="en-US" sz="1000" dirty="0"/>
              <a:t>Journal of Continuing Nursing Education Vol. 16, No. (2), July - December 2015</a:t>
            </a:r>
          </a:p>
        </p:txBody>
      </p:sp>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9697" y="2431737"/>
            <a:ext cx="1687000" cy="1397208"/>
          </a:xfrm>
          <a:prstGeom prst="rect">
            <a:avLst/>
          </a:prstGeom>
          <a:ln>
            <a:solidFill>
              <a:schemeClr val="tx1"/>
            </a:solidFill>
          </a:ln>
        </p:spPr>
      </p:pic>
      <p:sp>
        <p:nvSpPr>
          <p:cNvPr id="9" name="TextBox 8"/>
          <p:cNvSpPr txBox="1"/>
          <p:nvPr/>
        </p:nvSpPr>
        <p:spPr>
          <a:xfrm>
            <a:off x="464232" y="165250"/>
            <a:ext cx="2235346" cy="2062103"/>
          </a:xfrm>
          <a:prstGeom prst="rect">
            <a:avLst/>
          </a:prstGeom>
          <a:noFill/>
        </p:spPr>
        <p:txBody>
          <a:bodyPr wrap="square" rtlCol="0">
            <a:spAutoFit/>
          </a:bodyPr>
          <a:lstStyle/>
          <a:p>
            <a:r>
              <a:rPr lang="en-US" sz="3200" dirty="0" err="1" smtClean="0">
                <a:solidFill>
                  <a:schemeClr val="accent1">
                    <a:lumMod val="75000"/>
                  </a:schemeClr>
                </a:solidFill>
              </a:rPr>
              <a:t>Pompe</a:t>
            </a:r>
            <a:r>
              <a:rPr lang="en-US" sz="3200" dirty="0" smtClean="0">
                <a:solidFill>
                  <a:schemeClr val="accent1">
                    <a:lumMod val="75000"/>
                  </a:schemeClr>
                </a:solidFill>
              </a:rPr>
              <a:t> disease clinical spectrum</a:t>
            </a:r>
            <a:endParaRPr lang="en-US" sz="3200" dirty="0">
              <a:solidFill>
                <a:schemeClr val="accent1">
                  <a:lumMod val="75000"/>
                </a:schemeClr>
              </a:solidFill>
            </a:endParaRPr>
          </a:p>
        </p:txBody>
      </p:sp>
      <p:sp>
        <p:nvSpPr>
          <p:cNvPr id="11" name="Right Arrow 10"/>
          <p:cNvSpPr/>
          <p:nvPr/>
        </p:nvSpPr>
        <p:spPr>
          <a:xfrm>
            <a:off x="2407135" y="7814"/>
            <a:ext cx="9558215" cy="46140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4759569" y="60331"/>
            <a:ext cx="3799438" cy="338554"/>
          </a:xfrm>
          <a:prstGeom prst="rect">
            <a:avLst/>
          </a:prstGeom>
          <a:noFill/>
        </p:spPr>
        <p:txBody>
          <a:bodyPr wrap="none" rtlCol="0">
            <a:spAutoFit/>
          </a:bodyPr>
          <a:lstStyle/>
          <a:p>
            <a:r>
              <a:rPr lang="en-US" sz="1600" dirty="0" smtClean="0">
                <a:solidFill>
                  <a:schemeClr val="bg1"/>
                </a:solidFill>
              </a:rPr>
              <a:t>Increasing age of onset, decreasing severity</a:t>
            </a:r>
            <a:endParaRPr lang="en-US" sz="1600" dirty="0">
              <a:solidFill>
                <a:schemeClr val="bg1"/>
              </a:solidFill>
            </a:endParaRPr>
          </a:p>
        </p:txBody>
      </p:sp>
    </p:spTree>
    <p:extLst>
      <p:ext uri="{BB962C8B-B14F-4D97-AF65-F5344CB8AC3E}">
        <p14:creationId xmlns:p14="http://schemas.microsoft.com/office/powerpoint/2010/main" val="118173629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solidFill>
                  <a:schemeClr val="accent1">
                    <a:lumMod val="75000"/>
                  </a:schemeClr>
                </a:solidFill>
              </a:rPr>
              <a:t>Pompe</a:t>
            </a:r>
            <a:r>
              <a:rPr lang="en-US" b="1" dirty="0" smtClean="0">
                <a:solidFill>
                  <a:schemeClr val="accent1">
                    <a:lumMod val="75000"/>
                  </a:schemeClr>
                </a:solidFill>
              </a:rPr>
              <a:t> disease: treatment</a:t>
            </a:r>
            <a:endParaRPr lang="en-US" b="1" dirty="0">
              <a:solidFill>
                <a:schemeClr val="accent1">
                  <a:lumMod val="75000"/>
                </a:schemeClr>
              </a:solidFill>
            </a:endParaRPr>
          </a:p>
        </p:txBody>
      </p:sp>
      <p:sp>
        <p:nvSpPr>
          <p:cNvPr id="3" name="Content Placeholder 2"/>
          <p:cNvSpPr>
            <a:spLocks noGrp="1"/>
          </p:cNvSpPr>
          <p:nvPr>
            <p:ph idx="1"/>
          </p:nvPr>
        </p:nvSpPr>
        <p:spPr>
          <a:xfrm>
            <a:off x="838200" y="1825624"/>
            <a:ext cx="6859954" cy="4575175"/>
          </a:xfrm>
        </p:spPr>
        <p:txBody>
          <a:bodyPr>
            <a:normAutofit/>
          </a:bodyPr>
          <a:lstStyle/>
          <a:p>
            <a:r>
              <a:rPr lang="en-US" dirty="0" smtClean="0"/>
              <a:t>Enzyme replacement therapy (ERT)</a:t>
            </a:r>
          </a:p>
          <a:p>
            <a:pPr lvl="1"/>
            <a:r>
              <a:rPr lang="en-US" dirty="0" err="1" smtClean="0"/>
              <a:t>Myozyme</a:t>
            </a:r>
            <a:r>
              <a:rPr lang="en-US" dirty="0" smtClean="0"/>
              <a:t>, </a:t>
            </a:r>
            <a:r>
              <a:rPr lang="en-US" dirty="0" smtClean="0"/>
              <a:t>FDA-approved </a:t>
            </a:r>
            <a:r>
              <a:rPr lang="en-US" dirty="0" smtClean="0"/>
              <a:t>in April 2006 </a:t>
            </a:r>
          </a:p>
          <a:p>
            <a:pPr lvl="1"/>
            <a:r>
              <a:rPr lang="en-US" dirty="0" smtClean="0"/>
              <a:t>Most effective if started early</a:t>
            </a:r>
          </a:p>
          <a:p>
            <a:pPr lvl="1"/>
            <a:r>
              <a:rPr lang="en-US" dirty="0" smtClean="0"/>
              <a:t>Response partly predicted by Cross Reactive Immunological Material (CRIM) </a:t>
            </a:r>
            <a:r>
              <a:rPr lang="en-US" dirty="0"/>
              <a:t>s</a:t>
            </a:r>
            <a:r>
              <a:rPr lang="en-US" dirty="0" smtClean="0"/>
              <a:t>tatus</a:t>
            </a:r>
          </a:p>
          <a:p>
            <a:r>
              <a:rPr lang="en-US" dirty="0" smtClean="0"/>
              <a:t>Newborn </a:t>
            </a:r>
            <a:r>
              <a:rPr lang="en-US" dirty="0"/>
              <a:t>screening in various countries (Taiwan, Japan) and &gt;20 US </a:t>
            </a:r>
            <a:r>
              <a:rPr lang="en-US" dirty="0" smtClean="0"/>
              <a:t>states.</a:t>
            </a:r>
            <a:endParaRPr lang="en-US" dirty="0"/>
          </a:p>
          <a:p>
            <a:pPr lvl="1"/>
            <a:r>
              <a:rPr lang="en-US" dirty="0"/>
              <a:t>Added to the Recommended </a:t>
            </a:r>
            <a:r>
              <a:rPr lang="en-US" dirty="0" smtClean="0"/>
              <a:t>Uniform </a:t>
            </a:r>
            <a:r>
              <a:rPr lang="en-US" dirty="0"/>
              <a:t>Screening Panel (RUSP) for newborns in the US in </a:t>
            </a:r>
            <a:r>
              <a:rPr lang="en-US" dirty="0" smtClean="0"/>
              <a:t>2015.</a:t>
            </a:r>
            <a:endParaRPr lang="en-US" dirty="0"/>
          </a:p>
        </p:txBody>
      </p:sp>
      <p:sp>
        <p:nvSpPr>
          <p:cNvPr id="4" name="Rectangle 13"/>
          <p:cNvSpPr>
            <a:spLocks noChangeArrowheads="1"/>
          </p:cNvSpPr>
          <p:nvPr/>
        </p:nvSpPr>
        <p:spPr bwMode="auto">
          <a:xfrm>
            <a:off x="7819647" y="5662135"/>
            <a:ext cx="3378200" cy="738664"/>
          </a:xfrm>
          <a:prstGeom prst="rect">
            <a:avLst/>
          </a:prstGeom>
          <a:noFill/>
          <a:ln w="9525">
            <a:noFill/>
            <a:miter lim="800000"/>
            <a:headEnd/>
            <a:tailEnd/>
          </a:ln>
        </p:spPr>
        <p:txBody>
          <a:bodyPr wrap="square">
            <a:prstTxWarp prst="textNoShape">
              <a:avLst/>
            </a:prstTxWarp>
            <a:spAutoFit/>
          </a:bodyPr>
          <a:lstStyle/>
          <a:p>
            <a:pPr algn="ctr"/>
            <a:r>
              <a:rPr lang="en-US" sz="1400" b="1" i="1" dirty="0"/>
              <a:t>Extraordinary Measures,</a:t>
            </a:r>
            <a:r>
              <a:rPr lang="en-US" sz="1400" dirty="0"/>
              <a:t> </a:t>
            </a:r>
          </a:p>
          <a:p>
            <a:pPr algn="ctr"/>
            <a:r>
              <a:rPr lang="en-US" sz="1400" dirty="0"/>
              <a:t>movie about </a:t>
            </a:r>
            <a:r>
              <a:rPr lang="en-US" sz="1400" dirty="0" err="1"/>
              <a:t>Pompe</a:t>
            </a:r>
            <a:r>
              <a:rPr lang="en-US" sz="1400" dirty="0"/>
              <a:t> disease </a:t>
            </a:r>
          </a:p>
          <a:p>
            <a:pPr algn="ctr"/>
            <a:r>
              <a:rPr lang="en-US" sz="1400" dirty="0"/>
              <a:t>and development of </a:t>
            </a:r>
            <a:r>
              <a:rPr lang="en-US" sz="1400" dirty="0" err="1" smtClean="0"/>
              <a:t>Myozyme</a:t>
            </a:r>
            <a:r>
              <a:rPr lang="en-US" sz="1400" baseline="30000" dirty="0">
                <a:ea typeface="Arial" pitchFamily="-111" charset="0"/>
                <a:cs typeface="Arial" pitchFamily="-111" charset="0"/>
              </a:rPr>
              <a:t>®</a:t>
            </a:r>
          </a:p>
        </p:txBody>
      </p:sp>
      <p:pic>
        <p:nvPicPr>
          <p:cNvPr id="5" name="Picture 15" descr="extraordinary_measures01"/>
          <p:cNvPicPr>
            <a:picLocks noChangeAspect="1" noChangeArrowheads="1"/>
          </p:cNvPicPr>
          <p:nvPr/>
        </p:nvPicPr>
        <p:blipFill>
          <a:blip r:embed="rId2"/>
          <a:srcRect l="13219" r="10237" b="30023"/>
          <a:stretch>
            <a:fillRect/>
          </a:stretch>
        </p:blipFill>
        <p:spPr bwMode="auto">
          <a:xfrm>
            <a:off x="8471106" y="3840201"/>
            <a:ext cx="2362200" cy="1725613"/>
          </a:xfrm>
          <a:prstGeom prst="rect">
            <a:avLst/>
          </a:prstGeom>
          <a:noFill/>
          <a:ln w="12700">
            <a:solidFill>
              <a:schemeClr val="tx1"/>
            </a:solidFill>
            <a:miter lim="800000"/>
            <a:headEnd/>
            <a:tailEnd/>
          </a:ln>
        </p:spPr>
      </p:pic>
      <p:pic>
        <p:nvPicPr>
          <p:cNvPr id="6" name="Picture 5" descr="Screen Shot 2017-04-04 at 11.02.28 PM.png"/>
          <p:cNvPicPr>
            <a:picLocks noChangeAspect="1"/>
          </p:cNvPicPr>
          <p:nvPr/>
        </p:nvPicPr>
        <p:blipFill>
          <a:blip r:embed="rId3"/>
          <a:stretch>
            <a:fillRect/>
          </a:stretch>
        </p:blipFill>
        <p:spPr>
          <a:xfrm>
            <a:off x="7819647" y="1730431"/>
            <a:ext cx="1883507" cy="1385052"/>
          </a:xfrm>
          <a:prstGeom prst="rect">
            <a:avLst/>
          </a:prstGeom>
        </p:spPr>
      </p:pic>
      <p:pic>
        <p:nvPicPr>
          <p:cNvPr id="7" name="Picture 6" descr="Screen Shot 2017-04-04 at 11.03.45 PM.png"/>
          <p:cNvPicPr>
            <a:picLocks noChangeAspect="1"/>
          </p:cNvPicPr>
          <p:nvPr/>
        </p:nvPicPr>
        <p:blipFill>
          <a:blip r:embed="rId4"/>
          <a:stretch>
            <a:fillRect/>
          </a:stretch>
        </p:blipFill>
        <p:spPr>
          <a:xfrm>
            <a:off x="9804135" y="715418"/>
            <a:ext cx="2058342" cy="3028462"/>
          </a:xfrm>
          <a:prstGeom prst="rect">
            <a:avLst/>
          </a:prstGeom>
        </p:spPr>
      </p:pic>
    </p:spTree>
    <p:extLst>
      <p:ext uri="{BB962C8B-B14F-4D97-AF65-F5344CB8AC3E}">
        <p14:creationId xmlns:p14="http://schemas.microsoft.com/office/powerpoint/2010/main" val="349882722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b="1" dirty="0" err="1" smtClean="0">
                <a:solidFill>
                  <a:schemeClr val="accent1">
                    <a:lumMod val="75000"/>
                  </a:schemeClr>
                </a:solidFill>
              </a:rPr>
              <a:t>Pompe</a:t>
            </a:r>
            <a:r>
              <a:rPr lang="en-US" sz="3600" b="1" dirty="0" smtClean="0">
                <a:solidFill>
                  <a:schemeClr val="accent1">
                    <a:lumMod val="75000"/>
                  </a:schemeClr>
                </a:solidFill>
              </a:rPr>
              <a:t> disease: Allelic heterogeneity</a:t>
            </a:r>
            <a:endParaRPr lang="en-US" sz="3600" b="1" dirty="0">
              <a:solidFill>
                <a:schemeClr val="accent1">
                  <a:lumMod val="75000"/>
                </a:schemeClr>
              </a:solidFill>
            </a:endParaRPr>
          </a:p>
        </p:txBody>
      </p:sp>
      <p:sp>
        <p:nvSpPr>
          <p:cNvPr id="5" name="TextBox 4"/>
          <p:cNvSpPr txBox="1"/>
          <p:nvPr/>
        </p:nvSpPr>
        <p:spPr>
          <a:xfrm>
            <a:off x="1530784" y="5033458"/>
            <a:ext cx="4030778" cy="707886"/>
          </a:xfrm>
          <a:prstGeom prst="rect">
            <a:avLst/>
          </a:prstGeom>
          <a:noFill/>
        </p:spPr>
        <p:txBody>
          <a:bodyPr wrap="square" rtlCol="0">
            <a:spAutoFit/>
          </a:bodyPr>
          <a:lstStyle/>
          <a:p>
            <a:r>
              <a:rPr lang="en-US" sz="2000" b="1" dirty="0" smtClean="0"/>
              <a:t>Diversity and frequency of disease-associated </a:t>
            </a:r>
            <a:r>
              <a:rPr lang="en-US" sz="2000" b="1" i="1" dirty="0" smtClean="0"/>
              <a:t>GAA</a:t>
            </a:r>
            <a:r>
              <a:rPr lang="en-US" sz="2000" b="1" dirty="0" smtClean="0"/>
              <a:t> sequence variants</a:t>
            </a:r>
            <a:endParaRPr lang="en-US" sz="2000" b="1" dirty="0"/>
          </a:p>
        </p:txBody>
      </p:sp>
      <p:grpSp>
        <p:nvGrpSpPr>
          <p:cNvPr id="16" name="Group 15"/>
          <p:cNvGrpSpPr/>
          <p:nvPr/>
        </p:nvGrpSpPr>
        <p:grpSpPr>
          <a:xfrm>
            <a:off x="1186993" y="1503147"/>
            <a:ext cx="4739751" cy="3592141"/>
            <a:chOff x="994620" y="1717278"/>
            <a:chExt cx="4150712" cy="3225660"/>
          </a:xfrm>
        </p:grpSpPr>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l="1678" t="3150" r="48544" b="34509"/>
            <a:stretch/>
          </p:blipFill>
          <p:spPr>
            <a:xfrm>
              <a:off x="994620" y="1717278"/>
              <a:ext cx="3987930" cy="3225660"/>
            </a:xfrm>
            <a:prstGeom prst="rect">
              <a:avLst/>
            </a:prstGeom>
          </p:spPr>
        </p:pic>
        <p:sp>
          <p:nvSpPr>
            <p:cNvPr id="7" name="Rectangle 6"/>
            <p:cNvSpPr/>
            <p:nvPr/>
          </p:nvSpPr>
          <p:spPr>
            <a:xfrm>
              <a:off x="4579724" y="2266086"/>
              <a:ext cx="565608" cy="155542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p:cNvCxnSpPr/>
            <p:nvPr/>
          </p:nvCxnSpPr>
          <p:spPr>
            <a:xfrm flipV="1">
              <a:off x="3983309" y="2454261"/>
              <a:ext cx="707011" cy="65988"/>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V="1">
              <a:off x="4018828" y="2473260"/>
              <a:ext cx="707011" cy="65988"/>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4115917" y="2859614"/>
              <a:ext cx="463807" cy="470494"/>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4" name="TextBox 3"/>
          <p:cNvSpPr txBox="1"/>
          <p:nvPr/>
        </p:nvSpPr>
        <p:spPr>
          <a:xfrm>
            <a:off x="1530784" y="5958881"/>
            <a:ext cx="2661049" cy="523220"/>
          </a:xfrm>
          <a:prstGeom prst="rect">
            <a:avLst/>
          </a:prstGeom>
          <a:noFill/>
        </p:spPr>
        <p:txBody>
          <a:bodyPr wrap="none" rtlCol="0">
            <a:spAutoFit/>
          </a:bodyPr>
          <a:lstStyle/>
          <a:p>
            <a:r>
              <a:rPr lang="en-US" sz="1400" dirty="0" err="1" smtClean="0"/>
              <a:t>Kroos</a:t>
            </a:r>
            <a:r>
              <a:rPr lang="en-US" sz="1400" dirty="0" smtClean="0"/>
              <a:t> et al, 2012, PMID </a:t>
            </a:r>
            <a:r>
              <a:rPr lang="en-US" sz="1400" dirty="0"/>
              <a:t>22644586</a:t>
            </a:r>
          </a:p>
          <a:p>
            <a:endParaRPr lang="en-US" sz="1400" dirty="0"/>
          </a:p>
        </p:txBody>
      </p:sp>
      <p:sp>
        <p:nvSpPr>
          <p:cNvPr id="15" name="Rectangle 14"/>
          <p:cNvSpPr/>
          <p:nvPr/>
        </p:nvSpPr>
        <p:spPr>
          <a:xfrm>
            <a:off x="1102936" y="1283328"/>
            <a:ext cx="4616778" cy="5033914"/>
          </a:xfrm>
          <a:prstGeom prst="rect">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p:cNvSpPr txBox="1"/>
          <p:nvPr/>
        </p:nvSpPr>
        <p:spPr>
          <a:xfrm>
            <a:off x="7309043" y="5480937"/>
            <a:ext cx="3704860" cy="707886"/>
          </a:xfrm>
          <a:prstGeom prst="rect">
            <a:avLst/>
          </a:prstGeom>
          <a:noFill/>
        </p:spPr>
        <p:txBody>
          <a:bodyPr wrap="none" rtlCol="0">
            <a:spAutoFit/>
          </a:bodyPr>
          <a:lstStyle/>
          <a:p>
            <a:r>
              <a:rPr lang="en-US" sz="2000" b="1" dirty="0" err="1" smtClean="0"/>
              <a:t>ClinVar</a:t>
            </a:r>
            <a:r>
              <a:rPr lang="en-US" sz="2000" b="1" dirty="0" smtClean="0"/>
              <a:t> classifications for </a:t>
            </a:r>
          </a:p>
          <a:p>
            <a:r>
              <a:rPr lang="en-US" sz="2000" b="1" dirty="0" smtClean="0"/>
              <a:t>1982 </a:t>
            </a:r>
            <a:r>
              <a:rPr lang="en-US" sz="2000" b="1" i="1" dirty="0" smtClean="0"/>
              <a:t>GAA</a:t>
            </a:r>
            <a:r>
              <a:rPr lang="en-US" sz="2000" b="1" dirty="0" smtClean="0"/>
              <a:t> sequence variants</a:t>
            </a:r>
            <a:endParaRPr lang="en-US" sz="2000" b="1" dirty="0"/>
          </a:p>
        </p:txBody>
      </p:sp>
      <p:pic>
        <p:nvPicPr>
          <p:cNvPr id="12" name="Picture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57443" y="1402136"/>
            <a:ext cx="3775349" cy="3794164"/>
          </a:xfrm>
          <a:prstGeom prst="rect">
            <a:avLst/>
          </a:prstGeom>
        </p:spPr>
      </p:pic>
      <p:sp>
        <p:nvSpPr>
          <p:cNvPr id="29" name="Rectangle 28"/>
          <p:cNvSpPr/>
          <p:nvPr/>
        </p:nvSpPr>
        <p:spPr>
          <a:xfrm>
            <a:off x="6601981" y="1291302"/>
            <a:ext cx="4616778" cy="5033914"/>
          </a:xfrm>
          <a:prstGeom prst="rect">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Box 29"/>
          <p:cNvSpPr txBox="1"/>
          <p:nvPr/>
        </p:nvSpPr>
        <p:spPr>
          <a:xfrm>
            <a:off x="9737745" y="6482101"/>
            <a:ext cx="2193229" cy="307777"/>
          </a:xfrm>
          <a:prstGeom prst="rect">
            <a:avLst/>
          </a:prstGeom>
          <a:noFill/>
        </p:spPr>
        <p:txBody>
          <a:bodyPr wrap="none" rtlCol="0">
            <a:spAutoFit/>
          </a:bodyPr>
          <a:lstStyle/>
          <a:p>
            <a:r>
              <a:rPr lang="en-US" dirty="0" smtClean="0"/>
              <a:t>Data obtained: 8/26/2022</a:t>
            </a:r>
            <a:endParaRPr lang="en-US" dirty="0"/>
          </a:p>
        </p:txBody>
      </p:sp>
    </p:spTree>
    <p:extLst>
      <p:ext uri="{BB962C8B-B14F-4D97-AF65-F5344CB8AC3E}">
        <p14:creationId xmlns:p14="http://schemas.microsoft.com/office/powerpoint/2010/main" val="387414807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0070C0"/>
                </a:solidFill>
              </a:rPr>
              <a:t>Back to our case…</a:t>
            </a:r>
            <a:endParaRPr lang="en-US" b="1" dirty="0">
              <a:solidFill>
                <a:srgbClr val="0070C0"/>
              </a:solidFill>
            </a:endParaRPr>
          </a:p>
        </p:txBody>
      </p:sp>
      <p:sp>
        <p:nvSpPr>
          <p:cNvPr id="3" name="Content Placeholder 2"/>
          <p:cNvSpPr>
            <a:spLocks noGrp="1"/>
          </p:cNvSpPr>
          <p:nvPr>
            <p:ph idx="1"/>
          </p:nvPr>
        </p:nvSpPr>
        <p:spPr/>
        <p:txBody>
          <a:bodyPr/>
          <a:lstStyle/>
          <a:p>
            <a:r>
              <a:rPr lang="en-US" dirty="0"/>
              <a:t>The physician </a:t>
            </a:r>
            <a:r>
              <a:rPr lang="en-US" dirty="0" smtClean="0"/>
              <a:t>ordered </a:t>
            </a:r>
            <a:r>
              <a:rPr lang="en-US" dirty="0"/>
              <a:t>sequencing of a panel of </a:t>
            </a:r>
            <a:r>
              <a:rPr lang="en-US" dirty="0" smtClean="0"/>
              <a:t>50 genes </a:t>
            </a:r>
            <a:r>
              <a:rPr lang="en-US" dirty="0"/>
              <a:t>involved in limb-girdle muscular dystrophy</a:t>
            </a:r>
          </a:p>
          <a:p>
            <a:r>
              <a:rPr lang="en-US" dirty="0" smtClean="0"/>
              <a:t>Results</a:t>
            </a:r>
            <a:r>
              <a:rPr lang="en-US" dirty="0"/>
              <a:t>:</a:t>
            </a:r>
          </a:p>
          <a:p>
            <a:pPr lvl="1"/>
            <a:r>
              <a:rPr lang="en-US" dirty="0"/>
              <a:t>Two variants in the </a:t>
            </a:r>
            <a:r>
              <a:rPr lang="en-US" i="1" dirty="0"/>
              <a:t>GAA</a:t>
            </a:r>
            <a:r>
              <a:rPr lang="en-US" dirty="0"/>
              <a:t> gene</a:t>
            </a:r>
          </a:p>
          <a:p>
            <a:pPr lvl="2"/>
            <a:r>
              <a:rPr lang="en-US" dirty="0"/>
              <a:t>c.-32-13T&gt;G</a:t>
            </a:r>
          </a:p>
          <a:p>
            <a:pPr lvl="2"/>
            <a:r>
              <a:rPr lang="en-US" dirty="0"/>
              <a:t>c.925G&gt;A (p.Gly309Arg)</a:t>
            </a:r>
          </a:p>
          <a:p>
            <a:pPr lvl="1"/>
            <a:r>
              <a:rPr lang="en-US" dirty="0"/>
              <a:t>One variant in the </a:t>
            </a:r>
            <a:r>
              <a:rPr lang="en-US" i="1" dirty="0"/>
              <a:t>CAPN3</a:t>
            </a:r>
            <a:r>
              <a:rPr lang="en-US" dirty="0"/>
              <a:t> gene </a:t>
            </a:r>
          </a:p>
          <a:p>
            <a:pPr lvl="2"/>
            <a:r>
              <a:rPr lang="en-US" dirty="0"/>
              <a:t>c.706G&gt;A (p.Ala236Thr)</a:t>
            </a:r>
          </a:p>
          <a:p>
            <a:r>
              <a:rPr lang="en-US" dirty="0"/>
              <a:t>Are these variants the cause of the woman’s symptoms?</a:t>
            </a:r>
          </a:p>
          <a:p>
            <a:endParaRPr lang="en-US" dirty="0"/>
          </a:p>
        </p:txBody>
      </p:sp>
    </p:spTree>
    <p:extLst>
      <p:ext uri="{BB962C8B-B14F-4D97-AF65-F5344CB8AC3E}">
        <p14:creationId xmlns:p14="http://schemas.microsoft.com/office/powerpoint/2010/main" val="14788067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GAA:c.-32-13T&gt;G</a:t>
            </a:r>
            <a:endParaRPr lang="en-US" b="1" dirty="0"/>
          </a:p>
        </p:txBody>
      </p:sp>
      <p:sp>
        <p:nvSpPr>
          <p:cNvPr id="3" name="Content Placeholder 2"/>
          <p:cNvSpPr>
            <a:spLocks noGrp="1"/>
          </p:cNvSpPr>
          <p:nvPr>
            <p:ph idx="1"/>
          </p:nvPr>
        </p:nvSpPr>
        <p:spPr>
          <a:xfrm>
            <a:off x="838200" y="1825625"/>
            <a:ext cx="8051800" cy="4351338"/>
          </a:xfrm>
        </p:spPr>
        <p:txBody>
          <a:bodyPr>
            <a:normAutofit lnSpcReduction="10000"/>
          </a:bodyPr>
          <a:lstStyle/>
          <a:p>
            <a:r>
              <a:rPr lang="en-US" dirty="0" smtClean="0"/>
              <a:t>The most frequent </a:t>
            </a:r>
            <a:r>
              <a:rPr lang="en-US" i="1" dirty="0" smtClean="0"/>
              <a:t>GAA </a:t>
            </a:r>
            <a:r>
              <a:rPr lang="en-US" dirty="0" smtClean="0"/>
              <a:t>variant among children and adults with </a:t>
            </a:r>
            <a:r>
              <a:rPr lang="en-US" dirty="0" err="1" smtClean="0"/>
              <a:t>Pompe</a:t>
            </a:r>
            <a:r>
              <a:rPr lang="en-US" dirty="0" smtClean="0"/>
              <a:t> disease (Caucasian European and Latin American) </a:t>
            </a:r>
          </a:p>
          <a:p>
            <a:pPr lvl="1"/>
            <a:r>
              <a:rPr lang="en-US" dirty="0"/>
              <a:t>36-90% of patients with </a:t>
            </a:r>
            <a:r>
              <a:rPr lang="en-US" dirty="0" smtClean="0"/>
              <a:t>late-onset </a:t>
            </a:r>
            <a:r>
              <a:rPr lang="en-US" dirty="0" err="1" smtClean="0"/>
              <a:t>Pompe</a:t>
            </a:r>
            <a:r>
              <a:rPr lang="en-US" dirty="0" smtClean="0"/>
              <a:t> disease have at least one copy of this variant; typically with another pathogenic variant</a:t>
            </a:r>
          </a:p>
          <a:p>
            <a:r>
              <a:rPr lang="en-US" dirty="0" smtClean="0"/>
              <a:t>Rare enough to cause disease</a:t>
            </a:r>
          </a:p>
          <a:p>
            <a:r>
              <a:rPr lang="en-US" dirty="0" smtClean="0"/>
              <a:t>Leads to improper splicing, but a small amount of normal GAA enzyme can be made, accounting for the later onset of symptoms.</a:t>
            </a:r>
          </a:p>
          <a:p>
            <a:r>
              <a:rPr lang="en-US" dirty="0"/>
              <a:t>GAA:c.-</a:t>
            </a:r>
            <a:r>
              <a:rPr lang="en-US" dirty="0" smtClean="0"/>
              <a:t>32-13T&gt;G is a Pathogenic variant</a:t>
            </a:r>
          </a:p>
        </p:txBody>
      </p:sp>
      <p:sp>
        <p:nvSpPr>
          <p:cNvPr id="4" name="TextBox 3"/>
          <p:cNvSpPr txBox="1"/>
          <p:nvPr/>
        </p:nvSpPr>
        <p:spPr>
          <a:xfrm>
            <a:off x="609600" y="6176963"/>
            <a:ext cx="3459601" cy="646331"/>
          </a:xfrm>
          <a:prstGeom prst="rect">
            <a:avLst/>
          </a:prstGeom>
          <a:noFill/>
        </p:spPr>
        <p:txBody>
          <a:bodyPr wrap="none" rtlCol="0">
            <a:spAutoFit/>
          </a:bodyPr>
          <a:lstStyle/>
          <a:p>
            <a:r>
              <a:rPr lang="en-US" dirty="0"/>
              <a:t>(PMID: 7881425; PMID: 24150945)</a:t>
            </a:r>
          </a:p>
          <a:p>
            <a:endParaRPr lang="en-US" dirty="0"/>
          </a:p>
        </p:txBody>
      </p:sp>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l="16246" t="26615" r="77260" b="49813"/>
          <a:stretch/>
        </p:blipFill>
        <p:spPr>
          <a:xfrm>
            <a:off x="9960772" y="1700754"/>
            <a:ext cx="1113628" cy="1938839"/>
          </a:xfrm>
          <a:prstGeom prst="rect">
            <a:avLst/>
          </a:prstGeom>
          <a:ln>
            <a:noFill/>
          </a:ln>
        </p:spPr>
      </p:pic>
      <p:sp>
        <p:nvSpPr>
          <p:cNvPr id="11" name="TextBox 10"/>
          <p:cNvSpPr txBox="1"/>
          <p:nvPr/>
        </p:nvSpPr>
        <p:spPr>
          <a:xfrm>
            <a:off x="9805950" y="4218643"/>
            <a:ext cx="1322798" cy="369332"/>
          </a:xfrm>
          <a:prstGeom prst="rect">
            <a:avLst/>
          </a:prstGeom>
          <a:noFill/>
        </p:spPr>
        <p:txBody>
          <a:bodyPr wrap="none" rtlCol="0">
            <a:spAutoFit/>
          </a:bodyPr>
          <a:lstStyle/>
          <a:p>
            <a:r>
              <a:rPr lang="en-US" dirty="0" smtClean="0"/>
              <a:t>c</a:t>
            </a:r>
            <a:r>
              <a:rPr lang="en-US" dirty="0"/>
              <a:t>.-32-13T&gt;G</a:t>
            </a:r>
          </a:p>
        </p:txBody>
      </p:sp>
      <p:sp>
        <p:nvSpPr>
          <p:cNvPr id="12" name="Rectangle 11"/>
          <p:cNvSpPr/>
          <p:nvPr/>
        </p:nvSpPr>
        <p:spPr>
          <a:xfrm>
            <a:off x="9833458" y="4587975"/>
            <a:ext cx="1935210" cy="646331"/>
          </a:xfrm>
          <a:prstGeom prst="rect">
            <a:avLst/>
          </a:prstGeom>
        </p:spPr>
        <p:txBody>
          <a:bodyPr wrap="none">
            <a:spAutoFit/>
          </a:bodyPr>
          <a:lstStyle/>
          <a:p>
            <a:r>
              <a:rPr lang="en-US" dirty="0" smtClean="0"/>
              <a:t>A different </a:t>
            </a:r>
          </a:p>
          <a:p>
            <a:r>
              <a:rPr lang="en-US" dirty="0" smtClean="0"/>
              <a:t>pathogenic variant</a:t>
            </a:r>
            <a:endParaRPr lang="en-US" dirty="0"/>
          </a:p>
        </p:txBody>
      </p:sp>
      <p:sp>
        <p:nvSpPr>
          <p:cNvPr id="13" name="Rectangle 12"/>
          <p:cNvSpPr/>
          <p:nvPr/>
        </p:nvSpPr>
        <p:spPr>
          <a:xfrm>
            <a:off x="9514552" y="4779054"/>
            <a:ext cx="281216" cy="235116"/>
          </a:xfrm>
          <a:prstGeom prst="rect">
            <a:avLst/>
          </a:prstGeom>
          <a:solidFill>
            <a:srgbClr val="92D050"/>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p:cNvSpPr/>
          <p:nvPr/>
        </p:nvSpPr>
        <p:spPr>
          <a:xfrm>
            <a:off x="9521686" y="4331566"/>
            <a:ext cx="274081" cy="222857"/>
          </a:xfrm>
          <a:prstGeom prst="rect">
            <a:avLst/>
          </a:prstGeom>
          <a:solidFill>
            <a:srgbClr val="00FFFF"/>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9961954" y="2943035"/>
            <a:ext cx="536713" cy="257366"/>
          </a:xfrm>
          <a:prstGeom prst="rect">
            <a:avLst/>
          </a:prstGeom>
          <a:solidFill>
            <a:srgbClr val="00FFFF"/>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10600267" y="2943036"/>
            <a:ext cx="457200" cy="257366"/>
          </a:xfrm>
          <a:prstGeom prst="rect">
            <a:avLst/>
          </a:prstGeom>
          <a:solidFill>
            <a:srgbClr val="92D050"/>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6495151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animBg="1"/>
      <p:bldP spid="14" grpId="0" animBg="1"/>
      <p:bldP spid="15" grpId="0" animBg="1"/>
      <p:bldP spid="16"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GAA:c.925G&gt;A (p.Gly309Arg)</a:t>
            </a:r>
            <a:endParaRPr lang="en-US" dirty="0"/>
          </a:p>
        </p:txBody>
      </p:sp>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r="-1881" b="46067"/>
          <a:stretch/>
        </p:blipFill>
        <p:spPr>
          <a:xfrm>
            <a:off x="1126067" y="1419755"/>
            <a:ext cx="7780867" cy="1577445"/>
          </a:xfrm>
          <a:prstGeom prst="rect">
            <a:avLst/>
          </a:prstGeom>
        </p:spPr>
      </p:pic>
      <p:sp>
        <p:nvSpPr>
          <p:cNvPr id="6" name="TextBox 5"/>
          <p:cNvSpPr txBox="1"/>
          <p:nvPr/>
        </p:nvSpPr>
        <p:spPr>
          <a:xfrm>
            <a:off x="838200" y="3204614"/>
            <a:ext cx="10515600" cy="3539430"/>
          </a:xfrm>
          <a:prstGeom prst="rect">
            <a:avLst/>
          </a:prstGeom>
          <a:noFill/>
        </p:spPr>
        <p:txBody>
          <a:bodyPr wrap="square" rtlCol="0">
            <a:spAutoFit/>
          </a:bodyPr>
          <a:lstStyle/>
          <a:p>
            <a:pPr marL="285750" indent="-285750">
              <a:buFont typeface="Arial" panose="020B0604020202020204" pitchFamily="34" charset="0"/>
              <a:buChar char="•"/>
            </a:pPr>
            <a:r>
              <a:rPr lang="en-US" sz="2800" dirty="0" smtClean="0"/>
              <a:t>Rare in the general population </a:t>
            </a:r>
          </a:p>
          <a:p>
            <a:pPr marL="285750" indent="-285750">
              <a:buFont typeface="Arial" panose="020B0604020202020204" pitchFamily="34" charset="0"/>
              <a:buChar char="•"/>
            </a:pPr>
            <a:r>
              <a:rPr lang="en-US" sz="2800" dirty="0"/>
              <a:t>F</a:t>
            </a:r>
            <a:r>
              <a:rPr lang="en-US" sz="2800" dirty="0" smtClean="0"/>
              <a:t>ound in 5.5% of Dutch patients with </a:t>
            </a:r>
            <a:r>
              <a:rPr lang="en-US" sz="2800" dirty="0" err="1" smtClean="0"/>
              <a:t>Pompe</a:t>
            </a:r>
            <a:r>
              <a:rPr lang="en-US" sz="2800" dirty="0" smtClean="0"/>
              <a:t> disease</a:t>
            </a:r>
          </a:p>
          <a:p>
            <a:pPr marL="285750" indent="-285750">
              <a:buFont typeface="Arial" panose="020B0604020202020204" pitchFamily="34" charset="0"/>
              <a:buChar char="•"/>
            </a:pPr>
            <a:r>
              <a:rPr lang="en-US" sz="2800" dirty="0" smtClean="0"/>
              <a:t>&gt;10 patients with </a:t>
            </a:r>
            <a:r>
              <a:rPr lang="en-US" sz="2800" dirty="0" err="1" smtClean="0"/>
              <a:t>Pompe</a:t>
            </a:r>
            <a:r>
              <a:rPr lang="en-US" sz="2800" dirty="0" smtClean="0"/>
              <a:t> disease curated with this variant and a second </a:t>
            </a:r>
            <a:r>
              <a:rPr lang="en-US" sz="2800" i="1" dirty="0" smtClean="0"/>
              <a:t>GAA</a:t>
            </a:r>
            <a:r>
              <a:rPr lang="en-US" sz="2800" dirty="0" smtClean="0"/>
              <a:t> variant that has been classified as pathogenic</a:t>
            </a:r>
          </a:p>
          <a:p>
            <a:pPr marL="285750" indent="-285750">
              <a:buFont typeface="Arial" panose="020B0604020202020204" pitchFamily="34" charset="0"/>
              <a:buChar char="•"/>
            </a:pPr>
            <a:r>
              <a:rPr lang="en-US" sz="2800" dirty="0" smtClean="0"/>
              <a:t>Functional studies – when expressed </a:t>
            </a:r>
            <a:r>
              <a:rPr lang="en-US" sz="2800" dirty="0" smtClean="0"/>
              <a:t>in </a:t>
            </a:r>
            <a:r>
              <a:rPr lang="en-US" sz="2800" dirty="0" smtClean="0"/>
              <a:t>COS cells, this variant has deficient enzyme activity and results in abnormal synthesis and processing of GAA protein </a:t>
            </a:r>
            <a:endParaRPr lang="en-US" sz="2800" dirty="0" smtClean="0"/>
          </a:p>
          <a:p>
            <a:pPr marL="285750" indent="-285750">
              <a:buFont typeface="Arial" panose="020B0604020202020204" pitchFamily="34" charset="0"/>
              <a:buChar char="•"/>
            </a:pPr>
            <a:r>
              <a:rPr lang="en-US" sz="2800" dirty="0" smtClean="0"/>
              <a:t>In </a:t>
            </a:r>
            <a:r>
              <a:rPr lang="en-US" sz="2800" dirty="0" err="1" smtClean="0"/>
              <a:t>silico</a:t>
            </a:r>
            <a:r>
              <a:rPr lang="en-US" sz="2800" dirty="0" smtClean="0"/>
              <a:t> predictors indicate a damaging effect </a:t>
            </a:r>
            <a:endParaRPr lang="en-US" sz="2800" dirty="0"/>
          </a:p>
        </p:txBody>
      </p:sp>
      <p:sp>
        <p:nvSpPr>
          <p:cNvPr id="3" name="Oval 2"/>
          <p:cNvSpPr/>
          <p:nvPr/>
        </p:nvSpPr>
        <p:spPr>
          <a:xfrm>
            <a:off x="3234267" y="2065867"/>
            <a:ext cx="1371600" cy="423333"/>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4331342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0070C0"/>
                </a:solidFill>
              </a:rPr>
              <a:t>What </a:t>
            </a:r>
            <a:r>
              <a:rPr lang="en-US" b="1" dirty="0">
                <a:solidFill>
                  <a:srgbClr val="0070C0"/>
                </a:solidFill>
              </a:rPr>
              <a:t>i</a:t>
            </a:r>
            <a:r>
              <a:rPr lang="en-US" b="1" dirty="0" smtClean="0">
                <a:solidFill>
                  <a:srgbClr val="0070C0"/>
                </a:solidFill>
              </a:rPr>
              <a:t>s our patient’s diagnosis?</a:t>
            </a:r>
            <a:endParaRPr lang="en-US" b="1" dirty="0">
              <a:solidFill>
                <a:srgbClr val="0070C0"/>
              </a:solidFill>
            </a:endParaRPr>
          </a:p>
        </p:txBody>
      </p:sp>
      <p:sp>
        <p:nvSpPr>
          <p:cNvPr id="3" name="Content Placeholder 2"/>
          <p:cNvSpPr>
            <a:spLocks noGrp="1"/>
          </p:cNvSpPr>
          <p:nvPr>
            <p:ph idx="1"/>
          </p:nvPr>
        </p:nvSpPr>
        <p:spPr>
          <a:xfrm>
            <a:off x="838199" y="1825624"/>
            <a:ext cx="9643533" cy="4371975"/>
          </a:xfrm>
        </p:spPr>
        <p:txBody>
          <a:bodyPr>
            <a:normAutofit/>
          </a:bodyPr>
          <a:lstStyle/>
          <a:p>
            <a:r>
              <a:rPr lang="en-US" dirty="0"/>
              <a:t>D</a:t>
            </a:r>
            <a:r>
              <a:rPr lang="en-US" dirty="0" smtClean="0"/>
              <a:t>iagnosis of </a:t>
            </a:r>
            <a:r>
              <a:rPr lang="en-US" dirty="0" err="1" smtClean="0"/>
              <a:t>Pompe</a:t>
            </a:r>
            <a:r>
              <a:rPr lang="en-US" dirty="0" smtClean="0"/>
              <a:t> disease likely based on the genetic testing results</a:t>
            </a:r>
          </a:p>
          <a:p>
            <a:pPr lvl="1"/>
            <a:r>
              <a:rPr lang="en-US" dirty="0" smtClean="0"/>
              <a:t>2 pathogenic variants in </a:t>
            </a:r>
            <a:r>
              <a:rPr lang="en-US" i="1" dirty="0" smtClean="0"/>
              <a:t>GAA</a:t>
            </a:r>
          </a:p>
          <a:p>
            <a:pPr lvl="1"/>
            <a:endParaRPr lang="en-US" i="1" dirty="0"/>
          </a:p>
          <a:p>
            <a:r>
              <a:rPr lang="en-US" dirty="0" smtClean="0"/>
              <a:t>But </a:t>
            </a:r>
            <a:r>
              <a:rPr lang="en-US" dirty="0"/>
              <a:t>what about CAPN3:c.706G&gt;A (p.Ala236Thr</a:t>
            </a:r>
            <a:r>
              <a:rPr lang="en-US" dirty="0" smtClean="0"/>
              <a:t>)??</a:t>
            </a:r>
          </a:p>
        </p:txBody>
      </p:sp>
    </p:spTree>
    <p:extLst>
      <p:ext uri="{BB962C8B-B14F-4D97-AF65-F5344CB8AC3E}">
        <p14:creationId xmlns:p14="http://schemas.microsoft.com/office/powerpoint/2010/main" val="23784603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1223" y="489111"/>
            <a:ext cx="4242523" cy="1835634"/>
          </a:xfrm>
        </p:spPr>
        <p:txBody>
          <a:bodyPr/>
          <a:lstStyle/>
          <a:p>
            <a:r>
              <a:rPr lang="en-US" i="1" dirty="0" smtClean="0"/>
              <a:t>CAPN3</a:t>
            </a:r>
            <a:r>
              <a:rPr lang="en-US" dirty="0" smtClean="0"/>
              <a:t>:c.706G&gt;A (p.Ala236Thr)</a:t>
            </a:r>
            <a:endParaRPr lang="en-US" dirty="0"/>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r="1460" b="43492"/>
          <a:stretch/>
        </p:blipFill>
        <p:spPr>
          <a:xfrm>
            <a:off x="4753664" y="304450"/>
            <a:ext cx="7156157" cy="1710617"/>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1223" y="2150534"/>
            <a:ext cx="11178516" cy="4255902"/>
          </a:xfrm>
          <a:prstGeom prst="rect">
            <a:avLst/>
          </a:prstGeom>
        </p:spPr>
      </p:pic>
      <p:sp>
        <p:nvSpPr>
          <p:cNvPr id="3" name="TextBox 2"/>
          <p:cNvSpPr txBox="1"/>
          <p:nvPr/>
        </p:nvSpPr>
        <p:spPr>
          <a:xfrm>
            <a:off x="220133" y="6406436"/>
            <a:ext cx="5510996" cy="369332"/>
          </a:xfrm>
          <a:prstGeom prst="rect">
            <a:avLst/>
          </a:prstGeom>
          <a:noFill/>
        </p:spPr>
        <p:txBody>
          <a:bodyPr wrap="none" rtlCol="0">
            <a:spAutoFit/>
          </a:bodyPr>
          <a:lstStyle/>
          <a:p>
            <a:r>
              <a:rPr lang="en-US" dirty="0" smtClean="0"/>
              <a:t>Data from </a:t>
            </a:r>
            <a:r>
              <a:rPr lang="en-US" dirty="0" err="1" smtClean="0"/>
              <a:t>gnomAD</a:t>
            </a:r>
            <a:r>
              <a:rPr lang="en-US" dirty="0"/>
              <a:t> - </a:t>
            </a:r>
            <a:r>
              <a:rPr lang="en-US" dirty="0">
                <a:hlinkClick r:id="rId4"/>
              </a:rPr>
              <a:t>https://gnomad.broadinstitute.org</a:t>
            </a:r>
            <a:r>
              <a:rPr lang="en-US" dirty="0" smtClean="0">
                <a:hlinkClick r:id="rId4"/>
              </a:rPr>
              <a:t>/</a:t>
            </a:r>
            <a:r>
              <a:rPr lang="en-US" dirty="0" smtClean="0"/>
              <a:t> </a:t>
            </a:r>
            <a:endParaRPr lang="en-US" dirty="0"/>
          </a:p>
        </p:txBody>
      </p:sp>
    </p:spTree>
    <p:extLst>
      <p:ext uri="{BB962C8B-B14F-4D97-AF65-F5344CB8AC3E}">
        <p14:creationId xmlns:p14="http://schemas.microsoft.com/office/powerpoint/2010/main" val="179559311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0070C0"/>
                </a:solidFill>
              </a:rPr>
              <a:t>Following up on our patient…</a:t>
            </a:r>
            <a:endParaRPr lang="en-US" b="1" dirty="0">
              <a:solidFill>
                <a:srgbClr val="0070C0"/>
              </a:solidFill>
            </a:endParaRPr>
          </a:p>
        </p:txBody>
      </p:sp>
      <p:sp>
        <p:nvSpPr>
          <p:cNvPr id="3" name="Content Placeholder 2"/>
          <p:cNvSpPr>
            <a:spLocks noGrp="1"/>
          </p:cNvSpPr>
          <p:nvPr>
            <p:ph idx="1"/>
          </p:nvPr>
        </p:nvSpPr>
        <p:spPr/>
        <p:txBody>
          <a:bodyPr/>
          <a:lstStyle/>
          <a:p>
            <a:r>
              <a:rPr lang="en-US" dirty="0"/>
              <a:t>Referral to Metabolic Geneticist</a:t>
            </a:r>
          </a:p>
          <a:p>
            <a:pPr lvl="1"/>
            <a:r>
              <a:rPr lang="en-US" dirty="0"/>
              <a:t>Confirm diagnosis by measurement of GAA enzyme activity in dried blood spot, fibroblasts, or leukocytes</a:t>
            </a:r>
            <a:r>
              <a:rPr lang="en-US" dirty="0" smtClean="0"/>
              <a:t>.</a:t>
            </a:r>
            <a:endParaRPr lang="en-US" dirty="0" smtClean="0"/>
          </a:p>
          <a:p>
            <a:pPr lvl="1"/>
            <a:r>
              <a:rPr lang="en-US" dirty="0" smtClean="0"/>
              <a:t>Consider </a:t>
            </a:r>
            <a:r>
              <a:rPr lang="en-US" dirty="0"/>
              <a:t>enzyme replacement therapy.</a:t>
            </a:r>
          </a:p>
          <a:p>
            <a:r>
              <a:rPr lang="en-US" dirty="0" smtClean="0"/>
              <a:t>Testing </a:t>
            </a:r>
            <a:r>
              <a:rPr lang="en-US" dirty="0"/>
              <a:t>for family members is possible.</a:t>
            </a:r>
          </a:p>
          <a:p>
            <a:endParaRPr lang="en-US" dirty="0"/>
          </a:p>
        </p:txBody>
      </p:sp>
    </p:spTree>
    <p:extLst>
      <p:ext uri="{BB962C8B-B14F-4D97-AF65-F5344CB8AC3E}">
        <p14:creationId xmlns:p14="http://schemas.microsoft.com/office/powerpoint/2010/main" val="208816718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9351" y="597232"/>
            <a:ext cx="3901898" cy="1717734"/>
          </a:xfrm>
        </p:spPr>
        <p:txBody>
          <a:bodyPr>
            <a:normAutofit fontScale="90000"/>
          </a:bodyPr>
          <a:lstStyle/>
          <a:p>
            <a:r>
              <a:rPr lang="en-US" b="1" dirty="0" smtClean="0">
                <a:solidFill>
                  <a:srgbClr val="0070C0"/>
                </a:solidFill>
              </a:rPr>
              <a:t>Genetic testing for family members</a:t>
            </a:r>
            <a:endParaRPr lang="en-US" b="1" dirty="0">
              <a:solidFill>
                <a:srgbClr val="0070C0"/>
              </a:solidFill>
            </a:endParaRPr>
          </a:p>
        </p:txBody>
      </p:sp>
      <p:sp>
        <p:nvSpPr>
          <p:cNvPr id="25" name="Rectangle 24"/>
          <p:cNvSpPr/>
          <p:nvPr/>
        </p:nvSpPr>
        <p:spPr>
          <a:xfrm>
            <a:off x="1352696" y="5103335"/>
            <a:ext cx="281215" cy="195338"/>
          </a:xfrm>
          <a:prstGeom prst="rect">
            <a:avLst/>
          </a:prstGeom>
          <a:solidFill>
            <a:srgbClr val="7030A0"/>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Rectangle 31"/>
          <p:cNvSpPr/>
          <p:nvPr/>
        </p:nvSpPr>
        <p:spPr>
          <a:xfrm>
            <a:off x="6335868" y="1161130"/>
            <a:ext cx="539366" cy="548640"/>
          </a:xfrm>
          <a:prstGeom prst="rect">
            <a:avLst/>
          </a:prstGeom>
          <a:noFill/>
          <a:ln w="28575">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p:cNvSpPr/>
          <p:nvPr/>
        </p:nvSpPr>
        <p:spPr>
          <a:xfrm>
            <a:off x="7275478" y="1113422"/>
            <a:ext cx="595020" cy="596348"/>
          </a:xfrm>
          <a:prstGeom prst="ellipse">
            <a:avLst/>
          </a:prstGeom>
          <a:noFill/>
          <a:ln w="28575">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p:cNvSpPr/>
          <p:nvPr/>
        </p:nvSpPr>
        <p:spPr>
          <a:xfrm>
            <a:off x="9231623" y="2805787"/>
            <a:ext cx="513233" cy="534581"/>
          </a:xfrm>
          <a:prstGeom prst="rect">
            <a:avLst/>
          </a:prstGeom>
          <a:noFill/>
          <a:ln w="28575">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p:cNvSpPr/>
          <p:nvPr/>
        </p:nvSpPr>
        <p:spPr>
          <a:xfrm>
            <a:off x="5465280" y="2797999"/>
            <a:ext cx="595020" cy="596348"/>
          </a:xfrm>
          <a:prstGeom prst="ellipse">
            <a:avLst/>
          </a:prstGeom>
          <a:noFill/>
          <a:ln w="28575">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7" name="Straight Connector 36"/>
          <p:cNvCxnSpPr>
            <a:endCxn id="43" idx="1"/>
          </p:cNvCxnSpPr>
          <p:nvPr/>
        </p:nvCxnSpPr>
        <p:spPr>
          <a:xfrm>
            <a:off x="6314295" y="3069471"/>
            <a:ext cx="173468" cy="0"/>
          </a:xfrm>
          <a:prstGeom prst="line">
            <a:avLst/>
          </a:prstGeom>
          <a:ln w="2857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flipV="1">
            <a:off x="5777954" y="2561733"/>
            <a:ext cx="0" cy="252972"/>
          </a:xfrm>
          <a:prstGeom prst="line">
            <a:avLst/>
          </a:prstGeom>
          <a:ln w="2857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flipV="1">
            <a:off x="10685904" y="2535818"/>
            <a:ext cx="0" cy="252972"/>
          </a:xfrm>
          <a:prstGeom prst="line">
            <a:avLst/>
          </a:prstGeom>
          <a:ln w="2857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a:off x="5753070" y="2552752"/>
            <a:ext cx="4932834" cy="2187"/>
          </a:xfrm>
          <a:prstGeom prst="line">
            <a:avLst/>
          </a:prstGeom>
          <a:ln w="2857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7081968" y="1418517"/>
            <a:ext cx="0" cy="1134234"/>
          </a:xfrm>
          <a:prstGeom prst="line">
            <a:avLst/>
          </a:prstGeom>
          <a:ln w="2857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flipV="1">
            <a:off x="9503284" y="2561735"/>
            <a:ext cx="0" cy="252972"/>
          </a:xfrm>
          <a:prstGeom prst="line">
            <a:avLst/>
          </a:prstGeom>
          <a:ln w="2857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43" name="Rectangle 42"/>
          <p:cNvSpPr/>
          <p:nvPr/>
        </p:nvSpPr>
        <p:spPr>
          <a:xfrm>
            <a:off x="6487763" y="2795151"/>
            <a:ext cx="539366" cy="548640"/>
          </a:xfrm>
          <a:prstGeom prst="rect">
            <a:avLst/>
          </a:prstGeom>
          <a:noFill/>
          <a:ln w="28575">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p:cNvSpPr/>
          <p:nvPr/>
        </p:nvSpPr>
        <p:spPr>
          <a:xfrm>
            <a:off x="6008270" y="3834733"/>
            <a:ext cx="539366" cy="548640"/>
          </a:xfrm>
          <a:prstGeom prst="rect">
            <a:avLst/>
          </a:prstGeom>
          <a:noFill/>
          <a:ln w="28575">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5" name="Straight Connector 44"/>
          <p:cNvCxnSpPr/>
          <p:nvPr/>
        </p:nvCxnSpPr>
        <p:spPr>
          <a:xfrm>
            <a:off x="6271967" y="3069471"/>
            <a:ext cx="0" cy="770686"/>
          </a:xfrm>
          <a:prstGeom prst="line">
            <a:avLst/>
          </a:prstGeom>
          <a:ln w="2857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a:off x="6082166" y="3069471"/>
            <a:ext cx="413468" cy="0"/>
          </a:xfrm>
          <a:prstGeom prst="line">
            <a:avLst/>
          </a:prstGeom>
          <a:ln w="2857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p:nvPr/>
        </p:nvCxnSpPr>
        <p:spPr>
          <a:xfrm flipV="1">
            <a:off x="5385867" y="3739030"/>
            <a:ext cx="250982" cy="398338"/>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
        <p:nvSpPr>
          <p:cNvPr id="48" name="TextBox 47"/>
          <p:cNvSpPr txBox="1"/>
          <p:nvPr/>
        </p:nvSpPr>
        <p:spPr>
          <a:xfrm>
            <a:off x="5377070" y="3363669"/>
            <a:ext cx="769817" cy="369332"/>
          </a:xfrm>
          <a:prstGeom prst="rect">
            <a:avLst/>
          </a:prstGeom>
          <a:noFill/>
        </p:spPr>
        <p:txBody>
          <a:bodyPr wrap="square" rtlCol="0">
            <a:spAutoFit/>
          </a:bodyPr>
          <a:lstStyle/>
          <a:p>
            <a:r>
              <a:rPr lang="en-US" dirty="0" smtClean="0"/>
              <a:t>53 </a:t>
            </a:r>
            <a:r>
              <a:rPr lang="en-US" dirty="0" err="1" smtClean="0"/>
              <a:t>yrs</a:t>
            </a:r>
            <a:endParaRPr lang="en-US" dirty="0"/>
          </a:p>
        </p:txBody>
      </p:sp>
      <p:sp>
        <p:nvSpPr>
          <p:cNvPr id="49" name="TextBox 48"/>
          <p:cNvSpPr txBox="1"/>
          <p:nvPr/>
        </p:nvSpPr>
        <p:spPr>
          <a:xfrm>
            <a:off x="9087322" y="3396365"/>
            <a:ext cx="906530" cy="646331"/>
          </a:xfrm>
          <a:prstGeom prst="rect">
            <a:avLst/>
          </a:prstGeom>
          <a:noFill/>
        </p:spPr>
        <p:txBody>
          <a:bodyPr wrap="none" rtlCol="0">
            <a:spAutoFit/>
          </a:bodyPr>
          <a:lstStyle/>
          <a:p>
            <a:pPr algn="ctr"/>
            <a:r>
              <a:rPr lang="en-US" dirty="0" smtClean="0"/>
              <a:t>50 </a:t>
            </a:r>
            <a:r>
              <a:rPr lang="en-US" dirty="0" err="1" smtClean="0"/>
              <a:t>yrs</a:t>
            </a:r>
            <a:endParaRPr lang="en-US" dirty="0" smtClean="0"/>
          </a:p>
          <a:p>
            <a:pPr algn="ctr"/>
            <a:r>
              <a:rPr lang="en-US" dirty="0" smtClean="0"/>
              <a:t>Healthy</a:t>
            </a:r>
            <a:endParaRPr lang="en-US" dirty="0"/>
          </a:p>
        </p:txBody>
      </p:sp>
      <p:sp>
        <p:nvSpPr>
          <p:cNvPr id="50" name="TextBox 49"/>
          <p:cNvSpPr txBox="1"/>
          <p:nvPr/>
        </p:nvSpPr>
        <p:spPr>
          <a:xfrm>
            <a:off x="9997254" y="3383166"/>
            <a:ext cx="1377300" cy="923330"/>
          </a:xfrm>
          <a:prstGeom prst="rect">
            <a:avLst/>
          </a:prstGeom>
          <a:noFill/>
        </p:spPr>
        <p:txBody>
          <a:bodyPr wrap="none" rtlCol="0">
            <a:spAutoFit/>
          </a:bodyPr>
          <a:lstStyle/>
          <a:p>
            <a:pPr algn="ctr"/>
            <a:r>
              <a:rPr lang="en-US" dirty="0" smtClean="0"/>
              <a:t>45 </a:t>
            </a:r>
            <a:r>
              <a:rPr lang="en-US" dirty="0" err="1" smtClean="0"/>
              <a:t>yrs</a:t>
            </a:r>
            <a:endParaRPr lang="en-US" dirty="0" smtClean="0"/>
          </a:p>
          <a:p>
            <a:pPr algn="ctr"/>
            <a:r>
              <a:rPr lang="en-US" dirty="0" smtClean="0"/>
              <a:t>Mild muscle </a:t>
            </a:r>
          </a:p>
          <a:p>
            <a:pPr algn="ctr"/>
            <a:r>
              <a:rPr lang="en-US" dirty="0" smtClean="0"/>
              <a:t>weakness</a:t>
            </a:r>
            <a:endParaRPr lang="en-US" dirty="0"/>
          </a:p>
        </p:txBody>
      </p:sp>
      <p:sp>
        <p:nvSpPr>
          <p:cNvPr id="51" name="Oval 50"/>
          <p:cNvSpPr/>
          <p:nvPr/>
        </p:nvSpPr>
        <p:spPr>
          <a:xfrm>
            <a:off x="10358347" y="2772592"/>
            <a:ext cx="595020" cy="596348"/>
          </a:xfrm>
          <a:prstGeom prst="ellipse">
            <a:avLst/>
          </a:prstGeom>
          <a:solidFill>
            <a:schemeClr val="bg1"/>
          </a:solidFill>
          <a:ln w="28575">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TextBox 51"/>
          <p:cNvSpPr txBox="1"/>
          <p:nvPr/>
        </p:nvSpPr>
        <p:spPr>
          <a:xfrm>
            <a:off x="5818702" y="4458874"/>
            <a:ext cx="906530" cy="646331"/>
          </a:xfrm>
          <a:prstGeom prst="rect">
            <a:avLst/>
          </a:prstGeom>
          <a:noFill/>
        </p:spPr>
        <p:txBody>
          <a:bodyPr wrap="none" rtlCol="0">
            <a:spAutoFit/>
          </a:bodyPr>
          <a:lstStyle/>
          <a:p>
            <a:pPr algn="ctr"/>
            <a:r>
              <a:rPr lang="en-US" dirty="0" smtClean="0"/>
              <a:t>27 </a:t>
            </a:r>
            <a:r>
              <a:rPr lang="en-US" dirty="0" err="1" smtClean="0"/>
              <a:t>yrs</a:t>
            </a:r>
            <a:endParaRPr lang="en-US" dirty="0" smtClean="0"/>
          </a:p>
          <a:p>
            <a:pPr algn="ctr"/>
            <a:r>
              <a:rPr lang="en-US" dirty="0" smtClean="0"/>
              <a:t>Healthy</a:t>
            </a:r>
            <a:endParaRPr lang="en-US" dirty="0"/>
          </a:p>
        </p:txBody>
      </p:sp>
      <p:cxnSp>
        <p:nvCxnSpPr>
          <p:cNvPr id="53" name="Straight Connector 52"/>
          <p:cNvCxnSpPr/>
          <p:nvPr/>
        </p:nvCxnSpPr>
        <p:spPr>
          <a:xfrm flipV="1">
            <a:off x="6204235" y="1057539"/>
            <a:ext cx="755162" cy="797121"/>
          </a:xfrm>
          <a:prstGeom prst="line">
            <a:avLst/>
          </a:prstGeom>
          <a:ln w="571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62" name="TextBox 61"/>
          <p:cNvSpPr txBox="1"/>
          <p:nvPr/>
        </p:nvSpPr>
        <p:spPr>
          <a:xfrm>
            <a:off x="1644095" y="4083177"/>
            <a:ext cx="1322798" cy="369332"/>
          </a:xfrm>
          <a:prstGeom prst="rect">
            <a:avLst/>
          </a:prstGeom>
          <a:noFill/>
        </p:spPr>
        <p:txBody>
          <a:bodyPr wrap="none" rtlCol="0">
            <a:spAutoFit/>
          </a:bodyPr>
          <a:lstStyle/>
          <a:p>
            <a:r>
              <a:rPr lang="en-US" dirty="0" smtClean="0"/>
              <a:t>c</a:t>
            </a:r>
            <a:r>
              <a:rPr lang="en-US" dirty="0"/>
              <a:t>.-32-13T&gt;G</a:t>
            </a:r>
          </a:p>
        </p:txBody>
      </p:sp>
      <p:sp>
        <p:nvSpPr>
          <p:cNvPr id="64" name="Rectangle 63"/>
          <p:cNvSpPr/>
          <p:nvPr/>
        </p:nvSpPr>
        <p:spPr>
          <a:xfrm>
            <a:off x="1644095" y="4551506"/>
            <a:ext cx="1085554" cy="369332"/>
          </a:xfrm>
          <a:prstGeom prst="rect">
            <a:avLst/>
          </a:prstGeom>
        </p:spPr>
        <p:txBody>
          <a:bodyPr wrap="none">
            <a:spAutoFit/>
          </a:bodyPr>
          <a:lstStyle/>
          <a:p>
            <a:r>
              <a:rPr lang="en-US" dirty="0"/>
              <a:t>c.925G&gt;A</a:t>
            </a:r>
          </a:p>
        </p:txBody>
      </p:sp>
      <p:sp>
        <p:nvSpPr>
          <p:cNvPr id="73" name="Rectangle 72"/>
          <p:cNvSpPr/>
          <p:nvPr/>
        </p:nvSpPr>
        <p:spPr>
          <a:xfrm>
            <a:off x="1352697" y="4643588"/>
            <a:ext cx="281216" cy="235116"/>
          </a:xfrm>
          <a:prstGeom prst="rect">
            <a:avLst/>
          </a:prstGeom>
          <a:solidFill>
            <a:srgbClr val="92D050"/>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4" name="Rectangle 73"/>
          <p:cNvSpPr/>
          <p:nvPr/>
        </p:nvSpPr>
        <p:spPr>
          <a:xfrm>
            <a:off x="1359831" y="4196100"/>
            <a:ext cx="274081" cy="222857"/>
          </a:xfrm>
          <a:prstGeom prst="rect">
            <a:avLst/>
          </a:prstGeom>
          <a:solidFill>
            <a:srgbClr val="00FFFF"/>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TextBox 81"/>
          <p:cNvSpPr txBox="1"/>
          <p:nvPr/>
        </p:nvSpPr>
        <p:spPr>
          <a:xfrm>
            <a:off x="1644095" y="5019835"/>
            <a:ext cx="1861087" cy="369332"/>
          </a:xfrm>
          <a:prstGeom prst="rect">
            <a:avLst/>
          </a:prstGeom>
          <a:noFill/>
        </p:spPr>
        <p:txBody>
          <a:bodyPr wrap="none" rtlCol="0">
            <a:spAutoFit/>
          </a:bodyPr>
          <a:lstStyle/>
          <a:p>
            <a:r>
              <a:rPr lang="en-US" dirty="0" smtClean="0"/>
              <a:t>Normal </a:t>
            </a:r>
            <a:r>
              <a:rPr lang="en-US" i="1" dirty="0" smtClean="0"/>
              <a:t>GAA</a:t>
            </a:r>
            <a:r>
              <a:rPr lang="en-US" dirty="0" smtClean="0"/>
              <a:t> gene</a:t>
            </a:r>
            <a:endParaRPr lang="en-US" dirty="0"/>
          </a:p>
        </p:txBody>
      </p:sp>
      <p:cxnSp>
        <p:nvCxnSpPr>
          <p:cNvPr id="83" name="Straight Connector 82"/>
          <p:cNvCxnSpPr/>
          <p:nvPr/>
        </p:nvCxnSpPr>
        <p:spPr>
          <a:xfrm>
            <a:off x="6861098" y="1443870"/>
            <a:ext cx="413468" cy="0"/>
          </a:xfrm>
          <a:prstGeom prst="line">
            <a:avLst/>
          </a:prstGeom>
          <a:ln w="2857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grpSp>
        <p:nvGrpSpPr>
          <p:cNvPr id="5" name="Group 4"/>
          <p:cNvGrpSpPr/>
          <p:nvPr/>
        </p:nvGrpSpPr>
        <p:grpSpPr>
          <a:xfrm>
            <a:off x="7126269" y="2739644"/>
            <a:ext cx="606027" cy="1004414"/>
            <a:chOff x="7126269" y="2739644"/>
            <a:chExt cx="606027" cy="1004414"/>
          </a:xfrm>
        </p:grpSpPr>
        <p:pic>
          <p:nvPicPr>
            <p:cNvPr id="54" name="Picture 53"/>
            <p:cNvPicPr>
              <a:picLocks noChangeAspect="1"/>
            </p:cNvPicPr>
            <p:nvPr/>
          </p:nvPicPr>
          <p:blipFill rotWithShape="1">
            <a:blip r:embed="rId2" cstate="print">
              <a:extLst>
                <a:ext uri="{28A0092B-C50C-407E-A947-70E740481C1C}">
                  <a14:useLocalDpi xmlns:a14="http://schemas.microsoft.com/office/drawing/2010/main" val="0"/>
                </a:ext>
              </a:extLst>
            </a:blip>
            <a:srcRect l="16246" t="26615" r="77260" b="49813"/>
            <a:stretch/>
          </p:blipFill>
          <p:spPr>
            <a:xfrm>
              <a:off x="7134980" y="2739644"/>
              <a:ext cx="576914" cy="1004414"/>
            </a:xfrm>
            <a:prstGeom prst="rect">
              <a:avLst/>
            </a:prstGeom>
            <a:ln>
              <a:noFill/>
            </a:ln>
          </p:spPr>
        </p:pic>
        <p:sp>
          <p:nvSpPr>
            <p:cNvPr id="55" name="Rectangle 54"/>
            <p:cNvSpPr/>
            <p:nvPr/>
          </p:nvSpPr>
          <p:spPr>
            <a:xfrm>
              <a:off x="7126269" y="3394347"/>
              <a:ext cx="284293" cy="154883"/>
            </a:xfrm>
            <a:prstGeom prst="rect">
              <a:avLst/>
            </a:prstGeom>
            <a:solidFill>
              <a:srgbClr val="7030A0"/>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6" name="Rectangle 55"/>
            <p:cNvSpPr/>
            <p:nvPr/>
          </p:nvSpPr>
          <p:spPr>
            <a:xfrm>
              <a:off x="7448003" y="3394348"/>
              <a:ext cx="284293" cy="154883"/>
            </a:xfrm>
            <a:prstGeom prst="rect">
              <a:avLst/>
            </a:prstGeom>
            <a:solidFill>
              <a:srgbClr val="7030A0"/>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6" name="Group 5"/>
          <p:cNvGrpSpPr/>
          <p:nvPr/>
        </p:nvGrpSpPr>
        <p:grpSpPr>
          <a:xfrm>
            <a:off x="8401969" y="2733469"/>
            <a:ext cx="633383" cy="990910"/>
            <a:chOff x="8401969" y="2733469"/>
            <a:chExt cx="633383" cy="990910"/>
          </a:xfrm>
        </p:grpSpPr>
        <p:pic>
          <p:nvPicPr>
            <p:cNvPr id="23" name="Picture 22"/>
            <p:cNvPicPr>
              <a:picLocks noChangeAspect="1"/>
            </p:cNvPicPr>
            <p:nvPr/>
          </p:nvPicPr>
          <p:blipFill rotWithShape="1">
            <a:blip r:embed="rId3" cstate="print">
              <a:extLst>
                <a:ext uri="{28A0092B-C50C-407E-A947-70E740481C1C}">
                  <a14:useLocalDpi xmlns:a14="http://schemas.microsoft.com/office/drawing/2010/main" val="0"/>
                </a:ext>
              </a:extLst>
            </a:blip>
            <a:srcRect l="16162" t="26616" r="77020" b="49063"/>
            <a:stretch/>
          </p:blipFill>
          <p:spPr>
            <a:xfrm>
              <a:off x="8403281" y="2733469"/>
              <a:ext cx="613826" cy="990910"/>
            </a:xfrm>
            <a:prstGeom prst="rect">
              <a:avLst/>
            </a:prstGeom>
            <a:ln>
              <a:noFill/>
            </a:ln>
          </p:spPr>
        </p:pic>
        <p:sp>
          <p:nvSpPr>
            <p:cNvPr id="75" name="Rectangle 74"/>
            <p:cNvSpPr/>
            <p:nvPr/>
          </p:nvSpPr>
          <p:spPr>
            <a:xfrm>
              <a:off x="8401969" y="3356660"/>
              <a:ext cx="288516" cy="150066"/>
            </a:xfrm>
            <a:prstGeom prst="rect">
              <a:avLst/>
            </a:prstGeom>
            <a:solidFill>
              <a:srgbClr val="92D050"/>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9" name="Rectangle 58"/>
            <p:cNvSpPr/>
            <p:nvPr/>
          </p:nvSpPr>
          <p:spPr>
            <a:xfrm>
              <a:off x="8751059" y="3351843"/>
              <a:ext cx="284293" cy="154883"/>
            </a:xfrm>
            <a:prstGeom prst="rect">
              <a:avLst/>
            </a:prstGeom>
            <a:solidFill>
              <a:srgbClr val="7030A0"/>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3" name="Group 2"/>
          <p:cNvGrpSpPr/>
          <p:nvPr/>
        </p:nvGrpSpPr>
        <p:grpSpPr>
          <a:xfrm>
            <a:off x="4793796" y="2635179"/>
            <a:ext cx="611957" cy="1004414"/>
            <a:chOff x="4793796" y="2635179"/>
            <a:chExt cx="611957" cy="1004414"/>
          </a:xfrm>
        </p:grpSpPr>
        <p:pic>
          <p:nvPicPr>
            <p:cNvPr id="19" name="Picture 18"/>
            <p:cNvPicPr>
              <a:picLocks noChangeAspect="1"/>
            </p:cNvPicPr>
            <p:nvPr/>
          </p:nvPicPr>
          <p:blipFill rotWithShape="1">
            <a:blip r:embed="rId2" cstate="print">
              <a:extLst>
                <a:ext uri="{28A0092B-C50C-407E-A947-70E740481C1C}">
                  <a14:useLocalDpi xmlns:a14="http://schemas.microsoft.com/office/drawing/2010/main" val="0"/>
                </a:ext>
              </a:extLst>
            </a:blip>
            <a:srcRect l="16246" t="26615" r="77260" b="49813"/>
            <a:stretch/>
          </p:blipFill>
          <p:spPr>
            <a:xfrm>
              <a:off x="4796111" y="2635179"/>
              <a:ext cx="576914" cy="1004414"/>
            </a:xfrm>
            <a:prstGeom prst="rect">
              <a:avLst/>
            </a:prstGeom>
            <a:ln>
              <a:noFill/>
            </a:ln>
          </p:spPr>
        </p:pic>
        <p:sp>
          <p:nvSpPr>
            <p:cNvPr id="21" name="Rectangle 20"/>
            <p:cNvSpPr/>
            <p:nvPr/>
          </p:nvSpPr>
          <p:spPr>
            <a:xfrm>
              <a:off x="5134887" y="3270883"/>
              <a:ext cx="270866" cy="148580"/>
            </a:xfrm>
            <a:prstGeom prst="rect">
              <a:avLst/>
            </a:prstGeom>
            <a:solidFill>
              <a:srgbClr val="00FFFF"/>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Rectangle 60"/>
            <p:cNvSpPr/>
            <p:nvPr/>
          </p:nvSpPr>
          <p:spPr>
            <a:xfrm>
              <a:off x="4793796" y="3270882"/>
              <a:ext cx="288516" cy="150066"/>
            </a:xfrm>
            <a:prstGeom prst="rect">
              <a:avLst/>
            </a:prstGeom>
            <a:solidFill>
              <a:srgbClr val="92D050"/>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7" name="Group 6"/>
          <p:cNvGrpSpPr/>
          <p:nvPr/>
        </p:nvGrpSpPr>
        <p:grpSpPr>
          <a:xfrm>
            <a:off x="11075700" y="2685980"/>
            <a:ext cx="601635" cy="1004414"/>
            <a:chOff x="11075700" y="2685980"/>
            <a:chExt cx="601635" cy="1004414"/>
          </a:xfrm>
        </p:grpSpPr>
        <p:pic>
          <p:nvPicPr>
            <p:cNvPr id="79" name="Picture 78"/>
            <p:cNvPicPr>
              <a:picLocks noChangeAspect="1"/>
            </p:cNvPicPr>
            <p:nvPr/>
          </p:nvPicPr>
          <p:blipFill rotWithShape="1">
            <a:blip r:embed="rId2" cstate="print">
              <a:extLst>
                <a:ext uri="{28A0092B-C50C-407E-A947-70E740481C1C}">
                  <a14:useLocalDpi xmlns:a14="http://schemas.microsoft.com/office/drawing/2010/main" val="0"/>
                </a:ext>
              </a:extLst>
            </a:blip>
            <a:srcRect l="16246" t="26615" r="77260" b="49813"/>
            <a:stretch/>
          </p:blipFill>
          <p:spPr>
            <a:xfrm>
              <a:off x="11095305" y="2685980"/>
              <a:ext cx="576914" cy="1004414"/>
            </a:xfrm>
            <a:prstGeom prst="rect">
              <a:avLst/>
            </a:prstGeom>
            <a:ln>
              <a:noFill/>
            </a:ln>
          </p:spPr>
        </p:pic>
        <p:sp>
          <p:nvSpPr>
            <p:cNvPr id="60" name="Rectangle 59"/>
            <p:cNvSpPr/>
            <p:nvPr/>
          </p:nvSpPr>
          <p:spPr>
            <a:xfrm>
              <a:off x="11075700" y="3338927"/>
              <a:ext cx="288516" cy="150066"/>
            </a:xfrm>
            <a:prstGeom prst="rect">
              <a:avLst/>
            </a:prstGeom>
            <a:solidFill>
              <a:srgbClr val="92D050"/>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3" name="Rectangle 62"/>
            <p:cNvSpPr/>
            <p:nvPr/>
          </p:nvSpPr>
          <p:spPr>
            <a:xfrm>
              <a:off x="11406469" y="3338796"/>
              <a:ext cx="270866" cy="148580"/>
            </a:xfrm>
            <a:prstGeom prst="rect">
              <a:avLst/>
            </a:prstGeom>
            <a:solidFill>
              <a:srgbClr val="00FFFF"/>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 name="Group 3"/>
          <p:cNvGrpSpPr/>
          <p:nvPr/>
        </p:nvGrpSpPr>
        <p:grpSpPr>
          <a:xfrm>
            <a:off x="5983510" y="5059508"/>
            <a:ext cx="597317" cy="1004414"/>
            <a:chOff x="5983510" y="5059508"/>
            <a:chExt cx="597317" cy="1004414"/>
          </a:xfrm>
        </p:grpSpPr>
        <p:pic>
          <p:nvPicPr>
            <p:cNvPr id="76" name="Picture 75"/>
            <p:cNvPicPr>
              <a:picLocks noChangeAspect="1"/>
            </p:cNvPicPr>
            <p:nvPr/>
          </p:nvPicPr>
          <p:blipFill rotWithShape="1">
            <a:blip r:embed="rId2" cstate="print">
              <a:extLst>
                <a:ext uri="{28A0092B-C50C-407E-A947-70E740481C1C}">
                  <a14:useLocalDpi xmlns:a14="http://schemas.microsoft.com/office/drawing/2010/main" val="0"/>
                </a:ext>
              </a:extLst>
            </a:blip>
            <a:srcRect l="16246" t="26615" r="77260" b="49813"/>
            <a:stretch/>
          </p:blipFill>
          <p:spPr>
            <a:xfrm>
              <a:off x="5983510" y="5059508"/>
              <a:ext cx="576914" cy="1004414"/>
            </a:xfrm>
            <a:prstGeom prst="rect">
              <a:avLst/>
            </a:prstGeom>
            <a:ln>
              <a:noFill/>
            </a:ln>
          </p:spPr>
        </p:pic>
        <p:sp>
          <p:nvSpPr>
            <p:cNvPr id="58" name="Rectangle 57"/>
            <p:cNvSpPr/>
            <p:nvPr/>
          </p:nvSpPr>
          <p:spPr>
            <a:xfrm>
              <a:off x="6296534" y="5697280"/>
              <a:ext cx="284293" cy="154883"/>
            </a:xfrm>
            <a:prstGeom prst="rect">
              <a:avLst/>
            </a:prstGeom>
            <a:solidFill>
              <a:srgbClr val="7030A0"/>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5" name="Rectangle 64"/>
            <p:cNvSpPr/>
            <p:nvPr/>
          </p:nvSpPr>
          <p:spPr>
            <a:xfrm>
              <a:off x="5983510" y="5697280"/>
              <a:ext cx="270866" cy="148580"/>
            </a:xfrm>
            <a:prstGeom prst="rect">
              <a:avLst/>
            </a:prstGeom>
            <a:solidFill>
              <a:srgbClr val="00FFFF"/>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0903793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0070C0"/>
                </a:solidFill>
              </a:rPr>
              <a:t>Genetic testing</a:t>
            </a:r>
            <a:endParaRPr lang="en-US" b="1" dirty="0">
              <a:solidFill>
                <a:srgbClr val="0070C0"/>
              </a:solidFill>
            </a:endParaRPr>
          </a:p>
        </p:txBody>
      </p:sp>
      <p:sp>
        <p:nvSpPr>
          <p:cNvPr id="3" name="Content Placeholder 2"/>
          <p:cNvSpPr>
            <a:spLocks noGrp="1"/>
          </p:cNvSpPr>
          <p:nvPr>
            <p:ph sz="half" idx="1"/>
          </p:nvPr>
        </p:nvSpPr>
        <p:spPr/>
        <p:txBody>
          <a:bodyPr>
            <a:noAutofit/>
          </a:bodyPr>
          <a:lstStyle/>
          <a:p>
            <a:pPr marL="0" indent="0">
              <a:buNone/>
            </a:pPr>
            <a:r>
              <a:rPr lang="en-US" sz="3200" b="1" dirty="0" smtClean="0"/>
              <a:t>Pros</a:t>
            </a:r>
          </a:p>
          <a:p>
            <a:r>
              <a:rPr lang="en-US" sz="3200" dirty="0"/>
              <a:t>Disease management</a:t>
            </a:r>
          </a:p>
          <a:p>
            <a:r>
              <a:rPr lang="en-US" sz="3200" dirty="0" smtClean="0"/>
              <a:t>Inheritance </a:t>
            </a:r>
            <a:r>
              <a:rPr lang="en-US" sz="3200" dirty="0"/>
              <a:t>pattern</a:t>
            </a:r>
          </a:p>
          <a:p>
            <a:r>
              <a:rPr lang="en-US" sz="3200" dirty="0" smtClean="0"/>
              <a:t>Testing </a:t>
            </a:r>
            <a:r>
              <a:rPr lang="en-US" sz="3200" dirty="0"/>
              <a:t>for other family members</a:t>
            </a:r>
          </a:p>
          <a:p>
            <a:r>
              <a:rPr lang="en-US" sz="3200" dirty="0" smtClean="0"/>
              <a:t>Prognosis</a:t>
            </a:r>
            <a:endParaRPr lang="en-US" sz="3200" dirty="0"/>
          </a:p>
          <a:p>
            <a:r>
              <a:rPr lang="en-US" sz="3200" dirty="0" smtClean="0"/>
              <a:t>End </a:t>
            </a:r>
            <a:r>
              <a:rPr lang="en-US" sz="3200" dirty="0"/>
              <a:t>the diagnostic odyssey</a:t>
            </a:r>
          </a:p>
          <a:p>
            <a:r>
              <a:rPr lang="en-US" sz="3200" dirty="0"/>
              <a:t>Support</a:t>
            </a:r>
          </a:p>
          <a:p>
            <a:pPr marL="0" indent="0">
              <a:buNone/>
            </a:pPr>
            <a:endParaRPr lang="en-US" sz="3200" dirty="0"/>
          </a:p>
        </p:txBody>
      </p:sp>
      <p:sp>
        <p:nvSpPr>
          <p:cNvPr id="4" name="Content Placeholder 3"/>
          <p:cNvSpPr>
            <a:spLocks noGrp="1"/>
          </p:cNvSpPr>
          <p:nvPr>
            <p:ph sz="half" idx="2"/>
          </p:nvPr>
        </p:nvSpPr>
        <p:spPr/>
        <p:txBody>
          <a:bodyPr>
            <a:normAutofit/>
          </a:bodyPr>
          <a:lstStyle/>
          <a:p>
            <a:pPr marL="0" indent="0">
              <a:buNone/>
            </a:pPr>
            <a:r>
              <a:rPr lang="en-US" sz="3200" b="1" dirty="0" smtClean="0"/>
              <a:t>Cons</a:t>
            </a:r>
          </a:p>
          <a:p>
            <a:r>
              <a:rPr lang="en-US" sz="3200" dirty="0"/>
              <a:t>Cost</a:t>
            </a:r>
          </a:p>
          <a:p>
            <a:r>
              <a:rPr lang="en-US" sz="3200" dirty="0" smtClean="0"/>
              <a:t>Psychological </a:t>
            </a:r>
            <a:r>
              <a:rPr lang="en-US" sz="3200" dirty="0"/>
              <a:t>impact</a:t>
            </a:r>
          </a:p>
          <a:p>
            <a:r>
              <a:rPr lang="en-US" sz="3200" dirty="0" smtClean="0"/>
              <a:t>May </a:t>
            </a:r>
            <a:r>
              <a:rPr lang="en-US" sz="3200" dirty="0"/>
              <a:t>disclose unknown genetic relationships </a:t>
            </a:r>
          </a:p>
          <a:p>
            <a:r>
              <a:rPr lang="en-US" sz="3200" dirty="0" smtClean="0"/>
              <a:t>False reassurance</a:t>
            </a:r>
            <a:endParaRPr lang="en-US" sz="3200" dirty="0"/>
          </a:p>
          <a:p>
            <a:r>
              <a:rPr lang="en-US" sz="3200" dirty="0"/>
              <a:t>Discrimination</a:t>
            </a:r>
          </a:p>
          <a:p>
            <a:pPr marL="0" indent="0">
              <a:buNone/>
            </a:pPr>
            <a:endParaRPr lang="en-US" sz="3200" dirty="0"/>
          </a:p>
        </p:txBody>
      </p:sp>
    </p:spTree>
    <p:extLst>
      <p:ext uri="{BB962C8B-B14F-4D97-AF65-F5344CB8AC3E}">
        <p14:creationId xmlns:p14="http://schemas.microsoft.com/office/powerpoint/2010/main" val="16090053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solidFill>
                  <a:srgbClr val="0070C0"/>
                </a:solidFill>
              </a:rPr>
              <a:t>Curated databases – a few examples</a:t>
            </a:r>
          </a:p>
        </p:txBody>
      </p:sp>
      <p:sp>
        <p:nvSpPr>
          <p:cNvPr id="3" name="Content Placeholder 2"/>
          <p:cNvSpPr>
            <a:spLocks noGrp="1"/>
          </p:cNvSpPr>
          <p:nvPr>
            <p:ph idx="1"/>
          </p:nvPr>
        </p:nvSpPr>
        <p:spPr/>
        <p:txBody>
          <a:bodyPr>
            <a:normAutofit fontScale="85000" lnSpcReduction="20000"/>
          </a:bodyPr>
          <a:lstStyle/>
          <a:p>
            <a:r>
              <a:rPr lang="en-US" dirty="0"/>
              <a:t>Clinical Genome </a:t>
            </a:r>
            <a:r>
              <a:rPr lang="en-US" dirty="0" smtClean="0"/>
              <a:t>Resource</a:t>
            </a:r>
          </a:p>
          <a:p>
            <a:r>
              <a:rPr lang="en-US" dirty="0" err="1" smtClean="0"/>
              <a:t>ClinVar</a:t>
            </a:r>
            <a:endParaRPr lang="en-US" dirty="0" smtClean="0"/>
          </a:p>
          <a:p>
            <a:r>
              <a:rPr lang="en-US" dirty="0" smtClean="0"/>
              <a:t>Online Mendelian Inheritance in Man (OMIM)</a:t>
            </a:r>
          </a:p>
          <a:p>
            <a:pPr lvl="1"/>
            <a:r>
              <a:rPr lang="en-US" dirty="0" smtClean="0"/>
              <a:t>Collects information from the medical literature on genes and genetic disorders</a:t>
            </a:r>
          </a:p>
          <a:p>
            <a:r>
              <a:rPr lang="en-US" dirty="0" err="1" smtClean="0"/>
              <a:t>Ensembl</a:t>
            </a:r>
            <a:endParaRPr lang="en-US" dirty="0"/>
          </a:p>
          <a:p>
            <a:pPr lvl="1"/>
            <a:r>
              <a:rPr lang="en-US" dirty="0"/>
              <a:t>G</a:t>
            </a:r>
            <a:r>
              <a:rPr lang="en-US" dirty="0" smtClean="0"/>
              <a:t>ene sequences, transcripts, number of exons, variants </a:t>
            </a:r>
            <a:r>
              <a:rPr lang="en-US" dirty="0" err="1" smtClean="0"/>
              <a:t>etc</a:t>
            </a:r>
            <a:endParaRPr lang="en-US" dirty="0" smtClean="0"/>
          </a:p>
          <a:p>
            <a:r>
              <a:rPr lang="en-US" dirty="0" smtClean="0"/>
              <a:t>The National Center for Biotechnology Information (NCBI)</a:t>
            </a:r>
          </a:p>
          <a:p>
            <a:r>
              <a:rPr lang="en-US" dirty="0" smtClean="0"/>
              <a:t>Mouse Genome Informatics</a:t>
            </a:r>
          </a:p>
          <a:p>
            <a:pPr lvl="1"/>
            <a:r>
              <a:rPr lang="en-US" dirty="0" smtClean="0"/>
              <a:t>Collects information on mouse models of human disease </a:t>
            </a:r>
          </a:p>
          <a:p>
            <a:r>
              <a:rPr lang="en-US" dirty="0" smtClean="0"/>
              <a:t>Locus-specific databases</a:t>
            </a:r>
          </a:p>
          <a:p>
            <a:pPr lvl="1"/>
            <a:r>
              <a:rPr lang="en-US" dirty="0" smtClean="0"/>
              <a:t>Lists genetic variants in different genes, publications</a:t>
            </a:r>
          </a:p>
          <a:p>
            <a:pPr marL="0" indent="0">
              <a:buNone/>
            </a:pPr>
            <a:r>
              <a:rPr lang="en-US" dirty="0" smtClean="0"/>
              <a:t>and many more…….</a:t>
            </a:r>
          </a:p>
          <a:p>
            <a:pPr marL="0" indent="0">
              <a:buNone/>
            </a:pPr>
            <a:endParaRPr lang="en-US" dirty="0" smtClean="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683003" y="140268"/>
            <a:ext cx="2124703" cy="1761067"/>
          </a:xfrm>
          <a:prstGeom prst="rect">
            <a:avLst/>
          </a:prstGeom>
          <a:ln w="101600">
            <a:noFill/>
          </a:ln>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36910" y="2007661"/>
            <a:ext cx="1425815" cy="435665"/>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44237" y="2748300"/>
            <a:ext cx="1216890" cy="1449012"/>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325751" y="4606289"/>
            <a:ext cx="1562347" cy="865301"/>
          </a:xfrm>
          <a:prstGeom prst="rect">
            <a:avLst/>
          </a:prstGeom>
        </p:spPr>
      </p:pic>
      <p:pic>
        <p:nvPicPr>
          <p:cNvPr id="8" name="Picture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019873" y="6386531"/>
            <a:ext cx="1738347" cy="344406"/>
          </a:xfrm>
          <a:prstGeom prst="rect">
            <a:avLst/>
          </a:prstGeom>
        </p:spPr>
      </p:pic>
      <p:pic>
        <p:nvPicPr>
          <p:cNvPr id="9" name="Picture 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432522" y="5606480"/>
            <a:ext cx="913051" cy="823647"/>
          </a:xfrm>
          <a:prstGeom prst="rect">
            <a:avLst/>
          </a:prstGeom>
        </p:spPr>
      </p:pic>
      <p:pic>
        <p:nvPicPr>
          <p:cNvPr id="10" name="Picture 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588506" y="5776236"/>
            <a:ext cx="2425128" cy="826119"/>
          </a:xfrm>
          <a:prstGeom prst="rect">
            <a:avLst/>
          </a:prstGeom>
        </p:spPr>
      </p:pic>
    </p:spTree>
    <p:extLst>
      <p:ext uri="{BB962C8B-B14F-4D97-AF65-F5344CB8AC3E}">
        <p14:creationId xmlns:p14="http://schemas.microsoft.com/office/powerpoint/2010/main" val="412203358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r="-1251" b="44136"/>
          <a:stretch/>
        </p:blipFill>
        <p:spPr>
          <a:xfrm>
            <a:off x="451933" y="593009"/>
            <a:ext cx="10995000" cy="4096473"/>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50955" y="4996804"/>
            <a:ext cx="6249653" cy="663007"/>
          </a:xfrm>
          <a:prstGeom prst="rect">
            <a:avLst/>
          </a:prstGeom>
        </p:spPr>
      </p:pic>
      <p:sp>
        <p:nvSpPr>
          <p:cNvPr id="4" name="TextBox 3"/>
          <p:cNvSpPr txBox="1"/>
          <p:nvPr/>
        </p:nvSpPr>
        <p:spPr>
          <a:xfrm>
            <a:off x="4177051" y="5967133"/>
            <a:ext cx="2984663" cy="369332"/>
          </a:xfrm>
          <a:prstGeom prst="rect">
            <a:avLst/>
          </a:prstGeom>
          <a:noFill/>
        </p:spPr>
        <p:txBody>
          <a:bodyPr wrap="none" rtlCol="0">
            <a:spAutoFit/>
          </a:bodyPr>
          <a:lstStyle/>
          <a:p>
            <a:r>
              <a:rPr lang="en-US" dirty="0"/>
              <a:t>https://www.biocuration.org/</a:t>
            </a:r>
          </a:p>
        </p:txBody>
      </p:sp>
    </p:spTree>
    <p:extLst>
      <p:ext uri="{BB962C8B-B14F-4D97-AF65-F5344CB8AC3E}">
        <p14:creationId xmlns:p14="http://schemas.microsoft.com/office/powerpoint/2010/main" val="104349567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0915" y="483602"/>
            <a:ext cx="10547461" cy="5273731"/>
          </a:xfrm>
          <a:prstGeom prst="rect">
            <a:avLst/>
          </a:prstGeom>
        </p:spPr>
      </p:pic>
      <p:sp>
        <p:nvSpPr>
          <p:cNvPr id="3" name="TextBox 2"/>
          <p:cNvSpPr txBox="1"/>
          <p:nvPr/>
        </p:nvSpPr>
        <p:spPr>
          <a:xfrm>
            <a:off x="740915" y="5480334"/>
            <a:ext cx="1685270" cy="276999"/>
          </a:xfrm>
          <a:prstGeom prst="rect">
            <a:avLst/>
          </a:prstGeom>
          <a:noFill/>
        </p:spPr>
        <p:txBody>
          <a:bodyPr wrap="none" rtlCol="0">
            <a:spAutoFit/>
          </a:bodyPr>
          <a:lstStyle/>
          <a:p>
            <a:r>
              <a:rPr lang="en-US" sz="1200" dirty="0"/>
              <a:t>https://europepmc.org/</a:t>
            </a:r>
          </a:p>
        </p:txBody>
      </p:sp>
    </p:spTree>
    <p:extLst>
      <p:ext uri="{BB962C8B-B14F-4D97-AF65-F5344CB8AC3E}">
        <p14:creationId xmlns:p14="http://schemas.microsoft.com/office/powerpoint/2010/main" val="46037859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E1150C-3E35-401B-BFDC-336E59B0C784}"/>
              </a:ext>
            </a:extLst>
          </p:cNvPr>
          <p:cNvSpPr>
            <a:spLocks noGrp="1"/>
          </p:cNvSpPr>
          <p:nvPr>
            <p:ph type="title"/>
          </p:nvPr>
        </p:nvSpPr>
        <p:spPr>
          <a:xfrm>
            <a:off x="325530" y="2188690"/>
            <a:ext cx="2070100" cy="1780903"/>
          </a:xfrm>
        </p:spPr>
        <p:txBody>
          <a:bodyPr>
            <a:normAutofit fontScale="90000"/>
          </a:bodyPr>
          <a:lstStyle/>
          <a:p>
            <a:pPr algn="ctr"/>
            <a:r>
              <a:rPr lang="en-US" b="1" dirty="0"/>
              <a:t>Careers in </a:t>
            </a:r>
            <a:r>
              <a:rPr lang="en-US" b="1" dirty="0" smtClean="0"/>
              <a:t/>
            </a:r>
            <a:br>
              <a:rPr lang="en-US" b="1" dirty="0" smtClean="0"/>
            </a:br>
            <a:r>
              <a:rPr lang="en-US" b="1" dirty="0" smtClean="0"/>
              <a:t>Human </a:t>
            </a:r>
            <a:r>
              <a:rPr lang="en-US" b="1" dirty="0" smtClean="0"/>
              <a:t>Genetics </a:t>
            </a:r>
            <a:endParaRPr lang="en-US" b="1" dirty="0"/>
          </a:p>
        </p:txBody>
      </p:sp>
      <p:pic>
        <p:nvPicPr>
          <p:cNvPr id="13314" name="Picture 2">
            <a:extLst>
              <a:ext uri="{FF2B5EF4-FFF2-40B4-BE49-F238E27FC236}">
                <a16:creationId xmlns:a16="http://schemas.microsoft.com/office/drawing/2014/main" id="{D7DDC7F2-AC93-453E-9ACC-38BA66E8C5B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7884" r="746"/>
          <a:stretch/>
        </p:blipFill>
        <p:spPr bwMode="auto">
          <a:xfrm>
            <a:off x="2687542" y="59510"/>
            <a:ext cx="9438198" cy="67666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06814796"/>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474786" y="1371600"/>
            <a:ext cx="5454827" cy="3600986"/>
          </a:xfrm>
          <a:prstGeom prst="rect">
            <a:avLst/>
          </a:prstGeom>
          <a:noFill/>
        </p:spPr>
        <p:txBody>
          <a:bodyPr wrap="none" rtlCol="0">
            <a:spAutoFit/>
          </a:bodyPr>
          <a:lstStyle/>
          <a:p>
            <a:pPr algn="ctr"/>
            <a:r>
              <a:rPr lang="en-US" sz="4000" dirty="0" smtClean="0"/>
              <a:t>Thanks for your attention</a:t>
            </a:r>
          </a:p>
          <a:p>
            <a:pPr algn="ctr"/>
            <a:endParaRPr lang="en-US" sz="4000" dirty="0"/>
          </a:p>
          <a:p>
            <a:pPr algn="ctr"/>
            <a:r>
              <a:rPr lang="en-US" sz="4000" dirty="0" smtClean="0"/>
              <a:t>Questions?</a:t>
            </a:r>
          </a:p>
          <a:p>
            <a:pPr algn="ctr"/>
            <a:endParaRPr lang="en-US" sz="4000" dirty="0"/>
          </a:p>
          <a:p>
            <a:pPr algn="ctr"/>
            <a:endParaRPr lang="en-US" sz="4000" dirty="0" smtClean="0"/>
          </a:p>
          <a:p>
            <a:pPr algn="ctr"/>
            <a:r>
              <a:rPr lang="en-US" sz="2800" dirty="0" smtClean="0">
                <a:solidFill>
                  <a:schemeClr val="tx2">
                    <a:lumMod val="75000"/>
                  </a:schemeClr>
                </a:solidFill>
              </a:rPr>
              <a:t>jennifer.goldstein@unc.edu</a:t>
            </a:r>
            <a:endParaRPr lang="en-US" sz="2800" dirty="0">
              <a:solidFill>
                <a:schemeClr val="tx2">
                  <a:lumMod val="75000"/>
                </a:schemeClr>
              </a:solidFill>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2400" y="0"/>
            <a:ext cx="2124703" cy="1761067"/>
          </a:xfrm>
          <a:prstGeom prst="rect">
            <a:avLst/>
          </a:prstGeom>
          <a:ln w="101600">
            <a:noFill/>
          </a:ln>
        </p:spPr>
      </p:pic>
      <p:sp>
        <p:nvSpPr>
          <p:cNvPr id="4" name="TextBox 3">
            <a:extLst>
              <a:ext uri="{FF2B5EF4-FFF2-40B4-BE49-F238E27FC236}">
                <a16:creationId xmlns:a16="http://schemas.microsoft.com/office/drawing/2014/main" id="{4C602027-AF00-46A2-BA80-0974687B318C}"/>
              </a:ext>
            </a:extLst>
          </p:cNvPr>
          <p:cNvSpPr txBox="1"/>
          <p:nvPr/>
        </p:nvSpPr>
        <p:spPr>
          <a:xfrm>
            <a:off x="8678088" y="6317376"/>
            <a:ext cx="3004457" cy="584775"/>
          </a:xfrm>
          <a:prstGeom prst="rect">
            <a:avLst/>
          </a:prstGeom>
          <a:noFill/>
        </p:spPr>
        <p:txBody>
          <a:bodyPr wrap="square">
            <a:spAutoFit/>
          </a:bodyPr>
          <a:lstStyle/>
          <a:p>
            <a:pPr algn="ctr"/>
            <a:r>
              <a:rPr lang="en-US" sz="1600" b="1" i="0" dirty="0">
                <a:solidFill>
                  <a:srgbClr val="4F4F4F"/>
                </a:solidFill>
                <a:effectLst/>
              </a:rPr>
              <a:t>UNC Program for Precision Medicine in Health Care (PPMH)</a:t>
            </a:r>
            <a:endParaRPr lang="en-US" sz="1600" b="1" dirty="0"/>
          </a:p>
        </p:txBody>
      </p:sp>
      <p:pic>
        <p:nvPicPr>
          <p:cNvPr id="5" name="Picture 4">
            <a:extLst>
              <a:ext uri="{FF2B5EF4-FFF2-40B4-BE49-F238E27FC236}">
                <a16:creationId xmlns:a16="http://schemas.microsoft.com/office/drawing/2014/main" id="{52A8F57F-E619-4DFB-B7F8-9A8B7EEEF314}"/>
              </a:ext>
            </a:extLst>
          </p:cNvPr>
          <p:cNvPicPr>
            <a:picLocks noChangeAspect="1"/>
          </p:cNvPicPr>
          <p:nvPr/>
        </p:nvPicPr>
        <p:blipFill>
          <a:blip r:embed="rId3"/>
          <a:stretch>
            <a:fillRect/>
          </a:stretch>
        </p:blipFill>
        <p:spPr>
          <a:xfrm>
            <a:off x="395137" y="6097371"/>
            <a:ext cx="3334343" cy="605564"/>
          </a:xfrm>
          <a:prstGeom prst="rect">
            <a:avLst/>
          </a:prstGeom>
        </p:spPr>
      </p:pic>
      <p:pic>
        <p:nvPicPr>
          <p:cNvPr id="6" name="Picture 5">
            <a:extLst>
              <a:ext uri="{FF2B5EF4-FFF2-40B4-BE49-F238E27FC236}">
                <a16:creationId xmlns:a16="http://schemas.microsoft.com/office/drawing/2014/main" id="{1128A645-F453-4C8D-B9B0-9C06BC632F05}"/>
              </a:ext>
            </a:extLst>
          </p:cNvPr>
          <p:cNvPicPr>
            <a:picLocks noChangeAspect="1"/>
          </p:cNvPicPr>
          <p:nvPr/>
        </p:nvPicPr>
        <p:blipFill>
          <a:blip r:embed="rId4"/>
          <a:stretch>
            <a:fillRect/>
          </a:stretch>
        </p:blipFill>
        <p:spPr>
          <a:xfrm>
            <a:off x="8563788" y="5820424"/>
            <a:ext cx="3233059" cy="534137"/>
          </a:xfrm>
          <a:prstGeom prst="rect">
            <a:avLst/>
          </a:prstGeom>
        </p:spPr>
      </p:pic>
    </p:spTree>
    <p:extLst>
      <p:ext uri="{BB962C8B-B14F-4D97-AF65-F5344CB8AC3E}">
        <p14:creationId xmlns:p14="http://schemas.microsoft.com/office/powerpoint/2010/main" val="2874489173"/>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OTLMARKERSHAPE" val="OTL"/>
</p:tagLst>
</file>

<file path=ppt/tags/tag2.xml><?xml version="1.0" encoding="utf-8"?>
<p:tagLst xmlns:a="http://schemas.openxmlformats.org/drawingml/2006/main" xmlns:r="http://schemas.openxmlformats.org/officeDocument/2006/relationships" xmlns:p="http://schemas.openxmlformats.org/presentationml/2006/main">
  <p:tag name="OTLMARKERSHAPE" val="OTL"/>
</p:tagLst>
</file>

<file path=ppt/tags/tag3.xml><?xml version="1.0" encoding="utf-8"?>
<p:tagLst xmlns:a="http://schemas.openxmlformats.org/drawingml/2006/main" xmlns:r="http://schemas.openxmlformats.org/officeDocument/2006/relationships" xmlns:p="http://schemas.openxmlformats.org/presentationml/2006/main">
  <p:tag name="OTLMARKERSHAPE" val="OTL"/>
</p:tagLst>
</file>

<file path=ppt/tags/tag4.xml><?xml version="1.0" encoding="utf-8"?>
<p:tagLst xmlns:a="http://schemas.openxmlformats.org/drawingml/2006/main" xmlns:r="http://schemas.openxmlformats.org/officeDocument/2006/relationships" xmlns:p="http://schemas.openxmlformats.org/presentationml/2006/main">
  <p:tag name="OTLMARKERSHAPE" val="OTL"/>
</p:tagLst>
</file>

<file path=ppt/tags/tag5.xml><?xml version="1.0" encoding="utf-8"?>
<p:tagLst xmlns:a="http://schemas.openxmlformats.org/drawingml/2006/main" xmlns:r="http://schemas.openxmlformats.org/officeDocument/2006/relationships" xmlns:p="http://schemas.openxmlformats.org/presentationml/2006/main">
  <p:tag name="OTLMARKERSHAPE" val="OTL"/>
</p:tagLst>
</file>

<file path=ppt/tags/tag6.xml><?xml version="1.0" encoding="utf-8"?>
<p:tagLst xmlns:a="http://schemas.openxmlformats.org/drawingml/2006/main" xmlns:r="http://schemas.openxmlformats.org/officeDocument/2006/relationships" xmlns:p="http://schemas.openxmlformats.org/presentationml/2006/main">
  <p:tag name="OTLMARKERSHAPE" val="OTL"/>
</p:tagLst>
</file>

<file path=ppt/tags/tag7.xml><?xml version="1.0" encoding="utf-8"?>
<p:tagLst xmlns:a="http://schemas.openxmlformats.org/drawingml/2006/main" xmlns:r="http://schemas.openxmlformats.org/officeDocument/2006/relationships" xmlns:p="http://schemas.openxmlformats.org/presentationml/2006/main">
  <p:tag name="OTLMARKERSHAPE" val="OTL"/>
</p:tagLst>
</file>

<file path=ppt/tags/tag8.xml><?xml version="1.0" encoding="utf-8"?>
<p:tagLst xmlns:a="http://schemas.openxmlformats.org/drawingml/2006/main" xmlns:r="http://schemas.openxmlformats.org/officeDocument/2006/relationships" xmlns:p="http://schemas.openxmlformats.org/presentationml/2006/main">
  <p:tag name="OTLMARKERSHAPE" val="OTL"/>
</p:tagLst>
</file>

<file path=ppt/tags/tag9.xml><?xml version="1.0" encoding="utf-8"?>
<p:tagLst xmlns:a="http://schemas.openxmlformats.org/drawingml/2006/main" xmlns:r="http://schemas.openxmlformats.org/officeDocument/2006/relationships" xmlns:p="http://schemas.openxmlformats.org/presentationml/2006/main">
  <p:tag name="OTLMARKERSHAPE" val="OTL"/>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24494</TotalTime>
  <Words>2841</Words>
  <Application>Microsoft Office PowerPoint</Application>
  <PresentationFormat>Widescreen</PresentationFormat>
  <Paragraphs>425</Paragraphs>
  <Slides>44</Slides>
  <Notes>16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44</vt:i4>
      </vt:variant>
    </vt:vector>
  </HeadingPairs>
  <TitlesOfParts>
    <vt:vector size="49" baseType="lpstr">
      <vt:lpstr>Arial</vt:lpstr>
      <vt:lpstr>Bradley Hand ITC</vt:lpstr>
      <vt:lpstr>Calibri</vt:lpstr>
      <vt:lpstr>Calibri Light</vt:lpstr>
      <vt:lpstr>Office Theme</vt:lpstr>
      <vt:lpstr>The Clinical Genome Resource</vt:lpstr>
      <vt:lpstr>Overview</vt:lpstr>
      <vt:lpstr>Genetic variation</vt:lpstr>
      <vt:lpstr>The Central Dogma: Genotype -&gt; phenotype</vt:lpstr>
      <vt:lpstr>The effects of genetic variation</vt:lpstr>
      <vt:lpstr>PowerPoint Presentation</vt:lpstr>
      <vt:lpstr>Genetic tests can look for changes in:</vt:lpstr>
      <vt:lpstr>Genetic testing by DNA sequencing</vt:lpstr>
      <vt:lpstr>Questions</vt:lpstr>
      <vt:lpstr>The Clinical Genome Resource (ClinGen)</vt:lpstr>
      <vt:lpstr>Core curation activities</vt:lpstr>
      <vt:lpstr>Gene-Disease Clinical validity</vt:lpstr>
      <vt:lpstr>PowerPoint Presentation</vt:lpstr>
      <vt:lpstr>PowerPoint Presentation</vt:lpstr>
      <vt:lpstr>Why does gene-disease clinical validity matter?</vt:lpstr>
      <vt:lpstr>Clinical validity of genes on testing panels for hypertrophic cardiomyopathy (HCM)</vt:lpstr>
      <vt:lpstr>PowerPoint Presentation</vt:lpstr>
      <vt:lpstr>Case report </vt:lpstr>
      <vt:lpstr>Limb-girdle muscular dystrophy</vt:lpstr>
      <vt:lpstr>Case report (continued)</vt:lpstr>
      <vt:lpstr>ClinGen’s Core Curation Activities</vt:lpstr>
      <vt:lpstr>PowerPoint Presentation</vt:lpstr>
      <vt:lpstr>ClinGen Variant Curation Expert Panels</vt:lpstr>
      <vt:lpstr>Variant Curation Expert Panels (VCEPs)</vt:lpstr>
      <vt:lpstr>The ClinGen Lysosomal Storage Disorders  Variant Curation Expert Panel (LSD VCEP)</vt:lpstr>
      <vt:lpstr>Glycogen storage disease type 2 (Pompe disease)</vt:lpstr>
      <vt:lpstr>PowerPoint Presentation</vt:lpstr>
      <vt:lpstr>Pompe disease is a glycogen storage disorder (GSD)  and a lysosomal storage disorder (LSD)</vt:lpstr>
      <vt:lpstr>PowerPoint Presentation</vt:lpstr>
      <vt:lpstr>Pompe disease: treatment</vt:lpstr>
      <vt:lpstr>Pompe disease: Allelic heterogeneity</vt:lpstr>
      <vt:lpstr>Back to our case…</vt:lpstr>
      <vt:lpstr>GAA:c.-32-13T&gt;G</vt:lpstr>
      <vt:lpstr>GAA:c.925G&gt;A (p.Gly309Arg)</vt:lpstr>
      <vt:lpstr>What is our patient’s diagnosis?</vt:lpstr>
      <vt:lpstr>CAPN3:c.706G&gt;A (p.Ala236Thr)</vt:lpstr>
      <vt:lpstr>Following up on our patient…</vt:lpstr>
      <vt:lpstr>Genetic testing for family members</vt:lpstr>
      <vt:lpstr>Genetic testing</vt:lpstr>
      <vt:lpstr>Curated databases – a few examples</vt:lpstr>
      <vt:lpstr>PowerPoint Presentation</vt:lpstr>
      <vt:lpstr>PowerPoint Presentation</vt:lpstr>
      <vt:lpstr>Careers in  Human Genetics </vt:lpstr>
      <vt:lpstr>PowerPoint Presentation</vt:lpstr>
    </vt:vector>
  </TitlesOfParts>
  <Company>UNC School of Medicine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Classification of the pathogenicity of  GAA variants for Pompe disease:  ACMG/AMP variant interpretation specifications from the  ClinGen Lysosomal Storage Disorders  Variant Curation Expert Panel</dc:title>
  <dc:creator>Goldstein, Jenny</dc:creator>
  <cp:lastModifiedBy>Goldstein, Jenny</cp:lastModifiedBy>
  <cp:revision>273</cp:revision>
  <dcterms:created xsi:type="dcterms:W3CDTF">2021-04-16T14:20:14Z</dcterms:created>
  <dcterms:modified xsi:type="dcterms:W3CDTF">2022-08-30T21:07:39Z</dcterms:modified>
</cp:coreProperties>
</file>