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55" r:id="rId1"/>
  </p:sldMasterIdLst>
  <p:notesMasterIdLst>
    <p:notesMasterId r:id="rId33"/>
  </p:notesMasterIdLst>
  <p:sldIdLst>
    <p:sldId id="256" r:id="rId2"/>
    <p:sldId id="295" r:id="rId3"/>
    <p:sldId id="269" r:id="rId4"/>
    <p:sldId id="267" r:id="rId5"/>
    <p:sldId id="270" r:id="rId6"/>
    <p:sldId id="271" r:id="rId7"/>
    <p:sldId id="296" r:id="rId8"/>
    <p:sldId id="275" r:id="rId9"/>
    <p:sldId id="277" r:id="rId10"/>
    <p:sldId id="286" r:id="rId11"/>
    <p:sldId id="287" r:id="rId12"/>
    <p:sldId id="276" r:id="rId13"/>
    <p:sldId id="278" r:id="rId14"/>
    <p:sldId id="297" r:id="rId15"/>
    <p:sldId id="279" r:id="rId16"/>
    <p:sldId id="284" r:id="rId17"/>
    <p:sldId id="285" r:id="rId18"/>
    <p:sldId id="283" r:id="rId19"/>
    <p:sldId id="280" r:id="rId20"/>
    <p:sldId id="281" r:id="rId21"/>
    <p:sldId id="282" r:id="rId22"/>
    <p:sldId id="291" r:id="rId23"/>
    <p:sldId id="292" r:id="rId24"/>
    <p:sldId id="298" r:id="rId25"/>
    <p:sldId id="272" r:id="rId26"/>
    <p:sldId id="273" r:id="rId27"/>
    <p:sldId id="274" r:id="rId28"/>
    <p:sldId id="288" r:id="rId29"/>
    <p:sldId id="289" r:id="rId30"/>
    <p:sldId id="290" r:id="rId31"/>
    <p:sldId id="29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71"/>
    <p:restoredTop sz="94647"/>
  </p:normalViewPr>
  <p:slideViewPr>
    <p:cSldViewPr snapToGrid="0" snapToObjects="1">
      <p:cViewPr varScale="1">
        <p:scale>
          <a:sx n="146" d="100"/>
          <a:sy n="146" d="100"/>
        </p:scale>
        <p:origin x="6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8FDBC3-A6C7-6241-9E3F-A65426923765}" type="datetimeFigureOut">
              <a:rPr lang="en-US" smtClean="0"/>
              <a:t>8/29/22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C084B7-3A7D-0F41-A5B5-F4EE818916A0}" type="slidenum">
              <a:rPr lang="en-US" smtClean="0"/>
              <a:t>‹#›</a:t>
            </a:fld>
            <a:endParaRPr lang="en-US"/>
          </a:p>
        </p:txBody>
      </p:sp>
    </p:spTree>
    <p:extLst>
      <p:ext uri="{BB962C8B-B14F-4D97-AF65-F5344CB8AC3E}">
        <p14:creationId xmlns:p14="http://schemas.microsoft.com/office/powerpoint/2010/main" val="153554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2</a:t>
            </a:fld>
            <a:endParaRPr lang="en-US"/>
          </a:p>
        </p:txBody>
      </p:sp>
    </p:spTree>
    <p:extLst>
      <p:ext uri="{BB962C8B-B14F-4D97-AF65-F5344CB8AC3E}">
        <p14:creationId xmlns:p14="http://schemas.microsoft.com/office/powerpoint/2010/main" val="4205651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7</a:t>
            </a:fld>
            <a:endParaRPr lang="en-US"/>
          </a:p>
        </p:txBody>
      </p:sp>
    </p:spTree>
    <p:extLst>
      <p:ext uri="{BB962C8B-B14F-4D97-AF65-F5344CB8AC3E}">
        <p14:creationId xmlns:p14="http://schemas.microsoft.com/office/powerpoint/2010/main" val="2190208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14</a:t>
            </a:fld>
            <a:endParaRPr lang="en-US"/>
          </a:p>
        </p:txBody>
      </p:sp>
    </p:spTree>
    <p:extLst>
      <p:ext uri="{BB962C8B-B14F-4D97-AF65-F5344CB8AC3E}">
        <p14:creationId xmlns:p14="http://schemas.microsoft.com/office/powerpoint/2010/main" val="89747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24</a:t>
            </a:fld>
            <a:endParaRPr lang="en-US"/>
          </a:p>
        </p:txBody>
      </p:sp>
    </p:spTree>
    <p:extLst>
      <p:ext uri="{BB962C8B-B14F-4D97-AF65-F5344CB8AC3E}">
        <p14:creationId xmlns:p14="http://schemas.microsoft.com/office/powerpoint/2010/main" val="2056517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27</a:t>
            </a:fld>
            <a:endParaRPr lang="en-US"/>
          </a:p>
        </p:txBody>
      </p:sp>
    </p:spTree>
    <p:extLst>
      <p:ext uri="{BB962C8B-B14F-4D97-AF65-F5344CB8AC3E}">
        <p14:creationId xmlns:p14="http://schemas.microsoft.com/office/powerpoint/2010/main" val="3404494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28</a:t>
            </a:fld>
            <a:endParaRPr lang="en-US"/>
          </a:p>
        </p:txBody>
      </p:sp>
    </p:spTree>
    <p:extLst>
      <p:ext uri="{BB962C8B-B14F-4D97-AF65-F5344CB8AC3E}">
        <p14:creationId xmlns:p14="http://schemas.microsoft.com/office/powerpoint/2010/main" val="2342229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29</a:t>
            </a:fld>
            <a:endParaRPr lang="en-US"/>
          </a:p>
        </p:txBody>
      </p:sp>
    </p:spTree>
    <p:extLst>
      <p:ext uri="{BB962C8B-B14F-4D97-AF65-F5344CB8AC3E}">
        <p14:creationId xmlns:p14="http://schemas.microsoft.com/office/powerpoint/2010/main" val="2330453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30</a:t>
            </a:fld>
            <a:endParaRPr lang="en-US"/>
          </a:p>
        </p:txBody>
      </p:sp>
    </p:spTree>
    <p:extLst>
      <p:ext uri="{BB962C8B-B14F-4D97-AF65-F5344CB8AC3E}">
        <p14:creationId xmlns:p14="http://schemas.microsoft.com/office/powerpoint/2010/main" val="321943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C084B7-3A7D-0F41-A5B5-F4EE818916A0}" type="slidenum">
              <a:rPr lang="en-US" smtClean="0"/>
              <a:t>31</a:t>
            </a:fld>
            <a:endParaRPr lang="en-US"/>
          </a:p>
        </p:txBody>
      </p:sp>
    </p:spTree>
    <p:extLst>
      <p:ext uri="{BB962C8B-B14F-4D97-AF65-F5344CB8AC3E}">
        <p14:creationId xmlns:p14="http://schemas.microsoft.com/office/powerpoint/2010/main" val="1111706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515FA-97F8-4FEA-7136-23F93BB4F1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92C848-4B0C-6729-BD1E-419BF35FC0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241A2B-6B61-891A-721D-FE1620125CD6}"/>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5" name="Footer Placeholder 4">
            <a:extLst>
              <a:ext uri="{FF2B5EF4-FFF2-40B4-BE49-F238E27FC236}">
                <a16:creationId xmlns:a16="http://schemas.microsoft.com/office/drawing/2014/main" id="{1DBC8248-9D90-FCAF-51C3-F699EF4A4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336DF7-8E8C-C246-CE25-15C1BD9C7FCB}"/>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1911195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F2636-09EA-C61A-5C33-C3D6FF24CF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563905-DEC5-1976-AA3F-E738A2760F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4327B2-036C-6BB6-D417-F7E850697459}"/>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5" name="Footer Placeholder 4">
            <a:extLst>
              <a:ext uri="{FF2B5EF4-FFF2-40B4-BE49-F238E27FC236}">
                <a16:creationId xmlns:a16="http://schemas.microsoft.com/office/drawing/2014/main" id="{3879A9F5-431D-24BF-AD2A-A82B512EA7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8C095F-0329-F888-CA13-85AF6C39B5E6}"/>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273859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441DC-B60D-C14D-031C-6BF8D70710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664F8-7455-485E-FECA-9A28ADDDF3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F29DEC-7343-6E39-A87B-5980F639141A}"/>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5" name="Footer Placeholder 4">
            <a:extLst>
              <a:ext uri="{FF2B5EF4-FFF2-40B4-BE49-F238E27FC236}">
                <a16:creationId xmlns:a16="http://schemas.microsoft.com/office/drawing/2014/main" id="{16CB090C-994E-9306-CDAD-07F6672914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B9CCB8-EA5C-F44B-2E58-4FD57AC25399}"/>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1484832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9130-4F87-6B9D-3741-C0058B474F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9CC290-D0B3-4720-5CD7-2E33630EB6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DDD0C4-77D0-2324-D2F7-CB040BB60A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BB560E-1051-A9CB-F26F-1AFFC98AE0DD}"/>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6" name="Footer Placeholder 5">
            <a:extLst>
              <a:ext uri="{FF2B5EF4-FFF2-40B4-BE49-F238E27FC236}">
                <a16:creationId xmlns:a16="http://schemas.microsoft.com/office/drawing/2014/main" id="{32E5EBEF-BCB7-C24E-4DC5-0EE43CD62B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64005D-4AE2-3B1A-9CA2-ADF93DE99DB6}"/>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3702080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AC777-A791-FE0E-C218-1B6E4E74AD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C56BDE-CFAB-B6DE-97ED-59DCC54650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CB84FD-2302-4FFA-3159-057A4F6B6B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72199E-187B-D57C-14E5-A45A54906A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3D5505-5C36-038A-84AF-8D69DA05FA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41B07B-2E43-19D3-B179-C328BAB9EE6A}"/>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8" name="Footer Placeholder 7">
            <a:extLst>
              <a:ext uri="{FF2B5EF4-FFF2-40B4-BE49-F238E27FC236}">
                <a16:creationId xmlns:a16="http://schemas.microsoft.com/office/drawing/2014/main" id="{3FDE33C9-8A4B-FD35-8FF7-340C686B90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9D50AA-D33F-76A1-DB48-5439AA8675CF}"/>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4064762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D146B-3232-02CD-70E9-EEA1CB436B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BE2162-469E-8995-E132-74D88D7D2445}"/>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4" name="Footer Placeholder 3">
            <a:extLst>
              <a:ext uri="{FF2B5EF4-FFF2-40B4-BE49-F238E27FC236}">
                <a16:creationId xmlns:a16="http://schemas.microsoft.com/office/drawing/2014/main" id="{22F5FDB6-D4B7-C311-535F-314559A335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4C6FF8-1857-ED4C-EE51-1551191D025B}"/>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2309011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196B07-D325-8D14-0D53-EEC1A10904E4}"/>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3" name="Footer Placeholder 2">
            <a:extLst>
              <a:ext uri="{FF2B5EF4-FFF2-40B4-BE49-F238E27FC236}">
                <a16:creationId xmlns:a16="http://schemas.microsoft.com/office/drawing/2014/main" id="{460733B0-889D-8A78-D314-AF898D0F10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F4C01B-4297-E05E-B1B5-39A36723CDCA}"/>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357675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AAACB-C5DF-4890-F045-64226402F8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43C23E-A9A9-9C5F-69CB-C1A78C6040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3CC4A8-F8DB-C047-3F38-C8F6440E2B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E4219E-78B5-04ED-8C70-8FEC15915413}"/>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6" name="Footer Placeholder 5">
            <a:extLst>
              <a:ext uri="{FF2B5EF4-FFF2-40B4-BE49-F238E27FC236}">
                <a16:creationId xmlns:a16="http://schemas.microsoft.com/office/drawing/2014/main" id="{3302FE8B-FE28-A7FA-F26E-76FF788A64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799CF-B1C3-C025-5323-D1CD3AD0B90B}"/>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561213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A449-0A36-204C-3FF8-512205592C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025916-FFBE-33BA-44E3-A510F27883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2DA8DA-CD64-8D24-AE82-EED2E60B4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BE3DE6-888C-4D24-2E00-B4E07F2137AB}"/>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6" name="Footer Placeholder 5">
            <a:extLst>
              <a:ext uri="{FF2B5EF4-FFF2-40B4-BE49-F238E27FC236}">
                <a16:creationId xmlns:a16="http://schemas.microsoft.com/office/drawing/2014/main" id="{2812CD0D-8C98-26B1-4B04-F4E8ADB479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3F9A4A-176F-B40E-4555-46B909946823}"/>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1165148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2779D-ECF5-BBB4-7527-D0BDCE067A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11F751-1991-57B2-FC6C-59A2FB6FA7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7B99E-892D-F50E-BDEC-2BDF252FA25B}"/>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5" name="Footer Placeholder 4">
            <a:extLst>
              <a:ext uri="{FF2B5EF4-FFF2-40B4-BE49-F238E27FC236}">
                <a16:creationId xmlns:a16="http://schemas.microsoft.com/office/drawing/2014/main" id="{33947FC1-20FD-CE14-616D-F5DA7F8693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2C775C-4F0C-35FD-6AC2-16F84027FF12}"/>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1453003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E39901-B526-7FB8-40FD-31DACCCA97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D9F2C9-9DA6-844C-94F1-9988D8920C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F2613E-CF24-EFC2-8AB8-537547AD7C05}"/>
              </a:ext>
            </a:extLst>
          </p:cNvPr>
          <p:cNvSpPr>
            <a:spLocks noGrp="1"/>
          </p:cNvSpPr>
          <p:nvPr>
            <p:ph type="dt" sz="half" idx="10"/>
          </p:nvPr>
        </p:nvSpPr>
        <p:spPr/>
        <p:txBody>
          <a:bodyPr/>
          <a:lstStyle/>
          <a:p>
            <a:fld id="{47041FC1-FB8F-5A44-A2E9-6EB6FE30553D}" type="datetimeFigureOut">
              <a:rPr lang="en-US" smtClean="0"/>
              <a:t>8/29/22</a:t>
            </a:fld>
            <a:endParaRPr lang="en-US"/>
          </a:p>
        </p:txBody>
      </p:sp>
      <p:sp>
        <p:nvSpPr>
          <p:cNvPr id="5" name="Footer Placeholder 4">
            <a:extLst>
              <a:ext uri="{FF2B5EF4-FFF2-40B4-BE49-F238E27FC236}">
                <a16:creationId xmlns:a16="http://schemas.microsoft.com/office/drawing/2014/main" id="{1EE1267C-8237-3F63-FB62-D9A4A0C1D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A6A682-BA89-CF28-089D-DFEA7D0B6A13}"/>
              </a:ext>
            </a:extLst>
          </p:cNvPr>
          <p:cNvSpPr>
            <a:spLocks noGrp="1"/>
          </p:cNvSpPr>
          <p:nvPr>
            <p:ph type="sldNum" sz="quarter" idx="12"/>
          </p:nvPr>
        </p:nvSpPr>
        <p:spPr/>
        <p:txBody>
          <a:bodyPr/>
          <a:lstStyle/>
          <a:p>
            <a:fld id="{452B174B-2A5C-F14D-A406-FA1E44A04CF6}" type="slidenum">
              <a:rPr lang="en-US" smtClean="0"/>
              <a:t>‹#›</a:t>
            </a:fld>
            <a:endParaRPr lang="en-US"/>
          </a:p>
        </p:txBody>
      </p:sp>
    </p:spTree>
    <p:extLst>
      <p:ext uri="{BB962C8B-B14F-4D97-AF65-F5344CB8AC3E}">
        <p14:creationId xmlns:p14="http://schemas.microsoft.com/office/powerpoint/2010/main" val="2302486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6D8EE9-51DD-C28D-0AD7-2670B1C15D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806BCB-5C23-F5F1-7002-79A5CCFCB4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CF658B-327F-70B9-32A5-19DE8A3992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41FC1-FB8F-5A44-A2E9-6EB6FE30553D}" type="datetimeFigureOut">
              <a:rPr lang="en-US" smtClean="0"/>
              <a:t>8/29/22</a:t>
            </a:fld>
            <a:endParaRPr lang="en-US"/>
          </a:p>
        </p:txBody>
      </p:sp>
      <p:sp>
        <p:nvSpPr>
          <p:cNvPr id="5" name="Footer Placeholder 4">
            <a:extLst>
              <a:ext uri="{FF2B5EF4-FFF2-40B4-BE49-F238E27FC236}">
                <a16:creationId xmlns:a16="http://schemas.microsoft.com/office/drawing/2014/main" id="{9BC78ABC-24C0-0544-25AA-BCD0B330B7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4ED04A-2E30-767F-9A09-BBD7F0958A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2B174B-2A5C-F14D-A406-FA1E44A04CF6}" type="slidenum">
              <a:rPr lang="en-US" smtClean="0"/>
              <a:t>‹#›</a:t>
            </a:fld>
            <a:endParaRPr lang="en-US"/>
          </a:p>
        </p:txBody>
      </p:sp>
    </p:spTree>
    <p:extLst>
      <p:ext uri="{BB962C8B-B14F-4D97-AF65-F5344CB8AC3E}">
        <p14:creationId xmlns:p14="http://schemas.microsoft.com/office/powerpoint/2010/main" val="2017660198"/>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0"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D38AA9-3A79-3A71-6635-3F1E8B80102C}"/>
              </a:ext>
            </a:extLst>
          </p:cNvPr>
          <p:cNvSpPr>
            <a:spLocks noGrp="1"/>
          </p:cNvSpPr>
          <p:nvPr>
            <p:ph type="ctrTitle"/>
          </p:nvPr>
        </p:nvSpPr>
        <p:spPr>
          <a:xfrm>
            <a:off x="1524003" y="43807"/>
            <a:ext cx="9144000" cy="2764028"/>
          </a:xfrm>
        </p:spPr>
        <p:txBody>
          <a:bodyPr anchor="ctr">
            <a:normAutofit/>
          </a:bodyPr>
          <a:lstStyle/>
          <a:p>
            <a:r>
              <a:rPr lang="en-US" sz="6100" dirty="0"/>
              <a:t>Introduction to variant annotation and data sources</a:t>
            </a:r>
          </a:p>
        </p:txBody>
      </p:sp>
      <p:sp>
        <p:nvSpPr>
          <p:cNvPr id="3" name="Subtitle 2">
            <a:extLst>
              <a:ext uri="{FF2B5EF4-FFF2-40B4-BE49-F238E27FC236}">
                <a16:creationId xmlns:a16="http://schemas.microsoft.com/office/drawing/2014/main" id="{BB85C886-B974-1516-10DC-5326F545C3DA}"/>
              </a:ext>
            </a:extLst>
          </p:cNvPr>
          <p:cNvSpPr>
            <a:spLocks noGrp="1"/>
          </p:cNvSpPr>
          <p:nvPr>
            <p:ph type="subTitle" idx="1"/>
          </p:nvPr>
        </p:nvSpPr>
        <p:spPr>
          <a:xfrm>
            <a:off x="1966912" y="3589865"/>
            <a:ext cx="8258176" cy="3152779"/>
          </a:xfrm>
        </p:spPr>
        <p:txBody>
          <a:bodyPr anchor="ctr">
            <a:noAutofit/>
          </a:bodyPr>
          <a:lstStyle/>
          <a:p>
            <a:r>
              <a:rPr lang="en-US" dirty="0"/>
              <a:t>Vikas </a:t>
            </a:r>
            <a:r>
              <a:rPr lang="en-US" dirty="0" err="1"/>
              <a:t>Pejaver</a:t>
            </a:r>
            <a:endParaRPr lang="en-US" dirty="0"/>
          </a:p>
          <a:p>
            <a:r>
              <a:rPr lang="en-US" dirty="0"/>
              <a:t>Assistant Professor, Institute for Genomic Health &amp; Dept. of Genetics and Genomic Sciences</a:t>
            </a:r>
          </a:p>
          <a:p>
            <a:r>
              <a:rPr lang="en-US" dirty="0"/>
              <a:t>Icahn School of Medicine at Mount Sinai, New York City</a:t>
            </a:r>
          </a:p>
          <a:p>
            <a:endParaRPr lang="en-US" sz="1200" dirty="0"/>
          </a:p>
          <a:p>
            <a:r>
              <a:rPr lang="en-US" dirty="0"/>
              <a:t>August 29, 2022</a:t>
            </a:r>
          </a:p>
          <a:p>
            <a:endParaRPr lang="en-US" dirty="0"/>
          </a:p>
        </p:txBody>
      </p:sp>
      <p:sp>
        <p:nvSpPr>
          <p:cNvPr id="21"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914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Outline</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B94183BE-4851-419E-C956-9FB555786181}"/>
              </a:ext>
            </a:extLst>
          </p:cNvPr>
          <p:cNvSpPr txBox="1"/>
          <p:nvPr/>
        </p:nvSpPr>
        <p:spPr>
          <a:xfrm>
            <a:off x="643467" y="1072848"/>
            <a:ext cx="11188191" cy="4401205"/>
          </a:xfrm>
          <a:prstGeom prst="rect">
            <a:avLst/>
          </a:prstGeom>
          <a:noFill/>
        </p:spPr>
        <p:txBody>
          <a:bodyPr wrap="square" rtlCol="0">
            <a:spAutoFit/>
          </a:bodyPr>
          <a:lstStyle/>
          <a:p>
            <a:pPr marL="342900" indent="-342900">
              <a:buFont typeface="Arial" panose="020B0604020202020204" pitchFamily="34" charset="0"/>
              <a:buChar char="•"/>
            </a:pPr>
            <a:r>
              <a:rPr lang="en-US" sz="2800" dirty="0"/>
              <a:t>What is variant annotation?</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Variant annotation databases and tools</a:t>
            </a:r>
          </a:p>
          <a:p>
            <a:pPr marL="800100" lvl="1" indent="-342900">
              <a:buFont typeface="Arial" panose="020B0604020202020204" pitchFamily="34" charset="0"/>
              <a:buChar char="•"/>
            </a:pPr>
            <a:r>
              <a:rPr lang="en-US" sz="2800" dirty="0" err="1"/>
              <a:t>ClinVar</a:t>
            </a:r>
            <a:endParaRPr lang="en-US" sz="2800" dirty="0"/>
          </a:p>
          <a:p>
            <a:pPr marL="800100" lvl="1" indent="-342900">
              <a:buFont typeface="Arial" panose="020B0604020202020204" pitchFamily="34" charset="0"/>
              <a:buChar char="•"/>
            </a:pPr>
            <a:r>
              <a:rPr lang="en-US" sz="2800" dirty="0" err="1"/>
              <a:t>dbNSFP</a:t>
            </a:r>
            <a:endParaRPr lang="en-US" sz="2800" dirty="0"/>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err="1"/>
              <a:t>dbNSFP</a:t>
            </a:r>
            <a:r>
              <a:rPr lang="en-US" sz="2800" dirty="0"/>
              <a:t> deep dive</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The prediction task and data sets</a:t>
            </a:r>
          </a:p>
          <a:p>
            <a:endParaRPr lang="en-US" sz="2800" dirty="0"/>
          </a:p>
        </p:txBody>
      </p:sp>
    </p:spTree>
    <p:extLst>
      <p:ext uri="{BB962C8B-B14F-4D97-AF65-F5344CB8AC3E}">
        <p14:creationId xmlns:p14="http://schemas.microsoft.com/office/powerpoint/2010/main" val="3888024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What is variant annotation?</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4">
            <a:extLst>
              <a:ext uri="{FF2B5EF4-FFF2-40B4-BE49-F238E27FC236}">
                <a16:creationId xmlns:a16="http://schemas.microsoft.com/office/drawing/2014/main" id="{129901D1-A8D0-F315-C3AB-C8EDBD3FE2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93" t="23436" r="1275" b="14593"/>
          <a:stretch/>
        </p:blipFill>
        <p:spPr bwMode="auto">
          <a:xfrm>
            <a:off x="643467" y="886693"/>
            <a:ext cx="10870743" cy="2900217"/>
          </a:xfrm>
          <a:prstGeom prst="rect">
            <a:avLst/>
          </a:prstGeom>
          <a:solidFill>
            <a:schemeClr val="bg1"/>
          </a:solidFill>
        </p:spPr>
      </p:pic>
      <p:pic>
        <p:nvPicPr>
          <p:cNvPr id="12" name="Picture 11">
            <a:extLst>
              <a:ext uri="{FF2B5EF4-FFF2-40B4-BE49-F238E27FC236}">
                <a16:creationId xmlns:a16="http://schemas.microsoft.com/office/drawing/2014/main" id="{40A8AFB5-27C8-546F-C82C-E4FEBF202B0E}"/>
              </a:ext>
            </a:extLst>
          </p:cNvPr>
          <p:cNvPicPr>
            <a:picLocks noChangeAspect="1"/>
          </p:cNvPicPr>
          <p:nvPr/>
        </p:nvPicPr>
        <p:blipFill rotWithShape="1">
          <a:blip r:embed="rId3"/>
          <a:srcRect t="3074" b="2807"/>
          <a:stretch/>
        </p:blipFill>
        <p:spPr>
          <a:xfrm>
            <a:off x="3874810" y="4300244"/>
            <a:ext cx="4408055" cy="2370719"/>
          </a:xfrm>
          <a:prstGeom prst="rect">
            <a:avLst/>
          </a:prstGeom>
        </p:spPr>
      </p:pic>
      <p:sp>
        <p:nvSpPr>
          <p:cNvPr id="13" name="Right Arrow 12">
            <a:extLst>
              <a:ext uri="{FF2B5EF4-FFF2-40B4-BE49-F238E27FC236}">
                <a16:creationId xmlns:a16="http://schemas.microsoft.com/office/drawing/2014/main" id="{4B273F09-6A7C-5509-12F2-69E47BF54728}"/>
              </a:ext>
            </a:extLst>
          </p:cNvPr>
          <p:cNvSpPr/>
          <p:nvPr/>
        </p:nvSpPr>
        <p:spPr>
          <a:xfrm rot="5400000">
            <a:off x="5913595" y="3559259"/>
            <a:ext cx="364809" cy="820112"/>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994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What is variant annotation?</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a:extLst>
              <a:ext uri="{FF2B5EF4-FFF2-40B4-BE49-F238E27FC236}">
                <a16:creationId xmlns:a16="http://schemas.microsoft.com/office/drawing/2014/main" id="{4C3FCE52-F2DE-A815-26F7-E453AD7AEF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18" t="12871" r="4469" b="12275"/>
          <a:stretch/>
        </p:blipFill>
        <p:spPr bwMode="auto">
          <a:xfrm>
            <a:off x="859669" y="3076345"/>
            <a:ext cx="10472657" cy="3725117"/>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77">
            <a:extLst>
              <a:ext uri="{FF2B5EF4-FFF2-40B4-BE49-F238E27FC236}">
                <a16:creationId xmlns:a16="http://schemas.microsoft.com/office/drawing/2014/main" id="{69E7F1E0-56A7-3AAC-15A5-FE0EA02B2063}"/>
              </a:ext>
            </a:extLst>
          </p:cNvPr>
          <p:cNvPicPr>
            <a:picLocks noChangeAspect="1"/>
          </p:cNvPicPr>
          <p:nvPr/>
        </p:nvPicPr>
        <p:blipFill rotWithShape="1">
          <a:blip r:embed="rId3"/>
          <a:srcRect t="3074" b="2807"/>
          <a:stretch/>
        </p:blipFill>
        <p:spPr>
          <a:xfrm>
            <a:off x="4394844" y="883414"/>
            <a:ext cx="3402310" cy="1829814"/>
          </a:xfrm>
          <a:prstGeom prst="rect">
            <a:avLst/>
          </a:prstGeom>
        </p:spPr>
      </p:pic>
      <p:sp>
        <p:nvSpPr>
          <p:cNvPr id="81" name="Right Arrow 80">
            <a:extLst>
              <a:ext uri="{FF2B5EF4-FFF2-40B4-BE49-F238E27FC236}">
                <a16:creationId xmlns:a16="http://schemas.microsoft.com/office/drawing/2014/main" id="{11923EB8-45D4-E7AE-66D9-2C24AE508B2D}"/>
              </a:ext>
            </a:extLst>
          </p:cNvPr>
          <p:cNvSpPr/>
          <p:nvPr/>
        </p:nvSpPr>
        <p:spPr>
          <a:xfrm rot="5400000">
            <a:off x="5913594" y="2586732"/>
            <a:ext cx="364809" cy="820112"/>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9803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What is variant annotation?</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8" name="Picture 77">
            <a:extLst>
              <a:ext uri="{FF2B5EF4-FFF2-40B4-BE49-F238E27FC236}">
                <a16:creationId xmlns:a16="http://schemas.microsoft.com/office/drawing/2014/main" id="{69E7F1E0-56A7-3AAC-15A5-FE0EA02B2063}"/>
              </a:ext>
            </a:extLst>
          </p:cNvPr>
          <p:cNvPicPr>
            <a:picLocks noChangeAspect="1"/>
          </p:cNvPicPr>
          <p:nvPr/>
        </p:nvPicPr>
        <p:blipFill rotWithShape="1">
          <a:blip r:embed="rId2"/>
          <a:srcRect t="3074" b="2807"/>
          <a:stretch/>
        </p:blipFill>
        <p:spPr>
          <a:xfrm>
            <a:off x="4394844" y="883414"/>
            <a:ext cx="3402310" cy="1829814"/>
          </a:xfrm>
          <a:prstGeom prst="rect">
            <a:avLst/>
          </a:prstGeom>
        </p:spPr>
      </p:pic>
      <p:sp>
        <p:nvSpPr>
          <p:cNvPr id="81" name="Right Arrow 80">
            <a:extLst>
              <a:ext uri="{FF2B5EF4-FFF2-40B4-BE49-F238E27FC236}">
                <a16:creationId xmlns:a16="http://schemas.microsoft.com/office/drawing/2014/main" id="{11923EB8-45D4-E7AE-66D9-2C24AE508B2D}"/>
              </a:ext>
            </a:extLst>
          </p:cNvPr>
          <p:cNvSpPr/>
          <p:nvPr/>
        </p:nvSpPr>
        <p:spPr>
          <a:xfrm rot="5400000">
            <a:off x="5913594" y="2706800"/>
            <a:ext cx="364809" cy="820112"/>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50FAE17-93CA-6F1B-7BE2-AF0451E5A984}"/>
              </a:ext>
            </a:extLst>
          </p:cNvPr>
          <p:cNvPicPr>
            <a:picLocks noChangeAspect="1"/>
          </p:cNvPicPr>
          <p:nvPr/>
        </p:nvPicPr>
        <p:blipFill>
          <a:blip r:embed="rId3"/>
          <a:stretch>
            <a:fillRect/>
          </a:stretch>
        </p:blipFill>
        <p:spPr>
          <a:xfrm>
            <a:off x="384959" y="3604007"/>
            <a:ext cx="2739310" cy="2364994"/>
          </a:xfrm>
          <a:prstGeom prst="rect">
            <a:avLst/>
          </a:prstGeom>
        </p:spPr>
      </p:pic>
      <p:grpSp>
        <p:nvGrpSpPr>
          <p:cNvPr id="5" name="Group 4">
            <a:extLst>
              <a:ext uri="{FF2B5EF4-FFF2-40B4-BE49-F238E27FC236}">
                <a16:creationId xmlns:a16="http://schemas.microsoft.com/office/drawing/2014/main" id="{08A97C91-04B4-BE77-C9BB-EAAEAD6391A6}"/>
              </a:ext>
            </a:extLst>
          </p:cNvPr>
          <p:cNvGrpSpPr/>
          <p:nvPr/>
        </p:nvGrpSpPr>
        <p:grpSpPr>
          <a:xfrm>
            <a:off x="9035085" y="3185956"/>
            <a:ext cx="2823980" cy="3562706"/>
            <a:chOff x="8551333" y="3101271"/>
            <a:chExt cx="2823980" cy="3562706"/>
          </a:xfrm>
        </p:grpSpPr>
        <p:pic>
          <p:nvPicPr>
            <p:cNvPr id="9218" name="Picture 2" descr="Fig 1">
              <a:extLst>
                <a:ext uri="{FF2B5EF4-FFF2-40B4-BE49-F238E27FC236}">
                  <a16:creationId xmlns:a16="http://schemas.microsoft.com/office/drawing/2014/main" id="{734E82D7-95F1-235F-51B5-F5A83976E9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8101"/>
            <a:stretch/>
          </p:blipFill>
          <p:spPr bwMode="auto">
            <a:xfrm>
              <a:off x="8633115" y="3101271"/>
              <a:ext cx="2742198" cy="336868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4767B20-4E2E-20B3-1546-3B7E5E554492}"/>
                </a:ext>
              </a:extLst>
            </p:cNvPr>
            <p:cNvSpPr/>
            <p:nvPr/>
          </p:nvSpPr>
          <p:spPr>
            <a:xfrm>
              <a:off x="8559800" y="4453466"/>
              <a:ext cx="1363133" cy="8043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C53CDFD-61C5-CE99-C4D9-A7CE725C54AB}"/>
                </a:ext>
              </a:extLst>
            </p:cNvPr>
            <p:cNvSpPr/>
            <p:nvPr/>
          </p:nvSpPr>
          <p:spPr>
            <a:xfrm>
              <a:off x="8551333" y="6096000"/>
              <a:ext cx="1363133" cy="5679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BA54B7A9-4728-4CB4-5C22-3C9CD40A155F}"/>
              </a:ext>
            </a:extLst>
          </p:cNvPr>
          <p:cNvPicPr>
            <a:picLocks noChangeAspect="1"/>
          </p:cNvPicPr>
          <p:nvPr/>
        </p:nvPicPr>
        <p:blipFill>
          <a:blip r:embed="rId5"/>
          <a:stretch>
            <a:fillRect/>
          </a:stretch>
        </p:blipFill>
        <p:spPr>
          <a:xfrm>
            <a:off x="3784603" y="3359795"/>
            <a:ext cx="4497122" cy="2833552"/>
          </a:xfrm>
          <a:prstGeom prst="rect">
            <a:avLst/>
          </a:prstGeom>
        </p:spPr>
      </p:pic>
      <p:sp>
        <p:nvSpPr>
          <p:cNvPr id="7" name="TextBox 6">
            <a:extLst>
              <a:ext uri="{FF2B5EF4-FFF2-40B4-BE49-F238E27FC236}">
                <a16:creationId xmlns:a16="http://schemas.microsoft.com/office/drawing/2014/main" id="{4281EC43-5872-0CC3-738B-405243E76178}"/>
              </a:ext>
            </a:extLst>
          </p:cNvPr>
          <p:cNvSpPr txBox="1"/>
          <p:nvPr/>
        </p:nvSpPr>
        <p:spPr>
          <a:xfrm>
            <a:off x="492339" y="6190208"/>
            <a:ext cx="2657331" cy="523220"/>
          </a:xfrm>
          <a:prstGeom prst="rect">
            <a:avLst/>
          </a:prstGeom>
          <a:noFill/>
        </p:spPr>
        <p:txBody>
          <a:bodyPr wrap="none" rtlCol="0">
            <a:spAutoFit/>
          </a:bodyPr>
          <a:lstStyle/>
          <a:p>
            <a:r>
              <a:rPr lang="en-US" sz="2800" dirty="0"/>
              <a:t>Protein structure</a:t>
            </a:r>
          </a:p>
        </p:txBody>
      </p:sp>
      <p:sp>
        <p:nvSpPr>
          <p:cNvPr id="21" name="TextBox 20">
            <a:extLst>
              <a:ext uri="{FF2B5EF4-FFF2-40B4-BE49-F238E27FC236}">
                <a16:creationId xmlns:a16="http://schemas.microsoft.com/office/drawing/2014/main" id="{71CC93BA-C518-A0DF-90C5-51898E2CBEAC}"/>
              </a:ext>
            </a:extLst>
          </p:cNvPr>
          <p:cNvSpPr txBox="1"/>
          <p:nvPr/>
        </p:nvSpPr>
        <p:spPr>
          <a:xfrm>
            <a:off x="4778542" y="6198036"/>
            <a:ext cx="2545890" cy="523220"/>
          </a:xfrm>
          <a:prstGeom prst="rect">
            <a:avLst/>
          </a:prstGeom>
          <a:noFill/>
        </p:spPr>
        <p:txBody>
          <a:bodyPr wrap="none" rtlCol="0">
            <a:spAutoFit/>
          </a:bodyPr>
          <a:lstStyle/>
          <a:p>
            <a:r>
              <a:rPr lang="en-US" sz="2800" dirty="0"/>
              <a:t>Protein function</a:t>
            </a:r>
          </a:p>
        </p:txBody>
      </p:sp>
      <p:sp>
        <p:nvSpPr>
          <p:cNvPr id="22" name="TextBox 21">
            <a:extLst>
              <a:ext uri="{FF2B5EF4-FFF2-40B4-BE49-F238E27FC236}">
                <a16:creationId xmlns:a16="http://schemas.microsoft.com/office/drawing/2014/main" id="{29ECD27A-7E5E-508D-7437-FC08E8921703}"/>
              </a:ext>
            </a:extLst>
          </p:cNvPr>
          <p:cNvSpPr txBox="1"/>
          <p:nvPr/>
        </p:nvSpPr>
        <p:spPr>
          <a:xfrm>
            <a:off x="9101601" y="6198036"/>
            <a:ext cx="2762936" cy="523220"/>
          </a:xfrm>
          <a:prstGeom prst="rect">
            <a:avLst/>
          </a:prstGeom>
          <a:noFill/>
        </p:spPr>
        <p:txBody>
          <a:bodyPr wrap="none" rtlCol="0">
            <a:spAutoFit/>
          </a:bodyPr>
          <a:lstStyle/>
          <a:p>
            <a:r>
              <a:rPr lang="en-US" sz="2800" dirty="0"/>
              <a:t>Disease and traits</a:t>
            </a:r>
          </a:p>
        </p:txBody>
      </p:sp>
      <p:sp>
        <p:nvSpPr>
          <p:cNvPr id="23" name="Right Arrow 22">
            <a:extLst>
              <a:ext uri="{FF2B5EF4-FFF2-40B4-BE49-F238E27FC236}">
                <a16:creationId xmlns:a16="http://schemas.microsoft.com/office/drawing/2014/main" id="{57BEC408-257F-4307-335E-348A81376B22}"/>
              </a:ext>
            </a:extLst>
          </p:cNvPr>
          <p:cNvSpPr/>
          <p:nvPr/>
        </p:nvSpPr>
        <p:spPr>
          <a:xfrm rot="9116148">
            <a:off x="3430975" y="2595969"/>
            <a:ext cx="364809" cy="820112"/>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a:extLst>
              <a:ext uri="{FF2B5EF4-FFF2-40B4-BE49-F238E27FC236}">
                <a16:creationId xmlns:a16="http://schemas.microsoft.com/office/drawing/2014/main" id="{3BF10072-CDE7-5ED6-FF13-DD6ACF6938AA}"/>
              </a:ext>
            </a:extLst>
          </p:cNvPr>
          <p:cNvSpPr/>
          <p:nvPr/>
        </p:nvSpPr>
        <p:spPr>
          <a:xfrm rot="12483852" flipH="1">
            <a:off x="8494472" y="2605206"/>
            <a:ext cx="364809" cy="820112"/>
          </a:xfrm>
          <a:prstGeom prst="rightArrow">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3001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What is variant annotation?</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TextBox 20">
            <a:extLst>
              <a:ext uri="{FF2B5EF4-FFF2-40B4-BE49-F238E27FC236}">
                <a16:creationId xmlns:a16="http://schemas.microsoft.com/office/drawing/2014/main" id="{71CC93BA-C518-A0DF-90C5-51898E2CBEAC}"/>
              </a:ext>
            </a:extLst>
          </p:cNvPr>
          <p:cNvSpPr txBox="1"/>
          <p:nvPr/>
        </p:nvSpPr>
        <p:spPr>
          <a:xfrm>
            <a:off x="991622" y="2483330"/>
            <a:ext cx="10208756" cy="1754326"/>
          </a:xfrm>
          <a:prstGeom prst="rect">
            <a:avLst/>
          </a:prstGeom>
          <a:noFill/>
        </p:spPr>
        <p:txBody>
          <a:bodyPr wrap="none" rtlCol="0">
            <a:spAutoFit/>
          </a:bodyPr>
          <a:lstStyle/>
          <a:p>
            <a:pPr algn="ctr"/>
            <a:r>
              <a:rPr lang="en-US" sz="3600" dirty="0"/>
              <a:t>The process of linking genetic variants to information </a:t>
            </a:r>
            <a:br>
              <a:rPr lang="en-US" sz="3600" dirty="0"/>
            </a:br>
            <a:r>
              <a:rPr lang="en-US" sz="3600" dirty="0"/>
              <a:t>about their consequences and impacts at </a:t>
            </a:r>
            <a:br>
              <a:rPr lang="en-US" sz="3600" dirty="0"/>
            </a:br>
            <a:r>
              <a:rPr lang="en-US" sz="3600" dirty="0"/>
              <a:t>different levels of a biological system</a:t>
            </a:r>
          </a:p>
        </p:txBody>
      </p:sp>
    </p:spTree>
    <p:extLst>
      <p:ext uri="{BB962C8B-B14F-4D97-AF65-F5344CB8AC3E}">
        <p14:creationId xmlns:p14="http://schemas.microsoft.com/office/powerpoint/2010/main" val="1692705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Outline</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B94183BE-4851-419E-C956-9FB555786181}"/>
              </a:ext>
            </a:extLst>
          </p:cNvPr>
          <p:cNvSpPr txBox="1"/>
          <p:nvPr/>
        </p:nvSpPr>
        <p:spPr>
          <a:xfrm>
            <a:off x="643467" y="1072848"/>
            <a:ext cx="11188191" cy="4401205"/>
          </a:xfrm>
          <a:prstGeom prst="rect">
            <a:avLst/>
          </a:prstGeom>
          <a:noFill/>
        </p:spPr>
        <p:txBody>
          <a:bodyPr wrap="square" rtlCol="0">
            <a:spAutoFit/>
          </a:bodyPr>
          <a:lstStyle/>
          <a:p>
            <a:pPr marL="342900" indent="-342900">
              <a:buFont typeface="Arial" panose="020B0604020202020204" pitchFamily="34" charset="0"/>
              <a:buChar char="•"/>
            </a:pPr>
            <a:r>
              <a:rPr lang="en-US" sz="2800" dirty="0">
                <a:solidFill>
                  <a:schemeClr val="bg1">
                    <a:lumMod val="65000"/>
                  </a:schemeClr>
                </a:solidFill>
              </a:rPr>
              <a:t>What is variant annotation?</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Variant annotation databases and tools</a:t>
            </a:r>
          </a:p>
          <a:p>
            <a:pPr marL="800100" lvl="1" indent="-342900">
              <a:buFont typeface="Arial" panose="020B0604020202020204" pitchFamily="34" charset="0"/>
              <a:buChar char="•"/>
            </a:pPr>
            <a:r>
              <a:rPr lang="en-US" sz="2800" dirty="0" err="1"/>
              <a:t>ClinVar</a:t>
            </a:r>
            <a:endParaRPr lang="en-US" sz="2800" dirty="0"/>
          </a:p>
          <a:p>
            <a:pPr marL="800100" lvl="1" indent="-342900">
              <a:buFont typeface="Arial" panose="020B0604020202020204" pitchFamily="34" charset="0"/>
              <a:buChar char="•"/>
            </a:pPr>
            <a:r>
              <a:rPr lang="en-US" sz="2800" dirty="0" err="1"/>
              <a:t>dbNSFP</a:t>
            </a:r>
            <a:endParaRPr lang="en-US" sz="2800" dirty="0"/>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err="1">
                <a:solidFill>
                  <a:schemeClr val="bg1">
                    <a:lumMod val="65000"/>
                  </a:schemeClr>
                </a:solidFill>
              </a:rPr>
              <a:t>dbNSFP</a:t>
            </a:r>
            <a:r>
              <a:rPr lang="en-US" sz="2800" dirty="0">
                <a:solidFill>
                  <a:schemeClr val="bg1">
                    <a:lumMod val="65000"/>
                  </a:schemeClr>
                </a:solidFill>
              </a:rPr>
              <a:t> deep dive</a:t>
            </a:r>
          </a:p>
          <a:p>
            <a:pPr marL="342900" indent="-342900">
              <a:buFont typeface="Arial" panose="020B0604020202020204" pitchFamily="34" charset="0"/>
              <a:buChar char="•"/>
            </a:pPr>
            <a:endParaRPr lang="en-US" sz="2800" dirty="0">
              <a:solidFill>
                <a:schemeClr val="bg1">
                  <a:lumMod val="65000"/>
                </a:schemeClr>
              </a:solidFill>
            </a:endParaRPr>
          </a:p>
          <a:p>
            <a:pPr marL="342900" indent="-342900">
              <a:buFont typeface="Arial" panose="020B0604020202020204" pitchFamily="34" charset="0"/>
              <a:buChar char="•"/>
            </a:pPr>
            <a:r>
              <a:rPr lang="en-US" sz="2800" dirty="0">
                <a:solidFill>
                  <a:schemeClr val="bg1">
                    <a:lumMod val="65000"/>
                  </a:schemeClr>
                </a:solidFill>
              </a:rPr>
              <a:t>The prediction task and data sets</a:t>
            </a:r>
          </a:p>
          <a:p>
            <a:endParaRPr lang="en-US" sz="2800" dirty="0"/>
          </a:p>
        </p:txBody>
      </p:sp>
    </p:spTree>
    <p:extLst>
      <p:ext uri="{BB962C8B-B14F-4D97-AF65-F5344CB8AC3E}">
        <p14:creationId xmlns:p14="http://schemas.microsoft.com/office/powerpoint/2010/main" val="903860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Variant annotation databases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5C3928EF-1FD2-8CB6-F1A7-CDB91F0647B0}"/>
              </a:ext>
            </a:extLst>
          </p:cNvPr>
          <p:cNvPicPr>
            <a:picLocks noChangeAspect="1"/>
          </p:cNvPicPr>
          <p:nvPr/>
        </p:nvPicPr>
        <p:blipFill>
          <a:blip r:embed="rId2"/>
          <a:stretch>
            <a:fillRect/>
          </a:stretch>
        </p:blipFill>
        <p:spPr>
          <a:xfrm>
            <a:off x="537633" y="998502"/>
            <a:ext cx="11116733" cy="1638495"/>
          </a:xfrm>
          <a:prstGeom prst="rect">
            <a:avLst/>
          </a:prstGeom>
        </p:spPr>
      </p:pic>
      <p:pic>
        <p:nvPicPr>
          <p:cNvPr id="14338" name="Picture 2" descr="HGMD help">
            <a:extLst>
              <a:ext uri="{FF2B5EF4-FFF2-40B4-BE49-F238E27FC236}">
                <a16:creationId xmlns:a16="http://schemas.microsoft.com/office/drawing/2014/main" id="{0485391B-C084-F341-D750-ECEBDAD6CD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633" y="2876192"/>
            <a:ext cx="20066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UniProt">
            <a:extLst>
              <a:ext uri="{FF2B5EF4-FFF2-40B4-BE49-F238E27FC236}">
                <a16:creationId xmlns:a16="http://schemas.microsoft.com/office/drawing/2014/main" id="{85B126C3-5A0D-AB33-252E-DDA17CF622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4289" y="3024182"/>
            <a:ext cx="3714277" cy="1700512"/>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RCSB PDB: Homepage">
            <a:extLst>
              <a:ext uri="{FF2B5EF4-FFF2-40B4-BE49-F238E27FC236}">
                <a16:creationId xmlns:a16="http://schemas.microsoft.com/office/drawing/2014/main" id="{ED10DBDF-04D8-254C-ED6E-DF81108608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5888" y="3047347"/>
            <a:ext cx="3598478" cy="987237"/>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History | Genomics Institute">
            <a:extLst>
              <a:ext uri="{FF2B5EF4-FFF2-40B4-BE49-F238E27FC236}">
                <a16:creationId xmlns:a16="http://schemas.microsoft.com/office/drawing/2014/main" id="{B92081BA-F779-1FAE-87FD-B1C4722482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420" y="5211655"/>
            <a:ext cx="9166548" cy="1520597"/>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Ensembl name and logo policy">
            <a:extLst>
              <a:ext uri="{FF2B5EF4-FFF2-40B4-BE49-F238E27FC236}">
                <a16:creationId xmlns:a16="http://schemas.microsoft.com/office/drawing/2014/main" id="{E2040609-DBCF-968D-EBC9-C33EA3A461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09957" y="4269633"/>
            <a:ext cx="4045527" cy="1309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501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ClinVar</a:t>
            </a:r>
            <a:endParaRPr lang="en-US" sz="3600" dirty="0"/>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5B867636-90CB-F76F-E4BB-7A2A3D91EF6A}"/>
              </a:ext>
            </a:extLst>
          </p:cNvPr>
          <p:cNvPicPr>
            <a:picLocks noChangeAspect="1"/>
          </p:cNvPicPr>
          <p:nvPr/>
        </p:nvPicPr>
        <p:blipFill>
          <a:blip r:embed="rId2"/>
          <a:stretch>
            <a:fillRect/>
          </a:stretch>
        </p:blipFill>
        <p:spPr>
          <a:xfrm>
            <a:off x="731135" y="938280"/>
            <a:ext cx="10620136" cy="5564119"/>
          </a:xfrm>
          <a:prstGeom prst="rect">
            <a:avLst/>
          </a:prstGeom>
        </p:spPr>
      </p:pic>
    </p:spTree>
    <p:extLst>
      <p:ext uri="{BB962C8B-B14F-4D97-AF65-F5344CB8AC3E}">
        <p14:creationId xmlns:p14="http://schemas.microsoft.com/office/powerpoint/2010/main" val="1984808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ClinVar</a:t>
            </a:r>
            <a:endParaRPr lang="en-US" sz="3600" dirty="0"/>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CB2BAFA8-E3A1-63BC-469A-26D162B3A5C2}"/>
              </a:ext>
            </a:extLst>
          </p:cNvPr>
          <p:cNvPicPr>
            <a:picLocks noChangeAspect="1"/>
          </p:cNvPicPr>
          <p:nvPr/>
        </p:nvPicPr>
        <p:blipFill>
          <a:blip r:embed="rId2"/>
          <a:stretch>
            <a:fillRect/>
          </a:stretch>
        </p:blipFill>
        <p:spPr>
          <a:xfrm>
            <a:off x="1570181" y="747653"/>
            <a:ext cx="8788493" cy="6138600"/>
          </a:xfrm>
          <a:prstGeom prst="rect">
            <a:avLst/>
          </a:prstGeom>
        </p:spPr>
      </p:pic>
      <p:sp>
        <p:nvSpPr>
          <p:cNvPr id="5" name="Rectangle 4">
            <a:extLst>
              <a:ext uri="{FF2B5EF4-FFF2-40B4-BE49-F238E27FC236}">
                <a16:creationId xmlns:a16="http://schemas.microsoft.com/office/drawing/2014/main" id="{BCE6EC27-B47E-49EF-463B-A1DA78281668}"/>
              </a:ext>
            </a:extLst>
          </p:cNvPr>
          <p:cNvSpPr/>
          <p:nvPr/>
        </p:nvSpPr>
        <p:spPr>
          <a:xfrm>
            <a:off x="1657527" y="1274617"/>
            <a:ext cx="8617974" cy="988291"/>
          </a:xfrm>
          <a:prstGeom prst="rect">
            <a:avLst/>
          </a:prstGeom>
          <a:solidFill>
            <a:schemeClr val="accent5">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639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ClinVar</a:t>
            </a:r>
            <a:endParaRPr lang="en-US" sz="3600" dirty="0"/>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0F6AA838-3114-9BD2-C2EC-9FD7FA163106}"/>
              </a:ext>
            </a:extLst>
          </p:cNvPr>
          <p:cNvPicPr>
            <a:picLocks noChangeAspect="1"/>
          </p:cNvPicPr>
          <p:nvPr/>
        </p:nvPicPr>
        <p:blipFill>
          <a:blip r:embed="rId2"/>
          <a:stretch>
            <a:fillRect/>
          </a:stretch>
        </p:blipFill>
        <p:spPr>
          <a:xfrm>
            <a:off x="401782" y="2050813"/>
            <a:ext cx="11388436" cy="2756374"/>
          </a:xfrm>
          <a:prstGeom prst="rect">
            <a:avLst/>
          </a:prstGeom>
        </p:spPr>
      </p:pic>
    </p:spTree>
    <p:extLst>
      <p:ext uri="{BB962C8B-B14F-4D97-AF65-F5344CB8AC3E}">
        <p14:creationId xmlns:p14="http://schemas.microsoft.com/office/powerpoint/2010/main" val="3994850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Variant annotators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362" name="Picture 2" descr="Upgrade from CRAVAT to OpenCRAVAT - YouTube">
            <a:extLst>
              <a:ext uri="{FF2B5EF4-FFF2-40B4-BE49-F238E27FC236}">
                <a16:creationId xmlns:a16="http://schemas.microsoft.com/office/drawing/2014/main" id="{B9BE02FA-2452-199A-F033-8F54BC4639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16" t="16229" r="4206" b="28075"/>
          <a:stretch/>
        </p:blipFill>
        <p:spPr bwMode="auto">
          <a:xfrm>
            <a:off x="1198874" y="3281222"/>
            <a:ext cx="5700689" cy="1922914"/>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4A73216C-AAAC-354C-79CE-85637D930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455" y="931719"/>
            <a:ext cx="3951202" cy="21092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C5FA2FA-E4DF-6B7B-3689-3268DF76DC23}"/>
              </a:ext>
            </a:extLst>
          </p:cNvPr>
          <p:cNvPicPr>
            <a:picLocks noChangeAspect="1"/>
          </p:cNvPicPr>
          <p:nvPr/>
        </p:nvPicPr>
        <p:blipFill>
          <a:blip r:embed="rId4"/>
          <a:stretch>
            <a:fillRect/>
          </a:stretch>
        </p:blipFill>
        <p:spPr>
          <a:xfrm>
            <a:off x="4938568" y="1227249"/>
            <a:ext cx="6692900" cy="1536700"/>
          </a:xfrm>
          <a:prstGeom prst="rect">
            <a:avLst/>
          </a:prstGeom>
        </p:spPr>
      </p:pic>
      <p:pic>
        <p:nvPicPr>
          <p:cNvPr id="4" name="Picture 3">
            <a:extLst>
              <a:ext uri="{FF2B5EF4-FFF2-40B4-BE49-F238E27FC236}">
                <a16:creationId xmlns:a16="http://schemas.microsoft.com/office/drawing/2014/main" id="{E7EDDB72-2B7F-1F87-2D7E-3E405DF88414}"/>
              </a:ext>
            </a:extLst>
          </p:cNvPr>
          <p:cNvPicPr>
            <a:picLocks noChangeAspect="1"/>
          </p:cNvPicPr>
          <p:nvPr/>
        </p:nvPicPr>
        <p:blipFill>
          <a:blip r:embed="rId5"/>
          <a:stretch>
            <a:fillRect/>
          </a:stretch>
        </p:blipFill>
        <p:spPr>
          <a:xfrm>
            <a:off x="4599711" y="5298261"/>
            <a:ext cx="3314700" cy="1308100"/>
          </a:xfrm>
          <a:prstGeom prst="rect">
            <a:avLst/>
          </a:prstGeom>
        </p:spPr>
      </p:pic>
      <p:pic>
        <p:nvPicPr>
          <p:cNvPr id="6" name="Picture 5">
            <a:extLst>
              <a:ext uri="{FF2B5EF4-FFF2-40B4-BE49-F238E27FC236}">
                <a16:creationId xmlns:a16="http://schemas.microsoft.com/office/drawing/2014/main" id="{77E8C560-D6FE-199C-19D5-1EDF35E8BD99}"/>
              </a:ext>
            </a:extLst>
          </p:cNvPr>
          <p:cNvPicPr>
            <a:picLocks noChangeAspect="1"/>
          </p:cNvPicPr>
          <p:nvPr/>
        </p:nvPicPr>
        <p:blipFill>
          <a:blip r:embed="rId6"/>
          <a:stretch>
            <a:fillRect/>
          </a:stretch>
        </p:blipFill>
        <p:spPr>
          <a:xfrm>
            <a:off x="8002739" y="3627967"/>
            <a:ext cx="3314699" cy="1104900"/>
          </a:xfrm>
          <a:prstGeom prst="rect">
            <a:avLst/>
          </a:prstGeom>
        </p:spPr>
      </p:pic>
    </p:spTree>
    <p:extLst>
      <p:ext uri="{BB962C8B-B14F-4D97-AF65-F5344CB8AC3E}">
        <p14:creationId xmlns:p14="http://schemas.microsoft.com/office/powerpoint/2010/main" val="3376075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overview</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TextBox 20">
            <a:extLst>
              <a:ext uri="{FF2B5EF4-FFF2-40B4-BE49-F238E27FC236}">
                <a16:creationId xmlns:a16="http://schemas.microsoft.com/office/drawing/2014/main" id="{71CC93BA-C518-A0DF-90C5-51898E2CBEAC}"/>
              </a:ext>
            </a:extLst>
          </p:cNvPr>
          <p:cNvSpPr txBox="1"/>
          <p:nvPr/>
        </p:nvSpPr>
        <p:spPr>
          <a:xfrm>
            <a:off x="2113532" y="880200"/>
            <a:ext cx="7964936" cy="2062103"/>
          </a:xfrm>
          <a:prstGeom prst="rect">
            <a:avLst/>
          </a:prstGeom>
          <a:noFill/>
        </p:spPr>
        <p:txBody>
          <a:bodyPr wrap="none" rtlCol="0">
            <a:spAutoFit/>
          </a:bodyPr>
          <a:lstStyle/>
          <a:p>
            <a:pPr algn="ctr"/>
            <a:r>
              <a:rPr lang="en-US" sz="3200" dirty="0"/>
              <a:t>A database and tool that contains annotations </a:t>
            </a:r>
          </a:p>
          <a:p>
            <a:pPr algn="ctr"/>
            <a:r>
              <a:rPr lang="en-US" sz="3200" dirty="0"/>
              <a:t>from multiple resources for all potential</a:t>
            </a:r>
          </a:p>
          <a:p>
            <a:pPr algn="ctr"/>
            <a:r>
              <a:rPr lang="en-US" sz="3200" dirty="0"/>
              <a:t>non-synonymous single-nucleotide </a:t>
            </a:r>
          </a:p>
          <a:p>
            <a:pPr algn="ctr"/>
            <a:r>
              <a:rPr lang="en-US" sz="3200" dirty="0"/>
              <a:t>variants in the human genome</a:t>
            </a:r>
          </a:p>
        </p:txBody>
      </p:sp>
      <p:sp>
        <p:nvSpPr>
          <p:cNvPr id="10" name="TextBox 9">
            <a:extLst>
              <a:ext uri="{FF2B5EF4-FFF2-40B4-BE49-F238E27FC236}">
                <a16:creationId xmlns:a16="http://schemas.microsoft.com/office/drawing/2014/main" id="{CEC1703A-16A6-57B7-23BC-A57446A56B3D}"/>
              </a:ext>
            </a:extLst>
          </p:cNvPr>
          <p:cNvSpPr txBox="1"/>
          <p:nvPr/>
        </p:nvSpPr>
        <p:spPr>
          <a:xfrm>
            <a:off x="4293359" y="5977469"/>
            <a:ext cx="3605282" cy="584775"/>
          </a:xfrm>
          <a:prstGeom prst="rect">
            <a:avLst/>
          </a:prstGeom>
          <a:noFill/>
        </p:spPr>
        <p:txBody>
          <a:bodyPr wrap="none" rtlCol="0">
            <a:spAutoFit/>
          </a:bodyPr>
          <a:lstStyle/>
          <a:p>
            <a:pPr algn="ctr"/>
            <a:r>
              <a:rPr lang="en-US" sz="3200" dirty="0"/>
              <a:t>84,013,490 variants!</a:t>
            </a:r>
          </a:p>
        </p:txBody>
      </p:sp>
      <p:sp>
        <p:nvSpPr>
          <p:cNvPr id="11" name="TextBox 10">
            <a:extLst>
              <a:ext uri="{FF2B5EF4-FFF2-40B4-BE49-F238E27FC236}">
                <a16:creationId xmlns:a16="http://schemas.microsoft.com/office/drawing/2014/main" id="{7635E25D-5450-A196-721C-7442BC2B38E0}"/>
              </a:ext>
            </a:extLst>
          </p:cNvPr>
          <p:cNvSpPr txBox="1"/>
          <p:nvPr/>
        </p:nvSpPr>
        <p:spPr>
          <a:xfrm>
            <a:off x="338013" y="3199636"/>
            <a:ext cx="11540861" cy="2554545"/>
          </a:xfrm>
          <a:prstGeom prst="rect">
            <a:avLst/>
          </a:prstGeom>
          <a:noFill/>
        </p:spPr>
        <p:txBody>
          <a:bodyPr wrap="square" rtlCol="0">
            <a:spAutoFit/>
          </a:bodyPr>
          <a:lstStyle/>
          <a:p>
            <a:r>
              <a:rPr lang="en-US" sz="3200" dirty="0">
                <a:latin typeface="Courier" pitchFamily="2" charset="0"/>
              </a:rPr>
              <a:t>  Reference: … C A G C T A G C T A G T T A G …</a:t>
            </a:r>
          </a:p>
          <a:p>
            <a:endParaRPr lang="en-US" sz="3200" dirty="0">
              <a:solidFill>
                <a:schemeClr val="accent3"/>
              </a:solidFill>
              <a:latin typeface="Courier" pitchFamily="2" charset="0"/>
            </a:endParaRPr>
          </a:p>
          <a:p>
            <a:r>
              <a:rPr lang="en-US" sz="3200" dirty="0">
                <a:solidFill>
                  <a:schemeClr val="accent3"/>
                </a:solidFill>
                <a:latin typeface="Courier" pitchFamily="2" charset="0"/>
              </a:rPr>
              <a:t>Alternate 1: … A C A A A C A A A C A A A C A …</a:t>
            </a:r>
          </a:p>
          <a:p>
            <a:r>
              <a:rPr lang="en-US" sz="3200" dirty="0">
                <a:solidFill>
                  <a:schemeClr val="accent4"/>
                </a:solidFill>
                <a:latin typeface="Courier" pitchFamily="2" charset="0"/>
              </a:rPr>
              <a:t>Alternate 2: … G G C G C G C G C G C C C G C …</a:t>
            </a:r>
          </a:p>
          <a:p>
            <a:r>
              <a:rPr lang="en-US" sz="3200" dirty="0">
                <a:solidFill>
                  <a:schemeClr val="accent5"/>
                </a:solidFill>
                <a:latin typeface="Courier" pitchFamily="2" charset="0"/>
              </a:rPr>
              <a:t>Alternate 3: … T T T T G T T T G T T G G T T …</a:t>
            </a:r>
          </a:p>
        </p:txBody>
      </p:sp>
    </p:spTree>
    <p:extLst>
      <p:ext uri="{BB962C8B-B14F-4D97-AF65-F5344CB8AC3E}">
        <p14:creationId xmlns:p14="http://schemas.microsoft.com/office/powerpoint/2010/main" val="3080328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Outline</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B94183BE-4851-419E-C956-9FB555786181}"/>
              </a:ext>
            </a:extLst>
          </p:cNvPr>
          <p:cNvSpPr txBox="1"/>
          <p:nvPr/>
        </p:nvSpPr>
        <p:spPr>
          <a:xfrm>
            <a:off x="643467" y="1072848"/>
            <a:ext cx="11188191" cy="4401205"/>
          </a:xfrm>
          <a:prstGeom prst="rect">
            <a:avLst/>
          </a:prstGeom>
          <a:noFill/>
        </p:spPr>
        <p:txBody>
          <a:bodyPr wrap="square" rtlCol="0">
            <a:spAutoFit/>
          </a:bodyPr>
          <a:lstStyle/>
          <a:p>
            <a:pPr marL="342900" indent="-342900">
              <a:buFont typeface="Arial" panose="020B0604020202020204" pitchFamily="34" charset="0"/>
              <a:buChar char="•"/>
            </a:pPr>
            <a:r>
              <a:rPr lang="en-US" sz="2800" dirty="0">
                <a:solidFill>
                  <a:schemeClr val="bg1">
                    <a:lumMod val="65000"/>
                  </a:schemeClr>
                </a:solidFill>
              </a:rPr>
              <a:t>What is variant annotation?</a:t>
            </a:r>
          </a:p>
          <a:p>
            <a:pPr marL="342900" indent="-342900">
              <a:buFont typeface="Arial" panose="020B0604020202020204" pitchFamily="34" charset="0"/>
              <a:buChar char="•"/>
            </a:pPr>
            <a:endParaRPr lang="en-US" sz="2800" dirty="0">
              <a:solidFill>
                <a:schemeClr val="bg1">
                  <a:lumMod val="65000"/>
                </a:schemeClr>
              </a:solidFill>
            </a:endParaRPr>
          </a:p>
          <a:p>
            <a:pPr marL="342900" indent="-342900">
              <a:buFont typeface="Arial" panose="020B0604020202020204" pitchFamily="34" charset="0"/>
              <a:buChar char="•"/>
            </a:pPr>
            <a:r>
              <a:rPr lang="en-US" sz="2800" dirty="0">
                <a:solidFill>
                  <a:schemeClr val="bg1">
                    <a:lumMod val="65000"/>
                  </a:schemeClr>
                </a:solidFill>
              </a:rPr>
              <a:t>Variant annotation databases and tools</a:t>
            </a:r>
          </a:p>
          <a:p>
            <a:pPr marL="800100" lvl="1" indent="-342900">
              <a:buFont typeface="Arial" panose="020B0604020202020204" pitchFamily="34" charset="0"/>
              <a:buChar char="•"/>
            </a:pPr>
            <a:r>
              <a:rPr lang="en-US" sz="2800" dirty="0" err="1">
                <a:solidFill>
                  <a:schemeClr val="bg1">
                    <a:lumMod val="65000"/>
                  </a:schemeClr>
                </a:solidFill>
              </a:rPr>
              <a:t>ClinVar</a:t>
            </a:r>
            <a:endParaRPr lang="en-US" sz="2800" dirty="0">
              <a:solidFill>
                <a:schemeClr val="bg1">
                  <a:lumMod val="65000"/>
                </a:schemeClr>
              </a:solidFill>
            </a:endParaRPr>
          </a:p>
          <a:p>
            <a:pPr marL="800100" lvl="1" indent="-342900">
              <a:buFont typeface="Arial" panose="020B0604020202020204" pitchFamily="34" charset="0"/>
              <a:buChar char="•"/>
            </a:pPr>
            <a:r>
              <a:rPr lang="en-US" sz="2800" dirty="0" err="1">
                <a:solidFill>
                  <a:schemeClr val="bg1">
                    <a:lumMod val="65000"/>
                  </a:schemeClr>
                </a:solidFill>
              </a:rPr>
              <a:t>dbNSFP</a:t>
            </a:r>
            <a:endParaRPr lang="en-US" sz="2800" dirty="0">
              <a:solidFill>
                <a:schemeClr val="bg1">
                  <a:lumMod val="65000"/>
                </a:schemeClr>
              </a:solidFill>
            </a:endParaRP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err="1"/>
              <a:t>dbNSFP</a:t>
            </a:r>
            <a:r>
              <a:rPr lang="en-US" sz="2800" dirty="0"/>
              <a:t> deep dive</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solidFill>
                  <a:schemeClr val="bg1">
                    <a:lumMod val="65000"/>
                  </a:schemeClr>
                </a:solidFill>
              </a:rPr>
              <a:t>The prediction task and data sets</a:t>
            </a:r>
          </a:p>
          <a:p>
            <a:endParaRPr lang="en-US" sz="2800" dirty="0"/>
          </a:p>
        </p:txBody>
      </p:sp>
    </p:spTree>
    <p:extLst>
      <p:ext uri="{BB962C8B-B14F-4D97-AF65-F5344CB8AC3E}">
        <p14:creationId xmlns:p14="http://schemas.microsoft.com/office/powerpoint/2010/main" val="3449607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chromosomal coordinates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TextBox 20">
            <a:extLst>
              <a:ext uri="{FF2B5EF4-FFF2-40B4-BE49-F238E27FC236}">
                <a16:creationId xmlns:a16="http://schemas.microsoft.com/office/drawing/2014/main" id="{71CC93BA-C518-A0DF-90C5-51898E2CBEAC}"/>
              </a:ext>
            </a:extLst>
          </p:cNvPr>
          <p:cNvSpPr txBox="1"/>
          <p:nvPr/>
        </p:nvSpPr>
        <p:spPr>
          <a:xfrm>
            <a:off x="3736645" y="1464401"/>
            <a:ext cx="4718710" cy="646331"/>
          </a:xfrm>
          <a:prstGeom prst="rect">
            <a:avLst/>
          </a:prstGeom>
          <a:noFill/>
        </p:spPr>
        <p:txBody>
          <a:bodyPr wrap="square" rtlCol="0">
            <a:spAutoFit/>
          </a:bodyPr>
          <a:lstStyle/>
          <a:p>
            <a:pPr algn="ctr"/>
            <a:r>
              <a:rPr lang="en-US" sz="3600" dirty="0"/>
              <a:t>22   50625392   G   A</a:t>
            </a:r>
          </a:p>
        </p:txBody>
      </p:sp>
      <p:pic>
        <p:nvPicPr>
          <p:cNvPr id="3" name="Picture 2">
            <a:extLst>
              <a:ext uri="{FF2B5EF4-FFF2-40B4-BE49-F238E27FC236}">
                <a16:creationId xmlns:a16="http://schemas.microsoft.com/office/drawing/2014/main" id="{A111B221-4B71-AD4C-B560-CF4D0B87D332}"/>
              </a:ext>
            </a:extLst>
          </p:cNvPr>
          <p:cNvPicPr>
            <a:picLocks noChangeAspect="1"/>
          </p:cNvPicPr>
          <p:nvPr/>
        </p:nvPicPr>
        <p:blipFill rotWithShape="1">
          <a:blip r:embed="rId2"/>
          <a:srcRect b="68103"/>
          <a:stretch/>
        </p:blipFill>
        <p:spPr>
          <a:xfrm>
            <a:off x="0" y="3084262"/>
            <a:ext cx="12192000" cy="524847"/>
          </a:xfrm>
          <a:prstGeom prst="rect">
            <a:avLst/>
          </a:prstGeom>
        </p:spPr>
      </p:pic>
      <p:pic>
        <p:nvPicPr>
          <p:cNvPr id="4" name="Picture 3">
            <a:extLst>
              <a:ext uri="{FF2B5EF4-FFF2-40B4-BE49-F238E27FC236}">
                <a16:creationId xmlns:a16="http://schemas.microsoft.com/office/drawing/2014/main" id="{4A5C6CE1-986D-BC30-6B45-33A7C310F755}"/>
              </a:ext>
            </a:extLst>
          </p:cNvPr>
          <p:cNvPicPr>
            <a:picLocks noChangeAspect="1"/>
          </p:cNvPicPr>
          <p:nvPr/>
        </p:nvPicPr>
        <p:blipFill>
          <a:blip r:embed="rId3"/>
          <a:stretch>
            <a:fillRect/>
          </a:stretch>
        </p:blipFill>
        <p:spPr>
          <a:xfrm>
            <a:off x="1702850" y="4437159"/>
            <a:ext cx="8786300" cy="1507139"/>
          </a:xfrm>
          <a:prstGeom prst="rect">
            <a:avLst/>
          </a:prstGeom>
        </p:spPr>
      </p:pic>
      <p:cxnSp>
        <p:nvCxnSpPr>
          <p:cNvPr id="6" name="Straight Arrow Connector 5">
            <a:extLst>
              <a:ext uri="{FF2B5EF4-FFF2-40B4-BE49-F238E27FC236}">
                <a16:creationId xmlns:a16="http://schemas.microsoft.com/office/drawing/2014/main" id="{27AC1D9C-8486-3BF5-DE4B-7EABA77CE4E6}"/>
              </a:ext>
            </a:extLst>
          </p:cNvPr>
          <p:cNvCxnSpPr>
            <a:cxnSpLocks/>
          </p:cNvCxnSpPr>
          <p:nvPr/>
        </p:nvCxnSpPr>
        <p:spPr>
          <a:xfrm flipH="1">
            <a:off x="2654827" y="2026524"/>
            <a:ext cx="1739373" cy="1182345"/>
          </a:xfrm>
          <a:prstGeom prst="straightConnector1">
            <a:avLst/>
          </a:prstGeom>
          <a:ln w="381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13E2E5F-2610-524C-C385-70CDE4F8434F}"/>
              </a:ext>
            </a:extLst>
          </p:cNvPr>
          <p:cNvCxnSpPr>
            <a:cxnSpLocks/>
          </p:cNvCxnSpPr>
          <p:nvPr/>
        </p:nvCxnSpPr>
        <p:spPr>
          <a:xfrm>
            <a:off x="5825067" y="2075932"/>
            <a:ext cx="6223000" cy="1132937"/>
          </a:xfrm>
          <a:prstGeom prst="straightConnector1">
            <a:avLst/>
          </a:prstGeom>
          <a:ln w="381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5BA618B-BC7C-7F3B-C054-0EE4FB0CA7BC}"/>
              </a:ext>
            </a:extLst>
          </p:cNvPr>
          <p:cNvCxnSpPr>
            <a:cxnSpLocks/>
          </p:cNvCxnSpPr>
          <p:nvPr/>
        </p:nvCxnSpPr>
        <p:spPr>
          <a:xfrm flipH="1">
            <a:off x="6468533" y="2108206"/>
            <a:ext cx="787399" cy="2328953"/>
          </a:xfrm>
          <a:prstGeom prst="straightConnector1">
            <a:avLst/>
          </a:prstGeom>
          <a:ln w="38100">
            <a:solidFill>
              <a:schemeClr val="accent3">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7128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amino acid change</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6206C28C-486F-2346-5EDE-E55FFDEFF5A7}"/>
              </a:ext>
            </a:extLst>
          </p:cNvPr>
          <p:cNvSpPr txBox="1"/>
          <p:nvPr/>
        </p:nvSpPr>
        <p:spPr>
          <a:xfrm>
            <a:off x="6724048" y="2878032"/>
            <a:ext cx="4922630" cy="1815882"/>
          </a:xfrm>
          <a:prstGeom prst="rect">
            <a:avLst/>
          </a:prstGeom>
          <a:noFill/>
        </p:spPr>
        <p:txBody>
          <a:bodyPr wrap="none" rtlCol="0">
            <a:spAutoFit/>
          </a:bodyPr>
          <a:lstStyle/>
          <a:p>
            <a:pPr marL="234950" indent="-234950">
              <a:buFont typeface="Arial" panose="020B0604020202020204" pitchFamily="34" charset="0"/>
              <a:buChar char="•"/>
            </a:pPr>
            <a:r>
              <a:rPr lang="en-US" sz="2800" dirty="0"/>
              <a:t>G -&gt; A</a:t>
            </a:r>
          </a:p>
          <a:p>
            <a:pPr marL="234950" indent="-234950">
              <a:buFont typeface="Arial" panose="020B0604020202020204" pitchFamily="34" charset="0"/>
              <a:buChar char="•"/>
            </a:pPr>
            <a:r>
              <a:rPr lang="en-US" sz="2800" dirty="0"/>
              <a:t>Reverse complement: C -&gt; T</a:t>
            </a:r>
            <a:br>
              <a:rPr lang="en-US" sz="2800" dirty="0"/>
            </a:br>
            <a:r>
              <a:rPr lang="en-US" sz="2800" dirty="0"/>
              <a:t>			   CCG -&gt; CTG</a:t>
            </a:r>
          </a:p>
          <a:p>
            <a:pPr marL="234950" indent="-234950">
              <a:buFont typeface="Arial" panose="020B0604020202020204" pitchFamily="34" charset="0"/>
              <a:buChar char="•"/>
            </a:pPr>
            <a:r>
              <a:rPr lang="en-US" sz="2800" dirty="0"/>
              <a:t>Pro -&gt; Leu (Proline to Leucine)</a:t>
            </a:r>
          </a:p>
        </p:txBody>
      </p:sp>
      <p:pic>
        <p:nvPicPr>
          <p:cNvPr id="3" name="Picture 2">
            <a:extLst>
              <a:ext uri="{FF2B5EF4-FFF2-40B4-BE49-F238E27FC236}">
                <a16:creationId xmlns:a16="http://schemas.microsoft.com/office/drawing/2014/main" id="{D61A15E2-A1E0-8EE3-2ED0-CB81561C88EF}"/>
              </a:ext>
            </a:extLst>
          </p:cNvPr>
          <p:cNvPicPr>
            <a:picLocks noChangeAspect="1"/>
          </p:cNvPicPr>
          <p:nvPr/>
        </p:nvPicPr>
        <p:blipFill>
          <a:blip r:embed="rId2"/>
          <a:stretch>
            <a:fillRect/>
          </a:stretch>
        </p:blipFill>
        <p:spPr>
          <a:xfrm>
            <a:off x="629215" y="924075"/>
            <a:ext cx="5792967" cy="5723797"/>
          </a:xfrm>
          <a:prstGeom prst="rect">
            <a:avLst/>
          </a:prstGeom>
        </p:spPr>
      </p:pic>
    </p:spTree>
    <p:extLst>
      <p:ext uri="{BB962C8B-B14F-4D97-AF65-F5344CB8AC3E}">
        <p14:creationId xmlns:p14="http://schemas.microsoft.com/office/powerpoint/2010/main" val="1969077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amino acid change</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458" name="Picture 2">
            <a:extLst>
              <a:ext uri="{FF2B5EF4-FFF2-40B4-BE49-F238E27FC236}">
                <a16:creationId xmlns:a16="http://schemas.microsoft.com/office/drawing/2014/main" id="{AFB5C072-D85F-891C-93BE-FA73A0E964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186" y="961956"/>
            <a:ext cx="8317923" cy="561109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B6E712A-47EE-4B7E-32DB-5EA8CD54A862}"/>
              </a:ext>
            </a:extLst>
          </p:cNvPr>
          <p:cNvSpPr txBox="1"/>
          <p:nvPr/>
        </p:nvSpPr>
        <p:spPr>
          <a:xfrm>
            <a:off x="8205775" y="4221954"/>
            <a:ext cx="4033438" cy="461665"/>
          </a:xfrm>
          <a:prstGeom prst="rect">
            <a:avLst/>
          </a:prstGeom>
          <a:noFill/>
        </p:spPr>
        <p:txBody>
          <a:bodyPr wrap="square">
            <a:spAutoFit/>
          </a:bodyPr>
          <a:lstStyle/>
          <a:p>
            <a:pPr algn="ctr"/>
            <a:r>
              <a:rPr lang="en-US" sz="2400" dirty="0"/>
              <a:t>22   50625392   G   A   P428L</a:t>
            </a:r>
          </a:p>
        </p:txBody>
      </p:sp>
      <p:sp>
        <p:nvSpPr>
          <p:cNvPr id="11" name="TextBox 10">
            <a:extLst>
              <a:ext uri="{FF2B5EF4-FFF2-40B4-BE49-F238E27FC236}">
                <a16:creationId xmlns:a16="http://schemas.microsoft.com/office/drawing/2014/main" id="{6206C28C-486F-2346-5EDE-E55FFDEFF5A7}"/>
              </a:ext>
            </a:extLst>
          </p:cNvPr>
          <p:cNvSpPr txBox="1"/>
          <p:nvPr/>
        </p:nvSpPr>
        <p:spPr>
          <a:xfrm>
            <a:off x="8571329" y="1162403"/>
            <a:ext cx="2487219" cy="954107"/>
          </a:xfrm>
          <a:prstGeom prst="rect">
            <a:avLst/>
          </a:prstGeom>
          <a:noFill/>
        </p:spPr>
        <p:txBody>
          <a:bodyPr wrap="none" rtlCol="0">
            <a:spAutoFit/>
          </a:bodyPr>
          <a:lstStyle/>
          <a:p>
            <a:pPr marL="457200" indent="-457200">
              <a:buFont typeface="Arial" panose="020B0604020202020204" pitchFamily="34" charset="0"/>
              <a:buChar char="•"/>
            </a:pPr>
            <a:r>
              <a:rPr lang="en-US" sz="2800" dirty="0"/>
              <a:t>p.Pro428Leu</a:t>
            </a:r>
          </a:p>
          <a:p>
            <a:pPr marL="457200" indent="-457200">
              <a:buFont typeface="Arial" panose="020B0604020202020204" pitchFamily="34" charset="0"/>
              <a:buChar char="•"/>
            </a:pPr>
            <a:r>
              <a:rPr lang="en-US" sz="2800" dirty="0"/>
              <a:t>P428L</a:t>
            </a:r>
          </a:p>
        </p:txBody>
      </p:sp>
    </p:spTree>
    <p:extLst>
      <p:ext uri="{BB962C8B-B14F-4D97-AF65-F5344CB8AC3E}">
        <p14:creationId xmlns:p14="http://schemas.microsoft.com/office/powerpoint/2010/main" val="3274103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conservation scores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0482" name="Picture 2" descr="Multiple sequence alignment is a method that can be used to compare three  or more biological - Brainly.com">
            <a:extLst>
              <a:ext uri="{FF2B5EF4-FFF2-40B4-BE49-F238E27FC236}">
                <a16:creationId xmlns:a16="http://schemas.microsoft.com/office/drawing/2014/main" id="{A9E42041-06F2-FF48-2292-77ECD3349F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5368" y="859142"/>
            <a:ext cx="7251700" cy="42651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F4458F5-B3DC-25F4-1F6E-8BCB13D13DF8}"/>
              </a:ext>
            </a:extLst>
          </p:cNvPr>
          <p:cNvSpPr txBox="1"/>
          <p:nvPr/>
        </p:nvSpPr>
        <p:spPr>
          <a:xfrm>
            <a:off x="643466" y="5061337"/>
            <a:ext cx="11675533"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t>Higher conservation -&gt; more likely to be functionally important and even</a:t>
            </a:r>
            <a:br>
              <a:rPr lang="en-US" sz="2800" dirty="0"/>
            </a:br>
            <a:r>
              <a:rPr lang="en-US" sz="2800" dirty="0"/>
              <a:t>pathogenic</a:t>
            </a:r>
          </a:p>
          <a:p>
            <a:pPr marL="457200" indent="-457200">
              <a:buFont typeface="Arial" panose="020B0604020202020204" pitchFamily="34" charset="0"/>
              <a:buChar char="•"/>
            </a:pPr>
            <a:r>
              <a:rPr lang="en-US" sz="2800" dirty="0"/>
              <a:t>Different ways to calculate scores</a:t>
            </a:r>
          </a:p>
        </p:txBody>
      </p:sp>
    </p:spTree>
    <p:extLst>
      <p:ext uri="{BB962C8B-B14F-4D97-AF65-F5344CB8AC3E}">
        <p14:creationId xmlns:p14="http://schemas.microsoft.com/office/powerpoint/2010/main" val="3403829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variant impact predictor scores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2530" name="Picture 2">
            <a:extLst>
              <a:ext uri="{FF2B5EF4-FFF2-40B4-BE49-F238E27FC236}">
                <a16:creationId xmlns:a16="http://schemas.microsoft.com/office/drawing/2014/main" id="{5881251C-E33B-5008-5302-6A51DF03AE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77" r="45303"/>
          <a:stretch/>
        </p:blipFill>
        <p:spPr bwMode="auto">
          <a:xfrm>
            <a:off x="5857384" y="953382"/>
            <a:ext cx="5358113" cy="4869758"/>
          </a:xfrm>
          <a:prstGeom prst="rect">
            <a:avLst/>
          </a:prstGeom>
          <a:noFill/>
          <a:extLst>
            <a:ext uri="{909E8E84-426E-40DD-AFC4-6F175D3DCCD1}">
              <a14:hiddenFill xmlns:a14="http://schemas.microsoft.com/office/drawing/2010/main">
                <a:solidFill>
                  <a:srgbClr val="FFFFFF"/>
                </a:solidFill>
              </a14:hiddenFill>
            </a:ext>
          </a:extLst>
        </p:spPr>
      </p:pic>
      <p:pic>
        <p:nvPicPr>
          <p:cNvPr id="22531" name="Picture 3" descr="page25image50120944">
            <a:extLst>
              <a:ext uri="{FF2B5EF4-FFF2-40B4-BE49-F238E27FC236}">
                <a16:creationId xmlns:a16="http://schemas.microsoft.com/office/drawing/2014/main" id="{CEEDC791-3A00-F3EC-603C-B69B665EE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037" y="906780"/>
            <a:ext cx="5228100" cy="565488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4CBD4FA-EEA0-F1EE-1FEF-8654406C92FA}"/>
              </a:ext>
            </a:extLst>
          </p:cNvPr>
          <p:cNvSpPr txBox="1"/>
          <p:nvPr/>
        </p:nvSpPr>
        <p:spPr>
          <a:xfrm>
            <a:off x="5370643" y="5838888"/>
            <a:ext cx="6904331" cy="969496"/>
          </a:xfrm>
          <a:prstGeom prst="rect">
            <a:avLst/>
          </a:prstGeom>
          <a:noFill/>
        </p:spPr>
        <p:txBody>
          <a:bodyPr wrap="square" rtlCol="0">
            <a:spAutoFit/>
          </a:bodyPr>
          <a:lstStyle/>
          <a:p>
            <a:pPr marL="176213" indent="-176213">
              <a:buFont typeface="Arial" panose="020B0604020202020204" pitchFamily="34" charset="0"/>
              <a:buChar char="•"/>
            </a:pPr>
            <a:r>
              <a:rPr lang="en-US" sz="1900" dirty="0"/>
              <a:t>Variant impact predictors integrate different genomic and protein features to classify variants as disease-associated or neutral</a:t>
            </a:r>
          </a:p>
          <a:p>
            <a:pPr marL="176213" indent="-176213">
              <a:buFont typeface="Arial" panose="020B0604020202020204" pitchFamily="34" charset="0"/>
              <a:buChar char="•"/>
            </a:pPr>
            <a:r>
              <a:rPr lang="en-US" sz="1900" dirty="0"/>
              <a:t>Predictor outputs can often be correlated with each other</a:t>
            </a:r>
          </a:p>
        </p:txBody>
      </p:sp>
    </p:spTree>
    <p:extLst>
      <p:ext uri="{BB962C8B-B14F-4D97-AF65-F5344CB8AC3E}">
        <p14:creationId xmlns:p14="http://schemas.microsoft.com/office/powerpoint/2010/main" val="853195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allelic information</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1506" name="Picture 2" descr="Feasibility of identifying genetic variants by risk allele frequency and strength of genetic effect (odds ratio).Most emphasis and interest lies in identifying associations with characteristics shown within diagonal dotted lines. Adapted from ref. 42.">
            <a:extLst>
              <a:ext uri="{FF2B5EF4-FFF2-40B4-BE49-F238E27FC236}">
                <a16:creationId xmlns:a16="http://schemas.microsoft.com/office/drawing/2014/main" id="{D7783795-2F62-4861-13B0-B7E92F1469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566" y="1496796"/>
            <a:ext cx="6642521" cy="420693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FFA79308-BCB3-3A16-01D0-DDAA0E9BCA49}"/>
              </a:ext>
            </a:extLst>
          </p:cNvPr>
          <p:cNvCxnSpPr/>
          <p:nvPr/>
        </p:nvCxnSpPr>
        <p:spPr>
          <a:xfrm flipV="1">
            <a:off x="8903079" y="1627103"/>
            <a:ext cx="1380066" cy="9821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A09853F-55DD-AB3F-A6FE-BB0744A33448}"/>
              </a:ext>
            </a:extLst>
          </p:cNvPr>
          <p:cNvCxnSpPr>
            <a:cxnSpLocks/>
          </p:cNvCxnSpPr>
          <p:nvPr/>
        </p:nvCxnSpPr>
        <p:spPr>
          <a:xfrm>
            <a:off x="8903079" y="2600001"/>
            <a:ext cx="1380066" cy="9821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1258D7-2334-E100-CEA7-573801FFC446}"/>
              </a:ext>
            </a:extLst>
          </p:cNvPr>
          <p:cNvCxnSpPr>
            <a:cxnSpLocks/>
          </p:cNvCxnSpPr>
          <p:nvPr/>
        </p:nvCxnSpPr>
        <p:spPr>
          <a:xfrm>
            <a:off x="9593112" y="2094005"/>
            <a:ext cx="668484" cy="4952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DB021A0-D353-FB2B-B6FF-378C813B42BD}"/>
              </a:ext>
            </a:extLst>
          </p:cNvPr>
          <p:cNvSpPr txBox="1"/>
          <p:nvPr/>
        </p:nvSpPr>
        <p:spPr>
          <a:xfrm>
            <a:off x="10678967" y="1433493"/>
            <a:ext cx="867545" cy="369332"/>
          </a:xfrm>
          <a:prstGeom prst="rect">
            <a:avLst/>
          </a:prstGeom>
          <a:noFill/>
        </p:spPr>
        <p:txBody>
          <a:bodyPr wrap="none" rtlCol="0">
            <a:spAutoFit/>
          </a:bodyPr>
          <a:lstStyle/>
          <a:p>
            <a:pPr algn="ctr"/>
            <a:r>
              <a:rPr lang="en-US" dirty="0"/>
              <a:t>Human</a:t>
            </a:r>
          </a:p>
        </p:txBody>
      </p:sp>
      <p:sp>
        <p:nvSpPr>
          <p:cNvPr id="20" name="TextBox 19">
            <a:extLst>
              <a:ext uri="{FF2B5EF4-FFF2-40B4-BE49-F238E27FC236}">
                <a16:creationId xmlns:a16="http://schemas.microsoft.com/office/drawing/2014/main" id="{64539524-4DA2-3B2A-8D68-79A10A8EB390}"/>
              </a:ext>
            </a:extLst>
          </p:cNvPr>
          <p:cNvSpPr txBox="1"/>
          <p:nvPr/>
        </p:nvSpPr>
        <p:spPr>
          <a:xfrm>
            <a:off x="10665361" y="2459348"/>
            <a:ext cx="1338443" cy="369332"/>
          </a:xfrm>
          <a:prstGeom prst="rect">
            <a:avLst/>
          </a:prstGeom>
          <a:noFill/>
        </p:spPr>
        <p:txBody>
          <a:bodyPr wrap="none" rtlCol="0">
            <a:spAutoFit/>
          </a:bodyPr>
          <a:lstStyle/>
          <a:p>
            <a:pPr algn="ctr"/>
            <a:r>
              <a:rPr lang="en-US" dirty="0"/>
              <a:t>Chimpanzee</a:t>
            </a:r>
          </a:p>
        </p:txBody>
      </p:sp>
      <p:sp>
        <p:nvSpPr>
          <p:cNvPr id="22" name="TextBox 21">
            <a:extLst>
              <a:ext uri="{FF2B5EF4-FFF2-40B4-BE49-F238E27FC236}">
                <a16:creationId xmlns:a16="http://schemas.microsoft.com/office/drawing/2014/main" id="{A8454791-C9F0-A2E9-587A-2B2C66736CC5}"/>
              </a:ext>
            </a:extLst>
          </p:cNvPr>
          <p:cNvSpPr txBox="1"/>
          <p:nvPr/>
        </p:nvSpPr>
        <p:spPr>
          <a:xfrm>
            <a:off x="10665361" y="3481643"/>
            <a:ext cx="801822" cy="369332"/>
          </a:xfrm>
          <a:prstGeom prst="rect">
            <a:avLst/>
          </a:prstGeom>
          <a:noFill/>
        </p:spPr>
        <p:txBody>
          <a:bodyPr wrap="none" rtlCol="0">
            <a:spAutoFit/>
          </a:bodyPr>
          <a:lstStyle/>
          <a:p>
            <a:pPr algn="ctr"/>
            <a:r>
              <a:rPr lang="en-US" dirty="0"/>
              <a:t>Gorilla</a:t>
            </a:r>
          </a:p>
        </p:txBody>
      </p:sp>
      <p:sp>
        <p:nvSpPr>
          <p:cNvPr id="23" name="TextBox 22">
            <a:extLst>
              <a:ext uri="{FF2B5EF4-FFF2-40B4-BE49-F238E27FC236}">
                <a16:creationId xmlns:a16="http://schemas.microsoft.com/office/drawing/2014/main" id="{E5B7F567-D9A0-0AD4-EC43-A6DBCC7F0D09}"/>
              </a:ext>
            </a:extLst>
          </p:cNvPr>
          <p:cNvSpPr txBox="1"/>
          <p:nvPr/>
        </p:nvSpPr>
        <p:spPr>
          <a:xfrm>
            <a:off x="7500464" y="2275367"/>
            <a:ext cx="1042273" cy="646331"/>
          </a:xfrm>
          <a:prstGeom prst="rect">
            <a:avLst/>
          </a:prstGeom>
          <a:noFill/>
        </p:spPr>
        <p:txBody>
          <a:bodyPr wrap="none" rtlCol="0">
            <a:spAutoFit/>
          </a:bodyPr>
          <a:lstStyle/>
          <a:p>
            <a:pPr algn="ctr"/>
            <a:r>
              <a:rPr lang="en-US" dirty="0"/>
              <a:t>Common</a:t>
            </a:r>
          </a:p>
          <a:p>
            <a:pPr algn="ctr"/>
            <a:r>
              <a:rPr lang="en-US" dirty="0"/>
              <a:t>ancestor</a:t>
            </a:r>
          </a:p>
        </p:txBody>
      </p:sp>
      <p:sp>
        <p:nvSpPr>
          <p:cNvPr id="24" name="TextBox 23">
            <a:extLst>
              <a:ext uri="{FF2B5EF4-FFF2-40B4-BE49-F238E27FC236}">
                <a16:creationId xmlns:a16="http://schemas.microsoft.com/office/drawing/2014/main" id="{78B98198-46AC-9736-23DE-3DACEE04EC06}"/>
              </a:ext>
            </a:extLst>
          </p:cNvPr>
          <p:cNvSpPr txBox="1"/>
          <p:nvPr/>
        </p:nvSpPr>
        <p:spPr>
          <a:xfrm>
            <a:off x="8520863" y="2367701"/>
            <a:ext cx="438831" cy="461665"/>
          </a:xfrm>
          <a:prstGeom prst="rect">
            <a:avLst/>
          </a:prstGeom>
          <a:noFill/>
        </p:spPr>
        <p:txBody>
          <a:bodyPr wrap="square">
            <a:spAutoFit/>
          </a:bodyPr>
          <a:lstStyle/>
          <a:p>
            <a:r>
              <a:rPr lang="en-US" sz="2400" dirty="0">
                <a:solidFill>
                  <a:schemeClr val="accent3"/>
                </a:solidFill>
                <a:latin typeface="Courier" pitchFamily="2" charset="0"/>
              </a:rPr>
              <a:t>G</a:t>
            </a:r>
            <a:endParaRPr lang="en-US" sz="2400" dirty="0">
              <a:solidFill>
                <a:schemeClr val="accent3"/>
              </a:solidFill>
            </a:endParaRPr>
          </a:p>
        </p:txBody>
      </p:sp>
      <p:sp>
        <p:nvSpPr>
          <p:cNvPr id="25" name="TextBox 24">
            <a:extLst>
              <a:ext uri="{FF2B5EF4-FFF2-40B4-BE49-F238E27FC236}">
                <a16:creationId xmlns:a16="http://schemas.microsoft.com/office/drawing/2014/main" id="{D707C404-AE97-B6BD-D7F6-221C7A408512}"/>
              </a:ext>
            </a:extLst>
          </p:cNvPr>
          <p:cNvSpPr txBox="1"/>
          <p:nvPr/>
        </p:nvSpPr>
        <p:spPr>
          <a:xfrm>
            <a:off x="10303956" y="1387312"/>
            <a:ext cx="438831" cy="461665"/>
          </a:xfrm>
          <a:prstGeom prst="rect">
            <a:avLst/>
          </a:prstGeom>
          <a:noFill/>
        </p:spPr>
        <p:txBody>
          <a:bodyPr wrap="square">
            <a:spAutoFit/>
          </a:bodyPr>
          <a:lstStyle/>
          <a:p>
            <a:r>
              <a:rPr lang="en-US" sz="2400" dirty="0">
                <a:solidFill>
                  <a:schemeClr val="accent3"/>
                </a:solidFill>
                <a:latin typeface="Courier" pitchFamily="2" charset="0"/>
              </a:rPr>
              <a:t>G</a:t>
            </a:r>
            <a:endParaRPr lang="en-US" sz="2400" dirty="0">
              <a:solidFill>
                <a:schemeClr val="accent3"/>
              </a:solidFill>
            </a:endParaRPr>
          </a:p>
        </p:txBody>
      </p:sp>
      <p:sp>
        <p:nvSpPr>
          <p:cNvPr id="26" name="TextBox 25">
            <a:extLst>
              <a:ext uri="{FF2B5EF4-FFF2-40B4-BE49-F238E27FC236}">
                <a16:creationId xmlns:a16="http://schemas.microsoft.com/office/drawing/2014/main" id="{1D3B5AA4-BBB6-D5E1-F3B6-1CF420C4A040}"/>
              </a:ext>
            </a:extLst>
          </p:cNvPr>
          <p:cNvSpPr txBox="1"/>
          <p:nvPr/>
        </p:nvSpPr>
        <p:spPr>
          <a:xfrm>
            <a:off x="10303955" y="2409607"/>
            <a:ext cx="438831" cy="461665"/>
          </a:xfrm>
          <a:prstGeom prst="rect">
            <a:avLst/>
          </a:prstGeom>
          <a:noFill/>
        </p:spPr>
        <p:txBody>
          <a:bodyPr wrap="square">
            <a:spAutoFit/>
          </a:bodyPr>
          <a:lstStyle/>
          <a:p>
            <a:r>
              <a:rPr lang="en-US" sz="2400" dirty="0">
                <a:solidFill>
                  <a:schemeClr val="accent3"/>
                </a:solidFill>
                <a:latin typeface="Courier" pitchFamily="2" charset="0"/>
              </a:rPr>
              <a:t>G</a:t>
            </a:r>
            <a:endParaRPr lang="en-US" sz="2400" dirty="0">
              <a:solidFill>
                <a:schemeClr val="accent3"/>
              </a:solidFill>
            </a:endParaRPr>
          </a:p>
        </p:txBody>
      </p:sp>
      <p:sp>
        <p:nvSpPr>
          <p:cNvPr id="27" name="TextBox 26">
            <a:extLst>
              <a:ext uri="{FF2B5EF4-FFF2-40B4-BE49-F238E27FC236}">
                <a16:creationId xmlns:a16="http://schemas.microsoft.com/office/drawing/2014/main" id="{168822F9-7702-E5CE-FEC6-CCFC7757AF29}"/>
              </a:ext>
            </a:extLst>
          </p:cNvPr>
          <p:cNvSpPr txBox="1"/>
          <p:nvPr/>
        </p:nvSpPr>
        <p:spPr>
          <a:xfrm>
            <a:off x="10299334" y="3423474"/>
            <a:ext cx="438831" cy="461665"/>
          </a:xfrm>
          <a:prstGeom prst="rect">
            <a:avLst/>
          </a:prstGeom>
          <a:noFill/>
        </p:spPr>
        <p:txBody>
          <a:bodyPr wrap="square">
            <a:spAutoFit/>
          </a:bodyPr>
          <a:lstStyle/>
          <a:p>
            <a:r>
              <a:rPr lang="en-US" sz="2400" dirty="0">
                <a:solidFill>
                  <a:schemeClr val="accent3"/>
                </a:solidFill>
                <a:latin typeface="Courier" pitchFamily="2" charset="0"/>
              </a:rPr>
              <a:t>G</a:t>
            </a:r>
            <a:endParaRPr lang="en-US" sz="2400" dirty="0">
              <a:solidFill>
                <a:schemeClr val="accent3"/>
              </a:solidFill>
            </a:endParaRPr>
          </a:p>
        </p:txBody>
      </p:sp>
      <p:cxnSp>
        <p:nvCxnSpPr>
          <p:cNvPr id="28" name="Straight Connector 27">
            <a:extLst>
              <a:ext uri="{FF2B5EF4-FFF2-40B4-BE49-F238E27FC236}">
                <a16:creationId xmlns:a16="http://schemas.microsoft.com/office/drawing/2014/main" id="{CF47A02F-B615-E7BE-883F-3F06C52BB99C}"/>
              </a:ext>
            </a:extLst>
          </p:cNvPr>
          <p:cNvCxnSpPr/>
          <p:nvPr/>
        </p:nvCxnSpPr>
        <p:spPr>
          <a:xfrm flipV="1">
            <a:off x="8881530" y="4522229"/>
            <a:ext cx="1380066" cy="9821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AFE61AB-B34C-AA8B-79E3-D792DCE122E3}"/>
              </a:ext>
            </a:extLst>
          </p:cNvPr>
          <p:cNvCxnSpPr>
            <a:cxnSpLocks/>
          </p:cNvCxnSpPr>
          <p:nvPr/>
        </p:nvCxnSpPr>
        <p:spPr>
          <a:xfrm>
            <a:off x="8881530" y="5495127"/>
            <a:ext cx="1380066" cy="98213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78DB9F0-2699-C5EB-1455-33C2CE0C367A}"/>
              </a:ext>
            </a:extLst>
          </p:cNvPr>
          <p:cNvCxnSpPr>
            <a:cxnSpLocks/>
          </p:cNvCxnSpPr>
          <p:nvPr/>
        </p:nvCxnSpPr>
        <p:spPr>
          <a:xfrm>
            <a:off x="9571563" y="4989131"/>
            <a:ext cx="668484" cy="4952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BD535A4-794F-E362-66AD-867EE4D5EA9C}"/>
              </a:ext>
            </a:extLst>
          </p:cNvPr>
          <p:cNvSpPr txBox="1"/>
          <p:nvPr/>
        </p:nvSpPr>
        <p:spPr>
          <a:xfrm>
            <a:off x="10657418" y="4328619"/>
            <a:ext cx="867545" cy="369332"/>
          </a:xfrm>
          <a:prstGeom prst="rect">
            <a:avLst/>
          </a:prstGeom>
          <a:noFill/>
        </p:spPr>
        <p:txBody>
          <a:bodyPr wrap="none" rtlCol="0">
            <a:spAutoFit/>
          </a:bodyPr>
          <a:lstStyle/>
          <a:p>
            <a:pPr algn="ctr"/>
            <a:r>
              <a:rPr lang="en-US" dirty="0"/>
              <a:t>Human</a:t>
            </a:r>
          </a:p>
        </p:txBody>
      </p:sp>
      <p:sp>
        <p:nvSpPr>
          <p:cNvPr id="32" name="TextBox 31">
            <a:extLst>
              <a:ext uri="{FF2B5EF4-FFF2-40B4-BE49-F238E27FC236}">
                <a16:creationId xmlns:a16="http://schemas.microsoft.com/office/drawing/2014/main" id="{F99CB520-3F01-3132-9C0A-5E656559D5EA}"/>
              </a:ext>
            </a:extLst>
          </p:cNvPr>
          <p:cNvSpPr txBox="1"/>
          <p:nvPr/>
        </p:nvSpPr>
        <p:spPr>
          <a:xfrm>
            <a:off x="10643812" y="5354474"/>
            <a:ext cx="1338443" cy="369332"/>
          </a:xfrm>
          <a:prstGeom prst="rect">
            <a:avLst/>
          </a:prstGeom>
          <a:noFill/>
        </p:spPr>
        <p:txBody>
          <a:bodyPr wrap="none" rtlCol="0">
            <a:spAutoFit/>
          </a:bodyPr>
          <a:lstStyle/>
          <a:p>
            <a:pPr algn="ctr"/>
            <a:r>
              <a:rPr lang="en-US" dirty="0"/>
              <a:t>Chimpanzee</a:t>
            </a:r>
          </a:p>
        </p:txBody>
      </p:sp>
      <p:sp>
        <p:nvSpPr>
          <p:cNvPr id="33" name="TextBox 32">
            <a:extLst>
              <a:ext uri="{FF2B5EF4-FFF2-40B4-BE49-F238E27FC236}">
                <a16:creationId xmlns:a16="http://schemas.microsoft.com/office/drawing/2014/main" id="{FAE83D61-D2B3-0EB7-6380-6AE60354C88D}"/>
              </a:ext>
            </a:extLst>
          </p:cNvPr>
          <p:cNvSpPr txBox="1"/>
          <p:nvPr/>
        </p:nvSpPr>
        <p:spPr>
          <a:xfrm>
            <a:off x="10643812" y="6376769"/>
            <a:ext cx="801822" cy="369332"/>
          </a:xfrm>
          <a:prstGeom prst="rect">
            <a:avLst/>
          </a:prstGeom>
          <a:noFill/>
        </p:spPr>
        <p:txBody>
          <a:bodyPr wrap="none" rtlCol="0">
            <a:spAutoFit/>
          </a:bodyPr>
          <a:lstStyle/>
          <a:p>
            <a:pPr algn="ctr"/>
            <a:r>
              <a:rPr lang="en-US" dirty="0"/>
              <a:t>Gorilla</a:t>
            </a:r>
          </a:p>
        </p:txBody>
      </p:sp>
      <p:sp>
        <p:nvSpPr>
          <p:cNvPr id="34" name="TextBox 33">
            <a:extLst>
              <a:ext uri="{FF2B5EF4-FFF2-40B4-BE49-F238E27FC236}">
                <a16:creationId xmlns:a16="http://schemas.microsoft.com/office/drawing/2014/main" id="{625EACF9-DDDA-B846-E166-2734BF275320}"/>
              </a:ext>
            </a:extLst>
          </p:cNvPr>
          <p:cNvSpPr txBox="1"/>
          <p:nvPr/>
        </p:nvSpPr>
        <p:spPr>
          <a:xfrm>
            <a:off x="7478915" y="5170493"/>
            <a:ext cx="1042273" cy="646331"/>
          </a:xfrm>
          <a:prstGeom prst="rect">
            <a:avLst/>
          </a:prstGeom>
          <a:noFill/>
        </p:spPr>
        <p:txBody>
          <a:bodyPr wrap="none" rtlCol="0">
            <a:spAutoFit/>
          </a:bodyPr>
          <a:lstStyle/>
          <a:p>
            <a:pPr algn="ctr"/>
            <a:r>
              <a:rPr lang="en-US" dirty="0"/>
              <a:t>Common</a:t>
            </a:r>
          </a:p>
          <a:p>
            <a:pPr algn="ctr"/>
            <a:r>
              <a:rPr lang="en-US" dirty="0"/>
              <a:t>ancestor</a:t>
            </a:r>
          </a:p>
        </p:txBody>
      </p:sp>
      <p:sp>
        <p:nvSpPr>
          <p:cNvPr id="35" name="TextBox 34">
            <a:extLst>
              <a:ext uri="{FF2B5EF4-FFF2-40B4-BE49-F238E27FC236}">
                <a16:creationId xmlns:a16="http://schemas.microsoft.com/office/drawing/2014/main" id="{F886FB20-9734-1120-196D-68C17C7E5290}"/>
              </a:ext>
            </a:extLst>
          </p:cNvPr>
          <p:cNvSpPr txBox="1"/>
          <p:nvPr/>
        </p:nvSpPr>
        <p:spPr>
          <a:xfrm>
            <a:off x="8499314" y="5262827"/>
            <a:ext cx="438831" cy="461665"/>
          </a:xfrm>
          <a:prstGeom prst="rect">
            <a:avLst/>
          </a:prstGeom>
          <a:noFill/>
        </p:spPr>
        <p:txBody>
          <a:bodyPr wrap="square">
            <a:spAutoFit/>
          </a:bodyPr>
          <a:lstStyle/>
          <a:p>
            <a:r>
              <a:rPr lang="en-US" sz="2400" dirty="0">
                <a:solidFill>
                  <a:schemeClr val="accent3"/>
                </a:solidFill>
                <a:latin typeface="Courier" pitchFamily="2" charset="0"/>
              </a:rPr>
              <a:t>A</a:t>
            </a:r>
            <a:endParaRPr lang="en-US" sz="2400" dirty="0">
              <a:solidFill>
                <a:schemeClr val="accent3"/>
              </a:solidFill>
            </a:endParaRPr>
          </a:p>
        </p:txBody>
      </p:sp>
      <p:sp>
        <p:nvSpPr>
          <p:cNvPr id="36" name="TextBox 35">
            <a:extLst>
              <a:ext uri="{FF2B5EF4-FFF2-40B4-BE49-F238E27FC236}">
                <a16:creationId xmlns:a16="http://schemas.microsoft.com/office/drawing/2014/main" id="{06C3D147-4CFA-DEC3-9F6F-93597C1AB970}"/>
              </a:ext>
            </a:extLst>
          </p:cNvPr>
          <p:cNvSpPr txBox="1"/>
          <p:nvPr/>
        </p:nvSpPr>
        <p:spPr>
          <a:xfrm>
            <a:off x="10282407" y="4282438"/>
            <a:ext cx="438831" cy="461665"/>
          </a:xfrm>
          <a:prstGeom prst="rect">
            <a:avLst/>
          </a:prstGeom>
          <a:noFill/>
        </p:spPr>
        <p:txBody>
          <a:bodyPr wrap="square">
            <a:spAutoFit/>
          </a:bodyPr>
          <a:lstStyle/>
          <a:p>
            <a:r>
              <a:rPr lang="en-US" sz="2400" dirty="0">
                <a:solidFill>
                  <a:schemeClr val="accent3"/>
                </a:solidFill>
                <a:latin typeface="Courier" pitchFamily="2" charset="0"/>
              </a:rPr>
              <a:t>G</a:t>
            </a:r>
            <a:endParaRPr lang="en-US" sz="2400" dirty="0">
              <a:solidFill>
                <a:schemeClr val="accent3"/>
              </a:solidFill>
            </a:endParaRPr>
          </a:p>
        </p:txBody>
      </p:sp>
      <p:sp>
        <p:nvSpPr>
          <p:cNvPr id="37" name="TextBox 36">
            <a:extLst>
              <a:ext uri="{FF2B5EF4-FFF2-40B4-BE49-F238E27FC236}">
                <a16:creationId xmlns:a16="http://schemas.microsoft.com/office/drawing/2014/main" id="{4CB2244B-DBAF-79F3-5DCA-35570D636D8A}"/>
              </a:ext>
            </a:extLst>
          </p:cNvPr>
          <p:cNvSpPr txBox="1"/>
          <p:nvPr/>
        </p:nvSpPr>
        <p:spPr>
          <a:xfrm>
            <a:off x="10282406" y="5304733"/>
            <a:ext cx="438831" cy="461665"/>
          </a:xfrm>
          <a:prstGeom prst="rect">
            <a:avLst/>
          </a:prstGeom>
          <a:noFill/>
        </p:spPr>
        <p:txBody>
          <a:bodyPr wrap="square">
            <a:spAutoFit/>
          </a:bodyPr>
          <a:lstStyle/>
          <a:p>
            <a:r>
              <a:rPr lang="en-US" sz="2400" dirty="0">
                <a:solidFill>
                  <a:schemeClr val="accent3"/>
                </a:solidFill>
                <a:latin typeface="Courier" pitchFamily="2" charset="0"/>
              </a:rPr>
              <a:t>A</a:t>
            </a:r>
            <a:endParaRPr lang="en-US" sz="2400" dirty="0">
              <a:solidFill>
                <a:schemeClr val="accent3"/>
              </a:solidFill>
            </a:endParaRPr>
          </a:p>
        </p:txBody>
      </p:sp>
      <p:sp>
        <p:nvSpPr>
          <p:cNvPr id="38" name="TextBox 37">
            <a:extLst>
              <a:ext uri="{FF2B5EF4-FFF2-40B4-BE49-F238E27FC236}">
                <a16:creationId xmlns:a16="http://schemas.microsoft.com/office/drawing/2014/main" id="{56ACA9A1-4448-E590-3B2B-6AD833BAD36A}"/>
              </a:ext>
            </a:extLst>
          </p:cNvPr>
          <p:cNvSpPr txBox="1"/>
          <p:nvPr/>
        </p:nvSpPr>
        <p:spPr>
          <a:xfrm>
            <a:off x="10277785" y="6318600"/>
            <a:ext cx="438831" cy="461665"/>
          </a:xfrm>
          <a:prstGeom prst="rect">
            <a:avLst/>
          </a:prstGeom>
          <a:noFill/>
        </p:spPr>
        <p:txBody>
          <a:bodyPr wrap="square">
            <a:spAutoFit/>
          </a:bodyPr>
          <a:lstStyle/>
          <a:p>
            <a:r>
              <a:rPr lang="en-US" sz="2400" dirty="0">
                <a:solidFill>
                  <a:schemeClr val="accent3"/>
                </a:solidFill>
                <a:latin typeface="Courier" pitchFamily="2" charset="0"/>
              </a:rPr>
              <a:t>A</a:t>
            </a:r>
            <a:endParaRPr lang="en-US" sz="2400" dirty="0">
              <a:solidFill>
                <a:schemeClr val="accent3"/>
              </a:solidFill>
            </a:endParaRPr>
          </a:p>
        </p:txBody>
      </p:sp>
      <p:sp>
        <p:nvSpPr>
          <p:cNvPr id="39" name="TextBox 38">
            <a:extLst>
              <a:ext uri="{FF2B5EF4-FFF2-40B4-BE49-F238E27FC236}">
                <a16:creationId xmlns:a16="http://schemas.microsoft.com/office/drawing/2014/main" id="{180EC7DE-9E40-E8F6-F462-AF3C0BBADFDB}"/>
              </a:ext>
            </a:extLst>
          </p:cNvPr>
          <p:cNvSpPr txBox="1"/>
          <p:nvPr/>
        </p:nvSpPr>
        <p:spPr>
          <a:xfrm>
            <a:off x="7500464" y="1313173"/>
            <a:ext cx="1295868" cy="369332"/>
          </a:xfrm>
          <a:prstGeom prst="rect">
            <a:avLst/>
          </a:prstGeom>
          <a:noFill/>
        </p:spPr>
        <p:txBody>
          <a:bodyPr wrap="none" rtlCol="0">
            <a:spAutoFit/>
          </a:bodyPr>
          <a:lstStyle/>
          <a:p>
            <a:pPr algn="ctr"/>
            <a:r>
              <a:rPr lang="en-US" b="1" dirty="0">
                <a:solidFill>
                  <a:schemeClr val="accent1"/>
                </a:solidFill>
              </a:rPr>
              <a:t>ANCESTRAL</a:t>
            </a:r>
          </a:p>
        </p:txBody>
      </p:sp>
      <p:sp>
        <p:nvSpPr>
          <p:cNvPr id="40" name="TextBox 39">
            <a:extLst>
              <a:ext uri="{FF2B5EF4-FFF2-40B4-BE49-F238E27FC236}">
                <a16:creationId xmlns:a16="http://schemas.microsoft.com/office/drawing/2014/main" id="{3BD5D165-3861-2F4A-EE90-149878319E6F}"/>
              </a:ext>
            </a:extLst>
          </p:cNvPr>
          <p:cNvSpPr txBox="1"/>
          <p:nvPr/>
        </p:nvSpPr>
        <p:spPr>
          <a:xfrm>
            <a:off x="7460443" y="4025974"/>
            <a:ext cx="3554307" cy="369332"/>
          </a:xfrm>
          <a:prstGeom prst="rect">
            <a:avLst/>
          </a:prstGeom>
          <a:noFill/>
        </p:spPr>
        <p:txBody>
          <a:bodyPr wrap="none" rtlCol="0">
            <a:spAutoFit/>
          </a:bodyPr>
          <a:lstStyle/>
          <a:p>
            <a:pPr algn="ctr"/>
            <a:r>
              <a:rPr lang="en-US" b="1" dirty="0">
                <a:solidFill>
                  <a:schemeClr val="accent1"/>
                </a:solidFill>
              </a:rPr>
              <a:t>DERIVED – </a:t>
            </a:r>
            <a:r>
              <a:rPr lang="en-US" dirty="0">
                <a:solidFill>
                  <a:schemeClr val="accent1"/>
                </a:solidFill>
              </a:rPr>
              <a:t>more likely to be benign</a:t>
            </a:r>
          </a:p>
        </p:txBody>
      </p:sp>
      <p:sp>
        <p:nvSpPr>
          <p:cNvPr id="41" name="TextBox 40">
            <a:extLst>
              <a:ext uri="{FF2B5EF4-FFF2-40B4-BE49-F238E27FC236}">
                <a16:creationId xmlns:a16="http://schemas.microsoft.com/office/drawing/2014/main" id="{7A0F2AF5-9422-EDDE-15D8-6675174E86FB}"/>
              </a:ext>
            </a:extLst>
          </p:cNvPr>
          <p:cNvSpPr txBox="1"/>
          <p:nvPr/>
        </p:nvSpPr>
        <p:spPr>
          <a:xfrm>
            <a:off x="8736426" y="767916"/>
            <a:ext cx="2143985" cy="523220"/>
          </a:xfrm>
          <a:prstGeom prst="rect">
            <a:avLst/>
          </a:prstGeom>
          <a:noFill/>
        </p:spPr>
        <p:txBody>
          <a:bodyPr wrap="none" rtlCol="0">
            <a:spAutoFit/>
          </a:bodyPr>
          <a:lstStyle/>
          <a:p>
            <a:pPr algn="ctr"/>
            <a:r>
              <a:rPr lang="en-US" sz="2800" b="1" dirty="0"/>
              <a:t>Allele history</a:t>
            </a:r>
          </a:p>
        </p:txBody>
      </p:sp>
      <p:sp>
        <p:nvSpPr>
          <p:cNvPr id="42" name="TextBox 41">
            <a:extLst>
              <a:ext uri="{FF2B5EF4-FFF2-40B4-BE49-F238E27FC236}">
                <a16:creationId xmlns:a16="http://schemas.microsoft.com/office/drawing/2014/main" id="{2D73D277-6A4C-AA6D-06FA-8784D5A6D38F}"/>
              </a:ext>
            </a:extLst>
          </p:cNvPr>
          <p:cNvSpPr txBox="1"/>
          <p:nvPr/>
        </p:nvSpPr>
        <p:spPr>
          <a:xfrm>
            <a:off x="2526535" y="787697"/>
            <a:ext cx="2609177" cy="523220"/>
          </a:xfrm>
          <a:prstGeom prst="rect">
            <a:avLst/>
          </a:prstGeom>
          <a:noFill/>
        </p:spPr>
        <p:txBody>
          <a:bodyPr wrap="none" rtlCol="0">
            <a:spAutoFit/>
          </a:bodyPr>
          <a:lstStyle/>
          <a:p>
            <a:pPr algn="ctr"/>
            <a:r>
              <a:rPr lang="en-US" sz="2800" b="1" dirty="0"/>
              <a:t>Allele frequency</a:t>
            </a:r>
          </a:p>
        </p:txBody>
      </p:sp>
      <p:sp>
        <p:nvSpPr>
          <p:cNvPr id="43" name="TextBox 42">
            <a:extLst>
              <a:ext uri="{FF2B5EF4-FFF2-40B4-BE49-F238E27FC236}">
                <a16:creationId xmlns:a16="http://schemas.microsoft.com/office/drawing/2014/main" id="{D951461A-26B8-1097-4D44-FAB6BD7E761B}"/>
              </a:ext>
            </a:extLst>
          </p:cNvPr>
          <p:cNvSpPr txBox="1"/>
          <p:nvPr/>
        </p:nvSpPr>
        <p:spPr>
          <a:xfrm>
            <a:off x="1227134" y="5779751"/>
            <a:ext cx="5207978" cy="707886"/>
          </a:xfrm>
          <a:prstGeom prst="rect">
            <a:avLst/>
          </a:prstGeom>
          <a:noFill/>
        </p:spPr>
        <p:txBody>
          <a:bodyPr wrap="square" rtlCol="0">
            <a:spAutoFit/>
          </a:bodyPr>
          <a:lstStyle/>
          <a:p>
            <a:pPr algn="ctr"/>
            <a:r>
              <a:rPr lang="en-US" sz="2000" dirty="0">
                <a:solidFill>
                  <a:schemeClr val="accent1"/>
                </a:solidFill>
              </a:rPr>
              <a:t>Minor (alternate) alleles with </a:t>
            </a:r>
            <a:r>
              <a:rPr lang="en-US" sz="2000" b="1" dirty="0">
                <a:solidFill>
                  <a:schemeClr val="accent1"/>
                </a:solidFill>
              </a:rPr>
              <a:t>lower</a:t>
            </a:r>
            <a:r>
              <a:rPr lang="en-US" sz="2000" dirty="0">
                <a:solidFill>
                  <a:schemeClr val="accent1"/>
                </a:solidFill>
              </a:rPr>
              <a:t> frequency are more likely to be pathogenic </a:t>
            </a:r>
          </a:p>
        </p:txBody>
      </p:sp>
    </p:spTree>
    <p:extLst>
      <p:ext uri="{BB962C8B-B14F-4D97-AF65-F5344CB8AC3E}">
        <p14:creationId xmlns:p14="http://schemas.microsoft.com/office/powerpoint/2010/main" val="3746981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gene-level features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TextBox 20">
            <a:extLst>
              <a:ext uri="{FF2B5EF4-FFF2-40B4-BE49-F238E27FC236}">
                <a16:creationId xmlns:a16="http://schemas.microsoft.com/office/drawing/2014/main" id="{71CC93BA-C518-A0DF-90C5-51898E2CBEAC}"/>
              </a:ext>
            </a:extLst>
          </p:cNvPr>
          <p:cNvSpPr txBox="1"/>
          <p:nvPr/>
        </p:nvSpPr>
        <p:spPr>
          <a:xfrm>
            <a:off x="643467" y="999190"/>
            <a:ext cx="6303412" cy="1938992"/>
          </a:xfrm>
          <a:prstGeom prst="rect">
            <a:avLst/>
          </a:prstGeom>
          <a:noFill/>
        </p:spPr>
        <p:txBody>
          <a:bodyPr wrap="square" rtlCol="0">
            <a:spAutoFit/>
          </a:bodyPr>
          <a:lstStyle/>
          <a:p>
            <a:r>
              <a:rPr lang="en-US" sz="2000" dirty="0"/>
              <a:t>Information about the gene that a variant is found in:</a:t>
            </a:r>
          </a:p>
          <a:p>
            <a:pPr marL="342900" indent="-342900">
              <a:buFont typeface="Arial" panose="020B0604020202020204" pitchFamily="34" charset="0"/>
              <a:buChar char="•"/>
            </a:pPr>
            <a:r>
              <a:rPr lang="en-US" sz="2000" dirty="0"/>
              <a:t>What is the gene/protein’s molecular function?</a:t>
            </a:r>
          </a:p>
          <a:p>
            <a:pPr marL="342900" indent="-342900">
              <a:buFont typeface="Arial" panose="020B0604020202020204" pitchFamily="34" charset="0"/>
              <a:buChar char="•"/>
            </a:pPr>
            <a:r>
              <a:rPr lang="en-US" sz="2000" dirty="0"/>
              <a:t>What biological processes does the gene/protein play a role in?</a:t>
            </a:r>
          </a:p>
          <a:p>
            <a:pPr marL="342900" indent="-342900">
              <a:buFont typeface="Arial" panose="020B0604020202020204" pitchFamily="34" charset="0"/>
              <a:buChar char="•"/>
            </a:pPr>
            <a:r>
              <a:rPr lang="en-US" sz="2000" dirty="0"/>
              <a:t>Which parts of the cell does the resulting gene/protein carry out its function?</a:t>
            </a:r>
          </a:p>
        </p:txBody>
      </p:sp>
      <p:pic>
        <p:nvPicPr>
          <p:cNvPr id="4" name="Picture 3">
            <a:extLst>
              <a:ext uri="{FF2B5EF4-FFF2-40B4-BE49-F238E27FC236}">
                <a16:creationId xmlns:a16="http://schemas.microsoft.com/office/drawing/2014/main" id="{3DF2EFA0-9E19-5B20-0178-56EEA58C37EC}"/>
              </a:ext>
            </a:extLst>
          </p:cNvPr>
          <p:cNvPicPr>
            <a:picLocks noChangeAspect="1"/>
          </p:cNvPicPr>
          <p:nvPr/>
        </p:nvPicPr>
        <p:blipFill>
          <a:blip r:embed="rId2"/>
          <a:stretch>
            <a:fillRect/>
          </a:stretch>
        </p:blipFill>
        <p:spPr>
          <a:xfrm>
            <a:off x="7120099" y="296046"/>
            <a:ext cx="4255214" cy="3218688"/>
          </a:xfrm>
          <a:prstGeom prst="rect">
            <a:avLst/>
          </a:prstGeom>
        </p:spPr>
      </p:pic>
      <p:pic>
        <p:nvPicPr>
          <p:cNvPr id="5" name="Picture 4">
            <a:extLst>
              <a:ext uri="{FF2B5EF4-FFF2-40B4-BE49-F238E27FC236}">
                <a16:creationId xmlns:a16="http://schemas.microsoft.com/office/drawing/2014/main" id="{D581C835-D369-3423-076C-932C3735A395}"/>
              </a:ext>
            </a:extLst>
          </p:cNvPr>
          <p:cNvPicPr>
            <a:picLocks noChangeAspect="1"/>
          </p:cNvPicPr>
          <p:nvPr/>
        </p:nvPicPr>
        <p:blipFill>
          <a:blip r:embed="rId3"/>
          <a:stretch>
            <a:fillRect/>
          </a:stretch>
        </p:blipFill>
        <p:spPr>
          <a:xfrm>
            <a:off x="1333939" y="3514734"/>
            <a:ext cx="4452222" cy="3221403"/>
          </a:xfrm>
          <a:prstGeom prst="rect">
            <a:avLst/>
          </a:prstGeom>
        </p:spPr>
      </p:pic>
      <p:pic>
        <p:nvPicPr>
          <p:cNvPr id="6" name="Picture 5">
            <a:extLst>
              <a:ext uri="{FF2B5EF4-FFF2-40B4-BE49-F238E27FC236}">
                <a16:creationId xmlns:a16="http://schemas.microsoft.com/office/drawing/2014/main" id="{EC665694-E7BF-4D0B-3B3B-62DD7ED68EEC}"/>
              </a:ext>
            </a:extLst>
          </p:cNvPr>
          <p:cNvPicPr>
            <a:picLocks noChangeAspect="1"/>
          </p:cNvPicPr>
          <p:nvPr/>
        </p:nvPicPr>
        <p:blipFill>
          <a:blip r:embed="rId4"/>
          <a:stretch>
            <a:fillRect/>
          </a:stretch>
        </p:blipFill>
        <p:spPr>
          <a:xfrm>
            <a:off x="6946879" y="3400389"/>
            <a:ext cx="4544906" cy="3218688"/>
          </a:xfrm>
          <a:prstGeom prst="rect">
            <a:avLst/>
          </a:prstGeom>
        </p:spPr>
      </p:pic>
    </p:spTree>
    <p:extLst>
      <p:ext uri="{BB962C8B-B14F-4D97-AF65-F5344CB8AC3E}">
        <p14:creationId xmlns:p14="http://schemas.microsoft.com/office/powerpoint/2010/main" val="2627905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gene-level features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Box 9">
            <a:extLst>
              <a:ext uri="{FF2B5EF4-FFF2-40B4-BE49-F238E27FC236}">
                <a16:creationId xmlns:a16="http://schemas.microsoft.com/office/drawing/2014/main" id="{2B398EEE-55F7-6596-C50E-D4C677143E15}"/>
              </a:ext>
            </a:extLst>
          </p:cNvPr>
          <p:cNvSpPr txBox="1"/>
          <p:nvPr/>
        </p:nvSpPr>
        <p:spPr>
          <a:xfrm>
            <a:off x="643467" y="999190"/>
            <a:ext cx="6303412" cy="707886"/>
          </a:xfrm>
          <a:prstGeom prst="rect">
            <a:avLst/>
          </a:prstGeom>
          <a:noFill/>
        </p:spPr>
        <p:txBody>
          <a:bodyPr wrap="square" rtlCol="0">
            <a:spAutoFit/>
          </a:bodyPr>
          <a:lstStyle/>
          <a:p>
            <a:r>
              <a:rPr lang="en-US" sz="2000" dirty="0"/>
              <a:t>Information about the gene that a variant is found in:</a:t>
            </a:r>
          </a:p>
          <a:p>
            <a:pPr marL="342900" indent="-342900">
              <a:buFont typeface="Arial" panose="020B0604020202020204" pitchFamily="34" charset="0"/>
              <a:buChar char="•"/>
            </a:pPr>
            <a:r>
              <a:rPr lang="en-US" sz="2000" dirty="0"/>
              <a:t>What pathways does the gene/protein participate in?</a:t>
            </a:r>
          </a:p>
        </p:txBody>
      </p:sp>
      <p:pic>
        <p:nvPicPr>
          <p:cNvPr id="3" name="Picture 2">
            <a:extLst>
              <a:ext uri="{FF2B5EF4-FFF2-40B4-BE49-F238E27FC236}">
                <a16:creationId xmlns:a16="http://schemas.microsoft.com/office/drawing/2014/main" id="{5C71DDF6-40E2-1623-CA89-50B72797B935}"/>
              </a:ext>
            </a:extLst>
          </p:cNvPr>
          <p:cNvPicPr>
            <a:picLocks noChangeAspect="1"/>
          </p:cNvPicPr>
          <p:nvPr/>
        </p:nvPicPr>
        <p:blipFill>
          <a:blip r:embed="rId2"/>
          <a:stretch>
            <a:fillRect/>
          </a:stretch>
        </p:blipFill>
        <p:spPr>
          <a:xfrm>
            <a:off x="2485676" y="1647101"/>
            <a:ext cx="7220647" cy="4971976"/>
          </a:xfrm>
          <a:prstGeom prst="rect">
            <a:avLst/>
          </a:prstGeom>
        </p:spPr>
      </p:pic>
    </p:spTree>
    <p:extLst>
      <p:ext uri="{BB962C8B-B14F-4D97-AF65-F5344CB8AC3E}">
        <p14:creationId xmlns:p14="http://schemas.microsoft.com/office/powerpoint/2010/main" val="173967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err="1"/>
              <a:t>dbNSFP</a:t>
            </a:r>
            <a:r>
              <a:rPr lang="en-US" sz="3600" dirty="0"/>
              <a:t>: gene-level features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Box 9">
            <a:extLst>
              <a:ext uri="{FF2B5EF4-FFF2-40B4-BE49-F238E27FC236}">
                <a16:creationId xmlns:a16="http://schemas.microsoft.com/office/drawing/2014/main" id="{2B398EEE-55F7-6596-C50E-D4C677143E15}"/>
              </a:ext>
            </a:extLst>
          </p:cNvPr>
          <p:cNvSpPr txBox="1"/>
          <p:nvPr/>
        </p:nvSpPr>
        <p:spPr>
          <a:xfrm>
            <a:off x="643467" y="999190"/>
            <a:ext cx="7823200" cy="1323439"/>
          </a:xfrm>
          <a:prstGeom prst="rect">
            <a:avLst/>
          </a:prstGeom>
          <a:noFill/>
        </p:spPr>
        <p:txBody>
          <a:bodyPr wrap="square" rtlCol="0">
            <a:spAutoFit/>
          </a:bodyPr>
          <a:lstStyle/>
          <a:p>
            <a:r>
              <a:rPr lang="en-US" sz="2000" dirty="0"/>
              <a:t>Information about the gene that a variant is found in:</a:t>
            </a:r>
          </a:p>
          <a:p>
            <a:pPr marL="342900" indent="-342900">
              <a:buFont typeface="Arial" panose="020B0604020202020204" pitchFamily="34" charset="0"/>
              <a:buChar char="•"/>
            </a:pPr>
            <a:r>
              <a:rPr lang="en-US" sz="2000" dirty="0"/>
              <a:t>What diseases/traits does the gene participate in?</a:t>
            </a:r>
          </a:p>
          <a:p>
            <a:pPr marL="342900" indent="-342900">
              <a:buFont typeface="Arial" panose="020B0604020202020204" pitchFamily="34" charset="0"/>
              <a:buChar char="•"/>
            </a:pPr>
            <a:r>
              <a:rPr lang="en-US" sz="2000" dirty="0"/>
              <a:t>Is the gene likely to be involved in recessively inherited diseases?</a:t>
            </a:r>
          </a:p>
          <a:p>
            <a:pPr marL="342900" indent="-342900">
              <a:buFont typeface="Arial" panose="020B0604020202020204" pitchFamily="34" charset="0"/>
              <a:buChar char="•"/>
            </a:pPr>
            <a:r>
              <a:rPr lang="en-US" sz="2000" dirty="0"/>
              <a:t>Is the gene generally intolerant to variation?</a:t>
            </a:r>
          </a:p>
        </p:txBody>
      </p:sp>
      <p:pic>
        <p:nvPicPr>
          <p:cNvPr id="31746" name="Picture 2">
            <a:extLst>
              <a:ext uri="{FF2B5EF4-FFF2-40B4-BE49-F238E27FC236}">
                <a16:creationId xmlns:a16="http://schemas.microsoft.com/office/drawing/2014/main" id="{EB4458DF-2F83-ED3C-CD6F-FDC4576DDE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389" y="2407439"/>
            <a:ext cx="4732808" cy="4318000"/>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a:extLst>
              <a:ext uri="{FF2B5EF4-FFF2-40B4-BE49-F238E27FC236}">
                <a16:creationId xmlns:a16="http://schemas.microsoft.com/office/drawing/2014/main" id="{124EA0E3-7AFD-F5B2-5987-9AE6A6F97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467" y="3904671"/>
            <a:ext cx="5694886" cy="2418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E891EC8-5DDA-3AE3-53A0-E28FA498DE0A}"/>
              </a:ext>
            </a:extLst>
          </p:cNvPr>
          <p:cNvPicPr>
            <a:picLocks noChangeAspect="1"/>
          </p:cNvPicPr>
          <p:nvPr/>
        </p:nvPicPr>
        <p:blipFill>
          <a:blip r:embed="rId4"/>
          <a:stretch>
            <a:fillRect/>
          </a:stretch>
        </p:blipFill>
        <p:spPr>
          <a:xfrm>
            <a:off x="641458" y="2692430"/>
            <a:ext cx="6071184" cy="1057561"/>
          </a:xfrm>
          <a:prstGeom prst="rect">
            <a:avLst/>
          </a:prstGeom>
        </p:spPr>
      </p:pic>
    </p:spTree>
    <p:extLst>
      <p:ext uri="{BB962C8B-B14F-4D97-AF65-F5344CB8AC3E}">
        <p14:creationId xmlns:p14="http://schemas.microsoft.com/office/powerpoint/2010/main" val="3733109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Outline</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B94183BE-4851-419E-C956-9FB555786181}"/>
              </a:ext>
            </a:extLst>
          </p:cNvPr>
          <p:cNvSpPr txBox="1"/>
          <p:nvPr/>
        </p:nvSpPr>
        <p:spPr>
          <a:xfrm>
            <a:off x="643467" y="1072848"/>
            <a:ext cx="11188191" cy="4401205"/>
          </a:xfrm>
          <a:prstGeom prst="rect">
            <a:avLst/>
          </a:prstGeom>
          <a:noFill/>
        </p:spPr>
        <p:txBody>
          <a:bodyPr wrap="square" rtlCol="0">
            <a:spAutoFit/>
          </a:bodyPr>
          <a:lstStyle/>
          <a:p>
            <a:pPr marL="342900" indent="-342900">
              <a:buFont typeface="Arial" panose="020B0604020202020204" pitchFamily="34" charset="0"/>
              <a:buChar char="•"/>
            </a:pPr>
            <a:r>
              <a:rPr lang="en-US" sz="2800" dirty="0">
                <a:solidFill>
                  <a:schemeClr val="bg1">
                    <a:lumMod val="65000"/>
                  </a:schemeClr>
                </a:solidFill>
              </a:rPr>
              <a:t>What is variant annotation?</a:t>
            </a:r>
          </a:p>
          <a:p>
            <a:pPr marL="342900" indent="-342900">
              <a:buFont typeface="Arial" panose="020B0604020202020204" pitchFamily="34" charset="0"/>
              <a:buChar char="•"/>
            </a:pPr>
            <a:endParaRPr lang="en-US" sz="2800" dirty="0">
              <a:solidFill>
                <a:schemeClr val="bg1">
                  <a:lumMod val="65000"/>
                </a:schemeClr>
              </a:solidFill>
            </a:endParaRPr>
          </a:p>
          <a:p>
            <a:pPr marL="342900" indent="-342900">
              <a:buFont typeface="Arial" panose="020B0604020202020204" pitchFamily="34" charset="0"/>
              <a:buChar char="•"/>
            </a:pPr>
            <a:r>
              <a:rPr lang="en-US" sz="2800" dirty="0">
                <a:solidFill>
                  <a:schemeClr val="bg1">
                    <a:lumMod val="65000"/>
                  </a:schemeClr>
                </a:solidFill>
              </a:rPr>
              <a:t>Variant annotation databases and tools</a:t>
            </a:r>
          </a:p>
          <a:p>
            <a:pPr marL="800100" lvl="1" indent="-342900">
              <a:buFont typeface="Arial" panose="020B0604020202020204" pitchFamily="34" charset="0"/>
              <a:buChar char="•"/>
            </a:pPr>
            <a:r>
              <a:rPr lang="en-US" sz="2800" dirty="0" err="1">
                <a:solidFill>
                  <a:schemeClr val="bg1">
                    <a:lumMod val="65000"/>
                  </a:schemeClr>
                </a:solidFill>
              </a:rPr>
              <a:t>ClinVar</a:t>
            </a:r>
            <a:endParaRPr lang="en-US" sz="2800" dirty="0">
              <a:solidFill>
                <a:schemeClr val="bg1">
                  <a:lumMod val="65000"/>
                </a:schemeClr>
              </a:solidFill>
            </a:endParaRPr>
          </a:p>
          <a:p>
            <a:pPr marL="800100" lvl="1" indent="-342900">
              <a:buFont typeface="Arial" panose="020B0604020202020204" pitchFamily="34" charset="0"/>
              <a:buChar char="•"/>
            </a:pPr>
            <a:r>
              <a:rPr lang="en-US" sz="2800" dirty="0" err="1">
                <a:solidFill>
                  <a:schemeClr val="bg1">
                    <a:lumMod val="65000"/>
                  </a:schemeClr>
                </a:solidFill>
              </a:rPr>
              <a:t>dbNSFP</a:t>
            </a:r>
            <a:endParaRPr lang="en-US" sz="2800" dirty="0">
              <a:solidFill>
                <a:schemeClr val="bg1">
                  <a:lumMod val="65000"/>
                </a:schemeClr>
              </a:solidFill>
            </a:endParaRPr>
          </a:p>
          <a:p>
            <a:pPr marL="342900" indent="-342900">
              <a:buFont typeface="Arial" panose="020B0604020202020204" pitchFamily="34" charset="0"/>
              <a:buChar char="•"/>
            </a:pPr>
            <a:endParaRPr lang="en-US" sz="2800" dirty="0">
              <a:solidFill>
                <a:schemeClr val="bg1">
                  <a:lumMod val="65000"/>
                </a:schemeClr>
              </a:solidFill>
            </a:endParaRPr>
          </a:p>
          <a:p>
            <a:pPr marL="342900" indent="-342900">
              <a:buFont typeface="Arial" panose="020B0604020202020204" pitchFamily="34" charset="0"/>
              <a:buChar char="•"/>
            </a:pPr>
            <a:r>
              <a:rPr lang="en-US" sz="2800" dirty="0" err="1">
                <a:solidFill>
                  <a:schemeClr val="bg1">
                    <a:lumMod val="65000"/>
                  </a:schemeClr>
                </a:solidFill>
              </a:rPr>
              <a:t>dbNSFP</a:t>
            </a:r>
            <a:r>
              <a:rPr lang="en-US" sz="2800" dirty="0">
                <a:solidFill>
                  <a:schemeClr val="bg1">
                    <a:lumMod val="65000"/>
                  </a:schemeClr>
                </a:solidFill>
              </a:rPr>
              <a:t> deep dive</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The prediction task and data sets</a:t>
            </a:r>
          </a:p>
          <a:p>
            <a:endParaRPr lang="en-US" sz="2800" dirty="0"/>
          </a:p>
        </p:txBody>
      </p:sp>
    </p:spTree>
    <p:extLst>
      <p:ext uri="{BB962C8B-B14F-4D97-AF65-F5344CB8AC3E}">
        <p14:creationId xmlns:p14="http://schemas.microsoft.com/office/powerpoint/2010/main" val="3734691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Overview of data sets provided</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ounded Rectangle 3">
            <a:extLst>
              <a:ext uri="{FF2B5EF4-FFF2-40B4-BE49-F238E27FC236}">
                <a16:creationId xmlns:a16="http://schemas.microsoft.com/office/drawing/2014/main" id="{CF04BDE0-4979-5637-2BA4-85206303C69F}"/>
              </a:ext>
            </a:extLst>
          </p:cNvPr>
          <p:cNvSpPr/>
          <p:nvPr/>
        </p:nvSpPr>
        <p:spPr>
          <a:xfrm>
            <a:off x="6451600" y="2455004"/>
            <a:ext cx="4309533" cy="1651330"/>
          </a:xfrm>
          <a:prstGeom prst="roundRect">
            <a:avLst/>
          </a:prstGeom>
          <a:solidFill>
            <a:schemeClr val="accent4">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Training set 1</a:t>
            </a:r>
          </a:p>
          <a:p>
            <a:pPr marL="285750" indent="-285750">
              <a:buFont typeface="Arial" panose="020B0604020202020204" pitchFamily="34" charset="0"/>
              <a:buChar char="•"/>
            </a:pPr>
            <a:r>
              <a:rPr lang="en-US" dirty="0"/>
              <a:t>13,369 variants (from all genes)</a:t>
            </a:r>
          </a:p>
          <a:p>
            <a:pPr marL="742950" lvl="1" indent="-285750">
              <a:buFont typeface="Arial" panose="020B0604020202020204" pitchFamily="34" charset="0"/>
              <a:buChar char="•"/>
            </a:pPr>
            <a:r>
              <a:rPr lang="en-US" dirty="0"/>
              <a:t>1,300 pathogenic</a:t>
            </a:r>
          </a:p>
          <a:p>
            <a:pPr marL="742950" lvl="1" indent="-285750">
              <a:buFont typeface="Arial" panose="020B0604020202020204" pitchFamily="34" charset="0"/>
              <a:buChar char="•"/>
            </a:pPr>
            <a:r>
              <a:rPr lang="en-US" dirty="0"/>
              <a:t>12,069 benign</a:t>
            </a:r>
          </a:p>
          <a:p>
            <a:pPr marL="285750" indent="-285750">
              <a:buFont typeface="Arial" panose="020B0604020202020204" pitchFamily="34" charset="0"/>
              <a:buChar char="•"/>
            </a:pPr>
            <a:r>
              <a:rPr lang="en-US" dirty="0"/>
              <a:t>49 columns</a:t>
            </a:r>
          </a:p>
        </p:txBody>
      </p:sp>
      <p:sp>
        <p:nvSpPr>
          <p:cNvPr id="11" name="Rounded Rectangle 10">
            <a:extLst>
              <a:ext uri="{FF2B5EF4-FFF2-40B4-BE49-F238E27FC236}">
                <a16:creationId xmlns:a16="http://schemas.microsoft.com/office/drawing/2014/main" id="{C4812C2D-F2F0-3A4A-9A89-547D41294436}"/>
              </a:ext>
            </a:extLst>
          </p:cNvPr>
          <p:cNvSpPr/>
          <p:nvPr/>
        </p:nvSpPr>
        <p:spPr>
          <a:xfrm>
            <a:off x="6451600" y="4184214"/>
            <a:ext cx="4309533" cy="2532832"/>
          </a:xfrm>
          <a:prstGeom prst="roundRect">
            <a:avLst/>
          </a:prstGeom>
          <a:solidFill>
            <a:schemeClr val="accent4">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Training set 2</a:t>
            </a:r>
          </a:p>
          <a:p>
            <a:pPr marL="285750" indent="-285750">
              <a:buFont typeface="Arial" panose="020B0604020202020204" pitchFamily="34" charset="0"/>
              <a:buChar char="•"/>
            </a:pPr>
            <a:r>
              <a:rPr lang="en-US" dirty="0"/>
              <a:t>28,857 variants (from all genes)</a:t>
            </a:r>
          </a:p>
          <a:p>
            <a:pPr marL="742950" lvl="1" indent="-285750">
              <a:buFont typeface="Arial" panose="020B0604020202020204" pitchFamily="34" charset="0"/>
              <a:buChar char="•"/>
            </a:pPr>
            <a:r>
              <a:rPr lang="en-US" dirty="0"/>
              <a:t>1,301 pathogenic</a:t>
            </a:r>
          </a:p>
          <a:p>
            <a:pPr marL="742950" lvl="1" indent="-285750">
              <a:buFont typeface="Arial" panose="020B0604020202020204" pitchFamily="34" charset="0"/>
              <a:buChar char="•"/>
            </a:pPr>
            <a:r>
              <a:rPr lang="en-US" dirty="0"/>
              <a:t>3,775 likely pathogenic</a:t>
            </a:r>
          </a:p>
          <a:p>
            <a:pPr marL="742950" lvl="1" indent="-285750">
              <a:buFont typeface="Arial" panose="020B0604020202020204" pitchFamily="34" charset="0"/>
              <a:buChar char="•"/>
            </a:pPr>
            <a:r>
              <a:rPr lang="en-US" dirty="0"/>
              <a:t>76 pathogenic/likely pathogenic</a:t>
            </a:r>
          </a:p>
          <a:p>
            <a:pPr marL="742950" lvl="1" indent="-285750">
              <a:buFont typeface="Arial" panose="020B0604020202020204" pitchFamily="34" charset="0"/>
              <a:buChar char="•"/>
            </a:pPr>
            <a:r>
              <a:rPr lang="en-US" dirty="0"/>
              <a:t>12,069 benign</a:t>
            </a:r>
          </a:p>
          <a:p>
            <a:pPr marL="742950" lvl="1" indent="-285750">
              <a:buFont typeface="Arial" panose="020B0604020202020204" pitchFamily="34" charset="0"/>
              <a:buChar char="•"/>
            </a:pPr>
            <a:r>
              <a:rPr lang="en-US" dirty="0"/>
              <a:t>11,149 likely benign</a:t>
            </a:r>
          </a:p>
          <a:p>
            <a:pPr marL="742950" lvl="1" indent="-285750">
              <a:buFont typeface="Arial" panose="020B0604020202020204" pitchFamily="34" charset="0"/>
              <a:buChar char="•"/>
            </a:pPr>
            <a:r>
              <a:rPr lang="en-US" dirty="0"/>
              <a:t>487 benign/likely benign</a:t>
            </a:r>
          </a:p>
          <a:p>
            <a:pPr marL="285750" indent="-285750">
              <a:buFont typeface="Arial" panose="020B0604020202020204" pitchFamily="34" charset="0"/>
              <a:buChar char="•"/>
            </a:pPr>
            <a:r>
              <a:rPr lang="en-US" dirty="0"/>
              <a:t>49 columns</a:t>
            </a:r>
          </a:p>
        </p:txBody>
      </p:sp>
      <p:sp>
        <p:nvSpPr>
          <p:cNvPr id="12" name="Rounded Rectangle 11">
            <a:extLst>
              <a:ext uri="{FF2B5EF4-FFF2-40B4-BE49-F238E27FC236}">
                <a16:creationId xmlns:a16="http://schemas.microsoft.com/office/drawing/2014/main" id="{B730C368-4F37-7ADE-C510-0A2E1ABEC392}"/>
              </a:ext>
            </a:extLst>
          </p:cNvPr>
          <p:cNvSpPr/>
          <p:nvPr/>
        </p:nvSpPr>
        <p:spPr>
          <a:xfrm>
            <a:off x="6451600" y="837478"/>
            <a:ext cx="4309533" cy="1208541"/>
          </a:xfrm>
          <a:prstGeom prst="roundRect">
            <a:avLst/>
          </a:prstGeom>
          <a:solidFill>
            <a:schemeClr val="accent4">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Prediction set</a:t>
            </a:r>
          </a:p>
          <a:p>
            <a:pPr marL="285750" indent="-285750">
              <a:buFont typeface="Arial" panose="020B0604020202020204" pitchFamily="34" charset="0"/>
              <a:buChar char="•"/>
            </a:pPr>
            <a:r>
              <a:rPr lang="en-US" dirty="0"/>
              <a:t>277 variants (only ARSA)</a:t>
            </a:r>
          </a:p>
          <a:p>
            <a:pPr marL="742950" lvl="1" indent="-285750">
              <a:buFont typeface="Arial" panose="020B0604020202020204" pitchFamily="34" charset="0"/>
              <a:buChar char="•"/>
            </a:pPr>
            <a:r>
              <a:rPr lang="en-US" dirty="0"/>
              <a:t>No labels – only features</a:t>
            </a:r>
          </a:p>
          <a:p>
            <a:pPr marL="285750" indent="-285750">
              <a:buFont typeface="Arial" panose="020B0604020202020204" pitchFamily="34" charset="0"/>
              <a:buChar char="•"/>
            </a:pPr>
            <a:r>
              <a:rPr lang="en-US" dirty="0"/>
              <a:t>47 columns</a:t>
            </a:r>
          </a:p>
        </p:txBody>
      </p:sp>
      <p:sp>
        <p:nvSpPr>
          <p:cNvPr id="13" name="Rounded Rectangle 12">
            <a:extLst>
              <a:ext uri="{FF2B5EF4-FFF2-40B4-BE49-F238E27FC236}">
                <a16:creationId xmlns:a16="http://schemas.microsoft.com/office/drawing/2014/main" id="{12CC5AC3-2BED-6ED6-6979-EBF44A1D7BC5}"/>
              </a:ext>
            </a:extLst>
          </p:cNvPr>
          <p:cNvSpPr/>
          <p:nvPr/>
        </p:nvSpPr>
        <p:spPr>
          <a:xfrm>
            <a:off x="4362955" y="1134202"/>
            <a:ext cx="1307093" cy="3393367"/>
          </a:xfrm>
          <a:prstGeom prst="roundRect">
            <a:avLst/>
          </a:prstGeom>
          <a:solidFill>
            <a:schemeClr val="accent6">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t>dbNSFP</a:t>
            </a:r>
            <a:endParaRPr lang="en-US" sz="2400" b="1" dirty="0"/>
          </a:p>
        </p:txBody>
      </p:sp>
      <p:sp>
        <p:nvSpPr>
          <p:cNvPr id="14" name="Rounded Rectangle 13">
            <a:extLst>
              <a:ext uri="{FF2B5EF4-FFF2-40B4-BE49-F238E27FC236}">
                <a16:creationId xmlns:a16="http://schemas.microsoft.com/office/drawing/2014/main" id="{B1EDAD00-88DD-2414-BD6C-43E147421737}"/>
              </a:ext>
            </a:extLst>
          </p:cNvPr>
          <p:cNvSpPr/>
          <p:nvPr/>
        </p:nvSpPr>
        <p:spPr>
          <a:xfrm>
            <a:off x="1174150" y="837477"/>
            <a:ext cx="2407250" cy="1208541"/>
          </a:xfrm>
          <a:prstGeom prst="roundRect">
            <a:avLst/>
          </a:prstGeom>
          <a:solidFill>
            <a:schemeClr val="tx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ARSA challenge data set</a:t>
            </a:r>
          </a:p>
        </p:txBody>
      </p:sp>
      <p:sp>
        <p:nvSpPr>
          <p:cNvPr id="15" name="Rounded Rectangle 14">
            <a:extLst>
              <a:ext uri="{FF2B5EF4-FFF2-40B4-BE49-F238E27FC236}">
                <a16:creationId xmlns:a16="http://schemas.microsoft.com/office/drawing/2014/main" id="{F928B966-CE88-BEB3-7254-92AA2DDB8272}"/>
              </a:ext>
            </a:extLst>
          </p:cNvPr>
          <p:cNvSpPr/>
          <p:nvPr/>
        </p:nvSpPr>
        <p:spPr>
          <a:xfrm>
            <a:off x="1174150" y="3608401"/>
            <a:ext cx="2407250" cy="1203582"/>
          </a:xfrm>
          <a:prstGeom prst="roundRect">
            <a:avLst/>
          </a:prstGeom>
          <a:solidFill>
            <a:schemeClr val="tx2">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t>ClinVar</a:t>
            </a:r>
            <a:r>
              <a:rPr lang="en-US" sz="2400" b="1" dirty="0"/>
              <a:t> (after August 2017)</a:t>
            </a:r>
          </a:p>
        </p:txBody>
      </p:sp>
      <p:sp>
        <p:nvSpPr>
          <p:cNvPr id="16" name="Right Arrow 15">
            <a:extLst>
              <a:ext uri="{FF2B5EF4-FFF2-40B4-BE49-F238E27FC236}">
                <a16:creationId xmlns:a16="http://schemas.microsoft.com/office/drawing/2014/main" id="{E27E3E49-3A5C-B837-A80D-A6F6D45487D6}"/>
              </a:ext>
            </a:extLst>
          </p:cNvPr>
          <p:cNvSpPr/>
          <p:nvPr/>
        </p:nvSpPr>
        <p:spPr>
          <a:xfrm>
            <a:off x="3721777" y="3840857"/>
            <a:ext cx="543136" cy="686713"/>
          </a:xfrm>
          <a:prstGeom prst="rightArrow">
            <a:avLst>
              <a:gd name="adj1" fmla="val 50000"/>
              <a:gd name="adj2"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a:extLst>
              <a:ext uri="{FF2B5EF4-FFF2-40B4-BE49-F238E27FC236}">
                <a16:creationId xmlns:a16="http://schemas.microsoft.com/office/drawing/2014/main" id="{2F51C66A-E850-9169-F177-8AD5C698391D}"/>
              </a:ext>
            </a:extLst>
          </p:cNvPr>
          <p:cNvSpPr/>
          <p:nvPr/>
        </p:nvSpPr>
        <p:spPr>
          <a:xfrm>
            <a:off x="3713312" y="1134786"/>
            <a:ext cx="543136" cy="686713"/>
          </a:xfrm>
          <a:prstGeom prst="rightArrow">
            <a:avLst>
              <a:gd name="adj1" fmla="val 50000"/>
              <a:gd name="adj2"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2733E9D3-088A-E09A-42B7-5A1C953CC461}"/>
              </a:ext>
            </a:extLst>
          </p:cNvPr>
          <p:cNvSpPr/>
          <p:nvPr/>
        </p:nvSpPr>
        <p:spPr>
          <a:xfrm>
            <a:off x="5806190" y="3840857"/>
            <a:ext cx="543136" cy="686713"/>
          </a:xfrm>
          <a:prstGeom prst="rightArrow">
            <a:avLst>
              <a:gd name="adj1" fmla="val 50000"/>
              <a:gd name="adj2"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a:extLst>
              <a:ext uri="{FF2B5EF4-FFF2-40B4-BE49-F238E27FC236}">
                <a16:creationId xmlns:a16="http://schemas.microsoft.com/office/drawing/2014/main" id="{E59ABD8E-3868-578A-909B-995FA615CBB1}"/>
              </a:ext>
            </a:extLst>
          </p:cNvPr>
          <p:cNvSpPr/>
          <p:nvPr/>
        </p:nvSpPr>
        <p:spPr>
          <a:xfrm>
            <a:off x="5802482" y="1134203"/>
            <a:ext cx="543136" cy="686713"/>
          </a:xfrm>
          <a:prstGeom prst="rightArrow">
            <a:avLst>
              <a:gd name="adj1" fmla="val 50000"/>
              <a:gd name="adj2"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1788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Overview of data sets provided</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3" name="Table 2">
            <a:extLst>
              <a:ext uri="{FF2B5EF4-FFF2-40B4-BE49-F238E27FC236}">
                <a16:creationId xmlns:a16="http://schemas.microsoft.com/office/drawing/2014/main" id="{4D27F492-8702-51FD-3BE2-83CDFBF70598}"/>
              </a:ext>
            </a:extLst>
          </p:cNvPr>
          <p:cNvGraphicFramePr>
            <a:graphicFrameLocks noGrp="1"/>
          </p:cNvGraphicFramePr>
          <p:nvPr>
            <p:extLst>
              <p:ext uri="{D42A27DB-BD31-4B8C-83A1-F6EECF244321}">
                <p14:modId xmlns:p14="http://schemas.microsoft.com/office/powerpoint/2010/main" val="3696103690"/>
              </p:ext>
            </p:extLst>
          </p:nvPr>
        </p:nvGraphicFramePr>
        <p:xfrm>
          <a:off x="2876721" y="846664"/>
          <a:ext cx="7850539" cy="5942122"/>
        </p:xfrm>
        <a:graphic>
          <a:graphicData uri="http://schemas.openxmlformats.org/drawingml/2006/table">
            <a:tbl>
              <a:tblPr>
                <a:tableStyleId>{793D81CF-94F2-401A-BA57-92F5A7B2D0C5}</a:tableStyleId>
              </a:tblPr>
              <a:tblGrid>
                <a:gridCol w="2187424">
                  <a:extLst>
                    <a:ext uri="{9D8B030D-6E8A-4147-A177-3AD203B41FA5}">
                      <a16:colId xmlns:a16="http://schemas.microsoft.com/office/drawing/2014/main" val="1997153110"/>
                    </a:ext>
                  </a:extLst>
                </a:gridCol>
                <a:gridCol w="1515041">
                  <a:extLst>
                    <a:ext uri="{9D8B030D-6E8A-4147-A177-3AD203B41FA5}">
                      <a16:colId xmlns:a16="http://schemas.microsoft.com/office/drawing/2014/main" val="1109748920"/>
                    </a:ext>
                  </a:extLst>
                </a:gridCol>
                <a:gridCol w="2633033">
                  <a:extLst>
                    <a:ext uri="{9D8B030D-6E8A-4147-A177-3AD203B41FA5}">
                      <a16:colId xmlns:a16="http://schemas.microsoft.com/office/drawing/2014/main" val="3696161569"/>
                    </a:ext>
                  </a:extLst>
                </a:gridCol>
                <a:gridCol w="1515041">
                  <a:extLst>
                    <a:ext uri="{9D8B030D-6E8A-4147-A177-3AD203B41FA5}">
                      <a16:colId xmlns:a16="http://schemas.microsoft.com/office/drawing/2014/main" val="3006305467"/>
                    </a:ext>
                  </a:extLst>
                </a:gridCol>
              </a:tblGrid>
              <a:tr h="182880">
                <a:tc>
                  <a:txBody>
                    <a:bodyPr/>
                    <a:lstStyle/>
                    <a:p>
                      <a:pPr algn="ctr" fontAlgn="b"/>
                      <a:r>
                        <a:rPr lang="en-US" sz="1400" b="1" u="none" strike="noStrike" dirty="0">
                          <a:solidFill>
                            <a:srgbClr val="000000"/>
                          </a:solidFill>
                          <a:effectLst/>
                          <a:latin typeface="Calibri" panose="020F0502020204030204" pitchFamily="34" charset="0"/>
                          <a:cs typeface="Calibri" panose="020F0502020204030204" pitchFamily="34" charset="0"/>
                        </a:rPr>
                        <a:t>Column name</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a:txBody>
                    <a:bodyPr/>
                    <a:lstStyle/>
                    <a:p>
                      <a:pPr algn="ctr" fontAlgn="b"/>
                      <a:r>
                        <a:rPr lang="en-US" sz="1400" b="1" u="none" strike="noStrike" dirty="0">
                          <a:solidFill>
                            <a:srgbClr val="000000"/>
                          </a:solidFill>
                          <a:effectLst/>
                          <a:latin typeface="Calibri" panose="020F0502020204030204" pitchFamily="34" charset="0"/>
                          <a:cs typeface="Calibri" panose="020F0502020204030204" pitchFamily="34" charset="0"/>
                        </a:rPr>
                        <a:t>Brief description</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solidFill>
                            <a:srgbClr val="000000"/>
                          </a:solidFill>
                          <a:effectLst/>
                          <a:latin typeface="Calibri" panose="020F0502020204030204" pitchFamily="34" charset="0"/>
                          <a:cs typeface="Calibri" panose="020F0502020204030204" pitchFamily="34" charset="0"/>
                        </a:rPr>
                        <a:t>Column name</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solidFill>
                            <a:srgbClr val="000000"/>
                          </a:solidFill>
                          <a:effectLst/>
                          <a:latin typeface="Calibri" panose="020F0502020204030204" pitchFamily="34" charset="0"/>
                          <a:cs typeface="Calibri" panose="020F0502020204030204" pitchFamily="34" charset="0"/>
                        </a:rPr>
                        <a:t>Brief description</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674561"/>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CHR</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4">
                  <a:txBody>
                    <a:bodyPr/>
                    <a:lstStyle/>
                    <a:p>
                      <a:pPr algn="ctr" fontAlgn="b"/>
                      <a:r>
                        <a:rPr lang="en-US" sz="1400" b="0" i="0" u="none" strike="noStrike" dirty="0">
                          <a:solidFill>
                            <a:srgbClr val="000000"/>
                          </a:solidFill>
                          <a:effectLst/>
                          <a:latin typeface="Calibri" panose="020F0502020204030204" pitchFamily="34" charset="0"/>
                          <a:cs typeface="Calibri" panose="020F0502020204030204" pitchFamily="34" charset="0"/>
                        </a:rPr>
                        <a:t>Chromosomal coordinates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latin typeface="Calibri" panose="020F0502020204030204" pitchFamily="34" charset="0"/>
                          <a:cs typeface="Calibri" panose="020F0502020204030204" pitchFamily="34" charset="0"/>
                        </a:rPr>
                        <a:t>Polyphen2_HVAR_score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FF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7877227"/>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POS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l"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b"/>
                </a:tc>
                <a:tc>
                  <a:txBody>
                    <a:bodyPr/>
                    <a:lstStyle/>
                    <a:p>
                      <a:pPr algn="l" fontAlgn="b"/>
                      <a:r>
                        <a:rPr lang="en-US" sz="1400" u="none" strike="noStrike">
                          <a:effectLst/>
                          <a:latin typeface="Calibri" panose="020F0502020204030204" pitchFamily="34" charset="0"/>
                          <a:cs typeface="Calibri" panose="020F0502020204030204" pitchFamily="34" charset="0"/>
                        </a:rPr>
                        <a:t>REVEL_score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5517475"/>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REF</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l"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b"/>
                </a:tc>
                <a:tc>
                  <a:txBody>
                    <a:bodyPr/>
                    <a:lstStyle/>
                    <a:p>
                      <a:pPr algn="l" fontAlgn="b"/>
                      <a:r>
                        <a:rPr lang="en-US" sz="1400" u="none" strike="noStrike">
                          <a:effectLst/>
                          <a:latin typeface="Calibri" panose="020F0502020204030204" pitchFamily="34" charset="0"/>
                          <a:cs typeface="Calibri" panose="020F0502020204030204" pitchFamily="34" charset="0"/>
                        </a:rPr>
                        <a:t>SIFT_score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133919"/>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ALT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l"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b"/>
                </a:tc>
                <a:tc>
                  <a:txBody>
                    <a:bodyPr/>
                    <a:lstStyle/>
                    <a:p>
                      <a:pPr algn="l" fontAlgn="b"/>
                      <a:r>
                        <a:rPr lang="en-US" sz="1400" u="none" strike="noStrike">
                          <a:effectLst/>
                          <a:latin typeface="Calibri" panose="020F0502020204030204" pitchFamily="34" charset="0"/>
                          <a:cs typeface="Calibri" panose="020F0502020204030204" pitchFamily="34" charset="0"/>
                        </a:rPr>
                        <a:t>SiPhy_29way_logOdds</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4219057"/>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Clinical_significance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3">
                  <a:txBody>
                    <a:bodyPr/>
                    <a:lstStyle/>
                    <a:p>
                      <a:pPr algn="ctr" fontAlgn="b"/>
                      <a:r>
                        <a:rPr lang="en-US" sz="1400" b="0" i="0" u="none" strike="noStrike" dirty="0">
                          <a:solidFill>
                            <a:srgbClr val="000000"/>
                          </a:solidFill>
                          <a:effectLst/>
                          <a:latin typeface="Calibri" panose="020F0502020204030204" pitchFamily="34" charset="0"/>
                          <a:cs typeface="Calibri" panose="020F0502020204030204" pitchFamily="34" charset="0"/>
                        </a:rPr>
                        <a:t>Label information from </a:t>
                      </a:r>
                      <a:r>
                        <a:rPr lang="en-US" sz="1400" b="0" i="0" u="none" strike="noStrike" dirty="0" err="1">
                          <a:solidFill>
                            <a:srgbClr val="000000"/>
                          </a:solidFill>
                          <a:effectLst/>
                          <a:latin typeface="Calibri" panose="020F0502020204030204" pitchFamily="34" charset="0"/>
                          <a:cs typeface="Calibri" panose="020F0502020204030204" pitchFamily="34" charset="0"/>
                        </a:rPr>
                        <a:t>ClinVar</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a:effectLst/>
                          <a:latin typeface="Calibri" panose="020F0502020204030204" pitchFamily="34" charset="0"/>
                          <a:cs typeface="Calibri" panose="020F0502020204030204" pitchFamily="34" charset="0"/>
                        </a:rPr>
                        <a:t>VEST3_score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4265690"/>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Y</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tc>
                <a:tc>
                  <a:txBody>
                    <a:bodyPr/>
                    <a:lstStyle/>
                    <a:p>
                      <a:pPr algn="l" fontAlgn="b"/>
                      <a:r>
                        <a:rPr lang="en-US" sz="1400" u="none" strike="noStrike" dirty="0" err="1">
                          <a:effectLst/>
                          <a:latin typeface="Calibri" panose="020F0502020204030204" pitchFamily="34" charset="0"/>
                          <a:cs typeface="Calibri" panose="020F0502020204030204" pitchFamily="34" charset="0"/>
                        </a:rPr>
                        <a:t>fathmm_MKL_coding_score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785508"/>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Review_status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tc>
                <a:tc>
                  <a:txBody>
                    <a:bodyPr/>
                    <a:lstStyle/>
                    <a:p>
                      <a:pPr algn="l" fontAlgn="b"/>
                      <a:r>
                        <a:rPr lang="en-US" sz="1400" u="none" strike="noStrike" dirty="0" err="1">
                          <a:effectLst/>
                          <a:latin typeface="Calibri" panose="020F0502020204030204" pitchFamily="34" charset="0"/>
                          <a:cs typeface="Calibri" panose="020F0502020204030204" pitchFamily="34" charset="0"/>
                        </a:rPr>
                        <a:t>integrated_fitCons_score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ctr" fontAlgn="b"/>
                      <a:r>
                        <a:rPr lang="en-US" sz="1400" b="0" i="0" u="none" strike="noStrike" dirty="0">
                          <a:solidFill>
                            <a:srgbClr val="0070C0"/>
                          </a:solidFill>
                          <a:effectLst/>
                          <a:latin typeface="Calibri" panose="020F0502020204030204" pitchFamily="34" charset="0"/>
                          <a:cs typeface="Calibri" panose="020F0502020204030204" pitchFamily="34" charset="0"/>
                        </a:rPr>
                        <a:t>Conservation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0321620"/>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CADD_raw</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5">
                  <a:txBody>
                    <a:bodyPr/>
                    <a:lstStyle/>
                    <a:p>
                      <a:pPr algn="ctr" fontAlgn="b"/>
                      <a:r>
                        <a:rPr lang="en-US" sz="1400" b="0" i="0" u="none" strike="noStrike" dirty="0">
                          <a:solidFill>
                            <a:srgbClr val="FF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phastCons100way_vertebrate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9964642"/>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DANN_score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phastCons20way_mammalian</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941787"/>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Eigen_PC_raw</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phyloP100way_vertebrate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3887990"/>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Eigen_raw</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phyloP20way_mammalian</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388890"/>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FATHMM_score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Ancestral_allele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FF9300"/>
                          </a:solidFill>
                          <a:effectLst/>
                          <a:latin typeface="Calibri" panose="020F0502020204030204" pitchFamily="34" charset="0"/>
                          <a:cs typeface="Calibri" panose="020F0502020204030204" pitchFamily="34" charset="0"/>
                        </a:rPr>
                        <a:t>Allele history</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8122288"/>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GERP___RS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70C0"/>
                          </a:solidFill>
                          <a:effectLst/>
                          <a:latin typeface="Calibri" panose="020F0502020204030204" pitchFamily="34" charset="0"/>
                          <a:cs typeface="Calibri" panose="020F0502020204030204" pitchFamily="34" charset="0"/>
                        </a:rPr>
                        <a:t>Conservation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Ensembl_geneid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B050"/>
                          </a:solidFill>
                          <a:effectLst/>
                          <a:latin typeface="Calibri" panose="020F0502020204030204" pitchFamily="34" charset="0"/>
                          <a:cs typeface="Calibri" panose="020F0502020204030204" pitchFamily="34" charset="0"/>
                        </a:rPr>
                        <a:t>Gene ID</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1776680"/>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GM12878_fitCons_score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gnomAD_exomes_AF</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FF9300"/>
                          </a:solidFill>
                          <a:effectLst/>
                          <a:latin typeface="Calibri" panose="020F0502020204030204" pitchFamily="34" charset="0"/>
                          <a:cs typeface="Calibri" panose="020F0502020204030204" pitchFamily="34" charset="0"/>
                        </a:rPr>
                        <a:t>Allele frequency</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6090177"/>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GenoCanyon_score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FF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Pathway_ConsensusPathDB</a:t>
                      </a:r>
                      <a:r>
                        <a:rPr lang="en-US" sz="1400" u="none" strike="noStrike" dirty="0">
                          <a:effectLst/>
                          <a:latin typeface="Calibri" panose="020F0502020204030204" pitchFamily="34" charset="0"/>
                          <a:cs typeface="Calibri" panose="020F0502020204030204" pitchFamily="34" charset="0"/>
                        </a:rPr>
                        <a:t>_</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fontAlgn="b"/>
                      <a:r>
                        <a:rPr lang="en-US" sz="1400" b="0" i="0" u="none" strike="noStrike" dirty="0">
                          <a:solidFill>
                            <a:srgbClr val="00B050"/>
                          </a:solidFill>
                          <a:effectLst/>
                          <a:latin typeface="Calibri" panose="020F0502020204030204" pitchFamily="34" charset="0"/>
                          <a:cs typeface="Calibri" panose="020F0502020204030204" pitchFamily="34" charset="0"/>
                        </a:rPr>
                        <a:t>Gene function</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5356851"/>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H1_hESC_fitCons_score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70C0"/>
                          </a:solidFill>
                          <a:effectLst/>
                          <a:latin typeface="Calibri" panose="020F0502020204030204" pitchFamily="34" charset="0"/>
                          <a:cs typeface="Calibri" panose="020F0502020204030204" pitchFamily="34" charset="0"/>
                        </a:rPr>
                        <a:t>Conservation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Pathway_KEGG__full</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890852"/>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HUVEC_fitCons_score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Function_description</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8823344"/>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LRT_score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8">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FF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MIM_phenotype_id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8852741"/>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M_CAP_score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Trait_association_GWAS</a:t>
                      </a:r>
                      <a:r>
                        <a:rPr lang="en-US" sz="1400" u="none" strike="noStrike" dirty="0">
                          <a:effectLst/>
                          <a:latin typeface="Calibri" panose="020F0502020204030204" pitchFamily="34" charset="0"/>
                          <a:cs typeface="Calibri" panose="020F0502020204030204" pitchFamily="34" charset="0"/>
                        </a:rPr>
                        <a:t>_</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3829692"/>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MetaLR_score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GO_biological_process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326919"/>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MetaSVM_score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GO_cellular_component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3657256"/>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MutationAssessor_score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GO_molecular_function</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8673315"/>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MutationTaster_score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P_rec</a:t>
                      </a:r>
                      <a:r>
                        <a:rPr lang="en-US" sz="1400" u="none" strike="noStrike" dirty="0">
                          <a:effectLst/>
                          <a:latin typeface="Calibri" panose="020F0502020204030204" pitchFamily="34" charset="0"/>
                          <a:cs typeface="Calibri" panose="020F0502020204030204" pitchFamily="34" charset="0"/>
                        </a:rPr>
                        <a:t>_</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en-US" sz="1400" b="0" i="0" u="none" strike="noStrike" dirty="0">
                          <a:solidFill>
                            <a:srgbClr val="00B050"/>
                          </a:solidFill>
                          <a:effectLst/>
                          <a:latin typeface="Calibri" panose="020F0502020204030204" pitchFamily="34" charset="0"/>
                          <a:cs typeface="Calibri" panose="020F0502020204030204" pitchFamily="34" charset="0"/>
                        </a:rPr>
                        <a:t>Gene pathogenicity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8049579"/>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PROVEAN_score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RVIS_EVS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3413258"/>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Polyphen2_HDIV_score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0189960"/>
                  </a:ext>
                </a:extLst>
              </a:tr>
            </a:tbl>
          </a:graphicData>
        </a:graphic>
      </p:graphicFrame>
      <p:sp>
        <p:nvSpPr>
          <p:cNvPr id="13" name="TextBox 12">
            <a:extLst>
              <a:ext uri="{FF2B5EF4-FFF2-40B4-BE49-F238E27FC236}">
                <a16:creationId xmlns:a16="http://schemas.microsoft.com/office/drawing/2014/main" id="{1929E901-EB7A-420D-455A-4E53E53A7C55}"/>
              </a:ext>
            </a:extLst>
          </p:cNvPr>
          <p:cNvSpPr txBox="1"/>
          <p:nvPr/>
        </p:nvSpPr>
        <p:spPr>
          <a:xfrm>
            <a:off x="911490" y="3316784"/>
            <a:ext cx="1891945" cy="1200329"/>
          </a:xfrm>
          <a:prstGeom prst="rect">
            <a:avLst/>
          </a:prstGeom>
          <a:noFill/>
        </p:spPr>
        <p:txBody>
          <a:bodyPr wrap="square" rtlCol="0">
            <a:spAutoFit/>
          </a:bodyPr>
          <a:lstStyle/>
          <a:p>
            <a:pPr algn="ctr"/>
            <a:r>
              <a:rPr lang="en-US" sz="3600" b="1" dirty="0"/>
              <a:t>Training sets</a:t>
            </a:r>
          </a:p>
        </p:txBody>
      </p:sp>
    </p:spTree>
    <p:extLst>
      <p:ext uri="{BB962C8B-B14F-4D97-AF65-F5344CB8AC3E}">
        <p14:creationId xmlns:p14="http://schemas.microsoft.com/office/powerpoint/2010/main" val="1223180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Overview of data sets provided</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3" name="Table 2">
            <a:extLst>
              <a:ext uri="{FF2B5EF4-FFF2-40B4-BE49-F238E27FC236}">
                <a16:creationId xmlns:a16="http://schemas.microsoft.com/office/drawing/2014/main" id="{4D27F492-8702-51FD-3BE2-83CDFBF70598}"/>
              </a:ext>
            </a:extLst>
          </p:cNvPr>
          <p:cNvGraphicFramePr>
            <a:graphicFrameLocks noGrp="1"/>
          </p:cNvGraphicFramePr>
          <p:nvPr>
            <p:extLst>
              <p:ext uri="{D42A27DB-BD31-4B8C-83A1-F6EECF244321}">
                <p14:modId xmlns:p14="http://schemas.microsoft.com/office/powerpoint/2010/main" val="967538297"/>
              </p:ext>
            </p:extLst>
          </p:nvPr>
        </p:nvGraphicFramePr>
        <p:xfrm>
          <a:off x="3020653" y="948268"/>
          <a:ext cx="7850539" cy="5752265"/>
        </p:xfrm>
        <a:graphic>
          <a:graphicData uri="http://schemas.openxmlformats.org/drawingml/2006/table">
            <a:tbl>
              <a:tblPr>
                <a:tableStyleId>{793D81CF-94F2-401A-BA57-92F5A7B2D0C5}</a:tableStyleId>
              </a:tblPr>
              <a:tblGrid>
                <a:gridCol w="2187424">
                  <a:extLst>
                    <a:ext uri="{9D8B030D-6E8A-4147-A177-3AD203B41FA5}">
                      <a16:colId xmlns:a16="http://schemas.microsoft.com/office/drawing/2014/main" val="1997153110"/>
                    </a:ext>
                  </a:extLst>
                </a:gridCol>
                <a:gridCol w="1515041">
                  <a:extLst>
                    <a:ext uri="{9D8B030D-6E8A-4147-A177-3AD203B41FA5}">
                      <a16:colId xmlns:a16="http://schemas.microsoft.com/office/drawing/2014/main" val="1109748920"/>
                    </a:ext>
                  </a:extLst>
                </a:gridCol>
                <a:gridCol w="2633033">
                  <a:extLst>
                    <a:ext uri="{9D8B030D-6E8A-4147-A177-3AD203B41FA5}">
                      <a16:colId xmlns:a16="http://schemas.microsoft.com/office/drawing/2014/main" val="3696161569"/>
                    </a:ext>
                  </a:extLst>
                </a:gridCol>
                <a:gridCol w="1515041">
                  <a:extLst>
                    <a:ext uri="{9D8B030D-6E8A-4147-A177-3AD203B41FA5}">
                      <a16:colId xmlns:a16="http://schemas.microsoft.com/office/drawing/2014/main" val="3006305467"/>
                    </a:ext>
                  </a:extLst>
                </a:gridCol>
              </a:tblGrid>
              <a:tr h="182880">
                <a:tc>
                  <a:txBody>
                    <a:bodyPr/>
                    <a:lstStyle/>
                    <a:p>
                      <a:pPr algn="ctr" fontAlgn="b"/>
                      <a:r>
                        <a:rPr lang="en-US" sz="1400" b="1" u="none" strike="noStrike" dirty="0">
                          <a:solidFill>
                            <a:srgbClr val="000000"/>
                          </a:solidFill>
                          <a:effectLst/>
                          <a:latin typeface="Calibri" panose="020F0502020204030204" pitchFamily="34" charset="0"/>
                          <a:cs typeface="Calibri" panose="020F0502020204030204" pitchFamily="34" charset="0"/>
                        </a:rPr>
                        <a:t>Column name</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a:txBody>
                    <a:bodyPr/>
                    <a:lstStyle/>
                    <a:p>
                      <a:pPr algn="ctr" fontAlgn="b"/>
                      <a:r>
                        <a:rPr lang="en-US" sz="1400" b="1" u="none" strike="noStrike" dirty="0">
                          <a:solidFill>
                            <a:srgbClr val="000000"/>
                          </a:solidFill>
                          <a:effectLst/>
                          <a:latin typeface="Calibri" panose="020F0502020204030204" pitchFamily="34" charset="0"/>
                          <a:cs typeface="Calibri" panose="020F0502020204030204" pitchFamily="34" charset="0"/>
                        </a:rPr>
                        <a:t>Brief description</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solidFill>
                            <a:srgbClr val="000000"/>
                          </a:solidFill>
                          <a:effectLst/>
                          <a:latin typeface="Calibri" panose="020F0502020204030204" pitchFamily="34" charset="0"/>
                          <a:cs typeface="Calibri" panose="020F0502020204030204" pitchFamily="34" charset="0"/>
                        </a:rPr>
                        <a:t>Column name</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solidFill>
                            <a:srgbClr val="000000"/>
                          </a:solidFill>
                          <a:effectLst/>
                          <a:latin typeface="Calibri" panose="020F0502020204030204" pitchFamily="34" charset="0"/>
                          <a:cs typeface="Calibri" panose="020F0502020204030204" pitchFamily="34" charset="0"/>
                        </a:rPr>
                        <a:t>Brief description</a:t>
                      </a:r>
                      <a:endParaRPr lang="en-US" sz="1400" b="1"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674561"/>
                  </a:ext>
                </a:extLst>
              </a:tr>
              <a:tr h="182880">
                <a:tc>
                  <a:txBody>
                    <a:bodyPr/>
                    <a:lstStyle/>
                    <a:p>
                      <a:pPr algn="l" fontAlgn="b"/>
                      <a:r>
                        <a:rPr lang="en-US" sz="1400" b="0" i="0" u="none" strike="noStrike" dirty="0" err="1">
                          <a:solidFill>
                            <a:srgbClr val="000000"/>
                          </a:solidFill>
                          <a:effectLst/>
                          <a:latin typeface="Calibri" panose="020F0502020204030204" pitchFamily="34" charset="0"/>
                          <a:cs typeface="Calibri" panose="020F0502020204030204" pitchFamily="34" charset="0"/>
                        </a:rPr>
                        <a:t>ProteinChange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a:txBody>
                    <a:bodyPr/>
                    <a:lstStyle/>
                    <a:p>
                      <a:pPr algn="ctr" fontAlgn="b"/>
                      <a:r>
                        <a:rPr lang="en-US" sz="1400" b="0" i="0" u="none" strike="noStrike" dirty="0">
                          <a:solidFill>
                            <a:srgbClr val="000000"/>
                          </a:solidFill>
                          <a:effectLst/>
                          <a:latin typeface="Calibri" panose="020F0502020204030204" pitchFamily="34" charset="0"/>
                          <a:cs typeface="Calibri" panose="020F0502020204030204" pitchFamily="34" charset="0"/>
                        </a:rPr>
                        <a:t>Amino acid change</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REVEL_score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FF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5517475"/>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CHR</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4">
                  <a:txBody>
                    <a:bodyPr/>
                    <a:lstStyle/>
                    <a:p>
                      <a:pPr algn="ctr"/>
                      <a:r>
                        <a:rPr lang="en-US" sz="1400" b="0" i="0" u="none" strike="noStrike" dirty="0">
                          <a:solidFill>
                            <a:srgbClr val="000000"/>
                          </a:solidFill>
                          <a:effectLst/>
                          <a:latin typeface="Calibri" panose="020F0502020204030204" pitchFamily="34" charset="0"/>
                          <a:cs typeface="Calibri" panose="020F0502020204030204" pitchFamily="34" charset="0"/>
                        </a:rPr>
                        <a:t>Chromosomal coordinates</a:t>
                      </a:r>
                      <a:endParaRPr lang="en-US" dirty="0"/>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SIFT_score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6940599"/>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POS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l"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SiPhy_29way_logOdds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133919"/>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REF</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l"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VEST3_score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4219057"/>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ALT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fathmm_MKL_coding_score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4265690"/>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CADD_raw</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5">
                  <a:txBody>
                    <a:bodyPr/>
                    <a:lstStyle/>
                    <a:p>
                      <a:pPr algn="ctr" fontAlgn="b"/>
                      <a:r>
                        <a:rPr lang="en-US" sz="1400" b="0" i="0" u="none" strike="noStrike" dirty="0">
                          <a:solidFill>
                            <a:srgbClr val="FF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integrated_fitCons_score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ctr" fontAlgn="b"/>
                      <a:r>
                        <a:rPr lang="en-US" sz="1400" b="0" i="0" u="none" strike="noStrike" dirty="0">
                          <a:solidFill>
                            <a:srgbClr val="0070C0"/>
                          </a:solidFill>
                          <a:effectLst/>
                          <a:latin typeface="Calibri" panose="020F0502020204030204" pitchFamily="34" charset="0"/>
                          <a:cs typeface="Calibri" panose="020F0502020204030204" pitchFamily="34" charset="0"/>
                        </a:rPr>
                        <a:t>Conservation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785508"/>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DANN_score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phastCons100way_vertebrate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0321620"/>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Eigen_PC_raw</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r>
                        <a:rPr lang="en-US" sz="1400" b="0" i="0" u="none" strike="noStrike" dirty="0">
                          <a:solidFill>
                            <a:srgbClr val="00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phastCons20way_mammalian</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9964642"/>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Eigen_raw</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phyloP100way_vertebrate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1941787"/>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FATHMM_score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phyloP20way_mammalian</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3887990"/>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GERP___RS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70C0"/>
                          </a:solidFill>
                          <a:effectLst/>
                          <a:latin typeface="Calibri" panose="020F0502020204030204" pitchFamily="34" charset="0"/>
                          <a:cs typeface="Calibri" panose="020F0502020204030204" pitchFamily="34" charset="0"/>
                        </a:rPr>
                        <a:t>Conservation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Ancestral_allele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FF9300"/>
                          </a:solidFill>
                          <a:effectLst/>
                          <a:latin typeface="Calibri" panose="020F0502020204030204" pitchFamily="34" charset="0"/>
                          <a:cs typeface="Calibri" panose="020F0502020204030204" pitchFamily="34" charset="0"/>
                        </a:rPr>
                        <a:t>Allele history</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9388890"/>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GM12878_fitCons_score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Ensembl_geneid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B050"/>
                          </a:solidFill>
                          <a:effectLst/>
                          <a:latin typeface="Calibri" panose="020F0502020204030204" pitchFamily="34" charset="0"/>
                          <a:cs typeface="Calibri" panose="020F0502020204030204" pitchFamily="34" charset="0"/>
                        </a:rPr>
                        <a:t>Gene ID</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8122288"/>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GenoCanyon_score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FF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gnomAD_exomes_AF</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FF9300"/>
                          </a:solidFill>
                          <a:effectLst/>
                          <a:latin typeface="Calibri" panose="020F0502020204030204" pitchFamily="34" charset="0"/>
                          <a:cs typeface="Calibri" panose="020F0502020204030204" pitchFamily="34" charset="0"/>
                        </a:rPr>
                        <a:t>Allele frequency</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1776680"/>
                  </a:ext>
                </a:extLst>
              </a:tr>
              <a:tr h="182880">
                <a:tc>
                  <a:txBody>
                    <a:bodyPr/>
                    <a:lstStyle/>
                    <a:p>
                      <a:pPr algn="l" fontAlgn="b"/>
                      <a:r>
                        <a:rPr lang="en-US" sz="1400" u="none" strike="noStrike">
                          <a:effectLst/>
                          <a:latin typeface="Calibri" panose="020F0502020204030204" pitchFamily="34" charset="0"/>
                          <a:cs typeface="Calibri" panose="020F0502020204030204" pitchFamily="34" charset="0"/>
                        </a:rPr>
                        <a:t>H1_hESC_fitCons_score</a:t>
                      </a:r>
                      <a:endParaRPr lang="en-US" sz="1400" b="0" i="0" u="none" strike="noStrike">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70C0"/>
                          </a:solidFill>
                          <a:effectLst/>
                          <a:latin typeface="Calibri" panose="020F0502020204030204" pitchFamily="34" charset="0"/>
                          <a:cs typeface="Calibri" panose="020F0502020204030204" pitchFamily="34" charset="0"/>
                        </a:rPr>
                        <a:t>Conservation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Pathway_ConsensusPathDB</a:t>
                      </a:r>
                      <a:r>
                        <a:rPr lang="en-US" sz="1400" u="none" strike="noStrike" dirty="0">
                          <a:effectLst/>
                          <a:latin typeface="Calibri" panose="020F0502020204030204" pitchFamily="34" charset="0"/>
                          <a:cs typeface="Calibri" panose="020F0502020204030204" pitchFamily="34" charset="0"/>
                        </a:rPr>
                        <a:t>_</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fontAlgn="b"/>
                      <a:r>
                        <a:rPr lang="en-US" sz="1400" b="0" i="0" u="none" strike="noStrike" dirty="0">
                          <a:solidFill>
                            <a:srgbClr val="00B050"/>
                          </a:solidFill>
                          <a:effectLst/>
                          <a:latin typeface="Calibri" panose="020F0502020204030204" pitchFamily="34" charset="0"/>
                          <a:cs typeface="Calibri" panose="020F0502020204030204" pitchFamily="34" charset="0"/>
                        </a:rPr>
                        <a:t>Gene function</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6090177"/>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HUVEC_fitCons_score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Pathway_KEGG__full</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5356851"/>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LRT_score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rowSpan="9">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FF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Function_description</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4890852"/>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M_CAP_score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MIM_phenotype_id</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8823344"/>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MetaLR_score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cs typeface="Calibri" panose="020F0502020204030204" pitchFamily="34" charset="0"/>
                        </a:rPr>
                        <a:t>Variant impact predictor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Trait_association_GWAS</a:t>
                      </a:r>
                      <a:r>
                        <a:rPr lang="en-US" sz="1400" u="none" strike="noStrike" dirty="0">
                          <a:effectLst/>
                          <a:latin typeface="Calibri" panose="020F0502020204030204" pitchFamily="34" charset="0"/>
                          <a:cs typeface="Calibri" panose="020F0502020204030204" pitchFamily="34" charset="0"/>
                        </a:rPr>
                        <a:t>_</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8852741"/>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MetaSVM_score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GO_biological_process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3829692"/>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MutationAssessor_score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GO_cellular_component</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326919"/>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MutationTaster_score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GO_molecular_function</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3657256"/>
                  </a:ext>
                </a:extLst>
              </a:tr>
              <a:tr h="182880">
                <a:tc>
                  <a:txBody>
                    <a:bodyPr/>
                    <a:lstStyle/>
                    <a:p>
                      <a:pPr algn="l" fontAlgn="b"/>
                      <a:r>
                        <a:rPr lang="en-US" sz="1400" u="none" strike="noStrike" dirty="0" err="1">
                          <a:effectLst/>
                          <a:latin typeface="Calibri" panose="020F0502020204030204" pitchFamily="34" charset="0"/>
                          <a:cs typeface="Calibri" panose="020F0502020204030204" pitchFamily="34" charset="0"/>
                        </a:rPr>
                        <a:t>PROVEAN_score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err="1">
                          <a:effectLst/>
                          <a:latin typeface="Calibri" panose="020F0502020204030204" pitchFamily="34" charset="0"/>
                          <a:cs typeface="Calibri" panose="020F0502020204030204" pitchFamily="34" charset="0"/>
                        </a:rPr>
                        <a:t>P_rec</a:t>
                      </a:r>
                      <a:r>
                        <a:rPr lang="en-US" sz="1400" u="none" strike="noStrike" dirty="0">
                          <a:effectLst/>
                          <a:latin typeface="Calibri" panose="020F0502020204030204" pitchFamily="34" charset="0"/>
                          <a:cs typeface="Calibri" panose="020F0502020204030204" pitchFamily="34" charset="0"/>
                        </a:rPr>
                        <a:t>_</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b"/>
                      <a:r>
                        <a:rPr lang="en-US" sz="1400" b="0" i="0" u="none" strike="noStrike" dirty="0">
                          <a:solidFill>
                            <a:srgbClr val="00B050"/>
                          </a:solidFill>
                          <a:effectLst/>
                          <a:latin typeface="Calibri" panose="020F0502020204030204" pitchFamily="34" charset="0"/>
                          <a:cs typeface="Calibri" panose="020F0502020204030204" pitchFamily="34" charset="0"/>
                        </a:rPr>
                        <a:t>Gene pathogenicity scores</a:t>
                      </a: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8673315"/>
                  </a:ext>
                </a:extLst>
              </a:tr>
              <a:tr h="182880">
                <a:tc>
                  <a:txBody>
                    <a:bodyPr/>
                    <a:lstStyle/>
                    <a:p>
                      <a:pPr algn="l" fontAlgn="b"/>
                      <a:r>
                        <a:rPr lang="en-US" sz="1400" u="none" strike="noStrike" dirty="0">
                          <a:effectLst/>
                          <a:latin typeface="Calibri" panose="020F0502020204030204" pitchFamily="34" charset="0"/>
                          <a:cs typeface="Calibri" panose="020F0502020204030204" pitchFamily="34" charset="0"/>
                        </a:rPr>
                        <a:t>Polyphen2_HDIV_score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u="none" strike="noStrike" dirty="0">
                          <a:effectLst/>
                          <a:latin typeface="Calibri" panose="020F0502020204030204" pitchFamily="34" charset="0"/>
                          <a:cs typeface="Calibri" panose="020F0502020204030204" pitchFamily="34" charset="0"/>
                        </a:rPr>
                        <a:t>RVIS_EVS</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8049579"/>
                  </a:ext>
                </a:extLst>
              </a:tr>
              <a:tr h="18288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u="none" strike="noStrike" dirty="0">
                          <a:effectLst/>
                          <a:latin typeface="Calibri" panose="020F0502020204030204" pitchFamily="34" charset="0"/>
                          <a:cs typeface="Calibri" panose="020F0502020204030204" pitchFamily="34" charset="0"/>
                        </a:rPr>
                        <a:t>Polyphen2_HVAR_score</a:t>
                      </a:r>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R w="12700" cap="flat" cmpd="sng" algn="ctr">
                      <a:solidFill>
                        <a:schemeClr val="tx1"/>
                      </a:solidFill>
                      <a:prstDash val="solid"/>
                      <a:round/>
                      <a:headEnd type="none" w="med" len="med"/>
                      <a:tailEnd type="none" w="med" len="med"/>
                    </a:lnR>
                  </a:tcPr>
                </a:tc>
                <a:tc vMerge="1">
                  <a:txBody>
                    <a:bodyPr/>
                    <a:lstStyle/>
                    <a:p>
                      <a:pPr algn="ctr" fontAlgn="b"/>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1600" b="0" i="0" u="none" strike="noStrike" dirty="0">
                        <a:solidFill>
                          <a:srgbClr val="000000"/>
                        </a:solidFill>
                        <a:effectLst/>
                        <a:latin typeface="Calibri" panose="020F0502020204030204" pitchFamily="34" charset="0"/>
                        <a:cs typeface="Calibri" panose="020F0502020204030204" pitchFamily="34" charset="0"/>
                      </a:endParaRPr>
                    </a:p>
                  </a:txBody>
                  <a:tcPr marL="6977" marR="6977" marT="697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3413258"/>
                  </a:ext>
                </a:extLst>
              </a:tr>
            </a:tbl>
          </a:graphicData>
        </a:graphic>
      </p:graphicFrame>
      <p:sp>
        <p:nvSpPr>
          <p:cNvPr id="13" name="TextBox 12">
            <a:extLst>
              <a:ext uri="{FF2B5EF4-FFF2-40B4-BE49-F238E27FC236}">
                <a16:creationId xmlns:a16="http://schemas.microsoft.com/office/drawing/2014/main" id="{1929E901-EB7A-420D-455A-4E53E53A7C55}"/>
              </a:ext>
            </a:extLst>
          </p:cNvPr>
          <p:cNvSpPr txBox="1"/>
          <p:nvPr/>
        </p:nvSpPr>
        <p:spPr>
          <a:xfrm>
            <a:off x="846669" y="3299850"/>
            <a:ext cx="2159968" cy="1200329"/>
          </a:xfrm>
          <a:prstGeom prst="rect">
            <a:avLst/>
          </a:prstGeom>
          <a:noFill/>
        </p:spPr>
        <p:txBody>
          <a:bodyPr wrap="square" rtlCol="0">
            <a:spAutoFit/>
          </a:bodyPr>
          <a:lstStyle/>
          <a:p>
            <a:pPr algn="ctr"/>
            <a:r>
              <a:rPr lang="en-US" sz="3600" b="1" dirty="0"/>
              <a:t>Prediction set</a:t>
            </a:r>
          </a:p>
        </p:txBody>
      </p:sp>
    </p:spTree>
    <p:extLst>
      <p:ext uri="{BB962C8B-B14F-4D97-AF65-F5344CB8AC3E}">
        <p14:creationId xmlns:p14="http://schemas.microsoft.com/office/powerpoint/2010/main" val="2984572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Some more information about the data files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B94183BE-4851-419E-C956-9FB555786181}"/>
              </a:ext>
            </a:extLst>
          </p:cNvPr>
          <p:cNvSpPr txBox="1"/>
          <p:nvPr/>
        </p:nvSpPr>
        <p:spPr>
          <a:xfrm>
            <a:off x="643467" y="1072848"/>
            <a:ext cx="11188191"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t>Each row is a variant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Files are in the comma-separated values (CSV) format</a:t>
            </a:r>
          </a:p>
          <a:p>
            <a:pPr marL="800100" lvl="1" indent="-342900">
              <a:buFont typeface="Arial" panose="020B0604020202020204" pitchFamily="34" charset="0"/>
              <a:buChar char="•"/>
            </a:pPr>
            <a:r>
              <a:rPr lang="en-US" sz="2400" dirty="0"/>
              <a:t>Each column is separated by a comma</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Columns may have missing values</a:t>
            </a:r>
          </a:p>
          <a:p>
            <a:pPr marL="800100" lvl="1" indent="-342900">
              <a:buFont typeface="Arial" panose="020B0604020202020204" pitchFamily="34" charset="0"/>
              <a:buChar char="•"/>
            </a:pPr>
            <a:r>
              <a:rPr lang="en-US" sz="2400" dirty="0"/>
              <a:t>Denoted by “</a:t>
            </a:r>
            <a:r>
              <a:rPr lang="en-US" sz="2400" dirty="0" err="1"/>
              <a:t>NaN</a:t>
            </a:r>
            <a:r>
              <a:rPr lang="en-US" sz="2400" dirty="0"/>
              <a: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Even within a single feature type, values can be on different scales</a:t>
            </a:r>
          </a:p>
          <a:p>
            <a:pPr marL="800100" lvl="1" indent="-342900">
              <a:buFont typeface="Arial" panose="020B0604020202020204" pitchFamily="34" charset="0"/>
              <a:buChar char="•"/>
            </a:pPr>
            <a:r>
              <a:rPr lang="en-US" sz="2400" dirty="0"/>
              <a:t>E.g. variant impact predictor scores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For the ARSA prediction set, the variants are ordered in the same manner as the expected output file</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2054818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Expected output file format</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A1308477-A500-7211-1E11-807A4A8BCB44}"/>
              </a:ext>
            </a:extLst>
          </p:cNvPr>
          <p:cNvPicPr>
            <a:picLocks noChangeAspect="1"/>
          </p:cNvPicPr>
          <p:nvPr/>
        </p:nvPicPr>
        <p:blipFill rotWithShape="1">
          <a:blip r:embed="rId3"/>
          <a:srcRect b="39440"/>
          <a:stretch/>
        </p:blipFill>
        <p:spPr>
          <a:xfrm>
            <a:off x="387148" y="1060454"/>
            <a:ext cx="5260119" cy="5520111"/>
          </a:xfrm>
          <a:prstGeom prst="rect">
            <a:avLst/>
          </a:prstGeom>
        </p:spPr>
      </p:pic>
      <p:sp>
        <p:nvSpPr>
          <p:cNvPr id="10" name="TextBox 9">
            <a:extLst>
              <a:ext uri="{FF2B5EF4-FFF2-40B4-BE49-F238E27FC236}">
                <a16:creationId xmlns:a16="http://schemas.microsoft.com/office/drawing/2014/main" id="{244F8939-9BC3-C1AD-5585-4C124298BC07}"/>
              </a:ext>
            </a:extLst>
          </p:cNvPr>
          <p:cNvSpPr txBox="1"/>
          <p:nvPr/>
        </p:nvSpPr>
        <p:spPr>
          <a:xfrm>
            <a:off x="5713480" y="1711766"/>
            <a:ext cx="6410784"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t>Each row is a variant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Files are in the comma-separated values (TSV) format</a:t>
            </a:r>
          </a:p>
          <a:p>
            <a:pPr marL="800100" lvl="1" indent="-342900">
              <a:buFont typeface="Arial" panose="020B0604020202020204" pitchFamily="34" charset="0"/>
              <a:buChar char="•"/>
            </a:pPr>
            <a:r>
              <a:rPr lang="en-US" sz="2400" dirty="0"/>
              <a:t>Each column is separated by a “tab”</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Replace ‘ * ‘ with your predictions</a:t>
            </a:r>
          </a:p>
          <a:p>
            <a:pPr marL="800100" lvl="1" indent="-342900">
              <a:buFont typeface="Arial" panose="020B0604020202020204" pitchFamily="34" charset="0"/>
              <a:buChar char="•"/>
            </a:pPr>
            <a:r>
              <a:rPr lang="en-US" sz="2400" dirty="0"/>
              <a:t>score           : your prediction score</a:t>
            </a:r>
          </a:p>
          <a:p>
            <a:pPr marL="800100" lvl="1" indent="-342900">
              <a:buFont typeface="Arial" panose="020B0604020202020204" pitchFamily="34" charset="0"/>
              <a:buChar char="•"/>
            </a:pPr>
            <a:r>
              <a:rPr lang="en-US" sz="2400" dirty="0" err="1"/>
              <a:t>sd</a:t>
            </a:r>
            <a:r>
              <a:rPr lang="en-US" sz="2400" dirty="0"/>
              <a:t>                : standard deviation (you can        </a:t>
            </a:r>
            <a:br>
              <a:rPr lang="en-US" sz="2400" dirty="0"/>
            </a:br>
            <a:r>
              <a:rPr lang="en-US" sz="2400" dirty="0"/>
              <a:t>                       set to some arbitrary number)</a:t>
            </a:r>
          </a:p>
          <a:p>
            <a:pPr marL="800100" lvl="1" indent="-342900">
              <a:buFont typeface="Arial" panose="020B0604020202020204" pitchFamily="34" charset="0"/>
              <a:buChar char="•"/>
            </a:pPr>
            <a:r>
              <a:rPr lang="en-US" sz="2400" dirty="0"/>
              <a:t>comments : qualitative remarks, if any</a:t>
            </a:r>
          </a:p>
        </p:txBody>
      </p:sp>
    </p:spTree>
    <p:extLst>
      <p:ext uri="{BB962C8B-B14F-4D97-AF65-F5344CB8AC3E}">
        <p14:creationId xmlns:p14="http://schemas.microsoft.com/office/powerpoint/2010/main" val="1135297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71529E-12C8-FA8A-7093-96E88208BF02}"/>
              </a:ext>
            </a:extLst>
          </p:cNvPr>
          <p:cNvSpPr>
            <a:spLocks noGrp="1"/>
          </p:cNvSpPr>
          <p:nvPr>
            <p:ph type="title"/>
          </p:nvPr>
        </p:nvSpPr>
        <p:spPr>
          <a:xfrm>
            <a:off x="643467" y="-1534"/>
            <a:ext cx="10905066" cy="1135737"/>
          </a:xfrm>
        </p:spPr>
        <p:txBody>
          <a:bodyPr>
            <a:normAutofit/>
          </a:bodyPr>
          <a:lstStyle/>
          <a:p>
            <a:r>
              <a:rPr lang="en-US" sz="3600" dirty="0"/>
              <a:t>Some tips and hints</a:t>
            </a:r>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B94183BE-4851-419E-C956-9FB555786181}"/>
              </a:ext>
            </a:extLst>
          </p:cNvPr>
          <p:cNvSpPr txBox="1"/>
          <p:nvPr/>
        </p:nvSpPr>
        <p:spPr>
          <a:xfrm>
            <a:off x="643467" y="830820"/>
            <a:ext cx="11188191" cy="6001643"/>
          </a:xfrm>
          <a:prstGeom prst="rect">
            <a:avLst/>
          </a:prstGeom>
          <a:noFill/>
        </p:spPr>
        <p:txBody>
          <a:bodyPr wrap="square" rtlCol="0">
            <a:spAutoFit/>
          </a:bodyPr>
          <a:lstStyle/>
          <a:p>
            <a:pPr marL="342900" indent="-342900">
              <a:buFont typeface="Arial" panose="020B0604020202020204" pitchFamily="34" charset="0"/>
              <a:buChar char="•"/>
            </a:pPr>
            <a:r>
              <a:rPr lang="en-US" sz="2400" dirty="0"/>
              <a:t>Missing scores will have to be handled</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You do not have to use all the features provided</a:t>
            </a:r>
          </a:p>
          <a:p>
            <a:pPr marL="800100" lvl="1" indent="-342900">
              <a:buFont typeface="Arial" panose="020B0604020202020204" pitchFamily="34" charset="0"/>
              <a:buChar char="•"/>
            </a:pPr>
            <a:r>
              <a:rPr lang="en-US" sz="2400" dirty="0"/>
              <a:t>May not even be necessary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Not all variants that impact protein function are pathogenic</a:t>
            </a:r>
          </a:p>
          <a:p>
            <a:pPr marL="800100" lvl="1" indent="-342900">
              <a:buFont typeface="Arial" panose="020B0604020202020204" pitchFamily="34" charset="0"/>
              <a:buChar char="•"/>
            </a:pPr>
            <a:r>
              <a:rPr lang="en-US" sz="2400" dirty="0"/>
              <a:t>Training sets will not be perfect for this task</a:t>
            </a:r>
          </a:p>
          <a:p>
            <a:pPr marL="800100" lvl="1"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Conservation is a strong predictor of pathogenicity</a:t>
            </a:r>
          </a:p>
          <a:p>
            <a:pPr marL="800100" lvl="1" indent="-342900">
              <a:buFont typeface="Arial" panose="020B0604020202020204" pitchFamily="34" charset="0"/>
              <a:buChar char="•"/>
            </a:pPr>
            <a:r>
              <a:rPr lang="en-US" sz="2400" dirty="0"/>
              <a:t>Used as a feature in most variant impact predictors already</a:t>
            </a:r>
          </a:p>
          <a:p>
            <a:pPr marL="800100" lvl="1" indent="-342900">
              <a:buFont typeface="Arial" panose="020B0604020202020204" pitchFamily="34" charset="0"/>
              <a:buChar char="•"/>
            </a:pPr>
            <a:r>
              <a:rPr lang="en-US" sz="2400" dirty="0"/>
              <a:t>Again, pathogenicity ≠ function-altering</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Gene-level information will be the same for all variants in a single gene:</a:t>
            </a:r>
          </a:p>
          <a:p>
            <a:pPr marL="800100" lvl="1" indent="-342900">
              <a:buFont typeface="Arial" panose="020B0604020202020204" pitchFamily="34" charset="0"/>
              <a:buChar char="•"/>
            </a:pPr>
            <a:r>
              <a:rPr lang="en-US" sz="2400" dirty="0"/>
              <a:t>May not help that much here for prediction</a:t>
            </a:r>
          </a:p>
          <a:p>
            <a:pPr marL="800100" lvl="1" indent="-342900">
              <a:buFont typeface="Arial" panose="020B0604020202020204" pitchFamily="34" charset="0"/>
              <a:buChar char="•"/>
            </a:pPr>
            <a:r>
              <a:rPr lang="en-US" sz="2400" dirty="0"/>
              <a:t>But can be used to specifically select variants for training</a:t>
            </a:r>
          </a:p>
          <a:p>
            <a:pPr marL="1257300" lvl="2" indent="-342900">
              <a:buFont typeface="Arial" panose="020B0604020202020204" pitchFamily="34" charset="0"/>
              <a:buChar char="•"/>
            </a:pPr>
            <a:r>
              <a:rPr lang="en-US" sz="2400" dirty="0"/>
              <a:t>E.g., genes with similar functions as ARSA or involved in similar diseases</a:t>
            </a:r>
          </a:p>
        </p:txBody>
      </p:sp>
    </p:spTree>
    <p:extLst>
      <p:ext uri="{BB962C8B-B14F-4D97-AF65-F5344CB8AC3E}">
        <p14:creationId xmlns:p14="http://schemas.microsoft.com/office/powerpoint/2010/main" val="1431831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63">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ectangle 6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Isosceles Triangle 67">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Isosceles Triangle 6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Rectangle 71">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itle 1">
            <a:extLst>
              <a:ext uri="{FF2B5EF4-FFF2-40B4-BE49-F238E27FC236}">
                <a16:creationId xmlns:a16="http://schemas.microsoft.com/office/drawing/2014/main" id="{137803F9-FF6A-1536-A51A-16AC9E9DB9E5}"/>
              </a:ext>
            </a:extLst>
          </p:cNvPr>
          <p:cNvSpPr txBox="1">
            <a:spLocks/>
          </p:cNvSpPr>
          <p:nvPr/>
        </p:nvSpPr>
        <p:spPr>
          <a:xfrm>
            <a:off x="1524000" y="713127"/>
            <a:ext cx="9144000" cy="27640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a:t>Questions?</a:t>
            </a:r>
          </a:p>
          <a:p>
            <a:pPr algn="ctr"/>
            <a:endParaRPr lang="en-US" sz="3200" dirty="0"/>
          </a:p>
          <a:p>
            <a:pPr algn="ctr"/>
            <a:r>
              <a:rPr lang="en-US" sz="5400" dirty="0"/>
              <a:t>Good luck!</a:t>
            </a:r>
          </a:p>
        </p:txBody>
      </p:sp>
      <p:sp>
        <p:nvSpPr>
          <p:cNvPr id="13" name="Subtitle 2">
            <a:extLst>
              <a:ext uri="{FF2B5EF4-FFF2-40B4-BE49-F238E27FC236}">
                <a16:creationId xmlns:a16="http://schemas.microsoft.com/office/drawing/2014/main" id="{CC9D3CE1-9351-0155-9638-2A9B88CBBE6B}"/>
              </a:ext>
            </a:extLst>
          </p:cNvPr>
          <p:cNvSpPr txBox="1">
            <a:spLocks/>
          </p:cNvSpPr>
          <p:nvPr/>
        </p:nvSpPr>
        <p:spPr>
          <a:xfrm>
            <a:off x="1966912" y="3544891"/>
            <a:ext cx="8258176" cy="253161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My lab is looking for students and postdocs</a:t>
            </a:r>
          </a:p>
          <a:p>
            <a:pPr marL="0" indent="0" algn="ctr">
              <a:buNone/>
            </a:pPr>
            <a:endParaRPr lang="en-US" sz="1400" dirty="0"/>
          </a:p>
          <a:p>
            <a:pPr marL="0" indent="0" algn="ctr">
              <a:buNone/>
            </a:pPr>
            <a:r>
              <a:rPr lang="en-US" dirty="0"/>
              <a:t>Email: </a:t>
            </a:r>
            <a:r>
              <a:rPr lang="en-US" dirty="0" err="1"/>
              <a:t>vikas.pejaver@mssm.edu</a:t>
            </a:r>
            <a:endParaRPr lang="en-US" dirty="0"/>
          </a:p>
          <a:p>
            <a:pPr marL="0" indent="0" algn="ctr">
              <a:buNone/>
            </a:pPr>
            <a:r>
              <a:rPr lang="en-US" dirty="0"/>
              <a:t>Twitter: @</a:t>
            </a:r>
            <a:r>
              <a:rPr lang="en-US" dirty="0" err="1"/>
              <a:t>vikaspejaver</a:t>
            </a:r>
            <a:endParaRPr lang="en-US" dirty="0"/>
          </a:p>
        </p:txBody>
      </p:sp>
    </p:spTree>
    <p:extLst>
      <p:ext uri="{BB962C8B-B14F-4D97-AF65-F5344CB8AC3E}">
        <p14:creationId xmlns:p14="http://schemas.microsoft.com/office/powerpoint/2010/main" val="3843265614"/>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4328</TotalTime>
  <Words>1391</Words>
  <Application>Microsoft Macintosh PowerPoint</Application>
  <PresentationFormat>Widescreen</PresentationFormat>
  <Paragraphs>337</Paragraphs>
  <Slides>31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Courier</vt:lpstr>
      <vt:lpstr>Office Theme</vt:lpstr>
      <vt:lpstr>Introduction to variant annotation and data sources</vt:lpstr>
      <vt:lpstr>Outline</vt:lpstr>
      <vt:lpstr>What is variant annotation?</vt:lpstr>
      <vt:lpstr>What is variant annotation?</vt:lpstr>
      <vt:lpstr>What is variant annotation?</vt:lpstr>
      <vt:lpstr>What is variant annotation?</vt:lpstr>
      <vt:lpstr>Outline</vt:lpstr>
      <vt:lpstr>Variant annotation databases</vt:lpstr>
      <vt:lpstr>ClinVar</vt:lpstr>
      <vt:lpstr>ClinVar</vt:lpstr>
      <vt:lpstr>ClinVar</vt:lpstr>
      <vt:lpstr>Variant annotators</vt:lpstr>
      <vt:lpstr>dbNSFP: overview</vt:lpstr>
      <vt:lpstr>Outline</vt:lpstr>
      <vt:lpstr>dbNSFP: chromosomal coordinates</vt:lpstr>
      <vt:lpstr>dbNSFP: amino acid change</vt:lpstr>
      <vt:lpstr>dbNSFP: amino acid change</vt:lpstr>
      <vt:lpstr>dbNSFP: conservation scores</vt:lpstr>
      <vt:lpstr>dbNSFP: variant impact predictor scores</vt:lpstr>
      <vt:lpstr>dbNSFP: allelic information</vt:lpstr>
      <vt:lpstr>dbNSFP: gene-level features</vt:lpstr>
      <vt:lpstr>dbNSFP: gene-level features</vt:lpstr>
      <vt:lpstr>dbNSFP: gene-level features</vt:lpstr>
      <vt:lpstr>Outline</vt:lpstr>
      <vt:lpstr>Overview of data sets provided</vt:lpstr>
      <vt:lpstr>Overview of data sets provided</vt:lpstr>
      <vt:lpstr>Overview of data sets provided</vt:lpstr>
      <vt:lpstr>Some more information about the data files</vt:lpstr>
      <vt:lpstr>Expected output file format</vt:lpstr>
      <vt:lpstr>Some tips and hints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variant annotation and resources</dc:title>
  <dc:creator>Pejaver, Vikas</dc:creator>
  <cp:lastModifiedBy>Pejaver, Vikas</cp:lastModifiedBy>
  <cp:revision>197</cp:revision>
  <dcterms:created xsi:type="dcterms:W3CDTF">2022-08-08T01:41:07Z</dcterms:created>
  <dcterms:modified xsi:type="dcterms:W3CDTF">2022-08-29T19:12:05Z</dcterms:modified>
</cp:coreProperties>
</file>