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40"/>
  </p:notesMasterIdLst>
  <p:sldIdLst>
    <p:sldId id="256" r:id="rId2"/>
    <p:sldId id="258" r:id="rId3"/>
    <p:sldId id="270" r:id="rId4"/>
    <p:sldId id="259" r:id="rId5"/>
    <p:sldId id="282" r:id="rId6"/>
    <p:sldId id="283" r:id="rId7"/>
    <p:sldId id="284" r:id="rId8"/>
    <p:sldId id="262" r:id="rId9"/>
    <p:sldId id="310" r:id="rId10"/>
    <p:sldId id="311" r:id="rId11"/>
    <p:sldId id="285" r:id="rId12"/>
    <p:sldId id="308" r:id="rId13"/>
    <p:sldId id="268" r:id="rId14"/>
    <p:sldId id="288" r:id="rId15"/>
    <p:sldId id="292" r:id="rId16"/>
    <p:sldId id="281" r:id="rId17"/>
    <p:sldId id="291" r:id="rId18"/>
    <p:sldId id="293" r:id="rId19"/>
    <p:sldId id="290" r:id="rId20"/>
    <p:sldId id="289" r:id="rId21"/>
    <p:sldId id="296" r:id="rId22"/>
    <p:sldId id="294" r:id="rId23"/>
    <p:sldId id="295" r:id="rId24"/>
    <p:sldId id="316" r:id="rId25"/>
    <p:sldId id="315" r:id="rId26"/>
    <p:sldId id="297" r:id="rId27"/>
    <p:sldId id="263" r:id="rId28"/>
    <p:sldId id="300" r:id="rId29"/>
    <p:sldId id="314" r:id="rId30"/>
    <p:sldId id="301" r:id="rId31"/>
    <p:sldId id="309" r:id="rId32"/>
    <p:sldId id="302" r:id="rId33"/>
    <p:sldId id="303" r:id="rId34"/>
    <p:sldId id="304" r:id="rId35"/>
    <p:sldId id="305" r:id="rId36"/>
    <p:sldId id="299" r:id="rId37"/>
    <p:sldId id="313" r:id="rId38"/>
    <p:sldId id="31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27"/>
    <p:restoredTop sz="85730"/>
  </p:normalViewPr>
  <p:slideViewPr>
    <p:cSldViewPr snapToGrid="0" snapToObjects="1">
      <p:cViewPr varScale="1">
        <p:scale>
          <a:sx n="133" d="100"/>
          <a:sy n="133" d="100"/>
        </p:scale>
        <p:origin x="21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5F044A-DA00-48E7-9452-4F103F755AF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1802BB-2E24-4CF1-AF94-0A7575F5713A}">
      <dgm:prSet/>
      <dgm:spPr/>
      <dgm:t>
        <a:bodyPr/>
        <a:lstStyle/>
        <a:p>
          <a:r>
            <a:rPr lang="en-US" dirty="0"/>
            <a:t>Supervised and Unsupervised Learning</a:t>
          </a:r>
        </a:p>
      </dgm:t>
    </dgm:pt>
    <dgm:pt modelId="{3E3EDA0C-F09C-4E58-837A-49DA5AE72D0C}" type="parTrans" cxnId="{6CCEDBF8-C61A-4CEA-982E-0A7E09311A52}">
      <dgm:prSet/>
      <dgm:spPr/>
      <dgm:t>
        <a:bodyPr/>
        <a:lstStyle/>
        <a:p>
          <a:endParaRPr lang="en-US"/>
        </a:p>
      </dgm:t>
    </dgm:pt>
    <dgm:pt modelId="{6916F8AB-A817-438B-B8FF-89C71951ED20}" type="sibTrans" cxnId="{6CCEDBF8-C61A-4CEA-982E-0A7E09311A52}">
      <dgm:prSet/>
      <dgm:spPr/>
      <dgm:t>
        <a:bodyPr/>
        <a:lstStyle/>
        <a:p>
          <a:endParaRPr lang="en-US"/>
        </a:p>
      </dgm:t>
    </dgm:pt>
    <dgm:pt modelId="{E9466EE9-EE2D-4FA1-A921-9788EAE5246E}">
      <dgm:prSet/>
      <dgm:spPr/>
      <dgm:t>
        <a:bodyPr/>
        <a:lstStyle/>
        <a:p>
          <a:r>
            <a:rPr lang="en-US" dirty="0"/>
            <a:t>Classification and Regression</a:t>
          </a:r>
        </a:p>
      </dgm:t>
    </dgm:pt>
    <dgm:pt modelId="{8C270079-8295-461A-90AA-9219529AB7A1}" type="parTrans" cxnId="{6B8FD838-AA77-418A-82AC-46CCD5B4215B}">
      <dgm:prSet/>
      <dgm:spPr/>
      <dgm:t>
        <a:bodyPr/>
        <a:lstStyle/>
        <a:p>
          <a:endParaRPr lang="en-US"/>
        </a:p>
      </dgm:t>
    </dgm:pt>
    <dgm:pt modelId="{AF95B424-53DD-4D0A-89F1-7EF5E2446D7D}" type="sibTrans" cxnId="{6B8FD838-AA77-418A-82AC-46CCD5B4215B}">
      <dgm:prSet/>
      <dgm:spPr/>
      <dgm:t>
        <a:bodyPr/>
        <a:lstStyle/>
        <a:p>
          <a:endParaRPr lang="en-US"/>
        </a:p>
      </dgm:t>
    </dgm:pt>
    <dgm:pt modelId="{C77F9FD5-BAF6-4F46-8D57-2677A19FCD67}">
      <dgm:prSet/>
      <dgm:spPr/>
      <dgm:t>
        <a:bodyPr/>
        <a:lstStyle/>
        <a:p>
          <a:r>
            <a:rPr lang="en-US" b="1"/>
            <a:t>Framework for Machine Learning Projects</a:t>
          </a:r>
          <a:endParaRPr lang="en-US"/>
        </a:p>
      </dgm:t>
    </dgm:pt>
    <dgm:pt modelId="{E9061CB4-DC4E-4C0E-A3C0-714B4D9B201D}" type="parTrans" cxnId="{3E632028-6B55-45DF-BCE5-C625310CEBF2}">
      <dgm:prSet/>
      <dgm:spPr/>
      <dgm:t>
        <a:bodyPr/>
        <a:lstStyle/>
        <a:p>
          <a:endParaRPr lang="en-US"/>
        </a:p>
      </dgm:t>
    </dgm:pt>
    <dgm:pt modelId="{7CD1BD90-12FE-48CC-9981-BC7650334594}" type="sibTrans" cxnId="{3E632028-6B55-45DF-BCE5-C625310CEBF2}">
      <dgm:prSet/>
      <dgm:spPr/>
      <dgm:t>
        <a:bodyPr/>
        <a:lstStyle/>
        <a:p>
          <a:endParaRPr lang="en-US"/>
        </a:p>
      </dgm:t>
    </dgm:pt>
    <dgm:pt modelId="{20CE6CF6-C443-4127-9862-D2B1F9400D7C}">
      <dgm:prSet/>
      <dgm:spPr/>
      <dgm:t>
        <a:bodyPr/>
        <a:lstStyle/>
        <a:p>
          <a:r>
            <a:rPr lang="en-US" dirty="0"/>
            <a:t>Data Collection and Preprocessing</a:t>
          </a:r>
        </a:p>
      </dgm:t>
    </dgm:pt>
    <dgm:pt modelId="{B4B73072-A98F-419D-88B1-AB1FFC88EF44}" type="parTrans" cxnId="{3B8B5C5D-CDA1-45C9-90D6-C69C4732C44B}">
      <dgm:prSet/>
      <dgm:spPr/>
      <dgm:t>
        <a:bodyPr/>
        <a:lstStyle/>
        <a:p>
          <a:endParaRPr lang="en-US"/>
        </a:p>
      </dgm:t>
    </dgm:pt>
    <dgm:pt modelId="{0BFA1002-32FD-4443-9440-7814A6D4A63F}" type="sibTrans" cxnId="{3B8B5C5D-CDA1-45C9-90D6-C69C4732C44B}">
      <dgm:prSet/>
      <dgm:spPr/>
      <dgm:t>
        <a:bodyPr/>
        <a:lstStyle/>
        <a:p>
          <a:endParaRPr lang="en-US"/>
        </a:p>
      </dgm:t>
    </dgm:pt>
    <dgm:pt modelId="{4464F38E-025B-4631-8AAF-7DBCA38E265A}">
      <dgm:prSet/>
      <dgm:spPr/>
      <dgm:t>
        <a:bodyPr/>
        <a:lstStyle/>
        <a:p>
          <a:r>
            <a:rPr lang="en-US" dirty="0"/>
            <a:t>Model Training</a:t>
          </a:r>
        </a:p>
      </dgm:t>
    </dgm:pt>
    <dgm:pt modelId="{7B809102-948F-4B88-96DD-376EEFA43ED4}" type="parTrans" cxnId="{263EF8BB-E78C-42D7-A2EC-769E091A4115}">
      <dgm:prSet/>
      <dgm:spPr/>
      <dgm:t>
        <a:bodyPr/>
        <a:lstStyle/>
        <a:p>
          <a:endParaRPr lang="en-US"/>
        </a:p>
      </dgm:t>
    </dgm:pt>
    <dgm:pt modelId="{632C25C9-97C2-4146-BE92-9B4DD252B70E}" type="sibTrans" cxnId="{263EF8BB-E78C-42D7-A2EC-769E091A4115}">
      <dgm:prSet/>
      <dgm:spPr/>
      <dgm:t>
        <a:bodyPr/>
        <a:lstStyle/>
        <a:p>
          <a:endParaRPr lang="en-US"/>
        </a:p>
      </dgm:t>
    </dgm:pt>
    <dgm:pt modelId="{7CEC00BF-844A-4380-B1C6-9335BA80999D}">
      <dgm:prSet/>
      <dgm:spPr/>
      <dgm:t>
        <a:bodyPr/>
        <a:lstStyle/>
        <a:p>
          <a:r>
            <a:rPr lang="en-US" dirty="0"/>
            <a:t>Model Tuning and Evaluation</a:t>
          </a:r>
        </a:p>
      </dgm:t>
    </dgm:pt>
    <dgm:pt modelId="{17A343F7-31D4-4CF9-BAFC-2E60AF164F5B}" type="parTrans" cxnId="{83256757-51B2-4CD7-AD2E-2B7C5C00644B}">
      <dgm:prSet/>
      <dgm:spPr/>
      <dgm:t>
        <a:bodyPr/>
        <a:lstStyle/>
        <a:p>
          <a:endParaRPr lang="en-US"/>
        </a:p>
      </dgm:t>
    </dgm:pt>
    <dgm:pt modelId="{C8A0CD49-D3C4-43F4-9921-C22698DDBB7C}" type="sibTrans" cxnId="{83256757-51B2-4CD7-AD2E-2B7C5C00644B}">
      <dgm:prSet/>
      <dgm:spPr/>
      <dgm:t>
        <a:bodyPr/>
        <a:lstStyle/>
        <a:p>
          <a:endParaRPr lang="en-US"/>
        </a:p>
      </dgm:t>
    </dgm:pt>
    <dgm:pt modelId="{3A51A424-4091-4346-9F6B-3D9B00D512E5}">
      <dgm:prSet/>
      <dgm:spPr/>
      <dgm:t>
        <a:bodyPr/>
        <a:lstStyle/>
        <a:p>
          <a:r>
            <a:rPr lang="en-US" b="1"/>
            <a:t>Supervised Models</a:t>
          </a:r>
          <a:endParaRPr lang="en-US"/>
        </a:p>
      </dgm:t>
    </dgm:pt>
    <dgm:pt modelId="{0F536938-F315-4583-9551-4ABBD11AA41D}" type="parTrans" cxnId="{2180E72A-6B07-46F3-8086-2BD16CC61A05}">
      <dgm:prSet/>
      <dgm:spPr/>
      <dgm:t>
        <a:bodyPr/>
        <a:lstStyle/>
        <a:p>
          <a:endParaRPr lang="en-US"/>
        </a:p>
      </dgm:t>
    </dgm:pt>
    <dgm:pt modelId="{A29F8264-CA48-46EE-AB3C-C61C27A9A2D4}" type="sibTrans" cxnId="{2180E72A-6B07-46F3-8086-2BD16CC61A05}">
      <dgm:prSet/>
      <dgm:spPr/>
      <dgm:t>
        <a:bodyPr/>
        <a:lstStyle/>
        <a:p>
          <a:endParaRPr lang="en-US"/>
        </a:p>
      </dgm:t>
    </dgm:pt>
    <dgm:pt modelId="{07AA9994-A704-4687-839D-AB0680B66298}">
      <dgm:prSet/>
      <dgm:spPr/>
      <dgm:t>
        <a:bodyPr/>
        <a:lstStyle/>
        <a:p>
          <a:r>
            <a:rPr lang="en-US" dirty="0"/>
            <a:t>Linear Models: Linear Regression, Logistic Regression</a:t>
          </a:r>
        </a:p>
      </dgm:t>
    </dgm:pt>
    <dgm:pt modelId="{02637843-BE9D-48A4-8B89-628FB101E665}" type="parTrans" cxnId="{2B0C7B78-AF65-475F-867F-C820A9007E73}">
      <dgm:prSet/>
      <dgm:spPr/>
      <dgm:t>
        <a:bodyPr/>
        <a:lstStyle/>
        <a:p>
          <a:endParaRPr lang="en-US"/>
        </a:p>
      </dgm:t>
    </dgm:pt>
    <dgm:pt modelId="{1EFAB5AE-9112-4A79-BC35-577C3756C76C}" type="sibTrans" cxnId="{2B0C7B78-AF65-475F-867F-C820A9007E73}">
      <dgm:prSet/>
      <dgm:spPr/>
      <dgm:t>
        <a:bodyPr/>
        <a:lstStyle/>
        <a:p>
          <a:endParaRPr lang="en-US"/>
        </a:p>
      </dgm:t>
    </dgm:pt>
    <dgm:pt modelId="{D0A9A009-BA47-4E7F-B1CC-48098D3A7E43}">
      <dgm:prSet/>
      <dgm:spPr/>
      <dgm:t>
        <a:bodyPr/>
        <a:lstStyle/>
        <a:p>
          <a:r>
            <a:rPr lang="en-US" dirty="0"/>
            <a:t>Tree-Based Models: Decision Trees, Random Forests, Gradient Boosted</a:t>
          </a:r>
        </a:p>
      </dgm:t>
    </dgm:pt>
    <dgm:pt modelId="{B078076E-EB7C-4D81-B3EC-137B75A466D4}" type="parTrans" cxnId="{55DCDBF6-5CB8-450A-83DF-68FED8956BD1}">
      <dgm:prSet/>
      <dgm:spPr/>
      <dgm:t>
        <a:bodyPr/>
        <a:lstStyle/>
        <a:p>
          <a:endParaRPr lang="en-US"/>
        </a:p>
      </dgm:t>
    </dgm:pt>
    <dgm:pt modelId="{508E5999-9109-47E0-A247-52E71B7E57C1}" type="sibTrans" cxnId="{55DCDBF6-5CB8-450A-83DF-68FED8956BD1}">
      <dgm:prSet/>
      <dgm:spPr/>
      <dgm:t>
        <a:bodyPr/>
        <a:lstStyle/>
        <a:p>
          <a:endParaRPr lang="en-US"/>
        </a:p>
      </dgm:t>
    </dgm:pt>
    <dgm:pt modelId="{DDB6496C-229B-48AA-A6BA-3F7CACF82337}">
      <dgm:prSet/>
      <dgm:spPr/>
      <dgm:t>
        <a:bodyPr/>
        <a:lstStyle/>
        <a:p>
          <a:r>
            <a:rPr lang="en-US" b="1"/>
            <a:t>Unsupervised Models</a:t>
          </a:r>
          <a:endParaRPr lang="en-US"/>
        </a:p>
      </dgm:t>
    </dgm:pt>
    <dgm:pt modelId="{C5374F7D-B27F-42A2-8A80-189778933F1E}" type="parTrans" cxnId="{D7E38729-86C6-4D19-B6B9-A2FB6B2E59E5}">
      <dgm:prSet/>
      <dgm:spPr/>
      <dgm:t>
        <a:bodyPr/>
        <a:lstStyle/>
        <a:p>
          <a:endParaRPr lang="en-US"/>
        </a:p>
      </dgm:t>
    </dgm:pt>
    <dgm:pt modelId="{DFD4C893-66AF-4B8F-B739-625734EE2D3B}" type="sibTrans" cxnId="{D7E38729-86C6-4D19-B6B9-A2FB6B2E59E5}">
      <dgm:prSet/>
      <dgm:spPr/>
      <dgm:t>
        <a:bodyPr/>
        <a:lstStyle/>
        <a:p>
          <a:endParaRPr lang="en-US"/>
        </a:p>
      </dgm:t>
    </dgm:pt>
    <dgm:pt modelId="{A04237BD-FA72-4176-A2BE-F0B2F366FD6E}">
      <dgm:prSet/>
      <dgm:spPr/>
      <dgm:t>
        <a:bodyPr/>
        <a:lstStyle/>
        <a:p>
          <a:r>
            <a:rPr lang="en-US" dirty="0"/>
            <a:t>Clustering: Hierarchical, K-Means</a:t>
          </a:r>
        </a:p>
      </dgm:t>
    </dgm:pt>
    <dgm:pt modelId="{22D338CF-D084-465C-827F-982413EF2D40}" type="parTrans" cxnId="{7ED92C3C-B4BE-49C5-AF14-F853BA2D7A9F}">
      <dgm:prSet/>
      <dgm:spPr/>
      <dgm:t>
        <a:bodyPr/>
        <a:lstStyle/>
        <a:p>
          <a:endParaRPr lang="en-US"/>
        </a:p>
      </dgm:t>
    </dgm:pt>
    <dgm:pt modelId="{5B4093EF-121C-4B89-AEBE-DDE6D7FDE383}" type="sibTrans" cxnId="{7ED92C3C-B4BE-49C5-AF14-F853BA2D7A9F}">
      <dgm:prSet/>
      <dgm:spPr/>
      <dgm:t>
        <a:bodyPr/>
        <a:lstStyle/>
        <a:p>
          <a:endParaRPr lang="en-US"/>
        </a:p>
      </dgm:t>
    </dgm:pt>
    <dgm:pt modelId="{3F36B235-AD7F-415B-90EF-E1A02CF57EEE}">
      <dgm:prSet/>
      <dgm:spPr/>
      <dgm:t>
        <a:bodyPr/>
        <a:lstStyle/>
        <a:p>
          <a:r>
            <a:rPr lang="en-US" dirty="0"/>
            <a:t>Dimensionality Reduction: PCA, SVD</a:t>
          </a:r>
        </a:p>
      </dgm:t>
    </dgm:pt>
    <dgm:pt modelId="{920EED14-B4AC-4BB6-BD25-4DBB85292B09}" type="parTrans" cxnId="{84A2BDFD-DCE3-4105-95B6-E398339EE579}">
      <dgm:prSet/>
      <dgm:spPr/>
      <dgm:t>
        <a:bodyPr/>
        <a:lstStyle/>
        <a:p>
          <a:endParaRPr lang="en-US"/>
        </a:p>
      </dgm:t>
    </dgm:pt>
    <dgm:pt modelId="{FC4AE3EF-5A37-45AC-BAE4-767B0226B99B}" type="sibTrans" cxnId="{84A2BDFD-DCE3-4105-95B6-E398339EE579}">
      <dgm:prSet/>
      <dgm:spPr/>
      <dgm:t>
        <a:bodyPr/>
        <a:lstStyle/>
        <a:p>
          <a:endParaRPr lang="en-US"/>
        </a:p>
      </dgm:t>
    </dgm:pt>
    <dgm:pt modelId="{7466575F-23A5-4DD7-8F1D-3C497EE1F471}">
      <dgm:prSet/>
      <dgm:spPr/>
      <dgm:t>
        <a:bodyPr/>
        <a:lstStyle/>
        <a:p>
          <a:r>
            <a:rPr lang="en-US" dirty="0"/>
            <a:t>Neural Nets: CNN</a:t>
          </a:r>
        </a:p>
      </dgm:t>
    </dgm:pt>
    <dgm:pt modelId="{D2D50202-7805-4D6C-B825-513F9354A79F}" type="parTrans" cxnId="{EDBCB870-9DD0-432B-8287-24F8E5526257}">
      <dgm:prSet/>
      <dgm:spPr/>
      <dgm:t>
        <a:bodyPr/>
        <a:lstStyle/>
        <a:p>
          <a:endParaRPr lang="en-US"/>
        </a:p>
      </dgm:t>
    </dgm:pt>
    <dgm:pt modelId="{72154D24-200A-4B00-9872-A3847BA38CE2}" type="sibTrans" cxnId="{EDBCB870-9DD0-432B-8287-24F8E5526257}">
      <dgm:prSet/>
      <dgm:spPr/>
      <dgm:t>
        <a:bodyPr/>
        <a:lstStyle/>
        <a:p>
          <a:endParaRPr lang="en-US"/>
        </a:p>
      </dgm:t>
    </dgm:pt>
    <dgm:pt modelId="{DAA70C72-555B-4538-AFA9-7625938FCAF7}">
      <dgm:prSet/>
      <dgm:spPr/>
      <dgm:t>
        <a:bodyPr/>
        <a:lstStyle/>
        <a:p>
          <a:r>
            <a:rPr lang="en-US" b="1"/>
            <a:t>Model Evaluation</a:t>
          </a:r>
          <a:endParaRPr lang="en-US"/>
        </a:p>
      </dgm:t>
    </dgm:pt>
    <dgm:pt modelId="{4DB5FE47-99D3-4DBA-A279-7156BAC84869}" type="parTrans" cxnId="{36E6D231-271B-422E-A002-AA6EB6B0BF1D}">
      <dgm:prSet/>
      <dgm:spPr/>
      <dgm:t>
        <a:bodyPr/>
        <a:lstStyle/>
        <a:p>
          <a:endParaRPr lang="en-US"/>
        </a:p>
      </dgm:t>
    </dgm:pt>
    <dgm:pt modelId="{297DA23A-764C-4DF9-A3E3-FE17DE6EB4C3}" type="sibTrans" cxnId="{36E6D231-271B-422E-A002-AA6EB6B0BF1D}">
      <dgm:prSet/>
      <dgm:spPr/>
      <dgm:t>
        <a:bodyPr/>
        <a:lstStyle/>
        <a:p>
          <a:endParaRPr lang="en-US"/>
        </a:p>
      </dgm:t>
    </dgm:pt>
    <dgm:pt modelId="{CBAE233F-230E-4937-83A7-C2E869B08155}">
      <dgm:prSet/>
      <dgm:spPr/>
      <dgm:t>
        <a:bodyPr/>
        <a:lstStyle/>
        <a:p>
          <a:r>
            <a:rPr lang="en-US" dirty="0"/>
            <a:t>Metrics: Accuracy, Recall, Precision, F1-Score</a:t>
          </a:r>
        </a:p>
      </dgm:t>
    </dgm:pt>
    <dgm:pt modelId="{BB3E3F2C-A418-426E-99E0-68C5FF2A9910}" type="parTrans" cxnId="{6E3644BC-D455-4145-A596-42803C70AEF8}">
      <dgm:prSet/>
      <dgm:spPr/>
      <dgm:t>
        <a:bodyPr/>
        <a:lstStyle/>
        <a:p>
          <a:endParaRPr lang="en-US"/>
        </a:p>
      </dgm:t>
    </dgm:pt>
    <dgm:pt modelId="{15A7D9A9-1C43-4D8F-AC7F-35107AE939CA}" type="sibTrans" cxnId="{6E3644BC-D455-4145-A596-42803C70AEF8}">
      <dgm:prSet/>
      <dgm:spPr/>
      <dgm:t>
        <a:bodyPr/>
        <a:lstStyle/>
        <a:p>
          <a:endParaRPr lang="en-US"/>
        </a:p>
      </dgm:t>
    </dgm:pt>
    <dgm:pt modelId="{0337FF17-7DC8-4DA7-8C4F-11D6A703F5C3}">
      <dgm:prSet/>
      <dgm:spPr/>
      <dgm:t>
        <a:bodyPr/>
        <a:lstStyle/>
        <a:p>
          <a:r>
            <a:rPr lang="en-US" dirty="0"/>
            <a:t>Cross-Validation</a:t>
          </a:r>
        </a:p>
      </dgm:t>
    </dgm:pt>
    <dgm:pt modelId="{883CF7DD-F942-46EB-ACDF-A30F5729FD98}" type="parTrans" cxnId="{121983C3-3F21-46E9-A723-FDBB2723F900}">
      <dgm:prSet/>
      <dgm:spPr/>
      <dgm:t>
        <a:bodyPr/>
        <a:lstStyle/>
        <a:p>
          <a:endParaRPr lang="en-US"/>
        </a:p>
      </dgm:t>
    </dgm:pt>
    <dgm:pt modelId="{0D989290-943E-4B9F-9A8C-8C44BD69F434}" type="sibTrans" cxnId="{121983C3-3F21-46E9-A723-FDBB2723F900}">
      <dgm:prSet/>
      <dgm:spPr/>
      <dgm:t>
        <a:bodyPr/>
        <a:lstStyle/>
        <a:p>
          <a:endParaRPr lang="en-US"/>
        </a:p>
      </dgm:t>
    </dgm:pt>
    <dgm:pt modelId="{741348F2-3841-45AA-8890-B2324A78378B}">
      <dgm:prSet/>
      <dgm:spPr/>
      <dgm:t>
        <a:bodyPr/>
        <a:lstStyle/>
        <a:p>
          <a:r>
            <a:rPr lang="en-US" b="1"/>
            <a:t>ML Overview</a:t>
          </a:r>
          <a:endParaRPr lang="en-US"/>
        </a:p>
      </dgm:t>
    </dgm:pt>
    <dgm:pt modelId="{C2E950C6-385C-4409-9ECD-B62EF7516E36}" type="sibTrans" cxnId="{309139DE-E745-4056-A056-57DAB9FA036A}">
      <dgm:prSet/>
      <dgm:spPr/>
      <dgm:t>
        <a:bodyPr/>
        <a:lstStyle/>
        <a:p>
          <a:endParaRPr lang="en-US"/>
        </a:p>
      </dgm:t>
    </dgm:pt>
    <dgm:pt modelId="{478E0E29-415A-44A2-A9E9-EDA4C6BDD013}" type="parTrans" cxnId="{309139DE-E745-4056-A056-57DAB9FA036A}">
      <dgm:prSet/>
      <dgm:spPr/>
      <dgm:t>
        <a:bodyPr/>
        <a:lstStyle/>
        <a:p>
          <a:endParaRPr lang="en-US"/>
        </a:p>
      </dgm:t>
    </dgm:pt>
    <dgm:pt modelId="{1961961A-97BE-EF4F-BFE7-85A3AC5102EA}">
      <dgm:prSet/>
      <dgm:spPr/>
      <dgm:t>
        <a:bodyPr/>
        <a:lstStyle/>
        <a:p>
          <a:r>
            <a:rPr lang="en-US" dirty="0"/>
            <a:t>Types of Data</a:t>
          </a:r>
        </a:p>
      </dgm:t>
    </dgm:pt>
    <dgm:pt modelId="{651958BF-D90A-924A-B445-DC2DA7723B9B}" type="parTrans" cxnId="{3EC13F2D-153F-FE41-8FCC-43C1F9F00828}">
      <dgm:prSet/>
      <dgm:spPr/>
      <dgm:t>
        <a:bodyPr/>
        <a:lstStyle/>
        <a:p>
          <a:endParaRPr lang="en-US"/>
        </a:p>
      </dgm:t>
    </dgm:pt>
    <dgm:pt modelId="{95D5D5A6-1DD8-2E48-8A23-09BEEAEAFD9D}" type="sibTrans" cxnId="{3EC13F2D-153F-FE41-8FCC-43C1F9F00828}">
      <dgm:prSet/>
      <dgm:spPr/>
      <dgm:t>
        <a:bodyPr/>
        <a:lstStyle/>
        <a:p>
          <a:endParaRPr lang="en-US"/>
        </a:p>
      </dgm:t>
    </dgm:pt>
    <dgm:pt modelId="{9A41845E-6069-9A43-92B1-2FBA26FF65BA}">
      <dgm:prSet/>
      <dgm:spPr/>
      <dgm:t>
        <a:bodyPr/>
        <a:lstStyle/>
        <a:p>
          <a:r>
            <a:rPr lang="en-US" dirty="0"/>
            <a:t>Definitions</a:t>
          </a:r>
        </a:p>
      </dgm:t>
    </dgm:pt>
    <dgm:pt modelId="{52DD0F5B-EAA9-D247-95A6-0CE944C67BCD}" type="parTrans" cxnId="{A8694111-F497-7A43-B1A6-AD52BA09C4F9}">
      <dgm:prSet/>
      <dgm:spPr/>
      <dgm:t>
        <a:bodyPr/>
        <a:lstStyle/>
        <a:p>
          <a:endParaRPr lang="en-US"/>
        </a:p>
      </dgm:t>
    </dgm:pt>
    <dgm:pt modelId="{F3C8AAF7-1F2C-014F-8622-D622A3D9244B}" type="sibTrans" cxnId="{A8694111-F497-7A43-B1A6-AD52BA09C4F9}">
      <dgm:prSet/>
      <dgm:spPr/>
      <dgm:t>
        <a:bodyPr/>
        <a:lstStyle/>
        <a:p>
          <a:endParaRPr lang="en-US"/>
        </a:p>
      </dgm:t>
    </dgm:pt>
    <dgm:pt modelId="{045853A1-5BBA-1747-B189-939AB7C8CCB2}">
      <dgm:prSet/>
      <dgm:spPr/>
      <dgm:t>
        <a:bodyPr/>
        <a:lstStyle/>
        <a:p>
          <a:r>
            <a:rPr lang="en-US" dirty="0"/>
            <a:t>Bayesian: Naïve Bayes</a:t>
          </a:r>
        </a:p>
      </dgm:t>
    </dgm:pt>
    <dgm:pt modelId="{D74D41F0-7CBD-BD41-9F7A-D2B407ACB448}" type="parTrans" cxnId="{8CCDB47C-9B3B-F142-B233-09F1CD507469}">
      <dgm:prSet/>
      <dgm:spPr/>
      <dgm:t>
        <a:bodyPr/>
        <a:lstStyle/>
        <a:p>
          <a:endParaRPr lang="en-US"/>
        </a:p>
      </dgm:t>
    </dgm:pt>
    <dgm:pt modelId="{6FA4B5BE-5D05-8B42-8F72-D67ED7785332}" type="sibTrans" cxnId="{8CCDB47C-9B3B-F142-B233-09F1CD507469}">
      <dgm:prSet/>
      <dgm:spPr/>
      <dgm:t>
        <a:bodyPr/>
        <a:lstStyle/>
        <a:p>
          <a:endParaRPr lang="en-US"/>
        </a:p>
      </dgm:t>
    </dgm:pt>
    <dgm:pt modelId="{A59DF7F8-3372-0144-8869-4A83CE73793C}">
      <dgm:prSet/>
      <dgm:spPr/>
      <dgm:t>
        <a:bodyPr/>
        <a:lstStyle/>
        <a:p>
          <a:r>
            <a:rPr lang="en-US" dirty="0"/>
            <a:t>Perceptron </a:t>
          </a:r>
        </a:p>
      </dgm:t>
    </dgm:pt>
    <dgm:pt modelId="{35CD7C38-2757-014A-988C-5A78FBEC9A00}" type="parTrans" cxnId="{A5D745FE-A7BC-4649-911E-7411D4BB9E2B}">
      <dgm:prSet/>
      <dgm:spPr/>
      <dgm:t>
        <a:bodyPr/>
        <a:lstStyle/>
        <a:p>
          <a:endParaRPr lang="en-US"/>
        </a:p>
      </dgm:t>
    </dgm:pt>
    <dgm:pt modelId="{7AB9FECA-4E7F-2247-9C5C-B68A2C1529EE}" type="sibTrans" cxnId="{A5D745FE-A7BC-4649-911E-7411D4BB9E2B}">
      <dgm:prSet/>
      <dgm:spPr/>
      <dgm:t>
        <a:bodyPr/>
        <a:lstStyle/>
        <a:p>
          <a:endParaRPr lang="en-US"/>
        </a:p>
      </dgm:t>
    </dgm:pt>
    <dgm:pt modelId="{AD0D51E8-50A7-624F-B747-5ABA1B3E7809}">
      <dgm:prSet/>
      <dgm:spPr/>
      <dgm:t>
        <a:bodyPr/>
        <a:lstStyle/>
        <a:p>
          <a:r>
            <a:rPr lang="en-US" dirty="0"/>
            <a:t>ROC-AUC</a:t>
          </a:r>
        </a:p>
      </dgm:t>
    </dgm:pt>
    <dgm:pt modelId="{0C2C19C3-3BD4-F44E-8CA3-AC54A01D1DAA}" type="parTrans" cxnId="{3F2F9056-639F-F44F-A83C-BFE8153E2C96}">
      <dgm:prSet/>
      <dgm:spPr/>
      <dgm:t>
        <a:bodyPr/>
        <a:lstStyle/>
        <a:p>
          <a:endParaRPr lang="en-US"/>
        </a:p>
      </dgm:t>
    </dgm:pt>
    <dgm:pt modelId="{211127BA-2C3A-6D4B-9215-31E4A22656AE}" type="sibTrans" cxnId="{3F2F9056-639F-F44F-A83C-BFE8153E2C96}">
      <dgm:prSet/>
      <dgm:spPr/>
      <dgm:t>
        <a:bodyPr/>
        <a:lstStyle/>
        <a:p>
          <a:endParaRPr lang="en-US"/>
        </a:p>
      </dgm:t>
    </dgm:pt>
    <dgm:pt modelId="{793492BC-C09A-F542-B97C-2F42CFF00A51}">
      <dgm:prSet/>
      <dgm:spPr/>
      <dgm:t>
        <a:bodyPr/>
        <a:lstStyle/>
        <a:p>
          <a:r>
            <a:rPr lang="en-US" dirty="0"/>
            <a:t>SVM</a:t>
          </a:r>
        </a:p>
      </dgm:t>
    </dgm:pt>
    <dgm:pt modelId="{11988F9E-1900-EB43-B552-E4E17940A51F}" type="parTrans" cxnId="{848E84AD-2D37-B24B-91EE-6A21586C8E4B}">
      <dgm:prSet/>
      <dgm:spPr/>
      <dgm:t>
        <a:bodyPr/>
        <a:lstStyle/>
        <a:p>
          <a:endParaRPr lang="en-US"/>
        </a:p>
      </dgm:t>
    </dgm:pt>
    <dgm:pt modelId="{196B6AF2-CF22-C245-B44E-860A72EC92E8}" type="sibTrans" cxnId="{848E84AD-2D37-B24B-91EE-6A21586C8E4B}">
      <dgm:prSet/>
      <dgm:spPr/>
      <dgm:t>
        <a:bodyPr/>
        <a:lstStyle/>
        <a:p>
          <a:endParaRPr lang="en-US"/>
        </a:p>
      </dgm:t>
    </dgm:pt>
    <dgm:pt modelId="{3F64138E-8837-FE44-9623-2FBDFD1DFE37}">
      <dgm:prSet/>
      <dgm:spPr/>
      <dgm:t>
        <a:bodyPr/>
        <a:lstStyle/>
        <a:p>
          <a:r>
            <a:rPr lang="en-US" dirty="0"/>
            <a:t>KNN</a:t>
          </a:r>
        </a:p>
      </dgm:t>
    </dgm:pt>
    <dgm:pt modelId="{A6AD3071-A8E4-1C4E-9733-42E8AC87D6B2}" type="parTrans" cxnId="{40261C81-F8A5-F045-8450-9A9EA1197E8E}">
      <dgm:prSet/>
      <dgm:spPr/>
      <dgm:t>
        <a:bodyPr/>
        <a:lstStyle/>
        <a:p>
          <a:endParaRPr lang="en-US"/>
        </a:p>
      </dgm:t>
    </dgm:pt>
    <dgm:pt modelId="{8F66E9F3-B77E-CF4A-9D33-97768D1D0E51}" type="sibTrans" cxnId="{40261C81-F8A5-F045-8450-9A9EA1197E8E}">
      <dgm:prSet/>
      <dgm:spPr/>
      <dgm:t>
        <a:bodyPr/>
        <a:lstStyle/>
        <a:p>
          <a:endParaRPr lang="en-US"/>
        </a:p>
      </dgm:t>
    </dgm:pt>
    <dgm:pt modelId="{C2625794-52F1-5741-B27F-09855E63876A}">
      <dgm:prSet/>
      <dgm:spPr/>
      <dgm:t>
        <a:bodyPr/>
        <a:lstStyle/>
        <a:p>
          <a:r>
            <a:rPr lang="en-US" dirty="0"/>
            <a:t>Feature scaling and normalization</a:t>
          </a:r>
        </a:p>
      </dgm:t>
    </dgm:pt>
    <dgm:pt modelId="{C42D3859-D0FC-4845-9B79-88AD90DA0012}" type="parTrans" cxnId="{F87F07CB-9696-5344-B26F-F7F50A6E0A3A}">
      <dgm:prSet/>
      <dgm:spPr/>
      <dgm:t>
        <a:bodyPr/>
        <a:lstStyle/>
        <a:p>
          <a:endParaRPr lang="en-US"/>
        </a:p>
      </dgm:t>
    </dgm:pt>
    <dgm:pt modelId="{8B938D3C-EE5C-964C-9524-056E17B4D6AC}" type="sibTrans" cxnId="{F87F07CB-9696-5344-B26F-F7F50A6E0A3A}">
      <dgm:prSet/>
      <dgm:spPr/>
      <dgm:t>
        <a:bodyPr/>
        <a:lstStyle/>
        <a:p>
          <a:endParaRPr lang="en-US"/>
        </a:p>
      </dgm:t>
    </dgm:pt>
    <dgm:pt modelId="{E51DDF0B-BA42-D24D-96D9-6C04D6D7EE2E}">
      <dgm:prSet/>
      <dgm:spPr/>
      <dgm:t>
        <a:bodyPr/>
        <a:lstStyle/>
        <a:p>
          <a:r>
            <a:rPr lang="en-US" dirty="0"/>
            <a:t>Convert categorical variables</a:t>
          </a:r>
        </a:p>
      </dgm:t>
    </dgm:pt>
    <dgm:pt modelId="{60F49679-F000-B040-B8BE-7171F2AB132B}" type="parTrans" cxnId="{D110A61A-0FC1-FF4B-9C98-B24B5F584A97}">
      <dgm:prSet/>
      <dgm:spPr/>
      <dgm:t>
        <a:bodyPr/>
        <a:lstStyle/>
        <a:p>
          <a:endParaRPr lang="en-US"/>
        </a:p>
      </dgm:t>
    </dgm:pt>
    <dgm:pt modelId="{635D20E3-2428-DE4F-B0FF-D34D2B136E23}" type="sibTrans" cxnId="{D110A61A-0FC1-FF4B-9C98-B24B5F584A97}">
      <dgm:prSet/>
      <dgm:spPr/>
      <dgm:t>
        <a:bodyPr/>
        <a:lstStyle/>
        <a:p>
          <a:endParaRPr lang="en-US"/>
        </a:p>
      </dgm:t>
    </dgm:pt>
    <dgm:pt modelId="{89407124-5DE5-E042-9CA9-F1E97C5CA4E4}">
      <dgm:prSet/>
      <dgm:spPr/>
      <dgm:t>
        <a:bodyPr/>
        <a:lstStyle/>
        <a:p>
          <a:r>
            <a:rPr lang="en-US" dirty="0"/>
            <a:t>Validate data</a:t>
          </a:r>
        </a:p>
      </dgm:t>
    </dgm:pt>
    <dgm:pt modelId="{65BDE788-179B-1C48-934A-6F771A12305F}" type="parTrans" cxnId="{7B29ADD6-D9EE-5644-A679-8BFC0ED44514}">
      <dgm:prSet/>
      <dgm:spPr/>
      <dgm:t>
        <a:bodyPr/>
        <a:lstStyle/>
        <a:p>
          <a:endParaRPr lang="en-US"/>
        </a:p>
      </dgm:t>
    </dgm:pt>
    <dgm:pt modelId="{35B15FEC-8EFF-114D-9928-4DD85D3EDED3}" type="sibTrans" cxnId="{7B29ADD6-D9EE-5644-A679-8BFC0ED44514}">
      <dgm:prSet/>
      <dgm:spPr/>
      <dgm:t>
        <a:bodyPr/>
        <a:lstStyle/>
        <a:p>
          <a:endParaRPr lang="en-US"/>
        </a:p>
      </dgm:t>
    </dgm:pt>
    <dgm:pt modelId="{53CB2BE2-EA7C-D74E-B854-284FBDB3F554}">
      <dgm:prSet/>
      <dgm:spPr/>
      <dgm:t>
        <a:bodyPr/>
        <a:lstStyle/>
        <a:p>
          <a:r>
            <a:rPr lang="en-US" dirty="0"/>
            <a:t>Model optimization</a:t>
          </a:r>
        </a:p>
      </dgm:t>
    </dgm:pt>
    <dgm:pt modelId="{FE1065A6-92E4-5043-BCB5-3E1D22C6109E}" type="parTrans" cxnId="{0F755801-EA8E-5F4C-9557-DBB46DC87D40}">
      <dgm:prSet/>
      <dgm:spPr/>
    </dgm:pt>
    <dgm:pt modelId="{5D7D2A70-CCA5-0940-8F49-436E23B1B09F}" type="sibTrans" cxnId="{0F755801-EA8E-5F4C-9557-DBB46DC87D40}">
      <dgm:prSet/>
      <dgm:spPr/>
    </dgm:pt>
    <dgm:pt modelId="{4A7DD8FA-6659-0540-9FAC-C9A784AB70F9}" type="pres">
      <dgm:prSet presAssocID="{5E5F044A-DA00-48E7-9452-4F103F755AF1}" presName="Name0" presStyleCnt="0">
        <dgm:presLayoutVars>
          <dgm:dir/>
          <dgm:animLvl val="lvl"/>
          <dgm:resizeHandles val="exact"/>
        </dgm:presLayoutVars>
      </dgm:prSet>
      <dgm:spPr/>
    </dgm:pt>
    <dgm:pt modelId="{CF3EBF00-3BE2-D84E-89FE-5F9EAB563F84}" type="pres">
      <dgm:prSet presAssocID="{741348F2-3841-45AA-8890-B2324A78378B}" presName="composite" presStyleCnt="0"/>
      <dgm:spPr/>
    </dgm:pt>
    <dgm:pt modelId="{33A3F1CC-3B06-FC4B-8033-D28524F69977}" type="pres">
      <dgm:prSet presAssocID="{741348F2-3841-45AA-8890-B2324A78378B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39AD3785-5B00-A74B-8D87-26FC9F295E06}" type="pres">
      <dgm:prSet presAssocID="{741348F2-3841-45AA-8890-B2324A78378B}" presName="desTx" presStyleLbl="alignAccFollowNode1" presStyleIdx="0" presStyleCnt="5">
        <dgm:presLayoutVars>
          <dgm:bulletEnabled val="1"/>
        </dgm:presLayoutVars>
      </dgm:prSet>
      <dgm:spPr/>
    </dgm:pt>
    <dgm:pt modelId="{46581926-CA11-334B-8628-199E7EC4A608}" type="pres">
      <dgm:prSet presAssocID="{C2E950C6-385C-4409-9ECD-B62EF7516E36}" presName="space" presStyleCnt="0"/>
      <dgm:spPr/>
    </dgm:pt>
    <dgm:pt modelId="{E464DF6D-3B35-2848-81D0-EE96909DD40B}" type="pres">
      <dgm:prSet presAssocID="{C77F9FD5-BAF6-4F46-8D57-2677A19FCD67}" presName="composite" presStyleCnt="0"/>
      <dgm:spPr/>
    </dgm:pt>
    <dgm:pt modelId="{79315EAF-5681-7F41-868C-3ACD0C443823}" type="pres">
      <dgm:prSet presAssocID="{C77F9FD5-BAF6-4F46-8D57-2677A19FCD67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24C068C1-3712-F447-A34A-992D08ED7AAF}" type="pres">
      <dgm:prSet presAssocID="{C77F9FD5-BAF6-4F46-8D57-2677A19FCD67}" presName="desTx" presStyleLbl="alignAccFollowNode1" presStyleIdx="1" presStyleCnt="5">
        <dgm:presLayoutVars>
          <dgm:bulletEnabled val="1"/>
        </dgm:presLayoutVars>
      </dgm:prSet>
      <dgm:spPr/>
    </dgm:pt>
    <dgm:pt modelId="{AE7FDF0A-9F90-9848-A0D7-EAA570BAC3E3}" type="pres">
      <dgm:prSet presAssocID="{7CD1BD90-12FE-48CC-9981-BC7650334594}" presName="space" presStyleCnt="0"/>
      <dgm:spPr/>
    </dgm:pt>
    <dgm:pt modelId="{43BB5736-5218-104F-BF1F-F41FC0179EDE}" type="pres">
      <dgm:prSet presAssocID="{3A51A424-4091-4346-9F6B-3D9B00D512E5}" presName="composite" presStyleCnt="0"/>
      <dgm:spPr/>
    </dgm:pt>
    <dgm:pt modelId="{73FBE482-8BF8-0A4F-8110-892E89B33758}" type="pres">
      <dgm:prSet presAssocID="{3A51A424-4091-4346-9F6B-3D9B00D512E5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767F08EB-AADB-2F4C-8443-35DECF460ED8}" type="pres">
      <dgm:prSet presAssocID="{3A51A424-4091-4346-9F6B-3D9B00D512E5}" presName="desTx" presStyleLbl="alignAccFollowNode1" presStyleIdx="2" presStyleCnt="5">
        <dgm:presLayoutVars>
          <dgm:bulletEnabled val="1"/>
        </dgm:presLayoutVars>
      </dgm:prSet>
      <dgm:spPr/>
    </dgm:pt>
    <dgm:pt modelId="{F80A76A5-B7B9-E24A-A2D3-6F732BB8BF6C}" type="pres">
      <dgm:prSet presAssocID="{A29F8264-CA48-46EE-AB3C-C61C27A9A2D4}" presName="space" presStyleCnt="0"/>
      <dgm:spPr/>
    </dgm:pt>
    <dgm:pt modelId="{AA4E6FE8-78BF-6E4D-A059-072208604A05}" type="pres">
      <dgm:prSet presAssocID="{DDB6496C-229B-48AA-A6BA-3F7CACF82337}" presName="composite" presStyleCnt="0"/>
      <dgm:spPr/>
    </dgm:pt>
    <dgm:pt modelId="{D271B732-8CF7-4244-BC99-73777B886E5A}" type="pres">
      <dgm:prSet presAssocID="{DDB6496C-229B-48AA-A6BA-3F7CACF82337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B5B5B307-CB88-DF44-B2CC-34C238DA40E7}" type="pres">
      <dgm:prSet presAssocID="{DDB6496C-229B-48AA-A6BA-3F7CACF82337}" presName="desTx" presStyleLbl="alignAccFollowNode1" presStyleIdx="3" presStyleCnt="5">
        <dgm:presLayoutVars>
          <dgm:bulletEnabled val="1"/>
        </dgm:presLayoutVars>
      </dgm:prSet>
      <dgm:spPr/>
    </dgm:pt>
    <dgm:pt modelId="{BE86AD22-D1B5-5E41-AABE-C64013D02EFE}" type="pres">
      <dgm:prSet presAssocID="{DFD4C893-66AF-4B8F-B739-625734EE2D3B}" presName="space" presStyleCnt="0"/>
      <dgm:spPr/>
    </dgm:pt>
    <dgm:pt modelId="{D8463234-655D-3946-91BD-6BE8B372CD65}" type="pres">
      <dgm:prSet presAssocID="{DAA70C72-555B-4538-AFA9-7625938FCAF7}" presName="composite" presStyleCnt="0"/>
      <dgm:spPr/>
    </dgm:pt>
    <dgm:pt modelId="{7AEEF250-64C0-C24F-9CFD-1DB2CEDBA399}" type="pres">
      <dgm:prSet presAssocID="{DAA70C72-555B-4538-AFA9-7625938FCAF7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6E6D2D37-2F83-4E48-B6D4-248BFCC22A49}" type="pres">
      <dgm:prSet presAssocID="{DAA70C72-555B-4538-AFA9-7625938FCAF7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0F755801-EA8E-5F4C-9557-DBB46DC87D40}" srcId="{DAA70C72-555B-4538-AFA9-7625938FCAF7}" destId="{53CB2BE2-EA7C-D74E-B854-284FBDB3F554}" srcOrd="3" destOrd="0" parTransId="{FE1065A6-92E4-5043-BCB5-3E1D22C6109E}" sibTransId="{5D7D2A70-CCA5-0940-8F49-436E23B1B09F}"/>
    <dgm:cxn modelId="{DC8DBB10-E0E7-0A41-8564-DE241B11690E}" type="presOf" srcId="{AD0D51E8-50A7-624F-B747-5ABA1B3E7809}" destId="{6E6D2D37-2F83-4E48-B6D4-248BFCC22A49}" srcOrd="0" destOrd="0" presId="urn:microsoft.com/office/officeart/2005/8/layout/hList1"/>
    <dgm:cxn modelId="{AFDC1511-0B64-BA46-BBBB-60213028E18E}" type="presOf" srcId="{07AA9994-A704-4687-839D-AB0680B66298}" destId="{767F08EB-AADB-2F4C-8443-35DECF460ED8}" srcOrd="0" destOrd="0" presId="urn:microsoft.com/office/officeart/2005/8/layout/hList1"/>
    <dgm:cxn modelId="{A8694111-F497-7A43-B1A6-AD52BA09C4F9}" srcId="{741348F2-3841-45AA-8890-B2324A78378B}" destId="{9A41845E-6069-9A43-92B1-2FBA26FF65BA}" srcOrd="0" destOrd="0" parTransId="{52DD0F5B-EAA9-D247-95A6-0CE944C67BCD}" sibTransId="{F3C8AAF7-1F2C-014F-8622-D622A3D9244B}"/>
    <dgm:cxn modelId="{1B42E915-914F-DE4F-B8B5-BF135FF12923}" type="presOf" srcId="{1961961A-97BE-EF4F-BFE7-85A3AC5102EA}" destId="{39AD3785-5B00-A74B-8D87-26FC9F295E06}" srcOrd="0" destOrd="1" presId="urn:microsoft.com/office/officeart/2005/8/layout/hList1"/>
    <dgm:cxn modelId="{D110A61A-0FC1-FF4B-9C98-B24B5F584A97}" srcId="{20CE6CF6-C443-4127-9862-D2B1F9400D7C}" destId="{E51DDF0B-BA42-D24D-96D9-6C04D6D7EE2E}" srcOrd="2" destOrd="0" parTransId="{60F49679-F000-B040-B8BE-7171F2AB132B}" sibTransId="{635D20E3-2428-DE4F-B0FF-D34D2B136E23}"/>
    <dgm:cxn modelId="{7F73C11B-E7E4-0D45-A54F-CD8529729C41}" type="presOf" srcId="{341802BB-2E24-4CF1-AF94-0A7575F5713A}" destId="{39AD3785-5B00-A74B-8D87-26FC9F295E06}" srcOrd="0" destOrd="2" presId="urn:microsoft.com/office/officeart/2005/8/layout/hList1"/>
    <dgm:cxn modelId="{650D311F-7FC9-854D-A921-81C7C36AA2F3}" type="presOf" srcId="{C2625794-52F1-5741-B27F-09855E63876A}" destId="{24C068C1-3712-F447-A34A-992D08ED7AAF}" srcOrd="0" destOrd="2" presId="urn:microsoft.com/office/officeart/2005/8/layout/hList1"/>
    <dgm:cxn modelId="{3E632028-6B55-45DF-BCE5-C625310CEBF2}" srcId="{5E5F044A-DA00-48E7-9452-4F103F755AF1}" destId="{C77F9FD5-BAF6-4F46-8D57-2677A19FCD67}" srcOrd="1" destOrd="0" parTransId="{E9061CB4-DC4E-4C0E-A3C0-714B4D9B201D}" sibTransId="{7CD1BD90-12FE-48CC-9981-BC7650334594}"/>
    <dgm:cxn modelId="{D7E38729-86C6-4D19-B6B9-A2FB6B2E59E5}" srcId="{5E5F044A-DA00-48E7-9452-4F103F755AF1}" destId="{DDB6496C-229B-48AA-A6BA-3F7CACF82337}" srcOrd="3" destOrd="0" parTransId="{C5374F7D-B27F-42A2-8A80-189778933F1E}" sibTransId="{DFD4C893-66AF-4B8F-B739-625734EE2D3B}"/>
    <dgm:cxn modelId="{51A78B29-7180-444A-B018-3650BFE5DB63}" type="presOf" srcId="{045853A1-5BBA-1747-B189-939AB7C8CCB2}" destId="{767F08EB-AADB-2F4C-8443-35DECF460ED8}" srcOrd="0" destOrd="4" presId="urn:microsoft.com/office/officeart/2005/8/layout/hList1"/>
    <dgm:cxn modelId="{2180E72A-6B07-46F3-8086-2BD16CC61A05}" srcId="{5E5F044A-DA00-48E7-9452-4F103F755AF1}" destId="{3A51A424-4091-4346-9F6B-3D9B00D512E5}" srcOrd="2" destOrd="0" parTransId="{0F536938-F315-4583-9551-4ABBD11AA41D}" sibTransId="{A29F8264-CA48-46EE-AB3C-C61C27A9A2D4}"/>
    <dgm:cxn modelId="{3EC13F2D-153F-FE41-8FCC-43C1F9F00828}" srcId="{741348F2-3841-45AA-8890-B2324A78378B}" destId="{1961961A-97BE-EF4F-BFE7-85A3AC5102EA}" srcOrd="1" destOrd="0" parTransId="{651958BF-D90A-924A-B445-DC2DA7723B9B}" sibTransId="{95D5D5A6-1DD8-2E48-8A23-09BEEAEAFD9D}"/>
    <dgm:cxn modelId="{A909AD30-2078-884E-BE35-67A37D45C9EF}" type="presOf" srcId="{3F64138E-8837-FE44-9623-2FBDFD1DFE37}" destId="{767F08EB-AADB-2F4C-8443-35DECF460ED8}" srcOrd="0" destOrd="2" presId="urn:microsoft.com/office/officeart/2005/8/layout/hList1"/>
    <dgm:cxn modelId="{36E6D231-271B-422E-A002-AA6EB6B0BF1D}" srcId="{5E5F044A-DA00-48E7-9452-4F103F755AF1}" destId="{DAA70C72-555B-4538-AFA9-7625938FCAF7}" srcOrd="4" destOrd="0" parTransId="{4DB5FE47-99D3-4DBA-A279-7156BAC84869}" sibTransId="{297DA23A-764C-4DF9-A3E3-FE17DE6EB4C3}"/>
    <dgm:cxn modelId="{6B8FD838-AA77-418A-82AC-46CCD5B4215B}" srcId="{741348F2-3841-45AA-8890-B2324A78378B}" destId="{E9466EE9-EE2D-4FA1-A921-9788EAE5246E}" srcOrd="3" destOrd="0" parTransId="{8C270079-8295-461A-90AA-9219529AB7A1}" sibTransId="{AF95B424-53DD-4D0A-89F1-7EF5E2446D7D}"/>
    <dgm:cxn modelId="{B81D733A-8007-0C4C-ADC4-F77A643DC427}" type="presOf" srcId="{793492BC-C09A-F542-B97C-2F42CFF00A51}" destId="{767F08EB-AADB-2F4C-8443-35DECF460ED8}" srcOrd="0" destOrd="1" presId="urn:microsoft.com/office/officeart/2005/8/layout/hList1"/>
    <dgm:cxn modelId="{7ED92C3C-B4BE-49C5-AF14-F853BA2D7A9F}" srcId="{DDB6496C-229B-48AA-A6BA-3F7CACF82337}" destId="{A04237BD-FA72-4176-A2BE-F0B2F366FD6E}" srcOrd="0" destOrd="0" parTransId="{22D338CF-D084-465C-827F-982413EF2D40}" sibTransId="{5B4093EF-121C-4B89-AEBE-DDE6D7FDE383}"/>
    <dgm:cxn modelId="{8D75FA3F-B190-EC44-8E7A-3E88D68C6BC8}" type="presOf" srcId="{20CE6CF6-C443-4127-9862-D2B1F9400D7C}" destId="{24C068C1-3712-F447-A34A-992D08ED7AAF}" srcOrd="0" destOrd="0" presId="urn:microsoft.com/office/officeart/2005/8/layout/hList1"/>
    <dgm:cxn modelId="{9E4A1440-9200-AC42-B6A5-4B2B411998E2}" type="presOf" srcId="{741348F2-3841-45AA-8890-B2324A78378B}" destId="{33A3F1CC-3B06-FC4B-8033-D28524F69977}" srcOrd="0" destOrd="0" presId="urn:microsoft.com/office/officeart/2005/8/layout/hList1"/>
    <dgm:cxn modelId="{02013041-3E99-0946-A76B-AACBA7C92393}" type="presOf" srcId="{DDB6496C-229B-48AA-A6BA-3F7CACF82337}" destId="{D271B732-8CF7-4244-BC99-73777B886E5A}" srcOrd="0" destOrd="0" presId="urn:microsoft.com/office/officeart/2005/8/layout/hList1"/>
    <dgm:cxn modelId="{5BBEA94A-D2FC-A449-9612-2E8412CB4363}" type="presOf" srcId="{E9466EE9-EE2D-4FA1-A921-9788EAE5246E}" destId="{39AD3785-5B00-A74B-8D87-26FC9F295E06}" srcOrd="0" destOrd="3" presId="urn:microsoft.com/office/officeart/2005/8/layout/hList1"/>
    <dgm:cxn modelId="{79E18F50-E056-0E49-B58E-01A8B25A1DA5}" type="presOf" srcId="{DAA70C72-555B-4538-AFA9-7625938FCAF7}" destId="{7AEEF250-64C0-C24F-9CFD-1DB2CEDBA399}" srcOrd="0" destOrd="0" presId="urn:microsoft.com/office/officeart/2005/8/layout/hList1"/>
    <dgm:cxn modelId="{3F2F9056-639F-F44F-A83C-BFE8153E2C96}" srcId="{DAA70C72-555B-4538-AFA9-7625938FCAF7}" destId="{AD0D51E8-50A7-624F-B747-5ABA1B3E7809}" srcOrd="0" destOrd="0" parTransId="{0C2C19C3-3BD4-F44E-8CA3-AC54A01D1DAA}" sibTransId="{211127BA-2C3A-6D4B-9215-31E4A22656AE}"/>
    <dgm:cxn modelId="{83256757-51B2-4CD7-AD2E-2B7C5C00644B}" srcId="{C77F9FD5-BAF6-4F46-8D57-2677A19FCD67}" destId="{7CEC00BF-844A-4380-B1C6-9335BA80999D}" srcOrd="2" destOrd="0" parTransId="{17A343F7-31D4-4CF9-BAFC-2E60AF164F5B}" sibTransId="{C8A0CD49-D3C4-43F4-9921-C22698DDBB7C}"/>
    <dgm:cxn modelId="{B7547B5A-8B02-C447-B598-466E54A58B34}" type="presOf" srcId="{7CEC00BF-844A-4380-B1C6-9335BA80999D}" destId="{24C068C1-3712-F447-A34A-992D08ED7AAF}" srcOrd="0" destOrd="5" presId="urn:microsoft.com/office/officeart/2005/8/layout/hList1"/>
    <dgm:cxn modelId="{3B8B5C5D-CDA1-45C9-90D6-C69C4732C44B}" srcId="{C77F9FD5-BAF6-4F46-8D57-2677A19FCD67}" destId="{20CE6CF6-C443-4127-9862-D2B1F9400D7C}" srcOrd="0" destOrd="0" parTransId="{B4B73072-A98F-419D-88B1-AB1FFC88EF44}" sibTransId="{0BFA1002-32FD-4443-9440-7814A6D4A63F}"/>
    <dgm:cxn modelId="{8C63BA62-9FC5-5F4A-B614-36E33C83CC16}" type="presOf" srcId="{C77F9FD5-BAF6-4F46-8D57-2677A19FCD67}" destId="{79315EAF-5681-7F41-868C-3ACD0C443823}" srcOrd="0" destOrd="0" presId="urn:microsoft.com/office/officeart/2005/8/layout/hList1"/>
    <dgm:cxn modelId="{355DC765-AD00-294B-B9FD-1E66AFC196EF}" type="presOf" srcId="{3A51A424-4091-4346-9F6B-3D9B00D512E5}" destId="{73FBE482-8BF8-0A4F-8110-892E89B33758}" srcOrd="0" destOrd="0" presId="urn:microsoft.com/office/officeart/2005/8/layout/hList1"/>
    <dgm:cxn modelId="{AADEF766-B108-7443-A9D3-0BC7FBA34AAE}" type="presOf" srcId="{4464F38E-025B-4631-8AAF-7DBCA38E265A}" destId="{24C068C1-3712-F447-A34A-992D08ED7AAF}" srcOrd="0" destOrd="4" presId="urn:microsoft.com/office/officeart/2005/8/layout/hList1"/>
    <dgm:cxn modelId="{EDBCB870-9DD0-432B-8287-24F8E5526257}" srcId="{DDB6496C-229B-48AA-A6BA-3F7CACF82337}" destId="{7466575F-23A5-4DD7-8F1D-3C497EE1F471}" srcOrd="2" destOrd="0" parTransId="{D2D50202-7805-4D6C-B825-513F9354A79F}" sibTransId="{72154D24-200A-4B00-9872-A3847BA38CE2}"/>
    <dgm:cxn modelId="{3D6D4773-BA6D-2D4A-9FCA-7BA1D8DFB7D6}" type="presOf" srcId="{CBAE233F-230E-4937-83A7-C2E869B08155}" destId="{6E6D2D37-2F83-4E48-B6D4-248BFCC22A49}" srcOrd="0" destOrd="1" presId="urn:microsoft.com/office/officeart/2005/8/layout/hList1"/>
    <dgm:cxn modelId="{5A594977-95B8-3042-ADD9-C0AEB9F2FE51}" type="presOf" srcId="{A04237BD-FA72-4176-A2BE-F0B2F366FD6E}" destId="{B5B5B307-CB88-DF44-B2CC-34C238DA40E7}" srcOrd="0" destOrd="0" presId="urn:microsoft.com/office/officeart/2005/8/layout/hList1"/>
    <dgm:cxn modelId="{2B0C7B78-AF65-475F-867F-C820A9007E73}" srcId="{3A51A424-4091-4346-9F6B-3D9B00D512E5}" destId="{07AA9994-A704-4687-839D-AB0680B66298}" srcOrd="0" destOrd="0" parTransId="{02637843-BE9D-48A4-8B89-628FB101E665}" sibTransId="{1EFAB5AE-9112-4A79-BC35-577C3756C76C}"/>
    <dgm:cxn modelId="{220C7D7C-E6FA-6B48-B326-AD014FE7089A}" type="presOf" srcId="{7466575F-23A5-4DD7-8F1D-3C497EE1F471}" destId="{B5B5B307-CB88-DF44-B2CC-34C238DA40E7}" srcOrd="0" destOrd="2" presId="urn:microsoft.com/office/officeart/2005/8/layout/hList1"/>
    <dgm:cxn modelId="{8CCDB47C-9B3B-F142-B233-09F1CD507469}" srcId="{3A51A424-4091-4346-9F6B-3D9B00D512E5}" destId="{045853A1-5BBA-1747-B189-939AB7C8CCB2}" srcOrd="4" destOrd="0" parTransId="{D74D41F0-7CBD-BD41-9F7A-D2B407ACB448}" sibTransId="{6FA4B5BE-5D05-8B42-8F72-D67ED7785332}"/>
    <dgm:cxn modelId="{82D60B7D-F672-024F-B1B6-6945214C75A1}" type="presOf" srcId="{53CB2BE2-EA7C-D74E-B854-284FBDB3F554}" destId="{6E6D2D37-2F83-4E48-B6D4-248BFCC22A49}" srcOrd="0" destOrd="3" presId="urn:microsoft.com/office/officeart/2005/8/layout/hList1"/>
    <dgm:cxn modelId="{40261C81-F8A5-F045-8450-9A9EA1197E8E}" srcId="{3A51A424-4091-4346-9F6B-3D9B00D512E5}" destId="{3F64138E-8837-FE44-9623-2FBDFD1DFE37}" srcOrd="2" destOrd="0" parTransId="{A6AD3071-A8E4-1C4E-9733-42E8AC87D6B2}" sibTransId="{8F66E9F3-B77E-CF4A-9D33-97768D1D0E51}"/>
    <dgm:cxn modelId="{DE41018C-775A-2C4A-92F0-F4048629F0F7}" type="presOf" srcId="{9A41845E-6069-9A43-92B1-2FBA26FF65BA}" destId="{39AD3785-5B00-A74B-8D87-26FC9F295E06}" srcOrd="0" destOrd="0" presId="urn:microsoft.com/office/officeart/2005/8/layout/hList1"/>
    <dgm:cxn modelId="{05344DA1-21B3-BB41-8CE5-E9DBAB513217}" type="presOf" srcId="{5E5F044A-DA00-48E7-9452-4F103F755AF1}" destId="{4A7DD8FA-6659-0540-9FAC-C9A784AB70F9}" srcOrd="0" destOrd="0" presId="urn:microsoft.com/office/officeart/2005/8/layout/hList1"/>
    <dgm:cxn modelId="{984A05A5-2C88-BD40-B97D-DF3613BFF4E1}" type="presOf" srcId="{0337FF17-7DC8-4DA7-8C4F-11D6A703F5C3}" destId="{6E6D2D37-2F83-4E48-B6D4-248BFCC22A49}" srcOrd="0" destOrd="2" presId="urn:microsoft.com/office/officeart/2005/8/layout/hList1"/>
    <dgm:cxn modelId="{848E84AD-2D37-B24B-91EE-6A21586C8E4B}" srcId="{3A51A424-4091-4346-9F6B-3D9B00D512E5}" destId="{793492BC-C09A-F542-B97C-2F42CFF00A51}" srcOrd="1" destOrd="0" parTransId="{11988F9E-1900-EB43-B552-E4E17940A51F}" sibTransId="{196B6AF2-CF22-C245-B44E-860A72EC92E8}"/>
    <dgm:cxn modelId="{65D249B5-44B2-8F4C-97B9-C945927DE4EE}" type="presOf" srcId="{D0A9A009-BA47-4E7F-B1CC-48098D3A7E43}" destId="{767F08EB-AADB-2F4C-8443-35DECF460ED8}" srcOrd="0" destOrd="5" presId="urn:microsoft.com/office/officeart/2005/8/layout/hList1"/>
    <dgm:cxn modelId="{263EF8BB-E78C-42D7-A2EC-769E091A4115}" srcId="{C77F9FD5-BAF6-4F46-8D57-2677A19FCD67}" destId="{4464F38E-025B-4631-8AAF-7DBCA38E265A}" srcOrd="1" destOrd="0" parTransId="{7B809102-948F-4B88-96DD-376EEFA43ED4}" sibTransId="{632C25C9-97C2-4146-BE92-9B4DD252B70E}"/>
    <dgm:cxn modelId="{6E3644BC-D455-4145-A596-42803C70AEF8}" srcId="{DAA70C72-555B-4538-AFA9-7625938FCAF7}" destId="{CBAE233F-230E-4937-83A7-C2E869B08155}" srcOrd="1" destOrd="0" parTransId="{BB3E3F2C-A418-426E-99E0-68C5FF2A9910}" sibTransId="{15A7D9A9-1C43-4D8F-AC7F-35107AE939CA}"/>
    <dgm:cxn modelId="{5AE3A8C2-CCF5-A947-969E-69E3A7AA311E}" type="presOf" srcId="{89407124-5DE5-E042-9CA9-F1E97C5CA4E4}" destId="{24C068C1-3712-F447-A34A-992D08ED7AAF}" srcOrd="0" destOrd="1" presId="urn:microsoft.com/office/officeart/2005/8/layout/hList1"/>
    <dgm:cxn modelId="{121983C3-3F21-46E9-A723-FDBB2723F900}" srcId="{DAA70C72-555B-4538-AFA9-7625938FCAF7}" destId="{0337FF17-7DC8-4DA7-8C4F-11D6A703F5C3}" srcOrd="2" destOrd="0" parTransId="{883CF7DD-F942-46EB-ACDF-A30F5729FD98}" sibTransId="{0D989290-943E-4B9F-9A8C-8C44BD69F434}"/>
    <dgm:cxn modelId="{F87F07CB-9696-5344-B26F-F7F50A6E0A3A}" srcId="{20CE6CF6-C443-4127-9862-D2B1F9400D7C}" destId="{C2625794-52F1-5741-B27F-09855E63876A}" srcOrd="1" destOrd="0" parTransId="{C42D3859-D0FC-4845-9B79-88AD90DA0012}" sibTransId="{8B938D3C-EE5C-964C-9524-056E17B4D6AC}"/>
    <dgm:cxn modelId="{7B29ADD6-D9EE-5644-A679-8BFC0ED44514}" srcId="{20CE6CF6-C443-4127-9862-D2B1F9400D7C}" destId="{89407124-5DE5-E042-9CA9-F1E97C5CA4E4}" srcOrd="0" destOrd="0" parTransId="{65BDE788-179B-1C48-934A-6F771A12305F}" sibTransId="{35B15FEC-8EFF-114D-9928-4DD85D3EDED3}"/>
    <dgm:cxn modelId="{CD8C5BDD-F994-1D4C-BE6F-7E0C5862616C}" type="presOf" srcId="{3F36B235-AD7F-415B-90EF-E1A02CF57EEE}" destId="{B5B5B307-CB88-DF44-B2CC-34C238DA40E7}" srcOrd="0" destOrd="1" presId="urn:microsoft.com/office/officeart/2005/8/layout/hList1"/>
    <dgm:cxn modelId="{309139DE-E745-4056-A056-57DAB9FA036A}" srcId="{5E5F044A-DA00-48E7-9452-4F103F755AF1}" destId="{741348F2-3841-45AA-8890-B2324A78378B}" srcOrd="0" destOrd="0" parTransId="{478E0E29-415A-44A2-A9E9-EDA4C6BDD013}" sibTransId="{C2E950C6-385C-4409-9ECD-B62EF7516E36}"/>
    <dgm:cxn modelId="{D28A97E0-56AA-464C-8FB1-EBF7238AE577}" type="presOf" srcId="{A59DF7F8-3372-0144-8869-4A83CE73793C}" destId="{767F08EB-AADB-2F4C-8443-35DECF460ED8}" srcOrd="0" destOrd="3" presId="urn:microsoft.com/office/officeart/2005/8/layout/hList1"/>
    <dgm:cxn modelId="{1B195EE3-5D8A-BC4A-947D-3E0965C37BB4}" type="presOf" srcId="{E51DDF0B-BA42-D24D-96D9-6C04D6D7EE2E}" destId="{24C068C1-3712-F447-A34A-992D08ED7AAF}" srcOrd="0" destOrd="3" presId="urn:microsoft.com/office/officeart/2005/8/layout/hList1"/>
    <dgm:cxn modelId="{55DCDBF6-5CB8-450A-83DF-68FED8956BD1}" srcId="{3A51A424-4091-4346-9F6B-3D9B00D512E5}" destId="{D0A9A009-BA47-4E7F-B1CC-48098D3A7E43}" srcOrd="5" destOrd="0" parTransId="{B078076E-EB7C-4D81-B3EC-137B75A466D4}" sibTransId="{508E5999-9109-47E0-A247-52E71B7E57C1}"/>
    <dgm:cxn modelId="{6CCEDBF8-C61A-4CEA-982E-0A7E09311A52}" srcId="{741348F2-3841-45AA-8890-B2324A78378B}" destId="{341802BB-2E24-4CF1-AF94-0A7575F5713A}" srcOrd="2" destOrd="0" parTransId="{3E3EDA0C-F09C-4E58-837A-49DA5AE72D0C}" sibTransId="{6916F8AB-A817-438B-B8FF-89C71951ED20}"/>
    <dgm:cxn modelId="{84A2BDFD-DCE3-4105-95B6-E398339EE579}" srcId="{DDB6496C-229B-48AA-A6BA-3F7CACF82337}" destId="{3F36B235-AD7F-415B-90EF-E1A02CF57EEE}" srcOrd="1" destOrd="0" parTransId="{920EED14-B4AC-4BB6-BD25-4DBB85292B09}" sibTransId="{FC4AE3EF-5A37-45AC-BAE4-767B0226B99B}"/>
    <dgm:cxn modelId="{A5D745FE-A7BC-4649-911E-7411D4BB9E2B}" srcId="{3A51A424-4091-4346-9F6B-3D9B00D512E5}" destId="{A59DF7F8-3372-0144-8869-4A83CE73793C}" srcOrd="3" destOrd="0" parTransId="{35CD7C38-2757-014A-988C-5A78FBEC9A00}" sibTransId="{7AB9FECA-4E7F-2247-9C5C-B68A2C1529EE}"/>
    <dgm:cxn modelId="{732EDA9D-922D-ED47-B0D2-DDA155176147}" type="presParOf" srcId="{4A7DD8FA-6659-0540-9FAC-C9A784AB70F9}" destId="{CF3EBF00-3BE2-D84E-89FE-5F9EAB563F84}" srcOrd="0" destOrd="0" presId="urn:microsoft.com/office/officeart/2005/8/layout/hList1"/>
    <dgm:cxn modelId="{D240C64A-1751-1A41-A973-8BEA17EB647E}" type="presParOf" srcId="{CF3EBF00-3BE2-D84E-89FE-5F9EAB563F84}" destId="{33A3F1CC-3B06-FC4B-8033-D28524F69977}" srcOrd="0" destOrd="0" presId="urn:microsoft.com/office/officeart/2005/8/layout/hList1"/>
    <dgm:cxn modelId="{A414EF74-BA35-D74E-98A4-F9E59EA05C21}" type="presParOf" srcId="{CF3EBF00-3BE2-D84E-89FE-5F9EAB563F84}" destId="{39AD3785-5B00-A74B-8D87-26FC9F295E06}" srcOrd="1" destOrd="0" presId="urn:microsoft.com/office/officeart/2005/8/layout/hList1"/>
    <dgm:cxn modelId="{5ED6A4C7-D7C3-984A-81F3-52D60AE5ABFF}" type="presParOf" srcId="{4A7DD8FA-6659-0540-9FAC-C9A784AB70F9}" destId="{46581926-CA11-334B-8628-199E7EC4A608}" srcOrd="1" destOrd="0" presId="urn:microsoft.com/office/officeart/2005/8/layout/hList1"/>
    <dgm:cxn modelId="{EB84ADE8-CE3C-924C-80C4-8C6300114A87}" type="presParOf" srcId="{4A7DD8FA-6659-0540-9FAC-C9A784AB70F9}" destId="{E464DF6D-3B35-2848-81D0-EE96909DD40B}" srcOrd="2" destOrd="0" presId="urn:microsoft.com/office/officeart/2005/8/layout/hList1"/>
    <dgm:cxn modelId="{34C4F560-3C67-2A49-B2FA-BDD4003B4177}" type="presParOf" srcId="{E464DF6D-3B35-2848-81D0-EE96909DD40B}" destId="{79315EAF-5681-7F41-868C-3ACD0C443823}" srcOrd="0" destOrd="0" presId="urn:microsoft.com/office/officeart/2005/8/layout/hList1"/>
    <dgm:cxn modelId="{51543D91-58A3-E747-BCCB-62D904D97D09}" type="presParOf" srcId="{E464DF6D-3B35-2848-81D0-EE96909DD40B}" destId="{24C068C1-3712-F447-A34A-992D08ED7AAF}" srcOrd="1" destOrd="0" presId="urn:microsoft.com/office/officeart/2005/8/layout/hList1"/>
    <dgm:cxn modelId="{8998564D-36FB-FC47-B7E5-E237AFAAF526}" type="presParOf" srcId="{4A7DD8FA-6659-0540-9FAC-C9A784AB70F9}" destId="{AE7FDF0A-9F90-9848-A0D7-EAA570BAC3E3}" srcOrd="3" destOrd="0" presId="urn:microsoft.com/office/officeart/2005/8/layout/hList1"/>
    <dgm:cxn modelId="{9F63861B-90D7-9C40-9182-889606919B36}" type="presParOf" srcId="{4A7DD8FA-6659-0540-9FAC-C9A784AB70F9}" destId="{43BB5736-5218-104F-BF1F-F41FC0179EDE}" srcOrd="4" destOrd="0" presId="urn:microsoft.com/office/officeart/2005/8/layout/hList1"/>
    <dgm:cxn modelId="{1DF55816-EB18-0B49-B3A1-15468C90628D}" type="presParOf" srcId="{43BB5736-5218-104F-BF1F-F41FC0179EDE}" destId="{73FBE482-8BF8-0A4F-8110-892E89B33758}" srcOrd="0" destOrd="0" presId="urn:microsoft.com/office/officeart/2005/8/layout/hList1"/>
    <dgm:cxn modelId="{FBC4E4EE-E428-7343-B206-F9F4E2C5A95E}" type="presParOf" srcId="{43BB5736-5218-104F-BF1F-F41FC0179EDE}" destId="{767F08EB-AADB-2F4C-8443-35DECF460ED8}" srcOrd="1" destOrd="0" presId="urn:microsoft.com/office/officeart/2005/8/layout/hList1"/>
    <dgm:cxn modelId="{853E3917-B300-7542-BFBC-D8B10CF587E5}" type="presParOf" srcId="{4A7DD8FA-6659-0540-9FAC-C9A784AB70F9}" destId="{F80A76A5-B7B9-E24A-A2D3-6F732BB8BF6C}" srcOrd="5" destOrd="0" presId="urn:microsoft.com/office/officeart/2005/8/layout/hList1"/>
    <dgm:cxn modelId="{8DA563F3-AEBD-A743-B763-6E4D79E17262}" type="presParOf" srcId="{4A7DD8FA-6659-0540-9FAC-C9A784AB70F9}" destId="{AA4E6FE8-78BF-6E4D-A059-072208604A05}" srcOrd="6" destOrd="0" presId="urn:microsoft.com/office/officeart/2005/8/layout/hList1"/>
    <dgm:cxn modelId="{87287B57-9CAA-A845-ADF7-D1974ACAC4FA}" type="presParOf" srcId="{AA4E6FE8-78BF-6E4D-A059-072208604A05}" destId="{D271B732-8CF7-4244-BC99-73777B886E5A}" srcOrd="0" destOrd="0" presId="urn:microsoft.com/office/officeart/2005/8/layout/hList1"/>
    <dgm:cxn modelId="{93B1EB16-8EAC-604E-A777-8EA946D8EB0A}" type="presParOf" srcId="{AA4E6FE8-78BF-6E4D-A059-072208604A05}" destId="{B5B5B307-CB88-DF44-B2CC-34C238DA40E7}" srcOrd="1" destOrd="0" presId="urn:microsoft.com/office/officeart/2005/8/layout/hList1"/>
    <dgm:cxn modelId="{66F4B805-F8A9-4D47-B687-A66FB1E6B0F0}" type="presParOf" srcId="{4A7DD8FA-6659-0540-9FAC-C9A784AB70F9}" destId="{BE86AD22-D1B5-5E41-AABE-C64013D02EFE}" srcOrd="7" destOrd="0" presId="urn:microsoft.com/office/officeart/2005/8/layout/hList1"/>
    <dgm:cxn modelId="{C1FCDEFB-93E4-B946-9A5C-048742E83D1C}" type="presParOf" srcId="{4A7DD8FA-6659-0540-9FAC-C9A784AB70F9}" destId="{D8463234-655D-3946-91BD-6BE8B372CD65}" srcOrd="8" destOrd="0" presId="urn:microsoft.com/office/officeart/2005/8/layout/hList1"/>
    <dgm:cxn modelId="{3FDE0BF5-F5E2-594B-9AB7-39EB8ABFE572}" type="presParOf" srcId="{D8463234-655D-3946-91BD-6BE8B372CD65}" destId="{7AEEF250-64C0-C24F-9CFD-1DB2CEDBA399}" srcOrd="0" destOrd="0" presId="urn:microsoft.com/office/officeart/2005/8/layout/hList1"/>
    <dgm:cxn modelId="{32EA5546-9755-9447-A3F8-7C7BD5BF8271}" type="presParOf" srcId="{D8463234-655D-3946-91BD-6BE8B372CD65}" destId="{6E6D2D37-2F83-4E48-B6D4-248BFCC22A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3F1CC-3B06-FC4B-8033-D28524F69977}">
      <dsp:nvSpPr>
        <dsp:cNvPr id="0" name=""/>
        <dsp:cNvSpPr/>
      </dsp:nvSpPr>
      <dsp:spPr>
        <a:xfrm>
          <a:off x="4754" y="210128"/>
          <a:ext cx="1822690" cy="6514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ML Overview</a:t>
          </a:r>
          <a:endParaRPr lang="en-US" sz="1300" kern="1200"/>
        </a:p>
      </dsp:txBody>
      <dsp:txXfrm>
        <a:off x="4754" y="210128"/>
        <a:ext cx="1822690" cy="651490"/>
      </dsp:txXfrm>
    </dsp:sp>
    <dsp:sp modelId="{39AD3785-5B00-A74B-8D87-26FC9F295E06}">
      <dsp:nvSpPr>
        <dsp:cNvPr id="0" name=""/>
        <dsp:cNvSpPr/>
      </dsp:nvSpPr>
      <dsp:spPr>
        <a:xfrm>
          <a:off x="4754" y="861619"/>
          <a:ext cx="1822690" cy="23637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Definitions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Types of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Supervised and Unsupervised Learning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Classification and Regression</a:t>
          </a:r>
        </a:p>
      </dsp:txBody>
      <dsp:txXfrm>
        <a:off x="4754" y="861619"/>
        <a:ext cx="1822690" cy="2363782"/>
      </dsp:txXfrm>
    </dsp:sp>
    <dsp:sp modelId="{79315EAF-5681-7F41-868C-3ACD0C443823}">
      <dsp:nvSpPr>
        <dsp:cNvPr id="0" name=""/>
        <dsp:cNvSpPr/>
      </dsp:nvSpPr>
      <dsp:spPr>
        <a:xfrm>
          <a:off x="2082621" y="210128"/>
          <a:ext cx="1822690" cy="6514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Framework for Machine Learning Projects</a:t>
          </a:r>
          <a:endParaRPr lang="en-US" sz="1300" kern="1200"/>
        </a:p>
      </dsp:txBody>
      <dsp:txXfrm>
        <a:off x="2082621" y="210128"/>
        <a:ext cx="1822690" cy="651490"/>
      </dsp:txXfrm>
    </dsp:sp>
    <dsp:sp modelId="{24C068C1-3712-F447-A34A-992D08ED7AAF}">
      <dsp:nvSpPr>
        <dsp:cNvPr id="0" name=""/>
        <dsp:cNvSpPr/>
      </dsp:nvSpPr>
      <dsp:spPr>
        <a:xfrm>
          <a:off x="2082621" y="861619"/>
          <a:ext cx="1822690" cy="23637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Data Collection and Preprocessing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Validate data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 scaling and normalization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Convert categorical variables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 Training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 Tuning and Evaluation</a:t>
          </a:r>
        </a:p>
      </dsp:txBody>
      <dsp:txXfrm>
        <a:off x="2082621" y="861619"/>
        <a:ext cx="1822690" cy="2363782"/>
      </dsp:txXfrm>
    </dsp:sp>
    <dsp:sp modelId="{73FBE482-8BF8-0A4F-8110-892E89B33758}">
      <dsp:nvSpPr>
        <dsp:cNvPr id="0" name=""/>
        <dsp:cNvSpPr/>
      </dsp:nvSpPr>
      <dsp:spPr>
        <a:xfrm>
          <a:off x="4160488" y="210128"/>
          <a:ext cx="1822690" cy="6514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Supervised Models</a:t>
          </a:r>
          <a:endParaRPr lang="en-US" sz="1300" kern="1200"/>
        </a:p>
      </dsp:txBody>
      <dsp:txXfrm>
        <a:off x="4160488" y="210128"/>
        <a:ext cx="1822690" cy="651490"/>
      </dsp:txXfrm>
    </dsp:sp>
    <dsp:sp modelId="{767F08EB-AADB-2F4C-8443-35DECF460ED8}">
      <dsp:nvSpPr>
        <dsp:cNvPr id="0" name=""/>
        <dsp:cNvSpPr/>
      </dsp:nvSpPr>
      <dsp:spPr>
        <a:xfrm>
          <a:off x="4160488" y="861619"/>
          <a:ext cx="1822690" cy="23637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Linear Models: Linear Regression, Logistic Regression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SVM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KNN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Perceptron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Bayesian: Naïve Bayes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Tree-Based Models: Decision Trees, Random Forests, Gradient Boosted</a:t>
          </a:r>
        </a:p>
      </dsp:txBody>
      <dsp:txXfrm>
        <a:off x="4160488" y="861619"/>
        <a:ext cx="1822690" cy="2363782"/>
      </dsp:txXfrm>
    </dsp:sp>
    <dsp:sp modelId="{D271B732-8CF7-4244-BC99-73777B886E5A}">
      <dsp:nvSpPr>
        <dsp:cNvPr id="0" name=""/>
        <dsp:cNvSpPr/>
      </dsp:nvSpPr>
      <dsp:spPr>
        <a:xfrm>
          <a:off x="6238355" y="210128"/>
          <a:ext cx="1822690" cy="6514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Unsupervised Models</a:t>
          </a:r>
          <a:endParaRPr lang="en-US" sz="1300" kern="1200"/>
        </a:p>
      </dsp:txBody>
      <dsp:txXfrm>
        <a:off x="6238355" y="210128"/>
        <a:ext cx="1822690" cy="651490"/>
      </dsp:txXfrm>
    </dsp:sp>
    <dsp:sp modelId="{B5B5B307-CB88-DF44-B2CC-34C238DA40E7}">
      <dsp:nvSpPr>
        <dsp:cNvPr id="0" name=""/>
        <dsp:cNvSpPr/>
      </dsp:nvSpPr>
      <dsp:spPr>
        <a:xfrm>
          <a:off x="6238355" y="861619"/>
          <a:ext cx="1822690" cy="23637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Clustering: Hierarchical, K-Means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Dimensionality Reduction: PCA, SVD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Neural Nets: CNN</a:t>
          </a:r>
        </a:p>
      </dsp:txBody>
      <dsp:txXfrm>
        <a:off x="6238355" y="861619"/>
        <a:ext cx="1822690" cy="2363782"/>
      </dsp:txXfrm>
    </dsp:sp>
    <dsp:sp modelId="{7AEEF250-64C0-C24F-9CFD-1DB2CEDBA399}">
      <dsp:nvSpPr>
        <dsp:cNvPr id="0" name=""/>
        <dsp:cNvSpPr/>
      </dsp:nvSpPr>
      <dsp:spPr>
        <a:xfrm>
          <a:off x="8316222" y="210128"/>
          <a:ext cx="1822690" cy="6514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Model Evaluation</a:t>
          </a:r>
          <a:endParaRPr lang="en-US" sz="1300" kern="1200"/>
        </a:p>
      </dsp:txBody>
      <dsp:txXfrm>
        <a:off x="8316222" y="210128"/>
        <a:ext cx="1822690" cy="651490"/>
      </dsp:txXfrm>
    </dsp:sp>
    <dsp:sp modelId="{6E6D2D37-2F83-4E48-B6D4-248BFCC22A49}">
      <dsp:nvSpPr>
        <dsp:cNvPr id="0" name=""/>
        <dsp:cNvSpPr/>
      </dsp:nvSpPr>
      <dsp:spPr>
        <a:xfrm>
          <a:off x="8316222" y="861619"/>
          <a:ext cx="1822690" cy="23637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ROC-AUC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Metrics: Accuracy, Recall, Precision, F1-Score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Cross-Validation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 optimization</a:t>
          </a:r>
        </a:p>
      </dsp:txBody>
      <dsp:txXfrm>
        <a:off x="8316222" y="861619"/>
        <a:ext cx="1822690" cy="2363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AD18A-2CDB-7340-B78E-6E63BD0C9DD3}" type="datetimeFigureOut">
              <a:rPr lang="en-US" smtClean="0"/>
              <a:t>8/25/22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385ED-0615-444F-9838-A7F5D72D8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7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S. Aureus (cocci: purple/Gram+, round, small area), E. coli (bacilli: pink/Gram-, oblong, larger area)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2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Continuous: If you can measure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Discrete: If you can count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Nominal: If you can name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Ordinal: If you can rank if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01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01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Clean Data: Drop duplicates, drop/fill missing values, standardize capitalization or nomenclature for categorical variables,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Train/Test Split: Divide data to training set to teach model, then test set to later evaluate it’s performance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Train Model: Teach your model with the training 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Model Evaluation: quantify performance (we’ll discuss metrics later) using the reserved/novel test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Model Tuning: Update model (tweak hyperparameters) until satisfactory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63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Features with large values/magnitudes can result in a models with large weights and dominate models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Select K-Best: use Chi2, ANOVA/F-Value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7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85ED-0615-444F-9838-A7F5D72D8E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299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85ED-0615-444F-9838-A7F5D72D8E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180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Slide Anatomy: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Descriptions, Use Cases, Advantages/Disadvantages panels demonstrate when/where model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“Example Code” for code lab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“Algorithm” is hyperlink to extended description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Optimization: Find the line that minimizes the sum of the squares of the “Residual” (difference)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34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Description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Cat vs Dog classifier to demo algo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60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“Majority voting”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Distance metrics: Euclidean Distance, Hamming, </a:t>
            </a:r>
            <a:r>
              <a:rPr lang="en-US" dirty="0" err="1"/>
              <a:t>Minkowsky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27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Takes a random sample of data and builds in ongoing sersies of trees on different subsets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72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Conditional probability distributions for each input feature (frequency/likelihood of each feature given the class)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Starts with a guess for P(</a:t>
            </a:r>
            <a:r>
              <a:rPr lang="en-US" dirty="0" err="1"/>
              <a:t>Pos_Class</a:t>
            </a:r>
            <a:r>
              <a:rPr lang="en-US" dirty="0"/>
              <a:t>) and P(</a:t>
            </a:r>
            <a:r>
              <a:rPr lang="en-US" dirty="0" err="1"/>
              <a:t>Neg_Class</a:t>
            </a:r>
            <a:r>
              <a:rPr lang="en-US" dirty="0"/>
              <a:t>), as priors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36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Four main parts</a:t>
            </a:r>
            <a:r>
              <a:rPr lang="en-US" b="0" dirty="0"/>
              <a:t>: feature covariance, eigen decomposition, principal component transformation, and choosing components in terms of explained variance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Uses the correlation structure of the original variables to reduce the dimensionality of the data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67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85ED-0615-444F-9838-A7F5D72D8E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547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85ED-0615-444F-9838-A7F5D72D8E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278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 hard and fast cut-offs for good MAE/RMSE, though you want it to be minimized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385ED-0615-444F-9838-A7F5D72D8E6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36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85ED-0615-444F-9838-A7F5D72D8E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83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D177-5029-3787-F215-4FB576DEF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3147F-130E-9003-D075-A1640EB7E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F2D6-B0A3-497B-0AF8-5EAD60DD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007D1-EDC8-314D-E933-7A5E34E9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9E779-2D38-BB69-3D7F-7FCCC211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3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B2A59-DC2A-73C2-446C-108A37C0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CAE23-6F6F-3E45-A498-1880659F1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B0AFB-1AB5-00F6-C1F1-118A7191B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10812-6E06-80F3-3F5E-7DBB9A5F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950CB-91FE-BC8F-BF13-A516CBD6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6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14A7A-00BB-9271-4F5A-287C6395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9AB65-6FF4-5444-AD0F-A5A97B1E8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B494B-E78F-D281-894D-E89724BD3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0ED85-D453-F5F1-CD4E-E2E9C0E2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F743D-328F-D6AB-4140-1CDD6CC9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7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86E47-62AD-BFF8-35B1-D4A6EBA0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233FF-3CF9-52F5-5BDA-BF165C004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A6C8A-F3E0-9C8B-6D6D-81B688359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667EF-CE4B-1C08-6909-C088BD45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6467B-B7ED-D828-34D8-1FA91D82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40D24-EA8A-5221-806F-FE6C7F57A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4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F0AF-DB5C-CC59-37B7-59AF4B6AB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A5D66-869C-8B5D-38AD-57C437894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287F2-3DE8-DE9A-E91A-5C7E3987B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892058-5F68-E1AF-F4E6-8A4911B32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2A059-A561-D94C-4074-BB91C06B0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A84E1-1641-48C3-CF07-5784A802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35C22C-ADC6-EEA0-8E5E-A8A1B6E6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5A4B9-D8E2-2A75-E124-93F89027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9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4708-E013-F488-15BB-6430A4BB5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A26C9-5F8F-AE01-AA1B-33D3FC955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B86799-2C46-301E-2E92-C234143AA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3A40F9-8AA2-8C50-F037-59514B9D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61EAD-A5B5-A1F9-01FD-084B503E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6BC50-D0C8-8FB4-6857-0FF999E0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BEE93-E2EF-7DA0-1F20-DF4839FC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5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7A5F-AAB7-3672-51F7-A98DEC36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88B44-CFE9-5384-3428-E4175249E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74288-3921-7568-C981-4E94F2D3E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E23AD-43DD-1A75-2D4A-610C7D68D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8437E-3C18-CA5D-1B08-407E68E1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6D10B-5FF7-8EE4-28C2-BDFEB2C59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2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61D7D-A84A-30EB-871C-56B2F5E8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5D86CD-DF9A-1635-25F1-31CA20FFB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160DA-745D-CDF5-AEE5-A43D5B944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996E1-3DE6-F6B0-88B0-A4FD7F0DA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1C337-4230-1950-8D76-A2C40084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5045E-0ACA-97C4-7803-AF6214D5D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960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A9CF-E145-30EB-69E5-B3265FE8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535C11-275F-BAA4-7E7E-F0A35617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8BDAF-ED38-3B34-C91D-A2377C0B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E0744-2402-E85C-B8DE-A6A43D3D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98A1B-0671-66DF-4777-E841EAE4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22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622D3-159D-FC29-FEF1-6CC149D74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BB1BF1-8293-F033-5F20-2B40DE31B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58D12-36EF-943D-32EA-096CED8B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21E1C-EEB7-8AB3-C239-B6F6EB55F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AEF77-2EEE-2E90-4980-2FE2E7AE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9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3192C8-C1DD-83C7-0B37-49F03C656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D3507-61DD-BFF4-3226-30F4846FD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7426B-3D41-81DE-0CF8-6508EEA10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C73D0-B95A-B0F8-F971-24214CDF8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B1645-5E8C-C221-4E48-11C782524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78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10" Type="http://schemas.openxmlformats.org/officeDocument/2006/relationships/image" Target="../media/image10.png"/><Relationship Id="rId4" Type="http://schemas.openxmlformats.org/officeDocument/2006/relationships/image" Target="../media/image6.emf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cikit-learn.org/stable/modules/generated/sklearn.preprocessing.OneHotEncoder.html" TargetMode="External"/><Relationship Id="rId13" Type="http://schemas.openxmlformats.org/officeDocument/2006/relationships/hyperlink" Target="https://scikit-learn.org/stable/modules/generated/sklearn.feature_selection.RFECV.html#sklearn.feature_selection.RFECV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scikit-learn.org/stable/modules/generated/sklearn.impute.KNNImputer.html#sklearn.impute.KNNImputer" TargetMode="External"/><Relationship Id="rId12" Type="http://schemas.openxmlformats.org/officeDocument/2006/relationships/hyperlink" Target="https://scikit-learn.org/stable/modules/generated/sklearn.feature_selection.SelectKBest.html#sklearn.feature_selection.SelectKBes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cikit-learn.org/stable/modules/generated/sklearn.impute.SimpleImputer.html" TargetMode="External"/><Relationship Id="rId11" Type="http://schemas.openxmlformats.org/officeDocument/2006/relationships/hyperlink" Target="https://machinelearningmastery.com/discover-feature-engineering-how-to-engineer-features-and-how-to-get-good-at-it/" TargetMode="External"/><Relationship Id="rId5" Type="http://schemas.openxmlformats.org/officeDocument/2006/relationships/hyperlink" Target="https://pandas.pydata.org/docs/reference/api/pandas.DataFrame.fillna.html" TargetMode="External"/><Relationship Id="rId15" Type="http://schemas.openxmlformats.org/officeDocument/2006/relationships/image" Target="../media/image13.png"/><Relationship Id="rId10" Type="http://schemas.openxmlformats.org/officeDocument/2006/relationships/hyperlink" Target="https://scikit-learn.org/stable/modules/generated/sklearn.preprocessing.MinMaxScaler.html" TargetMode="External"/><Relationship Id="rId4" Type="http://schemas.openxmlformats.org/officeDocument/2006/relationships/hyperlink" Target="https://pandas.pydata.org/docs/reference/api/pandas.DataFrame.dropna.html" TargetMode="External"/><Relationship Id="rId9" Type="http://schemas.openxmlformats.org/officeDocument/2006/relationships/hyperlink" Target="https://pandas.pydata.org/pandas-docs/stable/generated/pandas.get_dummies.html" TargetMode="External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yperparameter_(machine_learning)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s://machinelearningmastery.com/discover-feature-engineering-how-to-engineer-features-and-how-to-get-good-at-it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youtu.be/nk2CQITm_eo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tuning-the-hyperparameters-of-your-machine-learning-model-using-gridsearchcv-7fc2bb76ff27" TargetMode="External"/><Relationship Id="rId2" Type="http://schemas.openxmlformats.org/officeDocument/2006/relationships/hyperlink" Target="https://www.youtube.com/watch?v=yIYKR4sgzI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gif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ng.upenn.edu/courses/cogs501/Rosenblatt1958.pdf" TargetMode="External"/><Relationship Id="rId11" Type="http://schemas.openxmlformats.org/officeDocument/2006/relationships/image" Target="../media/image26.jpeg"/><Relationship Id="rId5" Type="http://schemas.openxmlformats.org/officeDocument/2006/relationships/hyperlink" Target="https://towardsdatascience.com/tuning-the-hyperparameters-of-your-machine-learning-model-using-gridsearchcv-7fc2bb76ff27" TargetMode="External"/><Relationship Id="rId10" Type="http://schemas.openxmlformats.org/officeDocument/2006/relationships/image" Target="../media/image25.jpeg"/><Relationship Id="rId4" Type="http://schemas.openxmlformats.org/officeDocument/2006/relationships/hyperlink" Target="https://www.youtube.com/watch?v=-KLnurhX-Pg" TargetMode="External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s://towardsdatascience.com/tuning-the-hyperparameters-of-your-machine-learning-model-using-gridsearchcv-7fc2bb76ff27" TargetMode="External"/><Relationship Id="rId4" Type="http://schemas.openxmlformats.org/officeDocument/2006/relationships/hyperlink" Target="https://www.youtube.com/watch?v=_YPScrckx2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DniRwXizWo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hyperlink" Target="https://towardsdatascience.com/tuning-the-hyperparameters-of-your-machine-learning-model-using-gridsearchcv-7fc2bb76ff2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tuning-the-hyperparameters-of-your-machine-learning-model-using-gridsearchcv-7fc2bb76ff27" TargetMode="External"/><Relationship Id="rId2" Type="http://schemas.openxmlformats.org/officeDocument/2006/relationships/hyperlink" Target="https://www.youtube.com/watch?v=ZVR2Way4nwQ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6VJ2RO66A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hyperlink" Target="https://towardsdatascience.com/tuning-the-hyperparameters-of-your-machine-learning-model-using-gridsearchcv-7fc2bb76ff27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3EjCKtlVo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hyperlink" Target="https://towardsdatascience.com/tuning-the-hyperparameters-of-your-machine-learning-model-using-gridsearchcv-7fc2bb76ff27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MOI_lkzW0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s://towardsdatascience.com/tuning-the-hyperparameters-of-your-machine-learning-model-using-gridsearchcv-7fc2bb76ff27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tuning-the-hyperparameters-of-your-machine-learning-model-using-gridsearchcv-7fc2bb76ff27" TargetMode="External"/><Relationship Id="rId2" Type="http://schemas.openxmlformats.org/officeDocument/2006/relationships/hyperlink" Target="https://www.youtube.com/watch?v=_aWzGGNrcic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hyperlink" Target="https://www.youtube.com/watch?v=OAl6eAyP-yo" TargetMode="External"/><Relationship Id="rId7" Type="http://schemas.openxmlformats.org/officeDocument/2006/relationships/package" Target="../embeddings/Microsoft_Excel_Worksheet4.xlsx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ineuron.ai/AUC-ROC-score-and-curve-in-multiclass-classification-problems-2ja4jOHb2X" TargetMode="External"/><Relationship Id="rId2" Type="http://schemas.openxmlformats.org/officeDocument/2006/relationships/hyperlink" Target="https://www.geeksforgeeks.org/multiclass-classification-using-scikit-learn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achinelearningmastery.com/one-vs-rest-and-one-vs-one-for-multi-class-classification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scikit-learn.org/stable/modules/generated/sklearn.feature_selection.SelectKBest.html#sklearn.feature_selection.SelectKBest" TargetMode="External"/><Relationship Id="rId3" Type="http://schemas.openxmlformats.org/officeDocument/2006/relationships/hyperlink" Target="https://scikit-learn.org/stable/modules/generated/sklearn.model_selection.RandomizedSearchCV.html?highlight=randomizedsearchcv#sklearn.model_selection.RandomizedSearchCV" TargetMode="External"/><Relationship Id="rId7" Type="http://schemas.openxmlformats.org/officeDocument/2006/relationships/hyperlink" Target="https://machinelearningmastery.com/discover-feature-engineering-how-to-engineer-features-and-how-to-get-good-at-it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kaggle.com/code/fanvacoolt/tutorial-on-hyperopt" TargetMode="External"/><Relationship Id="rId5" Type="http://schemas.openxmlformats.org/officeDocument/2006/relationships/hyperlink" Target="https://www.r-bloggers.com/2020/05/bayesian-hyperparameters-optimization/" TargetMode="External"/><Relationship Id="rId4" Type="http://schemas.openxmlformats.org/officeDocument/2006/relationships/hyperlink" Target="https://scikit-learn.org/stable/modules/generated/sklearn.model_selection.GridSearchCV.html" TargetMode="External"/><Relationship Id="rId9" Type="http://schemas.openxmlformats.org/officeDocument/2006/relationships/hyperlink" Target="https://scikit-learn.org/stable/modules/generated/sklearn.feature_selection.RFECV.html#sklearn.feature_selection.RFEC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BE82A4-F69B-E07E-7E62-4DED2B49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en-US"/>
              <a:t>Intro to Machine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7B8AF0-E10D-2231-3678-E4A719688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r>
              <a:rPr lang="en-US"/>
              <a:t>MLD Bootcamp 2022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8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DE526-7838-57BC-4951-834DB56542F7}"/>
              </a:ext>
            </a:extLst>
          </p:cNvPr>
          <p:cNvSpPr txBox="1"/>
          <p:nvPr/>
        </p:nvSpPr>
        <p:spPr>
          <a:xfrm>
            <a:off x="808638" y="386930"/>
            <a:ext cx="9236700" cy="1188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OUTLINE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extBox 2">
            <a:extLst>
              <a:ext uri="{FF2B5EF4-FFF2-40B4-BE49-F238E27FC236}">
                <a16:creationId xmlns:a16="http://schemas.microsoft.com/office/drawing/2014/main" id="{A97BA8A4-37AE-4F4C-4EDF-2103D5F30E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2334177"/>
              </p:ext>
            </p:extLst>
          </p:nvPr>
        </p:nvGraphicFramePr>
        <p:xfrm>
          <a:off x="793660" y="2599509"/>
          <a:ext cx="10143668" cy="343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20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6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B06CB27-8A41-91AE-DBB7-0E548F80C76C}"/>
              </a:ext>
            </a:extLst>
          </p:cNvPr>
          <p:cNvSpPr/>
          <p:nvPr/>
        </p:nvSpPr>
        <p:spPr>
          <a:xfrm>
            <a:off x="1523999" y="1781129"/>
            <a:ext cx="9144000" cy="238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Machine Learning Overview</a:t>
            </a:r>
          </a:p>
        </p:txBody>
      </p: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18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1" name="Rectangle 1060">
            <a:extLst>
              <a:ext uri="{FF2B5EF4-FFF2-40B4-BE49-F238E27FC236}">
                <a16:creationId xmlns:a16="http://schemas.microsoft.com/office/drawing/2014/main" id="{0550F5B9-399F-4FAD-AE6C-ED65F9A43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841248" y="510047"/>
            <a:ext cx="3300984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>
                <a:latin typeface="+mj-lt"/>
                <a:ea typeface="+mj-ea"/>
                <a:cs typeface="+mj-cs"/>
              </a:rPr>
              <a:t>WHAT IS MACHINE-LEARNING?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108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B30DB8-5A80-E95E-956B-FA273E80C14B}"/>
              </a:ext>
            </a:extLst>
          </p:cNvPr>
          <p:cNvSpPr txBox="1"/>
          <p:nvPr/>
        </p:nvSpPr>
        <p:spPr>
          <a:xfrm>
            <a:off x="4581144" y="510047"/>
            <a:ext cx="68580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Machine learning </a:t>
            </a:r>
            <a:r>
              <a:rPr lang="en-US" sz="1600" dirty="0"/>
              <a:t>is the act of programming computers to learn from data autonomously.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Machine learning algorithms find patterns in sample data (aka. </a:t>
            </a:r>
            <a:r>
              <a:rPr lang="en-US" sz="1600" b="1" dirty="0">
                <a:solidFill>
                  <a:schemeClr val="accent1"/>
                </a:solidFill>
              </a:rPr>
              <a:t>Training Data</a:t>
            </a:r>
            <a:r>
              <a:rPr lang="en-US" sz="1600" dirty="0"/>
              <a:t>) in order to make predictions or decisions about new data without being explicitly programmed to do so.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How is this different from traditional computer programming?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AA680E-26B4-B517-2657-C4C1F3F127A3}"/>
              </a:ext>
            </a:extLst>
          </p:cNvPr>
          <p:cNvSpPr txBox="1"/>
          <p:nvPr/>
        </p:nvSpPr>
        <p:spPr>
          <a:xfrm>
            <a:off x="4333240" y="2507354"/>
            <a:ext cx="6591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dirty="0"/>
              <a:t>: Categorize </a:t>
            </a:r>
            <a:r>
              <a:rPr lang="en-US" i="1" dirty="0"/>
              <a:t>Staphylococcus aureus</a:t>
            </a:r>
            <a:r>
              <a:rPr lang="en-US" dirty="0"/>
              <a:t> and </a:t>
            </a:r>
            <a:r>
              <a:rPr lang="en-US" i="1" dirty="0"/>
              <a:t>Escherichia coli</a:t>
            </a:r>
            <a:r>
              <a:rPr lang="en-US" dirty="0"/>
              <a:t> 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0CB1BD-707E-E4FF-BD85-EDE5F55D3550}"/>
              </a:ext>
            </a:extLst>
          </p:cNvPr>
          <p:cNvGrpSpPr/>
          <p:nvPr/>
        </p:nvGrpSpPr>
        <p:grpSpPr>
          <a:xfrm>
            <a:off x="388293" y="3070281"/>
            <a:ext cx="4021110" cy="1319368"/>
            <a:chOff x="388293" y="3070281"/>
            <a:chExt cx="4021110" cy="1319368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9878D7B0-67AE-BDF4-2B95-487AAA9A1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293" y="3070281"/>
              <a:ext cx="3796748" cy="1319368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6C29E7-6CC6-6EE7-BEF3-FC28E66D76CB}"/>
                </a:ext>
              </a:extLst>
            </p:cNvPr>
            <p:cNvSpPr txBox="1"/>
            <p:nvPr/>
          </p:nvSpPr>
          <p:spPr>
            <a:xfrm>
              <a:off x="3416824" y="3696256"/>
              <a:ext cx="9925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OUTPUT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4E37A65-9669-F800-D85A-5D1E229057F7}"/>
              </a:ext>
            </a:extLst>
          </p:cNvPr>
          <p:cNvGrpSpPr/>
          <p:nvPr/>
        </p:nvGrpSpPr>
        <p:grpSpPr>
          <a:xfrm>
            <a:off x="376717" y="5120260"/>
            <a:ext cx="3808324" cy="1262418"/>
            <a:chOff x="376717" y="5085535"/>
            <a:chExt cx="3808324" cy="1262418"/>
          </a:xfrm>
        </p:grpSpPr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07CB6195-345F-98D6-B8EF-FC5703C64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292" y="5085535"/>
              <a:ext cx="3796749" cy="1262418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17FBA8-9B88-EABB-3801-E1F2A0543889}"/>
                </a:ext>
              </a:extLst>
            </p:cNvPr>
            <p:cNvSpPr txBox="1"/>
            <p:nvPr/>
          </p:nvSpPr>
          <p:spPr>
            <a:xfrm>
              <a:off x="376717" y="5888611"/>
              <a:ext cx="9925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OUTPUT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D46DAFD-DAB6-32B8-77F6-56A5CB3C8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8493" y="3443419"/>
            <a:ext cx="2710035" cy="2573117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2BADB037-0754-80B0-28D0-B3ECD0B332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1127" y="2691964"/>
            <a:ext cx="6338017" cy="820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2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Types of Data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81BCDC-BE88-2A61-F9CC-6810ACF5B95C}"/>
              </a:ext>
            </a:extLst>
          </p:cNvPr>
          <p:cNvGrpSpPr/>
          <p:nvPr/>
        </p:nvGrpSpPr>
        <p:grpSpPr>
          <a:xfrm>
            <a:off x="642613" y="1746612"/>
            <a:ext cx="10906774" cy="4411549"/>
            <a:chOff x="64394" y="901589"/>
            <a:chExt cx="12076091" cy="421567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7C27D35-2BFD-7522-92CA-F47AAFF6CC66}"/>
                </a:ext>
              </a:extLst>
            </p:cNvPr>
            <p:cNvSpPr/>
            <p:nvPr/>
          </p:nvSpPr>
          <p:spPr>
            <a:xfrm>
              <a:off x="3026314" y="3897918"/>
              <a:ext cx="2567189" cy="121934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of patients in clinical trial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Number of genes in database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3A6FDC2-97C8-E362-9377-F81C931FE19E}"/>
                </a:ext>
              </a:extLst>
            </p:cNvPr>
            <p:cNvSpPr/>
            <p:nvPr/>
          </p:nvSpPr>
          <p:spPr>
            <a:xfrm>
              <a:off x="64394" y="3897918"/>
              <a:ext cx="2567189" cy="121934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3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Time (hrs): 2.3, 6.11, 8.001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3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Mass (g): 28.35, 20,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3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Temp (F): 273.15, 98.6</a:t>
              </a:r>
              <a:endParaRPr lang="en-US" sz="1300" dirty="0"/>
            </a:p>
          </p:txBody>
        </p:sp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C80042E4-F594-0016-9E16-923687DD81B3}"/>
                </a:ext>
              </a:extLst>
            </p:cNvPr>
            <p:cNvSpPr/>
            <p:nvPr/>
          </p:nvSpPr>
          <p:spPr>
            <a:xfrm>
              <a:off x="4672883" y="901589"/>
              <a:ext cx="2846231" cy="73409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3900" b="1" dirty="0"/>
                <a:t>DATA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74DA57F5-9179-2F88-E40E-D7FBDF9FD975}"/>
                </a:ext>
              </a:extLst>
            </p:cNvPr>
            <p:cNvSpPr/>
            <p:nvPr/>
          </p:nvSpPr>
          <p:spPr>
            <a:xfrm>
              <a:off x="1332963" y="1923168"/>
              <a:ext cx="2846231" cy="73409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 dirty="0"/>
                <a:t>NUMERICAL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400" b="1" dirty="0"/>
                <a:t>Comprised of numbers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F4182192-33F8-212C-E670-F38C25655D87}"/>
                </a:ext>
              </a:extLst>
            </p:cNvPr>
            <p:cNvSpPr/>
            <p:nvPr/>
          </p:nvSpPr>
          <p:spPr>
            <a:xfrm>
              <a:off x="8010659" y="1927384"/>
              <a:ext cx="2846231" cy="73409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 dirty="0"/>
                <a:t>CATEGORICAL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300" b="1" dirty="0"/>
                <a:t>Comprised of words or classes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1D7CDF3-3514-7E89-7BBC-234240C51238}"/>
                </a:ext>
              </a:extLst>
            </p:cNvPr>
            <p:cNvSpPr/>
            <p:nvPr/>
          </p:nvSpPr>
          <p:spPr>
            <a:xfrm>
              <a:off x="64394" y="3245613"/>
              <a:ext cx="2567189" cy="7424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CONTINUOUS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Infinite options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B6D341C-C8AF-91C1-1807-7614FF059348}"/>
                </a:ext>
              </a:extLst>
            </p:cNvPr>
            <p:cNvSpPr/>
            <p:nvPr/>
          </p:nvSpPr>
          <p:spPr>
            <a:xfrm>
              <a:off x="3022240" y="3245612"/>
              <a:ext cx="2567189" cy="7424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DISCRETE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Finite Options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72127F9F-EE91-8DF1-3E4D-D377360C86BF}"/>
                </a:ext>
              </a:extLst>
            </p:cNvPr>
            <p:cNvSpPr/>
            <p:nvPr/>
          </p:nvSpPr>
          <p:spPr>
            <a:xfrm>
              <a:off x="9573296" y="3245613"/>
              <a:ext cx="2567189" cy="7424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ORDINAL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Ordered Categories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EDBDA1D-3A96-3F0B-8E3F-F2CBD2BF6E20}"/>
                </a:ext>
              </a:extLst>
            </p:cNvPr>
            <p:cNvSpPr/>
            <p:nvPr/>
          </p:nvSpPr>
          <p:spPr>
            <a:xfrm>
              <a:off x="6587544" y="3245614"/>
              <a:ext cx="2567189" cy="7424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NOMINAL</a:t>
              </a:r>
            </a:p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en-US" sz="1600" b="1"/>
                <a:t>Data has no order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AD97B04-E35F-3515-A5DB-9F35F9F32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45463" y="1339270"/>
              <a:ext cx="622010" cy="5151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F1E4FB2-2D16-D3EF-DC83-62D41DF8C717}"/>
                </a:ext>
              </a:extLst>
            </p:cNvPr>
            <p:cNvCxnSpPr>
              <a:cxnSpLocks/>
            </p:cNvCxnSpPr>
            <p:nvPr/>
          </p:nvCxnSpPr>
          <p:spPr>
            <a:xfrm>
              <a:off x="7572206" y="1349318"/>
              <a:ext cx="563394" cy="51994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A6AE611-18FA-6002-6F5B-FE407A89F48F}"/>
                </a:ext>
              </a:extLst>
            </p:cNvPr>
            <p:cNvSpPr/>
            <p:nvPr/>
          </p:nvSpPr>
          <p:spPr>
            <a:xfrm>
              <a:off x="6587544" y="3897918"/>
              <a:ext cx="2567189" cy="121934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Eye color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Species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Blood type: O, A, B, AB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53C337-66DA-4FD3-5290-1E8A91B603AA}"/>
                </a:ext>
              </a:extLst>
            </p:cNvPr>
            <p:cNvSpPr/>
            <p:nvPr/>
          </p:nvSpPr>
          <p:spPr>
            <a:xfrm>
              <a:off x="9573296" y="3897918"/>
              <a:ext cx="2567189" cy="121934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Pain ranking: </a:t>
              </a:r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Mild/Moderate/Severe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Cancer Stages: I-IV</a:t>
              </a:r>
            </a:p>
            <a:p>
              <a:pPr marL="285750" indent="-28575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Coffee: Tall/Grande/Venti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0298DFC-FC37-56EF-4C60-B12109119B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7988" y="2693843"/>
              <a:ext cx="622010" cy="5151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C49182B-8951-98DB-3EFE-81CD6AD8F5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10659" y="2710886"/>
              <a:ext cx="622010" cy="5151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74748D1-5B22-004E-6ADF-F45F6C96D42A}"/>
                </a:ext>
              </a:extLst>
            </p:cNvPr>
            <p:cNvCxnSpPr>
              <a:cxnSpLocks/>
            </p:cNvCxnSpPr>
            <p:nvPr/>
          </p:nvCxnSpPr>
          <p:spPr>
            <a:xfrm>
              <a:off x="10280618" y="2693590"/>
              <a:ext cx="563394" cy="5199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472B898-F929-FC11-3A2C-3434BD78FA8B}"/>
                </a:ext>
              </a:extLst>
            </p:cNvPr>
            <p:cNvCxnSpPr>
              <a:cxnSpLocks/>
            </p:cNvCxnSpPr>
            <p:nvPr/>
          </p:nvCxnSpPr>
          <p:spPr>
            <a:xfrm>
              <a:off x="3567213" y="2691466"/>
              <a:ext cx="563394" cy="5199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1446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7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Types of Machine Learning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7" name="Rectangle 49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1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41BC328-8FD9-8D92-FE34-4C11B4B43EDC}"/>
              </a:ext>
            </a:extLst>
          </p:cNvPr>
          <p:cNvSpPr/>
          <p:nvPr/>
        </p:nvSpPr>
        <p:spPr>
          <a:xfrm>
            <a:off x="4834804" y="1437520"/>
            <a:ext cx="2476282" cy="492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Machine Learning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EBCFFC5-704E-F792-EE8E-56BD9F980C23}"/>
              </a:ext>
            </a:extLst>
          </p:cNvPr>
          <p:cNvSpPr/>
          <p:nvPr/>
        </p:nvSpPr>
        <p:spPr>
          <a:xfrm>
            <a:off x="1877488" y="2238268"/>
            <a:ext cx="2476282" cy="406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/>
              <a:t>SUPERVISED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C4697AC-6C10-0B88-03EB-1D7960E03882}"/>
              </a:ext>
            </a:extLst>
          </p:cNvPr>
          <p:cNvSpPr/>
          <p:nvPr/>
        </p:nvSpPr>
        <p:spPr>
          <a:xfrm>
            <a:off x="7838230" y="2251147"/>
            <a:ext cx="2476282" cy="4068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UNSUPERVISED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F97D4D-B0B8-9FA2-0939-E0E2D9D1EF89}"/>
              </a:ext>
            </a:extLst>
          </p:cNvPr>
          <p:cNvCxnSpPr>
            <a:cxnSpLocks/>
          </p:cNvCxnSpPr>
          <p:nvPr/>
        </p:nvCxnSpPr>
        <p:spPr>
          <a:xfrm flipH="1">
            <a:off x="4301544" y="1791690"/>
            <a:ext cx="454431" cy="420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8A1472-AE20-97B5-A8A3-8754E2A8EC95}"/>
              </a:ext>
            </a:extLst>
          </p:cNvPr>
          <p:cNvCxnSpPr>
            <a:cxnSpLocks/>
          </p:cNvCxnSpPr>
          <p:nvPr/>
        </p:nvCxnSpPr>
        <p:spPr>
          <a:xfrm>
            <a:off x="7395914" y="1839936"/>
            <a:ext cx="442318" cy="3854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B427FA-42D4-FAAB-6B2D-F953D0A5CD5E}"/>
              </a:ext>
            </a:extLst>
          </p:cNvPr>
          <p:cNvSpPr txBox="1"/>
          <p:nvPr/>
        </p:nvSpPr>
        <p:spPr>
          <a:xfrm>
            <a:off x="2075020" y="1789482"/>
            <a:ext cx="2028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Labelled training data is used to create a model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6BAA2C-5453-7000-5B56-F9C2A94AC85C}"/>
              </a:ext>
            </a:extLst>
          </p:cNvPr>
          <p:cNvSpPr txBox="1"/>
          <p:nvPr/>
        </p:nvSpPr>
        <p:spPr>
          <a:xfrm>
            <a:off x="8174077" y="1647029"/>
            <a:ext cx="202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Identifies patterns or groups within a dataset without the guidance of output labels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FE7D3C-569E-D4F9-9365-567497768F65}"/>
              </a:ext>
            </a:extLst>
          </p:cNvPr>
          <p:cNvSpPr/>
          <p:nvPr/>
        </p:nvSpPr>
        <p:spPr>
          <a:xfrm>
            <a:off x="515155" y="2910625"/>
            <a:ext cx="2150772" cy="1900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Predicts a categorical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Algorithms:</a:t>
            </a:r>
          </a:p>
          <a:p>
            <a:r>
              <a:rPr lang="en-US" sz="1400" dirty="0"/>
              <a:t>Logistic Regression, Decision Trees, Support Vector Machines, K-Nearest Neighbors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14E45A-7620-BF61-3702-F27E66B7F20E}"/>
              </a:ext>
            </a:extLst>
          </p:cNvPr>
          <p:cNvSpPr/>
          <p:nvPr/>
        </p:nvSpPr>
        <p:spPr>
          <a:xfrm>
            <a:off x="3226158" y="2896976"/>
            <a:ext cx="2150772" cy="1914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Regression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Predicts a numeric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Algorithms: </a:t>
            </a:r>
            <a:r>
              <a:rPr lang="en-US" sz="1400" dirty="0"/>
              <a:t>Linear Regression, Regression trees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930649-6526-F50C-28A2-0E42A44A3EAD}"/>
              </a:ext>
            </a:extLst>
          </p:cNvPr>
          <p:cNvSpPr/>
          <p:nvPr/>
        </p:nvSpPr>
        <p:spPr>
          <a:xfrm>
            <a:off x="6452316" y="2921185"/>
            <a:ext cx="2150772" cy="1914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Clustering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Identifies patterns and groups of similar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Algorithms: </a:t>
            </a:r>
            <a:r>
              <a:rPr lang="en-US" sz="1400" dirty="0"/>
              <a:t>K-Means Clustering, Hierarchical Clustering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7887BA4-F486-7CF0-FF1A-98350B307782}"/>
              </a:ext>
            </a:extLst>
          </p:cNvPr>
          <p:cNvSpPr/>
          <p:nvPr/>
        </p:nvSpPr>
        <p:spPr>
          <a:xfrm>
            <a:off x="9322157" y="2896976"/>
            <a:ext cx="2693831" cy="1938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Dimensionality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Converts high-dimensional data into lesser dimensions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Algorithms</a:t>
            </a:r>
            <a:r>
              <a:rPr lang="en-US" sz="1400" dirty="0"/>
              <a:t>: Principal-Component Analysis, t-stochastic Neighbor Embedding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33DE851-8464-24D6-E092-B1DBE7C560A7}"/>
              </a:ext>
            </a:extLst>
          </p:cNvPr>
          <p:cNvCxnSpPr>
            <a:cxnSpLocks/>
          </p:cNvCxnSpPr>
          <p:nvPr/>
        </p:nvCxnSpPr>
        <p:spPr>
          <a:xfrm flipH="1">
            <a:off x="1363325" y="2454547"/>
            <a:ext cx="454431" cy="420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C2F4A2D-70C1-3F14-49F3-5A74913CE61A}"/>
              </a:ext>
            </a:extLst>
          </p:cNvPr>
          <p:cNvCxnSpPr>
            <a:cxnSpLocks/>
          </p:cNvCxnSpPr>
          <p:nvPr/>
        </p:nvCxnSpPr>
        <p:spPr>
          <a:xfrm>
            <a:off x="4400662" y="2454547"/>
            <a:ext cx="442318" cy="3854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5F9795B-EA33-D695-C9E5-8BDC6B1E2750}"/>
              </a:ext>
            </a:extLst>
          </p:cNvPr>
          <p:cNvCxnSpPr>
            <a:cxnSpLocks/>
          </p:cNvCxnSpPr>
          <p:nvPr/>
        </p:nvCxnSpPr>
        <p:spPr>
          <a:xfrm>
            <a:off x="10354121" y="2462565"/>
            <a:ext cx="442318" cy="3854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D35E24F-D097-CC74-84EC-22F908E6E3B8}"/>
              </a:ext>
            </a:extLst>
          </p:cNvPr>
          <p:cNvCxnSpPr>
            <a:cxnSpLocks/>
          </p:cNvCxnSpPr>
          <p:nvPr/>
        </p:nvCxnSpPr>
        <p:spPr>
          <a:xfrm flipH="1">
            <a:off x="7349020" y="2445759"/>
            <a:ext cx="454431" cy="4208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900CE658-1C7A-91A1-B773-BDA460BE66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066448"/>
              </p:ext>
            </p:extLst>
          </p:nvPr>
        </p:nvGraphicFramePr>
        <p:xfrm>
          <a:off x="232366" y="5203188"/>
          <a:ext cx="2716348" cy="951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241800" imgH="1485900" progId="Excel.Sheet.12">
                  <p:embed/>
                </p:oleObj>
              </mc:Choice>
              <mc:Fallback>
                <p:oleObj name="Worksheet" r:id="rId3" imgW="4241800" imgH="1485900" progId="Excel.Sheet.12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900CE658-1C7A-91A1-B773-BDA460BE6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366" y="5203188"/>
                        <a:ext cx="2716348" cy="951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>
            <a:extLst>
              <a:ext uri="{FF2B5EF4-FFF2-40B4-BE49-F238E27FC236}">
                <a16:creationId xmlns:a16="http://schemas.microsoft.com/office/drawing/2014/main" id="{C1DCBE78-1D59-6710-FE99-EDDE1EE2B6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255953"/>
              </p:ext>
            </p:extLst>
          </p:nvPr>
        </p:nvGraphicFramePr>
        <p:xfrm>
          <a:off x="3063403" y="5162341"/>
          <a:ext cx="2476282" cy="992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3708400" imgH="1485900" progId="Excel.Sheet.12">
                  <p:embed/>
                </p:oleObj>
              </mc:Choice>
              <mc:Fallback>
                <p:oleObj name="Worksheet" r:id="rId5" imgW="3708400" imgH="1485900" progId="Excel.Sheet.12">
                  <p:embed/>
                  <p:pic>
                    <p:nvPicPr>
                      <p:cNvPr id="66" name="Object 65">
                        <a:extLst>
                          <a:ext uri="{FF2B5EF4-FFF2-40B4-BE49-F238E27FC236}">
                            <a16:creationId xmlns:a16="http://schemas.microsoft.com/office/drawing/2014/main" id="{C1DCBE78-1D59-6710-FE99-EDDE1EE2B6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63403" y="5162341"/>
                        <a:ext cx="2476282" cy="9922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7" name="Picture 66">
            <a:extLst>
              <a:ext uri="{FF2B5EF4-FFF2-40B4-BE49-F238E27FC236}">
                <a16:creationId xmlns:a16="http://schemas.microsoft.com/office/drawing/2014/main" id="{A9394DCA-25C2-D942-0F5D-5745F7037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8336" y="4855097"/>
            <a:ext cx="2020944" cy="1640766"/>
          </a:xfrm>
          <a:prstGeom prst="rect">
            <a:avLst/>
          </a:prstGeom>
        </p:spPr>
      </p:pic>
      <p:graphicFrame>
        <p:nvGraphicFramePr>
          <p:cNvPr id="69" name="Object 68">
            <a:extLst>
              <a:ext uri="{FF2B5EF4-FFF2-40B4-BE49-F238E27FC236}">
                <a16:creationId xmlns:a16="http://schemas.microsoft.com/office/drawing/2014/main" id="{5AD35EBC-F8C5-883E-E54D-7E9F2A3691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324515"/>
              </p:ext>
            </p:extLst>
          </p:nvPr>
        </p:nvGraphicFramePr>
        <p:xfrm>
          <a:off x="5912220" y="5203188"/>
          <a:ext cx="1143207" cy="796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841500" imgH="1282700" progId="Excel.Sheet.12">
                  <p:embed/>
                </p:oleObj>
              </mc:Choice>
              <mc:Fallback>
                <p:oleObj name="Worksheet" r:id="rId8" imgW="1841500" imgH="1282700" progId="Excel.Sheet.12">
                  <p:embed/>
                  <p:pic>
                    <p:nvPicPr>
                      <p:cNvPr id="69" name="Object 68">
                        <a:extLst>
                          <a:ext uri="{FF2B5EF4-FFF2-40B4-BE49-F238E27FC236}">
                            <a16:creationId xmlns:a16="http://schemas.microsoft.com/office/drawing/2014/main" id="{5AD35EBC-F8C5-883E-E54D-7E9F2A3691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12220" y="5203188"/>
                        <a:ext cx="1143207" cy="796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" name="Picture 70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A089355B-A968-250F-5882-AAAC785078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1875" y="5252342"/>
            <a:ext cx="2922898" cy="92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0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7" grpId="0"/>
      <p:bldP spid="35" grpId="0"/>
      <p:bldP spid="38" grpId="0" animBg="1"/>
      <p:bldP spid="40" grpId="0" animBg="1"/>
      <p:bldP spid="42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B06CB27-8A41-91AE-DBB7-0E548F80C76C}"/>
              </a:ext>
            </a:extLst>
          </p:cNvPr>
          <p:cNvSpPr/>
          <p:nvPr/>
        </p:nvSpPr>
        <p:spPr>
          <a:xfrm>
            <a:off x="1524000" y="1293338"/>
            <a:ext cx="9144000" cy="3274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/>
              <a:t>FRAMEWORK FOR MACHINE LEARNING PROJECTS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71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324506" y="14284"/>
            <a:ext cx="7542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FRAMEWORK FOR ML PROJECTS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CC56F-F50D-D0C0-7B07-CD0AA143E3DD}"/>
              </a:ext>
            </a:extLst>
          </p:cNvPr>
          <p:cNvGrpSpPr/>
          <p:nvPr/>
        </p:nvGrpSpPr>
        <p:grpSpPr>
          <a:xfrm>
            <a:off x="3340506" y="1598188"/>
            <a:ext cx="7540081" cy="3850431"/>
            <a:chOff x="2324506" y="1598188"/>
            <a:chExt cx="7540081" cy="385043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10115F7-51D4-ED96-8D57-1EB2B6EBF1CD}"/>
                </a:ext>
              </a:extLst>
            </p:cNvPr>
            <p:cNvGrpSpPr/>
            <p:nvPr/>
          </p:nvGrpSpPr>
          <p:grpSpPr>
            <a:xfrm>
              <a:off x="7322110" y="1598188"/>
              <a:ext cx="2542477" cy="3850431"/>
              <a:chOff x="7504771" y="1134164"/>
              <a:chExt cx="2542477" cy="3850431"/>
            </a:xfrm>
          </p:grpSpPr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0F398658-0A99-7E86-A0E3-27B57CFEA2C6}"/>
                  </a:ext>
                </a:extLst>
              </p:cNvPr>
              <p:cNvSpPr/>
              <p:nvPr/>
            </p:nvSpPr>
            <p:spPr>
              <a:xfrm>
                <a:off x="7504771" y="1862254"/>
                <a:ext cx="2542477" cy="312234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U-Turn Arrow 33">
                <a:extLst>
                  <a:ext uri="{FF2B5EF4-FFF2-40B4-BE49-F238E27FC236}">
                    <a16:creationId xmlns:a16="http://schemas.microsoft.com/office/drawing/2014/main" id="{CF5976E4-6C23-6D9B-D12B-8DDA824C6BF8}"/>
                  </a:ext>
                </a:extLst>
              </p:cNvPr>
              <p:cNvSpPr/>
              <p:nvPr/>
            </p:nvSpPr>
            <p:spPr>
              <a:xfrm>
                <a:off x="8486068" y="1482205"/>
                <a:ext cx="594738" cy="312291"/>
              </a:xfrm>
              <a:prstGeom prst="uturnArrow">
                <a:avLst>
                  <a:gd name="adj1" fmla="val 25000"/>
                  <a:gd name="adj2" fmla="val 25000"/>
                  <a:gd name="adj3" fmla="val 25000"/>
                  <a:gd name="adj4" fmla="val 43750"/>
                  <a:gd name="adj5" fmla="val 10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D1ECCDD-3CC4-C047-1B40-8FA697B9BE20}"/>
                  </a:ext>
                </a:extLst>
              </p:cNvPr>
              <p:cNvSpPr txBox="1"/>
              <p:nvPr/>
            </p:nvSpPr>
            <p:spPr>
              <a:xfrm>
                <a:off x="8039548" y="1134164"/>
                <a:ext cx="1689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Model Tuning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55C8B01-C920-AE50-51F8-3C97867556C0}"/>
                </a:ext>
              </a:extLst>
            </p:cNvPr>
            <p:cNvGrpSpPr/>
            <p:nvPr/>
          </p:nvGrpSpPr>
          <p:grpSpPr>
            <a:xfrm>
              <a:off x="2324506" y="2500803"/>
              <a:ext cx="7222267" cy="2784441"/>
              <a:chOff x="512958" y="1890133"/>
              <a:chExt cx="7222267" cy="2784441"/>
            </a:xfrm>
          </p:grpSpPr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35C04D3D-501E-268A-64B9-2D517FFD4CE3}"/>
                  </a:ext>
                </a:extLst>
              </p:cNvPr>
              <p:cNvSpPr/>
              <p:nvPr/>
            </p:nvSpPr>
            <p:spPr>
              <a:xfrm>
                <a:off x="2992243" y="2057398"/>
                <a:ext cx="1984917" cy="24588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>
                    <a:solidFill>
                      <a:sysClr val="windowText" lastClr="000000"/>
                    </a:solidFill>
                  </a:rPr>
                  <a:t>Train/Test Split</a:t>
                </a:r>
              </a:p>
            </p:txBody>
          </p:sp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E33868-23DB-EDE6-5351-C24012176DF2}"/>
                  </a:ext>
                </a:extLst>
              </p:cNvPr>
              <p:cNvSpPr/>
              <p:nvPr/>
            </p:nvSpPr>
            <p:spPr>
              <a:xfrm>
                <a:off x="512958" y="2877014"/>
                <a:ext cx="2051824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Data Collection &amp; Cleaning</a:t>
                </a:r>
              </a:p>
            </p:txBody>
          </p:sp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DC67391D-024C-7005-A647-F8D3A13FC2E4}"/>
                  </a:ext>
                </a:extLst>
              </p:cNvPr>
              <p:cNvSpPr/>
              <p:nvPr/>
            </p:nvSpPr>
            <p:spPr>
              <a:xfrm>
                <a:off x="3241287" y="2553848"/>
                <a:ext cx="1576038" cy="64633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Training Data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062D5A8-3399-532B-598A-C1A642DAAFA7}"/>
                  </a:ext>
                </a:extLst>
              </p:cNvPr>
              <p:cNvSpPr/>
              <p:nvPr/>
            </p:nvSpPr>
            <p:spPr>
              <a:xfrm>
                <a:off x="3241287" y="3657821"/>
                <a:ext cx="1576038" cy="64633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Test Data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75B0DC3-94E7-1F6E-243C-40BA1663973D}"/>
                  </a:ext>
                </a:extLst>
              </p:cNvPr>
              <p:cNvCxnSpPr>
                <a:cxnSpLocks/>
                <a:endCxn id="4" idx="1"/>
              </p:cNvCxnSpPr>
              <p:nvPr/>
            </p:nvCxnSpPr>
            <p:spPr>
              <a:xfrm flipV="1">
                <a:off x="2575933" y="2877014"/>
                <a:ext cx="665354" cy="323165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6A35B89D-EB9B-8565-B586-3CB676797943}"/>
                  </a:ext>
                </a:extLst>
              </p:cNvPr>
              <p:cNvCxnSpPr>
                <a:cxnSpLocks/>
                <a:endCxn id="5" idx="1"/>
              </p:cNvCxnSpPr>
              <p:nvPr/>
            </p:nvCxnSpPr>
            <p:spPr>
              <a:xfrm>
                <a:off x="2575932" y="3635185"/>
                <a:ext cx="665355" cy="345802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A614BCF5-6B47-A7B2-544C-ABC3E32A2032}"/>
                  </a:ext>
                </a:extLst>
              </p:cNvPr>
              <p:cNvSpPr/>
              <p:nvPr/>
            </p:nvSpPr>
            <p:spPr>
              <a:xfrm>
                <a:off x="5865539" y="1890133"/>
                <a:ext cx="1847389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Model Training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B819CA92-B779-A2A4-CD7F-FA4D41208B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7160" y="2787583"/>
                <a:ext cx="832628" cy="0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0B254E76-0641-DAD7-7CA3-6F7530580380}"/>
                  </a:ext>
                </a:extLst>
              </p:cNvPr>
              <p:cNvSpPr/>
              <p:nvPr/>
            </p:nvSpPr>
            <p:spPr>
              <a:xfrm>
                <a:off x="5887836" y="3570603"/>
                <a:ext cx="1847389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Model Evaluation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BC19E0A8-ACD5-8FBD-16EC-AE328C8E8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60" y="3988197"/>
                <a:ext cx="832628" cy="0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937C74A-9955-956B-32DD-BFB169912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1531" y="3049747"/>
                <a:ext cx="0" cy="465213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Picture 4">
            <a:extLst>
              <a:ext uri="{FF2B5EF4-FFF2-40B4-BE49-F238E27FC236}">
                <a16:creationId xmlns:a16="http://schemas.microsoft.com/office/drawing/2014/main" id="{5600E219-2DE9-8413-D7B7-2A34DD5AD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8" y="1930400"/>
            <a:ext cx="8168477" cy="404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4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324506" y="14284"/>
            <a:ext cx="7542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/>
              <a:t>Data Preprocessing</a:t>
            </a:r>
            <a:endParaRPr lang="en-US" sz="3600" b="1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5600E219-2DE9-8413-D7B7-2A34DD5AD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831" y="965824"/>
            <a:ext cx="4840364" cy="239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CB40AD-4F3A-A959-0694-699282D7A7FA}"/>
              </a:ext>
            </a:extLst>
          </p:cNvPr>
          <p:cNvSpPr txBox="1"/>
          <p:nvPr/>
        </p:nvSpPr>
        <p:spPr>
          <a:xfrm>
            <a:off x="173079" y="626049"/>
            <a:ext cx="79051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General Cleaning: </a:t>
            </a:r>
            <a:r>
              <a:rPr lang="en-US" dirty="0"/>
              <a:t>remove duplicates, typos, outliers, etc.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Clean missing values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Remove:</a:t>
            </a:r>
            <a:r>
              <a:rPr lang="en-US" sz="1600" dirty="0"/>
              <a:t> </a:t>
            </a:r>
            <a:r>
              <a:rPr lang="en-US" sz="1600" dirty="0">
                <a:hlinkClick r:id="rId4"/>
              </a:rPr>
              <a:t>df.dropna</a:t>
            </a:r>
            <a:r>
              <a:rPr lang="en-US" sz="1600" dirty="0"/>
              <a:t>()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Impute or fill with a new value</a:t>
            </a:r>
            <a:r>
              <a:rPr lang="en-US" sz="1600" dirty="0"/>
              <a:t>: </a:t>
            </a:r>
            <a:r>
              <a:rPr lang="en-US" sz="1600" dirty="0">
                <a:hlinkClick r:id="rId5"/>
              </a:rPr>
              <a:t>df.fillna</a:t>
            </a:r>
            <a:r>
              <a:rPr lang="en-US" sz="1600" dirty="0"/>
              <a:t>(), </a:t>
            </a:r>
            <a:r>
              <a:rPr lang="en-US" sz="1600" dirty="0">
                <a:hlinkClick r:id="rId6"/>
              </a:rPr>
              <a:t>sklearn.impute.SimpleImputer</a:t>
            </a:r>
            <a:r>
              <a:rPr lang="en-US" sz="1600" dirty="0"/>
              <a:t>, </a:t>
            </a:r>
            <a:r>
              <a:rPr lang="en-US" sz="1600" dirty="0">
                <a:hlinkClick r:id="rId7"/>
              </a:rPr>
              <a:t>sklearn.impute.KNNImputer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Convert categorical variables</a:t>
            </a:r>
            <a:r>
              <a:rPr lang="en-US" dirty="0"/>
              <a:t> to binary features: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8"/>
              </a:rPr>
              <a:t>sklearn.preprocessing.OneHotEncoder</a:t>
            </a:r>
            <a:r>
              <a:rPr lang="en-US" sz="1600" dirty="0"/>
              <a:t>, </a:t>
            </a:r>
            <a:r>
              <a:rPr lang="en-US" sz="1600" dirty="0">
                <a:hlinkClick r:id="rId9"/>
              </a:rPr>
              <a:t>pd.get_dummies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Feature scaling</a:t>
            </a:r>
            <a:r>
              <a:rPr lang="en-US" dirty="0"/>
              <a:t>: put numeric variables on the same scale to avoid features with bigger values from dominating the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Standardization</a:t>
            </a:r>
            <a:r>
              <a:rPr lang="en-US" dirty="0"/>
              <a:t>: convert feature distributions to the standard normal distribution (N(0,1))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Min-Max Normalization</a:t>
            </a:r>
            <a:r>
              <a:rPr lang="en-US" dirty="0"/>
              <a:t>: </a:t>
            </a:r>
            <a:r>
              <a:rPr lang="en-US" dirty="0">
                <a:hlinkClick r:id="rId10"/>
              </a:rPr>
              <a:t>sklearn.preprocessing.MinMaxScaler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hlinkClick r:id="rId11"/>
              </a:rPr>
              <a:t>Feature engineering</a:t>
            </a:r>
            <a:r>
              <a:rPr lang="en-US" dirty="0"/>
              <a:t>: select variables for input into the model, prioritizing features that are “associated” with the output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2"/>
              </a:rPr>
              <a:t>sklearn.feature_selection.SelectKBest</a:t>
            </a:r>
            <a:r>
              <a:rPr lang="en-US" dirty="0"/>
              <a:t>, Recursive feature selection (</a:t>
            </a:r>
            <a:r>
              <a:rPr lang="en-US" dirty="0">
                <a:hlinkClick r:id="rId13"/>
              </a:rPr>
              <a:t>sklearn.feature_selection.RFECV</a:t>
            </a:r>
            <a:r>
              <a:rPr lang="en-US" dirty="0"/>
              <a:t>)</a:t>
            </a:r>
          </a:p>
        </p:txBody>
      </p:sp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E8092E3-3824-2998-E530-2F586A6D40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538" y="2646369"/>
            <a:ext cx="5351461" cy="1407649"/>
          </a:xfrm>
          <a:prstGeom prst="rect">
            <a:avLst/>
          </a:prstGeom>
        </p:spPr>
      </p:pic>
      <p:pic>
        <p:nvPicPr>
          <p:cNvPr id="8194" name="Picture 2" descr="The Standard Normal Distribution | Examples, Explanations, Uses">
            <a:extLst>
              <a:ext uri="{FF2B5EF4-FFF2-40B4-BE49-F238E27FC236}">
                <a16:creationId xmlns:a16="http://schemas.microsoft.com/office/drawing/2014/main" id="{BC8FF5EC-93DE-EEA2-E579-725CC7954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257" y="3791409"/>
            <a:ext cx="3912970" cy="241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0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Tuning and Optimization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7C31BA-3453-F606-5A65-3F456C36C1FA}"/>
              </a:ext>
            </a:extLst>
          </p:cNvPr>
          <p:cNvSpPr txBox="1"/>
          <p:nvPr/>
        </p:nvSpPr>
        <p:spPr>
          <a:xfrm>
            <a:off x="201196" y="1852723"/>
            <a:ext cx="6277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tuning involves iterative rounds of training a model with new features, better data and/or hyperparameters.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hlinkClick r:id="rId3"/>
              </a:rPr>
              <a:t>Hyperparameters</a:t>
            </a:r>
            <a:r>
              <a:rPr lang="en-US" dirty="0">
                <a:solidFill>
                  <a:prstClr val="black"/>
                </a:solidFill>
              </a:rPr>
              <a:t> are variables that finetune model training and affect accuracy.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hlinkClick r:id="rId4"/>
              </a:rPr>
              <a:t>Feature engineering</a:t>
            </a:r>
            <a:r>
              <a:rPr lang="en-US" b="1" dirty="0"/>
              <a:t> </a:t>
            </a:r>
            <a:r>
              <a:rPr lang="en-US" dirty="0"/>
              <a:t>can also improve model performance.</a:t>
            </a:r>
            <a:endParaRPr lang="en-US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Remember, quality data is essential for training accurate models…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C6DEC5-7AED-8FCE-57C3-A22A042F8229}"/>
              </a:ext>
            </a:extLst>
          </p:cNvPr>
          <p:cNvGrpSpPr/>
          <p:nvPr/>
        </p:nvGrpSpPr>
        <p:grpSpPr>
          <a:xfrm>
            <a:off x="6707094" y="1556635"/>
            <a:ext cx="5161003" cy="2766457"/>
            <a:chOff x="2324506" y="1484927"/>
            <a:chExt cx="7540081" cy="39636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F836D5-F95F-D7B1-3E00-797EB830B079}"/>
                </a:ext>
              </a:extLst>
            </p:cNvPr>
            <p:cNvGrpSpPr/>
            <p:nvPr/>
          </p:nvGrpSpPr>
          <p:grpSpPr>
            <a:xfrm>
              <a:off x="7322110" y="1484927"/>
              <a:ext cx="2542477" cy="3963692"/>
              <a:chOff x="7504771" y="1020903"/>
              <a:chExt cx="2542477" cy="3963692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8B979E1C-83B5-4CA2-6500-850BAA278B4A}"/>
                  </a:ext>
                </a:extLst>
              </p:cNvPr>
              <p:cNvSpPr/>
              <p:nvPr/>
            </p:nvSpPr>
            <p:spPr>
              <a:xfrm>
                <a:off x="7504771" y="1862254"/>
                <a:ext cx="2542477" cy="3122341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U-Turn Arrow 20">
                <a:extLst>
                  <a:ext uri="{FF2B5EF4-FFF2-40B4-BE49-F238E27FC236}">
                    <a16:creationId xmlns:a16="http://schemas.microsoft.com/office/drawing/2014/main" id="{8F4151B7-28B6-C0FF-A48A-433AC99D9873}"/>
                  </a:ext>
                </a:extLst>
              </p:cNvPr>
              <p:cNvSpPr/>
              <p:nvPr/>
            </p:nvSpPr>
            <p:spPr>
              <a:xfrm>
                <a:off x="8486068" y="1482205"/>
                <a:ext cx="594738" cy="312291"/>
              </a:xfrm>
              <a:prstGeom prst="uturnArrow">
                <a:avLst>
                  <a:gd name="adj1" fmla="val 25000"/>
                  <a:gd name="adj2" fmla="val 25000"/>
                  <a:gd name="adj3" fmla="val 25000"/>
                  <a:gd name="adj4" fmla="val 43750"/>
                  <a:gd name="adj5" fmla="val 10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148CA5D-8B3A-FF84-C483-6CDE7628C438}"/>
                  </a:ext>
                </a:extLst>
              </p:cNvPr>
              <p:cNvSpPr txBox="1"/>
              <p:nvPr/>
            </p:nvSpPr>
            <p:spPr>
              <a:xfrm>
                <a:off x="7677525" y="1020903"/>
                <a:ext cx="1689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Model Tuning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A3A397-7189-28F2-AB3B-588AB9793677}"/>
                </a:ext>
              </a:extLst>
            </p:cNvPr>
            <p:cNvGrpSpPr/>
            <p:nvPr/>
          </p:nvGrpSpPr>
          <p:grpSpPr>
            <a:xfrm>
              <a:off x="2324506" y="2500803"/>
              <a:ext cx="7222267" cy="2784441"/>
              <a:chOff x="512958" y="1890133"/>
              <a:chExt cx="7222267" cy="2784441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58BE4490-84F1-C5C5-D706-BEE7D0480DF7}"/>
                  </a:ext>
                </a:extLst>
              </p:cNvPr>
              <p:cNvSpPr/>
              <p:nvPr/>
            </p:nvSpPr>
            <p:spPr>
              <a:xfrm>
                <a:off x="2992243" y="2057398"/>
                <a:ext cx="1984917" cy="245884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>
                    <a:solidFill>
                      <a:sysClr val="windowText" lastClr="000000"/>
                    </a:solidFill>
                  </a:rPr>
                  <a:t>Train/Test Split</a:t>
                </a:r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CA4BEEF7-D282-D9C5-8B15-5E3AA376A9FD}"/>
                  </a:ext>
                </a:extLst>
              </p:cNvPr>
              <p:cNvSpPr/>
              <p:nvPr/>
            </p:nvSpPr>
            <p:spPr>
              <a:xfrm>
                <a:off x="512958" y="2877014"/>
                <a:ext cx="2051824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Data Collection &amp; Cleaning</a:t>
                </a:r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91928617-37FE-260A-A5B0-76FA4EA74DB9}"/>
                  </a:ext>
                </a:extLst>
              </p:cNvPr>
              <p:cNvSpPr/>
              <p:nvPr/>
            </p:nvSpPr>
            <p:spPr>
              <a:xfrm>
                <a:off x="3241287" y="2553848"/>
                <a:ext cx="1576038" cy="64633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Training Data</a:t>
                </a:r>
              </a:p>
            </p:txBody>
          </p: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3DFC788F-4084-E00D-073E-604ABFC52B87}"/>
                  </a:ext>
                </a:extLst>
              </p:cNvPr>
              <p:cNvSpPr/>
              <p:nvPr/>
            </p:nvSpPr>
            <p:spPr>
              <a:xfrm>
                <a:off x="3241287" y="3657821"/>
                <a:ext cx="1576038" cy="64633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Test Data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B508B96-61D2-8734-C4BB-8415EA1BC9BA}"/>
                  </a:ext>
                </a:extLst>
              </p:cNvPr>
              <p:cNvCxnSpPr>
                <a:cxnSpLocks/>
                <a:endCxn id="9" idx="1"/>
              </p:cNvCxnSpPr>
              <p:nvPr/>
            </p:nvCxnSpPr>
            <p:spPr>
              <a:xfrm flipV="1">
                <a:off x="2575933" y="2877014"/>
                <a:ext cx="665354" cy="323165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D36E00BA-02F6-02F6-059B-05AA0CEBE6BF}"/>
                  </a:ext>
                </a:extLst>
              </p:cNvPr>
              <p:cNvCxnSpPr>
                <a:cxnSpLocks/>
                <a:endCxn id="11" idx="1"/>
              </p:cNvCxnSpPr>
              <p:nvPr/>
            </p:nvCxnSpPr>
            <p:spPr>
              <a:xfrm>
                <a:off x="2575932" y="3635185"/>
                <a:ext cx="665355" cy="345802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7C5A295E-A1EB-7529-2640-B46FC2571E3A}"/>
                  </a:ext>
                </a:extLst>
              </p:cNvPr>
              <p:cNvSpPr/>
              <p:nvPr/>
            </p:nvSpPr>
            <p:spPr>
              <a:xfrm>
                <a:off x="5865539" y="1890133"/>
                <a:ext cx="1847389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Model Training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9B4E67CD-DC2B-13F3-D741-B55002704D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7160" y="2787583"/>
                <a:ext cx="832628" cy="0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D181924-E59E-B68A-104B-98D3A29DA9A3}"/>
                  </a:ext>
                </a:extLst>
              </p:cNvPr>
              <p:cNvSpPr/>
              <p:nvPr/>
            </p:nvSpPr>
            <p:spPr>
              <a:xfrm>
                <a:off x="5887836" y="3570603"/>
                <a:ext cx="1847389" cy="110397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Model Evaluation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8E39892C-722E-F46C-3C6C-2D5E197D84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60" y="3988197"/>
                <a:ext cx="832628" cy="0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3B426EFE-E16D-9CA2-4C45-A299B7654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1531" y="3049747"/>
                <a:ext cx="0" cy="465213"/>
              </a:xfrm>
              <a:prstGeom prst="straightConnector1">
                <a:avLst/>
              </a:prstGeom>
              <a:ln w="5715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09ECE196-7F8F-393E-2473-957BAB312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52" y="3889908"/>
            <a:ext cx="5310995" cy="227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B06CB27-8A41-91AE-DBB7-0E548F80C76C}"/>
              </a:ext>
            </a:extLst>
          </p:cNvPr>
          <p:cNvSpPr/>
          <p:nvPr/>
        </p:nvSpPr>
        <p:spPr>
          <a:xfrm>
            <a:off x="1524000" y="1293338"/>
            <a:ext cx="9144000" cy="3274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/>
              <a:t>SUPERVISED MODELS</a:t>
            </a: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83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Terminology Review: Titanic Example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8D206-ADDC-BB63-518B-A7C1B1621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853" y="2689416"/>
            <a:ext cx="3536820" cy="22169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7C31BA-3453-F606-5A65-3F456C36C1FA}"/>
              </a:ext>
            </a:extLst>
          </p:cNvPr>
          <p:cNvSpPr txBox="1"/>
          <p:nvPr/>
        </p:nvSpPr>
        <p:spPr>
          <a:xfrm>
            <a:off x="276786" y="1951217"/>
            <a:ext cx="76892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goal of machine learning is to find patterns in sample data (aka. </a:t>
            </a:r>
            <a:r>
              <a:rPr lang="en-US" b="1" dirty="0">
                <a:solidFill>
                  <a:schemeClr val="accent1"/>
                </a:solidFill>
              </a:rPr>
              <a:t>Training Data</a:t>
            </a:r>
            <a:r>
              <a:rPr lang="en-US" dirty="0"/>
              <a:t>) to create a function that makes predictions about new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Y</a:t>
            </a:r>
            <a:r>
              <a:rPr lang="en-US" dirty="0"/>
              <a:t>: the output we wish to predict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 code lab, the desired output we want to predict is “Survival” (Binary feature: 0/1)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X</a:t>
            </a:r>
            <a:r>
              <a:rPr lang="en-US" dirty="0"/>
              <a:t>: set of input features or data used for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Age, Fare, Sex, etc. in the Titanic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F</a:t>
            </a:r>
            <a:r>
              <a:rPr lang="en-US" dirty="0"/>
              <a:t>: Prediction function that maps features to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x_train</a:t>
            </a:r>
            <a:r>
              <a:rPr lang="en-US" dirty="0"/>
              <a:t>: the training dataset, or set of features used to train the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y_train</a:t>
            </a:r>
            <a:r>
              <a:rPr lang="en-US" dirty="0"/>
              <a:t>: the output (survival labels) for each item in the training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x_test</a:t>
            </a:r>
            <a:r>
              <a:rPr lang="en-US" dirty="0"/>
              <a:t>: novel data with known output labels (not used to train model) used to assess the accuracy of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Y_test/y_true</a:t>
            </a:r>
            <a:r>
              <a:rPr lang="en-US" dirty="0"/>
              <a:t>: true (correct) labels for the testing dataset</a:t>
            </a:r>
            <a:endParaRPr lang="en-US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y_pred (</a:t>
            </a:r>
            <a:r>
              <a:rPr lang="cy-GB" b="1" dirty="0">
                <a:solidFill>
                  <a:srgbClr val="0070C0"/>
                </a:solidFill>
              </a:rPr>
              <a:t>ŷ</a:t>
            </a:r>
            <a:r>
              <a:rPr lang="en-US" b="1" dirty="0">
                <a:solidFill>
                  <a:srgbClr val="0070C0"/>
                </a:solidFill>
              </a:rPr>
              <a:t>)</a:t>
            </a:r>
            <a:r>
              <a:rPr lang="en-US" dirty="0"/>
              <a:t>: predictions generated by the model using data</a:t>
            </a:r>
          </a:p>
        </p:txBody>
      </p:sp>
    </p:spTree>
    <p:extLst>
      <p:ext uri="{BB962C8B-B14F-4D97-AF65-F5344CB8AC3E}">
        <p14:creationId xmlns:p14="http://schemas.microsoft.com/office/powerpoint/2010/main" val="298404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inear Regression is inaccurate and misleading! - Super Heuristics">
            <a:extLst>
              <a:ext uri="{FF2B5EF4-FFF2-40B4-BE49-F238E27FC236}">
                <a16:creationId xmlns:a16="http://schemas.microsoft.com/office/drawing/2014/main" id="{E6DD67F6-6A1A-D350-8DDE-CF26093D0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31" y="1864638"/>
            <a:ext cx="6414708" cy="205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292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LINEAR REGRESSION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409220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4"/>
              </a:rPr>
              <a:t>ALGORITHM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00FAFA-677B-9B56-344D-C7E28010853A}"/>
              </a:ext>
            </a:extLst>
          </p:cNvPr>
          <p:cNvGrpSpPr/>
          <p:nvPr/>
        </p:nvGrpSpPr>
        <p:grpSpPr>
          <a:xfrm>
            <a:off x="7334129" y="2299262"/>
            <a:ext cx="4715502" cy="1824924"/>
            <a:chOff x="7409220" y="5018763"/>
            <a:chExt cx="4715502" cy="182492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E65FCB-6341-7569-8056-480BA6C75EAD}"/>
                </a:ext>
              </a:extLst>
            </p:cNvPr>
            <p:cNvSpPr txBox="1"/>
            <p:nvPr/>
          </p:nvSpPr>
          <p:spPr>
            <a:xfrm>
              <a:off x="7761947" y="5018763"/>
              <a:ext cx="1725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ADVANTAGES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07B4E0-A94F-BC59-CF88-5A6FA5077F6C}"/>
                </a:ext>
              </a:extLst>
            </p:cNvPr>
            <p:cNvSpPr txBox="1"/>
            <p:nvPr/>
          </p:nvSpPr>
          <p:spPr>
            <a:xfrm>
              <a:off x="9816721" y="5018763"/>
              <a:ext cx="20714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DISADVANTAGES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C04FE95-EF56-CC1F-B214-230A2BC96B1C}"/>
                </a:ext>
              </a:extLst>
            </p:cNvPr>
            <p:cNvCxnSpPr>
              <a:cxnSpLocks/>
            </p:cNvCxnSpPr>
            <p:nvPr/>
          </p:nvCxnSpPr>
          <p:spPr>
            <a:xfrm>
              <a:off x="9789425" y="5035572"/>
              <a:ext cx="0" cy="1719723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A4658BC-D18F-F2A3-3D2F-0694BC5F7B87}"/>
                </a:ext>
              </a:extLst>
            </p:cNvPr>
            <p:cNvCxnSpPr>
              <a:cxnSpLocks/>
            </p:cNvCxnSpPr>
            <p:nvPr/>
          </p:nvCxnSpPr>
          <p:spPr>
            <a:xfrm>
              <a:off x="7410538" y="5371568"/>
              <a:ext cx="4519691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1EDFB3-103E-F58B-D0B4-30954DDFCA5F}"/>
                </a:ext>
              </a:extLst>
            </p:cNvPr>
            <p:cNvSpPr txBox="1"/>
            <p:nvPr/>
          </p:nvSpPr>
          <p:spPr>
            <a:xfrm>
              <a:off x="9926530" y="5458692"/>
              <a:ext cx="219819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Assumes linearity between inputs and output variables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Prone to underfitting with small, high-dimensional data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Vulnerable to outliers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571A8F-2660-1DEF-2AA0-18D7DD837CD1}"/>
                </a:ext>
              </a:extLst>
            </p:cNvPr>
            <p:cNvSpPr txBox="1"/>
            <p:nvPr/>
          </p:nvSpPr>
          <p:spPr>
            <a:xfrm>
              <a:off x="7409220" y="5438658"/>
              <a:ext cx="21981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Intuitive algorithm is easy to explain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Output coefficients/weights are easy to interpret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/>
                <a:t>Quick and easy to train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27907"/>
            <a:ext cx="6861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Linear regression defines a line that best describes how different levels of an input/independent variable affect the value of the output/dependent variable. It can be used to predict continuous variables and determine the correlation (R</a:t>
            </a:r>
            <a:r>
              <a:rPr lang="en-US" sz="1500" baseline="30000" dirty="0"/>
              <a:t>2</a:t>
            </a:r>
            <a:r>
              <a:rPr lang="en-US" sz="1500" dirty="0"/>
              <a:t>) between input features and output labels.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Predicting continuous target variable: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Predict cost of eggs over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Model the relationship between BMI and LDL cholesterol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Predict housing price from number of bedrooms</a:t>
            </a:r>
          </a:p>
        </p:txBody>
      </p:sp>
      <p:pic>
        <p:nvPicPr>
          <p:cNvPr id="31" name="Picture 30" descr="Chart, scatter chart&#10;&#10;Description automatically generated">
            <a:extLst>
              <a:ext uri="{FF2B5EF4-FFF2-40B4-BE49-F238E27FC236}">
                <a16:creationId xmlns:a16="http://schemas.microsoft.com/office/drawing/2014/main" id="{A7FCFA1E-F83E-333C-476C-AA6B9D4A1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95" y="3571551"/>
            <a:ext cx="4682064" cy="328644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F44257-9FBF-B44F-582D-F9A763C37C32}"/>
              </a:ext>
            </a:extLst>
          </p:cNvPr>
          <p:cNvCxnSpPr>
            <a:cxnSpLocks/>
          </p:cNvCxnSpPr>
          <p:nvPr/>
        </p:nvCxnSpPr>
        <p:spPr>
          <a:xfrm>
            <a:off x="7167038" y="4158409"/>
            <a:ext cx="502496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389A5DE-C6DD-FB8A-DCFC-B9485455B3B0}"/>
              </a:ext>
            </a:extLst>
          </p:cNvPr>
          <p:cNvSpPr txBox="1"/>
          <p:nvPr/>
        </p:nvSpPr>
        <p:spPr>
          <a:xfrm>
            <a:off x="7211994" y="4212667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9EB92F-6427-05AB-7CC9-D8C60B81E140}"/>
              </a:ext>
            </a:extLst>
          </p:cNvPr>
          <p:cNvSpPr txBox="1"/>
          <p:nvPr/>
        </p:nvSpPr>
        <p:spPr>
          <a:xfrm>
            <a:off x="7322643" y="4737321"/>
            <a:ext cx="4726979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sklearn.linear_model </a:t>
            </a:r>
            <a:r>
              <a:rPr lang="en-US" sz="1600" b="1" dirty="0">
                <a:solidFill>
                  <a:srgbClr val="00B050"/>
                </a:solidFill>
              </a:rPr>
              <a:t>import</a:t>
            </a:r>
            <a:r>
              <a:rPr lang="en-US" sz="1600" dirty="0"/>
              <a:t> LinearRegression</a:t>
            </a:r>
            <a:br>
              <a:rPr lang="en-US" sz="1600" dirty="0"/>
            </a:br>
            <a:r>
              <a:rPr lang="en-US" sz="1600" dirty="0"/>
              <a:t>reg = LinearRegression()</a:t>
            </a:r>
            <a:br>
              <a:rPr lang="en-US" sz="1600" dirty="0"/>
            </a:br>
            <a:r>
              <a:rPr lang="en-US" sz="1600" dirty="0"/>
              <a:t>reg.fit(X_train, y_train)</a:t>
            </a:r>
            <a:br>
              <a:rPr lang="en-US" sz="1600" dirty="0"/>
            </a:br>
            <a:r>
              <a:rPr lang="en-US" sz="1600" dirty="0"/>
              <a:t>y_pred = reg.predict(X_test)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E2D7581-0645-F861-670C-748190A38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5086" y="5830093"/>
            <a:ext cx="3240262" cy="50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81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74513" y="8699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LOGISTIC REGRESSION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2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701212" y="2735859"/>
            <a:ext cx="219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Assumes linearity between inputs and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Prone to overfitting with small training datasets, with high-dimensionality (i.e. Lots of features/variables)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Intuitive and easy to explain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Less prone to overfitting when using regularization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Applicable for multi-class predictions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51991" y="1061494"/>
            <a:ext cx="6861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Logistics regression uses a sigmoid function to return the probability of a label. It is commonly used for binary classification tasks.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Binary classification: Yes/No, 0/1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Spam Detection: Spam/Not-Spam email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Credit Card fraud: True/Fraudulent purchase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09532" y="4963540"/>
            <a:ext cx="47269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</a:rPr>
              <a:t>from</a:t>
            </a:r>
            <a:r>
              <a:rPr lang="en-US" sz="1400" dirty="0"/>
              <a:t> sklearn.linear_model import </a:t>
            </a:r>
            <a:r>
              <a:rPr lang="en-US" sz="1400" b="1" dirty="0">
                <a:solidFill>
                  <a:srgbClr val="00B050"/>
                </a:solidFill>
              </a:rPr>
              <a:t>import </a:t>
            </a:r>
            <a:r>
              <a:rPr lang="en-US" sz="1400" dirty="0"/>
              <a:t>LogisticRegression</a:t>
            </a:r>
            <a:br>
              <a:rPr lang="en-US" sz="1600" dirty="0"/>
            </a:br>
            <a:r>
              <a:rPr lang="en-US" sz="1600" dirty="0"/>
              <a:t>reg = LogisticRegression()</a:t>
            </a:r>
            <a:br>
              <a:rPr lang="en-US" sz="1600" dirty="0"/>
            </a:br>
            <a:r>
              <a:rPr lang="en-US" sz="1600" dirty="0"/>
              <a:t>reg.fit(X_train, y_train)</a:t>
            </a:r>
            <a:br>
              <a:rPr lang="en-US" sz="1600" dirty="0"/>
            </a:br>
            <a:r>
              <a:rPr lang="en-US" sz="1600" dirty="0"/>
              <a:t>y_pred = reg.predict(X_test)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19404-19AD-3AE2-786C-CB3F90BA4232}"/>
              </a:ext>
            </a:extLst>
          </p:cNvPr>
          <p:cNvSpPr txBox="1"/>
          <p:nvPr/>
        </p:nvSpPr>
        <p:spPr>
          <a:xfrm>
            <a:off x="142369" y="6154713"/>
            <a:ext cx="445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3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penalty, max_iter, C, solver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88A77F-89D9-6988-205A-D76E0EF07852}"/>
              </a:ext>
            </a:extLst>
          </p:cNvPr>
          <p:cNvGrpSpPr/>
          <p:nvPr/>
        </p:nvGrpSpPr>
        <p:grpSpPr>
          <a:xfrm>
            <a:off x="2352484" y="2840736"/>
            <a:ext cx="3134623" cy="3070836"/>
            <a:chOff x="2352484" y="2840736"/>
            <a:chExt cx="3134623" cy="307083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1EF1A48-91BB-7D97-87DF-C0BFF23423B6}"/>
                </a:ext>
              </a:extLst>
            </p:cNvPr>
            <p:cNvGrpSpPr/>
            <p:nvPr/>
          </p:nvGrpSpPr>
          <p:grpSpPr>
            <a:xfrm>
              <a:off x="2352484" y="2840736"/>
              <a:ext cx="3134623" cy="3070836"/>
              <a:chOff x="2352484" y="2840736"/>
              <a:chExt cx="3134623" cy="3070836"/>
            </a:xfrm>
          </p:grpSpPr>
          <p:pic>
            <p:nvPicPr>
              <p:cNvPr id="5124" name="Picture 4" descr="Logistic Regression">
                <a:extLst>
                  <a:ext uri="{FF2B5EF4-FFF2-40B4-BE49-F238E27FC236}">
                    <a16:creationId xmlns:a16="http://schemas.microsoft.com/office/drawing/2014/main" id="{5F685081-6FFA-7A88-0303-FD2DC02E1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520" y="3473172"/>
                <a:ext cx="2311400" cy="2438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322796-FC41-D937-41A2-8EA13D2DEDFB}"/>
                  </a:ext>
                </a:extLst>
              </p:cNvPr>
              <p:cNvSpPr txBox="1"/>
              <p:nvPr/>
            </p:nvSpPr>
            <p:spPr>
              <a:xfrm>
                <a:off x="2352484" y="2840736"/>
                <a:ext cx="10518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Log Odds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5D8773-96AC-F4D0-ECD0-D016EDA12CF0}"/>
                  </a:ext>
                </a:extLst>
              </p:cNvPr>
              <p:cNvSpPr txBox="1"/>
              <p:nvPr/>
            </p:nvSpPr>
            <p:spPr>
              <a:xfrm>
                <a:off x="4218725" y="3112894"/>
                <a:ext cx="712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Slope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E5A2122-B6D2-AEF2-1377-D24EF9EE03A2}"/>
                  </a:ext>
                </a:extLst>
              </p:cNvPr>
              <p:cNvSpPr txBox="1"/>
              <p:nvPr/>
            </p:nvSpPr>
            <p:spPr>
              <a:xfrm>
                <a:off x="3465870" y="2840736"/>
                <a:ext cx="1052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Intercept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56D0000-4763-BB06-1E97-E92079733842}"/>
                  </a:ext>
                </a:extLst>
              </p:cNvPr>
              <p:cNvSpPr txBox="1"/>
              <p:nvPr/>
            </p:nvSpPr>
            <p:spPr>
              <a:xfrm>
                <a:off x="4574741" y="4108559"/>
                <a:ext cx="9123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Feature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EFEE8EB-CA46-8627-6AFB-17CD2C0D5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9465" y="3201430"/>
                <a:ext cx="0" cy="3175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E7ADB56E-796A-D442-928F-08482A22ED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2072" y="3210068"/>
                <a:ext cx="0" cy="4989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E1B7CCF7-FB6E-63A7-DAA7-DF1EBF1649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2275" y="3396974"/>
                <a:ext cx="0" cy="3465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1F526DD-7AA4-E654-BA5B-40DD0CE791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45446" y="3947713"/>
              <a:ext cx="232245" cy="2471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8C1DF6-ED70-E73D-1CF6-3F8FD2871160}"/>
              </a:ext>
            </a:extLst>
          </p:cNvPr>
          <p:cNvGrpSpPr/>
          <p:nvPr/>
        </p:nvGrpSpPr>
        <p:grpSpPr>
          <a:xfrm>
            <a:off x="99970" y="3066349"/>
            <a:ext cx="6998072" cy="2585399"/>
            <a:chOff x="99970" y="3066349"/>
            <a:chExt cx="6998072" cy="258539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CDCA461-F999-F0A0-4025-56D57A6690F1}"/>
                </a:ext>
              </a:extLst>
            </p:cNvPr>
            <p:cNvGrpSpPr/>
            <p:nvPr/>
          </p:nvGrpSpPr>
          <p:grpSpPr>
            <a:xfrm>
              <a:off x="99970" y="3066349"/>
              <a:ext cx="6998072" cy="2585399"/>
              <a:chOff x="81748" y="3015864"/>
              <a:chExt cx="6998072" cy="2585399"/>
            </a:xfrm>
          </p:grpSpPr>
          <p:pic>
            <p:nvPicPr>
              <p:cNvPr id="5126" name="Picture 6" descr="Logistic Regression Model | Discovery in the Post-Genomic Age">
                <a:extLst>
                  <a:ext uri="{FF2B5EF4-FFF2-40B4-BE49-F238E27FC236}">
                    <a16:creationId xmlns:a16="http://schemas.microsoft.com/office/drawing/2014/main" id="{88061A67-0082-304E-26A7-402B30F697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48" y="3015864"/>
                <a:ext cx="6998072" cy="25853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EFFCEB-E798-4E73-A432-33A9873988AD}"/>
                  </a:ext>
                </a:extLst>
              </p:cNvPr>
              <p:cNvSpPr txBox="1"/>
              <p:nvPr/>
            </p:nvSpPr>
            <p:spPr>
              <a:xfrm>
                <a:off x="1609259" y="5117428"/>
                <a:ext cx="872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92D050"/>
                    </a:solidFill>
                  </a:rPr>
                  <a:t>- - - - - -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F8A2CAB-BCBF-0FD3-0B8A-84A81385C3C0}"/>
                  </a:ext>
                </a:extLst>
              </p:cNvPr>
              <p:cNvSpPr txBox="1"/>
              <p:nvPr/>
            </p:nvSpPr>
            <p:spPr>
              <a:xfrm>
                <a:off x="2620248" y="5134681"/>
                <a:ext cx="885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++++++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FCB24D3-5BC6-5B05-D244-E82125373C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3044" y="4308563"/>
                <a:ext cx="1112698" cy="1725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C612D2C-7C04-07D5-DB97-45AF3F7DFF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5648" y="4303797"/>
                <a:ext cx="12874" cy="9448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B019FD2-31F5-733A-AE16-5DA5A772357C}"/>
                </a:ext>
              </a:extLst>
            </p:cNvPr>
            <p:cNvSpPr txBox="1"/>
            <p:nvPr/>
          </p:nvSpPr>
          <p:spPr>
            <a:xfrm>
              <a:off x="2590239" y="4217379"/>
              <a:ext cx="1134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Threshold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88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6" name="Picture 12" descr="Everything you need to know about Neural Networks and Backpropagation — Machine Learning Easy ...">
            <a:extLst>
              <a:ext uri="{FF2B5EF4-FFF2-40B4-BE49-F238E27FC236}">
                <a16:creationId xmlns:a16="http://schemas.microsoft.com/office/drawing/2014/main" id="{62FD496F-816D-A593-1A60-6E3C82286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42" y="2888746"/>
            <a:ext cx="5410200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1226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PERCEPTRON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4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701212" y="2715789"/>
            <a:ext cx="219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Classes must be linearly separable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Conceptually clear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Results easy to interpret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Easy to implement from scratch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45817" y="954609"/>
            <a:ext cx="6909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Perceptrons are classifiers that accept a series of inputs with assigned weights, then feeds their weighted sum to an activation function that determine if a threshold is met for the input item to be classified. Perceptrons are the building block of neural nets!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203826" y="1033851"/>
            <a:ext cx="4391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 (binary or multiclass)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Identifying plant or animal species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 Predicting gene severity (Pathogenic/Benign)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sklearn.linear_model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sz="1600" dirty="0"/>
              <a:t>Perceptron</a:t>
            </a:r>
            <a:br>
              <a:rPr lang="en-US" sz="1600" dirty="0"/>
            </a:br>
            <a:r>
              <a:rPr lang="en-US" sz="1600" dirty="0"/>
              <a:t>pc = Perceptron()</a:t>
            </a:r>
            <a:br>
              <a:rPr lang="en-US" sz="1400" dirty="0"/>
            </a:br>
            <a:r>
              <a:rPr lang="en-US" sz="1600" dirty="0"/>
              <a:t>pc.fit(X_train, y_train)</a:t>
            </a:r>
            <a:br>
              <a:rPr lang="en-US" sz="1400" dirty="0"/>
            </a:br>
            <a:r>
              <a:rPr lang="en-US" sz="1600" dirty="0"/>
              <a:t>y_pred = pc.predict(X_test)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459494" y="6405230"/>
            <a:ext cx="6861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5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penalty, max_iter, fit_intercept, shuffle, tol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4BE2AD-BB87-E307-151B-D60515348CBF}"/>
              </a:ext>
            </a:extLst>
          </p:cNvPr>
          <p:cNvSpPr txBox="1"/>
          <p:nvPr/>
        </p:nvSpPr>
        <p:spPr>
          <a:xfrm>
            <a:off x="1524803" y="2335740"/>
            <a:ext cx="1202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6"/>
              </a:rPr>
              <a:t>Rosenblatt 1957</a:t>
            </a:r>
            <a:endParaRPr lang="en-US" sz="1200" dirty="0"/>
          </a:p>
        </p:txBody>
      </p:sp>
      <p:pic>
        <p:nvPicPr>
          <p:cNvPr id="11270" name="Picture 6" descr="Introduction to Kernal PCA with Python - Python and R Tips">
            <a:extLst>
              <a:ext uri="{FF2B5EF4-FFF2-40B4-BE49-F238E27FC236}">
                <a16:creationId xmlns:a16="http://schemas.microsoft.com/office/drawing/2014/main" id="{CB469A35-9F59-4B17-E31D-6D7D20878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362" y="3223755"/>
            <a:ext cx="2413144" cy="104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A3A5661-02B5-1081-97FD-CA12622670AD}"/>
              </a:ext>
            </a:extLst>
          </p:cNvPr>
          <p:cNvGrpSpPr/>
          <p:nvPr/>
        </p:nvGrpSpPr>
        <p:grpSpPr>
          <a:xfrm>
            <a:off x="-32134" y="2896139"/>
            <a:ext cx="7043657" cy="3322185"/>
            <a:chOff x="-32134" y="2896139"/>
            <a:chExt cx="7043657" cy="332218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C3E366-D426-2B16-4DA3-DE853FEEAF21}"/>
                </a:ext>
              </a:extLst>
            </p:cNvPr>
            <p:cNvGrpSpPr/>
            <p:nvPr/>
          </p:nvGrpSpPr>
          <p:grpSpPr>
            <a:xfrm>
              <a:off x="-32134" y="2896139"/>
              <a:ext cx="5918759" cy="3322185"/>
              <a:chOff x="784110" y="3255274"/>
              <a:chExt cx="5226301" cy="2764223"/>
            </a:xfrm>
          </p:grpSpPr>
          <p:pic>
            <p:nvPicPr>
              <p:cNvPr id="11268" name="Picture 4">
                <a:extLst>
                  <a:ext uri="{FF2B5EF4-FFF2-40B4-BE49-F238E27FC236}">
                    <a16:creationId xmlns:a16="http://schemas.microsoft.com/office/drawing/2014/main" id="{5BA8E07E-2521-CC2C-5F98-8ED9F2C83D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4110" y="3255274"/>
                <a:ext cx="5226301" cy="27642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6A462B-CF98-2231-8C62-61183EBA3E75}"/>
                  </a:ext>
                </a:extLst>
              </p:cNvPr>
              <p:cNvSpPr txBox="1"/>
              <p:nvPr/>
            </p:nvSpPr>
            <p:spPr>
              <a:xfrm>
                <a:off x="1513314" y="4714018"/>
                <a:ext cx="6591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mass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0A51ECF-E0F2-E097-5B64-C80EAB0E4FF4}"/>
                  </a:ext>
                </a:extLst>
              </p:cNvPr>
              <p:cNvSpPr txBox="1"/>
              <p:nvPr/>
            </p:nvSpPr>
            <p:spPr>
              <a:xfrm>
                <a:off x="1482652" y="3843095"/>
                <a:ext cx="751830" cy="307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height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B7B398-E3F0-8A49-E2BF-58E1F577A3F5}"/>
                  </a:ext>
                </a:extLst>
              </p:cNvPr>
              <p:cNvSpPr txBox="1"/>
              <p:nvPr/>
            </p:nvSpPr>
            <p:spPr>
              <a:xfrm>
                <a:off x="1438863" y="5391350"/>
                <a:ext cx="9519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n_teeth</a:t>
                </a:r>
              </a:p>
            </p:txBody>
          </p:sp>
        </p:grpSp>
        <p:pic>
          <p:nvPicPr>
            <p:cNvPr id="11272" name="Picture 8" descr="Grumpy Cat rewarded for persistent frowning, gets endorsement deal | Toronto Star">
              <a:extLst>
                <a:ext uri="{FF2B5EF4-FFF2-40B4-BE49-F238E27FC236}">
                  <a16:creationId xmlns:a16="http://schemas.microsoft.com/office/drawing/2014/main" id="{B60C6666-CAAF-3B50-0FD7-42CFDBBA1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4306" y="3601359"/>
              <a:ext cx="967217" cy="673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4" name="Picture 10" descr="Shiba inu Photograph by Sergey Taran">
              <a:extLst>
                <a:ext uri="{FF2B5EF4-FFF2-40B4-BE49-F238E27FC236}">
                  <a16:creationId xmlns:a16="http://schemas.microsoft.com/office/drawing/2014/main" id="{F2E3903C-AE51-2E62-94B8-64F7B39D1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7851" y="4814547"/>
              <a:ext cx="884009" cy="884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78" name="Picture 14" descr="Neuron With Healthy Myelin Sheath Photograph by Monica Schroeder">
            <a:extLst>
              <a:ext uri="{FF2B5EF4-FFF2-40B4-BE49-F238E27FC236}">
                <a16:creationId xmlns:a16="http://schemas.microsoft.com/office/drawing/2014/main" id="{293BEC8B-E0FD-0780-DE8C-7FA8FAC85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01" y="2254027"/>
            <a:ext cx="984287" cy="58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neuroscience - How are neurons / synapses &quot;biased&quot;? - Biology Stack Exchange">
            <a:extLst>
              <a:ext uri="{FF2B5EF4-FFF2-40B4-BE49-F238E27FC236}">
                <a16:creationId xmlns:a16="http://schemas.microsoft.com/office/drawing/2014/main" id="{39816982-01FA-AE36-3D1D-90BBF813D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60" y="2191892"/>
            <a:ext cx="1432953" cy="141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8C2B33-2AFC-AA62-1548-1A3DAF09B010}"/>
              </a:ext>
            </a:extLst>
          </p:cNvPr>
          <p:cNvGrpSpPr/>
          <p:nvPr/>
        </p:nvGrpSpPr>
        <p:grpSpPr>
          <a:xfrm>
            <a:off x="2206025" y="2193124"/>
            <a:ext cx="3314700" cy="4046976"/>
            <a:chOff x="2206025" y="2193124"/>
            <a:chExt cx="3314700" cy="4046976"/>
          </a:xfrm>
        </p:grpSpPr>
        <p:pic>
          <p:nvPicPr>
            <p:cNvPr id="4098" name="Picture 2" descr="Support Vector Machines with the mlr package | R-bloggers">
              <a:extLst>
                <a:ext uri="{FF2B5EF4-FFF2-40B4-BE49-F238E27FC236}">
                  <a16:creationId xmlns:a16="http://schemas.microsoft.com/office/drawing/2014/main" id="{8971C50A-307C-EBBA-F4D6-1B5D80E48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6025" y="3789000"/>
              <a:ext cx="3314700" cy="245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Kernel Trick in Support Vector Machine (SVM) | explained with visualization  - YouTube">
              <a:extLst>
                <a:ext uri="{FF2B5EF4-FFF2-40B4-BE49-F238E27FC236}">
                  <a16:creationId xmlns:a16="http://schemas.microsoft.com/office/drawing/2014/main" id="{FD96C8F8-E697-0A3A-9E65-F220AC996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2426" y="2193124"/>
              <a:ext cx="2901897" cy="1634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292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SUPPORT VECTOR MACHINES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4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838318" y="2773414"/>
            <a:ext cx="219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Struggles with outliers and not always ideal for multiclass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Computationally expensive and slow to train (O(n</a:t>
            </a:r>
            <a:r>
              <a:rPr lang="en-US" sz="1200" baseline="30000" dirty="0"/>
              <a:t>2</a:t>
            </a:r>
            <a:r>
              <a:rPr lang="en-US" sz="1200" dirty="0"/>
              <a:t>))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Performs well even with limited training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Method has many applications with different Kernel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51991" y="937743"/>
            <a:ext cx="6861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SVM determines the best way to classify data based on its position in relation to a border between the “positive” class and “negative” class. This border is called a hyperplane which maximizes the distance between data from different classes. 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80290" y="999105"/>
            <a:ext cx="48825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 (binary or multiclass) or regression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Classify facial expressions: Happy/Sad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Radiology (image analysis): Cancerous/Benign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169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sz="1600" dirty="0"/>
              <a:t>SVC</a:t>
            </a:r>
            <a:br>
              <a:rPr lang="en-US" sz="1600" dirty="0"/>
            </a:br>
            <a:r>
              <a:rPr lang="en-US" dirty="0"/>
              <a:t>svc = SVC()</a:t>
            </a:r>
            <a:br>
              <a:rPr lang="en-US" sz="1600" dirty="0"/>
            </a:br>
            <a:r>
              <a:rPr lang="en-US" dirty="0"/>
              <a:t>svc.fit(X_train, y_train)</a:t>
            </a:r>
            <a:br>
              <a:rPr lang="en-US" sz="1600" dirty="0"/>
            </a:br>
            <a:r>
              <a:rPr lang="en-US" dirty="0"/>
              <a:t>y_pred = svc.predict(X_test)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200344"/>
            <a:ext cx="361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5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 c, kernel, gamma</a:t>
            </a:r>
          </a:p>
        </p:txBody>
      </p:sp>
      <p:pic>
        <p:nvPicPr>
          <p:cNvPr id="8198" name="Picture 6" descr="What is Support Vector Machine (SVM) ?-with Python | by Caner Dabakoglu |  Medium">
            <a:extLst>
              <a:ext uri="{FF2B5EF4-FFF2-40B4-BE49-F238E27FC236}">
                <a16:creationId xmlns:a16="http://schemas.microsoft.com/office/drawing/2014/main" id="{A865BB99-94A5-4B8B-BECD-34D01AEA6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21" y="2292795"/>
            <a:ext cx="3990279" cy="399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46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292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K-NEAREST NEIGHBORS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3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608334" y="2682947"/>
            <a:ext cx="2583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Predictions are computationally expensive (O(nd)) and require significant storage (must retain training 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Selecting the optimal “K” can be challenging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Struggles with noisy data and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 Doesn’t tolerate missing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Easy to understand and explain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No training phase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Can capture complex patterns in high-dimensional data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16332"/>
            <a:ext cx="6861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KNN is a classification algorithm that works by finding the most similar data points in the training set, graphed in n-dimensional space (n = number of features). 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 or regression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Movie Recommendation systems: Watch/Don’t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Text mining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Stock forecasting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sklearn.neighbors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sz="1600" dirty="0"/>
              <a:t>KNeighborsClassifier</a:t>
            </a:r>
          </a:p>
          <a:p>
            <a:endParaRPr lang="en-US" dirty="0"/>
          </a:p>
          <a:p>
            <a:r>
              <a:rPr lang="en-US" dirty="0"/>
              <a:t>knn = KNeighborsClassifier()</a:t>
            </a:r>
            <a:br>
              <a:rPr lang="en-US" sz="1600" dirty="0"/>
            </a:br>
            <a:r>
              <a:rPr lang="en-US" dirty="0"/>
              <a:t>knn.fit(X_train, y_train)</a:t>
            </a:r>
            <a:br>
              <a:rPr lang="en-US" sz="1600" dirty="0"/>
            </a:br>
            <a:r>
              <a:rPr lang="en-US" dirty="0"/>
              <a:t>y_pred = knn.predict(X_test)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200344"/>
            <a:ext cx="517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4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 n_neighbors, weights, </a:t>
            </a:r>
            <a:r>
              <a:rPr lang="en-US" dirty="0" err="1"/>
              <a:t>leaf_size</a:t>
            </a:r>
            <a:r>
              <a:rPr lang="en-US" dirty="0"/>
              <a:t>, p</a:t>
            </a:r>
          </a:p>
        </p:txBody>
      </p:sp>
      <p:pic>
        <p:nvPicPr>
          <p:cNvPr id="9218" name="Picture 2" descr="A Short Introduction to K-Nearest Neighbors Algorithm | Algorithms, Blockchain and Cloud">
            <a:extLst>
              <a:ext uri="{FF2B5EF4-FFF2-40B4-BE49-F238E27FC236}">
                <a16:creationId xmlns:a16="http://schemas.microsoft.com/office/drawing/2014/main" id="{BF1FD820-97EB-8481-35C8-197A97DB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43" y="2531993"/>
            <a:ext cx="4891135" cy="36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86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292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DECISION TREE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2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686141" y="2751256"/>
            <a:ext cx="219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Prone to overfitting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Sensitive to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Unstable and model can vary widely based on training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246509" y="2751256"/>
            <a:ext cx="23051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Interpretable results and rules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Fast training and testing time (O(depth))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Can handle large number of features that include irrelevant attributes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16332"/>
            <a:ext cx="6861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Decision trees are classification algorithms that combine a series of yes/no questions in a hierarchical fashion to maximize accuracy of categorization.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1036363"/>
            <a:ext cx="48825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 or regression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Credit score modeling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Disease prediction: Sick/Healthy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sklearn.tree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dirty="0"/>
              <a:t>DecisionTreeClassifier</a:t>
            </a:r>
          </a:p>
          <a:p>
            <a:r>
              <a:rPr lang="en-US" dirty="0"/>
              <a:t>dtc = DecisionTreeClassifier()</a:t>
            </a:r>
            <a:br>
              <a:rPr lang="en-US" dirty="0"/>
            </a:br>
            <a:r>
              <a:rPr lang="en-US" dirty="0"/>
              <a:t>dtc.fit(X_train, y_train)</a:t>
            </a:r>
            <a:br>
              <a:rPr lang="en-US" dirty="0"/>
            </a:br>
            <a:r>
              <a:rPr lang="en-US" dirty="0"/>
              <a:t>y_pred = dtc.predict(X_test)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207330"/>
            <a:ext cx="6896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3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criterion, max_depth, min_samples_split, min_samples_leaf; max_features</a:t>
            </a: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CF383503-B3BF-49D5-463C-10E6661E2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37" y="2689546"/>
            <a:ext cx="5573988" cy="357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71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14292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RANDOM FOREST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3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701212" y="2740278"/>
            <a:ext cx="2198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Difficult to interpret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Training is slow for high-dimensional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Hyperparameters not easy to select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Robust against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Highly accurate and less prone to overfitting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16332"/>
            <a:ext cx="68615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Random forests are ensemble models, comprised of multiple decision trees. Random forests utilize a technique called bagging, where each tree in the forest is trained on a random sampling of the original dataset, then takes the majority vote across the trees.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 or regression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Predicting sales revenue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Predict age of onset for disease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1387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</a:rPr>
              <a:t>from</a:t>
            </a:r>
            <a:r>
              <a:rPr lang="en-US" sz="1400" dirty="0"/>
              <a:t> </a:t>
            </a:r>
            <a:r>
              <a:rPr lang="en-US" sz="1400" dirty="0" err="1"/>
              <a:t>sklearn.ensemble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B050"/>
                </a:solidFill>
              </a:rPr>
              <a:t>import </a:t>
            </a:r>
            <a:r>
              <a:rPr lang="en-US" sz="1400" dirty="0"/>
              <a:t>RandomForestClassifier</a:t>
            </a:r>
            <a:br>
              <a:rPr lang="en-US" sz="1600" dirty="0"/>
            </a:br>
            <a:r>
              <a:rPr lang="en-US" dirty="0"/>
              <a:t>rfc = RandomForestClassifier()</a:t>
            </a:r>
            <a:br>
              <a:rPr lang="en-US" sz="1600" dirty="0"/>
            </a:br>
            <a:r>
              <a:rPr lang="en-US" dirty="0"/>
              <a:t>rfc.fit(X_train, y_train)</a:t>
            </a:r>
            <a:br>
              <a:rPr lang="en-US" sz="1600" dirty="0"/>
            </a:br>
            <a:r>
              <a:rPr lang="en-US" dirty="0"/>
              <a:t>y_pred = rfc.predict(X_test)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200344"/>
            <a:ext cx="6896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4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 n_estimators, max_features, max_depth, min_samples_split, min_samples_leaf, boostrap</a:t>
            </a:r>
          </a:p>
        </p:txBody>
      </p:sp>
      <p:pic>
        <p:nvPicPr>
          <p:cNvPr id="10242" name="Picture 2" descr="Random forest - Wikipedia">
            <a:extLst>
              <a:ext uri="{FF2B5EF4-FFF2-40B4-BE49-F238E27FC236}">
                <a16:creationId xmlns:a16="http://schemas.microsoft.com/office/drawing/2014/main" id="{DE6A991A-1F3E-8F89-99B5-64FF8151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948" y="2630372"/>
            <a:ext cx="4839224" cy="362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960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0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NAÏVE BAYES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3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643834" y="2759406"/>
            <a:ext cx="2198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Requires conditional independence of variables (features must be independent of each other given output class)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Easy to implement from scratch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Decent performance from small datasets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Amenable to multiclass 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Fast performance on high-dimensional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16332"/>
            <a:ext cx="6861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Naïve Bayes is a classification algorithm that calculates conditional probabilities (Bayes Theorem) based on prior knowledge and the naïve assumption that features are independent. 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Classification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Anomaly detection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Multiclass classification: classify different varietals of iris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sklearn.naive_bayes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dirty="0"/>
              <a:t>GaussianNB</a:t>
            </a:r>
          </a:p>
          <a:p>
            <a:r>
              <a:rPr lang="en-US" dirty="0"/>
              <a:t>gnb = GaussianNB()</a:t>
            </a:r>
            <a:br>
              <a:rPr lang="en-US" sz="1600" dirty="0"/>
            </a:br>
            <a:r>
              <a:rPr lang="en-US" dirty="0"/>
              <a:t>gnb.fit(X_train, y_train)</a:t>
            </a:r>
            <a:br>
              <a:rPr lang="en-US" sz="1600" dirty="0"/>
            </a:br>
            <a:r>
              <a:rPr lang="en-US" dirty="0"/>
              <a:t>y_pred = gnb.predict(X_test)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200344"/>
            <a:ext cx="4123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4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priors, var_smoothing 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4347C722-A801-DA6A-06FE-F5E6C9006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9244"/>
            <a:ext cx="3193054" cy="169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F129812B-1564-2A9B-9865-D3260D077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58" y="2994984"/>
            <a:ext cx="3678335" cy="274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542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7AF606-0559-6B4D-8EB3-EDD14A5C7A4B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UNSUPERVISED MODELS</a:t>
            </a:r>
          </a:p>
        </p:txBody>
      </p:sp>
    </p:spTree>
    <p:extLst>
      <p:ext uri="{BB962C8B-B14F-4D97-AF65-F5344CB8AC3E}">
        <p14:creationId xmlns:p14="http://schemas.microsoft.com/office/powerpoint/2010/main" val="3972649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0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PRINCIPAL COMPONENT ANALYSIS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3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643834" y="2759406"/>
            <a:ext cx="2198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Requires data pre-processing (standardization)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Standard PCA can only detect linear relationships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Computationally intensive for large and high-dimensional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1016332"/>
            <a:ext cx="6861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PCA is an algorithm that can be used to understand data in high-dimensional space, by representing or projecting the data onto lower-dimensional space.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46097"/>
            <a:ext cx="4882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Data visualization and exploratory analysis: understanding cellular heterogeneity in a tissue from RNA-sequencing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Feature selection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</a:t>
            </a:r>
            <a:r>
              <a:rPr lang="en-US" sz="1600" dirty="0" err="1"/>
              <a:t>sklearn.decomposition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dirty="0"/>
              <a:t>PCA</a:t>
            </a:r>
          </a:p>
          <a:p>
            <a:r>
              <a:rPr lang="en-US" dirty="0"/>
              <a:t>pca = PCA()</a:t>
            </a:r>
            <a:br>
              <a:rPr lang="en-US" sz="1600" dirty="0"/>
            </a:br>
            <a:r>
              <a:rPr lang="en-US" sz="1600" dirty="0"/>
              <a:t>pca</a:t>
            </a:r>
            <a:r>
              <a:rPr lang="en-US" dirty="0"/>
              <a:t>.fit(X_train, y_train)</a:t>
            </a:r>
            <a:br>
              <a:rPr lang="en-US" sz="1600" dirty="0"/>
            </a:br>
            <a:r>
              <a:rPr lang="en-US" dirty="0"/>
              <a:t>y_pred = pca.predict(X_test)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327669"/>
            <a:ext cx="4978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4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n_components, tol, svd_solver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7198869-3893-0A99-BF0A-24CB92878E0D}"/>
              </a:ext>
            </a:extLst>
          </p:cNvPr>
          <p:cNvGrpSpPr/>
          <p:nvPr/>
        </p:nvGrpSpPr>
        <p:grpSpPr>
          <a:xfrm>
            <a:off x="1443778" y="2291531"/>
            <a:ext cx="5022060" cy="4065704"/>
            <a:chOff x="1524803" y="2245231"/>
            <a:chExt cx="5022060" cy="4065704"/>
          </a:xfrm>
        </p:grpSpPr>
        <p:pic>
          <p:nvPicPr>
            <p:cNvPr id="14338" name="Picture 2" descr="PCA - Principal Component Analysis">
              <a:extLst>
                <a:ext uri="{FF2B5EF4-FFF2-40B4-BE49-F238E27FC236}">
                  <a16:creationId xmlns:a16="http://schemas.microsoft.com/office/drawing/2014/main" id="{45775A81-CCF1-99EE-09E6-2F4008BA9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803" y="2245231"/>
              <a:ext cx="5022060" cy="1991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Chart, scatter chart&#10;&#10;Description automatically generated">
              <a:extLst>
                <a:ext uri="{FF2B5EF4-FFF2-40B4-BE49-F238E27FC236}">
                  <a16:creationId xmlns:a16="http://schemas.microsoft.com/office/drawing/2014/main" id="{62A790EB-DB4F-2CDF-A185-BF1A36534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52662" y="4252198"/>
              <a:ext cx="3529263" cy="2058737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496C054-EA18-A9DD-F8D3-A3080C25E282}"/>
              </a:ext>
            </a:extLst>
          </p:cNvPr>
          <p:cNvSpPr txBox="1"/>
          <p:nvPr/>
        </p:nvSpPr>
        <p:spPr>
          <a:xfrm>
            <a:off x="7604567" y="28357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75D390-3E1C-2189-3DC8-0F8B87FEE4EF}"/>
              </a:ext>
            </a:extLst>
          </p:cNvPr>
          <p:cNvSpPr txBox="1"/>
          <p:nvPr/>
        </p:nvSpPr>
        <p:spPr>
          <a:xfrm>
            <a:off x="7203826" y="2759406"/>
            <a:ext cx="21981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Removes correlated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Can be used to reduce the number of features fed to another algorithm, improving model performance</a:t>
            </a:r>
          </a:p>
        </p:txBody>
      </p:sp>
    </p:spTree>
    <p:extLst>
      <p:ext uri="{BB962C8B-B14F-4D97-AF65-F5344CB8AC3E}">
        <p14:creationId xmlns:p14="http://schemas.microsoft.com/office/powerpoint/2010/main" val="2900061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252662" y="0"/>
            <a:ext cx="768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K-Means Clustering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39ACF2-FB5E-CE6B-5C71-72B716B86FE6}"/>
              </a:ext>
            </a:extLst>
          </p:cNvPr>
          <p:cNvCxnSpPr>
            <a:cxnSpLocks/>
          </p:cNvCxnSpPr>
          <p:nvPr/>
        </p:nvCxnSpPr>
        <p:spPr>
          <a:xfrm>
            <a:off x="7138995" y="729898"/>
            <a:ext cx="0" cy="59583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E5338A-4F09-7CC9-17D1-CFBBDFB48842}"/>
              </a:ext>
            </a:extLst>
          </p:cNvPr>
          <p:cNvCxnSpPr>
            <a:cxnSpLocks/>
          </p:cNvCxnSpPr>
          <p:nvPr/>
        </p:nvCxnSpPr>
        <p:spPr>
          <a:xfrm>
            <a:off x="386124" y="2165628"/>
            <a:ext cx="1146345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6EBE2A-FD47-12B4-5E70-9430B007AB0F}"/>
              </a:ext>
            </a:extLst>
          </p:cNvPr>
          <p:cNvSpPr txBox="1"/>
          <p:nvPr/>
        </p:nvSpPr>
        <p:spPr>
          <a:xfrm>
            <a:off x="142369" y="657656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9BAE7-CBFB-43BF-C5D2-6355833652FC}"/>
              </a:ext>
            </a:extLst>
          </p:cNvPr>
          <p:cNvSpPr txBox="1"/>
          <p:nvPr/>
        </p:nvSpPr>
        <p:spPr>
          <a:xfrm>
            <a:off x="7203826" y="657656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USE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C3AF2-6AAD-1B91-A660-A37E50F7199D}"/>
              </a:ext>
            </a:extLst>
          </p:cNvPr>
          <p:cNvSpPr txBox="1"/>
          <p:nvPr/>
        </p:nvSpPr>
        <p:spPr>
          <a:xfrm>
            <a:off x="151991" y="2299262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2"/>
              </a:rPr>
              <a:t>ALGORITHM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E65FCB-6341-7569-8056-480BA6C75EAD}"/>
              </a:ext>
            </a:extLst>
          </p:cNvPr>
          <p:cNvSpPr txBox="1"/>
          <p:nvPr/>
        </p:nvSpPr>
        <p:spPr>
          <a:xfrm>
            <a:off x="7575122" y="2267390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7B4E0-A94F-BC59-CF88-5A6FA5077F6C}"/>
              </a:ext>
            </a:extLst>
          </p:cNvPr>
          <p:cNvSpPr txBox="1"/>
          <p:nvPr/>
        </p:nvSpPr>
        <p:spPr>
          <a:xfrm>
            <a:off x="9676799" y="2267390"/>
            <a:ext cx="2071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DISADVANTAGES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04FE95-EF56-CC1F-B214-230A2BC96B1C}"/>
              </a:ext>
            </a:extLst>
          </p:cNvPr>
          <p:cNvCxnSpPr>
            <a:cxnSpLocks/>
          </p:cNvCxnSpPr>
          <p:nvPr/>
        </p:nvCxnSpPr>
        <p:spPr>
          <a:xfrm>
            <a:off x="9614218" y="2267390"/>
            <a:ext cx="0" cy="20603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4658BC-D18F-F2A3-3D2F-0694BC5F7B87}"/>
              </a:ext>
            </a:extLst>
          </p:cNvPr>
          <p:cNvCxnSpPr>
            <a:cxnSpLocks/>
          </p:cNvCxnSpPr>
          <p:nvPr/>
        </p:nvCxnSpPr>
        <p:spPr>
          <a:xfrm>
            <a:off x="7322326" y="2686290"/>
            <a:ext cx="4519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1EDFB3-103E-F58B-D0B4-30954DDFCA5F}"/>
              </a:ext>
            </a:extLst>
          </p:cNvPr>
          <p:cNvSpPr txBox="1"/>
          <p:nvPr/>
        </p:nvSpPr>
        <p:spPr>
          <a:xfrm>
            <a:off x="9643834" y="2759406"/>
            <a:ext cx="2198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Optimal K is often unclear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Computationally and memory intensive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71A8F-2660-1DEF-2AA0-18D7DD837CD1}"/>
              </a:ext>
            </a:extLst>
          </p:cNvPr>
          <p:cNvSpPr txBox="1"/>
          <p:nvPr/>
        </p:nvSpPr>
        <p:spPr>
          <a:xfrm>
            <a:off x="7321008" y="2753380"/>
            <a:ext cx="219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Simple and easy to interpret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CAA28-065D-44B0-242D-F35AA4822ED9}"/>
              </a:ext>
            </a:extLst>
          </p:cNvPr>
          <p:cNvSpPr txBox="1"/>
          <p:nvPr/>
        </p:nvSpPr>
        <p:spPr>
          <a:xfrm>
            <a:off x="142369" y="973715"/>
            <a:ext cx="6861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K-means clustering divides data into “k” groups. It partitions data by randomly assigning centroids to datapoints and repeats the centroid generation-assignment process until cluster memberships within data no longer change.</a:t>
            </a:r>
            <a:endParaRPr lang="en-US" sz="1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496BC3-3E87-EAA3-435A-B90EB27EA6B1}"/>
              </a:ext>
            </a:extLst>
          </p:cNvPr>
          <p:cNvSpPr txBox="1"/>
          <p:nvPr/>
        </p:nvSpPr>
        <p:spPr>
          <a:xfrm>
            <a:off x="7167038" y="932845"/>
            <a:ext cx="4882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Grouping like objects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Image segmentation/compression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Identify subgroups and patterns genetic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Feature selection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13480-C12D-E24E-78CC-EDDD22AC2912}"/>
              </a:ext>
            </a:extLst>
          </p:cNvPr>
          <p:cNvCxnSpPr>
            <a:cxnSpLocks/>
          </p:cNvCxnSpPr>
          <p:nvPr/>
        </p:nvCxnSpPr>
        <p:spPr>
          <a:xfrm flipH="1">
            <a:off x="7138995" y="4368540"/>
            <a:ext cx="47105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4E33270-E564-4BED-B589-7B888DEDB873}"/>
              </a:ext>
            </a:extLst>
          </p:cNvPr>
          <p:cNvSpPr txBox="1"/>
          <p:nvPr/>
        </p:nvSpPr>
        <p:spPr>
          <a:xfrm>
            <a:off x="7158566" y="4433506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CODE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F103C-E908-BA5D-F36B-8AB8A155F342}"/>
              </a:ext>
            </a:extLst>
          </p:cNvPr>
          <p:cNvSpPr txBox="1"/>
          <p:nvPr/>
        </p:nvSpPr>
        <p:spPr>
          <a:xfrm>
            <a:off x="7322652" y="4889202"/>
            <a:ext cx="4726979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from</a:t>
            </a:r>
            <a:r>
              <a:rPr lang="en-US" sz="1600" dirty="0"/>
              <a:t> sklearn.cluster </a:t>
            </a:r>
            <a:r>
              <a:rPr lang="en-US" sz="1600" b="1" dirty="0">
                <a:solidFill>
                  <a:srgbClr val="00B050"/>
                </a:solidFill>
              </a:rPr>
              <a:t>import </a:t>
            </a:r>
            <a:r>
              <a:rPr lang="en-US" dirty="0"/>
              <a:t>KMeans</a:t>
            </a:r>
          </a:p>
          <a:p>
            <a:r>
              <a:rPr lang="en-US" dirty="0"/>
              <a:t>km = KMeans()</a:t>
            </a:r>
            <a:br>
              <a:rPr lang="en-US" sz="1600" dirty="0"/>
            </a:br>
            <a:r>
              <a:rPr lang="en-US" sz="1600" dirty="0"/>
              <a:t>km</a:t>
            </a:r>
            <a:r>
              <a:rPr lang="en-US" dirty="0"/>
              <a:t>.fit(X_train, y_train)</a:t>
            </a:r>
            <a:br>
              <a:rPr lang="en-US" sz="1600" dirty="0"/>
            </a:br>
            <a:r>
              <a:rPr lang="en-US" dirty="0"/>
              <a:t>y_pred = km.predict(X_test)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85D66-09B7-05C5-2BF0-6EC3908C9555}"/>
              </a:ext>
            </a:extLst>
          </p:cNvPr>
          <p:cNvSpPr txBox="1"/>
          <p:nvPr/>
        </p:nvSpPr>
        <p:spPr>
          <a:xfrm>
            <a:off x="107802" y="6327669"/>
            <a:ext cx="5069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hlinkClick r:id="rId3"/>
              </a:rPr>
              <a:t>Hyperparameters</a:t>
            </a:r>
            <a:r>
              <a:rPr lang="en-US" b="1" dirty="0"/>
              <a:t>:</a:t>
            </a:r>
            <a:r>
              <a:rPr lang="en-US" dirty="0"/>
              <a:t> n_clusters, max_iter,  init, n_init</a:t>
            </a:r>
          </a:p>
        </p:txBody>
      </p:sp>
      <p:pic>
        <p:nvPicPr>
          <p:cNvPr id="15362" name="Picture 2" descr="K-means: A Complete Introduction. K-means is an unsupervised clustering… | by Alan Jeffares ...">
            <a:extLst>
              <a:ext uri="{FF2B5EF4-FFF2-40B4-BE49-F238E27FC236}">
                <a16:creationId xmlns:a16="http://schemas.microsoft.com/office/drawing/2014/main" id="{5664DCD1-396A-A9BC-08EC-9C17D6ED2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46" y="3191030"/>
            <a:ext cx="60198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96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E31CEC-B4F8-3C1B-022A-2748B49E559E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MODEL EVALUATION</a:t>
            </a:r>
          </a:p>
        </p:txBody>
      </p:sp>
    </p:spTree>
    <p:extLst>
      <p:ext uri="{BB962C8B-B14F-4D97-AF65-F5344CB8AC3E}">
        <p14:creationId xmlns:p14="http://schemas.microsoft.com/office/powerpoint/2010/main" val="3795410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Evaluation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7C31BA-3453-F606-5A65-3F456C36C1FA}"/>
              </a:ext>
            </a:extLst>
          </p:cNvPr>
          <p:cNvSpPr txBox="1"/>
          <p:nvPr/>
        </p:nvSpPr>
        <p:spPr>
          <a:xfrm>
            <a:off x="361401" y="1512888"/>
            <a:ext cx="11466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To evaluate a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model, test the model’s performance on a data not utilized during training OR tuning.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>
                <a:solidFill>
                  <a:prstClr val="black"/>
                </a:solidFill>
                <a:latin typeface="Calibri" panose="020F0502020204030204"/>
              </a:rPr>
              <a:t>A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best practice is to reserve a third subset of the original data “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/>
              </a:rPr>
              <a:t>train-test-validation split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DB658EA-F6BD-FC4A-C4D3-931398C6A8A4}"/>
              </a:ext>
            </a:extLst>
          </p:cNvPr>
          <p:cNvGrpSpPr/>
          <p:nvPr/>
        </p:nvGrpSpPr>
        <p:grpSpPr>
          <a:xfrm>
            <a:off x="2888325" y="2596843"/>
            <a:ext cx="5321578" cy="3859326"/>
            <a:chOff x="2040186" y="2655576"/>
            <a:chExt cx="5321578" cy="385932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D5BEEA2-9C33-AA85-2EF3-4E800D305D21}"/>
                </a:ext>
              </a:extLst>
            </p:cNvPr>
            <p:cNvGrpSpPr/>
            <p:nvPr/>
          </p:nvGrpSpPr>
          <p:grpSpPr>
            <a:xfrm>
              <a:off x="2040186" y="2655576"/>
              <a:ext cx="5321578" cy="3859326"/>
              <a:chOff x="927597" y="3471394"/>
              <a:chExt cx="5321578" cy="3859326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945E493-2D2C-9073-B57F-555CA53004AC}"/>
                  </a:ext>
                </a:extLst>
              </p:cNvPr>
              <p:cNvGrpSpPr/>
              <p:nvPr/>
            </p:nvGrpSpPr>
            <p:grpSpPr>
              <a:xfrm>
                <a:off x="927597" y="3471394"/>
                <a:ext cx="5321578" cy="3387414"/>
                <a:chOff x="2089908" y="1484927"/>
                <a:chExt cx="7774679" cy="4853379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7558BF47-190A-D1C4-04F7-589AB08BF480}"/>
                    </a:ext>
                  </a:extLst>
                </p:cNvPr>
                <p:cNvGrpSpPr/>
                <p:nvPr/>
              </p:nvGrpSpPr>
              <p:grpSpPr>
                <a:xfrm>
                  <a:off x="7322110" y="1484927"/>
                  <a:ext cx="2542477" cy="3963692"/>
                  <a:chOff x="7504771" y="1020903"/>
                  <a:chExt cx="2542477" cy="3963692"/>
                </a:xfrm>
              </p:grpSpPr>
              <p:sp>
                <p:nvSpPr>
                  <p:cNvPr id="19" name="Rounded Rectangle 18">
                    <a:extLst>
                      <a:ext uri="{FF2B5EF4-FFF2-40B4-BE49-F238E27FC236}">
                        <a16:creationId xmlns:a16="http://schemas.microsoft.com/office/drawing/2014/main" id="{9031C914-FC85-D541-21ED-29900DC7B9C9}"/>
                      </a:ext>
                    </a:extLst>
                  </p:cNvPr>
                  <p:cNvSpPr/>
                  <p:nvPr/>
                </p:nvSpPr>
                <p:spPr>
                  <a:xfrm>
                    <a:off x="7504771" y="1862254"/>
                    <a:ext cx="2542477" cy="3122341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8100"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endParaRPr lang="en-US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" name="U-Turn Arrow 19">
                    <a:extLst>
                      <a:ext uri="{FF2B5EF4-FFF2-40B4-BE49-F238E27FC236}">
                        <a16:creationId xmlns:a16="http://schemas.microsoft.com/office/drawing/2014/main" id="{245AB029-141D-630D-FA1B-083EA12298ED}"/>
                      </a:ext>
                    </a:extLst>
                  </p:cNvPr>
                  <p:cNvSpPr/>
                  <p:nvPr/>
                </p:nvSpPr>
                <p:spPr>
                  <a:xfrm>
                    <a:off x="8486068" y="1482205"/>
                    <a:ext cx="594738" cy="312291"/>
                  </a:xfrm>
                  <a:prstGeom prst="uturnArrow">
                    <a:avLst>
                      <a:gd name="adj1" fmla="val 25000"/>
                      <a:gd name="adj2" fmla="val 25000"/>
                      <a:gd name="adj3" fmla="val 25000"/>
                      <a:gd name="adj4" fmla="val 43750"/>
                      <a:gd name="adj5" fmla="val 100000"/>
                    </a:avLst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C7C6C9C1-1E65-02B4-ED62-BD6723D18DB2}"/>
                      </a:ext>
                    </a:extLst>
                  </p:cNvPr>
                  <p:cNvSpPr txBox="1"/>
                  <p:nvPr/>
                </p:nvSpPr>
                <p:spPr>
                  <a:xfrm>
                    <a:off x="7677525" y="1020903"/>
                    <a:ext cx="16898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Model Tuning</a:t>
                    </a:r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7E825358-EB23-591D-09AA-43AC6DD83B78}"/>
                    </a:ext>
                  </a:extLst>
                </p:cNvPr>
                <p:cNvGrpSpPr/>
                <p:nvPr/>
              </p:nvGrpSpPr>
              <p:grpSpPr>
                <a:xfrm>
                  <a:off x="2089908" y="2500803"/>
                  <a:ext cx="7456865" cy="3837503"/>
                  <a:chOff x="278360" y="1890133"/>
                  <a:chExt cx="7456865" cy="3837503"/>
                </a:xfrm>
              </p:grpSpPr>
              <p:sp>
                <p:nvSpPr>
                  <p:cNvPr id="7" name="Rounded Rectangle 6">
                    <a:extLst>
                      <a:ext uri="{FF2B5EF4-FFF2-40B4-BE49-F238E27FC236}">
                        <a16:creationId xmlns:a16="http://schemas.microsoft.com/office/drawing/2014/main" id="{340169E8-7005-E353-EBB7-03F68551371E}"/>
                      </a:ext>
                    </a:extLst>
                  </p:cNvPr>
                  <p:cNvSpPr/>
                  <p:nvPr/>
                </p:nvSpPr>
                <p:spPr>
                  <a:xfrm>
                    <a:off x="2992244" y="2019425"/>
                    <a:ext cx="1984918" cy="3708211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8100">
                    <a:prstDash val="lg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/>
                  <a:p>
                    <a:pPr algn="ctr"/>
                    <a:r>
                      <a:rPr lang="en-US" b="1" dirty="0">
                        <a:solidFill>
                          <a:sysClr val="windowText" lastClr="000000"/>
                        </a:solidFill>
                      </a:rPr>
                      <a:t>Split</a:t>
                    </a:r>
                  </a:p>
                </p:txBody>
              </p:sp>
              <p:sp>
                <p:nvSpPr>
                  <p:cNvPr id="8" name="Rounded Rectangle 7">
                    <a:extLst>
                      <a:ext uri="{FF2B5EF4-FFF2-40B4-BE49-F238E27FC236}">
                        <a16:creationId xmlns:a16="http://schemas.microsoft.com/office/drawing/2014/main" id="{7D71BEB3-4706-E725-AF10-1094AE9D52F0}"/>
                      </a:ext>
                    </a:extLst>
                  </p:cNvPr>
                  <p:cNvSpPr/>
                  <p:nvPr/>
                </p:nvSpPr>
                <p:spPr>
                  <a:xfrm>
                    <a:off x="278360" y="3255276"/>
                    <a:ext cx="2051825" cy="1103971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b="1" dirty="0"/>
                      <a:t>Data Collection &amp; Cleaning</a:t>
                    </a:r>
                  </a:p>
                </p:txBody>
              </p:sp>
              <p:sp>
                <p:nvSpPr>
                  <p:cNvPr id="9" name="Rounded Rectangle 8">
                    <a:extLst>
                      <a:ext uri="{FF2B5EF4-FFF2-40B4-BE49-F238E27FC236}">
                        <a16:creationId xmlns:a16="http://schemas.microsoft.com/office/drawing/2014/main" id="{0826E15A-1CF2-987D-05AF-60353EB848EE}"/>
                      </a:ext>
                    </a:extLst>
                  </p:cNvPr>
                  <p:cNvSpPr/>
                  <p:nvPr/>
                </p:nvSpPr>
                <p:spPr>
                  <a:xfrm>
                    <a:off x="3241287" y="2572836"/>
                    <a:ext cx="1576038" cy="646332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b="1" dirty="0"/>
                      <a:t>Training Data</a:t>
                    </a:r>
                  </a:p>
                </p:txBody>
              </p:sp>
              <p:sp>
                <p:nvSpPr>
                  <p:cNvPr id="10" name="Rounded Rectangle 9">
                    <a:extLst>
                      <a:ext uri="{FF2B5EF4-FFF2-40B4-BE49-F238E27FC236}">
                        <a16:creationId xmlns:a16="http://schemas.microsoft.com/office/drawing/2014/main" id="{34F24A3B-CEE7-12F7-A113-F021DC8986AD}"/>
                      </a:ext>
                    </a:extLst>
                  </p:cNvPr>
                  <p:cNvSpPr/>
                  <p:nvPr/>
                </p:nvSpPr>
                <p:spPr>
                  <a:xfrm>
                    <a:off x="3196683" y="3656471"/>
                    <a:ext cx="1576039" cy="646332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b="1" dirty="0"/>
                      <a:t>Test Data</a:t>
                    </a:r>
                  </a:p>
                </p:txBody>
              </p:sp>
              <p:cxnSp>
                <p:nvCxnSpPr>
                  <p:cNvPr id="11" name="Straight Arrow Connector 10">
                    <a:extLst>
                      <a:ext uri="{FF2B5EF4-FFF2-40B4-BE49-F238E27FC236}">
                        <a16:creationId xmlns:a16="http://schemas.microsoft.com/office/drawing/2014/main" id="{5C10F01E-F7CE-3DB6-EF18-269AC477D7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381363" y="2896002"/>
                    <a:ext cx="801842" cy="410348"/>
                  </a:xfrm>
                  <a:prstGeom prst="straightConnector1">
                    <a:avLst/>
                  </a:prstGeom>
                  <a:ln w="57150">
                    <a:solidFill>
                      <a:schemeClr val="tx2">
                        <a:lumMod val="60000"/>
                        <a:lumOff val="4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" name="Rounded Rectangle 13">
                    <a:extLst>
                      <a:ext uri="{FF2B5EF4-FFF2-40B4-BE49-F238E27FC236}">
                        <a16:creationId xmlns:a16="http://schemas.microsoft.com/office/drawing/2014/main" id="{38018A5F-9869-A91D-CBD0-3DCD18D18F9A}"/>
                      </a:ext>
                    </a:extLst>
                  </p:cNvPr>
                  <p:cNvSpPr/>
                  <p:nvPr/>
                </p:nvSpPr>
                <p:spPr>
                  <a:xfrm>
                    <a:off x="5865539" y="1890133"/>
                    <a:ext cx="1847389" cy="1103971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b="1" dirty="0"/>
                      <a:t>Model Training</a:t>
                    </a:r>
                  </a:p>
                </p:txBody>
              </p: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121315DE-C302-7023-EBA6-A313D7B9425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77160" y="2787583"/>
                    <a:ext cx="832628" cy="0"/>
                  </a:xfrm>
                  <a:prstGeom prst="straightConnector1">
                    <a:avLst/>
                  </a:prstGeom>
                  <a:ln w="57150">
                    <a:solidFill>
                      <a:schemeClr val="tx2">
                        <a:lumMod val="60000"/>
                        <a:lumOff val="4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Rounded Rectangle 15">
                    <a:extLst>
                      <a:ext uri="{FF2B5EF4-FFF2-40B4-BE49-F238E27FC236}">
                        <a16:creationId xmlns:a16="http://schemas.microsoft.com/office/drawing/2014/main" id="{B5EBD354-FD85-FF08-A453-4817373958E8}"/>
                      </a:ext>
                    </a:extLst>
                  </p:cNvPr>
                  <p:cNvSpPr/>
                  <p:nvPr/>
                </p:nvSpPr>
                <p:spPr>
                  <a:xfrm>
                    <a:off x="5887836" y="3570603"/>
                    <a:ext cx="1847389" cy="1103971"/>
                  </a:xfrm>
                  <a:prstGeom prst="round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b="1" dirty="0"/>
                      <a:t>Model Evaluation</a:t>
                    </a:r>
                  </a:p>
                </p:txBody>
              </p:sp>
              <p:cxnSp>
                <p:nvCxnSpPr>
                  <p:cNvPr id="17" name="Straight Arrow Connector 16">
                    <a:extLst>
                      <a:ext uri="{FF2B5EF4-FFF2-40B4-BE49-F238E27FC236}">
                        <a16:creationId xmlns:a16="http://schemas.microsoft.com/office/drawing/2014/main" id="{6B488393-26BA-9F38-4A5C-2DF5DAC62A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021760" y="3988197"/>
                    <a:ext cx="832628" cy="0"/>
                  </a:xfrm>
                  <a:prstGeom prst="straightConnector1">
                    <a:avLst/>
                  </a:prstGeom>
                  <a:ln w="57150">
                    <a:solidFill>
                      <a:schemeClr val="tx2">
                        <a:lumMod val="60000"/>
                        <a:lumOff val="4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Arrow Connector 17">
                    <a:extLst>
                      <a:ext uri="{FF2B5EF4-FFF2-40B4-BE49-F238E27FC236}">
                        <a16:creationId xmlns:a16="http://schemas.microsoft.com/office/drawing/2014/main" id="{BA66066F-2B53-A415-15AE-F28C84DAC9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11531" y="3049747"/>
                    <a:ext cx="0" cy="465213"/>
                  </a:xfrm>
                  <a:prstGeom prst="straightConnector1">
                    <a:avLst/>
                  </a:prstGeom>
                  <a:ln w="57150">
                    <a:solidFill>
                      <a:schemeClr val="tx2">
                        <a:lumMod val="60000"/>
                        <a:lumOff val="4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778BE47-83F8-79B2-2DA8-29F697E23C9B}"/>
                  </a:ext>
                </a:extLst>
              </p:cNvPr>
              <p:cNvGrpSpPr/>
              <p:nvPr/>
            </p:nvGrpSpPr>
            <p:grpSpPr>
              <a:xfrm>
                <a:off x="2888421" y="6183898"/>
                <a:ext cx="3122868" cy="1146822"/>
                <a:chOff x="2888421" y="6183898"/>
                <a:chExt cx="3122868" cy="1146822"/>
              </a:xfrm>
            </p:grpSpPr>
            <p:sp>
              <p:nvSpPr>
                <p:cNvPr id="22" name="Rounded Rectangle 21">
                  <a:extLst>
                    <a:ext uri="{FF2B5EF4-FFF2-40B4-BE49-F238E27FC236}">
                      <a16:creationId xmlns:a16="http://schemas.microsoft.com/office/drawing/2014/main" id="{977942C6-C5F5-DE68-2F26-0FE9DA19DD57}"/>
                    </a:ext>
                  </a:extLst>
                </p:cNvPr>
                <p:cNvSpPr/>
                <p:nvPr/>
              </p:nvSpPr>
              <p:spPr>
                <a:xfrm>
                  <a:off x="4746796" y="6560204"/>
                  <a:ext cx="1264493" cy="7705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/>
                    <a:t>Final Evaluation</a:t>
                  </a:r>
                </a:p>
              </p:txBody>
            </p:sp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88B272C4-5B8B-BABA-3286-F9CB31983E89}"/>
                    </a:ext>
                  </a:extLst>
                </p:cNvPr>
                <p:cNvSpPr/>
                <p:nvPr/>
              </p:nvSpPr>
              <p:spPr>
                <a:xfrm>
                  <a:off x="2888421" y="6183898"/>
                  <a:ext cx="1171627" cy="451107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/>
                    <a:t>Validation Data</a:t>
                  </a:r>
                </a:p>
              </p:txBody>
            </p: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01EBD426-3621-87A9-9CDE-7183A1C35C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7604" y="6567297"/>
                  <a:ext cx="559300" cy="433335"/>
                </a:xfrm>
                <a:prstGeom prst="straightConnector1">
                  <a:avLst/>
                </a:prstGeom>
                <a:ln w="57150">
                  <a:solidFill>
                    <a:schemeClr val="tx2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2358BBF-4E7B-2064-D38D-1EC092FD313A}"/>
                </a:ext>
              </a:extLst>
            </p:cNvPr>
            <p:cNvCxnSpPr>
              <a:cxnSpLocks/>
            </p:cNvCxnSpPr>
            <p:nvPr/>
          </p:nvCxnSpPr>
          <p:spPr>
            <a:xfrm>
              <a:off x="3457862" y="5074671"/>
              <a:ext cx="504358" cy="359668"/>
            </a:xfrm>
            <a:prstGeom prst="straightConnector1">
              <a:avLst/>
            </a:prstGeom>
            <a:ln w="571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8525F17-F175-569A-023A-A81D3024B549}"/>
                </a:ext>
              </a:extLst>
            </p:cNvPr>
            <p:cNvCxnSpPr>
              <a:cxnSpLocks/>
            </p:cNvCxnSpPr>
            <p:nvPr/>
          </p:nvCxnSpPr>
          <p:spPr>
            <a:xfrm>
              <a:off x="3492892" y="4748917"/>
              <a:ext cx="569914" cy="0"/>
            </a:xfrm>
            <a:prstGeom prst="straightConnector1">
              <a:avLst/>
            </a:prstGeom>
            <a:ln w="571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3788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E31CEC-B4F8-3C1B-022A-2748B49E559E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MODEL EVALUATION:</a:t>
            </a:r>
          </a:p>
          <a:p>
            <a:pPr algn="ctr"/>
            <a:r>
              <a:rPr lang="en-US" sz="3600" b="1" dirty="0"/>
              <a:t>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105191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1596021" y="121728"/>
            <a:ext cx="8999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BINARY CLASSIFICATION: Evaluation Metrics</a:t>
            </a:r>
          </a:p>
        </p:txBody>
      </p:sp>
      <p:pic>
        <p:nvPicPr>
          <p:cNvPr id="16386" name="Picture 2" descr="Evaluation1 - 분류 모델 성능 지표 (Accuracy, Confusion Matrix, Precision, Recall, F1 score, ROC AUC )">
            <a:extLst>
              <a:ext uri="{FF2B5EF4-FFF2-40B4-BE49-F238E27FC236}">
                <a16:creationId xmlns:a16="http://schemas.microsoft.com/office/drawing/2014/main" id="{71019349-62A5-985C-5C7B-31AA60FE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43" y="2015963"/>
            <a:ext cx="5244807" cy="295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6E9137-1920-5D9D-58F7-7BB1C5A8346B}"/>
              </a:ext>
            </a:extLst>
          </p:cNvPr>
          <p:cNvSpPr txBox="1"/>
          <p:nvPr/>
        </p:nvSpPr>
        <p:spPr>
          <a:xfrm>
            <a:off x="1917493" y="1030374"/>
            <a:ext cx="2374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CONFUSION MATRIX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3972C0-2243-5C6A-A8BE-914DBD6DB7A3}"/>
              </a:ext>
            </a:extLst>
          </p:cNvPr>
          <p:cNvSpPr txBox="1"/>
          <p:nvPr/>
        </p:nvSpPr>
        <p:spPr>
          <a:xfrm>
            <a:off x="6536376" y="961124"/>
            <a:ext cx="39210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ROC-AUC</a:t>
            </a:r>
          </a:p>
          <a:p>
            <a:pPr algn="ctr"/>
            <a:r>
              <a:rPr lang="en-US" sz="1600" b="1" dirty="0"/>
              <a:t>Receiver-Operator Characteristic, </a:t>
            </a:r>
          </a:p>
          <a:p>
            <a:pPr algn="ctr"/>
            <a:r>
              <a:rPr lang="en-US" sz="1600" b="1" dirty="0"/>
              <a:t>Area-Under-the-Curve</a:t>
            </a:r>
          </a:p>
        </p:txBody>
      </p:sp>
      <p:pic>
        <p:nvPicPr>
          <p:cNvPr id="6" name="Picture 4" descr="An example of ROC curves with good (AUC = 0.9) and satisfactory (AUC = 0.65) parameters of specificity and sensitivity. The expert scale for AUC values shows quality of the test [49]. ">
            <a:extLst>
              <a:ext uri="{FF2B5EF4-FFF2-40B4-BE49-F238E27FC236}">
                <a16:creationId xmlns:a16="http://schemas.microsoft.com/office/drawing/2014/main" id="{B47A6577-6DD0-B347-9BBE-D664BAD7F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341" y="2015964"/>
            <a:ext cx="5244807" cy="390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932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1258957" y="27540"/>
            <a:ext cx="9766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BINARY CLASSIFICATION: CONFUSION MATRICES</a:t>
            </a:r>
          </a:p>
        </p:txBody>
      </p:sp>
      <p:pic>
        <p:nvPicPr>
          <p:cNvPr id="16386" name="Picture 2" descr="Evaluation1 - 분류 모델 성능 지표 (Accuracy, Confusion Matrix, Precision, Recall, F1 score, ROC AUC )">
            <a:extLst>
              <a:ext uri="{FF2B5EF4-FFF2-40B4-BE49-F238E27FC236}">
                <a16:creationId xmlns:a16="http://schemas.microsoft.com/office/drawing/2014/main" id="{71019349-62A5-985C-5C7B-31AA60FE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70" y="823557"/>
            <a:ext cx="6202940" cy="349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E056EF9-E3DB-E61A-E388-3CAC3E82CB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943090"/>
              </p:ext>
            </p:extLst>
          </p:nvPr>
        </p:nvGraphicFramePr>
        <p:xfrm>
          <a:off x="198781" y="4585252"/>
          <a:ext cx="8528058" cy="2076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753600" imgH="2374900" progId="Excel.Sheet.12">
                  <p:embed/>
                </p:oleObj>
              </mc:Choice>
              <mc:Fallback>
                <p:oleObj name="Worksheet" r:id="rId3" imgW="9753600" imgH="2374900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E056EF9-E3DB-E61A-E388-3CAC3E82CB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781" y="4585252"/>
                        <a:ext cx="8528058" cy="2076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F1 Score">
            <a:extLst>
              <a:ext uri="{FF2B5EF4-FFF2-40B4-BE49-F238E27FC236}">
                <a16:creationId xmlns:a16="http://schemas.microsoft.com/office/drawing/2014/main" id="{5AEF1130-D24B-4310-E83D-898B611F3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814" y="5435057"/>
            <a:ext cx="2673467" cy="60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84FEA4-72DD-EC3A-0F57-DC5347AA19B0}"/>
              </a:ext>
            </a:extLst>
          </p:cNvPr>
          <p:cNvSpPr txBox="1"/>
          <p:nvPr/>
        </p:nvSpPr>
        <p:spPr>
          <a:xfrm>
            <a:off x="212032" y="687123"/>
            <a:ext cx="620294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Positive Class</a:t>
            </a:r>
            <a:r>
              <a:rPr lang="en-US" dirty="0"/>
              <a:t>:  “Yes” category for a binary target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”Survived” in the Titanic dataset (1)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Negative Class</a:t>
            </a:r>
            <a:r>
              <a:rPr lang="en-US" dirty="0"/>
              <a:t>: “No” category for a binary target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“Didn’t Survive” in the Titanic dataset (0)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True Positive</a:t>
            </a:r>
            <a:r>
              <a:rPr lang="en-US" dirty="0"/>
              <a:t>: Items that the model correctly predicted as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Passenger was predicted to survive and survived in real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True Negative</a:t>
            </a:r>
            <a:r>
              <a:rPr lang="en-US" dirty="0"/>
              <a:t>: Items the model correctly predicted as negative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Passenger was predicted to die and died in real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False Positive</a:t>
            </a:r>
            <a:r>
              <a:rPr lang="en-US" dirty="0"/>
              <a:t>: Item model incorrectly predicted as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Passenger was predicted to survive but died in real lif</a:t>
            </a:r>
            <a:r>
              <a:rPr lang="en-US" dirty="0"/>
              <a:t>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False Negative</a:t>
            </a:r>
            <a:r>
              <a:rPr lang="en-US" dirty="0"/>
              <a:t>: Item model incorrectly predicted as negative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Passenger was predicted to die but survived in real life</a:t>
            </a:r>
          </a:p>
        </p:txBody>
      </p:sp>
    </p:spTree>
    <p:extLst>
      <p:ext uri="{BB962C8B-B14F-4D97-AF65-F5344CB8AC3E}">
        <p14:creationId xmlns:p14="http://schemas.microsoft.com/office/powerpoint/2010/main" val="563680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Confusion Matrices Continued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What's the deal with Accuracy, Precision, Recall and F1? | by Christopher  Riggio | Towards Data Science">
            <a:extLst>
              <a:ext uri="{FF2B5EF4-FFF2-40B4-BE49-F238E27FC236}">
                <a16:creationId xmlns:a16="http://schemas.microsoft.com/office/drawing/2014/main" id="{E978DDA5-D60E-EB26-6D8C-CE3683795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6" y="1686582"/>
            <a:ext cx="11662010" cy="42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437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DD1C7B84-9980-AD2F-2ABA-A0A9C9E12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564" y="932225"/>
            <a:ext cx="5158408" cy="47457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343903" y="14288"/>
            <a:ext cx="750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ROC-AUC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B01FC-4B6B-890C-EB5A-6EF554680500}"/>
              </a:ext>
            </a:extLst>
          </p:cNvPr>
          <p:cNvSpPr txBox="1"/>
          <p:nvPr/>
        </p:nvSpPr>
        <p:spPr>
          <a:xfrm>
            <a:off x="486137" y="1122745"/>
            <a:ext cx="51738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ROC-AUC</a:t>
            </a:r>
            <a:r>
              <a:rPr lang="en-US" dirty="0"/>
              <a:t> (Receiver-Operator Area-Under-the-Curve) curves are a common way to report the performance of binary classifiers.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True Positive Rate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False Positive Rate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468025-9CD3-7F1D-B581-615D4EE27476}"/>
              </a:ext>
            </a:extLst>
          </p:cNvPr>
          <p:cNvGrpSpPr/>
          <p:nvPr/>
        </p:nvGrpSpPr>
        <p:grpSpPr>
          <a:xfrm>
            <a:off x="2633020" y="1938344"/>
            <a:ext cx="3066756" cy="853633"/>
            <a:chOff x="2593264" y="1782501"/>
            <a:chExt cx="3066756" cy="853633"/>
          </a:xfrm>
        </p:grpSpPr>
        <p:pic>
          <p:nvPicPr>
            <p:cNvPr id="18434" name="Picture 2">
              <a:extLst>
                <a:ext uri="{FF2B5EF4-FFF2-40B4-BE49-F238E27FC236}">
                  <a16:creationId xmlns:a16="http://schemas.microsoft.com/office/drawing/2014/main" id="{EF599E14-2A4D-9491-600D-AFE784036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3264" y="1782501"/>
              <a:ext cx="3066756" cy="853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5A9414-907F-D87C-7E1B-34785C16C0EA}"/>
                </a:ext>
              </a:extLst>
            </p:cNvPr>
            <p:cNvSpPr txBox="1"/>
            <p:nvPr/>
          </p:nvSpPr>
          <p:spPr>
            <a:xfrm>
              <a:off x="2593264" y="2024651"/>
              <a:ext cx="63607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TPR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CF0E30-79E1-76AB-EDD6-947057D77043}"/>
              </a:ext>
            </a:extLst>
          </p:cNvPr>
          <p:cNvGrpSpPr/>
          <p:nvPr/>
        </p:nvGrpSpPr>
        <p:grpSpPr>
          <a:xfrm>
            <a:off x="2656167" y="3042640"/>
            <a:ext cx="3066756" cy="474432"/>
            <a:chOff x="2593264" y="2723073"/>
            <a:chExt cx="3066756" cy="47443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0454A1-4D00-F8DE-245A-577EDA513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37681" y="2723073"/>
              <a:ext cx="2222339" cy="47443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CFB2263-8DFD-F68A-87F8-0DEC8E1AC494}"/>
                </a:ext>
              </a:extLst>
            </p:cNvPr>
            <p:cNvSpPr txBox="1"/>
            <p:nvPr/>
          </p:nvSpPr>
          <p:spPr>
            <a:xfrm>
              <a:off x="2593264" y="2748714"/>
              <a:ext cx="8444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FPR   </a:t>
              </a:r>
              <a:r>
                <a:rPr lang="en-US" sz="1100" dirty="0"/>
                <a:t>=</a:t>
              </a:r>
            </a:p>
          </p:txBody>
        </p:sp>
      </p:grpSp>
      <p:pic>
        <p:nvPicPr>
          <p:cNvPr id="1026" name="Picture 2" descr="Measuring Performance: AUC (AUROC) – Glass Box">
            <a:extLst>
              <a:ext uri="{FF2B5EF4-FFF2-40B4-BE49-F238E27FC236}">
                <a16:creationId xmlns:a16="http://schemas.microsoft.com/office/drawing/2014/main" id="{5C4948FA-DF55-B9E5-16CA-A32B747A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36" y="867773"/>
            <a:ext cx="6360464" cy="477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130AB72-413E-0FA0-9BFC-D72A94A8F6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550755"/>
              </p:ext>
            </p:extLst>
          </p:nvPr>
        </p:nvGraphicFramePr>
        <p:xfrm>
          <a:off x="1886805" y="4145565"/>
          <a:ext cx="2764575" cy="186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1828800" imgH="1231900" progId="Excel.Sheet.12">
                  <p:embed/>
                </p:oleObj>
              </mc:Choice>
              <mc:Fallback>
                <p:oleObj name="Worksheet" r:id="rId7" imgW="1828800" imgH="1231900" progId="Excel.Sheet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130AB72-413E-0FA0-9BFC-D72A94A8F6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6805" y="4145565"/>
                        <a:ext cx="2764575" cy="186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747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Multiclass Classification: Evaluation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3B01FC-4B6B-890C-EB5A-6EF554680500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Multiclass classification</a:t>
            </a:r>
            <a:r>
              <a:rPr lang="en-US" sz="2000" dirty="0"/>
              <a:t> involves building a classifier that predicts more than 2 classes: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Examples:</a:t>
            </a:r>
          </a:p>
          <a:p>
            <a:pPr marL="12001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Classifier that predicts if a mutation is Severe, Moderate or Mild</a:t>
            </a:r>
          </a:p>
          <a:p>
            <a:pPr marL="12001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Classifier for blood types (A, B, AB, O)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How do you evaluate a model that predicts a categorical variable with more than 2 categories?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Perform ROC-AUC, but adapt the multiple classes into a binary comparisons: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One vs Rest</a:t>
            </a:r>
            <a:r>
              <a:rPr lang="en-US" sz="2000" dirty="0"/>
              <a:t>: OvR</a:t>
            </a:r>
          </a:p>
          <a:p>
            <a:pPr marL="12001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Select one class as the “Positive” class, then assign and combine the others (the rest) as the “Negative” class.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4"/>
              </a:rPr>
              <a:t>One vs One</a:t>
            </a:r>
            <a:r>
              <a:rPr lang="en-US" sz="2000" dirty="0"/>
              <a:t>:  OvO</a:t>
            </a:r>
          </a:p>
          <a:p>
            <a:pPr marL="120015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Compare all possible two-class combinations of the dataset and create an ROC-AUC for each combination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sz="2000" dirty="0"/>
            </a:br>
            <a:endParaRPr lang="en-US" sz="2000" dirty="0"/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5534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E31CEC-B4F8-3C1B-022A-2748B49E559E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2814383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514600" y="14288"/>
            <a:ext cx="701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REGRESSION: Evaluation Metrics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355344-D699-606D-0B22-D9D5A2A3147B}"/>
              </a:ext>
            </a:extLst>
          </p:cNvPr>
          <p:cNvGrpSpPr/>
          <p:nvPr/>
        </p:nvGrpSpPr>
        <p:grpSpPr>
          <a:xfrm>
            <a:off x="90524" y="4967610"/>
            <a:ext cx="11863314" cy="1333500"/>
            <a:chOff x="132316" y="4432399"/>
            <a:chExt cx="11863314" cy="1333500"/>
          </a:xfrm>
        </p:grpSpPr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350CD3EB-D05A-36D1-271D-92C0E4B99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3385" y="4432399"/>
              <a:ext cx="6045200" cy="133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E773C0-8F58-4973-1308-596F3FAB40A0}"/>
                </a:ext>
              </a:extLst>
            </p:cNvPr>
            <p:cNvSpPr txBox="1"/>
            <p:nvPr/>
          </p:nvSpPr>
          <p:spPr>
            <a:xfrm>
              <a:off x="132316" y="4587411"/>
              <a:ext cx="26154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ROOT MEAN SQUARED ERORR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B347D5-2C81-A5E0-4DF0-FDFCF1BFFA06}"/>
                </a:ext>
              </a:extLst>
            </p:cNvPr>
            <p:cNvSpPr txBox="1"/>
            <p:nvPr/>
          </p:nvSpPr>
          <p:spPr>
            <a:xfrm>
              <a:off x="7539540" y="4525855"/>
              <a:ext cx="4456090" cy="830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from</a:t>
              </a:r>
              <a:r>
                <a:rPr lang="en-US" sz="1600" dirty="0"/>
                <a:t> sklearn.metrics </a:t>
              </a:r>
              <a:r>
                <a:rPr lang="en-US" sz="1600" dirty="0">
                  <a:solidFill>
                    <a:srgbClr val="00B050"/>
                  </a:solidFill>
                </a:rPr>
                <a:t>import </a:t>
              </a:r>
              <a:r>
                <a:rPr lang="en-US" sz="1600" dirty="0"/>
                <a:t>mean_squared_error</a:t>
              </a:r>
              <a:br>
                <a:rPr lang="en-US" dirty="0"/>
              </a:br>
              <a:r>
                <a:rPr lang="en-US" sz="1600" dirty="0"/>
                <a:t>mse = mean_squared_error(Y_test, Y_predicted)</a:t>
              </a:r>
            </a:p>
            <a:p>
              <a:r>
                <a:rPr lang="en-US" sz="1600" dirty="0"/>
                <a:t>rmse =  (mse)**0.5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7FF9049-F1E3-5401-D21A-FC53252ED9CC}"/>
              </a:ext>
            </a:extLst>
          </p:cNvPr>
          <p:cNvGrpSpPr/>
          <p:nvPr/>
        </p:nvGrpSpPr>
        <p:grpSpPr>
          <a:xfrm>
            <a:off x="-88795" y="2803658"/>
            <a:ext cx="11940050" cy="1739857"/>
            <a:chOff x="55580" y="2418250"/>
            <a:chExt cx="11940050" cy="173985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FC2ECC1-BC04-FACF-168E-D23C74F57CCD}"/>
                </a:ext>
              </a:extLst>
            </p:cNvPr>
            <p:cNvSpPr txBox="1"/>
            <p:nvPr/>
          </p:nvSpPr>
          <p:spPr>
            <a:xfrm>
              <a:off x="7539540" y="3034257"/>
              <a:ext cx="4456090" cy="6155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from</a:t>
              </a:r>
              <a:r>
                <a:rPr lang="en-US" sz="1600" dirty="0"/>
                <a:t> sklearn.metrics </a:t>
              </a:r>
              <a:r>
                <a:rPr lang="en-US" sz="1600" dirty="0">
                  <a:solidFill>
                    <a:srgbClr val="00B050"/>
                  </a:solidFill>
                </a:rPr>
                <a:t>import </a:t>
              </a:r>
              <a:r>
                <a:rPr lang="en-US" sz="1600" dirty="0"/>
                <a:t>mean_absolute_error</a:t>
              </a:r>
              <a:br>
                <a:rPr lang="en-US" dirty="0"/>
              </a:br>
              <a:r>
                <a:rPr lang="en-US" dirty="0"/>
                <a:t>mean_absolute_error(Y_test, Y_predicted)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A90F6E-843A-32A2-1225-44B0CEBB4684}"/>
                </a:ext>
              </a:extLst>
            </p:cNvPr>
            <p:cNvSpPr txBox="1"/>
            <p:nvPr/>
          </p:nvSpPr>
          <p:spPr>
            <a:xfrm>
              <a:off x="55580" y="2988092"/>
              <a:ext cx="27689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MEAN ABSOLUTE ERORR</a:t>
              </a:r>
            </a:p>
          </p:txBody>
        </p:sp>
        <p:pic>
          <p:nvPicPr>
            <p:cNvPr id="9220" name="Picture 4" descr="4 Best Metrics for Evaluating Regression Model Performance | Machine  Learning | Artificial Intelligence Online Course">
              <a:extLst>
                <a:ext uri="{FF2B5EF4-FFF2-40B4-BE49-F238E27FC236}">
                  <a16:creationId xmlns:a16="http://schemas.microsoft.com/office/drawing/2014/main" id="{9AB957A3-2419-1346-2D39-1BD2F9287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868" y="2418250"/>
              <a:ext cx="3865897" cy="1739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BAEEE3-04C1-6F9E-D93A-D025FD0D4C92}"/>
              </a:ext>
            </a:extLst>
          </p:cNvPr>
          <p:cNvGrpSpPr/>
          <p:nvPr/>
        </p:nvGrpSpPr>
        <p:grpSpPr>
          <a:xfrm>
            <a:off x="193107" y="1236438"/>
            <a:ext cx="11658148" cy="1194531"/>
            <a:chOff x="195687" y="1122911"/>
            <a:chExt cx="11658148" cy="1194531"/>
          </a:xfrm>
        </p:grpSpPr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5D367EAE-D1FE-8FD3-88F0-7CDD1CCA8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687" y="1122911"/>
              <a:ext cx="7206351" cy="1194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44F70A-FDC5-4B46-3AD4-748639AEE743}"/>
                </a:ext>
              </a:extLst>
            </p:cNvPr>
            <p:cNvSpPr txBox="1"/>
            <p:nvPr/>
          </p:nvSpPr>
          <p:spPr>
            <a:xfrm>
              <a:off x="7734300" y="1249251"/>
              <a:ext cx="4119535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from</a:t>
              </a:r>
              <a:r>
                <a:rPr lang="en-US" dirty="0"/>
                <a:t> sklearn.metrics </a:t>
              </a:r>
              <a:r>
                <a:rPr lang="en-US" dirty="0">
                  <a:solidFill>
                    <a:srgbClr val="00B050"/>
                  </a:solidFill>
                </a:rPr>
                <a:t>import</a:t>
              </a:r>
              <a:r>
                <a:rPr lang="en-US" dirty="0"/>
                <a:t> r2_score</a:t>
              </a:r>
              <a:br>
                <a:rPr lang="en-US" dirty="0"/>
              </a:br>
              <a:r>
                <a:rPr lang="en-US" dirty="0"/>
                <a:t>r2_score(Actual, Predicted)</a:t>
              </a:r>
              <a:br>
                <a:rPr lang="en-US" dirty="0"/>
              </a:br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54FB81-7A54-2430-C4ED-574A93831A8C}"/>
              </a:ext>
            </a:extLst>
          </p:cNvPr>
          <p:cNvGrpSpPr/>
          <p:nvPr/>
        </p:nvGrpSpPr>
        <p:grpSpPr>
          <a:xfrm>
            <a:off x="193106" y="2013995"/>
            <a:ext cx="3395045" cy="928029"/>
            <a:chOff x="193106" y="2013995"/>
            <a:chExt cx="3395045" cy="9280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F971E9-EB0D-85EB-8981-70474BD15365}"/>
                </a:ext>
              </a:extLst>
            </p:cNvPr>
            <p:cNvSpPr txBox="1"/>
            <p:nvPr/>
          </p:nvSpPr>
          <p:spPr>
            <a:xfrm>
              <a:off x="193106" y="2388026"/>
              <a:ext cx="33950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R</a:t>
              </a:r>
              <a:r>
                <a:rPr lang="en-US" b="1" baseline="30000" dirty="0">
                  <a:solidFill>
                    <a:srgbClr val="00B050"/>
                  </a:solidFill>
                </a:rPr>
                <a:t>2</a:t>
              </a:r>
              <a:r>
                <a:rPr lang="en-US" b="1" dirty="0">
                  <a:solidFill>
                    <a:srgbClr val="00B050"/>
                  </a:solidFill>
                </a:rPr>
                <a:t> of 1 is ideal </a:t>
              </a:r>
            </a:p>
            <a:p>
              <a:r>
                <a:rPr lang="en-US" sz="1200" b="1" dirty="0">
                  <a:solidFill>
                    <a:srgbClr val="00B050"/>
                  </a:solidFill>
                </a:rPr>
                <a:t>(Range: [-inf, 1], larger the better)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82DB141-3BE0-24F5-4506-EFD5E63D0F44}"/>
                </a:ext>
              </a:extLst>
            </p:cNvPr>
            <p:cNvCxnSpPr/>
            <p:nvPr/>
          </p:nvCxnSpPr>
          <p:spPr>
            <a:xfrm flipV="1">
              <a:off x="520861" y="2013995"/>
              <a:ext cx="0" cy="4169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179EABB-A7E5-C998-895D-CBDBD36139AA}"/>
              </a:ext>
            </a:extLst>
          </p:cNvPr>
          <p:cNvGrpSpPr/>
          <p:nvPr/>
        </p:nvGrpSpPr>
        <p:grpSpPr>
          <a:xfrm>
            <a:off x="303461" y="4039581"/>
            <a:ext cx="2007595" cy="1149900"/>
            <a:chOff x="303461" y="4039581"/>
            <a:chExt cx="2007595" cy="11499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126056A-5073-DD80-3357-FAF84F37B72A}"/>
                </a:ext>
              </a:extLst>
            </p:cNvPr>
            <p:cNvSpPr txBox="1"/>
            <p:nvPr/>
          </p:nvSpPr>
          <p:spPr>
            <a:xfrm>
              <a:off x="303461" y="4455779"/>
              <a:ext cx="2007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Smaller the better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1BD806D-32B6-8691-CE45-7A780954BB7F}"/>
                </a:ext>
              </a:extLst>
            </p:cNvPr>
            <p:cNvCxnSpPr/>
            <p:nvPr/>
          </p:nvCxnSpPr>
          <p:spPr>
            <a:xfrm flipV="1">
              <a:off x="1284109" y="4039581"/>
              <a:ext cx="0" cy="4169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75D465B-7773-FC61-8325-1696BC935107}"/>
                </a:ext>
              </a:extLst>
            </p:cNvPr>
            <p:cNvCxnSpPr>
              <a:cxnSpLocks/>
            </p:cNvCxnSpPr>
            <p:nvPr/>
          </p:nvCxnSpPr>
          <p:spPr>
            <a:xfrm>
              <a:off x="1287796" y="4807461"/>
              <a:ext cx="0" cy="3820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047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E31CEC-B4F8-3C1B-022A-2748B49E559E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Calibri" panose="020F0502020204030204"/>
              </a:rPr>
              <a:t>TECHNIQUES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119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0" name="Rectangle 513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245236" y="66124"/>
            <a:ext cx="5055351" cy="14919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 PERFROMANCE</a:t>
            </a:r>
          </a:p>
        </p:txBody>
      </p:sp>
      <p:grpSp>
        <p:nvGrpSpPr>
          <p:cNvPr id="5142" name="Group 514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5143" name="Straight Connector 514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4" name="Rectangle 514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46" name="Rectangle 514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26C9317-2D26-5093-805B-A92E172E8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2330" y="440886"/>
            <a:ext cx="5862804" cy="574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55EDB1-A483-3913-7FF0-57C91D8B2DA7}"/>
              </a:ext>
            </a:extLst>
          </p:cNvPr>
          <p:cNvSpPr txBox="1"/>
          <p:nvPr/>
        </p:nvSpPr>
        <p:spPr>
          <a:xfrm>
            <a:off x="105096" y="1418393"/>
            <a:ext cx="50553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Recall, test data is typically reserved to assess a final model’s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F0"/>
                </a:solidFill>
              </a:rPr>
              <a:t>OVERFITTING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When the model performs better on the training data, than the test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Solutions: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Acquire a larger training dataset or use a data-augmentation algorithm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Feature engineering: remove a feature(s) from the model or consider dimensionality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F0"/>
                </a:solidFill>
              </a:rPr>
              <a:t>UNDERFITTING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When the model performs equally poorly on the test and training datasets.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Add more features to your dataset to increase model complexity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Test alternate algorithm(s)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Increase training time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Check data for outliers</a:t>
            </a:r>
          </a:p>
        </p:txBody>
      </p:sp>
    </p:spTree>
    <p:extLst>
      <p:ext uri="{BB962C8B-B14F-4D97-AF65-F5344CB8AC3E}">
        <p14:creationId xmlns:p14="http://schemas.microsoft.com/office/powerpoint/2010/main" val="860386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5" name="Rectangle 4102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B0E9E-DE6C-0D44-57C9-EAAB6CCDA7FF}"/>
              </a:ext>
            </a:extLst>
          </p:cNvPr>
          <p:cNvSpPr txBox="1"/>
          <p:nvPr/>
        </p:nvSpPr>
        <p:spPr>
          <a:xfrm>
            <a:off x="645064" y="525982"/>
            <a:ext cx="4282983" cy="12003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CROSS-VALIDATION</a:t>
            </a:r>
          </a:p>
        </p:txBody>
      </p:sp>
      <p:sp>
        <p:nvSpPr>
          <p:cNvPr id="4116" name="Rectangle 410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C8D29-D8A3-A110-37C3-37DD146C0190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F0"/>
                </a:solidFill>
              </a:rPr>
              <a:t>Cross Validation</a:t>
            </a:r>
            <a:r>
              <a:rPr lang="en-US" sz="2000" dirty="0">
                <a:solidFill>
                  <a:srgbClr val="00B0F0"/>
                </a:solidFill>
              </a:rPr>
              <a:t> </a:t>
            </a:r>
            <a:r>
              <a:rPr lang="en-US" sz="2000" dirty="0"/>
              <a:t>is the process of training a model multiple times on different subsets of your data, to improve confidence in the model’s accuracy and evaluation metrics.</a:t>
            </a:r>
          </a:p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Cross validation indicates how well your model will generalize and perform on new data.</a:t>
            </a:r>
          </a:p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Cross validation is also useful for model selection and optimization.</a:t>
            </a:r>
          </a:p>
        </p:txBody>
      </p:sp>
      <p:sp>
        <p:nvSpPr>
          <p:cNvPr id="4117" name="Rectangle 410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8" name="Rectangle 4108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Rectangle 411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ross-Validation: Estimator Evaluator | by Salil Kumar | The Startup | Medium">
            <a:extLst>
              <a:ext uri="{FF2B5EF4-FFF2-40B4-BE49-F238E27FC236}">
                <a16:creationId xmlns:a16="http://schemas.microsoft.com/office/drawing/2014/main" id="{B3F02BB6-0634-3B4A-9F27-588FE53BE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5999" y="611701"/>
            <a:ext cx="5628018" cy="309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BEB93-EE43-468F-977D-E203379EE9C7}"/>
              </a:ext>
            </a:extLst>
          </p:cNvPr>
          <p:cNvSpPr txBox="1"/>
          <p:nvPr/>
        </p:nvSpPr>
        <p:spPr>
          <a:xfrm>
            <a:off x="6199055" y="3732254"/>
            <a:ext cx="5347879" cy="24006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20"/>
                </a:solidFill>
              </a:rPr>
              <a:t>from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E84B5"/>
                </a:solidFill>
              </a:rPr>
              <a:t>sklearn.model_selection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7020"/>
                </a:solidFill>
              </a:rPr>
              <a:t>import</a:t>
            </a:r>
            <a:r>
              <a:rPr lang="en-US" sz="1600" dirty="0"/>
              <a:t> cross_validate</a:t>
            </a:r>
          </a:p>
          <a:p>
            <a:r>
              <a:rPr lang="en-US" sz="1600" b="1" dirty="0">
                <a:solidFill>
                  <a:srgbClr val="007020"/>
                </a:solidFill>
              </a:rPr>
              <a:t>from</a:t>
            </a:r>
            <a:r>
              <a:rPr lang="en-US" sz="1600" dirty="0"/>
              <a:t> sklearn.linear_model </a:t>
            </a:r>
            <a:r>
              <a:rPr lang="en-US" sz="1600" b="1" dirty="0">
                <a:solidFill>
                  <a:srgbClr val="007020"/>
                </a:solidFill>
              </a:rPr>
              <a:t>import</a:t>
            </a:r>
            <a:r>
              <a:rPr lang="en-US" sz="1600" dirty="0"/>
              <a:t> LinearRegression </a:t>
            </a:r>
          </a:p>
          <a:p>
            <a:r>
              <a:rPr lang="en-US" sz="1600" b="1" dirty="0">
                <a:solidFill>
                  <a:srgbClr val="007020"/>
                </a:solidFill>
              </a:rPr>
              <a:t>from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E84B5"/>
                </a:solidFill>
              </a:rPr>
              <a:t>sklearn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7020"/>
                </a:solidFill>
              </a:rPr>
              <a:t>import</a:t>
            </a:r>
            <a:r>
              <a:rPr lang="en-US" sz="1600" dirty="0"/>
              <a:t> datasets</a:t>
            </a:r>
          </a:p>
          <a:p>
            <a:r>
              <a:rPr lang="en-US" sz="1600" dirty="0"/>
              <a:t>diabetes </a:t>
            </a:r>
            <a:r>
              <a:rPr lang="en-US" dirty="0"/>
              <a:t>=</a:t>
            </a:r>
            <a:r>
              <a:rPr lang="en-US" sz="1600" dirty="0"/>
              <a:t> datasets</a:t>
            </a:r>
            <a:r>
              <a:rPr lang="en-US" dirty="0"/>
              <a:t>.</a:t>
            </a:r>
            <a:r>
              <a:rPr lang="en-US" sz="1600" dirty="0"/>
              <a:t>load_diabetes()</a:t>
            </a:r>
          </a:p>
          <a:p>
            <a:r>
              <a:rPr lang="en-US" sz="1600" dirty="0"/>
              <a:t>X </a:t>
            </a:r>
            <a:r>
              <a:rPr lang="en-US" dirty="0"/>
              <a:t>=</a:t>
            </a:r>
            <a:r>
              <a:rPr lang="en-US" sz="1600" dirty="0"/>
              <a:t> diabetes</a:t>
            </a:r>
            <a:r>
              <a:rPr lang="en-US" dirty="0"/>
              <a:t>.</a:t>
            </a:r>
            <a:r>
              <a:rPr lang="en-US" sz="1600" dirty="0"/>
              <a:t>data[:</a:t>
            </a:r>
            <a:r>
              <a:rPr lang="en-US" dirty="0"/>
              <a:t>150</a:t>
            </a:r>
            <a:r>
              <a:rPr lang="en-US" sz="1600" dirty="0"/>
              <a:t>]</a:t>
            </a:r>
          </a:p>
          <a:p>
            <a:r>
              <a:rPr lang="en-US" sz="1600" dirty="0"/>
              <a:t>y </a:t>
            </a:r>
            <a:r>
              <a:rPr lang="en-US" dirty="0"/>
              <a:t>=</a:t>
            </a:r>
            <a:r>
              <a:rPr lang="en-US" sz="1600" dirty="0"/>
              <a:t> diabetes</a:t>
            </a:r>
            <a:r>
              <a:rPr lang="en-US" dirty="0"/>
              <a:t>.</a:t>
            </a:r>
            <a:r>
              <a:rPr lang="en-US" sz="1600" dirty="0"/>
              <a:t>target[:</a:t>
            </a:r>
            <a:r>
              <a:rPr lang="en-US" dirty="0"/>
              <a:t>150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reg = LinearRegression()</a:t>
            </a:r>
          </a:p>
          <a:p>
            <a:r>
              <a:rPr lang="en-US" sz="1600" dirty="0"/>
              <a:t>cv_results = cross_validate(reg, X, y, cv=3)</a:t>
            </a:r>
          </a:p>
          <a:p>
            <a:r>
              <a:rPr lang="en-US" sz="1600" dirty="0"/>
              <a:t>print(cv_results['test_score’])</a:t>
            </a:r>
          </a:p>
        </p:txBody>
      </p:sp>
    </p:spTree>
    <p:extLst>
      <p:ext uri="{BB962C8B-B14F-4D97-AF65-F5344CB8AC3E}">
        <p14:creationId xmlns:p14="http://schemas.microsoft.com/office/powerpoint/2010/main" val="2623593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E31CEC-B4F8-3C1B-022A-2748B49E559E}"/>
              </a:ext>
            </a:extLst>
          </p:cNvPr>
          <p:cNvSpPr/>
          <p:nvPr/>
        </p:nvSpPr>
        <p:spPr>
          <a:xfrm>
            <a:off x="3014663" y="2228850"/>
            <a:ext cx="6672262" cy="190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OPTIMIZATION</a:t>
            </a:r>
          </a:p>
        </p:txBody>
      </p:sp>
    </p:spTree>
    <p:extLst>
      <p:ext uri="{BB962C8B-B14F-4D97-AF65-F5344CB8AC3E}">
        <p14:creationId xmlns:p14="http://schemas.microsoft.com/office/powerpoint/2010/main" val="3929245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5F5358-91FA-80EF-CFFC-337685A64C86}"/>
              </a:ext>
            </a:extLst>
          </p:cNvPr>
          <p:cNvSpPr txBox="1"/>
          <p:nvPr/>
        </p:nvSpPr>
        <p:spPr>
          <a:xfrm>
            <a:off x="234080" y="1386243"/>
            <a:ext cx="11551534" cy="5447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from sklearn.impute import </a:t>
            </a:r>
            <a:r>
              <a:rPr lang="en-US" sz="1200" dirty="0" err="1"/>
              <a:t>SimpleImputer</a:t>
            </a:r>
            <a:endParaRPr lang="en-US" sz="1200" dirty="0"/>
          </a:p>
          <a:p>
            <a:r>
              <a:rPr lang="en-US" sz="1200" dirty="0"/>
              <a:t>from </a:t>
            </a:r>
            <a:r>
              <a:rPr lang="en-US" sz="1200" dirty="0" err="1"/>
              <a:t>sklearn.preprocessing</a:t>
            </a:r>
            <a:r>
              <a:rPr lang="en-US" sz="1200" dirty="0"/>
              <a:t> import </a:t>
            </a:r>
            <a:r>
              <a:rPr lang="en-US" sz="1200" dirty="0" err="1"/>
              <a:t>OneHotEncoder</a:t>
            </a:r>
            <a:r>
              <a:rPr lang="en-US" sz="1200" dirty="0"/>
              <a:t>, StandardScaler</a:t>
            </a:r>
          </a:p>
          <a:p>
            <a:r>
              <a:rPr lang="en-US" sz="1200" dirty="0"/>
              <a:t>from </a:t>
            </a:r>
            <a:r>
              <a:rPr lang="en-US" sz="1200" dirty="0" err="1"/>
              <a:t>sklearn.compose</a:t>
            </a:r>
            <a:r>
              <a:rPr lang="en-US" sz="1200" dirty="0"/>
              <a:t> import ColumnTransformer</a:t>
            </a:r>
          </a:p>
          <a:p>
            <a:r>
              <a:rPr lang="en-US" sz="1200" dirty="0"/>
              <a:t>from </a:t>
            </a:r>
            <a:r>
              <a:rPr lang="en-US" sz="1200" dirty="0" err="1"/>
              <a:t>sklearn.pipeline</a:t>
            </a:r>
            <a:r>
              <a:rPr lang="en-US" sz="1200" dirty="0"/>
              <a:t> import Pipeline</a:t>
            </a:r>
          </a:p>
          <a:p>
            <a:r>
              <a:rPr lang="en-US" sz="1200" dirty="0"/>
              <a:t>from sklearn import metrics</a:t>
            </a:r>
          </a:p>
          <a:p>
            <a:endParaRPr lang="en-US" sz="1200" dirty="0"/>
          </a:p>
          <a:p>
            <a:r>
              <a:rPr lang="en-US" sz="1200" dirty="0"/>
              <a:t>target = 'Survived'</a:t>
            </a:r>
          </a:p>
          <a:p>
            <a:r>
              <a:rPr lang="en-US" sz="1200" dirty="0"/>
              <a:t>X_train, X_test, y_train, y_test = </a:t>
            </a:r>
            <a:r>
              <a:rPr lang="en-US" sz="1200" dirty="0" err="1"/>
              <a:t>train_test_split</a:t>
            </a:r>
            <a:r>
              <a:rPr lang="en-US" sz="1200" dirty="0"/>
              <a:t>(</a:t>
            </a:r>
            <a:r>
              <a:rPr lang="en-US" sz="1200" dirty="0" err="1"/>
              <a:t>train_df.drop</a:t>
            </a:r>
            <a:r>
              <a:rPr lang="en-US" sz="1200" dirty="0"/>
              <a:t>(columns=target), </a:t>
            </a:r>
          </a:p>
          <a:p>
            <a:r>
              <a:rPr lang="en-US" sz="1200" dirty="0"/>
              <a:t>                                                    </a:t>
            </a:r>
            <a:r>
              <a:rPr lang="en-US" sz="1200" dirty="0" err="1"/>
              <a:t>train_df</a:t>
            </a:r>
            <a:r>
              <a:rPr lang="en-US" sz="1200" dirty="0"/>
              <a:t>[target], </a:t>
            </a:r>
            <a:r>
              <a:rPr lang="en-US" sz="1200" dirty="0" err="1"/>
              <a:t>test_size</a:t>
            </a:r>
            <a:r>
              <a:rPr lang="en-US" sz="1200" dirty="0"/>
              <a:t>=0.2, random_state=123)</a:t>
            </a:r>
          </a:p>
          <a:p>
            <a:endParaRPr lang="en-US" sz="1200" dirty="0"/>
          </a:p>
          <a:p>
            <a:r>
              <a:rPr lang="en-US" sz="1200" dirty="0" err="1"/>
              <a:t>categorical_features</a:t>
            </a:r>
            <a:r>
              <a:rPr lang="en-US" sz="1200" dirty="0"/>
              <a:t> = [x for x in </a:t>
            </a:r>
            <a:r>
              <a:rPr lang="en-US" sz="1200" dirty="0" err="1"/>
              <a:t>train_df.select_dtypes</a:t>
            </a:r>
            <a:r>
              <a:rPr lang="en-US" sz="1200" dirty="0"/>
              <a:t>(exclude=['number']).</a:t>
            </a:r>
            <a:r>
              <a:rPr lang="en-US" sz="1200" dirty="0" err="1"/>
              <a:t>columns.values</a:t>
            </a:r>
            <a:r>
              <a:rPr lang="en-US" sz="1200" dirty="0"/>
              <a:t> if x != "Name"]</a:t>
            </a:r>
          </a:p>
          <a:p>
            <a:r>
              <a:rPr lang="en-US" sz="1200" dirty="0" err="1"/>
              <a:t>numeric_features</a:t>
            </a:r>
            <a:r>
              <a:rPr lang="en-US" sz="1200" dirty="0"/>
              <a:t> = [x for x in </a:t>
            </a:r>
            <a:r>
              <a:rPr lang="en-US" sz="1200" dirty="0" err="1"/>
              <a:t>train_df.select_dtypes</a:t>
            </a:r>
            <a:r>
              <a:rPr lang="en-US" sz="1200" dirty="0"/>
              <a:t>(include=['number']).</a:t>
            </a:r>
            <a:r>
              <a:rPr lang="en-US" sz="1200" dirty="0" err="1"/>
              <a:t>columns.values</a:t>
            </a:r>
            <a:r>
              <a:rPr lang="en-US" sz="1200" dirty="0"/>
              <a:t> if x!= target]</a:t>
            </a:r>
          </a:p>
          <a:p>
            <a:endParaRPr lang="en-US" sz="1200" dirty="0"/>
          </a:p>
          <a:p>
            <a:r>
              <a:rPr lang="en-US" sz="1200" dirty="0" err="1"/>
              <a:t>num_pipeline</a:t>
            </a:r>
            <a:r>
              <a:rPr lang="en-US" sz="1200" dirty="0"/>
              <a:t> = Pipeline([ ('imputer', </a:t>
            </a:r>
            <a:r>
              <a:rPr lang="en-US" sz="1200" dirty="0" err="1"/>
              <a:t>SimpleImputer</a:t>
            </a:r>
            <a:r>
              <a:rPr lang="en-US" sz="1200" dirty="0"/>
              <a:t>(strategy="median")), ('</a:t>
            </a:r>
            <a:r>
              <a:rPr lang="en-US" sz="1200" dirty="0" err="1"/>
              <a:t>std_scaler</a:t>
            </a:r>
            <a:r>
              <a:rPr lang="en-US" sz="1200" dirty="0"/>
              <a:t>', StandardScaler())])</a:t>
            </a:r>
          </a:p>
          <a:p>
            <a:r>
              <a:rPr lang="en-US" sz="1200" dirty="0" err="1"/>
              <a:t>cat_transformer</a:t>
            </a:r>
            <a:r>
              <a:rPr lang="en-US" sz="1200" dirty="0"/>
              <a:t> = Pipeline(steps = [('imputer', </a:t>
            </a:r>
            <a:r>
              <a:rPr lang="en-US" sz="1200" dirty="0" err="1"/>
              <a:t>SimpleImputer</a:t>
            </a:r>
            <a:r>
              <a:rPr lang="en-US" sz="1200" dirty="0"/>
              <a:t>(strategy='constant', </a:t>
            </a:r>
            <a:r>
              <a:rPr lang="en-US" sz="1200" dirty="0" err="1"/>
              <a:t>fill_value</a:t>
            </a:r>
            <a:r>
              <a:rPr lang="en-US" sz="1200" dirty="0"/>
              <a:t>='missing’)), ('</a:t>
            </a:r>
            <a:r>
              <a:rPr lang="en-US" sz="1200" dirty="0" err="1"/>
              <a:t>onehot</a:t>
            </a:r>
            <a:r>
              <a:rPr lang="en-US" sz="1200" dirty="0"/>
              <a:t>', </a:t>
            </a:r>
            <a:r>
              <a:rPr lang="en-US" sz="1200" dirty="0" err="1"/>
              <a:t>OneHotEncoder</a:t>
            </a:r>
            <a:r>
              <a:rPr lang="en-US" sz="1200" dirty="0"/>
              <a:t>(</a:t>
            </a:r>
            <a:r>
              <a:rPr lang="en-US" sz="1200" dirty="0" err="1"/>
              <a:t>handle_unknown</a:t>
            </a:r>
            <a:r>
              <a:rPr lang="en-US" sz="1200" dirty="0"/>
              <a:t>='ignore'))])</a:t>
            </a:r>
          </a:p>
          <a:p>
            <a:r>
              <a:rPr lang="en-US" sz="1200" dirty="0" err="1"/>
              <a:t>num_transformer</a:t>
            </a:r>
            <a:r>
              <a:rPr lang="en-US" sz="1200" dirty="0"/>
              <a:t>= Pipeline(steps = [('imputer', </a:t>
            </a:r>
            <a:r>
              <a:rPr lang="en-US" sz="1200" dirty="0" err="1"/>
              <a:t>SimpleImputer</a:t>
            </a:r>
            <a:r>
              <a:rPr lang="en-US" sz="1200" dirty="0"/>
              <a:t>(strategy="</a:t>
            </a:r>
            <a:r>
              <a:rPr lang="en-US" sz="1200" dirty="0" err="1"/>
              <a:t>most_frequent</a:t>
            </a:r>
            <a:r>
              <a:rPr lang="en-US" sz="1200" dirty="0"/>
              <a:t>")), ('cat', </a:t>
            </a:r>
            <a:r>
              <a:rPr lang="en-US" sz="1200" dirty="0" err="1"/>
              <a:t>OneHotEncoder</a:t>
            </a:r>
            <a:r>
              <a:rPr lang="en-US" sz="1200" dirty="0"/>
              <a:t>(</a:t>
            </a:r>
            <a:r>
              <a:rPr lang="en-US" sz="1200" dirty="0" err="1"/>
              <a:t>handle_unknown</a:t>
            </a:r>
            <a:r>
              <a:rPr lang="en-US" sz="1200" dirty="0"/>
              <a:t>='ignore'))])</a:t>
            </a:r>
          </a:p>
          <a:p>
            <a:endParaRPr lang="en-US" sz="1200" dirty="0"/>
          </a:p>
          <a:p>
            <a:r>
              <a:rPr lang="en-US" sz="1200" dirty="0"/>
              <a:t>preprocessor = ColumnTransformer(transformers=[('num', </a:t>
            </a:r>
            <a:r>
              <a:rPr lang="en-US" sz="1200" dirty="0" err="1"/>
              <a:t>num_transformer</a:t>
            </a:r>
            <a:r>
              <a:rPr lang="en-US" sz="1200" dirty="0"/>
              <a:t>, </a:t>
            </a:r>
            <a:r>
              <a:rPr lang="en-US" sz="1200" dirty="0" err="1"/>
              <a:t>numeric_features</a:t>
            </a:r>
            <a:r>
              <a:rPr lang="en-US" sz="1200" dirty="0"/>
              <a:t>), ('cat', </a:t>
            </a:r>
            <a:r>
              <a:rPr lang="en-US" sz="1200" dirty="0" err="1"/>
              <a:t>cat_transformer</a:t>
            </a:r>
            <a:r>
              <a:rPr lang="en-US" sz="1200" dirty="0"/>
              <a:t>, </a:t>
            </a:r>
            <a:r>
              <a:rPr lang="en-US" sz="1200" dirty="0" err="1"/>
              <a:t>categorical_features</a:t>
            </a:r>
            <a:r>
              <a:rPr lang="en-US" sz="1200" dirty="0"/>
              <a:t>)])</a:t>
            </a:r>
          </a:p>
          <a:p>
            <a:endParaRPr lang="en-US" sz="1200" dirty="0"/>
          </a:p>
          <a:p>
            <a:r>
              <a:rPr lang="en-US" sz="1200" dirty="0"/>
              <a:t>pipe = Pipeline(steps = [('preprocessor', preprocessor),</a:t>
            </a:r>
          </a:p>
          <a:p>
            <a:r>
              <a:rPr lang="en-US" sz="1200" dirty="0"/>
              <a:t>                       ('classifier', RandomForestClassifier(random_state=1))])</a:t>
            </a:r>
          </a:p>
          <a:p>
            <a:endParaRPr lang="en-US" sz="1200" dirty="0"/>
          </a:p>
          <a:p>
            <a:r>
              <a:rPr lang="en-US" sz="1200" dirty="0"/>
              <a:t>param_grid = {'preprocessor__num__imputer__strategy' : ['mean', 'median’],</a:t>
            </a:r>
          </a:p>
          <a:p>
            <a:r>
              <a:rPr lang="en-US" sz="1200" dirty="0"/>
              <a:t>	classifier__max_depth' : range(10, 200),</a:t>
            </a:r>
          </a:p>
          <a:p>
            <a:r>
              <a:rPr lang="en-US" sz="1200" dirty="0"/>
              <a:t>	'classifier__max_features' : [0.1,1],</a:t>
            </a:r>
          </a:p>
          <a:p>
            <a:r>
              <a:rPr lang="en-US" sz="1200" dirty="0"/>
              <a:t>	'classifier__n_estimators' : range(50, 500),</a:t>
            </a:r>
          </a:p>
          <a:p>
            <a:r>
              <a:rPr lang="en-US" sz="1200" dirty="0"/>
              <a:t>	'classifier__criterion' : ["gini", "entropy"]</a:t>
            </a:r>
          </a:p>
          <a:p>
            <a:r>
              <a:rPr lang="en-US" sz="1200" dirty="0"/>
              <a:t>             }</a:t>
            </a:r>
          </a:p>
          <a:p>
            <a:r>
              <a:rPr lang="en-US" sz="1200" dirty="0"/>
              <a:t>grid_search = GridSearchCV(pipe, param_grid=param_grid, cv=10, scoring = 'roc_auc', n_jobs = 4)</a:t>
            </a:r>
          </a:p>
        </p:txBody>
      </p: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795DC-B7DF-2AFF-74CF-E064E267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Optimization Techniques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7C31BA-3453-F606-5A65-3F456C36C1FA}"/>
              </a:ext>
            </a:extLst>
          </p:cNvPr>
          <p:cNvSpPr txBox="1"/>
          <p:nvPr/>
        </p:nvSpPr>
        <p:spPr>
          <a:xfrm>
            <a:off x="491771" y="1695645"/>
            <a:ext cx="114661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model performance through iterative roun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ds of training, adjusting model hyperparameters, performing feature-engineering and/or cleaning the training dataset each time.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Hyperparameters can be optimized randomly (</a:t>
            </a:r>
            <a:r>
              <a:rPr lang="en-US" dirty="0">
                <a:hlinkClick r:id="rId3"/>
              </a:rPr>
              <a:t>sklearn.model_selection.</a:t>
            </a:r>
            <a:r>
              <a:rPr lang="en-US" b="1" dirty="0">
                <a:hlinkClick r:id="rId3"/>
              </a:rPr>
              <a:t>RandomizedSearchCV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), by testing a collection of guesses (</a:t>
            </a:r>
            <a:r>
              <a:rPr lang="en-US" dirty="0">
                <a:hlinkClick r:id="rId4"/>
              </a:rPr>
              <a:t>sklearn.model_selection.</a:t>
            </a:r>
            <a:r>
              <a:rPr lang="en-US" b="1" dirty="0">
                <a:hlinkClick r:id="rId4"/>
              </a:rPr>
              <a:t>GridSearchCV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) or using advanced techniques like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hlinkClick r:id="rId5"/>
              </a:rPr>
              <a:t>Bayesian hyperparameter optimization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hlinkClick r:id="rId6"/>
              </a:rPr>
              <a:t>hyperopt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hlinkClick r:id="rId7"/>
              </a:rPr>
              <a:t>Feature engineering</a:t>
            </a:r>
            <a:r>
              <a:rPr lang="en-US" dirty="0"/>
              <a:t>: Select variables for input into the model, prioritizing features that are “associated” with the output variable. “Good” features are difficult to predict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sklearn.feature_selection.SelectKBest</a:t>
            </a:r>
            <a:r>
              <a:rPr lang="en-US" dirty="0"/>
              <a:t>, Recursive feature selection (</a:t>
            </a:r>
            <a:r>
              <a:rPr lang="en-US" dirty="0">
                <a:hlinkClick r:id="rId9"/>
              </a:rPr>
              <a:t>sklearn.feature_selection.RFECV</a:t>
            </a:r>
            <a:r>
              <a:rPr lang="en-US" dirty="0"/>
              <a:t>)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Models can also be optimized from end-to-end, including the preprocessing step:</a:t>
            </a:r>
          </a:p>
        </p:txBody>
      </p:sp>
    </p:spTree>
    <p:extLst>
      <p:ext uri="{BB962C8B-B14F-4D97-AF65-F5344CB8AC3E}">
        <p14:creationId xmlns:p14="http://schemas.microsoft.com/office/powerpoint/2010/main" val="77307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16059</TotalTime>
  <Words>3879</Words>
  <Application>Microsoft Macintosh PowerPoint</Application>
  <PresentationFormat>Widescreen</PresentationFormat>
  <Paragraphs>510</Paragraphs>
  <Slides>38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Worksheet</vt:lpstr>
      <vt:lpstr>Intro to Machine Learning</vt:lpstr>
      <vt:lpstr>PowerPoint Presentation</vt:lpstr>
      <vt:lpstr>PowerPoint Presentation</vt:lpstr>
      <vt:lpstr>PowerPoint Presentation</vt:lpstr>
      <vt:lpstr>Types of Data</vt:lpstr>
      <vt:lpstr>Types of Machine Learning</vt:lpstr>
      <vt:lpstr>PowerPoint Presentation</vt:lpstr>
      <vt:lpstr>PowerPoint Presentation</vt:lpstr>
      <vt:lpstr>PowerPoint Presentation</vt:lpstr>
      <vt:lpstr>Model Tuning and Optimization</vt:lpstr>
      <vt:lpstr>PowerPoint Presentation</vt:lpstr>
      <vt:lpstr>Terminology Review: Titanic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Evaluation</vt:lpstr>
      <vt:lpstr>PowerPoint Presentation</vt:lpstr>
      <vt:lpstr>PowerPoint Presentation</vt:lpstr>
      <vt:lpstr>PowerPoint Presentation</vt:lpstr>
      <vt:lpstr>Confusion Matrices Continued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Optimization Techniques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Overview</dc:title>
  <dc:creator>Marena Trinidad</dc:creator>
  <cp:lastModifiedBy>Marena Trinidad</cp:lastModifiedBy>
  <cp:revision>84</cp:revision>
  <dcterms:created xsi:type="dcterms:W3CDTF">2022-08-08T00:10:32Z</dcterms:created>
  <dcterms:modified xsi:type="dcterms:W3CDTF">2022-08-25T21:06:00Z</dcterms:modified>
</cp:coreProperties>
</file>