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7" r:id="rId2"/>
    <p:sldId id="286" r:id="rId3"/>
    <p:sldId id="357" r:id="rId4"/>
    <p:sldId id="343" r:id="rId5"/>
    <p:sldId id="354" r:id="rId6"/>
    <p:sldId id="344" r:id="rId7"/>
    <p:sldId id="351" r:id="rId8"/>
    <p:sldId id="329" r:id="rId9"/>
    <p:sldId id="350" r:id="rId10"/>
    <p:sldId id="326" r:id="rId11"/>
    <p:sldId id="358" r:id="rId12"/>
    <p:sldId id="328" r:id="rId13"/>
    <p:sldId id="360" r:id="rId14"/>
    <p:sldId id="345" r:id="rId15"/>
    <p:sldId id="260" r:id="rId16"/>
    <p:sldId id="279" r:id="rId17"/>
    <p:sldId id="280" r:id="rId18"/>
    <p:sldId id="322" r:id="rId19"/>
    <p:sldId id="352" r:id="rId20"/>
    <p:sldId id="353" r:id="rId21"/>
    <p:sldId id="361" r:id="rId22"/>
    <p:sldId id="355" r:id="rId23"/>
    <p:sldId id="356" r:id="rId24"/>
    <p:sldId id="359" r:id="rId25"/>
    <p:sldId id="259" r:id="rId26"/>
    <p:sldId id="34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01"/>
    <p:restoredTop sz="94652"/>
  </p:normalViewPr>
  <p:slideViewPr>
    <p:cSldViewPr snapToGrid="0" snapToObjects="1">
      <p:cViewPr varScale="1">
        <p:scale>
          <a:sx n="128" d="100"/>
          <a:sy n="128" d="100"/>
        </p:scale>
        <p:origin x="176" y="9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wyattclark\Desktop\OneDrive%20-%20BioMarin\Documents\Presentations\MLD_Bootcamp_2022\ARSA_Misense_Coun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Sheet2!$B$1</c:f>
              <c:strCache>
                <c:ptCount val="1"/>
                <c:pt idx="0">
                  <c:v>Count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01C-6146-8731-F80ED6B69D4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01C-6146-8731-F80ED6B69D4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01C-6146-8731-F80ED6B69D4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01C-6146-8731-F80ED6B69D4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01C-6146-8731-F80ED6B69D43}"/>
              </c:ext>
            </c:extLst>
          </c:dPt>
          <c:dLbls>
            <c:dLbl>
              <c:idx val="0"/>
              <c:layout>
                <c:manualLayout>
                  <c:x val="-3.0250328083989503E-2"/>
                  <c:y val="-0.1345618256051326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01C-6146-8731-F80ED6B69D43}"/>
                </c:ext>
              </c:extLst>
            </c:dLbl>
            <c:dLbl>
              <c:idx val="1"/>
              <c:layout>
                <c:manualLayout>
                  <c:x val="7.8694116360454938E-2"/>
                  <c:y val="-8.009441528142315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01C-6146-8731-F80ED6B69D43}"/>
                </c:ext>
              </c:extLst>
            </c:dLbl>
            <c:dLbl>
              <c:idx val="2"/>
              <c:layout>
                <c:manualLayout>
                  <c:x val="5.0218722659667543E-2"/>
                  <c:y val="3.775116652085155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01C-6146-8731-F80ED6B69D43}"/>
                </c:ext>
              </c:extLst>
            </c:dLbl>
            <c:dLbl>
              <c:idx val="3"/>
              <c:layout>
                <c:manualLayout>
                  <c:x val="3.0507108486439196E-2"/>
                  <c:y val="0.1145917177019539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01C-6146-8731-F80ED6B69D43}"/>
                </c:ext>
              </c:extLst>
            </c:dLbl>
            <c:dLbl>
              <c:idx val="4"/>
              <c:layout>
                <c:manualLayout>
                  <c:x val="0.25500182179289677"/>
                  <c:y val="-9.375448493707314E-2"/>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7190094816975945"/>
                      <c:h val="0.13300801456129407"/>
                    </c:manualLayout>
                  </c15:layout>
                </c:ext>
                <c:ext xmlns:c16="http://schemas.microsoft.com/office/drawing/2014/chart" uri="{C3380CC4-5D6E-409C-BE32-E72D297353CC}">
                  <c16:uniqueId val="{00000009-301C-6146-8731-F80ED6B69D4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Sheet2!$A$2:$A$6</c:f>
              <c:strCache>
                <c:ptCount val="5"/>
                <c:pt idx="0">
                  <c:v>Benign</c:v>
                </c:pt>
                <c:pt idx="1">
                  <c:v>Mild</c:v>
                </c:pt>
                <c:pt idx="2">
                  <c:v>Moderate</c:v>
                </c:pt>
                <c:pt idx="3">
                  <c:v>Severe</c:v>
                </c:pt>
                <c:pt idx="4">
                  <c:v>VUS</c:v>
                </c:pt>
              </c:strCache>
            </c:strRef>
          </c:cat>
          <c:val>
            <c:numRef>
              <c:f>Sheet2!$B$2:$B$6</c:f>
              <c:numCache>
                <c:formatCode>General</c:formatCode>
                <c:ptCount val="5"/>
                <c:pt idx="0">
                  <c:v>5</c:v>
                </c:pt>
                <c:pt idx="1">
                  <c:v>2</c:v>
                </c:pt>
                <c:pt idx="2">
                  <c:v>5</c:v>
                </c:pt>
                <c:pt idx="3">
                  <c:v>21</c:v>
                </c:pt>
                <c:pt idx="4">
                  <c:v>334</c:v>
                </c:pt>
              </c:numCache>
            </c:numRef>
          </c:val>
          <c:extLst>
            <c:ext xmlns:c16="http://schemas.microsoft.com/office/drawing/2014/chart" uri="{C3380CC4-5D6E-409C-BE32-E72D297353CC}">
              <c16:uniqueId val="{0000000A-301C-6146-8731-F80ED6B69D43}"/>
            </c:ext>
          </c:extLst>
        </c:ser>
        <c:dLbls>
          <c:showLegendKey val="0"/>
          <c:showVal val="0"/>
          <c:showCatName val="1"/>
          <c:showSerName val="0"/>
          <c:showPercent val="1"/>
          <c:showBubbleSize val="0"/>
          <c:showLeaderLines val="1"/>
        </c:dLbls>
        <c:firstSliceAng val="61"/>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8397C0-D2AC-4569-A859-CBFA4B856508}"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198078C-C05D-4FE9-A9F6-C971A9659AC6}">
      <dgm:prSet/>
      <dgm:spPr/>
      <dgm:t>
        <a:bodyPr/>
        <a:lstStyle/>
        <a:p>
          <a:r>
            <a:rPr lang="en-US" dirty="0"/>
            <a:t>A very brief introduction to GWAS and PGS (5 minutes)</a:t>
          </a:r>
        </a:p>
      </dgm:t>
    </dgm:pt>
    <dgm:pt modelId="{FFFE039F-8A6A-430E-8EDF-328AEA67B850}" type="parTrans" cxnId="{38A25BE7-327B-4AB9-8B64-4E2F104FEBAB}">
      <dgm:prSet/>
      <dgm:spPr/>
      <dgm:t>
        <a:bodyPr/>
        <a:lstStyle/>
        <a:p>
          <a:endParaRPr lang="en-US"/>
        </a:p>
      </dgm:t>
    </dgm:pt>
    <dgm:pt modelId="{D697719B-BF05-4BF1-AF44-5CDB0DB45652}" type="sibTrans" cxnId="{38A25BE7-327B-4AB9-8B64-4E2F104FEBAB}">
      <dgm:prSet/>
      <dgm:spPr/>
      <dgm:t>
        <a:bodyPr/>
        <a:lstStyle/>
        <a:p>
          <a:endParaRPr lang="en-US"/>
        </a:p>
      </dgm:t>
    </dgm:pt>
    <dgm:pt modelId="{F82BFF4C-3482-4FD0-BBF1-6D3399C822F2}">
      <dgm:prSet/>
      <dgm:spPr/>
      <dgm:t>
        <a:bodyPr/>
        <a:lstStyle/>
        <a:p>
          <a:r>
            <a:rPr lang="en-US" dirty="0"/>
            <a:t>Understanding the genotype/phenotype relationship in MLD (20 minutes)</a:t>
          </a:r>
        </a:p>
      </dgm:t>
    </dgm:pt>
    <dgm:pt modelId="{56B5B4C9-D83E-4B50-9B6B-081862F23FB1}" type="parTrans" cxnId="{CDDFEE17-F37E-421C-9BAD-786BC51C04C1}">
      <dgm:prSet/>
      <dgm:spPr/>
      <dgm:t>
        <a:bodyPr/>
        <a:lstStyle/>
        <a:p>
          <a:endParaRPr lang="en-US"/>
        </a:p>
      </dgm:t>
    </dgm:pt>
    <dgm:pt modelId="{BCE8CF42-B0DC-449F-AD93-D335CF6BAFC3}" type="sibTrans" cxnId="{CDDFEE17-F37E-421C-9BAD-786BC51C04C1}">
      <dgm:prSet/>
      <dgm:spPr/>
      <dgm:t>
        <a:bodyPr/>
        <a:lstStyle/>
        <a:p>
          <a:endParaRPr lang="en-US"/>
        </a:p>
      </dgm:t>
    </dgm:pt>
    <dgm:pt modelId="{1737A12D-4202-481A-A083-7B5A5AFBC9A0}">
      <dgm:prSet/>
      <dgm:spPr/>
      <dgm:t>
        <a:bodyPr/>
        <a:lstStyle/>
        <a:p>
          <a:r>
            <a:rPr lang="en-US" dirty="0"/>
            <a:t>The big picture of the human disease landscape (5 minutes)</a:t>
          </a:r>
        </a:p>
      </dgm:t>
    </dgm:pt>
    <dgm:pt modelId="{F8F5714B-3BB1-460A-987F-D91C6E7F674B}" type="parTrans" cxnId="{A8FE3F3E-A446-4712-9678-F898AA7C164A}">
      <dgm:prSet/>
      <dgm:spPr/>
      <dgm:t>
        <a:bodyPr/>
        <a:lstStyle/>
        <a:p>
          <a:endParaRPr lang="en-US"/>
        </a:p>
      </dgm:t>
    </dgm:pt>
    <dgm:pt modelId="{19E5468D-F59C-4568-B0B3-12936157B492}" type="sibTrans" cxnId="{A8FE3F3E-A446-4712-9678-F898AA7C164A}">
      <dgm:prSet/>
      <dgm:spPr/>
      <dgm:t>
        <a:bodyPr/>
        <a:lstStyle/>
        <a:p>
          <a:endParaRPr lang="en-US"/>
        </a:p>
      </dgm:t>
    </dgm:pt>
    <dgm:pt modelId="{F1943D2B-E7B3-F843-94F4-0D716011C377}">
      <dgm:prSet/>
      <dgm:spPr/>
      <dgm:t>
        <a:bodyPr/>
        <a:lstStyle/>
        <a:p>
          <a:r>
            <a:rPr lang="en-US" dirty="0"/>
            <a:t>Different mutation types (15 minutes)</a:t>
          </a:r>
        </a:p>
      </dgm:t>
    </dgm:pt>
    <dgm:pt modelId="{EE7C9990-B53B-0247-968F-7DE7DCDA89F5}" type="parTrans" cxnId="{F92A0574-E0EF-2F4D-A2AD-887FAD3DF0D1}">
      <dgm:prSet/>
      <dgm:spPr/>
      <dgm:t>
        <a:bodyPr/>
        <a:lstStyle/>
        <a:p>
          <a:endParaRPr lang="en-US"/>
        </a:p>
      </dgm:t>
    </dgm:pt>
    <dgm:pt modelId="{AED2A436-5EF8-F346-B7DA-D828EC523AE9}" type="sibTrans" cxnId="{F92A0574-E0EF-2F4D-A2AD-887FAD3DF0D1}">
      <dgm:prSet/>
      <dgm:spPr/>
      <dgm:t>
        <a:bodyPr/>
        <a:lstStyle/>
        <a:p>
          <a:endParaRPr lang="en-US"/>
        </a:p>
      </dgm:t>
    </dgm:pt>
    <dgm:pt modelId="{6031C167-6087-AC45-864B-199D54808D3B}">
      <dgm:prSet/>
      <dgm:spPr/>
      <dgm:t>
        <a:bodyPr/>
        <a:lstStyle/>
        <a:p>
          <a:r>
            <a:rPr lang="en-US"/>
            <a:t>Modes </a:t>
          </a:r>
          <a:r>
            <a:rPr lang="en-US" dirty="0"/>
            <a:t>of inheritance (5 minutes)</a:t>
          </a:r>
        </a:p>
      </dgm:t>
    </dgm:pt>
    <dgm:pt modelId="{21B0BDFD-4C1F-1247-A826-6FF5885F771D}" type="parTrans" cxnId="{EAA394BC-268A-5142-B9A7-020C3D67EE4A}">
      <dgm:prSet/>
      <dgm:spPr/>
      <dgm:t>
        <a:bodyPr/>
        <a:lstStyle/>
        <a:p>
          <a:endParaRPr lang="en-US"/>
        </a:p>
      </dgm:t>
    </dgm:pt>
    <dgm:pt modelId="{6C8DBFF7-BCDD-454F-AA28-6DB4EFE0BE69}" type="sibTrans" cxnId="{EAA394BC-268A-5142-B9A7-020C3D67EE4A}">
      <dgm:prSet/>
      <dgm:spPr/>
      <dgm:t>
        <a:bodyPr/>
        <a:lstStyle/>
        <a:p>
          <a:endParaRPr lang="en-US"/>
        </a:p>
      </dgm:t>
    </dgm:pt>
    <dgm:pt modelId="{4A478CFC-2131-E34E-A604-EC122DD36D77}">
      <dgm:prSet/>
      <dgm:spPr/>
      <dgm:t>
        <a:bodyPr/>
        <a:lstStyle/>
        <a:p>
          <a:r>
            <a:rPr lang="en-US" dirty="0"/>
            <a:t>DNA </a:t>
          </a:r>
          <a:r>
            <a:rPr lang="en-US"/>
            <a:t>damage repair (5 minutes)</a:t>
          </a:r>
        </a:p>
      </dgm:t>
    </dgm:pt>
    <dgm:pt modelId="{56006068-502C-0849-B4EB-A0939C9DF4A1}" type="parTrans" cxnId="{C8E460C0-14F9-5147-AB2C-1A15B305DA59}">
      <dgm:prSet/>
      <dgm:spPr/>
      <dgm:t>
        <a:bodyPr/>
        <a:lstStyle/>
        <a:p>
          <a:endParaRPr lang="en-US"/>
        </a:p>
      </dgm:t>
    </dgm:pt>
    <dgm:pt modelId="{F5FCCF24-60F6-4B4F-BCAA-C07630CD6D00}" type="sibTrans" cxnId="{C8E460C0-14F9-5147-AB2C-1A15B305DA59}">
      <dgm:prSet/>
      <dgm:spPr/>
      <dgm:t>
        <a:bodyPr/>
        <a:lstStyle/>
        <a:p>
          <a:endParaRPr lang="en-US"/>
        </a:p>
      </dgm:t>
    </dgm:pt>
    <dgm:pt modelId="{56B52F52-A535-6748-B4AA-EFC99B387BD4}" type="pres">
      <dgm:prSet presAssocID="{D18397C0-D2AC-4569-A859-CBFA4B856508}" presName="vert0" presStyleCnt="0">
        <dgm:presLayoutVars>
          <dgm:dir/>
          <dgm:animOne val="branch"/>
          <dgm:animLvl val="lvl"/>
        </dgm:presLayoutVars>
      </dgm:prSet>
      <dgm:spPr/>
    </dgm:pt>
    <dgm:pt modelId="{2437565B-ADEF-8844-918F-650B9F991630}" type="pres">
      <dgm:prSet presAssocID="{4A478CFC-2131-E34E-A604-EC122DD36D77}" presName="thickLine" presStyleLbl="alignNode1" presStyleIdx="0" presStyleCnt="6"/>
      <dgm:spPr/>
    </dgm:pt>
    <dgm:pt modelId="{083D5EF1-7CA0-7544-B342-6AA6CE959E72}" type="pres">
      <dgm:prSet presAssocID="{4A478CFC-2131-E34E-A604-EC122DD36D77}" presName="horz1" presStyleCnt="0"/>
      <dgm:spPr/>
    </dgm:pt>
    <dgm:pt modelId="{D407E666-28EB-844E-AC7F-6C374046B469}" type="pres">
      <dgm:prSet presAssocID="{4A478CFC-2131-E34E-A604-EC122DD36D77}" presName="tx1" presStyleLbl="revTx" presStyleIdx="0" presStyleCnt="6"/>
      <dgm:spPr/>
    </dgm:pt>
    <dgm:pt modelId="{72DC3A93-2723-AB48-BBE8-CEC02D7B1594}" type="pres">
      <dgm:prSet presAssocID="{4A478CFC-2131-E34E-A604-EC122DD36D77}" presName="vert1" presStyleCnt="0"/>
      <dgm:spPr/>
    </dgm:pt>
    <dgm:pt modelId="{D750C4C7-96CF-5147-A6A0-875732617A1E}" type="pres">
      <dgm:prSet presAssocID="{F1943D2B-E7B3-F843-94F4-0D716011C377}" presName="thickLine" presStyleLbl="alignNode1" presStyleIdx="1" presStyleCnt="6"/>
      <dgm:spPr/>
    </dgm:pt>
    <dgm:pt modelId="{51356E3F-F92C-3A4F-8827-F9A64133BA09}" type="pres">
      <dgm:prSet presAssocID="{F1943D2B-E7B3-F843-94F4-0D716011C377}" presName="horz1" presStyleCnt="0"/>
      <dgm:spPr/>
    </dgm:pt>
    <dgm:pt modelId="{ACBB0106-49D0-724E-9009-2B3C786CFCF4}" type="pres">
      <dgm:prSet presAssocID="{F1943D2B-E7B3-F843-94F4-0D716011C377}" presName="tx1" presStyleLbl="revTx" presStyleIdx="1" presStyleCnt="6"/>
      <dgm:spPr/>
    </dgm:pt>
    <dgm:pt modelId="{F5943518-D8D5-B645-9F37-45F8D1CA64B5}" type="pres">
      <dgm:prSet presAssocID="{F1943D2B-E7B3-F843-94F4-0D716011C377}" presName="vert1" presStyleCnt="0"/>
      <dgm:spPr/>
    </dgm:pt>
    <dgm:pt modelId="{80ED9F58-D974-5C41-823F-BC3424CA6A0E}" type="pres">
      <dgm:prSet presAssocID="{6031C167-6087-AC45-864B-199D54808D3B}" presName="thickLine" presStyleLbl="alignNode1" presStyleIdx="2" presStyleCnt="6"/>
      <dgm:spPr/>
    </dgm:pt>
    <dgm:pt modelId="{ECC26E50-8002-3442-A5C7-0EE684AF57EE}" type="pres">
      <dgm:prSet presAssocID="{6031C167-6087-AC45-864B-199D54808D3B}" presName="horz1" presStyleCnt="0"/>
      <dgm:spPr/>
    </dgm:pt>
    <dgm:pt modelId="{B1B0E6FB-FFA7-9B46-980E-1D7A7E9B7610}" type="pres">
      <dgm:prSet presAssocID="{6031C167-6087-AC45-864B-199D54808D3B}" presName="tx1" presStyleLbl="revTx" presStyleIdx="2" presStyleCnt="6"/>
      <dgm:spPr/>
    </dgm:pt>
    <dgm:pt modelId="{585426C1-8446-9345-8466-516D2E8D3B76}" type="pres">
      <dgm:prSet presAssocID="{6031C167-6087-AC45-864B-199D54808D3B}" presName="vert1" presStyleCnt="0"/>
      <dgm:spPr/>
    </dgm:pt>
    <dgm:pt modelId="{1ACE0509-AC8C-6B45-A1E8-6CF70FF1EA86}" type="pres">
      <dgm:prSet presAssocID="{F82BFF4C-3482-4FD0-BBF1-6D3399C822F2}" presName="thickLine" presStyleLbl="alignNode1" presStyleIdx="3" presStyleCnt="6"/>
      <dgm:spPr/>
    </dgm:pt>
    <dgm:pt modelId="{53D9483A-10BA-404B-A591-3C5FDB156169}" type="pres">
      <dgm:prSet presAssocID="{F82BFF4C-3482-4FD0-BBF1-6D3399C822F2}" presName="horz1" presStyleCnt="0"/>
      <dgm:spPr/>
    </dgm:pt>
    <dgm:pt modelId="{275AE7E1-3738-C740-813D-CD528E1F5E51}" type="pres">
      <dgm:prSet presAssocID="{F82BFF4C-3482-4FD0-BBF1-6D3399C822F2}" presName="tx1" presStyleLbl="revTx" presStyleIdx="3" presStyleCnt="6"/>
      <dgm:spPr/>
    </dgm:pt>
    <dgm:pt modelId="{EFACF683-D6AD-E941-8D03-E653A21DAE64}" type="pres">
      <dgm:prSet presAssocID="{F82BFF4C-3482-4FD0-BBF1-6D3399C822F2}" presName="vert1" presStyleCnt="0"/>
      <dgm:spPr/>
    </dgm:pt>
    <dgm:pt modelId="{114B6F6A-2BD3-F64F-A2BC-C39D1A596E86}" type="pres">
      <dgm:prSet presAssocID="{5198078C-C05D-4FE9-A9F6-C971A9659AC6}" presName="thickLine" presStyleLbl="alignNode1" presStyleIdx="4" presStyleCnt="6"/>
      <dgm:spPr/>
    </dgm:pt>
    <dgm:pt modelId="{0903657D-9853-0D49-9493-E32C53D86D7C}" type="pres">
      <dgm:prSet presAssocID="{5198078C-C05D-4FE9-A9F6-C971A9659AC6}" presName="horz1" presStyleCnt="0"/>
      <dgm:spPr/>
    </dgm:pt>
    <dgm:pt modelId="{B4E78DC2-0F0A-9E4E-8545-A850B5EDE13C}" type="pres">
      <dgm:prSet presAssocID="{5198078C-C05D-4FE9-A9F6-C971A9659AC6}" presName="tx1" presStyleLbl="revTx" presStyleIdx="4" presStyleCnt="6"/>
      <dgm:spPr/>
    </dgm:pt>
    <dgm:pt modelId="{800CE97F-40A6-1A43-B205-364A79865066}" type="pres">
      <dgm:prSet presAssocID="{5198078C-C05D-4FE9-A9F6-C971A9659AC6}" presName="vert1" presStyleCnt="0"/>
      <dgm:spPr/>
    </dgm:pt>
    <dgm:pt modelId="{E5A93E42-F684-394C-B7C9-3E72CBC005A1}" type="pres">
      <dgm:prSet presAssocID="{1737A12D-4202-481A-A083-7B5A5AFBC9A0}" presName="thickLine" presStyleLbl="alignNode1" presStyleIdx="5" presStyleCnt="6"/>
      <dgm:spPr/>
    </dgm:pt>
    <dgm:pt modelId="{45691659-754C-2442-B086-CB23B1705D86}" type="pres">
      <dgm:prSet presAssocID="{1737A12D-4202-481A-A083-7B5A5AFBC9A0}" presName="horz1" presStyleCnt="0"/>
      <dgm:spPr/>
    </dgm:pt>
    <dgm:pt modelId="{199FA900-5130-0944-A492-1E736D3B076F}" type="pres">
      <dgm:prSet presAssocID="{1737A12D-4202-481A-A083-7B5A5AFBC9A0}" presName="tx1" presStyleLbl="revTx" presStyleIdx="5" presStyleCnt="6"/>
      <dgm:spPr/>
    </dgm:pt>
    <dgm:pt modelId="{2BBD4572-F60F-C94A-BD21-C596794C22D8}" type="pres">
      <dgm:prSet presAssocID="{1737A12D-4202-481A-A083-7B5A5AFBC9A0}" presName="vert1" presStyleCnt="0"/>
      <dgm:spPr/>
    </dgm:pt>
  </dgm:ptLst>
  <dgm:cxnLst>
    <dgm:cxn modelId="{CDDFEE17-F37E-421C-9BAD-786BC51C04C1}" srcId="{D18397C0-D2AC-4569-A859-CBFA4B856508}" destId="{F82BFF4C-3482-4FD0-BBF1-6D3399C822F2}" srcOrd="3" destOrd="0" parTransId="{56B5B4C9-D83E-4B50-9B6B-081862F23FB1}" sibTransId="{BCE8CF42-B0DC-449F-AD93-D335CF6BAFC3}"/>
    <dgm:cxn modelId="{D846A02E-8467-9D48-9D45-8258FC214729}" type="presOf" srcId="{F1943D2B-E7B3-F843-94F4-0D716011C377}" destId="{ACBB0106-49D0-724E-9009-2B3C786CFCF4}" srcOrd="0" destOrd="0" presId="urn:microsoft.com/office/officeart/2008/layout/LinedList"/>
    <dgm:cxn modelId="{A8FE3F3E-A446-4712-9678-F898AA7C164A}" srcId="{D18397C0-D2AC-4569-A859-CBFA4B856508}" destId="{1737A12D-4202-481A-A083-7B5A5AFBC9A0}" srcOrd="5" destOrd="0" parTransId="{F8F5714B-3BB1-460A-987F-D91C6E7F674B}" sibTransId="{19E5468D-F59C-4568-B0B3-12936157B492}"/>
    <dgm:cxn modelId="{F8049E6B-2F84-1E44-9926-DE5A4346F63C}" type="presOf" srcId="{F82BFF4C-3482-4FD0-BBF1-6D3399C822F2}" destId="{275AE7E1-3738-C740-813D-CD528E1F5E51}" srcOrd="0" destOrd="0" presId="urn:microsoft.com/office/officeart/2008/layout/LinedList"/>
    <dgm:cxn modelId="{F92A0574-E0EF-2F4D-A2AD-887FAD3DF0D1}" srcId="{D18397C0-D2AC-4569-A859-CBFA4B856508}" destId="{F1943D2B-E7B3-F843-94F4-0D716011C377}" srcOrd="1" destOrd="0" parTransId="{EE7C9990-B53B-0247-968F-7DE7DCDA89F5}" sibTransId="{AED2A436-5EF8-F346-B7DA-D828EC523AE9}"/>
    <dgm:cxn modelId="{8C5DB7AA-BB84-D04D-84F5-F82E70985FE1}" type="presOf" srcId="{5198078C-C05D-4FE9-A9F6-C971A9659AC6}" destId="{B4E78DC2-0F0A-9E4E-8545-A850B5EDE13C}" srcOrd="0" destOrd="0" presId="urn:microsoft.com/office/officeart/2008/layout/LinedList"/>
    <dgm:cxn modelId="{EAA394BC-268A-5142-B9A7-020C3D67EE4A}" srcId="{D18397C0-D2AC-4569-A859-CBFA4B856508}" destId="{6031C167-6087-AC45-864B-199D54808D3B}" srcOrd="2" destOrd="0" parTransId="{21B0BDFD-4C1F-1247-A826-6FF5885F771D}" sibTransId="{6C8DBFF7-BCDD-454F-AA28-6DB4EFE0BE69}"/>
    <dgm:cxn modelId="{C8E460C0-14F9-5147-AB2C-1A15B305DA59}" srcId="{D18397C0-D2AC-4569-A859-CBFA4B856508}" destId="{4A478CFC-2131-E34E-A604-EC122DD36D77}" srcOrd="0" destOrd="0" parTransId="{56006068-502C-0849-B4EB-A0939C9DF4A1}" sibTransId="{F5FCCF24-60F6-4B4F-BCAA-C07630CD6D00}"/>
    <dgm:cxn modelId="{5FB05CD2-2467-4148-A3C5-E7A51C0DB432}" type="presOf" srcId="{1737A12D-4202-481A-A083-7B5A5AFBC9A0}" destId="{199FA900-5130-0944-A492-1E736D3B076F}" srcOrd="0" destOrd="0" presId="urn:microsoft.com/office/officeart/2008/layout/LinedList"/>
    <dgm:cxn modelId="{5C0EA8E5-EC7B-534D-826C-1CC34A9B240F}" type="presOf" srcId="{6031C167-6087-AC45-864B-199D54808D3B}" destId="{B1B0E6FB-FFA7-9B46-980E-1D7A7E9B7610}" srcOrd="0" destOrd="0" presId="urn:microsoft.com/office/officeart/2008/layout/LinedList"/>
    <dgm:cxn modelId="{38A25BE7-327B-4AB9-8B64-4E2F104FEBAB}" srcId="{D18397C0-D2AC-4569-A859-CBFA4B856508}" destId="{5198078C-C05D-4FE9-A9F6-C971A9659AC6}" srcOrd="4" destOrd="0" parTransId="{FFFE039F-8A6A-430E-8EDF-328AEA67B850}" sibTransId="{D697719B-BF05-4BF1-AF44-5CDB0DB45652}"/>
    <dgm:cxn modelId="{E1C0B8EC-3BD3-DB40-8B53-62172FDB885E}" type="presOf" srcId="{4A478CFC-2131-E34E-A604-EC122DD36D77}" destId="{D407E666-28EB-844E-AC7F-6C374046B469}" srcOrd="0" destOrd="0" presId="urn:microsoft.com/office/officeart/2008/layout/LinedList"/>
    <dgm:cxn modelId="{73A166F9-C953-EE4F-8171-375280A3098E}" type="presOf" srcId="{D18397C0-D2AC-4569-A859-CBFA4B856508}" destId="{56B52F52-A535-6748-B4AA-EFC99B387BD4}" srcOrd="0" destOrd="0" presId="urn:microsoft.com/office/officeart/2008/layout/LinedList"/>
    <dgm:cxn modelId="{0CE0756A-E92F-FE42-B6D2-2C80AF17E5EF}" type="presParOf" srcId="{56B52F52-A535-6748-B4AA-EFC99B387BD4}" destId="{2437565B-ADEF-8844-918F-650B9F991630}" srcOrd="0" destOrd="0" presId="urn:microsoft.com/office/officeart/2008/layout/LinedList"/>
    <dgm:cxn modelId="{0AF8CBD0-27D6-E747-A0D8-AD83E1193B9F}" type="presParOf" srcId="{56B52F52-A535-6748-B4AA-EFC99B387BD4}" destId="{083D5EF1-7CA0-7544-B342-6AA6CE959E72}" srcOrd="1" destOrd="0" presId="urn:microsoft.com/office/officeart/2008/layout/LinedList"/>
    <dgm:cxn modelId="{AE06C033-0A60-1446-9BEB-5C1DA83BB85D}" type="presParOf" srcId="{083D5EF1-7CA0-7544-B342-6AA6CE959E72}" destId="{D407E666-28EB-844E-AC7F-6C374046B469}" srcOrd="0" destOrd="0" presId="urn:microsoft.com/office/officeart/2008/layout/LinedList"/>
    <dgm:cxn modelId="{D9DCB245-9247-AA4D-AD63-E70A386B9D55}" type="presParOf" srcId="{083D5EF1-7CA0-7544-B342-6AA6CE959E72}" destId="{72DC3A93-2723-AB48-BBE8-CEC02D7B1594}" srcOrd="1" destOrd="0" presId="urn:microsoft.com/office/officeart/2008/layout/LinedList"/>
    <dgm:cxn modelId="{5F123690-9F7F-6C44-9916-04D90353DD27}" type="presParOf" srcId="{56B52F52-A535-6748-B4AA-EFC99B387BD4}" destId="{D750C4C7-96CF-5147-A6A0-875732617A1E}" srcOrd="2" destOrd="0" presId="urn:microsoft.com/office/officeart/2008/layout/LinedList"/>
    <dgm:cxn modelId="{67062A56-D324-9D4A-92FB-842574B6FF7D}" type="presParOf" srcId="{56B52F52-A535-6748-B4AA-EFC99B387BD4}" destId="{51356E3F-F92C-3A4F-8827-F9A64133BA09}" srcOrd="3" destOrd="0" presId="urn:microsoft.com/office/officeart/2008/layout/LinedList"/>
    <dgm:cxn modelId="{63D1CA24-2A6B-5243-94D6-9D072735131B}" type="presParOf" srcId="{51356E3F-F92C-3A4F-8827-F9A64133BA09}" destId="{ACBB0106-49D0-724E-9009-2B3C786CFCF4}" srcOrd="0" destOrd="0" presId="urn:microsoft.com/office/officeart/2008/layout/LinedList"/>
    <dgm:cxn modelId="{67EFC5C4-6777-9346-B29E-8728127D3EB3}" type="presParOf" srcId="{51356E3F-F92C-3A4F-8827-F9A64133BA09}" destId="{F5943518-D8D5-B645-9F37-45F8D1CA64B5}" srcOrd="1" destOrd="0" presId="urn:microsoft.com/office/officeart/2008/layout/LinedList"/>
    <dgm:cxn modelId="{63040DBE-EB86-DD45-9E56-FECD5FCCC17D}" type="presParOf" srcId="{56B52F52-A535-6748-B4AA-EFC99B387BD4}" destId="{80ED9F58-D974-5C41-823F-BC3424CA6A0E}" srcOrd="4" destOrd="0" presId="urn:microsoft.com/office/officeart/2008/layout/LinedList"/>
    <dgm:cxn modelId="{EBD3CC5E-049B-214A-8A95-D396F60E31DF}" type="presParOf" srcId="{56B52F52-A535-6748-B4AA-EFC99B387BD4}" destId="{ECC26E50-8002-3442-A5C7-0EE684AF57EE}" srcOrd="5" destOrd="0" presId="urn:microsoft.com/office/officeart/2008/layout/LinedList"/>
    <dgm:cxn modelId="{1F560AB4-2D62-1143-A899-AA83EFFDED35}" type="presParOf" srcId="{ECC26E50-8002-3442-A5C7-0EE684AF57EE}" destId="{B1B0E6FB-FFA7-9B46-980E-1D7A7E9B7610}" srcOrd="0" destOrd="0" presId="urn:microsoft.com/office/officeart/2008/layout/LinedList"/>
    <dgm:cxn modelId="{068DDD6D-4BF3-2246-9770-FBF8FA4EAD11}" type="presParOf" srcId="{ECC26E50-8002-3442-A5C7-0EE684AF57EE}" destId="{585426C1-8446-9345-8466-516D2E8D3B76}" srcOrd="1" destOrd="0" presId="urn:microsoft.com/office/officeart/2008/layout/LinedList"/>
    <dgm:cxn modelId="{09435CF1-1746-2645-A9A9-56918DCA05C0}" type="presParOf" srcId="{56B52F52-A535-6748-B4AA-EFC99B387BD4}" destId="{1ACE0509-AC8C-6B45-A1E8-6CF70FF1EA86}" srcOrd="6" destOrd="0" presId="urn:microsoft.com/office/officeart/2008/layout/LinedList"/>
    <dgm:cxn modelId="{5CE0D527-8E8F-9B40-9F46-A0B85DE94F42}" type="presParOf" srcId="{56B52F52-A535-6748-B4AA-EFC99B387BD4}" destId="{53D9483A-10BA-404B-A591-3C5FDB156169}" srcOrd="7" destOrd="0" presId="urn:microsoft.com/office/officeart/2008/layout/LinedList"/>
    <dgm:cxn modelId="{9BEC2B04-B1CE-8941-9224-888911A86A23}" type="presParOf" srcId="{53D9483A-10BA-404B-A591-3C5FDB156169}" destId="{275AE7E1-3738-C740-813D-CD528E1F5E51}" srcOrd="0" destOrd="0" presId="urn:microsoft.com/office/officeart/2008/layout/LinedList"/>
    <dgm:cxn modelId="{9047D964-D0E3-6B4B-B094-66AE09ACBBEA}" type="presParOf" srcId="{53D9483A-10BA-404B-A591-3C5FDB156169}" destId="{EFACF683-D6AD-E941-8D03-E653A21DAE64}" srcOrd="1" destOrd="0" presId="urn:microsoft.com/office/officeart/2008/layout/LinedList"/>
    <dgm:cxn modelId="{582A878B-14DA-E442-8A8C-5FDD36028B06}" type="presParOf" srcId="{56B52F52-A535-6748-B4AA-EFC99B387BD4}" destId="{114B6F6A-2BD3-F64F-A2BC-C39D1A596E86}" srcOrd="8" destOrd="0" presId="urn:microsoft.com/office/officeart/2008/layout/LinedList"/>
    <dgm:cxn modelId="{2AB71BE6-1C9E-6147-8473-65524E895803}" type="presParOf" srcId="{56B52F52-A535-6748-B4AA-EFC99B387BD4}" destId="{0903657D-9853-0D49-9493-E32C53D86D7C}" srcOrd="9" destOrd="0" presId="urn:microsoft.com/office/officeart/2008/layout/LinedList"/>
    <dgm:cxn modelId="{A6AC1A00-BE06-104D-AEA9-AE74E28C2C55}" type="presParOf" srcId="{0903657D-9853-0D49-9493-E32C53D86D7C}" destId="{B4E78DC2-0F0A-9E4E-8545-A850B5EDE13C}" srcOrd="0" destOrd="0" presId="urn:microsoft.com/office/officeart/2008/layout/LinedList"/>
    <dgm:cxn modelId="{EE43E42B-3935-A042-BD6E-6C46FF5D0BE3}" type="presParOf" srcId="{0903657D-9853-0D49-9493-E32C53D86D7C}" destId="{800CE97F-40A6-1A43-B205-364A79865066}" srcOrd="1" destOrd="0" presId="urn:microsoft.com/office/officeart/2008/layout/LinedList"/>
    <dgm:cxn modelId="{1621E25F-17F1-E04A-AB56-CD7F1599F2CC}" type="presParOf" srcId="{56B52F52-A535-6748-B4AA-EFC99B387BD4}" destId="{E5A93E42-F684-394C-B7C9-3E72CBC005A1}" srcOrd="10" destOrd="0" presId="urn:microsoft.com/office/officeart/2008/layout/LinedList"/>
    <dgm:cxn modelId="{38DC73AD-9797-A84A-8A26-92C3D5513A7C}" type="presParOf" srcId="{56B52F52-A535-6748-B4AA-EFC99B387BD4}" destId="{45691659-754C-2442-B086-CB23B1705D86}" srcOrd="11" destOrd="0" presId="urn:microsoft.com/office/officeart/2008/layout/LinedList"/>
    <dgm:cxn modelId="{B96AD51F-A29A-C14A-880C-EF371C249603}" type="presParOf" srcId="{45691659-754C-2442-B086-CB23B1705D86}" destId="{199FA900-5130-0944-A492-1E736D3B076F}" srcOrd="0" destOrd="0" presId="urn:microsoft.com/office/officeart/2008/layout/LinedList"/>
    <dgm:cxn modelId="{4D06608E-6815-C243-97AE-8661EABEE194}" type="presParOf" srcId="{45691659-754C-2442-B086-CB23B1705D86}" destId="{2BBD4572-F60F-C94A-BD21-C596794C22D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37565B-ADEF-8844-918F-650B9F991630}">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07E666-28EB-844E-AC7F-6C374046B469}">
      <dsp:nvSpPr>
        <dsp:cNvPr id="0" name=""/>
        <dsp:cNvSpPr/>
      </dsp:nvSpPr>
      <dsp:spPr>
        <a:xfrm>
          <a:off x="0" y="2703"/>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DNA </a:t>
          </a:r>
          <a:r>
            <a:rPr lang="en-US" sz="2500" kern="1200"/>
            <a:t>damage repair (5 minutes)</a:t>
          </a:r>
        </a:p>
      </dsp:txBody>
      <dsp:txXfrm>
        <a:off x="0" y="2703"/>
        <a:ext cx="6900512" cy="921789"/>
      </dsp:txXfrm>
    </dsp:sp>
    <dsp:sp modelId="{D750C4C7-96CF-5147-A6A0-875732617A1E}">
      <dsp:nvSpPr>
        <dsp:cNvPr id="0" name=""/>
        <dsp:cNvSpPr/>
      </dsp:nvSpPr>
      <dsp:spPr>
        <a:xfrm>
          <a:off x="0" y="924492"/>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BB0106-49D0-724E-9009-2B3C786CFCF4}">
      <dsp:nvSpPr>
        <dsp:cNvPr id="0" name=""/>
        <dsp:cNvSpPr/>
      </dsp:nvSpPr>
      <dsp:spPr>
        <a:xfrm>
          <a:off x="0" y="924492"/>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Different mutation types (15 minutes)</a:t>
          </a:r>
        </a:p>
      </dsp:txBody>
      <dsp:txXfrm>
        <a:off x="0" y="924492"/>
        <a:ext cx="6900512" cy="921789"/>
      </dsp:txXfrm>
    </dsp:sp>
    <dsp:sp modelId="{80ED9F58-D974-5C41-823F-BC3424CA6A0E}">
      <dsp:nvSpPr>
        <dsp:cNvPr id="0" name=""/>
        <dsp:cNvSpPr/>
      </dsp:nvSpPr>
      <dsp:spPr>
        <a:xfrm>
          <a:off x="0" y="1846281"/>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B0E6FB-FFA7-9B46-980E-1D7A7E9B7610}">
      <dsp:nvSpPr>
        <dsp:cNvPr id="0" name=""/>
        <dsp:cNvSpPr/>
      </dsp:nvSpPr>
      <dsp:spPr>
        <a:xfrm>
          <a:off x="0" y="1846281"/>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Modes </a:t>
          </a:r>
          <a:r>
            <a:rPr lang="en-US" sz="2500" kern="1200" dirty="0"/>
            <a:t>of inheritance (5 minutes)</a:t>
          </a:r>
        </a:p>
      </dsp:txBody>
      <dsp:txXfrm>
        <a:off x="0" y="1846281"/>
        <a:ext cx="6900512" cy="921789"/>
      </dsp:txXfrm>
    </dsp:sp>
    <dsp:sp modelId="{1ACE0509-AC8C-6B45-A1E8-6CF70FF1EA86}">
      <dsp:nvSpPr>
        <dsp:cNvPr id="0" name=""/>
        <dsp:cNvSpPr/>
      </dsp:nvSpPr>
      <dsp:spPr>
        <a:xfrm>
          <a:off x="0" y="2768070"/>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5AE7E1-3738-C740-813D-CD528E1F5E51}">
      <dsp:nvSpPr>
        <dsp:cNvPr id="0" name=""/>
        <dsp:cNvSpPr/>
      </dsp:nvSpPr>
      <dsp:spPr>
        <a:xfrm>
          <a:off x="0" y="2768070"/>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Understanding the genotype/phenotype relationship in MLD (20 minutes)</a:t>
          </a:r>
        </a:p>
      </dsp:txBody>
      <dsp:txXfrm>
        <a:off x="0" y="2768070"/>
        <a:ext cx="6900512" cy="921789"/>
      </dsp:txXfrm>
    </dsp:sp>
    <dsp:sp modelId="{114B6F6A-2BD3-F64F-A2BC-C39D1A596E86}">
      <dsp:nvSpPr>
        <dsp:cNvPr id="0" name=""/>
        <dsp:cNvSpPr/>
      </dsp:nvSpPr>
      <dsp:spPr>
        <a:xfrm>
          <a:off x="0" y="3689859"/>
          <a:ext cx="690051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E78DC2-0F0A-9E4E-8545-A850B5EDE13C}">
      <dsp:nvSpPr>
        <dsp:cNvPr id="0" name=""/>
        <dsp:cNvSpPr/>
      </dsp:nvSpPr>
      <dsp:spPr>
        <a:xfrm>
          <a:off x="0" y="3689859"/>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A very brief introduction to GWAS and PGS (5 minutes)</a:t>
          </a:r>
        </a:p>
      </dsp:txBody>
      <dsp:txXfrm>
        <a:off x="0" y="3689859"/>
        <a:ext cx="6900512" cy="921789"/>
      </dsp:txXfrm>
    </dsp:sp>
    <dsp:sp modelId="{E5A93E42-F684-394C-B7C9-3E72CBC005A1}">
      <dsp:nvSpPr>
        <dsp:cNvPr id="0" name=""/>
        <dsp:cNvSpPr/>
      </dsp:nvSpPr>
      <dsp:spPr>
        <a:xfrm>
          <a:off x="0" y="4611648"/>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9FA900-5130-0944-A492-1E736D3B076F}">
      <dsp:nvSpPr>
        <dsp:cNvPr id="0" name=""/>
        <dsp:cNvSpPr/>
      </dsp:nvSpPr>
      <dsp:spPr>
        <a:xfrm>
          <a:off x="0" y="4611648"/>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The big picture of the human disease landscape (5 minutes)</a:t>
          </a:r>
        </a:p>
      </dsp:txBody>
      <dsp:txXfrm>
        <a:off x="0" y="4611648"/>
        <a:ext cx="6900512" cy="92178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3590AD-09FF-A94E-B9F4-15A3F8730E03}" type="datetimeFigureOut">
              <a:rPr lang="en-US" smtClean="0"/>
              <a:t>8/23/22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B01FE2-B53E-F845-84D5-AF1047362CE8}" type="slidenum">
              <a:rPr lang="en-US" smtClean="0"/>
              <a:t>‹#›</a:t>
            </a:fld>
            <a:endParaRPr lang="en-US"/>
          </a:p>
        </p:txBody>
      </p:sp>
    </p:spTree>
    <p:extLst>
      <p:ext uri="{BB962C8B-B14F-4D97-AF65-F5344CB8AC3E}">
        <p14:creationId xmlns:p14="http://schemas.microsoft.com/office/powerpoint/2010/main" val="2460719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pubmed.ncbi.nlm.nih.gov</a:t>
            </a:r>
            <a:r>
              <a:rPr lang="en-US" dirty="0"/>
              <a:t>/29641431/</a:t>
            </a:r>
          </a:p>
        </p:txBody>
      </p:sp>
      <p:sp>
        <p:nvSpPr>
          <p:cNvPr id="4" name="Slide Number Placeholder 3"/>
          <p:cNvSpPr>
            <a:spLocks noGrp="1"/>
          </p:cNvSpPr>
          <p:nvPr>
            <p:ph type="sldNum" sz="quarter" idx="5"/>
          </p:nvPr>
        </p:nvSpPr>
        <p:spPr/>
        <p:txBody>
          <a:bodyPr/>
          <a:lstStyle/>
          <a:p>
            <a:fld id="{F6B01FE2-B53E-F845-84D5-AF1047362CE8}" type="slidenum">
              <a:rPr lang="en-US" smtClean="0"/>
              <a:t>3</a:t>
            </a:fld>
            <a:endParaRPr lang="en-US"/>
          </a:p>
        </p:txBody>
      </p:sp>
    </p:spTree>
    <p:extLst>
      <p:ext uri="{BB962C8B-B14F-4D97-AF65-F5344CB8AC3E}">
        <p14:creationId xmlns:p14="http://schemas.microsoft.com/office/powerpoint/2010/main" val="2754028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uswest.ensembl.org</a:t>
            </a:r>
            <a:r>
              <a:rPr lang="en-US" dirty="0"/>
              <a:t>/info/genome/variation/prediction/</a:t>
            </a:r>
            <a:r>
              <a:rPr lang="en-US" dirty="0" err="1"/>
              <a:t>predicted_data.html</a:t>
            </a:r>
            <a:endParaRPr lang="en-US" dirty="0"/>
          </a:p>
        </p:txBody>
      </p:sp>
      <p:sp>
        <p:nvSpPr>
          <p:cNvPr id="4" name="Slide Number Placeholder 3"/>
          <p:cNvSpPr>
            <a:spLocks noGrp="1"/>
          </p:cNvSpPr>
          <p:nvPr>
            <p:ph type="sldNum" sz="quarter" idx="5"/>
          </p:nvPr>
        </p:nvSpPr>
        <p:spPr/>
        <p:txBody>
          <a:bodyPr/>
          <a:lstStyle/>
          <a:p>
            <a:fld id="{F6B01FE2-B53E-F845-84D5-AF1047362CE8}" type="slidenum">
              <a:rPr lang="en-US" smtClean="0"/>
              <a:t>5</a:t>
            </a:fld>
            <a:endParaRPr lang="en-US"/>
          </a:p>
        </p:txBody>
      </p:sp>
    </p:spTree>
    <p:extLst>
      <p:ext uri="{BB962C8B-B14F-4D97-AF65-F5344CB8AC3E}">
        <p14:creationId xmlns:p14="http://schemas.microsoft.com/office/powerpoint/2010/main" val="2615893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source: https://</a:t>
            </a:r>
            <a:r>
              <a:rPr lang="en-US" dirty="0" err="1"/>
              <a:t>www.mayoclinic.org</a:t>
            </a:r>
            <a:r>
              <a:rPr lang="en-US" dirty="0"/>
              <a:t>/autosomal-dominant-inheritance-pattern/img-20006210</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2E1DBD-CD17-F342-8C5A-ACE9A0FA26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76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If a mutation leads to a phenotype that is so severe that it impacts fitness (the ability to have children and pass on your genetic material), then that pathogenic allele will be removed from the population after one generation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2E1DBD-CD17-F342-8C5A-ACE9A0FA26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1301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Change these</a:t>
            </a:r>
            <a:r>
              <a:rPr lang="en-US" baseline="0"/>
              <a:t> to reflect current data</a:t>
            </a:r>
            <a:endParaRPr lang="en-US"/>
          </a:p>
        </p:txBody>
      </p:sp>
      <p:sp>
        <p:nvSpPr>
          <p:cNvPr id="4" name="Slide Number Placeholder 3"/>
          <p:cNvSpPr>
            <a:spLocks noGrp="1"/>
          </p:cNvSpPr>
          <p:nvPr>
            <p:ph type="sldNum" sz="quarter" idx="10"/>
          </p:nvPr>
        </p:nvSpPr>
        <p:spPr/>
        <p:txBody>
          <a:bodyPr/>
          <a:lstStyle/>
          <a:p>
            <a:fld id="{AE8B8510-0604-0B4B-81C7-292FE43F3113}" type="slidenum">
              <a:rPr lang="en-US" smtClean="0"/>
              <a:pPr/>
              <a:t>16</a:t>
            </a:fld>
            <a:endParaRPr lang="en-US"/>
          </a:p>
        </p:txBody>
      </p:sp>
    </p:spTree>
    <p:extLst>
      <p:ext uri="{BB962C8B-B14F-4D97-AF65-F5344CB8AC3E}">
        <p14:creationId xmlns:p14="http://schemas.microsoft.com/office/powerpoint/2010/main" val="2441610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t>Yes we are making a judgment call in setting cut-offs for patient severity</a:t>
            </a:r>
            <a:r>
              <a:rPr lang="en-US" baseline="0"/>
              <a:t> as well as variant severity.  Although enzymatic activity is a continuous variable, we are dealing with a finite number of mutations; and even combinations of variants found in patients.  Any disease has variation, but with enough patients you could essentially sort the mutations according to severity. </a:t>
            </a:r>
            <a:r>
              <a:rPr lang="en-US"/>
              <a:t>Change these</a:t>
            </a:r>
            <a:r>
              <a:rPr lang="en-US" baseline="0"/>
              <a:t> to reflect current data. 1 patient with </a:t>
            </a:r>
            <a:r>
              <a:rPr lang="en-US" sz="1200">
                <a:solidFill>
                  <a:srgbClr val="181818"/>
                </a:solidFill>
              </a:rPr>
              <a:t>461+1G&gt;A/461+1G&gt;A</a:t>
            </a:r>
          </a:p>
          <a:p>
            <a:pPr marL="0" marR="0" indent="0" algn="l" defTabSz="457200" rtl="0" eaLnBrk="1" fontAlgn="auto" latinLnBrk="0" hangingPunct="1">
              <a:lnSpc>
                <a:spcPct val="100000"/>
              </a:lnSpc>
              <a:spcBef>
                <a:spcPts val="0"/>
              </a:spcBef>
              <a:spcAft>
                <a:spcPts val="0"/>
              </a:spcAft>
              <a:buClrTx/>
              <a:buSzTx/>
              <a:buFontTx/>
              <a:buNone/>
              <a:tabLst/>
              <a:defRPr/>
            </a:pPr>
            <a:r>
              <a:rPr lang="en-US"/>
              <a:t> is </a:t>
            </a:r>
            <a:r>
              <a:rPr lang="en-US" err="1"/>
              <a:t>presymptomatic</a:t>
            </a:r>
            <a:r>
              <a:rPr lang="en-US"/>
              <a:t>.</a:t>
            </a:r>
            <a:r>
              <a:rPr lang="en-US" baseline="0"/>
              <a:t> This</a:t>
            </a:r>
            <a:r>
              <a:rPr lang="en-US"/>
              <a:t> brings the number that are late</a:t>
            </a:r>
            <a:r>
              <a:rPr lang="en-US" baseline="0"/>
              <a:t> infantile to 24 (out of 25 pts with that genotype)?</a:t>
            </a:r>
            <a:endParaRPr lang="en-US"/>
          </a:p>
          <a:p>
            <a:endParaRPr lang="en-US"/>
          </a:p>
        </p:txBody>
      </p:sp>
      <p:sp>
        <p:nvSpPr>
          <p:cNvPr id="4" name="Slide Number Placeholder 3"/>
          <p:cNvSpPr>
            <a:spLocks noGrp="1"/>
          </p:cNvSpPr>
          <p:nvPr>
            <p:ph type="sldNum" sz="quarter" idx="10"/>
          </p:nvPr>
        </p:nvSpPr>
        <p:spPr/>
        <p:txBody>
          <a:bodyPr/>
          <a:lstStyle/>
          <a:p>
            <a:fld id="{AE8B8510-0604-0B4B-81C7-292FE43F3113}" type="slidenum">
              <a:rPr lang="en-US" smtClean="0"/>
              <a:pPr/>
              <a:t>17</a:t>
            </a:fld>
            <a:endParaRPr lang="en-US"/>
          </a:p>
        </p:txBody>
      </p:sp>
    </p:spTree>
    <p:extLst>
      <p:ext uri="{BB962C8B-B14F-4D97-AF65-F5344CB8AC3E}">
        <p14:creationId xmlns:p14="http://schemas.microsoft.com/office/powerpoint/2010/main" val="3640509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www.nature.com</a:t>
            </a:r>
            <a:r>
              <a:rPr lang="en-US" dirty="0"/>
              <a:t>/articles/s41525-021-00203-x</a:t>
            </a:r>
          </a:p>
        </p:txBody>
      </p:sp>
      <p:sp>
        <p:nvSpPr>
          <p:cNvPr id="4" name="Slide Number Placeholder 3"/>
          <p:cNvSpPr>
            <a:spLocks noGrp="1"/>
          </p:cNvSpPr>
          <p:nvPr>
            <p:ph type="sldNum" sz="quarter" idx="5"/>
          </p:nvPr>
        </p:nvSpPr>
        <p:spPr/>
        <p:txBody>
          <a:bodyPr/>
          <a:lstStyle/>
          <a:p>
            <a:fld id="{F6B01FE2-B53E-F845-84D5-AF1047362CE8}" type="slidenum">
              <a:rPr lang="en-US" smtClean="0"/>
              <a:t>19</a:t>
            </a:fld>
            <a:endParaRPr lang="en-US"/>
          </a:p>
        </p:txBody>
      </p:sp>
    </p:spTree>
    <p:extLst>
      <p:ext uri="{BB962C8B-B14F-4D97-AF65-F5344CB8AC3E}">
        <p14:creationId xmlns:p14="http://schemas.microsoft.com/office/powerpoint/2010/main" val="3647285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uswest.ensembl.org</a:t>
            </a:r>
            <a:r>
              <a:rPr lang="en-US" dirty="0"/>
              <a:t>/info/genome/variation/prediction/</a:t>
            </a:r>
            <a:r>
              <a:rPr lang="en-US" dirty="0" err="1"/>
              <a:t>predicted_data.html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1FE2-B53E-F845-84D5-AF1047362C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8574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www.nature.com</a:t>
            </a:r>
            <a:r>
              <a:rPr lang="en-US" dirty="0"/>
              <a:t>/articles/s41467-019-11704-w</a:t>
            </a:r>
          </a:p>
        </p:txBody>
      </p:sp>
      <p:sp>
        <p:nvSpPr>
          <p:cNvPr id="4" name="Slide Number Placeholder 3"/>
          <p:cNvSpPr>
            <a:spLocks noGrp="1"/>
          </p:cNvSpPr>
          <p:nvPr>
            <p:ph type="sldNum" sz="quarter" idx="5"/>
          </p:nvPr>
        </p:nvSpPr>
        <p:spPr/>
        <p:txBody>
          <a:bodyPr/>
          <a:lstStyle/>
          <a:p>
            <a:fld id="{F6B01FE2-B53E-F845-84D5-AF1047362CE8}" type="slidenum">
              <a:rPr lang="en-US" smtClean="0"/>
              <a:t>22</a:t>
            </a:fld>
            <a:endParaRPr lang="en-US"/>
          </a:p>
        </p:txBody>
      </p:sp>
    </p:spTree>
    <p:extLst>
      <p:ext uri="{BB962C8B-B14F-4D97-AF65-F5344CB8AC3E}">
        <p14:creationId xmlns:p14="http://schemas.microsoft.com/office/powerpoint/2010/main" val="811619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A95A5-CEE3-AD45-B25F-FFF5CC554F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0EB676-F5DA-A243-BA65-C0C300F148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468DBA-315B-784A-8084-115ECC3AC429}"/>
              </a:ext>
            </a:extLst>
          </p:cNvPr>
          <p:cNvSpPr>
            <a:spLocks noGrp="1"/>
          </p:cNvSpPr>
          <p:nvPr>
            <p:ph type="dt" sz="half" idx="10"/>
          </p:nvPr>
        </p:nvSpPr>
        <p:spPr/>
        <p:txBody>
          <a:bodyPr/>
          <a:lstStyle/>
          <a:p>
            <a:fld id="{54626AC5-2C77-B344-87B0-66A0764DBA4F}" type="datetimeFigureOut">
              <a:rPr lang="en-US" smtClean="0"/>
              <a:t>8/23/22</a:t>
            </a:fld>
            <a:endParaRPr lang="en-US"/>
          </a:p>
        </p:txBody>
      </p:sp>
      <p:sp>
        <p:nvSpPr>
          <p:cNvPr id="5" name="Footer Placeholder 4">
            <a:extLst>
              <a:ext uri="{FF2B5EF4-FFF2-40B4-BE49-F238E27FC236}">
                <a16:creationId xmlns:a16="http://schemas.microsoft.com/office/drawing/2014/main" id="{8021D946-7BFD-FF41-85F6-E7F5D2C87A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1714DA-C0BD-6049-AAE7-E2B2A3AC6640}"/>
              </a:ext>
            </a:extLst>
          </p:cNvPr>
          <p:cNvSpPr>
            <a:spLocks noGrp="1"/>
          </p:cNvSpPr>
          <p:nvPr>
            <p:ph type="sldNum" sz="quarter" idx="12"/>
          </p:nvPr>
        </p:nvSpPr>
        <p:spPr/>
        <p:txBody>
          <a:bodyPr/>
          <a:lstStyle/>
          <a:p>
            <a:fld id="{CF22FDA7-F3AF-0C49-B218-F684528183D5}" type="slidenum">
              <a:rPr lang="en-US" smtClean="0"/>
              <a:t>‹#›</a:t>
            </a:fld>
            <a:endParaRPr lang="en-US"/>
          </a:p>
        </p:txBody>
      </p:sp>
    </p:spTree>
    <p:extLst>
      <p:ext uri="{BB962C8B-B14F-4D97-AF65-F5344CB8AC3E}">
        <p14:creationId xmlns:p14="http://schemas.microsoft.com/office/powerpoint/2010/main" val="1000638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6674B-05D8-DB4A-86A0-2977534C66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42A81B-FF66-DB4F-98E9-9081E218AB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EEEAEB-2BB3-5842-A8CB-D16BB1ECCF31}"/>
              </a:ext>
            </a:extLst>
          </p:cNvPr>
          <p:cNvSpPr>
            <a:spLocks noGrp="1"/>
          </p:cNvSpPr>
          <p:nvPr>
            <p:ph type="dt" sz="half" idx="10"/>
          </p:nvPr>
        </p:nvSpPr>
        <p:spPr/>
        <p:txBody>
          <a:bodyPr/>
          <a:lstStyle/>
          <a:p>
            <a:fld id="{54626AC5-2C77-B344-87B0-66A0764DBA4F}" type="datetimeFigureOut">
              <a:rPr lang="en-US" smtClean="0"/>
              <a:t>8/23/22</a:t>
            </a:fld>
            <a:endParaRPr lang="en-US"/>
          </a:p>
        </p:txBody>
      </p:sp>
      <p:sp>
        <p:nvSpPr>
          <p:cNvPr id="5" name="Footer Placeholder 4">
            <a:extLst>
              <a:ext uri="{FF2B5EF4-FFF2-40B4-BE49-F238E27FC236}">
                <a16:creationId xmlns:a16="http://schemas.microsoft.com/office/drawing/2014/main" id="{685BAF89-6B96-CB47-8077-FC183EBE0D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C71EB2-5235-7540-8E46-A26B12F4A3A7}"/>
              </a:ext>
            </a:extLst>
          </p:cNvPr>
          <p:cNvSpPr>
            <a:spLocks noGrp="1"/>
          </p:cNvSpPr>
          <p:nvPr>
            <p:ph type="sldNum" sz="quarter" idx="12"/>
          </p:nvPr>
        </p:nvSpPr>
        <p:spPr/>
        <p:txBody>
          <a:bodyPr/>
          <a:lstStyle/>
          <a:p>
            <a:fld id="{CF22FDA7-F3AF-0C49-B218-F684528183D5}" type="slidenum">
              <a:rPr lang="en-US" smtClean="0"/>
              <a:t>‹#›</a:t>
            </a:fld>
            <a:endParaRPr lang="en-US"/>
          </a:p>
        </p:txBody>
      </p:sp>
    </p:spTree>
    <p:extLst>
      <p:ext uri="{BB962C8B-B14F-4D97-AF65-F5344CB8AC3E}">
        <p14:creationId xmlns:p14="http://schemas.microsoft.com/office/powerpoint/2010/main" val="2378415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6363C-82D3-C148-B651-7F4D57BA6E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BF938F-39BB-CE4E-8AD1-56701EB5EA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989F48-EC20-BF44-991A-6828362E9A34}"/>
              </a:ext>
            </a:extLst>
          </p:cNvPr>
          <p:cNvSpPr>
            <a:spLocks noGrp="1"/>
          </p:cNvSpPr>
          <p:nvPr>
            <p:ph type="dt" sz="half" idx="10"/>
          </p:nvPr>
        </p:nvSpPr>
        <p:spPr/>
        <p:txBody>
          <a:bodyPr/>
          <a:lstStyle/>
          <a:p>
            <a:fld id="{54626AC5-2C77-B344-87B0-66A0764DBA4F}" type="datetimeFigureOut">
              <a:rPr lang="en-US" smtClean="0"/>
              <a:t>8/23/22</a:t>
            </a:fld>
            <a:endParaRPr lang="en-US"/>
          </a:p>
        </p:txBody>
      </p:sp>
      <p:sp>
        <p:nvSpPr>
          <p:cNvPr id="5" name="Footer Placeholder 4">
            <a:extLst>
              <a:ext uri="{FF2B5EF4-FFF2-40B4-BE49-F238E27FC236}">
                <a16:creationId xmlns:a16="http://schemas.microsoft.com/office/drawing/2014/main" id="{0B616605-BEE2-2246-B732-A5553F1B68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4E63B-626C-D945-B1C5-A9516CF2B517}"/>
              </a:ext>
            </a:extLst>
          </p:cNvPr>
          <p:cNvSpPr>
            <a:spLocks noGrp="1"/>
          </p:cNvSpPr>
          <p:nvPr>
            <p:ph type="sldNum" sz="quarter" idx="12"/>
          </p:nvPr>
        </p:nvSpPr>
        <p:spPr/>
        <p:txBody>
          <a:bodyPr/>
          <a:lstStyle/>
          <a:p>
            <a:fld id="{CF22FDA7-F3AF-0C49-B218-F684528183D5}" type="slidenum">
              <a:rPr lang="en-US" smtClean="0"/>
              <a:t>‹#›</a:t>
            </a:fld>
            <a:endParaRPr lang="en-US"/>
          </a:p>
        </p:txBody>
      </p:sp>
    </p:spTree>
    <p:extLst>
      <p:ext uri="{BB962C8B-B14F-4D97-AF65-F5344CB8AC3E}">
        <p14:creationId xmlns:p14="http://schemas.microsoft.com/office/powerpoint/2010/main" val="2563610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57F9-07DE-B741-A39D-9C5F72A2A8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425B3E-29C3-B847-B565-F9C62DB19D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65A016-A6C4-2E4D-851B-FDB425DC4A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6FE9E0-767B-654A-A915-36194C51DCA0}"/>
              </a:ext>
            </a:extLst>
          </p:cNvPr>
          <p:cNvSpPr>
            <a:spLocks noGrp="1"/>
          </p:cNvSpPr>
          <p:nvPr>
            <p:ph type="dt" sz="half" idx="10"/>
          </p:nvPr>
        </p:nvSpPr>
        <p:spPr/>
        <p:txBody>
          <a:bodyPr/>
          <a:lstStyle/>
          <a:p>
            <a:fld id="{54626AC5-2C77-B344-87B0-66A0764DBA4F}" type="datetimeFigureOut">
              <a:rPr lang="en-US" smtClean="0"/>
              <a:t>8/23/22</a:t>
            </a:fld>
            <a:endParaRPr lang="en-US"/>
          </a:p>
        </p:txBody>
      </p:sp>
      <p:sp>
        <p:nvSpPr>
          <p:cNvPr id="6" name="Footer Placeholder 5">
            <a:extLst>
              <a:ext uri="{FF2B5EF4-FFF2-40B4-BE49-F238E27FC236}">
                <a16:creationId xmlns:a16="http://schemas.microsoft.com/office/drawing/2014/main" id="{DE3FE297-F8BC-EB4A-8A04-4DBFC0462E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BE7248-8039-5C4D-9CF7-3968E85EF34E}"/>
              </a:ext>
            </a:extLst>
          </p:cNvPr>
          <p:cNvSpPr>
            <a:spLocks noGrp="1"/>
          </p:cNvSpPr>
          <p:nvPr>
            <p:ph type="sldNum" sz="quarter" idx="12"/>
          </p:nvPr>
        </p:nvSpPr>
        <p:spPr/>
        <p:txBody>
          <a:bodyPr/>
          <a:lstStyle/>
          <a:p>
            <a:fld id="{CF22FDA7-F3AF-0C49-B218-F684528183D5}" type="slidenum">
              <a:rPr lang="en-US" smtClean="0"/>
              <a:t>‹#›</a:t>
            </a:fld>
            <a:endParaRPr lang="en-US"/>
          </a:p>
        </p:txBody>
      </p:sp>
    </p:spTree>
    <p:extLst>
      <p:ext uri="{BB962C8B-B14F-4D97-AF65-F5344CB8AC3E}">
        <p14:creationId xmlns:p14="http://schemas.microsoft.com/office/powerpoint/2010/main" val="2125482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8B901-4320-614F-B3F1-5DAC6D9763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069F5B-F603-8F46-BF24-B7491B13CC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E74423-6E71-D54B-8210-2498A283D6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36B05C-9850-2A4A-8463-960E512931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962EEC-B0DD-AB43-BE37-01B19066F1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8F5FEC-6AE8-0242-9B7E-EE6F39B91C0D}"/>
              </a:ext>
            </a:extLst>
          </p:cNvPr>
          <p:cNvSpPr>
            <a:spLocks noGrp="1"/>
          </p:cNvSpPr>
          <p:nvPr>
            <p:ph type="dt" sz="half" idx="10"/>
          </p:nvPr>
        </p:nvSpPr>
        <p:spPr/>
        <p:txBody>
          <a:bodyPr/>
          <a:lstStyle/>
          <a:p>
            <a:fld id="{54626AC5-2C77-B344-87B0-66A0764DBA4F}" type="datetimeFigureOut">
              <a:rPr lang="en-US" smtClean="0"/>
              <a:t>8/23/22</a:t>
            </a:fld>
            <a:endParaRPr lang="en-US"/>
          </a:p>
        </p:txBody>
      </p:sp>
      <p:sp>
        <p:nvSpPr>
          <p:cNvPr id="8" name="Footer Placeholder 7">
            <a:extLst>
              <a:ext uri="{FF2B5EF4-FFF2-40B4-BE49-F238E27FC236}">
                <a16:creationId xmlns:a16="http://schemas.microsoft.com/office/drawing/2014/main" id="{15E1C85F-131B-EB48-A2ED-DAD93052BB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2B8283-E876-CE4E-BA6E-F048BD7F3CB6}"/>
              </a:ext>
            </a:extLst>
          </p:cNvPr>
          <p:cNvSpPr>
            <a:spLocks noGrp="1"/>
          </p:cNvSpPr>
          <p:nvPr>
            <p:ph type="sldNum" sz="quarter" idx="12"/>
          </p:nvPr>
        </p:nvSpPr>
        <p:spPr/>
        <p:txBody>
          <a:bodyPr/>
          <a:lstStyle/>
          <a:p>
            <a:fld id="{CF22FDA7-F3AF-0C49-B218-F684528183D5}" type="slidenum">
              <a:rPr lang="en-US" smtClean="0"/>
              <a:t>‹#›</a:t>
            </a:fld>
            <a:endParaRPr lang="en-US"/>
          </a:p>
        </p:txBody>
      </p:sp>
    </p:spTree>
    <p:extLst>
      <p:ext uri="{BB962C8B-B14F-4D97-AF65-F5344CB8AC3E}">
        <p14:creationId xmlns:p14="http://schemas.microsoft.com/office/powerpoint/2010/main" val="3537577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C89C6-88B5-DE4B-95B7-96FF1E2099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2F89BD-0606-054D-96AA-ED98BE68CD9D}"/>
              </a:ext>
            </a:extLst>
          </p:cNvPr>
          <p:cNvSpPr>
            <a:spLocks noGrp="1"/>
          </p:cNvSpPr>
          <p:nvPr>
            <p:ph type="dt" sz="half" idx="10"/>
          </p:nvPr>
        </p:nvSpPr>
        <p:spPr/>
        <p:txBody>
          <a:bodyPr/>
          <a:lstStyle/>
          <a:p>
            <a:fld id="{54626AC5-2C77-B344-87B0-66A0764DBA4F}" type="datetimeFigureOut">
              <a:rPr lang="en-US" smtClean="0"/>
              <a:t>8/23/22</a:t>
            </a:fld>
            <a:endParaRPr lang="en-US"/>
          </a:p>
        </p:txBody>
      </p:sp>
      <p:sp>
        <p:nvSpPr>
          <p:cNvPr id="4" name="Footer Placeholder 3">
            <a:extLst>
              <a:ext uri="{FF2B5EF4-FFF2-40B4-BE49-F238E27FC236}">
                <a16:creationId xmlns:a16="http://schemas.microsoft.com/office/drawing/2014/main" id="{E95DC454-E24C-424D-9726-5B4F1A235C0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E97528-173B-6448-A83C-59B25F67FC12}"/>
              </a:ext>
            </a:extLst>
          </p:cNvPr>
          <p:cNvSpPr>
            <a:spLocks noGrp="1"/>
          </p:cNvSpPr>
          <p:nvPr>
            <p:ph type="sldNum" sz="quarter" idx="12"/>
          </p:nvPr>
        </p:nvSpPr>
        <p:spPr/>
        <p:txBody>
          <a:bodyPr/>
          <a:lstStyle/>
          <a:p>
            <a:fld id="{CF22FDA7-F3AF-0C49-B218-F684528183D5}" type="slidenum">
              <a:rPr lang="en-US" smtClean="0"/>
              <a:t>‹#›</a:t>
            </a:fld>
            <a:endParaRPr lang="en-US"/>
          </a:p>
        </p:txBody>
      </p:sp>
    </p:spTree>
    <p:extLst>
      <p:ext uri="{BB962C8B-B14F-4D97-AF65-F5344CB8AC3E}">
        <p14:creationId xmlns:p14="http://schemas.microsoft.com/office/powerpoint/2010/main" val="3796922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934D3E-55B6-0C46-9D70-50A484BD8AF8}"/>
              </a:ext>
            </a:extLst>
          </p:cNvPr>
          <p:cNvSpPr>
            <a:spLocks noGrp="1"/>
          </p:cNvSpPr>
          <p:nvPr>
            <p:ph type="dt" sz="half" idx="10"/>
          </p:nvPr>
        </p:nvSpPr>
        <p:spPr/>
        <p:txBody>
          <a:bodyPr/>
          <a:lstStyle/>
          <a:p>
            <a:fld id="{54626AC5-2C77-B344-87B0-66A0764DBA4F}" type="datetimeFigureOut">
              <a:rPr lang="en-US" smtClean="0"/>
              <a:t>8/23/22</a:t>
            </a:fld>
            <a:endParaRPr lang="en-US"/>
          </a:p>
        </p:txBody>
      </p:sp>
      <p:sp>
        <p:nvSpPr>
          <p:cNvPr id="3" name="Footer Placeholder 2">
            <a:extLst>
              <a:ext uri="{FF2B5EF4-FFF2-40B4-BE49-F238E27FC236}">
                <a16:creationId xmlns:a16="http://schemas.microsoft.com/office/drawing/2014/main" id="{C255C749-F1A8-B041-B053-FF6326704D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3F5813-0EF1-B842-8E34-71CD3FC5F3F3}"/>
              </a:ext>
            </a:extLst>
          </p:cNvPr>
          <p:cNvSpPr>
            <a:spLocks noGrp="1"/>
          </p:cNvSpPr>
          <p:nvPr>
            <p:ph type="sldNum" sz="quarter" idx="12"/>
          </p:nvPr>
        </p:nvSpPr>
        <p:spPr/>
        <p:txBody>
          <a:bodyPr/>
          <a:lstStyle/>
          <a:p>
            <a:fld id="{CF22FDA7-F3AF-0C49-B218-F684528183D5}" type="slidenum">
              <a:rPr lang="en-US" smtClean="0"/>
              <a:t>‹#›</a:t>
            </a:fld>
            <a:endParaRPr lang="en-US"/>
          </a:p>
        </p:txBody>
      </p:sp>
    </p:spTree>
    <p:extLst>
      <p:ext uri="{BB962C8B-B14F-4D97-AF65-F5344CB8AC3E}">
        <p14:creationId xmlns:p14="http://schemas.microsoft.com/office/powerpoint/2010/main" val="788639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4799-ED0A-A44D-A6D7-4A0F9A755C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96CED7-304E-E646-BA11-24C0F66348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BE9D0B-C12F-8D45-A550-14E9BECDA0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075087-90F7-FE41-BD6D-8C30DE5EA364}"/>
              </a:ext>
            </a:extLst>
          </p:cNvPr>
          <p:cNvSpPr>
            <a:spLocks noGrp="1"/>
          </p:cNvSpPr>
          <p:nvPr>
            <p:ph type="dt" sz="half" idx="10"/>
          </p:nvPr>
        </p:nvSpPr>
        <p:spPr/>
        <p:txBody>
          <a:bodyPr/>
          <a:lstStyle/>
          <a:p>
            <a:fld id="{54626AC5-2C77-B344-87B0-66A0764DBA4F}" type="datetimeFigureOut">
              <a:rPr lang="en-US" smtClean="0"/>
              <a:t>8/23/22</a:t>
            </a:fld>
            <a:endParaRPr lang="en-US"/>
          </a:p>
        </p:txBody>
      </p:sp>
      <p:sp>
        <p:nvSpPr>
          <p:cNvPr id="6" name="Footer Placeholder 5">
            <a:extLst>
              <a:ext uri="{FF2B5EF4-FFF2-40B4-BE49-F238E27FC236}">
                <a16:creationId xmlns:a16="http://schemas.microsoft.com/office/drawing/2014/main" id="{FC1C083A-33AE-CB4A-A27A-A146C7654E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5038C-A691-FB41-8C83-6CE1E7541DB8}"/>
              </a:ext>
            </a:extLst>
          </p:cNvPr>
          <p:cNvSpPr>
            <a:spLocks noGrp="1"/>
          </p:cNvSpPr>
          <p:nvPr>
            <p:ph type="sldNum" sz="quarter" idx="12"/>
          </p:nvPr>
        </p:nvSpPr>
        <p:spPr/>
        <p:txBody>
          <a:bodyPr/>
          <a:lstStyle/>
          <a:p>
            <a:fld id="{CF22FDA7-F3AF-0C49-B218-F684528183D5}" type="slidenum">
              <a:rPr lang="en-US" smtClean="0"/>
              <a:t>‹#›</a:t>
            </a:fld>
            <a:endParaRPr lang="en-US"/>
          </a:p>
        </p:txBody>
      </p:sp>
    </p:spTree>
    <p:extLst>
      <p:ext uri="{BB962C8B-B14F-4D97-AF65-F5344CB8AC3E}">
        <p14:creationId xmlns:p14="http://schemas.microsoft.com/office/powerpoint/2010/main" val="2306269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0426-FEAC-BB49-A1D9-BF41EBE2D5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A0C2FB-5587-A746-9331-3315D1DE9D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BF26E1-3CE7-9748-9B31-2AD3DF868C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160B69-9312-4F42-A8AA-E8FD9A110469}"/>
              </a:ext>
            </a:extLst>
          </p:cNvPr>
          <p:cNvSpPr>
            <a:spLocks noGrp="1"/>
          </p:cNvSpPr>
          <p:nvPr>
            <p:ph type="dt" sz="half" idx="10"/>
          </p:nvPr>
        </p:nvSpPr>
        <p:spPr/>
        <p:txBody>
          <a:bodyPr/>
          <a:lstStyle/>
          <a:p>
            <a:fld id="{54626AC5-2C77-B344-87B0-66A0764DBA4F}" type="datetimeFigureOut">
              <a:rPr lang="en-US" smtClean="0"/>
              <a:t>8/23/22</a:t>
            </a:fld>
            <a:endParaRPr lang="en-US"/>
          </a:p>
        </p:txBody>
      </p:sp>
      <p:sp>
        <p:nvSpPr>
          <p:cNvPr id="6" name="Footer Placeholder 5">
            <a:extLst>
              <a:ext uri="{FF2B5EF4-FFF2-40B4-BE49-F238E27FC236}">
                <a16:creationId xmlns:a16="http://schemas.microsoft.com/office/drawing/2014/main" id="{41170066-A237-7646-80E7-1562B56D05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39BA92-F471-2240-82EF-03E0BF8DA01A}"/>
              </a:ext>
            </a:extLst>
          </p:cNvPr>
          <p:cNvSpPr>
            <a:spLocks noGrp="1"/>
          </p:cNvSpPr>
          <p:nvPr>
            <p:ph type="sldNum" sz="quarter" idx="12"/>
          </p:nvPr>
        </p:nvSpPr>
        <p:spPr/>
        <p:txBody>
          <a:bodyPr/>
          <a:lstStyle/>
          <a:p>
            <a:fld id="{CF22FDA7-F3AF-0C49-B218-F684528183D5}" type="slidenum">
              <a:rPr lang="en-US" smtClean="0"/>
              <a:t>‹#›</a:t>
            </a:fld>
            <a:endParaRPr lang="en-US"/>
          </a:p>
        </p:txBody>
      </p:sp>
    </p:spTree>
    <p:extLst>
      <p:ext uri="{BB962C8B-B14F-4D97-AF65-F5344CB8AC3E}">
        <p14:creationId xmlns:p14="http://schemas.microsoft.com/office/powerpoint/2010/main" val="1427445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3393B-604D-FB49-8C2A-27B1192C0F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8935EC-FB1D-F144-AC3A-34B04CC274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954BDC-5C9E-044E-9AF0-5346B4494B46}"/>
              </a:ext>
            </a:extLst>
          </p:cNvPr>
          <p:cNvSpPr>
            <a:spLocks noGrp="1"/>
          </p:cNvSpPr>
          <p:nvPr>
            <p:ph type="dt" sz="half" idx="10"/>
          </p:nvPr>
        </p:nvSpPr>
        <p:spPr/>
        <p:txBody>
          <a:bodyPr/>
          <a:lstStyle/>
          <a:p>
            <a:fld id="{54626AC5-2C77-B344-87B0-66A0764DBA4F}" type="datetimeFigureOut">
              <a:rPr lang="en-US" smtClean="0"/>
              <a:t>8/23/22</a:t>
            </a:fld>
            <a:endParaRPr lang="en-US"/>
          </a:p>
        </p:txBody>
      </p:sp>
      <p:sp>
        <p:nvSpPr>
          <p:cNvPr id="5" name="Footer Placeholder 4">
            <a:extLst>
              <a:ext uri="{FF2B5EF4-FFF2-40B4-BE49-F238E27FC236}">
                <a16:creationId xmlns:a16="http://schemas.microsoft.com/office/drawing/2014/main" id="{7ACC920F-C706-C44C-997F-064E2D5A0D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8282ED-9052-3748-A3AB-0BFA957E8E98}"/>
              </a:ext>
            </a:extLst>
          </p:cNvPr>
          <p:cNvSpPr>
            <a:spLocks noGrp="1"/>
          </p:cNvSpPr>
          <p:nvPr>
            <p:ph type="sldNum" sz="quarter" idx="12"/>
          </p:nvPr>
        </p:nvSpPr>
        <p:spPr/>
        <p:txBody>
          <a:bodyPr/>
          <a:lstStyle/>
          <a:p>
            <a:fld id="{CF22FDA7-F3AF-0C49-B218-F684528183D5}" type="slidenum">
              <a:rPr lang="en-US" smtClean="0"/>
              <a:t>‹#›</a:t>
            </a:fld>
            <a:endParaRPr lang="en-US"/>
          </a:p>
        </p:txBody>
      </p:sp>
    </p:spTree>
    <p:extLst>
      <p:ext uri="{BB962C8B-B14F-4D97-AF65-F5344CB8AC3E}">
        <p14:creationId xmlns:p14="http://schemas.microsoft.com/office/powerpoint/2010/main" val="2743273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DC641F-0B24-4B43-9F07-69C0A84115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EE4243E-58F1-F842-9299-FB1EA65464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367EB9-7748-944B-AC93-EC498ABD6398}"/>
              </a:ext>
            </a:extLst>
          </p:cNvPr>
          <p:cNvSpPr>
            <a:spLocks noGrp="1"/>
          </p:cNvSpPr>
          <p:nvPr>
            <p:ph type="dt" sz="half" idx="10"/>
          </p:nvPr>
        </p:nvSpPr>
        <p:spPr/>
        <p:txBody>
          <a:bodyPr/>
          <a:lstStyle/>
          <a:p>
            <a:fld id="{54626AC5-2C77-B344-87B0-66A0764DBA4F}" type="datetimeFigureOut">
              <a:rPr lang="en-US" smtClean="0"/>
              <a:t>8/23/22</a:t>
            </a:fld>
            <a:endParaRPr lang="en-US"/>
          </a:p>
        </p:txBody>
      </p:sp>
      <p:sp>
        <p:nvSpPr>
          <p:cNvPr id="5" name="Footer Placeholder 4">
            <a:extLst>
              <a:ext uri="{FF2B5EF4-FFF2-40B4-BE49-F238E27FC236}">
                <a16:creationId xmlns:a16="http://schemas.microsoft.com/office/drawing/2014/main" id="{4645F281-F0F3-A141-B3FE-34099AB6DF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415D41-388F-614A-AB47-570341D867D1}"/>
              </a:ext>
            </a:extLst>
          </p:cNvPr>
          <p:cNvSpPr>
            <a:spLocks noGrp="1"/>
          </p:cNvSpPr>
          <p:nvPr>
            <p:ph type="sldNum" sz="quarter" idx="12"/>
          </p:nvPr>
        </p:nvSpPr>
        <p:spPr/>
        <p:txBody>
          <a:bodyPr/>
          <a:lstStyle/>
          <a:p>
            <a:fld id="{CF22FDA7-F3AF-0C49-B218-F684528183D5}" type="slidenum">
              <a:rPr lang="en-US" smtClean="0"/>
              <a:t>‹#›</a:t>
            </a:fld>
            <a:endParaRPr lang="en-US"/>
          </a:p>
        </p:txBody>
      </p:sp>
    </p:spTree>
    <p:extLst>
      <p:ext uri="{BB962C8B-B14F-4D97-AF65-F5344CB8AC3E}">
        <p14:creationId xmlns:p14="http://schemas.microsoft.com/office/powerpoint/2010/main" val="223872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Slide option A">
    <p:spTree>
      <p:nvGrpSpPr>
        <p:cNvPr id="1" name=""/>
        <p:cNvGrpSpPr/>
        <p:nvPr/>
      </p:nvGrpSpPr>
      <p:grpSpPr>
        <a:xfrm>
          <a:off x="0" y="0"/>
          <a:ext cx="0" cy="0"/>
          <a:chOff x="0" y="0"/>
          <a:chExt cx="0" cy="0"/>
        </a:xfrm>
      </p:grpSpPr>
      <p:sp>
        <p:nvSpPr>
          <p:cNvPr id="37" name="Title 36"/>
          <p:cNvSpPr>
            <a:spLocks noGrp="1"/>
          </p:cNvSpPr>
          <p:nvPr userDrawn="1">
            <p:ph type="title"/>
          </p:nvPr>
        </p:nvSpPr>
        <p:spPr bwMode="gray">
          <a:xfrm>
            <a:off x="785285" y="1112839"/>
            <a:ext cx="9408583" cy="526881"/>
          </a:xfrm>
          <a:prstGeom prst="rect">
            <a:avLst/>
          </a:prstGeom>
        </p:spPr>
        <p:txBody>
          <a:bodyPr vert="horz"/>
          <a:lstStyle>
            <a:lvl1pPr algn="l">
              <a:defRPr sz="2500" b="1">
                <a:solidFill>
                  <a:srgbClr val="393996"/>
                </a:solidFill>
                <a:latin typeface="Arial"/>
                <a:cs typeface="Arial"/>
              </a:defRPr>
            </a:lvl1pPr>
          </a:lstStyle>
          <a:p>
            <a:r>
              <a:rPr lang="en-US"/>
              <a:t>Click to edit Master title style</a:t>
            </a:r>
          </a:p>
        </p:txBody>
      </p:sp>
      <p:sp>
        <p:nvSpPr>
          <p:cNvPr id="39" name="Content Placeholder 38"/>
          <p:cNvSpPr>
            <a:spLocks noGrp="1"/>
          </p:cNvSpPr>
          <p:nvPr userDrawn="1">
            <p:ph sz="quarter" idx="15"/>
          </p:nvPr>
        </p:nvSpPr>
        <p:spPr bwMode="gray">
          <a:xfrm>
            <a:off x="785285" y="1798454"/>
            <a:ext cx="10612967" cy="4481696"/>
          </a:xfrm>
          <a:prstGeom prst="rect">
            <a:avLst/>
          </a:prstGeom>
        </p:spPr>
        <p:txBody>
          <a:bodyPr vert="horz"/>
          <a:lstStyle>
            <a:lvl1pPr>
              <a:lnSpc>
                <a:spcPts val="1680"/>
              </a:lnSpc>
              <a:spcBef>
                <a:spcPts val="400"/>
              </a:spcBef>
              <a:spcAft>
                <a:spcPts val="400"/>
              </a:spcAft>
              <a:buClr>
                <a:srgbClr val="353D98"/>
              </a:buClr>
              <a:defRPr sz="1800">
                <a:solidFill>
                  <a:srgbClr val="646464"/>
                </a:solidFill>
                <a:latin typeface="Arial" pitchFamily="34" charset="0"/>
                <a:cs typeface="Arial" pitchFamily="34" charset="0"/>
              </a:defRPr>
            </a:lvl1pPr>
            <a:lvl2pPr>
              <a:lnSpc>
                <a:spcPct val="100000"/>
              </a:lnSpc>
              <a:spcBef>
                <a:spcPts val="600"/>
              </a:spcBef>
              <a:buClr>
                <a:srgbClr val="00509C"/>
              </a:buClr>
              <a:buFont typeface="Arial"/>
              <a:buChar char="•"/>
              <a:defRPr sz="1400">
                <a:solidFill>
                  <a:srgbClr val="646464"/>
                </a:solidFill>
                <a:latin typeface="Arial" pitchFamily="34" charset="0"/>
                <a:cs typeface="Arial" pitchFamily="34" charset="0"/>
              </a:defRPr>
            </a:lvl2pPr>
            <a:lvl3pPr>
              <a:lnSpc>
                <a:spcPct val="100000"/>
              </a:lnSpc>
              <a:spcBef>
                <a:spcPts val="600"/>
              </a:spcBef>
              <a:buClr>
                <a:srgbClr val="A9218E"/>
              </a:buClr>
              <a:defRPr sz="1200">
                <a:solidFill>
                  <a:srgbClr val="646464"/>
                </a:solidFill>
                <a:latin typeface="Arial" pitchFamily="34" charset="0"/>
                <a:cs typeface="Arial" pitchFamily="34" charset="0"/>
              </a:defRPr>
            </a:lvl3pPr>
            <a:lvl4pPr>
              <a:lnSpc>
                <a:spcPct val="100000"/>
              </a:lnSpc>
              <a:spcBef>
                <a:spcPts val="600"/>
              </a:spcBef>
              <a:buClr>
                <a:srgbClr val="EE304E"/>
              </a:buClr>
              <a:buFont typeface="Arial"/>
              <a:buChar char="•"/>
              <a:defRPr sz="1200">
                <a:solidFill>
                  <a:srgbClr val="646464"/>
                </a:solidFill>
                <a:latin typeface="Arial" pitchFamily="34" charset="0"/>
                <a:cs typeface="Arial" pitchFamily="34" charset="0"/>
              </a:defRPr>
            </a:lvl4pPr>
            <a:lvl5pPr>
              <a:lnSpc>
                <a:spcPct val="100000"/>
              </a:lnSpc>
              <a:spcBef>
                <a:spcPts val="600"/>
              </a:spcBef>
              <a:buClr>
                <a:srgbClr val="F26631"/>
              </a:buClr>
              <a:buFont typeface="Arial"/>
              <a:buChar char="•"/>
              <a:defRPr sz="1200">
                <a:solidFill>
                  <a:srgbClr val="646464"/>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9891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3176CA-0234-EC45-9515-0D0AE115C9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15ED9D-021C-024C-A3FF-84D8E49D07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0D7CDD-B0FE-7A4D-A672-AE230726D9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626AC5-2C77-B344-87B0-66A0764DBA4F}" type="datetimeFigureOut">
              <a:rPr lang="en-US" smtClean="0"/>
              <a:t>8/23/22</a:t>
            </a:fld>
            <a:endParaRPr lang="en-US"/>
          </a:p>
        </p:txBody>
      </p:sp>
      <p:sp>
        <p:nvSpPr>
          <p:cNvPr id="5" name="Footer Placeholder 4">
            <a:extLst>
              <a:ext uri="{FF2B5EF4-FFF2-40B4-BE49-F238E27FC236}">
                <a16:creationId xmlns:a16="http://schemas.microsoft.com/office/drawing/2014/main" id="{2AACDF03-FE0D-9045-8CC3-BFE9C0BD17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F7FE5E-38E2-2F42-80A8-122B6717E0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22FDA7-F3AF-0C49-B218-F684528183D5}" type="slidenum">
              <a:rPr lang="en-US" smtClean="0"/>
              <a:t>‹#›</a:t>
            </a:fld>
            <a:endParaRPr lang="en-US"/>
          </a:p>
        </p:txBody>
      </p:sp>
    </p:spTree>
    <p:extLst>
      <p:ext uri="{BB962C8B-B14F-4D97-AF65-F5344CB8AC3E}">
        <p14:creationId xmlns:p14="http://schemas.microsoft.com/office/powerpoint/2010/main" val="34147311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677886-AF9C-9542-BE0F-0BA4E040EBCB}"/>
              </a:ext>
            </a:extLst>
          </p:cNvPr>
          <p:cNvSpPr>
            <a:spLocks noGrp="1"/>
          </p:cNvSpPr>
          <p:nvPr>
            <p:ph type="ctrTitle"/>
          </p:nvPr>
        </p:nvSpPr>
        <p:spPr>
          <a:xfrm>
            <a:off x="793662" y="386930"/>
            <a:ext cx="10066122" cy="1298448"/>
          </a:xfrm>
        </p:spPr>
        <p:txBody>
          <a:bodyPr vert="horz" lIns="91440" tIns="45720" rIns="91440" bIns="45720" rtlCol="0" anchor="b">
            <a:normAutofit/>
          </a:bodyPr>
          <a:lstStyle/>
          <a:p>
            <a:pPr algn="l"/>
            <a:r>
              <a:rPr lang="en-US" sz="4400" kern="1200" dirty="0">
                <a:solidFill>
                  <a:schemeClr val="tx1"/>
                </a:solidFill>
                <a:latin typeface="+mj-lt"/>
                <a:ea typeface="+mj-ea"/>
                <a:cs typeface="+mj-cs"/>
              </a:rPr>
              <a:t>MLD Bootcamp Lecture 1: Course Overview, Genetics Pt 2 </a:t>
            </a:r>
          </a:p>
        </p:txBody>
      </p:sp>
      <p:sp>
        <p:nvSpPr>
          <p:cNvPr id="32" name="Rectangle 3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16AC5B3B-3780-D14C-9F93-65D2AA8C9C7A}"/>
              </a:ext>
            </a:extLst>
          </p:cNvPr>
          <p:cNvSpPr>
            <a:spLocks noGrp="1"/>
          </p:cNvSpPr>
          <p:nvPr>
            <p:ph type="subTitle" idx="1"/>
          </p:nvPr>
        </p:nvSpPr>
        <p:spPr>
          <a:xfrm>
            <a:off x="568923" y="3719948"/>
            <a:ext cx="3108595" cy="1390650"/>
          </a:xfrm>
        </p:spPr>
        <p:txBody>
          <a:bodyPr anchor="ctr">
            <a:normAutofit/>
          </a:bodyPr>
          <a:lstStyle/>
          <a:p>
            <a:pPr algn="l"/>
            <a:r>
              <a:rPr lang="en-US" sz="4000" dirty="0"/>
              <a:t>Wyatt Clark</a:t>
            </a:r>
          </a:p>
        </p:txBody>
      </p:sp>
      <p:grpSp>
        <p:nvGrpSpPr>
          <p:cNvPr id="4" name="Group 3">
            <a:extLst>
              <a:ext uri="{FF2B5EF4-FFF2-40B4-BE49-F238E27FC236}">
                <a16:creationId xmlns:a16="http://schemas.microsoft.com/office/drawing/2014/main" id="{2FDE2F06-CDF5-5AE5-632E-DE03BA5064F2}"/>
              </a:ext>
            </a:extLst>
          </p:cNvPr>
          <p:cNvGrpSpPr/>
          <p:nvPr/>
        </p:nvGrpSpPr>
        <p:grpSpPr>
          <a:xfrm>
            <a:off x="4218040" y="3196518"/>
            <a:ext cx="6843770" cy="3042612"/>
            <a:chOff x="317809" y="2171646"/>
            <a:chExt cx="10216979" cy="4542278"/>
          </a:xfrm>
        </p:grpSpPr>
        <p:grpSp>
          <p:nvGrpSpPr>
            <p:cNvPr id="17" name="Group 16">
              <a:extLst>
                <a:ext uri="{FF2B5EF4-FFF2-40B4-BE49-F238E27FC236}">
                  <a16:creationId xmlns:a16="http://schemas.microsoft.com/office/drawing/2014/main" id="{D196D332-D62D-7140-D7E3-512D99DB320E}"/>
                </a:ext>
              </a:extLst>
            </p:cNvPr>
            <p:cNvGrpSpPr/>
            <p:nvPr/>
          </p:nvGrpSpPr>
          <p:grpSpPr>
            <a:xfrm>
              <a:off x="317809" y="2171646"/>
              <a:ext cx="9926881" cy="4542278"/>
              <a:chOff x="1176548" y="2171646"/>
              <a:chExt cx="9926881" cy="4542278"/>
            </a:xfrm>
          </p:grpSpPr>
          <p:pic>
            <p:nvPicPr>
              <p:cNvPr id="24" name="Picture 23" descr="How To Make A Rainbow - Simple Science Experiments">
                <a:extLst>
                  <a:ext uri="{FF2B5EF4-FFF2-40B4-BE49-F238E27FC236}">
                    <a16:creationId xmlns:a16="http://schemas.microsoft.com/office/drawing/2014/main" id="{B496896B-ABAA-C370-7B59-2CB812AA1A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332" r="10969" b="23803"/>
              <a:stretch/>
            </p:blipFill>
            <p:spPr bwMode="auto">
              <a:xfrm>
                <a:off x="2159726" y="2171646"/>
                <a:ext cx="8943703" cy="4542278"/>
              </a:xfrm>
              <a:prstGeom prst="flowChartPunchedCard">
                <a:avLst/>
              </a:prstGeom>
              <a:noFill/>
              <a:extLst>
                <a:ext uri="{909E8E84-426E-40DD-AFC4-6F175D3DCCD1}">
                  <a14:hiddenFill xmlns:a14="http://schemas.microsoft.com/office/drawing/2010/main">
                    <a:solidFill>
                      <a:srgbClr val="FFFFFF"/>
                    </a:solidFill>
                  </a14:hiddenFill>
                </a:ext>
              </a:extLst>
            </p:spPr>
          </p:pic>
          <p:sp>
            <p:nvSpPr>
              <p:cNvPr id="25" name="Parallelogram 24">
                <a:extLst>
                  <a:ext uri="{FF2B5EF4-FFF2-40B4-BE49-F238E27FC236}">
                    <a16:creationId xmlns:a16="http://schemas.microsoft.com/office/drawing/2014/main" id="{94005315-E9DE-F53F-4BDB-0055E5F81F3A}"/>
                  </a:ext>
                </a:extLst>
              </p:cNvPr>
              <p:cNvSpPr/>
              <p:nvPr/>
            </p:nvSpPr>
            <p:spPr>
              <a:xfrm rot="20253377">
                <a:off x="1176548" y="4177365"/>
                <a:ext cx="4949206" cy="1174711"/>
              </a:xfrm>
              <a:prstGeom prst="parallelogram">
                <a:avLst>
                  <a:gd name="adj" fmla="val 13210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8" name="TextBox 3">
              <a:extLst>
                <a:ext uri="{FF2B5EF4-FFF2-40B4-BE49-F238E27FC236}">
                  <a16:creationId xmlns:a16="http://schemas.microsoft.com/office/drawing/2014/main" id="{B46CF6A9-946A-B737-9840-246C3C1AA0B7}"/>
                </a:ext>
              </a:extLst>
            </p:cNvPr>
            <p:cNvSpPr txBox="1"/>
            <p:nvPr/>
          </p:nvSpPr>
          <p:spPr>
            <a:xfrm>
              <a:off x="1599883" y="3139842"/>
              <a:ext cx="2857545" cy="1081761"/>
            </a:xfrm>
            <a:prstGeom prst="rect">
              <a:avLst/>
            </a:prstGeom>
            <a:noFill/>
          </p:spPr>
          <p:txBody>
            <a:bodyPr wrap="square"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Heterogeneous </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Disease</a:t>
              </a:r>
            </a:p>
          </p:txBody>
        </p:sp>
        <p:sp>
          <p:nvSpPr>
            <p:cNvPr id="19" name="TextBox 4">
              <a:extLst>
                <a:ext uri="{FF2B5EF4-FFF2-40B4-BE49-F238E27FC236}">
                  <a16:creationId xmlns:a16="http://schemas.microsoft.com/office/drawing/2014/main" id="{83D3B85D-52B0-493C-2C43-02949D2BD8D5}"/>
                </a:ext>
              </a:extLst>
            </p:cNvPr>
            <p:cNvSpPr txBox="1"/>
            <p:nvPr/>
          </p:nvSpPr>
          <p:spPr>
            <a:xfrm>
              <a:off x="4202029" y="5303520"/>
              <a:ext cx="2070463" cy="646331"/>
            </a:xfrm>
            <a:prstGeom prst="rect">
              <a:avLst/>
            </a:prstGeom>
            <a:solidFill>
              <a:schemeClr val="bg1"/>
            </a:solidFill>
          </p:spPr>
          <p:txBody>
            <a:bodyPr wrap="square"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Genetics</a:t>
              </a:r>
            </a:p>
          </p:txBody>
        </p:sp>
        <p:sp>
          <p:nvSpPr>
            <p:cNvPr id="20" name="Right Arrow 35">
              <a:extLst>
                <a:ext uri="{FF2B5EF4-FFF2-40B4-BE49-F238E27FC236}">
                  <a16:creationId xmlns:a16="http://schemas.microsoft.com/office/drawing/2014/main" id="{68760100-7D30-0DD7-D27B-1166ED155499}"/>
                </a:ext>
              </a:extLst>
            </p:cNvPr>
            <p:cNvSpPr/>
            <p:nvPr/>
          </p:nvSpPr>
          <p:spPr>
            <a:xfrm>
              <a:off x="1898778" y="4205037"/>
              <a:ext cx="2259754" cy="237748"/>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6">
              <a:extLst>
                <a:ext uri="{FF2B5EF4-FFF2-40B4-BE49-F238E27FC236}">
                  <a16:creationId xmlns:a16="http://schemas.microsoft.com/office/drawing/2014/main" id="{83814E40-4D31-794C-3868-EC319AE0E876}"/>
                </a:ext>
              </a:extLst>
            </p:cNvPr>
            <p:cNvSpPr txBox="1"/>
            <p:nvPr/>
          </p:nvSpPr>
          <p:spPr>
            <a:xfrm>
              <a:off x="6792719" y="4740360"/>
              <a:ext cx="2944868" cy="369332"/>
            </a:xfrm>
            <a:prstGeom prst="rect">
              <a:avLst/>
            </a:prstGeom>
            <a:noFill/>
          </p:spPr>
          <p:txBody>
            <a:bodyPr wrap="square"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Disease Severity</a:t>
              </a:r>
            </a:p>
          </p:txBody>
        </p:sp>
        <p:sp>
          <p:nvSpPr>
            <p:cNvPr id="22" name="TextBox 7">
              <a:extLst>
                <a:ext uri="{FF2B5EF4-FFF2-40B4-BE49-F238E27FC236}">
                  <a16:creationId xmlns:a16="http://schemas.microsoft.com/office/drawing/2014/main" id="{DEB91623-484D-859E-2141-EBCC6E02C55A}"/>
                </a:ext>
              </a:extLst>
            </p:cNvPr>
            <p:cNvSpPr txBox="1"/>
            <p:nvPr/>
          </p:nvSpPr>
          <p:spPr>
            <a:xfrm>
              <a:off x="9469276" y="4786562"/>
              <a:ext cx="954393" cy="369332"/>
            </a:xfrm>
            <a:prstGeom prst="rect">
              <a:avLst/>
            </a:prstGeom>
            <a:noFill/>
          </p:spPr>
          <p:txBody>
            <a:bodyPr wrap="square"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Severe</a:t>
              </a:r>
            </a:p>
          </p:txBody>
        </p:sp>
        <p:sp>
          <p:nvSpPr>
            <p:cNvPr id="23" name="TextBox 8">
              <a:extLst>
                <a:ext uri="{FF2B5EF4-FFF2-40B4-BE49-F238E27FC236}">
                  <a16:creationId xmlns:a16="http://schemas.microsoft.com/office/drawing/2014/main" id="{0AD7C249-64FE-544D-0FF8-0B66B799128E}"/>
                </a:ext>
              </a:extLst>
            </p:cNvPr>
            <p:cNvSpPr txBox="1"/>
            <p:nvPr/>
          </p:nvSpPr>
          <p:spPr>
            <a:xfrm>
              <a:off x="9580395" y="6067665"/>
              <a:ext cx="954393" cy="369332"/>
            </a:xfrm>
            <a:prstGeom prst="rect">
              <a:avLst/>
            </a:prstGeom>
            <a:noFill/>
          </p:spPr>
          <p:txBody>
            <a:bodyPr wrap="square"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900" b="0" i="0" u="none" strike="noStrike" kern="1200" cap="none" spc="0" normalizeH="0" baseline="0" noProof="0">
                  <a:ln>
                    <a:noFill/>
                  </a:ln>
                  <a:solidFill>
                    <a:prstClr val="white"/>
                  </a:solidFill>
                  <a:effectLst/>
                  <a:uLnTx/>
                  <a:uFillTx/>
                  <a:latin typeface="Calibri" panose="020F0502020204030204"/>
                  <a:ea typeface="+mn-ea"/>
                  <a:cs typeface="+mn-cs"/>
                </a:rPr>
                <a:t>Mild</a:t>
              </a:r>
            </a:p>
          </p:txBody>
        </p:sp>
      </p:grpSp>
    </p:spTree>
    <p:extLst>
      <p:ext uri="{BB962C8B-B14F-4D97-AF65-F5344CB8AC3E}">
        <p14:creationId xmlns:p14="http://schemas.microsoft.com/office/powerpoint/2010/main" val="611485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83AB65-D4FA-CB4D-B10A-42161D6ADE9C}"/>
              </a:ext>
            </a:extLst>
          </p:cNvPr>
          <p:cNvSpPr>
            <a:spLocks noGrp="1"/>
          </p:cNvSpPr>
          <p:nvPr>
            <p:ph type="title"/>
          </p:nvPr>
        </p:nvSpPr>
        <p:spPr>
          <a:xfrm>
            <a:off x="635000" y="640823"/>
            <a:ext cx="3418659" cy="5583148"/>
          </a:xfrm>
        </p:spPr>
        <p:txBody>
          <a:bodyPr anchor="ctr">
            <a:normAutofit/>
          </a:bodyPr>
          <a:lstStyle/>
          <a:p>
            <a:r>
              <a:rPr lang="en-US" sz="5400"/>
              <a:t>Overview</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AF325607-5CD6-CA43-ED60-D416A9DD474F}"/>
              </a:ext>
            </a:extLst>
          </p:cNvPr>
          <p:cNvGraphicFramePr>
            <a:graphicFrameLocks noGrp="1"/>
          </p:cNvGraphicFramePr>
          <p:nvPr>
            <p:ph idx="1"/>
            <p:extLst>
              <p:ext uri="{D42A27DB-BD31-4B8C-83A1-F6EECF244321}">
                <p14:modId xmlns:p14="http://schemas.microsoft.com/office/powerpoint/2010/main" val="171025625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9381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E670C-271C-2B4C-8745-9198A8F4E611}"/>
              </a:ext>
            </a:extLst>
          </p:cNvPr>
          <p:cNvSpPr>
            <a:spLocks noGrp="1"/>
          </p:cNvSpPr>
          <p:nvPr>
            <p:ph type="title"/>
          </p:nvPr>
        </p:nvSpPr>
        <p:spPr/>
        <p:txBody>
          <a:bodyPr/>
          <a:lstStyle/>
          <a:p>
            <a:r>
              <a:rPr lang="en-US" dirty="0"/>
              <a:t>Several DNA damage repair pathways have evolved to ensure the fidelity of DNA</a:t>
            </a:r>
          </a:p>
        </p:txBody>
      </p:sp>
      <p:sp>
        <p:nvSpPr>
          <p:cNvPr id="5" name="TextBox 4">
            <a:extLst>
              <a:ext uri="{FF2B5EF4-FFF2-40B4-BE49-F238E27FC236}">
                <a16:creationId xmlns:a16="http://schemas.microsoft.com/office/drawing/2014/main" id="{58A87D95-8FE6-0F43-B5BA-1399B33225A5}"/>
              </a:ext>
            </a:extLst>
          </p:cNvPr>
          <p:cNvSpPr txBox="1"/>
          <p:nvPr/>
        </p:nvSpPr>
        <p:spPr>
          <a:xfrm>
            <a:off x="4021978" y="6311900"/>
            <a:ext cx="6098582" cy="369332"/>
          </a:xfrm>
          <a:prstGeom prst="rect">
            <a:avLst/>
          </a:prstGeom>
          <a:noFill/>
        </p:spPr>
        <p:txBody>
          <a:bodyPr wrap="square">
            <a:spAutoFit/>
          </a:bodyPr>
          <a:lstStyle/>
          <a:p>
            <a:r>
              <a:rPr lang="en-US" dirty="0"/>
              <a:t>https://</a:t>
            </a:r>
            <a:r>
              <a:rPr lang="en-US" dirty="0" err="1"/>
              <a:t>youtu.be</a:t>
            </a:r>
            <a:r>
              <a:rPr lang="en-US" dirty="0"/>
              <a:t>/sX6LncNjTFU?t=342</a:t>
            </a:r>
          </a:p>
        </p:txBody>
      </p:sp>
      <p:pic>
        <p:nvPicPr>
          <p:cNvPr id="6146" name="Picture 2">
            <a:extLst>
              <a:ext uri="{FF2B5EF4-FFF2-40B4-BE49-F238E27FC236}">
                <a16:creationId xmlns:a16="http://schemas.microsoft.com/office/drawing/2014/main" id="{A98679BB-6F24-D945-A36F-0E708664D3A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95259" y="1825625"/>
            <a:ext cx="860148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456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7" name="Rectangle 7176">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7ED1F9-A491-8C4E-9CE7-C577A00A17DF}"/>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3000" dirty="0">
                <a:solidFill>
                  <a:srgbClr val="FFFFFF"/>
                </a:solidFill>
              </a:rPr>
              <a:t>Mutations can be large rearrangements in your DNA, or just changes to single nucleotides in the DNA sequence</a:t>
            </a:r>
          </a:p>
        </p:txBody>
      </p:sp>
      <p:cxnSp>
        <p:nvCxnSpPr>
          <p:cNvPr id="7179" name="Straight Connector 7178">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7172" name="Picture 4" descr="ROSALIND | Glossary | Point mutation">
            <a:extLst>
              <a:ext uri="{FF2B5EF4-FFF2-40B4-BE49-F238E27FC236}">
                <a16:creationId xmlns:a16="http://schemas.microsoft.com/office/drawing/2014/main" id="{09C4BD98-DF9C-3E40-9190-6A2D7C2E662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13402" y="2426817"/>
            <a:ext cx="3198109" cy="3997637"/>
          </a:xfrm>
          <a:prstGeom prst="rect">
            <a:avLst/>
          </a:prstGeom>
          <a:noFill/>
          <a:extLst>
            <a:ext uri="{909E8E84-426E-40DD-AFC4-6F175D3DCCD1}">
              <a14:hiddenFill xmlns:a14="http://schemas.microsoft.com/office/drawing/2010/main">
                <a:solidFill>
                  <a:srgbClr val="FFFFFF"/>
                </a:solidFill>
              </a14:hiddenFill>
            </a:ext>
          </a:extLst>
        </p:spPr>
      </p:pic>
      <p:cxnSp>
        <p:nvCxnSpPr>
          <p:cNvPr id="7181" name="Straight Connector 7180">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170" name="Picture 2" descr="4.8: Mutation Types - Biology LibreTexts">
            <a:extLst>
              <a:ext uri="{FF2B5EF4-FFF2-40B4-BE49-F238E27FC236}">
                <a16:creationId xmlns:a16="http://schemas.microsoft.com/office/drawing/2014/main" id="{546DF464-0CA6-ED46-A1C0-89B00D234C7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53824" y="2426817"/>
            <a:ext cx="3562575" cy="3997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583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873C1-0310-2F41-A48E-0F3214CB443A}"/>
              </a:ext>
            </a:extLst>
          </p:cNvPr>
          <p:cNvSpPr>
            <a:spLocks noGrp="1"/>
          </p:cNvSpPr>
          <p:nvPr>
            <p:ph type="title"/>
          </p:nvPr>
        </p:nvSpPr>
        <p:spPr/>
        <p:txBody>
          <a:bodyPr/>
          <a:lstStyle/>
          <a:p>
            <a:r>
              <a:rPr lang="en-US" dirty="0"/>
              <a:t>Mutations can impact a wide variety of RNA and protein features</a:t>
            </a:r>
          </a:p>
        </p:txBody>
      </p:sp>
      <p:pic>
        <p:nvPicPr>
          <p:cNvPr id="2050" name="Picture 2" descr="Calculated consequences">
            <a:extLst>
              <a:ext uri="{FF2B5EF4-FFF2-40B4-BE49-F238E27FC236}">
                <a16:creationId xmlns:a16="http://schemas.microsoft.com/office/drawing/2014/main" id="{9BF1ABEF-33FF-724E-B7B1-7E8A58ED0D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926" b="9927"/>
          <a:stretch/>
        </p:blipFill>
        <p:spPr bwMode="auto">
          <a:xfrm>
            <a:off x="0" y="2321571"/>
            <a:ext cx="121920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9491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9E258-B7B8-EF47-B8EE-1ADAF2BCE697}"/>
              </a:ext>
            </a:extLst>
          </p:cNvPr>
          <p:cNvSpPr>
            <a:spLocks noGrp="1"/>
          </p:cNvSpPr>
          <p:nvPr>
            <p:ph type="title"/>
          </p:nvPr>
        </p:nvSpPr>
        <p:spPr>
          <a:xfrm>
            <a:off x="501445" y="165920"/>
            <a:ext cx="10515600" cy="1325563"/>
          </a:xfrm>
        </p:spPr>
        <p:txBody>
          <a:bodyPr>
            <a:normAutofit fontScale="90000"/>
          </a:bodyPr>
          <a:lstStyle/>
          <a:p>
            <a:r>
              <a:rPr lang="en-US" b="1" dirty="0"/>
              <a:t>We will mainly be working with point mutations that change the amino acid sequence of a protein</a:t>
            </a:r>
          </a:p>
        </p:txBody>
      </p:sp>
      <p:pic>
        <p:nvPicPr>
          <p:cNvPr id="8194" name="Picture 2" descr="Point Mutation — Definition &amp; Types - Expii">
            <a:extLst>
              <a:ext uri="{FF2B5EF4-FFF2-40B4-BE49-F238E27FC236}">
                <a16:creationId xmlns:a16="http://schemas.microsoft.com/office/drawing/2014/main" id="{83B5CCD3-F7F8-C647-975D-DBF79AEF44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038"/>
          <a:stretch/>
        </p:blipFill>
        <p:spPr bwMode="auto">
          <a:xfrm>
            <a:off x="501445" y="1897667"/>
            <a:ext cx="11017045" cy="4794413"/>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739A1002-85C1-2A4E-9D20-553E73DC4C06}"/>
              </a:ext>
            </a:extLst>
          </p:cNvPr>
          <p:cNvSpPr/>
          <p:nvPr/>
        </p:nvSpPr>
        <p:spPr>
          <a:xfrm>
            <a:off x="6096000" y="4294873"/>
            <a:ext cx="2693504" cy="2324588"/>
          </a:xfrm>
          <a:prstGeom prst="ellipse">
            <a:avLst/>
          </a:prstGeom>
          <a:noFill/>
          <a:ln w="825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1165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D0D194-53C8-2E47-A51A-1B271CE4A8D1}"/>
              </a:ext>
            </a:extLst>
          </p:cNvPr>
          <p:cNvSpPr>
            <a:spLocks noGrp="1"/>
          </p:cNvSpPr>
          <p:nvPr>
            <p:ph type="title"/>
          </p:nvPr>
        </p:nvSpPr>
        <p:spPr>
          <a:xfrm>
            <a:off x="524741" y="620392"/>
            <a:ext cx="3808268" cy="5504688"/>
          </a:xfrm>
        </p:spPr>
        <p:txBody>
          <a:bodyPr>
            <a:normAutofit/>
          </a:bodyPr>
          <a:lstStyle/>
          <a:p>
            <a:r>
              <a:rPr lang="en-US" sz="4700">
                <a:solidFill>
                  <a:schemeClr val="bg1"/>
                </a:solidFill>
              </a:rPr>
              <a:t>Some mutations can even disrupt the splicing process, leading to dysfunctional proteins</a:t>
            </a:r>
          </a:p>
        </p:txBody>
      </p:sp>
      <p:grpSp>
        <p:nvGrpSpPr>
          <p:cNvPr id="6" name="Group 5">
            <a:extLst>
              <a:ext uri="{FF2B5EF4-FFF2-40B4-BE49-F238E27FC236}">
                <a16:creationId xmlns:a16="http://schemas.microsoft.com/office/drawing/2014/main" id="{299706CF-9698-7A4F-B3E8-810A6A8FAACF}"/>
              </a:ext>
            </a:extLst>
          </p:cNvPr>
          <p:cNvGrpSpPr/>
          <p:nvPr/>
        </p:nvGrpSpPr>
        <p:grpSpPr>
          <a:xfrm>
            <a:off x="5468389" y="906716"/>
            <a:ext cx="6263640" cy="4932040"/>
            <a:chOff x="5728519" y="1794846"/>
            <a:chExt cx="6150307" cy="4842801"/>
          </a:xfrm>
        </p:grpSpPr>
        <p:pic>
          <p:nvPicPr>
            <p:cNvPr id="4" name="Picture 2" descr="Predicting how splicing errors impact disease risk - Cold Spring Harbor  Laboratory">
              <a:extLst>
                <a:ext uri="{FF2B5EF4-FFF2-40B4-BE49-F238E27FC236}">
                  <a16:creationId xmlns:a16="http://schemas.microsoft.com/office/drawing/2014/main" id="{84A9652E-C9C7-FE45-91B6-18460DB560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37" r="18353"/>
            <a:stretch/>
          </p:blipFill>
          <p:spPr bwMode="auto">
            <a:xfrm>
              <a:off x="5787741" y="1794846"/>
              <a:ext cx="6091085" cy="48428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55EF9B2-C6C6-2D47-A8F5-3E97CAC606B5}"/>
                </a:ext>
              </a:extLst>
            </p:cNvPr>
            <p:cNvSpPr/>
            <p:nvPr/>
          </p:nvSpPr>
          <p:spPr>
            <a:xfrm>
              <a:off x="5728519" y="2691428"/>
              <a:ext cx="586978" cy="486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5228F25F-F5B7-4B48-913E-E2F0F75158A5}"/>
              </a:ext>
            </a:extLst>
          </p:cNvPr>
          <p:cNvSpPr/>
          <p:nvPr/>
        </p:nvSpPr>
        <p:spPr>
          <a:xfrm>
            <a:off x="10626740" y="4761914"/>
            <a:ext cx="1165601" cy="4956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2026301-7CD9-0E4D-870E-D7AF43DCD072}"/>
              </a:ext>
            </a:extLst>
          </p:cNvPr>
          <p:cNvSpPr/>
          <p:nvPr/>
        </p:nvSpPr>
        <p:spPr>
          <a:xfrm>
            <a:off x="7117042" y="1363852"/>
            <a:ext cx="597794" cy="6573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93FF6E7-D07B-2842-B129-B79D1C6A4CEF}"/>
              </a:ext>
            </a:extLst>
          </p:cNvPr>
          <p:cNvSpPr/>
          <p:nvPr/>
        </p:nvSpPr>
        <p:spPr>
          <a:xfrm>
            <a:off x="9125638" y="1339373"/>
            <a:ext cx="597794" cy="6573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ightning Bolt 6">
            <a:extLst>
              <a:ext uri="{FF2B5EF4-FFF2-40B4-BE49-F238E27FC236}">
                <a16:creationId xmlns:a16="http://schemas.microsoft.com/office/drawing/2014/main" id="{F215855B-F691-4A4B-99FF-A79D4B7FFC5E}"/>
              </a:ext>
            </a:extLst>
          </p:cNvPr>
          <p:cNvSpPr/>
          <p:nvPr/>
        </p:nvSpPr>
        <p:spPr>
          <a:xfrm>
            <a:off x="6501539" y="1122255"/>
            <a:ext cx="914400" cy="914400"/>
          </a:xfrm>
          <a:prstGeom prst="lightningBolt">
            <a:avLst/>
          </a:prstGeom>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498F763-F841-6445-A417-3F0240D9CA77}"/>
              </a:ext>
            </a:extLst>
          </p:cNvPr>
          <p:cNvSpPr txBox="1"/>
          <p:nvPr/>
        </p:nvSpPr>
        <p:spPr>
          <a:xfrm>
            <a:off x="5093208" y="429553"/>
            <a:ext cx="3652475" cy="461665"/>
          </a:xfrm>
          <a:prstGeom prst="rect">
            <a:avLst/>
          </a:prstGeom>
          <a:noFill/>
        </p:spPr>
        <p:txBody>
          <a:bodyPr wrap="none" rtlCol="0">
            <a:spAutoFit/>
          </a:bodyPr>
          <a:lstStyle/>
          <a:p>
            <a:r>
              <a:rPr lang="en-US" sz="2400" dirty="0"/>
              <a:t>Point mutation at splice site</a:t>
            </a:r>
          </a:p>
        </p:txBody>
      </p:sp>
      <p:sp>
        <p:nvSpPr>
          <p:cNvPr id="13" name="Multiply 12">
            <a:extLst>
              <a:ext uri="{FF2B5EF4-FFF2-40B4-BE49-F238E27FC236}">
                <a16:creationId xmlns:a16="http://schemas.microsoft.com/office/drawing/2014/main" id="{9BB25D38-29B6-024A-B4BE-D9B44DD462E7}"/>
              </a:ext>
            </a:extLst>
          </p:cNvPr>
          <p:cNvSpPr/>
          <p:nvPr/>
        </p:nvSpPr>
        <p:spPr>
          <a:xfrm>
            <a:off x="7329446" y="2110343"/>
            <a:ext cx="1193370" cy="1379349"/>
          </a:xfrm>
          <a:prstGeom prst="mathMultiply">
            <a:avLst>
              <a:gd name="adj1" fmla="val 183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ultiply 13">
            <a:extLst>
              <a:ext uri="{FF2B5EF4-FFF2-40B4-BE49-F238E27FC236}">
                <a16:creationId xmlns:a16="http://schemas.microsoft.com/office/drawing/2014/main" id="{B1CCA6D7-034F-D04F-BD78-3527E69BAFBF}"/>
              </a:ext>
            </a:extLst>
          </p:cNvPr>
          <p:cNvSpPr/>
          <p:nvPr/>
        </p:nvSpPr>
        <p:spPr>
          <a:xfrm>
            <a:off x="7925524" y="4004538"/>
            <a:ext cx="2170182" cy="2120542"/>
          </a:xfrm>
          <a:prstGeom prst="mathMultiply">
            <a:avLst>
              <a:gd name="adj1" fmla="val 183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0876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E1C30-6DB9-454F-8A92-8F66FA964B9E}"/>
              </a:ext>
            </a:extLst>
          </p:cNvPr>
          <p:cNvSpPr>
            <a:spLocks noGrp="1"/>
          </p:cNvSpPr>
          <p:nvPr>
            <p:ph type="title"/>
          </p:nvPr>
        </p:nvSpPr>
        <p:spPr/>
        <p:txBody>
          <a:bodyPr>
            <a:normAutofit/>
          </a:bodyPr>
          <a:lstStyle/>
          <a:p>
            <a:r>
              <a:rPr lang="en-US" dirty="0"/>
              <a:t>Representation of mutations is standardized using HGVS nomenclature</a:t>
            </a:r>
          </a:p>
        </p:txBody>
      </p:sp>
      <p:sp>
        <p:nvSpPr>
          <p:cNvPr id="4" name="TextBox 3">
            <a:extLst>
              <a:ext uri="{FF2B5EF4-FFF2-40B4-BE49-F238E27FC236}">
                <a16:creationId xmlns:a16="http://schemas.microsoft.com/office/drawing/2014/main" id="{31B68000-6DAC-CF4E-BB82-F595328E8469}"/>
              </a:ext>
            </a:extLst>
          </p:cNvPr>
          <p:cNvSpPr txBox="1"/>
          <p:nvPr/>
        </p:nvSpPr>
        <p:spPr>
          <a:xfrm>
            <a:off x="1046431" y="3661811"/>
            <a:ext cx="2350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chr1:155205634:T&gt;C</a:t>
            </a:r>
          </a:p>
        </p:txBody>
      </p:sp>
      <p:sp>
        <p:nvSpPr>
          <p:cNvPr id="5" name="TextBox 4">
            <a:extLst>
              <a:ext uri="{FF2B5EF4-FFF2-40B4-BE49-F238E27FC236}">
                <a16:creationId xmlns:a16="http://schemas.microsoft.com/office/drawing/2014/main" id="{332F4018-43C7-3D48-8BBF-56C96720AFF1}"/>
              </a:ext>
            </a:extLst>
          </p:cNvPr>
          <p:cNvSpPr txBox="1"/>
          <p:nvPr/>
        </p:nvSpPr>
        <p:spPr>
          <a:xfrm>
            <a:off x="4108945" y="3661811"/>
            <a:ext cx="32047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ENST00000327247</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.5:c.1226A&gt;G</a:t>
            </a:r>
          </a:p>
        </p:txBody>
      </p:sp>
      <p:sp>
        <p:nvSpPr>
          <p:cNvPr id="7" name="TextBox 6">
            <a:extLst>
              <a:ext uri="{FF2B5EF4-FFF2-40B4-BE49-F238E27FC236}">
                <a16:creationId xmlns:a16="http://schemas.microsoft.com/office/drawing/2014/main" id="{A612D481-48E3-3D44-904E-5008E47608BD}"/>
              </a:ext>
            </a:extLst>
          </p:cNvPr>
          <p:cNvSpPr txBox="1"/>
          <p:nvPr/>
        </p:nvSpPr>
        <p:spPr>
          <a:xfrm>
            <a:off x="4782820" y="2130249"/>
            <a:ext cx="293702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Coding DNA (RNA)</a:t>
            </a:r>
          </a:p>
        </p:txBody>
      </p:sp>
      <p:sp>
        <p:nvSpPr>
          <p:cNvPr id="8" name="TextBox 7">
            <a:extLst>
              <a:ext uri="{FF2B5EF4-FFF2-40B4-BE49-F238E27FC236}">
                <a16:creationId xmlns:a16="http://schemas.microsoft.com/office/drawing/2014/main" id="{BDF80AAB-0F20-4E44-BBB6-35F995D9D5E8}"/>
              </a:ext>
            </a:extLst>
          </p:cNvPr>
          <p:cNvSpPr txBox="1"/>
          <p:nvPr/>
        </p:nvSpPr>
        <p:spPr>
          <a:xfrm>
            <a:off x="1133632" y="2151907"/>
            <a:ext cx="227337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Genomic DNA</a:t>
            </a:r>
          </a:p>
        </p:txBody>
      </p:sp>
      <p:sp>
        <p:nvSpPr>
          <p:cNvPr id="9" name="TextBox 8">
            <a:extLst>
              <a:ext uri="{FF2B5EF4-FFF2-40B4-BE49-F238E27FC236}">
                <a16:creationId xmlns:a16="http://schemas.microsoft.com/office/drawing/2014/main" id="{29861A4C-40E5-5D41-B5EC-E8C3163E3086}"/>
              </a:ext>
            </a:extLst>
          </p:cNvPr>
          <p:cNvSpPr txBox="1"/>
          <p:nvPr/>
        </p:nvSpPr>
        <p:spPr>
          <a:xfrm>
            <a:off x="8862488" y="2130249"/>
            <a:ext cx="245637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Protein Change</a:t>
            </a:r>
          </a:p>
        </p:txBody>
      </p:sp>
      <p:sp>
        <p:nvSpPr>
          <p:cNvPr id="11" name="TextBox 10">
            <a:extLst>
              <a:ext uri="{FF2B5EF4-FFF2-40B4-BE49-F238E27FC236}">
                <a16:creationId xmlns:a16="http://schemas.microsoft.com/office/drawing/2014/main" id="{37E02CB6-73E2-954D-8AAE-9696D6132607}"/>
              </a:ext>
            </a:extLst>
          </p:cNvPr>
          <p:cNvSpPr txBox="1"/>
          <p:nvPr/>
        </p:nvSpPr>
        <p:spPr>
          <a:xfrm>
            <a:off x="8823624" y="3674872"/>
            <a:ext cx="18268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GBA</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:p.Asn409Ser</a:t>
            </a:r>
          </a:p>
        </p:txBody>
      </p:sp>
      <p:sp>
        <p:nvSpPr>
          <p:cNvPr id="18" name="TextBox 17">
            <a:extLst>
              <a:ext uri="{FF2B5EF4-FFF2-40B4-BE49-F238E27FC236}">
                <a16:creationId xmlns:a16="http://schemas.microsoft.com/office/drawing/2014/main" id="{9A75FD78-BB46-A14E-A76D-FE3EA34C66D5}"/>
              </a:ext>
            </a:extLst>
          </p:cNvPr>
          <p:cNvSpPr txBox="1"/>
          <p:nvPr/>
        </p:nvSpPr>
        <p:spPr>
          <a:xfrm>
            <a:off x="437511" y="5083354"/>
            <a:ext cx="289457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Chromosome:position:ref:alt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31F2B9C6-B6C8-2D49-8D26-74070F204A25}"/>
              </a:ext>
            </a:extLst>
          </p:cNvPr>
          <p:cNvSpPr txBox="1"/>
          <p:nvPr/>
        </p:nvSpPr>
        <p:spPr>
          <a:xfrm>
            <a:off x="4175531" y="4975508"/>
            <a:ext cx="339785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Transcript/</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Gene:position:ref:alt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BF431029-0613-4046-A8D6-F53D1126AA81}"/>
              </a:ext>
            </a:extLst>
          </p:cNvPr>
          <p:cNvSpPr txBox="1"/>
          <p:nvPr/>
        </p:nvSpPr>
        <p:spPr>
          <a:xfrm>
            <a:off x="8416829" y="4962828"/>
            <a:ext cx="339785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Protein/</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Gene:position:ref:alt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Can use single letter or three letter abbreviations for amino acids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1252E6C9-C2A3-EF45-A7B1-08448ABC9A34}"/>
              </a:ext>
            </a:extLst>
          </p:cNvPr>
          <p:cNvCxnSpPr/>
          <p:nvPr/>
        </p:nvCxnSpPr>
        <p:spPr>
          <a:xfrm>
            <a:off x="3762577" y="2232586"/>
            <a:ext cx="0" cy="3926541"/>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76A3C90-5EEB-7843-A66B-0D938BA3308D}"/>
              </a:ext>
            </a:extLst>
          </p:cNvPr>
          <p:cNvCxnSpPr/>
          <p:nvPr/>
        </p:nvCxnSpPr>
        <p:spPr>
          <a:xfrm>
            <a:off x="8118267" y="2232586"/>
            <a:ext cx="0" cy="3926541"/>
          </a:xfrm>
          <a:prstGeom prst="line">
            <a:avLst/>
          </a:prstGeom>
          <a:ln w="41275"/>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1C0EFDA-CA77-0A42-9A10-F679385C2A92}"/>
              </a:ext>
            </a:extLst>
          </p:cNvPr>
          <p:cNvSpPr txBox="1"/>
          <p:nvPr/>
        </p:nvSpPr>
        <p:spPr>
          <a:xfrm>
            <a:off x="4175531" y="4255260"/>
            <a:ext cx="33201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ENST00000327247</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.5:c.465+1G&gt;A</a:t>
            </a:r>
          </a:p>
        </p:txBody>
      </p:sp>
    </p:spTree>
    <p:extLst>
      <p:ext uri="{BB962C8B-B14F-4D97-AF65-F5344CB8AC3E}">
        <p14:creationId xmlns:p14="http://schemas.microsoft.com/office/powerpoint/2010/main" val="4145914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C1556-3C3C-DF4F-B52D-5FDE8DCB128B}"/>
              </a:ext>
            </a:extLst>
          </p:cNvPr>
          <p:cNvSpPr>
            <a:spLocks noGrp="1"/>
          </p:cNvSpPr>
          <p:nvPr>
            <p:ph type="title"/>
          </p:nvPr>
        </p:nvSpPr>
        <p:spPr>
          <a:xfrm>
            <a:off x="638882" y="639193"/>
            <a:ext cx="3571810" cy="3573516"/>
          </a:xfrm>
        </p:spPr>
        <p:txBody>
          <a:bodyPr vert="horz" lIns="91440" tIns="45720" rIns="91440" bIns="45720" rtlCol="0" anchor="b">
            <a:normAutofit fontScale="90000"/>
          </a:bodyPr>
          <a:lstStyle/>
          <a:p>
            <a:r>
              <a:rPr lang="en-US" sz="3600" kern="1200" dirty="0">
                <a:solidFill>
                  <a:schemeClr val="tx1"/>
                </a:solidFill>
                <a:latin typeface="+mj-lt"/>
                <a:ea typeface="+mj-ea"/>
                <a:cs typeface="+mj-cs"/>
              </a:rPr>
              <a:t>The Genome Aggregation Database (GnomAD) is a great resource for looking for mutations identified in the human population</a:t>
            </a:r>
          </a:p>
        </p:txBody>
      </p:sp>
      <p:sp>
        <p:nvSpPr>
          <p:cNvPr id="10" name="TextBox 9">
            <a:extLst>
              <a:ext uri="{FF2B5EF4-FFF2-40B4-BE49-F238E27FC236}">
                <a16:creationId xmlns:a16="http://schemas.microsoft.com/office/drawing/2014/main" id="{4F5960D3-F10C-3C40-BBC9-922B33AF6DEF}"/>
              </a:ext>
            </a:extLst>
          </p:cNvPr>
          <p:cNvSpPr txBox="1"/>
          <p:nvPr/>
        </p:nvSpPr>
        <p:spPr>
          <a:xfrm>
            <a:off x="382327" y="5391995"/>
            <a:ext cx="368893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https://</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gnomad.broadinstitute.org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 name="Rectangle 12">
            <a:extLst>
              <a:ext uri="{FF2B5EF4-FFF2-40B4-BE49-F238E27FC236}">
                <a16:creationId xmlns:a16="http://schemas.microsoft.com/office/drawing/2014/main" id="{98B192A9-D645-0C4A-91BC-DC090B1488B3}"/>
              </a:ext>
            </a:extLst>
          </p:cNvPr>
          <p:cNvSpPr/>
          <p:nvPr/>
        </p:nvSpPr>
        <p:spPr>
          <a:xfrm>
            <a:off x="5509023" y="44142"/>
            <a:ext cx="586977" cy="595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F95043B-8792-FD4A-A497-431F622E3407}"/>
              </a:ext>
            </a:extLst>
          </p:cNvPr>
          <p:cNvSpPr/>
          <p:nvPr/>
        </p:nvSpPr>
        <p:spPr>
          <a:xfrm>
            <a:off x="10738806" y="63903"/>
            <a:ext cx="586977" cy="595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gnomAD v2.1 | gnomAD news">
            <a:extLst>
              <a:ext uri="{FF2B5EF4-FFF2-40B4-BE49-F238E27FC236}">
                <a16:creationId xmlns:a16="http://schemas.microsoft.com/office/drawing/2014/main" id="{813C1B94-F2A0-C549-953C-53195FEA89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6061" y="899252"/>
            <a:ext cx="7431134" cy="5059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510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3C14B-3F98-6A49-9BBB-E3AC8B7C5318}"/>
              </a:ext>
            </a:extLst>
          </p:cNvPr>
          <p:cNvSpPr>
            <a:spLocks noGrp="1"/>
          </p:cNvSpPr>
          <p:nvPr>
            <p:ph type="title"/>
          </p:nvPr>
        </p:nvSpPr>
        <p:spPr>
          <a:xfrm>
            <a:off x="450924" y="181693"/>
            <a:ext cx="10515600" cy="1325563"/>
          </a:xfrm>
        </p:spPr>
        <p:txBody>
          <a:bodyPr/>
          <a:lstStyle/>
          <a:p>
            <a:r>
              <a:rPr lang="en-US" dirty="0"/>
              <a:t>MLD is a recessive disease</a:t>
            </a:r>
          </a:p>
        </p:txBody>
      </p:sp>
      <p:pic>
        <p:nvPicPr>
          <p:cNvPr id="2050" name="Picture 2" descr="Autosomal recessive inheritance pattern">
            <a:extLst>
              <a:ext uri="{FF2B5EF4-FFF2-40B4-BE49-F238E27FC236}">
                <a16:creationId xmlns:a16="http://schemas.microsoft.com/office/drawing/2014/main" id="{F369DC80-5444-D74D-8D2B-78F3F61F19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94" y="2331244"/>
            <a:ext cx="5943600" cy="33401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utosomal dominant inheritance pattern">
            <a:extLst>
              <a:ext uri="{FF2B5EF4-FFF2-40B4-BE49-F238E27FC236}">
                <a16:creationId xmlns:a16="http://schemas.microsoft.com/office/drawing/2014/main" id="{17D11FC4-84DA-9C44-9EB5-06074BE5C9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3580" y="2331244"/>
            <a:ext cx="5943600" cy="334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063CE965-36FB-874E-8D1D-804C3C80AAE7}"/>
              </a:ext>
            </a:extLst>
          </p:cNvPr>
          <p:cNvCxnSpPr/>
          <p:nvPr/>
        </p:nvCxnSpPr>
        <p:spPr>
          <a:xfrm>
            <a:off x="6096000" y="2086984"/>
            <a:ext cx="0" cy="3926541"/>
          </a:xfrm>
          <a:prstGeom prst="line">
            <a:avLst/>
          </a:prstGeom>
          <a:ln w="41275"/>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587088A-E9B4-C948-93D2-365820E2C088}"/>
              </a:ext>
            </a:extLst>
          </p:cNvPr>
          <p:cNvSpPr txBox="1"/>
          <p:nvPr/>
        </p:nvSpPr>
        <p:spPr>
          <a:xfrm>
            <a:off x="2605024" y="1666368"/>
            <a:ext cx="32733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 name="TextBox 13">
            <a:extLst>
              <a:ext uri="{FF2B5EF4-FFF2-40B4-BE49-F238E27FC236}">
                <a16:creationId xmlns:a16="http://schemas.microsoft.com/office/drawing/2014/main" id="{297CAD12-8203-DF4C-86F0-0AFF22BD5695}"/>
              </a:ext>
            </a:extLst>
          </p:cNvPr>
          <p:cNvSpPr txBox="1"/>
          <p:nvPr/>
        </p:nvSpPr>
        <p:spPr>
          <a:xfrm>
            <a:off x="8883001" y="1625319"/>
            <a:ext cx="32733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TextBox 5">
            <a:extLst>
              <a:ext uri="{FF2B5EF4-FFF2-40B4-BE49-F238E27FC236}">
                <a16:creationId xmlns:a16="http://schemas.microsoft.com/office/drawing/2014/main" id="{EE6FC470-788C-DC44-8536-833D70FB70E4}"/>
              </a:ext>
            </a:extLst>
          </p:cNvPr>
          <p:cNvSpPr txBox="1"/>
          <p:nvPr/>
        </p:nvSpPr>
        <p:spPr>
          <a:xfrm>
            <a:off x="2076226" y="1625319"/>
            <a:ext cx="1384931" cy="461665"/>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Recessive</a:t>
            </a:r>
          </a:p>
        </p:txBody>
      </p:sp>
      <p:sp>
        <p:nvSpPr>
          <p:cNvPr id="12" name="TextBox 11">
            <a:extLst>
              <a:ext uri="{FF2B5EF4-FFF2-40B4-BE49-F238E27FC236}">
                <a16:creationId xmlns:a16="http://schemas.microsoft.com/office/drawing/2014/main" id="{A05D1755-20FD-AD40-9972-4EE90773F345}"/>
              </a:ext>
            </a:extLst>
          </p:cNvPr>
          <p:cNvSpPr txBox="1"/>
          <p:nvPr/>
        </p:nvSpPr>
        <p:spPr>
          <a:xfrm>
            <a:off x="8278519" y="1625319"/>
            <a:ext cx="1422505" cy="461665"/>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Dominant</a:t>
            </a:r>
          </a:p>
        </p:txBody>
      </p:sp>
      <p:sp>
        <p:nvSpPr>
          <p:cNvPr id="3" name="TextBox 2">
            <a:extLst>
              <a:ext uri="{FF2B5EF4-FFF2-40B4-BE49-F238E27FC236}">
                <a16:creationId xmlns:a16="http://schemas.microsoft.com/office/drawing/2014/main" id="{A763403B-CE0D-2943-9F28-EAD1DB88D62A}"/>
              </a:ext>
            </a:extLst>
          </p:cNvPr>
          <p:cNvSpPr txBox="1"/>
          <p:nvPr/>
        </p:nvSpPr>
        <p:spPr>
          <a:xfrm>
            <a:off x="77094" y="6126000"/>
            <a:ext cx="60989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 recessive disease requires mutations in both copies of a gene</a:t>
            </a:r>
          </a:p>
        </p:txBody>
      </p:sp>
      <p:sp>
        <p:nvSpPr>
          <p:cNvPr id="11" name="TextBox 10">
            <a:extLst>
              <a:ext uri="{FF2B5EF4-FFF2-40B4-BE49-F238E27FC236}">
                <a16:creationId xmlns:a16="http://schemas.microsoft.com/office/drawing/2014/main" id="{3CAF1ADE-7E59-1444-925A-2700A6E93C18}"/>
              </a:ext>
            </a:extLst>
          </p:cNvPr>
          <p:cNvSpPr txBox="1"/>
          <p:nvPr/>
        </p:nvSpPr>
        <p:spPr>
          <a:xfrm>
            <a:off x="6364823" y="6126000"/>
            <a:ext cx="55209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 dominant disease only requires a mutation in one copy</a:t>
            </a:r>
          </a:p>
        </p:txBody>
      </p:sp>
    </p:spTree>
    <p:extLst>
      <p:ext uri="{BB962C8B-B14F-4D97-AF65-F5344CB8AC3E}">
        <p14:creationId xmlns:p14="http://schemas.microsoft.com/office/powerpoint/2010/main" val="1359878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3"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F1D56-87E0-BA40-A628-073C8C2CCEAC}"/>
              </a:ext>
            </a:extLst>
          </p:cNvPr>
          <p:cNvSpPr>
            <a:spLocks noGrp="1"/>
          </p:cNvSpPr>
          <p:nvPr>
            <p:ph type="title"/>
          </p:nvPr>
        </p:nvSpPr>
        <p:spPr>
          <a:xfrm>
            <a:off x="481013" y="3752849"/>
            <a:ext cx="3290887" cy="2452687"/>
          </a:xfrm>
        </p:spPr>
        <p:txBody>
          <a:bodyPr vert="horz" lIns="91440" tIns="45720" rIns="91440" bIns="45720" rtlCol="0" anchor="ctr">
            <a:normAutofit/>
          </a:bodyPr>
          <a:lstStyle/>
          <a:p>
            <a:r>
              <a:rPr lang="en-US" sz="3300" dirty="0" err="1"/>
              <a:t>ClinVar</a:t>
            </a:r>
            <a:r>
              <a:rPr lang="en-US" sz="3300" dirty="0"/>
              <a:t> is a database of curated disease associated mutations</a:t>
            </a:r>
          </a:p>
        </p:txBody>
      </p:sp>
      <p:pic>
        <p:nvPicPr>
          <p:cNvPr id="1026" name="Picture 2" descr="How to use ClinVar - A Tutorial for Beginners [JULY 2020]">
            <a:extLst>
              <a:ext uri="{FF2B5EF4-FFF2-40B4-BE49-F238E27FC236}">
                <a16:creationId xmlns:a16="http://schemas.microsoft.com/office/drawing/2014/main" id="{C971818B-C15B-9F40-A22E-12C9DE39638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429" r="1" b="1"/>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15A00CE-6DBE-A74E-A8D2-DB23BAA797CC}"/>
              </a:ext>
            </a:extLst>
          </p:cNvPr>
          <p:cNvSpPr txBox="1"/>
          <p:nvPr/>
        </p:nvSpPr>
        <p:spPr>
          <a:xfrm>
            <a:off x="4223982" y="3752850"/>
            <a:ext cx="7485413" cy="245268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800" dirty="0"/>
              <a:t>https://</a:t>
            </a:r>
            <a:r>
              <a:rPr lang="en-US" sz="2800"/>
              <a:t>www.ncbi.nlm.nih.gov</a:t>
            </a:r>
            <a:r>
              <a:rPr lang="en-US" sz="2800" dirty="0"/>
              <a:t>/</a:t>
            </a:r>
            <a:r>
              <a:rPr lang="en-US" sz="2800"/>
              <a:t>clinvar</a:t>
            </a:r>
            <a:r>
              <a:rPr lang="en-US" sz="2800" dirty="0"/>
              <a:t>/</a:t>
            </a:r>
            <a:endParaRPr lang="en-US" sz="2800"/>
          </a:p>
        </p:txBody>
      </p:sp>
    </p:spTree>
    <p:extLst>
      <p:ext uri="{BB962C8B-B14F-4D97-AF65-F5344CB8AC3E}">
        <p14:creationId xmlns:p14="http://schemas.microsoft.com/office/powerpoint/2010/main" val="4189205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72AC6-E23F-FE4F-A683-B70DDC6544DD}"/>
              </a:ext>
            </a:extLst>
          </p:cNvPr>
          <p:cNvSpPr>
            <a:spLocks noGrp="1"/>
          </p:cNvSpPr>
          <p:nvPr>
            <p:ph type="title"/>
          </p:nvPr>
        </p:nvSpPr>
        <p:spPr/>
        <p:txBody>
          <a:bodyPr/>
          <a:lstStyle/>
          <a:p>
            <a:r>
              <a:rPr lang="en-US" dirty="0"/>
              <a:t>Most severe dominant diseases are caused by </a:t>
            </a:r>
            <a:r>
              <a:rPr lang="en-US" i="1" dirty="0"/>
              <a:t>de novo</a:t>
            </a:r>
            <a:r>
              <a:rPr lang="en-US" dirty="0"/>
              <a:t> mutations</a:t>
            </a:r>
          </a:p>
        </p:txBody>
      </p:sp>
      <p:sp>
        <p:nvSpPr>
          <p:cNvPr id="3" name="Content Placeholder 2">
            <a:extLst>
              <a:ext uri="{FF2B5EF4-FFF2-40B4-BE49-F238E27FC236}">
                <a16:creationId xmlns:a16="http://schemas.microsoft.com/office/drawing/2014/main" id="{0E47C147-ED6C-6642-B33D-3DD3F45CEA42}"/>
              </a:ext>
            </a:extLst>
          </p:cNvPr>
          <p:cNvSpPr>
            <a:spLocks noGrp="1"/>
          </p:cNvSpPr>
          <p:nvPr>
            <p:ph idx="1"/>
          </p:nvPr>
        </p:nvSpPr>
        <p:spPr/>
        <p:txBody>
          <a:bodyPr/>
          <a:lstStyle/>
          <a:p>
            <a:endParaRPr lang="en-US"/>
          </a:p>
        </p:txBody>
      </p:sp>
      <p:pic>
        <p:nvPicPr>
          <p:cNvPr id="3074" name="Picture 2" descr="Germline mutation - Wikipedia">
            <a:extLst>
              <a:ext uri="{FF2B5EF4-FFF2-40B4-BE49-F238E27FC236}">
                <a16:creationId xmlns:a16="http://schemas.microsoft.com/office/drawing/2014/main" id="{3C14A02A-FF67-5A4F-B8BF-5AAE6EACF5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90688"/>
            <a:ext cx="12192000" cy="5043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262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85274-789B-7F44-A12E-C6DFFD596CEE}"/>
              </a:ext>
            </a:extLst>
          </p:cNvPr>
          <p:cNvSpPr>
            <a:spLocks noGrp="1"/>
          </p:cNvSpPr>
          <p:nvPr>
            <p:ph type="title"/>
          </p:nvPr>
        </p:nvSpPr>
        <p:spPr>
          <a:xfrm>
            <a:off x="281607" y="100086"/>
            <a:ext cx="11247783" cy="1325563"/>
          </a:xfrm>
        </p:spPr>
        <p:txBody>
          <a:bodyPr/>
          <a:lstStyle/>
          <a:p>
            <a:r>
              <a:rPr lang="en-US" dirty="0"/>
              <a:t>ARSA helps break sulfatides down in the lysosome.  Mutation in ARSA cause MLD </a:t>
            </a:r>
          </a:p>
        </p:txBody>
      </p:sp>
      <p:pic>
        <p:nvPicPr>
          <p:cNvPr id="2050" name="Picture 2" descr="What is a cell? – YourGenome">
            <a:extLst>
              <a:ext uri="{FF2B5EF4-FFF2-40B4-BE49-F238E27FC236}">
                <a16:creationId xmlns:a16="http://schemas.microsoft.com/office/drawing/2014/main" id="{0C2EB35A-A4EE-C641-93B5-ED79777DE8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1943" y="2161699"/>
            <a:ext cx="4537144" cy="392480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D3AC63CF-3C42-0545-824E-9D9C519B85CC}"/>
              </a:ext>
            </a:extLst>
          </p:cNvPr>
          <p:cNvGrpSpPr/>
          <p:nvPr/>
        </p:nvGrpSpPr>
        <p:grpSpPr>
          <a:xfrm>
            <a:off x="972678" y="1839710"/>
            <a:ext cx="3395957" cy="2079794"/>
            <a:chOff x="282627" y="2676610"/>
            <a:chExt cx="3501873" cy="2144660"/>
          </a:xfrm>
        </p:grpSpPr>
        <p:pic>
          <p:nvPicPr>
            <p:cNvPr id="5" name="Picture 4" descr="Graphical user interface, application, Excel&#10;&#10;Description automatically generated">
              <a:extLst>
                <a:ext uri="{FF2B5EF4-FFF2-40B4-BE49-F238E27FC236}">
                  <a16:creationId xmlns:a16="http://schemas.microsoft.com/office/drawing/2014/main" id="{650E72F5-1611-C94F-BBD4-8547F9AC6266}"/>
                </a:ext>
              </a:extLst>
            </p:cNvPr>
            <p:cNvPicPr>
              <a:picLocks noChangeAspect="1"/>
            </p:cNvPicPr>
            <p:nvPr/>
          </p:nvPicPr>
          <p:blipFill rotWithShape="1">
            <a:blip r:embed="rId3"/>
            <a:srcRect t="3913"/>
            <a:stretch/>
          </p:blipFill>
          <p:spPr>
            <a:xfrm>
              <a:off x="761999" y="2676610"/>
              <a:ext cx="2801746" cy="1797153"/>
            </a:xfrm>
            <a:prstGeom prst="rect">
              <a:avLst/>
            </a:prstGeom>
          </p:spPr>
        </p:pic>
        <p:sp>
          <p:nvSpPr>
            <p:cNvPr id="8" name="TextBox 7">
              <a:extLst>
                <a:ext uri="{FF2B5EF4-FFF2-40B4-BE49-F238E27FC236}">
                  <a16:creationId xmlns:a16="http://schemas.microsoft.com/office/drawing/2014/main" id="{88297087-DDE9-5544-8A8D-46E3B9023D47}"/>
                </a:ext>
              </a:extLst>
            </p:cNvPr>
            <p:cNvSpPr txBox="1"/>
            <p:nvPr/>
          </p:nvSpPr>
          <p:spPr>
            <a:xfrm>
              <a:off x="282627" y="4551501"/>
              <a:ext cx="3501873" cy="269769"/>
            </a:xfrm>
            <a:prstGeom prst="rect">
              <a:avLst/>
            </a:prstGeom>
            <a:noFill/>
          </p:spPr>
          <p:txBody>
            <a:bodyPr wrap="square">
              <a:spAutoFit/>
            </a:bodyPr>
            <a:lstStyle/>
            <a:p>
              <a:pPr algn="ctr"/>
              <a:r>
                <a:rPr lang="en-US" sz="1100" dirty="0"/>
                <a:t>https://</a:t>
              </a:r>
              <a:r>
                <a:rPr lang="en-US" sz="1100" dirty="0" err="1"/>
                <a:t>genome.ucsc.edu</a:t>
              </a:r>
              <a:r>
                <a:rPr lang="en-US" sz="1100" dirty="0"/>
                <a:t>/</a:t>
              </a:r>
              <a:r>
                <a:rPr lang="en-US" sz="1100" dirty="0" err="1"/>
                <a:t>cgi</a:t>
              </a:r>
              <a:r>
                <a:rPr lang="en-US" sz="1100" dirty="0"/>
                <a:t>-bin/</a:t>
              </a:r>
              <a:r>
                <a:rPr lang="en-US" sz="1100" dirty="0" err="1"/>
                <a:t>hgGateway</a:t>
              </a:r>
              <a:endParaRPr lang="en-US" sz="1100" dirty="0"/>
            </a:p>
          </p:txBody>
        </p:sp>
      </p:grpSp>
      <p:grpSp>
        <p:nvGrpSpPr>
          <p:cNvPr id="10" name="Group 9">
            <a:extLst>
              <a:ext uri="{FF2B5EF4-FFF2-40B4-BE49-F238E27FC236}">
                <a16:creationId xmlns:a16="http://schemas.microsoft.com/office/drawing/2014/main" id="{96F77B30-69C2-2241-ADA0-7588C7D080A9}"/>
              </a:ext>
            </a:extLst>
          </p:cNvPr>
          <p:cNvGrpSpPr/>
          <p:nvPr/>
        </p:nvGrpSpPr>
        <p:grpSpPr>
          <a:xfrm>
            <a:off x="1377663" y="3994891"/>
            <a:ext cx="2585985" cy="2591584"/>
            <a:chOff x="1377663" y="3994891"/>
            <a:chExt cx="2585985" cy="2591584"/>
          </a:xfrm>
        </p:grpSpPr>
        <p:pic>
          <p:nvPicPr>
            <p:cNvPr id="2052" name="Picture 4">
              <a:extLst>
                <a:ext uri="{FF2B5EF4-FFF2-40B4-BE49-F238E27FC236}">
                  <a16:creationId xmlns:a16="http://schemas.microsoft.com/office/drawing/2014/main" id="{0CCEC946-4EE9-E740-BE5E-DDD9550ACDD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430" t="6822" r="10244" b="8568"/>
            <a:stretch/>
          </p:blipFill>
          <p:spPr bwMode="auto">
            <a:xfrm>
              <a:off x="1677902" y="3994891"/>
              <a:ext cx="2236304" cy="235557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2EAEDE6-A30C-9F42-876F-3363A8992D32}"/>
                </a:ext>
              </a:extLst>
            </p:cNvPr>
            <p:cNvSpPr txBox="1"/>
            <p:nvPr/>
          </p:nvSpPr>
          <p:spPr>
            <a:xfrm>
              <a:off x="1377663" y="6324865"/>
              <a:ext cx="2585985" cy="261610"/>
            </a:xfrm>
            <a:prstGeom prst="rect">
              <a:avLst/>
            </a:prstGeom>
            <a:noFill/>
          </p:spPr>
          <p:txBody>
            <a:bodyPr wrap="square">
              <a:spAutoFit/>
            </a:bodyPr>
            <a:lstStyle/>
            <a:p>
              <a:pPr algn="ctr"/>
              <a:r>
                <a:rPr lang="en-US" sz="1100" dirty="0"/>
                <a:t>https://</a:t>
              </a:r>
              <a:r>
                <a:rPr lang="en-US" sz="1100" dirty="0" err="1"/>
                <a:t>www.rcsb.org</a:t>
              </a:r>
              <a:r>
                <a:rPr lang="en-US" sz="1100" dirty="0"/>
                <a:t>/structure/1AUK</a:t>
              </a:r>
            </a:p>
          </p:txBody>
        </p:sp>
      </p:grpSp>
    </p:spTree>
    <p:extLst>
      <p:ext uri="{BB962C8B-B14F-4D97-AF65-F5344CB8AC3E}">
        <p14:creationId xmlns:p14="http://schemas.microsoft.com/office/powerpoint/2010/main" val="2462013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3D020-FD43-BA45-9761-0EBB50A367DD}"/>
              </a:ext>
            </a:extLst>
          </p:cNvPr>
          <p:cNvSpPr>
            <a:spLocks noGrp="1"/>
          </p:cNvSpPr>
          <p:nvPr>
            <p:ph type="title"/>
          </p:nvPr>
        </p:nvSpPr>
        <p:spPr>
          <a:xfrm>
            <a:off x="838200" y="202893"/>
            <a:ext cx="10515600" cy="1325563"/>
          </a:xfrm>
        </p:spPr>
        <p:txBody>
          <a:bodyPr/>
          <a:lstStyle/>
          <a:p>
            <a:r>
              <a:rPr lang="en-US" dirty="0"/>
              <a:t>MLD is a recessive disease with a spectrum of severity/age of onset</a:t>
            </a:r>
          </a:p>
        </p:txBody>
      </p:sp>
      <p:graphicFrame>
        <p:nvGraphicFramePr>
          <p:cNvPr id="4" name="Table 3">
            <a:extLst>
              <a:ext uri="{FF2B5EF4-FFF2-40B4-BE49-F238E27FC236}">
                <a16:creationId xmlns:a16="http://schemas.microsoft.com/office/drawing/2014/main" id="{8CE96CF6-D514-6149-9CA7-953ED2AC880E}"/>
              </a:ext>
            </a:extLst>
          </p:cNvPr>
          <p:cNvGraphicFramePr>
            <a:graphicFrameLocks noGrp="1"/>
          </p:cNvGraphicFramePr>
          <p:nvPr>
            <p:extLst>
              <p:ext uri="{D42A27DB-BD31-4B8C-83A1-F6EECF244321}">
                <p14:modId xmlns:p14="http://schemas.microsoft.com/office/powerpoint/2010/main" val="4053374521"/>
              </p:ext>
            </p:extLst>
          </p:nvPr>
        </p:nvGraphicFramePr>
        <p:xfrm>
          <a:off x="1190675" y="1899410"/>
          <a:ext cx="9404436" cy="4531747"/>
        </p:xfrm>
        <a:graphic>
          <a:graphicData uri="http://schemas.openxmlformats.org/drawingml/2006/table">
            <a:tbl>
              <a:tblPr firstRow="1" bandRow="1">
                <a:tableStyleId>{073A0DAA-6AF3-43AB-8588-CEC1D06C72B9}</a:tableStyleId>
              </a:tblPr>
              <a:tblGrid>
                <a:gridCol w="2544272">
                  <a:extLst>
                    <a:ext uri="{9D8B030D-6E8A-4147-A177-3AD203B41FA5}">
                      <a16:colId xmlns:a16="http://schemas.microsoft.com/office/drawing/2014/main" val="20000"/>
                    </a:ext>
                  </a:extLst>
                </a:gridCol>
                <a:gridCol w="2598903">
                  <a:extLst>
                    <a:ext uri="{9D8B030D-6E8A-4147-A177-3AD203B41FA5}">
                      <a16:colId xmlns:a16="http://schemas.microsoft.com/office/drawing/2014/main" val="20001"/>
                    </a:ext>
                  </a:extLst>
                </a:gridCol>
                <a:gridCol w="4261261">
                  <a:extLst>
                    <a:ext uri="{9D8B030D-6E8A-4147-A177-3AD203B41FA5}">
                      <a16:colId xmlns:a16="http://schemas.microsoft.com/office/drawing/2014/main" val="20002"/>
                    </a:ext>
                  </a:extLst>
                </a:gridCol>
              </a:tblGrid>
              <a:tr h="786346">
                <a:tc>
                  <a:txBody>
                    <a:bodyPr/>
                    <a:lstStyle/>
                    <a:p>
                      <a:pPr algn="ctr"/>
                      <a:r>
                        <a:rPr lang="en-US" sz="2000" dirty="0">
                          <a:latin typeface="Arial" charset="0"/>
                          <a:ea typeface="Arial" charset="0"/>
                          <a:cs typeface="Arial" charset="0"/>
                        </a:rPr>
                        <a:t>Subtype</a:t>
                      </a:r>
                    </a:p>
                  </a:txBody>
                  <a:tcPr marL="68580" marR="68580" anchor="ctr"/>
                </a:tc>
                <a:tc>
                  <a:txBody>
                    <a:bodyPr/>
                    <a:lstStyle/>
                    <a:p>
                      <a:pPr algn="ctr"/>
                      <a:r>
                        <a:rPr lang="en-US" sz="2000"/>
                        <a:t>Age</a:t>
                      </a:r>
                      <a:r>
                        <a:rPr lang="en-US" sz="2000" baseline="0"/>
                        <a:t> of Onset</a:t>
                      </a:r>
                      <a:endParaRPr lang="en-US" sz="2000">
                        <a:latin typeface="Arial" charset="0"/>
                        <a:ea typeface="Arial" charset="0"/>
                        <a:cs typeface="Arial" charset="0"/>
                      </a:endParaRPr>
                    </a:p>
                  </a:txBody>
                  <a:tcPr marL="68580" marR="68580" anchor="ctr"/>
                </a:tc>
                <a:tc>
                  <a:txBody>
                    <a:bodyPr/>
                    <a:lstStyle/>
                    <a:p>
                      <a:pPr algn="ctr"/>
                      <a:r>
                        <a:rPr lang="en-US" sz="2000"/>
                        <a:t>Disease Duration</a:t>
                      </a:r>
                      <a:endParaRPr lang="en-US" sz="2000">
                        <a:latin typeface="Arial" charset="0"/>
                        <a:ea typeface="Arial" charset="0"/>
                        <a:cs typeface="Arial" charset="0"/>
                      </a:endParaRPr>
                    </a:p>
                  </a:txBody>
                  <a:tcPr marL="68580" marR="68580" anchor="ctr"/>
                </a:tc>
                <a:extLst>
                  <a:ext uri="{0D108BD9-81ED-4DB2-BD59-A6C34878D82A}">
                    <a16:rowId xmlns:a16="http://schemas.microsoft.com/office/drawing/2014/main" val="10000"/>
                  </a:ext>
                </a:extLst>
              </a:tr>
              <a:tr h="1059343">
                <a:tc>
                  <a:txBody>
                    <a:bodyPr/>
                    <a:lstStyle/>
                    <a:p>
                      <a:pPr algn="ctr"/>
                      <a:r>
                        <a:rPr lang="en-US" sz="1800" dirty="0">
                          <a:solidFill>
                            <a:schemeClr val="tx1">
                              <a:lumMod val="50000"/>
                            </a:schemeClr>
                          </a:solidFill>
                          <a:latin typeface="Arial" charset="0"/>
                          <a:ea typeface="Arial" charset="0"/>
                          <a:cs typeface="Arial" charset="0"/>
                        </a:rPr>
                        <a:t>Late-Infantile</a:t>
                      </a:r>
                    </a:p>
                  </a:txBody>
                  <a:tcPr marL="68580" marR="68580" anchor="ctr"/>
                </a:tc>
                <a:tc>
                  <a:txBody>
                    <a:bodyPr/>
                    <a:lstStyle/>
                    <a:p>
                      <a:pPr algn="ctr"/>
                      <a:r>
                        <a:rPr lang="en-US" sz="1800">
                          <a:solidFill>
                            <a:schemeClr val="tx1">
                              <a:lumMod val="50000"/>
                            </a:schemeClr>
                          </a:solidFill>
                          <a:latin typeface="Arial" charset="0"/>
                          <a:ea typeface="Arial" charset="0"/>
                          <a:cs typeface="Arial" charset="0"/>
                        </a:rPr>
                        <a:t>6 mo-2</a:t>
                      </a:r>
                      <a:r>
                        <a:rPr lang="en-US" sz="1800" baseline="0">
                          <a:solidFill>
                            <a:schemeClr val="tx1">
                              <a:lumMod val="50000"/>
                            </a:schemeClr>
                          </a:solidFill>
                          <a:latin typeface="Arial" charset="0"/>
                          <a:ea typeface="Arial" charset="0"/>
                          <a:cs typeface="Arial" charset="0"/>
                        </a:rPr>
                        <a:t> </a:t>
                      </a:r>
                      <a:r>
                        <a:rPr lang="en-US" sz="1800" baseline="0" err="1">
                          <a:solidFill>
                            <a:schemeClr val="tx1">
                              <a:lumMod val="50000"/>
                            </a:schemeClr>
                          </a:solidFill>
                          <a:latin typeface="Arial" charset="0"/>
                          <a:ea typeface="Arial" charset="0"/>
                          <a:cs typeface="Arial" charset="0"/>
                        </a:rPr>
                        <a:t>yr</a:t>
                      </a:r>
                      <a:r>
                        <a:rPr lang="en-US" sz="1800" baseline="0">
                          <a:solidFill>
                            <a:schemeClr val="tx1">
                              <a:lumMod val="50000"/>
                            </a:schemeClr>
                          </a:solidFill>
                          <a:latin typeface="Arial" charset="0"/>
                          <a:ea typeface="Arial" charset="0"/>
                          <a:cs typeface="Arial" charset="0"/>
                        </a:rPr>
                        <a:t> (60%)</a:t>
                      </a:r>
                      <a:endParaRPr lang="en-US" sz="1800">
                        <a:solidFill>
                          <a:schemeClr val="tx1">
                            <a:lumMod val="50000"/>
                          </a:schemeClr>
                        </a:solidFill>
                        <a:latin typeface="Arial" charset="0"/>
                        <a:ea typeface="Arial" charset="0"/>
                        <a:cs typeface="Arial" charset="0"/>
                      </a:endParaRPr>
                    </a:p>
                  </a:txBody>
                  <a:tcPr marL="68580" marR="68580" anchor="ctr"/>
                </a:tc>
                <a:tc>
                  <a:txBody>
                    <a:bodyPr/>
                    <a:lstStyle/>
                    <a:p>
                      <a:pPr algn="ctr"/>
                      <a:r>
                        <a:rPr lang="en-US" sz="1800" dirty="0">
                          <a:solidFill>
                            <a:schemeClr val="tx1">
                              <a:lumMod val="50000"/>
                            </a:schemeClr>
                          </a:solidFill>
                          <a:latin typeface="Arial" charset="0"/>
                          <a:ea typeface="Arial" charset="0"/>
                          <a:cs typeface="Arial" charset="0"/>
                        </a:rPr>
                        <a:t>~3.5 years after onset </a:t>
                      </a:r>
                    </a:p>
                  </a:txBody>
                  <a:tcPr marL="68580" marR="68580" anchor="ctr"/>
                </a:tc>
                <a:extLst>
                  <a:ext uri="{0D108BD9-81ED-4DB2-BD59-A6C34878D82A}">
                    <a16:rowId xmlns:a16="http://schemas.microsoft.com/office/drawing/2014/main" val="10001"/>
                  </a:ext>
                </a:extLst>
              </a:tr>
              <a:tr h="1034731">
                <a:tc>
                  <a:txBody>
                    <a:bodyPr/>
                    <a:lstStyle/>
                    <a:p>
                      <a:pPr algn="ctr"/>
                      <a:r>
                        <a:rPr lang="en-US" sz="1800">
                          <a:solidFill>
                            <a:schemeClr val="tx1">
                              <a:lumMod val="50000"/>
                            </a:schemeClr>
                          </a:solidFill>
                          <a:latin typeface="Arial" charset="0"/>
                          <a:ea typeface="Arial" charset="0"/>
                          <a:cs typeface="Arial" charset="0"/>
                        </a:rPr>
                        <a:t>Juvenile</a:t>
                      </a:r>
                    </a:p>
                  </a:txBody>
                  <a:tcPr marL="68580" marR="68580" anchor="ctr"/>
                </a:tc>
                <a:tc>
                  <a:txBody>
                    <a:bodyPr/>
                    <a:lstStyle/>
                    <a:p>
                      <a:pPr algn="ctr"/>
                      <a:r>
                        <a:rPr lang="en-US" sz="1800">
                          <a:solidFill>
                            <a:schemeClr val="tx1">
                              <a:lumMod val="50000"/>
                            </a:schemeClr>
                          </a:solidFill>
                          <a:latin typeface="Arial" charset="0"/>
                          <a:ea typeface="Arial" charset="0"/>
                          <a:cs typeface="Arial" charset="0"/>
                        </a:rPr>
                        <a:t>3-16 </a:t>
                      </a:r>
                      <a:r>
                        <a:rPr lang="en-US" sz="1800" err="1">
                          <a:solidFill>
                            <a:schemeClr val="tx1">
                              <a:lumMod val="50000"/>
                            </a:schemeClr>
                          </a:solidFill>
                          <a:latin typeface="Arial" charset="0"/>
                          <a:ea typeface="Arial" charset="0"/>
                          <a:cs typeface="Arial" charset="0"/>
                        </a:rPr>
                        <a:t>yr</a:t>
                      </a:r>
                      <a:r>
                        <a:rPr lang="en-US" sz="1800">
                          <a:solidFill>
                            <a:schemeClr val="tx1">
                              <a:lumMod val="50000"/>
                            </a:schemeClr>
                          </a:solidFill>
                          <a:latin typeface="Arial" charset="0"/>
                          <a:ea typeface="Arial" charset="0"/>
                          <a:cs typeface="Arial" charset="0"/>
                        </a:rPr>
                        <a:t> (25%)</a:t>
                      </a:r>
                    </a:p>
                  </a:txBody>
                  <a:tcPr marL="68580" marR="68580" anchor="ctr"/>
                </a:tc>
                <a:tc>
                  <a:txBody>
                    <a:bodyPr/>
                    <a:lstStyle/>
                    <a:p>
                      <a:pPr algn="ctr"/>
                      <a:r>
                        <a:rPr lang="en-US" sz="1800" dirty="0">
                          <a:solidFill>
                            <a:schemeClr val="tx1">
                              <a:lumMod val="50000"/>
                            </a:schemeClr>
                          </a:solidFill>
                          <a:latin typeface="Arial" charset="0"/>
                          <a:ea typeface="Arial" charset="0"/>
                          <a:cs typeface="Arial" charset="0"/>
                        </a:rPr>
                        <a:t>~6-9 years</a:t>
                      </a:r>
                    </a:p>
                  </a:txBody>
                  <a:tcPr marL="68580" marR="68580" anchor="ctr"/>
                </a:tc>
                <a:extLst>
                  <a:ext uri="{0D108BD9-81ED-4DB2-BD59-A6C34878D82A}">
                    <a16:rowId xmlns:a16="http://schemas.microsoft.com/office/drawing/2014/main" val="10002"/>
                  </a:ext>
                </a:extLst>
              </a:tr>
              <a:tr h="1651327">
                <a:tc>
                  <a:txBody>
                    <a:bodyPr/>
                    <a:lstStyle/>
                    <a:p>
                      <a:pPr algn="ctr"/>
                      <a:r>
                        <a:rPr lang="en-US" sz="1800">
                          <a:solidFill>
                            <a:schemeClr val="tx1">
                              <a:lumMod val="50000"/>
                            </a:schemeClr>
                          </a:solidFill>
                          <a:latin typeface="Arial" charset="0"/>
                          <a:ea typeface="Arial" charset="0"/>
                          <a:cs typeface="Arial" charset="0"/>
                        </a:rPr>
                        <a:t>Adult</a:t>
                      </a:r>
                    </a:p>
                  </a:txBody>
                  <a:tcPr marL="68580" marR="68580" anchor="ctr"/>
                </a:tc>
                <a:tc>
                  <a:txBody>
                    <a:bodyPr/>
                    <a:lstStyle/>
                    <a:p>
                      <a:pPr algn="ctr"/>
                      <a:r>
                        <a:rPr lang="en-US" sz="1800">
                          <a:solidFill>
                            <a:schemeClr val="tx1">
                              <a:lumMod val="50000"/>
                            </a:schemeClr>
                          </a:solidFill>
                          <a:latin typeface="Arial" charset="0"/>
                          <a:ea typeface="Arial" charset="0"/>
                          <a:cs typeface="Arial" charset="0"/>
                        </a:rPr>
                        <a:t>&gt;</a:t>
                      </a:r>
                      <a:r>
                        <a:rPr lang="en-US" sz="1800" baseline="0">
                          <a:solidFill>
                            <a:schemeClr val="tx1">
                              <a:lumMod val="50000"/>
                            </a:schemeClr>
                          </a:solidFill>
                          <a:latin typeface="Arial" charset="0"/>
                          <a:ea typeface="Arial" charset="0"/>
                          <a:cs typeface="Arial" charset="0"/>
                        </a:rPr>
                        <a:t> 16 </a:t>
                      </a:r>
                      <a:r>
                        <a:rPr lang="en-US" sz="1800" baseline="0" err="1">
                          <a:solidFill>
                            <a:schemeClr val="tx1">
                              <a:lumMod val="50000"/>
                            </a:schemeClr>
                          </a:solidFill>
                          <a:latin typeface="Arial" charset="0"/>
                          <a:ea typeface="Arial" charset="0"/>
                          <a:cs typeface="Arial" charset="0"/>
                        </a:rPr>
                        <a:t>yr</a:t>
                      </a:r>
                      <a:r>
                        <a:rPr lang="en-US" sz="1800" baseline="0">
                          <a:solidFill>
                            <a:schemeClr val="tx1">
                              <a:lumMod val="50000"/>
                            </a:schemeClr>
                          </a:solidFill>
                          <a:latin typeface="Arial" charset="0"/>
                          <a:ea typeface="Arial" charset="0"/>
                          <a:cs typeface="Arial" charset="0"/>
                        </a:rPr>
                        <a:t> (15%)</a:t>
                      </a:r>
                      <a:endParaRPr lang="en-US" sz="1800">
                        <a:solidFill>
                          <a:schemeClr val="tx1">
                            <a:lumMod val="50000"/>
                          </a:schemeClr>
                        </a:solidFill>
                        <a:latin typeface="Arial" charset="0"/>
                        <a:ea typeface="Arial" charset="0"/>
                        <a:cs typeface="Arial" charset="0"/>
                      </a:endParaRPr>
                    </a:p>
                  </a:txBody>
                  <a:tcPr marL="68580" marR="68580" anchor="ctr"/>
                </a:tc>
                <a:tc>
                  <a:txBody>
                    <a:bodyPr/>
                    <a:lstStyle/>
                    <a:p>
                      <a:pPr algn="ctr"/>
                      <a:r>
                        <a:rPr lang="en-US" sz="1800" dirty="0">
                          <a:solidFill>
                            <a:schemeClr val="tx1">
                              <a:lumMod val="50000"/>
                            </a:schemeClr>
                          </a:solidFill>
                          <a:latin typeface="Arial" charset="0"/>
                          <a:ea typeface="Arial" charset="0"/>
                          <a:cs typeface="Arial" charset="0"/>
                        </a:rPr>
                        <a:t>~5-14 years</a:t>
                      </a:r>
                    </a:p>
                    <a:p>
                      <a:pPr algn="ctr"/>
                      <a:r>
                        <a:rPr lang="en-US" sz="1800" dirty="0">
                          <a:solidFill>
                            <a:schemeClr val="tx1">
                              <a:lumMod val="50000"/>
                            </a:schemeClr>
                          </a:solidFill>
                          <a:latin typeface="Arial" charset="0"/>
                          <a:ea typeface="Arial" charset="0"/>
                          <a:cs typeface="Arial" charset="0"/>
                        </a:rPr>
                        <a:t>*Minimal</a:t>
                      </a:r>
                      <a:r>
                        <a:rPr lang="en-US" sz="1800" baseline="0" dirty="0">
                          <a:solidFill>
                            <a:schemeClr val="tx1">
                              <a:lumMod val="50000"/>
                            </a:schemeClr>
                          </a:solidFill>
                          <a:latin typeface="Arial" charset="0"/>
                          <a:ea typeface="Arial" charset="0"/>
                          <a:cs typeface="Arial" charset="0"/>
                        </a:rPr>
                        <a:t> published data on adult onset prognosis </a:t>
                      </a:r>
                      <a:endParaRPr lang="en-US" sz="1800" dirty="0">
                        <a:solidFill>
                          <a:schemeClr val="tx1">
                            <a:lumMod val="50000"/>
                          </a:schemeClr>
                        </a:solidFill>
                        <a:latin typeface="Arial" charset="0"/>
                        <a:ea typeface="Arial" charset="0"/>
                        <a:cs typeface="Arial" charset="0"/>
                      </a:endParaRPr>
                    </a:p>
                  </a:txBody>
                  <a:tcPr marL="68580" marR="6858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4224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8CE0A-BC93-8443-8ED2-1DA7075B734A}"/>
              </a:ext>
            </a:extLst>
          </p:cNvPr>
          <p:cNvSpPr>
            <a:spLocks noGrp="1"/>
          </p:cNvSpPr>
          <p:nvPr>
            <p:ph type="title"/>
          </p:nvPr>
        </p:nvSpPr>
        <p:spPr>
          <a:xfrm>
            <a:off x="696111" y="1073217"/>
            <a:ext cx="4539156" cy="4526280"/>
          </a:xfrm>
        </p:spPr>
        <p:txBody>
          <a:bodyPr>
            <a:normAutofit/>
          </a:bodyPr>
          <a:lstStyle/>
          <a:p>
            <a:r>
              <a:rPr lang="en-US" sz="4000" dirty="0"/>
              <a:t>We can used genetics to understand the variability in MLD age of onset</a:t>
            </a:r>
          </a:p>
        </p:txBody>
      </p:sp>
      <p:grpSp>
        <p:nvGrpSpPr>
          <p:cNvPr id="32" name="Group 31">
            <a:extLst>
              <a:ext uri="{FF2B5EF4-FFF2-40B4-BE49-F238E27FC236}">
                <a16:creationId xmlns:a16="http://schemas.microsoft.com/office/drawing/2014/main" id="{0A83D721-15D7-0A47-9882-934702203F52}"/>
              </a:ext>
            </a:extLst>
          </p:cNvPr>
          <p:cNvGrpSpPr/>
          <p:nvPr/>
        </p:nvGrpSpPr>
        <p:grpSpPr>
          <a:xfrm>
            <a:off x="4338143" y="1659017"/>
            <a:ext cx="7962470" cy="3539965"/>
            <a:chOff x="317809" y="2171646"/>
            <a:chExt cx="10216979" cy="4542278"/>
          </a:xfrm>
        </p:grpSpPr>
        <p:grpSp>
          <p:nvGrpSpPr>
            <p:cNvPr id="33" name="Group 32">
              <a:extLst>
                <a:ext uri="{FF2B5EF4-FFF2-40B4-BE49-F238E27FC236}">
                  <a16:creationId xmlns:a16="http://schemas.microsoft.com/office/drawing/2014/main" id="{4D69E00A-78A2-7C4F-B6AA-DFA33E311DA4}"/>
                </a:ext>
              </a:extLst>
            </p:cNvPr>
            <p:cNvGrpSpPr/>
            <p:nvPr/>
          </p:nvGrpSpPr>
          <p:grpSpPr>
            <a:xfrm>
              <a:off x="317809" y="2171646"/>
              <a:ext cx="9926880" cy="4542278"/>
              <a:chOff x="1176548" y="2171646"/>
              <a:chExt cx="9926880" cy="4542278"/>
            </a:xfrm>
          </p:grpSpPr>
          <p:pic>
            <p:nvPicPr>
              <p:cNvPr id="40" name="Picture 4" descr="How To Make A Rainbow - Simple Science Experiments">
                <a:extLst>
                  <a:ext uri="{FF2B5EF4-FFF2-40B4-BE49-F238E27FC236}">
                    <a16:creationId xmlns:a16="http://schemas.microsoft.com/office/drawing/2014/main" id="{E490EC2D-2784-AF48-A263-9F00BEC66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332" r="10969" b="23803"/>
              <a:stretch/>
            </p:blipFill>
            <p:spPr bwMode="auto">
              <a:xfrm>
                <a:off x="2159726" y="2171646"/>
                <a:ext cx="8943702" cy="4542278"/>
              </a:xfrm>
              <a:prstGeom prst="flowChartPunchedCard">
                <a:avLst/>
              </a:prstGeom>
              <a:noFill/>
              <a:extLst>
                <a:ext uri="{909E8E84-426E-40DD-AFC4-6F175D3DCCD1}">
                  <a14:hiddenFill xmlns:a14="http://schemas.microsoft.com/office/drawing/2010/main">
                    <a:solidFill>
                      <a:srgbClr val="FFFFFF"/>
                    </a:solidFill>
                  </a14:hiddenFill>
                </a:ext>
              </a:extLst>
            </p:spPr>
          </p:pic>
          <p:sp>
            <p:nvSpPr>
              <p:cNvPr id="41" name="Parallelogram 40">
                <a:extLst>
                  <a:ext uri="{FF2B5EF4-FFF2-40B4-BE49-F238E27FC236}">
                    <a16:creationId xmlns:a16="http://schemas.microsoft.com/office/drawing/2014/main" id="{D7283027-54BB-3847-B299-39E28022534A}"/>
                  </a:ext>
                </a:extLst>
              </p:cNvPr>
              <p:cNvSpPr/>
              <p:nvPr/>
            </p:nvSpPr>
            <p:spPr>
              <a:xfrm rot="20253377">
                <a:off x="1176548" y="4177365"/>
                <a:ext cx="4949206" cy="1174711"/>
              </a:xfrm>
              <a:prstGeom prst="parallelogram">
                <a:avLst>
                  <a:gd name="adj" fmla="val 13210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4" name="TextBox 33">
              <a:extLst>
                <a:ext uri="{FF2B5EF4-FFF2-40B4-BE49-F238E27FC236}">
                  <a16:creationId xmlns:a16="http://schemas.microsoft.com/office/drawing/2014/main" id="{F6FEBB09-CAA6-EF42-98F1-CDD1CB2A111E}"/>
                </a:ext>
              </a:extLst>
            </p:cNvPr>
            <p:cNvSpPr txBox="1"/>
            <p:nvPr/>
          </p:nvSpPr>
          <p:spPr>
            <a:xfrm>
              <a:off x="1636906" y="3103042"/>
              <a:ext cx="2857545" cy="634542"/>
            </a:xfrm>
            <a:prstGeom prst="rect">
              <a:avLst/>
            </a:prstGeom>
            <a:noFill/>
          </p:spPr>
          <p:txBody>
            <a:bodyPr wrap="square"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Heterogeneous </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Disease</a:t>
              </a:r>
            </a:p>
          </p:txBody>
        </p:sp>
        <p:sp>
          <p:nvSpPr>
            <p:cNvPr id="35" name="TextBox 34">
              <a:extLst>
                <a:ext uri="{FF2B5EF4-FFF2-40B4-BE49-F238E27FC236}">
                  <a16:creationId xmlns:a16="http://schemas.microsoft.com/office/drawing/2014/main" id="{8799FAEC-2B2A-5D4D-A410-672817E2B2B6}"/>
                </a:ext>
              </a:extLst>
            </p:cNvPr>
            <p:cNvSpPr txBox="1"/>
            <p:nvPr/>
          </p:nvSpPr>
          <p:spPr>
            <a:xfrm>
              <a:off x="4202029" y="5303520"/>
              <a:ext cx="2070463" cy="646331"/>
            </a:xfrm>
            <a:prstGeom prst="rect">
              <a:avLst/>
            </a:prstGeom>
            <a:solidFill>
              <a:schemeClr val="bg1"/>
            </a:solidFill>
          </p:spPr>
          <p:txBody>
            <a:bodyPr wrap="square" rtlCol="0">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Genetics</a:t>
              </a:r>
            </a:p>
          </p:txBody>
        </p:sp>
        <p:sp>
          <p:nvSpPr>
            <p:cNvPr id="36" name="Right Arrow 35">
              <a:extLst>
                <a:ext uri="{FF2B5EF4-FFF2-40B4-BE49-F238E27FC236}">
                  <a16:creationId xmlns:a16="http://schemas.microsoft.com/office/drawing/2014/main" id="{10CD44A6-3AC7-5341-A9B1-CAE5B065E4F7}"/>
                </a:ext>
              </a:extLst>
            </p:cNvPr>
            <p:cNvSpPr/>
            <p:nvPr/>
          </p:nvSpPr>
          <p:spPr>
            <a:xfrm>
              <a:off x="1898778" y="4205037"/>
              <a:ext cx="2259754" cy="237748"/>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A8DDE224-953C-834A-87C5-3D8A8683046B}"/>
                </a:ext>
              </a:extLst>
            </p:cNvPr>
            <p:cNvSpPr txBox="1"/>
            <p:nvPr/>
          </p:nvSpPr>
          <p:spPr>
            <a:xfrm>
              <a:off x="6792719" y="4740360"/>
              <a:ext cx="2944868" cy="369332"/>
            </a:xfrm>
            <a:prstGeom prst="rect">
              <a:avLst/>
            </a:prstGeom>
            <a:noFill/>
          </p:spPr>
          <p:txBody>
            <a:bodyPr wrap="square" rtlCol="0">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Disease Severity</a:t>
              </a:r>
            </a:p>
          </p:txBody>
        </p:sp>
        <p:sp>
          <p:nvSpPr>
            <p:cNvPr id="38" name="TextBox 37">
              <a:extLst>
                <a:ext uri="{FF2B5EF4-FFF2-40B4-BE49-F238E27FC236}">
                  <a16:creationId xmlns:a16="http://schemas.microsoft.com/office/drawing/2014/main" id="{6F6AA8CD-EA5A-144B-BE28-6780CAFA3712}"/>
                </a:ext>
              </a:extLst>
            </p:cNvPr>
            <p:cNvSpPr txBox="1"/>
            <p:nvPr/>
          </p:nvSpPr>
          <p:spPr>
            <a:xfrm>
              <a:off x="9469276" y="4786562"/>
              <a:ext cx="954393" cy="369332"/>
            </a:xfrm>
            <a:prstGeom prst="rect">
              <a:avLst/>
            </a:prstGeom>
            <a:noFill/>
          </p:spPr>
          <p:txBody>
            <a:bodyPr wrap="square"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Severe</a:t>
              </a:r>
            </a:p>
          </p:txBody>
        </p:sp>
        <p:sp>
          <p:nvSpPr>
            <p:cNvPr id="39" name="TextBox 38">
              <a:extLst>
                <a:ext uri="{FF2B5EF4-FFF2-40B4-BE49-F238E27FC236}">
                  <a16:creationId xmlns:a16="http://schemas.microsoft.com/office/drawing/2014/main" id="{816B76A3-1AF0-E341-9993-23CAD040A222}"/>
                </a:ext>
              </a:extLst>
            </p:cNvPr>
            <p:cNvSpPr txBox="1"/>
            <p:nvPr/>
          </p:nvSpPr>
          <p:spPr>
            <a:xfrm>
              <a:off x="9580395" y="6067665"/>
              <a:ext cx="954393" cy="369332"/>
            </a:xfrm>
            <a:prstGeom prst="rect">
              <a:avLst/>
            </a:prstGeom>
            <a:noFill/>
          </p:spPr>
          <p:txBody>
            <a:bodyPr wrap="square"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Mild</a:t>
              </a: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14160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01417" y="1778735"/>
          <a:ext cx="4967424" cy="4093061"/>
        </p:xfrm>
        <a:graphic>
          <a:graphicData uri="http://schemas.openxmlformats.org/drawingml/2006/table">
            <a:tbl>
              <a:tblPr firstRow="1" bandRow="1">
                <a:tableStyleId>{F5AB1C69-6EDB-4FF4-983F-18BD219EF322}</a:tableStyleId>
              </a:tblPr>
              <a:tblGrid>
                <a:gridCol w="1457116">
                  <a:extLst>
                    <a:ext uri="{9D8B030D-6E8A-4147-A177-3AD203B41FA5}">
                      <a16:colId xmlns:a16="http://schemas.microsoft.com/office/drawing/2014/main" val="20000"/>
                    </a:ext>
                  </a:extLst>
                </a:gridCol>
                <a:gridCol w="1622856">
                  <a:extLst>
                    <a:ext uri="{9D8B030D-6E8A-4147-A177-3AD203B41FA5}">
                      <a16:colId xmlns:a16="http://schemas.microsoft.com/office/drawing/2014/main" val="20001"/>
                    </a:ext>
                  </a:extLst>
                </a:gridCol>
                <a:gridCol w="1887452">
                  <a:extLst>
                    <a:ext uri="{9D8B030D-6E8A-4147-A177-3AD203B41FA5}">
                      <a16:colId xmlns:a16="http://schemas.microsoft.com/office/drawing/2014/main" val="20002"/>
                    </a:ext>
                  </a:extLst>
                </a:gridCol>
              </a:tblGrid>
              <a:tr h="493283">
                <a:tc>
                  <a:txBody>
                    <a:bodyPr/>
                    <a:lstStyle/>
                    <a:p>
                      <a:r>
                        <a:rPr lang="en-US"/>
                        <a:t>Variant 1</a:t>
                      </a:r>
                    </a:p>
                  </a:txBody>
                  <a:tcPr anchor="ctr"/>
                </a:tc>
                <a:tc>
                  <a:txBody>
                    <a:bodyPr/>
                    <a:lstStyle/>
                    <a:p>
                      <a:r>
                        <a:rPr lang="en-US"/>
                        <a:t>Variant 2 </a:t>
                      </a:r>
                    </a:p>
                  </a:txBody>
                  <a:tcPr anchor="ctr"/>
                </a:tc>
                <a:tc>
                  <a:txBody>
                    <a:bodyPr/>
                    <a:lstStyle/>
                    <a:p>
                      <a:r>
                        <a:rPr lang="en-US"/>
                        <a:t>Phenotypes</a:t>
                      </a:r>
                    </a:p>
                  </a:txBody>
                  <a:tcPr anchor="ctr"/>
                </a:tc>
                <a:extLst>
                  <a:ext uri="{0D108BD9-81ED-4DB2-BD59-A6C34878D82A}">
                    <a16:rowId xmlns:a16="http://schemas.microsoft.com/office/drawing/2014/main" val="10000"/>
                  </a:ext>
                </a:extLst>
              </a:tr>
              <a:tr h="493283">
                <a:tc>
                  <a:txBody>
                    <a:bodyPr/>
                    <a:lstStyle/>
                    <a:p>
                      <a:r>
                        <a:rPr lang="en-US" dirty="0">
                          <a:solidFill>
                            <a:srgbClr val="181818"/>
                          </a:solidFill>
                        </a:rPr>
                        <a:t>c.465+1G&gt;A</a:t>
                      </a:r>
                    </a:p>
                  </a:txBody>
                  <a:tcPr anchor="ctr"/>
                </a:tc>
                <a:tc>
                  <a:txBody>
                    <a:bodyPr/>
                    <a:lstStyle/>
                    <a:p>
                      <a:r>
                        <a:rPr lang="en-US" dirty="0">
                          <a:solidFill>
                            <a:srgbClr val="181818"/>
                          </a:solidFill>
                        </a:rPr>
                        <a:t>c.465+1G&gt;A</a:t>
                      </a:r>
                    </a:p>
                  </a:txBody>
                  <a:tcPr anchor="ctr"/>
                </a:tc>
                <a:tc>
                  <a:txBody>
                    <a:bodyPr/>
                    <a:lstStyle/>
                    <a:p>
                      <a:r>
                        <a:rPr lang="en-US">
                          <a:solidFill>
                            <a:srgbClr val="181818"/>
                          </a:solidFill>
                        </a:rPr>
                        <a:t>24 Late Infantile</a:t>
                      </a:r>
                    </a:p>
                  </a:txBody>
                  <a:tcPr anchor="ctr"/>
                </a:tc>
                <a:extLst>
                  <a:ext uri="{0D108BD9-81ED-4DB2-BD59-A6C34878D82A}">
                    <a16:rowId xmlns:a16="http://schemas.microsoft.com/office/drawing/2014/main" val="10001"/>
                  </a:ext>
                </a:extLst>
              </a:tr>
              <a:tr h="49328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solidFill>
                            <a:srgbClr val="181818"/>
                          </a:solidFill>
                        </a:rPr>
                        <a:t>c.465+1G&gt;A</a:t>
                      </a:r>
                    </a:p>
                  </a:txBody>
                  <a:tcPr anchor="ctr"/>
                </a:tc>
                <a:tc>
                  <a:txBody>
                    <a:bodyPr/>
                    <a:lstStyle/>
                    <a:p>
                      <a:r>
                        <a:rPr lang="en-US" dirty="0">
                          <a:solidFill>
                            <a:srgbClr val="181818"/>
                          </a:solidFill>
                        </a:rPr>
                        <a:t>p.P428L</a:t>
                      </a:r>
                    </a:p>
                  </a:txBody>
                  <a:tcPr anchor="ctr"/>
                </a:tc>
                <a:tc>
                  <a:txBody>
                    <a:bodyPr/>
                    <a:lstStyle/>
                    <a:p>
                      <a:r>
                        <a:rPr lang="en-US" dirty="0">
                          <a:solidFill>
                            <a:srgbClr val="181818"/>
                          </a:solidFill>
                        </a:rPr>
                        <a:t>17 Juvenile</a:t>
                      </a:r>
                    </a:p>
                  </a:txBody>
                  <a:tcPr anchor="ctr"/>
                </a:tc>
                <a:extLst>
                  <a:ext uri="{0D108BD9-81ED-4DB2-BD59-A6C34878D82A}">
                    <a16:rowId xmlns:a16="http://schemas.microsoft.com/office/drawing/2014/main" val="10002"/>
                  </a:ext>
                </a:extLst>
              </a:tr>
              <a:tr h="49328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solidFill>
                            <a:srgbClr val="181818"/>
                          </a:solidFill>
                        </a:rPr>
                        <a:t>p.P428L</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solidFill>
                            <a:srgbClr val="181818"/>
                          </a:solidFill>
                        </a:rPr>
                        <a:t>p.P428L</a:t>
                      </a:r>
                    </a:p>
                  </a:txBody>
                  <a:tcPr anchor="ctr"/>
                </a:tc>
                <a:tc>
                  <a:txBody>
                    <a:bodyPr/>
                    <a:lstStyle/>
                    <a:p>
                      <a:r>
                        <a:rPr lang="en-US">
                          <a:solidFill>
                            <a:srgbClr val="181818"/>
                          </a:solidFill>
                        </a:rPr>
                        <a:t>8 Adult, 11 Juvenile</a:t>
                      </a:r>
                    </a:p>
                  </a:txBody>
                  <a:tcPr anchor="ctr"/>
                </a:tc>
                <a:extLst>
                  <a:ext uri="{0D108BD9-81ED-4DB2-BD59-A6C34878D82A}">
                    <a16:rowId xmlns:a16="http://schemas.microsoft.com/office/drawing/2014/main" val="10003"/>
                  </a:ext>
                </a:extLst>
              </a:tr>
              <a:tr h="49328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solidFill>
                            <a:srgbClr val="181818"/>
                          </a:solidFill>
                        </a:rPr>
                        <a:t>p.465+1G&gt;A</a:t>
                      </a:r>
                    </a:p>
                  </a:txBody>
                  <a:tcPr anchor="ctr"/>
                </a:tc>
                <a:tc>
                  <a:txBody>
                    <a:bodyPr/>
                    <a:lstStyle/>
                    <a:p>
                      <a:pPr algn="l" fontAlgn="b"/>
                      <a:r>
                        <a:rPr lang="en-US" dirty="0">
                          <a:solidFill>
                            <a:srgbClr val="181818"/>
                          </a:solidFill>
                        </a:rPr>
                        <a:t> p.</a:t>
                      </a:r>
                      <a:r>
                        <a:rPr lang="en-US" sz="1800" b="0" i="0" u="none" strike="noStrike" dirty="0">
                          <a:solidFill>
                            <a:srgbClr val="181818"/>
                          </a:solidFill>
                          <a:effectLst/>
                          <a:latin typeface="Calibri"/>
                        </a:rPr>
                        <a:t>I181S</a:t>
                      </a:r>
                    </a:p>
                  </a:txBody>
                  <a:tcPr marL="12700" marR="12700" marT="12700" marB="0" anchor="ctr"/>
                </a:tc>
                <a:tc>
                  <a:txBody>
                    <a:bodyPr/>
                    <a:lstStyle/>
                    <a:p>
                      <a:r>
                        <a:rPr lang="en-US">
                          <a:solidFill>
                            <a:srgbClr val="181818"/>
                          </a:solidFill>
                        </a:rPr>
                        <a:t>Adult</a:t>
                      </a:r>
                    </a:p>
                  </a:txBody>
                  <a:tcPr anchor="ctr"/>
                </a:tc>
                <a:extLst>
                  <a:ext uri="{0D108BD9-81ED-4DB2-BD59-A6C34878D82A}">
                    <a16:rowId xmlns:a16="http://schemas.microsoft.com/office/drawing/2014/main" val="10004"/>
                  </a:ext>
                </a:extLst>
              </a:tr>
              <a:tr h="49328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solidFill>
                            <a:srgbClr val="181818"/>
                          </a:solidFill>
                        </a:rPr>
                        <a:t>c.465+1G&gt;A</a:t>
                      </a:r>
                    </a:p>
                  </a:txBody>
                  <a:tcPr anchor="ctr"/>
                </a:tc>
                <a:tc>
                  <a:txBody>
                    <a:bodyPr/>
                    <a:lstStyle/>
                    <a:p>
                      <a:pPr algn="l" fontAlgn="b"/>
                      <a:r>
                        <a:rPr lang="en-US" dirty="0">
                          <a:solidFill>
                            <a:srgbClr val="181818"/>
                          </a:solidFill>
                        </a:rPr>
                        <a:t> p.</a:t>
                      </a:r>
                      <a:r>
                        <a:rPr lang="en-US" sz="1800" b="0" i="0" u="none" strike="noStrike" dirty="0">
                          <a:solidFill>
                            <a:srgbClr val="181818"/>
                          </a:solidFill>
                          <a:effectLst/>
                          <a:latin typeface="Calibri"/>
                        </a:rPr>
                        <a:t>C491G</a:t>
                      </a:r>
                    </a:p>
                  </a:txBody>
                  <a:tcPr marL="12700" marR="12700" marT="12700" marB="0" anchor="ctr"/>
                </a:tc>
                <a:tc>
                  <a:txBody>
                    <a:bodyPr/>
                    <a:lstStyle/>
                    <a:p>
                      <a:r>
                        <a:rPr lang="en-US">
                          <a:solidFill>
                            <a:srgbClr val="181818"/>
                          </a:solidFill>
                        </a:rPr>
                        <a:t>Adult</a:t>
                      </a:r>
                    </a:p>
                  </a:txBody>
                  <a:tcPr anchor="ctr"/>
                </a:tc>
                <a:extLst>
                  <a:ext uri="{0D108BD9-81ED-4DB2-BD59-A6C34878D82A}">
                    <a16:rowId xmlns:a16="http://schemas.microsoft.com/office/drawing/2014/main" val="10005"/>
                  </a:ext>
                </a:extLst>
              </a:tr>
              <a:tr h="49328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solidFill>
                            <a:srgbClr val="181818"/>
                          </a:solidFill>
                        </a:rPr>
                        <a:t>c.465+1G&gt;A</a:t>
                      </a:r>
                    </a:p>
                  </a:txBody>
                  <a:tcPr anchor="ctr"/>
                </a:tc>
                <a:tc>
                  <a:txBody>
                    <a:bodyPr/>
                    <a:lstStyle/>
                    <a:p>
                      <a:pPr algn="l" fontAlgn="b"/>
                      <a:r>
                        <a:rPr lang="en-US" dirty="0">
                          <a:solidFill>
                            <a:srgbClr val="181818"/>
                          </a:solidFill>
                        </a:rPr>
                        <a:t> p.</a:t>
                      </a:r>
                      <a:r>
                        <a:rPr lang="en-US" sz="1800" b="0" i="0" u="none" strike="noStrike" dirty="0">
                          <a:solidFill>
                            <a:srgbClr val="181818"/>
                          </a:solidFill>
                          <a:effectLst/>
                          <a:latin typeface="Calibri"/>
                        </a:rPr>
                        <a:t>P96A</a:t>
                      </a:r>
                    </a:p>
                  </a:txBody>
                  <a:tcPr marL="12700" marR="12700" marT="12700" marB="0" anchor="ctr"/>
                </a:tc>
                <a:tc>
                  <a:txBody>
                    <a:bodyPr/>
                    <a:lstStyle/>
                    <a:p>
                      <a:r>
                        <a:rPr lang="en-US">
                          <a:solidFill>
                            <a:srgbClr val="181818"/>
                          </a:solidFill>
                        </a:rPr>
                        <a:t>Adult</a:t>
                      </a:r>
                    </a:p>
                  </a:txBody>
                  <a:tcPr anchor="ctr"/>
                </a:tc>
                <a:extLst>
                  <a:ext uri="{0D108BD9-81ED-4DB2-BD59-A6C34878D82A}">
                    <a16:rowId xmlns:a16="http://schemas.microsoft.com/office/drawing/2014/main" val="10006"/>
                  </a:ext>
                </a:extLst>
              </a:tr>
              <a:tr h="49328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solidFill>
                            <a:srgbClr val="181818"/>
                          </a:solidFill>
                        </a:rPr>
                        <a:t>c.465+1G&gt;A</a:t>
                      </a:r>
                    </a:p>
                  </a:txBody>
                  <a:tcPr anchor="ctr"/>
                </a:tc>
                <a:tc>
                  <a:txBody>
                    <a:bodyPr/>
                    <a:lstStyle/>
                    <a:p>
                      <a:pPr algn="l" fontAlgn="b"/>
                      <a:r>
                        <a:rPr lang="en-US" dirty="0">
                          <a:solidFill>
                            <a:srgbClr val="181818"/>
                          </a:solidFill>
                        </a:rPr>
                        <a:t> p.</a:t>
                      </a:r>
                      <a:r>
                        <a:rPr lang="en-US" sz="1800" b="0" i="0" u="none" strike="noStrike" dirty="0">
                          <a:solidFill>
                            <a:srgbClr val="181818"/>
                          </a:solidFill>
                          <a:effectLst/>
                          <a:latin typeface="Calibri"/>
                        </a:rPr>
                        <a:t>R290H</a:t>
                      </a:r>
                    </a:p>
                  </a:txBody>
                  <a:tcPr marL="12700" marR="12700" marT="12700" marB="0" anchor="ctr"/>
                </a:tc>
                <a:tc>
                  <a:txBody>
                    <a:bodyPr/>
                    <a:lstStyle/>
                    <a:p>
                      <a:r>
                        <a:rPr lang="en-US" dirty="0">
                          <a:solidFill>
                            <a:srgbClr val="181818"/>
                          </a:solidFill>
                        </a:rPr>
                        <a:t>Adult</a:t>
                      </a:r>
                    </a:p>
                  </a:txBody>
                  <a:tcPr anchor="ctr"/>
                </a:tc>
                <a:extLst>
                  <a:ext uri="{0D108BD9-81ED-4DB2-BD59-A6C34878D82A}">
                    <a16:rowId xmlns:a16="http://schemas.microsoft.com/office/drawing/2014/main" val="10007"/>
                  </a:ext>
                </a:extLst>
              </a:tr>
            </a:tbl>
          </a:graphicData>
        </a:graphic>
      </p:graphicFrame>
      <p:sp>
        <p:nvSpPr>
          <p:cNvPr id="5" name="Right Brace 4"/>
          <p:cNvSpPr/>
          <p:nvPr/>
        </p:nvSpPr>
        <p:spPr>
          <a:xfrm>
            <a:off x="7151078" y="3765493"/>
            <a:ext cx="176528" cy="2396587"/>
          </a:xfrm>
          <a:prstGeom prst="rightBrace">
            <a:avLst/>
          </a:prstGeom>
          <a:ln w="38100" cmpd="sng">
            <a:solidFill>
              <a:schemeClr val="accent4">
                <a:lumMod val="75000"/>
              </a:schemeClr>
            </a:solidFill>
            <a:tailEnd type="non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 name="TextBox 5"/>
          <p:cNvSpPr txBox="1"/>
          <p:nvPr/>
        </p:nvSpPr>
        <p:spPr>
          <a:xfrm>
            <a:off x="7599464" y="3825493"/>
            <a:ext cx="3605811" cy="2751522"/>
          </a:xfrm>
          <a:prstGeom prst="rect">
            <a:avLst/>
          </a:prstGeom>
        </p:spPr>
        <p:txBody>
          <a:bodyPr wrap="square" rtlCol="0">
            <a:spAutoFit/>
          </a:bodyPr>
          <a:lstStyle/>
          <a:p>
            <a:pPr defTabSz="457200">
              <a:spcBef>
                <a:spcPct val="20000"/>
              </a:spcBef>
            </a:pPr>
            <a:r>
              <a:rPr lang="en-US" dirty="0">
                <a:solidFill>
                  <a:srgbClr val="646464"/>
                </a:solidFill>
                <a:latin typeface="Arial"/>
                <a:cs typeface="Arial"/>
              </a:rPr>
              <a:t>p.I181S, p.C491G, p.P96A, p.R290H, p.I181S, p.R290H </a:t>
            </a:r>
          </a:p>
          <a:p>
            <a:pPr marL="285750" indent="-285750" defTabSz="457200">
              <a:spcBef>
                <a:spcPct val="20000"/>
              </a:spcBef>
              <a:buFont typeface="Arial"/>
              <a:buChar char="•"/>
            </a:pPr>
            <a:r>
              <a:rPr lang="en-US" dirty="0">
                <a:solidFill>
                  <a:srgbClr val="646464"/>
                </a:solidFill>
                <a:latin typeface="Arial"/>
                <a:cs typeface="Arial"/>
              </a:rPr>
              <a:t>only occur in patients with “severe” variants</a:t>
            </a:r>
          </a:p>
          <a:p>
            <a:pPr marL="285750" indent="-285750" defTabSz="457200">
              <a:spcBef>
                <a:spcPct val="20000"/>
              </a:spcBef>
              <a:buFont typeface="Arial"/>
              <a:buChar char="•"/>
            </a:pPr>
            <a:r>
              <a:rPr lang="en-US" dirty="0">
                <a:solidFill>
                  <a:srgbClr val="646464"/>
                </a:solidFill>
                <a:latin typeface="Arial"/>
                <a:cs typeface="Arial"/>
              </a:rPr>
              <a:t>not found in combination with each other</a:t>
            </a:r>
          </a:p>
          <a:p>
            <a:pPr marL="285750" indent="-285750" defTabSz="457200">
              <a:spcBef>
                <a:spcPct val="20000"/>
              </a:spcBef>
              <a:buFont typeface="Arial"/>
              <a:buChar char="•"/>
            </a:pPr>
            <a:r>
              <a:rPr lang="en-US" dirty="0">
                <a:solidFill>
                  <a:srgbClr val="646464"/>
                </a:solidFill>
                <a:latin typeface="Arial"/>
                <a:cs typeface="Arial"/>
              </a:rPr>
              <a:t>not found in Late Infantile patients (mostly in Adult Patients)</a:t>
            </a:r>
          </a:p>
        </p:txBody>
      </p:sp>
      <p:sp>
        <p:nvSpPr>
          <p:cNvPr id="7" name="Rectangle 6"/>
          <p:cNvSpPr/>
          <p:nvPr/>
        </p:nvSpPr>
        <p:spPr>
          <a:xfrm>
            <a:off x="1689741" y="1595544"/>
            <a:ext cx="5637865" cy="116155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724890" y="3864126"/>
            <a:ext cx="5325553" cy="30907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ight Brace 10"/>
          <p:cNvSpPr/>
          <p:nvPr/>
        </p:nvSpPr>
        <p:spPr>
          <a:xfrm>
            <a:off x="7151077" y="2263817"/>
            <a:ext cx="176528" cy="1338262"/>
          </a:xfrm>
          <a:prstGeom prst="rightBrace">
            <a:avLst/>
          </a:prstGeom>
          <a:ln w="38100" cmpd="sng">
            <a:solidFill>
              <a:schemeClr val="accent4">
                <a:lumMod val="75000"/>
              </a:schemeClr>
            </a:solidFill>
            <a:tailEnd type="non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TextBox 11"/>
          <p:cNvSpPr txBox="1"/>
          <p:nvPr/>
        </p:nvSpPr>
        <p:spPr>
          <a:xfrm>
            <a:off x="7573359" y="2673540"/>
            <a:ext cx="3605811" cy="646331"/>
          </a:xfrm>
          <a:prstGeom prst="rect">
            <a:avLst/>
          </a:prstGeom>
        </p:spPr>
        <p:txBody>
          <a:bodyPr wrap="square" rtlCol="0">
            <a:spAutoFit/>
          </a:bodyPr>
          <a:lstStyle/>
          <a:p>
            <a:pPr defTabSz="457200">
              <a:spcBef>
                <a:spcPct val="20000"/>
              </a:spcBef>
            </a:pPr>
            <a:r>
              <a:rPr lang="en-US" dirty="0">
                <a:solidFill>
                  <a:srgbClr val="646464"/>
                </a:solidFill>
                <a:latin typeface="Arial"/>
                <a:cs typeface="Arial"/>
              </a:rPr>
              <a:t>We can tell c.465+1G&gt;A is more severe than p.P428L</a:t>
            </a:r>
          </a:p>
        </p:txBody>
      </p:sp>
      <p:sp>
        <p:nvSpPr>
          <p:cNvPr id="2" name="Title 1"/>
          <p:cNvSpPr>
            <a:spLocks noGrp="1"/>
          </p:cNvSpPr>
          <p:nvPr>
            <p:ph type="title"/>
          </p:nvPr>
        </p:nvSpPr>
        <p:spPr>
          <a:xfrm>
            <a:off x="175057" y="606683"/>
            <a:ext cx="11696645" cy="526881"/>
          </a:xfrm>
        </p:spPr>
        <p:txBody>
          <a:bodyPr>
            <a:noAutofit/>
          </a:bodyPr>
          <a:lstStyle/>
          <a:p>
            <a:r>
              <a:rPr lang="en-US" sz="4000" dirty="0">
                <a:solidFill>
                  <a:schemeClr val="tx1"/>
                </a:solidFill>
                <a:latin typeface="+mj-lt"/>
                <a:cs typeface="+mj-cs"/>
              </a:rPr>
              <a:t>We can start the two most common mutations to try to understand the genotype/phenotype relationship</a:t>
            </a:r>
          </a:p>
        </p:txBody>
      </p:sp>
      <p:sp>
        <p:nvSpPr>
          <p:cNvPr id="10" name="Rectangle 9"/>
          <p:cNvSpPr/>
          <p:nvPr/>
        </p:nvSpPr>
        <p:spPr>
          <a:xfrm>
            <a:off x="1901417" y="3216009"/>
            <a:ext cx="4967424" cy="2946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8" name="Table 7"/>
          <p:cNvGraphicFramePr>
            <a:graphicFrameLocks noGrp="1"/>
          </p:cNvGraphicFramePr>
          <p:nvPr/>
        </p:nvGraphicFramePr>
        <p:xfrm>
          <a:off x="1901417" y="2263818"/>
          <a:ext cx="4967424" cy="493283"/>
        </p:xfrm>
        <a:graphic>
          <a:graphicData uri="http://schemas.openxmlformats.org/drawingml/2006/table">
            <a:tbl>
              <a:tblPr firstRow="1" bandRow="1">
                <a:tableStyleId>{F5AB1C69-6EDB-4FF4-983F-18BD219EF322}</a:tableStyleId>
              </a:tblPr>
              <a:tblGrid>
                <a:gridCol w="1457116">
                  <a:extLst>
                    <a:ext uri="{9D8B030D-6E8A-4147-A177-3AD203B41FA5}">
                      <a16:colId xmlns:a16="http://schemas.microsoft.com/office/drawing/2014/main" val="20000"/>
                    </a:ext>
                  </a:extLst>
                </a:gridCol>
                <a:gridCol w="1622856">
                  <a:extLst>
                    <a:ext uri="{9D8B030D-6E8A-4147-A177-3AD203B41FA5}">
                      <a16:colId xmlns:a16="http://schemas.microsoft.com/office/drawing/2014/main" val="20001"/>
                    </a:ext>
                  </a:extLst>
                </a:gridCol>
                <a:gridCol w="1887452">
                  <a:extLst>
                    <a:ext uri="{9D8B030D-6E8A-4147-A177-3AD203B41FA5}">
                      <a16:colId xmlns:a16="http://schemas.microsoft.com/office/drawing/2014/main" val="20002"/>
                    </a:ext>
                  </a:extLst>
                </a:gridCol>
              </a:tblGrid>
              <a:tr h="493283">
                <a:tc>
                  <a:txBody>
                    <a:bodyPr/>
                    <a:lstStyle/>
                    <a:p>
                      <a:r>
                        <a:rPr lang="en-US"/>
                        <a:t>Variant 1</a:t>
                      </a:r>
                    </a:p>
                  </a:txBody>
                  <a:tcPr/>
                </a:tc>
                <a:tc>
                  <a:txBody>
                    <a:bodyPr/>
                    <a:lstStyle/>
                    <a:p>
                      <a:r>
                        <a:rPr lang="en-US" dirty="0"/>
                        <a:t>Variant 2 </a:t>
                      </a:r>
                    </a:p>
                  </a:txBody>
                  <a:tcPr/>
                </a:tc>
                <a:tc>
                  <a:txBody>
                    <a:bodyPr/>
                    <a:lstStyle/>
                    <a:p>
                      <a:r>
                        <a:rPr lang="en-US" dirty="0"/>
                        <a:t>Phenotype</a:t>
                      </a: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12709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animBg="1"/>
      <p:bldP spid="11" grpId="0" animBg="1"/>
      <p:bldP spid="12" grpId="0"/>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990" y="436050"/>
            <a:ext cx="11093753" cy="526881"/>
          </a:xfrm>
        </p:spPr>
        <p:txBody>
          <a:bodyPr vert="horz" lIns="91440" tIns="45720" rIns="91440" bIns="45720" rtlCol="0" anchor="ctr">
            <a:noAutofit/>
          </a:bodyPr>
          <a:lstStyle/>
          <a:p>
            <a:r>
              <a:rPr lang="en-US" sz="3600" dirty="0">
                <a:solidFill>
                  <a:schemeClr val="tx1"/>
                </a:solidFill>
                <a:latin typeface="+mj-lt"/>
                <a:cs typeface="+mj-cs"/>
              </a:rPr>
              <a:t>After looking at the patients in their entirety, it seems three levels of variant severity are needed </a:t>
            </a:r>
          </a:p>
        </p:txBody>
      </p:sp>
      <p:graphicFrame>
        <p:nvGraphicFramePr>
          <p:cNvPr id="4" name="Table 3"/>
          <p:cNvGraphicFramePr>
            <a:graphicFrameLocks noGrp="1"/>
          </p:cNvGraphicFramePr>
          <p:nvPr/>
        </p:nvGraphicFramePr>
        <p:xfrm>
          <a:off x="1901417" y="1464690"/>
          <a:ext cx="4689926" cy="3864574"/>
        </p:xfrm>
        <a:graphic>
          <a:graphicData uri="http://schemas.openxmlformats.org/drawingml/2006/table">
            <a:tbl>
              <a:tblPr firstRow="1" bandRow="1">
                <a:tableStyleId>{F5AB1C69-6EDB-4FF4-983F-18BD219EF322}</a:tableStyleId>
              </a:tblPr>
              <a:tblGrid>
                <a:gridCol w="1375716">
                  <a:extLst>
                    <a:ext uri="{9D8B030D-6E8A-4147-A177-3AD203B41FA5}">
                      <a16:colId xmlns:a16="http://schemas.microsoft.com/office/drawing/2014/main" val="20000"/>
                    </a:ext>
                  </a:extLst>
                </a:gridCol>
                <a:gridCol w="1532198">
                  <a:extLst>
                    <a:ext uri="{9D8B030D-6E8A-4147-A177-3AD203B41FA5}">
                      <a16:colId xmlns:a16="http://schemas.microsoft.com/office/drawing/2014/main" val="20001"/>
                    </a:ext>
                  </a:extLst>
                </a:gridCol>
                <a:gridCol w="1782012">
                  <a:extLst>
                    <a:ext uri="{9D8B030D-6E8A-4147-A177-3AD203B41FA5}">
                      <a16:colId xmlns:a16="http://schemas.microsoft.com/office/drawing/2014/main" val="20002"/>
                    </a:ext>
                  </a:extLst>
                </a:gridCol>
              </a:tblGrid>
              <a:tr h="465726">
                <a:tc>
                  <a:txBody>
                    <a:bodyPr/>
                    <a:lstStyle/>
                    <a:p>
                      <a:r>
                        <a:rPr lang="en-US" sz="1700"/>
                        <a:t>Variant 1</a:t>
                      </a:r>
                    </a:p>
                  </a:txBody>
                  <a:tcPr marL="86332" marR="86332" marT="43166" marB="43166" anchor="ctr"/>
                </a:tc>
                <a:tc>
                  <a:txBody>
                    <a:bodyPr/>
                    <a:lstStyle/>
                    <a:p>
                      <a:r>
                        <a:rPr lang="en-US" sz="1700"/>
                        <a:t>Variant 2 </a:t>
                      </a:r>
                    </a:p>
                  </a:txBody>
                  <a:tcPr marL="86332" marR="86332" marT="43166" marB="43166" anchor="ctr"/>
                </a:tc>
                <a:tc>
                  <a:txBody>
                    <a:bodyPr/>
                    <a:lstStyle/>
                    <a:p>
                      <a:r>
                        <a:rPr lang="en-US" sz="1700"/>
                        <a:t>Phenotypes</a:t>
                      </a:r>
                    </a:p>
                  </a:txBody>
                  <a:tcPr marL="86332" marR="86332" marT="43166" marB="43166" anchor="ctr"/>
                </a:tc>
                <a:extLst>
                  <a:ext uri="{0D108BD9-81ED-4DB2-BD59-A6C34878D82A}">
                    <a16:rowId xmlns:a16="http://schemas.microsoft.com/office/drawing/2014/main" val="10000"/>
                  </a:ext>
                </a:extLst>
              </a:tr>
              <a:tr h="465726">
                <a:tc>
                  <a:txBody>
                    <a:bodyPr/>
                    <a:lstStyle/>
                    <a:p>
                      <a:r>
                        <a:rPr lang="en-US" sz="1700">
                          <a:solidFill>
                            <a:srgbClr val="181818"/>
                          </a:solidFill>
                        </a:rPr>
                        <a:t>465+1G&gt;A</a:t>
                      </a:r>
                    </a:p>
                  </a:txBody>
                  <a:tcPr marL="86332" marR="86332" marT="43166" marB="43166" anchor="ctr"/>
                </a:tc>
                <a:tc>
                  <a:txBody>
                    <a:bodyPr/>
                    <a:lstStyle/>
                    <a:p>
                      <a:r>
                        <a:rPr lang="en-US" sz="1700">
                          <a:solidFill>
                            <a:srgbClr val="181818"/>
                          </a:solidFill>
                        </a:rPr>
                        <a:t>465+1G&gt;A</a:t>
                      </a:r>
                    </a:p>
                  </a:txBody>
                  <a:tcPr marL="86332" marR="86332" marT="43166" marB="43166" anchor="ctr"/>
                </a:tc>
                <a:tc>
                  <a:txBody>
                    <a:bodyPr/>
                    <a:lstStyle/>
                    <a:p>
                      <a:r>
                        <a:rPr lang="en-US" sz="1700">
                          <a:solidFill>
                            <a:srgbClr val="181818"/>
                          </a:solidFill>
                        </a:rPr>
                        <a:t>24 Late Infantile</a:t>
                      </a:r>
                    </a:p>
                  </a:txBody>
                  <a:tcPr marL="86332" marR="86332" marT="43166" marB="43166" anchor="ctr"/>
                </a:tc>
                <a:extLst>
                  <a:ext uri="{0D108BD9-81ED-4DB2-BD59-A6C34878D82A}">
                    <a16:rowId xmlns:a16="http://schemas.microsoft.com/office/drawing/2014/main" val="10001"/>
                  </a:ext>
                </a:extLst>
              </a:tr>
              <a:tr h="46572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a:solidFill>
                            <a:srgbClr val="181818"/>
                          </a:solidFill>
                        </a:rPr>
                        <a:t>461+1G&gt;A</a:t>
                      </a:r>
                    </a:p>
                  </a:txBody>
                  <a:tcPr marL="86332" marR="86332" marT="43166" marB="43166" anchor="ctr"/>
                </a:tc>
                <a:tc>
                  <a:txBody>
                    <a:bodyPr/>
                    <a:lstStyle/>
                    <a:p>
                      <a:r>
                        <a:rPr lang="en-US" sz="1700">
                          <a:solidFill>
                            <a:srgbClr val="181818"/>
                          </a:solidFill>
                        </a:rPr>
                        <a:t>P428L</a:t>
                      </a:r>
                    </a:p>
                  </a:txBody>
                  <a:tcPr marL="86332" marR="86332" marT="43166" marB="43166" anchor="ctr"/>
                </a:tc>
                <a:tc>
                  <a:txBody>
                    <a:bodyPr/>
                    <a:lstStyle/>
                    <a:p>
                      <a:r>
                        <a:rPr lang="en-US" sz="1700">
                          <a:solidFill>
                            <a:srgbClr val="181818"/>
                          </a:solidFill>
                        </a:rPr>
                        <a:t>17 Juvenile</a:t>
                      </a:r>
                    </a:p>
                  </a:txBody>
                  <a:tcPr marL="86332" marR="86332" marT="43166" marB="43166" anchor="ctr"/>
                </a:tc>
                <a:extLst>
                  <a:ext uri="{0D108BD9-81ED-4DB2-BD59-A6C34878D82A}">
                    <a16:rowId xmlns:a16="http://schemas.microsoft.com/office/drawing/2014/main" val="10002"/>
                  </a:ext>
                </a:extLst>
              </a:tr>
              <a:tr h="46572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a:solidFill>
                            <a:srgbClr val="181818"/>
                          </a:solidFill>
                        </a:rPr>
                        <a:t>P428L</a:t>
                      </a:r>
                    </a:p>
                  </a:txBody>
                  <a:tcPr marL="86332" marR="86332" marT="43166" marB="43166"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a:solidFill>
                            <a:srgbClr val="181818"/>
                          </a:solidFill>
                        </a:rPr>
                        <a:t>P428L</a:t>
                      </a:r>
                    </a:p>
                  </a:txBody>
                  <a:tcPr marL="86332" marR="86332" marT="43166" marB="43166" anchor="ctr"/>
                </a:tc>
                <a:tc>
                  <a:txBody>
                    <a:bodyPr/>
                    <a:lstStyle/>
                    <a:p>
                      <a:r>
                        <a:rPr lang="en-US" sz="1700">
                          <a:solidFill>
                            <a:srgbClr val="181818"/>
                          </a:solidFill>
                        </a:rPr>
                        <a:t>8 Adult, 11 Juvenile</a:t>
                      </a:r>
                    </a:p>
                  </a:txBody>
                  <a:tcPr marL="86332" marR="86332" marT="43166" marB="43166" anchor="ctr"/>
                </a:tc>
                <a:extLst>
                  <a:ext uri="{0D108BD9-81ED-4DB2-BD59-A6C34878D82A}">
                    <a16:rowId xmlns:a16="http://schemas.microsoft.com/office/drawing/2014/main" val="10003"/>
                  </a:ext>
                </a:extLst>
              </a:tr>
              <a:tr h="46572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a:solidFill>
                            <a:srgbClr val="181818"/>
                          </a:solidFill>
                        </a:rPr>
                        <a:t>461+1G&gt;A</a:t>
                      </a:r>
                    </a:p>
                  </a:txBody>
                  <a:tcPr marL="86332" marR="86332" marT="43166" marB="43166" anchor="ctr"/>
                </a:tc>
                <a:tc>
                  <a:txBody>
                    <a:bodyPr/>
                    <a:lstStyle/>
                    <a:p>
                      <a:pPr algn="l" fontAlgn="b"/>
                      <a:r>
                        <a:rPr lang="en-US" sz="1700" b="0" i="0" u="none" strike="noStrike">
                          <a:solidFill>
                            <a:srgbClr val="181818"/>
                          </a:solidFill>
                          <a:effectLst/>
                          <a:latin typeface="Calibri"/>
                        </a:rPr>
                        <a:t>I181S</a:t>
                      </a:r>
                    </a:p>
                  </a:txBody>
                  <a:tcPr marL="11991" marR="11991" marT="11991" marB="0" anchor="ctr"/>
                </a:tc>
                <a:tc>
                  <a:txBody>
                    <a:bodyPr/>
                    <a:lstStyle/>
                    <a:p>
                      <a:r>
                        <a:rPr lang="en-US" sz="1700">
                          <a:solidFill>
                            <a:srgbClr val="181818"/>
                          </a:solidFill>
                        </a:rPr>
                        <a:t>Adult</a:t>
                      </a:r>
                    </a:p>
                  </a:txBody>
                  <a:tcPr marL="86332" marR="86332" marT="43166" marB="43166" anchor="ctr"/>
                </a:tc>
                <a:extLst>
                  <a:ext uri="{0D108BD9-81ED-4DB2-BD59-A6C34878D82A}">
                    <a16:rowId xmlns:a16="http://schemas.microsoft.com/office/drawing/2014/main" val="10004"/>
                  </a:ext>
                </a:extLst>
              </a:tr>
              <a:tr h="46572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a:solidFill>
                            <a:srgbClr val="181818"/>
                          </a:solidFill>
                        </a:rPr>
                        <a:t>461+1G&gt;A</a:t>
                      </a:r>
                    </a:p>
                  </a:txBody>
                  <a:tcPr marL="86332" marR="86332" marT="43166" marB="43166" anchor="ctr"/>
                </a:tc>
                <a:tc>
                  <a:txBody>
                    <a:bodyPr/>
                    <a:lstStyle/>
                    <a:p>
                      <a:pPr algn="l" fontAlgn="b"/>
                      <a:r>
                        <a:rPr lang="en-US" sz="1700" b="0" i="0" u="none" strike="noStrike">
                          <a:solidFill>
                            <a:srgbClr val="181818"/>
                          </a:solidFill>
                          <a:effectLst/>
                          <a:latin typeface="Calibri"/>
                        </a:rPr>
                        <a:t>C491G</a:t>
                      </a:r>
                    </a:p>
                  </a:txBody>
                  <a:tcPr marL="11991" marR="11991" marT="11991" marB="0" anchor="ctr"/>
                </a:tc>
                <a:tc>
                  <a:txBody>
                    <a:bodyPr/>
                    <a:lstStyle/>
                    <a:p>
                      <a:r>
                        <a:rPr lang="en-US" sz="1700">
                          <a:solidFill>
                            <a:srgbClr val="181818"/>
                          </a:solidFill>
                        </a:rPr>
                        <a:t>Adult</a:t>
                      </a:r>
                    </a:p>
                  </a:txBody>
                  <a:tcPr marL="86332" marR="86332" marT="43166" marB="43166" anchor="ctr"/>
                </a:tc>
                <a:extLst>
                  <a:ext uri="{0D108BD9-81ED-4DB2-BD59-A6C34878D82A}">
                    <a16:rowId xmlns:a16="http://schemas.microsoft.com/office/drawing/2014/main" val="10005"/>
                  </a:ext>
                </a:extLst>
              </a:tr>
              <a:tr h="46572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a:solidFill>
                            <a:srgbClr val="181818"/>
                          </a:solidFill>
                        </a:rPr>
                        <a:t>461+1G&gt;A</a:t>
                      </a:r>
                    </a:p>
                  </a:txBody>
                  <a:tcPr marL="86332" marR="86332" marT="43166" marB="43166" anchor="ctr"/>
                </a:tc>
                <a:tc>
                  <a:txBody>
                    <a:bodyPr/>
                    <a:lstStyle/>
                    <a:p>
                      <a:pPr algn="l" fontAlgn="b"/>
                      <a:r>
                        <a:rPr lang="en-US" sz="1700" b="0" i="0" u="none" strike="noStrike">
                          <a:solidFill>
                            <a:srgbClr val="181818"/>
                          </a:solidFill>
                          <a:effectLst/>
                          <a:latin typeface="Calibri"/>
                        </a:rPr>
                        <a:t>P96A</a:t>
                      </a:r>
                    </a:p>
                  </a:txBody>
                  <a:tcPr marL="11991" marR="11991" marT="11991" marB="0" anchor="ctr"/>
                </a:tc>
                <a:tc>
                  <a:txBody>
                    <a:bodyPr/>
                    <a:lstStyle/>
                    <a:p>
                      <a:r>
                        <a:rPr lang="en-US" sz="1700">
                          <a:solidFill>
                            <a:srgbClr val="181818"/>
                          </a:solidFill>
                        </a:rPr>
                        <a:t>Adult</a:t>
                      </a:r>
                    </a:p>
                  </a:txBody>
                  <a:tcPr marL="86332" marR="86332" marT="43166" marB="43166" anchor="ctr"/>
                </a:tc>
                <a:extLst>
                  <a:ext uri="{0D108BD9-81ED-4DB2-BD59-A6C34878D82A}">
                    <a16:rowId xmlns:a16="http://schemas.microsoft.com/office/drawing/2014/main" val="10006"/>
                  </a:ext>
                </a:extLst>
              </a:tr>
              <a:tr h="46572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a:solidFill>
                            <a:srgbClr val="181818"/>
                          </a:solidFill>
                        </a:rPr>
                        <a:t>461+1G&gt;A</a:t>
                      </a:r>
                    </a:p>
                  </a:txBody>
                  <a:tcPr marL="86332" marR="86332" marT="43166" marB="43166" anchor="ctr"/>
                </a:tc>
                <a:tc>
                  <a:txBody>
                    <a:bodyPr/>
                    <a:lstStyle/>
                    <a:p>
                      <a:pPr algn="l" fontAlgn="b"/>
                      <a:r>
                        <a:rPr lang="en-US" sz="1700" b="0" i="0" u="none" strike="noStrike">
                          <a:solidFill>
                            <a:srgbClr val="181818"/>
                          </a:solidFill>
                          <a:effectLst/>
                          <a:latin typeface="Calibri"/>
                        </a:rPr>
                        <a:t>R290H</a:t>
                      </a:r>
                    </a:p>
                  </a:txBody>
                  <a:tcPr marL="11991" marR="11991" marT="11991" marB="0" anchor="ctr"/>
                </a:tc>
                <a:tc>
                  <a:txBody>
                    <a:bodyPr/>
                    <a:lstStyle/>
                    <a:p>
                      <a:r>
                        <a:rPr lang="en-US" sz="1700" dirty="0">
                          <a:solidFill>
                            <a:srgbClr val="181818"/>
                          </a:solidFill>
                        </a:rPr>
                        <a:t>Adult</a:t>
                      </a:r>
                    </a:p>
                  </a:txBody>
                  <a:tcPr marL="86332" marR="86332" marT="43166" marB="43166" anchor="ctr"/>
                </a:tc>
                <a:extLst>
                  <a:ext uri="{0D108BD9-81ED-4DB2-BD59-A6C34878D82A}">
                    <a16:rowId xmlns:a16="http://schemas.microsoft.com/office/drawing/2014/main" val="10007"/>
                  </a:ext>
                </a:extLst>
              </a:tr>
            </a:tbl>
          </a:graphicData>
        </a:graphic>
      </p:graphicFrame>
      <p:sp>
        <p:nvSpPr>
          <p:cNvPr id="6" name="TextBox 5"/>
          <p:cNvSpPr txBox="1"/>
          <p:nvPr/>
        </p:nvSpPr>
        <p:spPr>
          <a:xfrm>
            <a:off x="7599464" y="1137626"/>
            <a:ext cx="2620929" cy="2505301"/>
          </a:xfrm>
          <a:prstGeom prst="rect">
            <a:avLst/>
          </a:prstGeom>
        </p:spPr>
        <p:txBody>
          <a:bodyPr wrap="square" rtlCol="0">
            <a:spAutoFit/>
          </a:bodyPr>
          <a:lstStyle/>
          <a:p>
            <a:pPr defTabSz="457200">
              <a:spcBef>
                <a:spcPct val="20000"/>
              </a:spcBef>
            </a:pPr>
            <a:r>
              <a:rPr lang="en-US" sz="1400" dirty="0">
                <a:solidFill>
                  <a:srgbClr val="646464"/>
                </a:solidFill>
                <a:latin typeface="Arial"/>
                <a:cs typeface="Arial"/>
              </a:rPr>
              <a:t>We can tell from these patients there are three levels of variant severity</a:t>
            </a:r>
          </a:p>
          <a:p>
            <a:pPr marL="285750" indent="-285750" defTabSz="457200">
              <a:spcBef>
                <a:spcPct val="20000"/>
              </a:spcBef>
              <a:buFont typeface="Arial"/>
              <a:buChar char="•"/>
            </a:pPr>
            <a:r>
              <a:rPr lang="en-US" sz="1400" b="1" dirty="0">
                <a:solidFill>
                  <a:srgbClr val="800000"/>
                </a:solidFill>
                <a:latin typeface="Arial"/>
                <a:cs typeface="Arial"/>
              </a:rPr>
              <a:t>Severe</a:t>
            </a:r>
          </a:p>
          <a:p>
            <a:pPr marL="742950" lvl="1" indent="-285750">
              <a:spcBef>
                <a:spcPct val="20000"/>
              </a:spcBef>
              <a:buFont typeface="Arial"/>
              <a:buChar char="•"/>
            </a:pPr>
            <a:r>
              <a:rPr lang="en-US" sz="1400" dirty="0">
                <a:solidFill>
                  <a:srgbClr val="181818"/>
                </a:solidFill>
                <a:latin typeface="Arial"/>
                <a:cs typeface="Arial"/>
              </a:rPr>
              <a:t>465+1G&gt;A</a:t>
            </a:r>
          </a:p>
          <a:p>
            <a:pPr marL="285750" indent="-285750">
              <a:spcBef>
                <a:spcPct val="20000"/>
              </a:spcBef>
              <a:buFont typeface="Arial"/>
              <a:buChar char="•"/>
            </a:pPr>
            <a:r>
              <a:rPr lang="en-US" sz="1400" b="1" dirty="0">
                <a:solidFill>
                  <a:srgbClr val="008000"/>
                </a:solidFill>
                <a:latin typeface="Arial"/>
                <a:cs typeface="Arial"/>
              </a:rPr>
              <a:t>Moderate</a:t>
            </a:r>
          </a:p>
          <a:p>
            <a:pPr marL="742950" lvl="1" indent="-285750">
              <a:spcBef>
                <a:spcPct val="20000"/>
              </a:spcBef>
              <a:buFont typeface="Arial"/>
              <a:buChar char="•"/>
            </a:pPr>
            <a:r>
              <a:rPr lang="en-US" sz="1400" dirty="0">
                <a:solidFill>
                  <a:srgbClr val="181818"/>
                </a:solidFill>
                <a:latin typeface="Arial"/>
                <a:cs typeface="Arial"/>
              </a:rPr>
              <a:t>P428L</a:t>
            </a:r>
          </a:p>
          <a:p>
            <a:pPr marL="285750" indent="-285750">
              <a:spcBef>
                <a:spcPct val="20000"/>
              </a:spcBef>
              <a:buFont typeface="Arial"/>
              <a:buChar char="•"/>
            </a:pPr>
            <a:r>
              <a:rPr lang="en-US" sz="1400" b="1" dirty="0">
                <a:solidFill>
                  <a:schemeClr val="tx2">
                    <a:lumMod val="75000"/>
                  </a:schemeClr>
                </a:solidFill>
                <a:latin typeface="Arial"/>
                <a:cs typeface="Arial"/>
              </a:rPr>
              <a:t>Mild</a:t>
            </a:r>
          </a:p>
          <a:p>
            <a:pPr marL="742950" lvl="1" indent="-285750">
              <a:spcBef>
                <a:spcPct val="20000"/>
              </a:spcBef>
              <a:buFont typeface="Arial"/>
              <a:buChar char="•"/>
            </a:pPr>
            <a:r>
              <a:rPr lang="en-US" sz="1400" dirty="0">
                <a:solidFill>
                  <a:schemeClr val="bg2">
                    <a:lumMod val="10000"/>
                  </a:schemeClr>
                </a:solidFill>
                <a:latin typeface="Arial"/>
                <a:cs typeface="Arial"/>
              </a:rPr>
              <a:t>I181S, C491G, P96A, R290H</a:t>
            </a:r>
          </a:p>
        </p:txBody>
      </p:sp>
      <p:graphicFrame>
        <p:nvGraphicFramePr>
          <p:cNvPr id="7" name="Content Placeholder 3"/>
          <p:cNvGraphicFramePr>
            <a:graphicFrameLocks/>
          </p:cNvGraphicFramePr>
          <p:nvPr>
            <p:extLst>
              <p:ext uri="{D42A27DB-BD31-4B8C-83A1-F6EECF244321}">
                <p14:modId xmlns:p14="http://schemas.microsoft.com/office/powerpoint/2010/main" val="2656754107"/>
              </p:ext>
            </p:extLst>
          </p:nvPr>
        </p:nvGraphicFramePr>
        <p:xfrm>
          <a:off x="7416994" y="4251515"/>
          <a:ext cx="2763944" cy="2240428"/>
        </p:xfrm>
        <a:graphic>
          <a:graphicData uri="http://schemas.openxmlformats.org/drawingml/2006/table">
            <a:tbl>
              <a:tblPr firstRow="1" bandRow="1">
                <a:tableStyleId>{2D5ABB26-0587-4C30-8999-92F81FD0307C}</a:tableStyleId>
              </a:tblPr>
              <a:tblGrid>
                <a:gridCol w="690986">
                  <a:extLst>
                    <a:ext uri="{9D8B030D-6E8A-4147-A177-3AD203B41FA5}">
                      <a16:colId xmlns:a16="http://schemas.microsoft.com/office/drawing/2014/main" val="20000"/>
                    </a:ext>
                  </a:extLst>
                </a:gridCol>
                <a:gridCol w="690986">
                  <a:extLst>
                    <a:ext uri="{9D8B030D-6E8A-4147-A177-3AD203B41FA5}">
                      <a16:colId xmlns:a16="http://schemas.microsoft.com/office/drawing/2014/main" val="20001"/>
                    </a:ext>
                  </a:extLst>
                </a:gridCol>
                <a:gridCol w="690986">
                  <a:extLst>
                    <a:ext uri="{9D8B030D-6E8A-4147-A177-3AD203B41FA5}">
                      <a16:colId xmlns:a16="http://schemas.microsoft.com/office/drawing/2014/main" val="20002"/>
                    </a:ext>
                  </a:extLst>
                </a:gridCol>
                <a:gridCol w="690986">
                  <a:extLst>
                    <a:ext uri="{9D8B030D-6E8A-4147-A177-3AD203B41FA5}">
                      <a16:colId xmlns:a16="http://schemas.microsoft.com/office/drawing/2014/main" val="20003"/>
                    </a:ext>
                  </a:extLst>
                </a:gridCol>
              </a:tblGrid>
              <a:tr h="560107">
                <a:tc>
                  <a:txBody>
                    <a:bodyPr/>
                    <a:lstStyle/>
                    <a:p>
                      <a:pPr algn="ctr"/>
                      <a:endParaRPr lang="en-US" sz="1000"/>
                    </a:p>
                  </a:txBody>
                  <a:tcPr marL="56597" marR="56597" marT="28299" marB="28299" anchor="ctr"/>
                </a:tc>
                <a:tc>
                  <a:txBody>
                    <a:bodyPr/>
                    <a:lstStyle/>
                    <a:p>
                      <a:pPr algn="ctr"/>
                      <a:r>
                        <a:rPr lang="en-US" sz="1000"/>
                        <a:t>Severe</a:t>
                      </a:r>
                    </a:p>
                  </a:txBody>
                  <a:tcPr marL="56597" marR="56597" marT="28299" marB="28299" anchor="ctr"/>
                </a:tc>
                <a:tc>
                  <a:txBody>
                    <a:bodyPr/>
                    <a:lstStyle/>
                    <a:p>
                      <a:pPr algn="ctr"/>
                      <a:r>
                        <a:rPr lang="en-US" sz="1000"/>
                        <a:t>Moderate</a:t>
                      </a:r>
                    </a:p>
                  </a:txBody>
                  <a:tcPr marL="56597" marR="56597" marT="28299" marB="28299" anchor="ctr"/>
                </a:tc>
                <a:tc>
                  <a:txBody>
                    <a:bodyPr/>
                    <a:lstStyle/>
                    <a:p>
                      <a:pPr algn="ctr"/>
                      <a:r>
                        <a:rPr lang="en-US" sz="1000"/>
                        <a:t>Mild</a:t>
                      </a:r>
                    </a:p>
                  </a:txBody>
                  <a:tcPr marL="56597" marR="56597" marT="28299" marB="28299" anchor="ctr"/>
                </a:tc>
                <a:extLst>
                  <a:ext uri="{0D108BD9-81ED-4DB2-BD59-A6C34878D82A}">
                    <a16:rowId xmlns:a16="http://schemas.microsoft.com/office/drawing/2014/main" val="10000"/>
                  </a:ext>
                </a:extLst>
              </a:tr>
              <a:tr h="560107">
                <a:tc>
                  <a:txBody>
                    <a:bodyPr/>
                    <a:lstStyle/>
                    <a:p>
                      <a:pPr algn="ctr"/>
                      <a:r>
                        <a:rPr lang="en-US" sz="1000"/>
                        <a:t>Severe</a:t>
                      </a:r>
                    </a:p>
                  </a:txBody>
                  <a:tcPr marL="56597" marR="56597" marT="28299" marB="28299"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mn-lt"/>
                          <a:ea typeface="+mn-ea"/>
                          <a:cs typeface="+mn-cs"/>
                        </a:rPr>
                        <a:t>Infantile</a:t>
                      </a:r>
                    </a:p>
                  </a:txBody>
                  <a:tcPr marL="56597" marR="56597" marT="28299" marB="28299" anchor="ctr">
                    <a:solidFill>
                      <a:schemeClr val="accent2">
                        <a:lumMod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kern="1200" dirty="0">
                          <a:solidFill>
                            <a:schemeClr val="bg1"/>
                          </a:solidFill>
                          <a:latin typeface="+mn-lt"/>
                          <a:ea typeface="+mn-ea"/>
                          <a:cs typeface="+mn-cs"/>
                        </a:rPr>
                        <a:t>Juvenile</a:t>
                      </a:r>
                    </a:p>
                  </a:txBody>
                  <a:tcPr marL="56597" marR="56597" marT="28299" marB="28299" anchor="ctr">
                    <a:solidFill>
                      <a:srgbClr val="0070C0"/>
                    </a:solidFill>
                  </a:tcPr>
                </a:tc>
                <a:tc>
                  <a:txBody>
                    <a:bodyPr/>
                    <a:lstStyle/>
                    <a:p>
                      <a:pPr algn="ctr"/>
                      <a:r>
                        <a:rPr lang="en-US" sz="1100" dirty="0"/>
                        <a:t>Adult</a:t>
                      </a:r>
                    </a:p>
                  </a:txBody>
                  <a:tcPr marL="56597" marR="56597" marT="28299" marB="28299" anchor="ctr">
                    <a:solidFill>
                      <a:schemeClr val="accent4">
                        <a:lumMod val="75000"/>
                      </a:schemeClr>
                    </a:solidFill>
                  </a:tcPr>
                </a:tc>
                <a:extLst>
                  <a:ext uri="{0D108BD9-81ED-4DB2-BD59-A6C34878D82A}">
                    <a16:rowId xmlns:a16="http://schemas.microsoft.com/office/drawing/2014/main" val="10001"/>
                  </a:ext>
                </a:extLst>
              </a:tr>
              <a:tr h="560107">
                <a:tc>
                  <a:txBody>
                    <a:bodyPr/>
                    <a:lstStyle/>
                    <a:p>
                      <a:pPr algn="ctr"/>
                      <a:r>
                        <a:rPr lang="en-US" sz="1000"/>
                        <a:t>Moderate</a:t>
                      </a:r>
                    </a:p>
                  </a:txBody>
                  <a:tcPr marL="56597" marR="56597" marT="28299" marB="28299"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dirty="0">
                          <a:solidFill>
                            <a:schemeClr val="bg1"/>
                          </a:solidFill>
                        </a:rPr>
                        <a:t>Juvenile</a:t>
                      </a:r>
                    </a:p>
                  </a:txBody>
                  <a:tcPr marL="56597" marR="56597" marT="28299" marB="28299" anchor="ctr">
                    <a:solidFill>
                      <a:srgbClr val="0070C0"/>
                    </a:solidFill>
                  </a:tcPr>
                </a:tc>
                <a:tc>
                  <a:txBody>
                    <a:bodyPr/>
                    <a:lstStyle/>
                    <a:p>
                      <a:pPr algn="ctr"/>
                      <a:r>
                        <a:rPr lang="en-US" sz="1100" dirty="0"/>
                        <a:t>Adult</a:t>
                      </a:r>
                    </a:p>
                  </a:txBody>
                  <a:tcPr marL="56597" marR="56597" marT="28299" marB="28299" anchor="ctr">
                    <a:solidFill>
                      <a:schemeClr val="accent4">
                        <a:lumMod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700" b="1" dirty="0"/>
                        <a:t>Asymptomatic</a:t>
                      </a:r>
                    </a:p>
                  </a:txBody>
                  <a:tcPr marL="56597" marR="56597" marT="28299" marB="28299" anchor="ctr">
                    <a:solidFill>
                      <a:schemeClr val="bg1">
                        <a:lumMod val="65000"/>
                      </a:schemeClr>
                    </a:solidFill>
                  </a:tcPr>
                </a:tc>
                <a:extLst>
                  <a:ext uri="{0D108BD9-81ED-4DB2-BD59-A6C34878D82A}">
                    <a16:rowId xmlns:a16="http://schemas.microsoft.com/office/drawing/2014/main" val="10002"/>
                  </a:ext>
                </a:extLst>
              </a:tr>
              <a:tr h="560107">
                <a:tc>
                  <a:txBody>
                    <a:bodyPr/>
                    <a:lstStyle/>
                    <a:p>
                      <a:pPr algn="ctr"/>
                      <a:r>
                        <a:rPr lang="en-US" sz="1000"/>
                        <a:t>Mild</a:t>
                      </a:r>
                    </a:p>
                  </a:txBody>
                  <a:tcPr marL="56597" marR="56597" marT="28299" marB="28299" anchor="ctr"/>
                </a:tc>
                <a:tc>
                  <a:txBody>
                    <a:bodyPr/>
                    <a:lstStyle/>
                    <a:p>
                      <a:pPr algn="ctr"/>
                      <a:r>
                        <a:rPr lang="en-US" sz="1100" dirty="0"/>
                        <a:t>Adult</a:t>
                      </a:r>
                    </a:p>
                  </a:txBody>
                  <a:tcPr marL="56597" marR="56597" marT="28299" marB="28299" anchor="ctr">
                    <a:solidFill>
                      <a:schemeClr val="accent4">
                        <a:lumMod val="7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700" b="1" dirty="0"/>
                        <a:t>Asymptomatic</a:t>
                      </a:r>
                    </a:p>
                  </a:txBody>
                  <a:tcPr marL="56597" marR="56597" marT="28299" marB="28299" anchor="ctr">
                    <a:solidFill>
                      <a:schemeClr val="bg1">
                        <a:lumMod val="65000"/>
                      </a:schemeClr>
                    </a:solidFill>
                  </a:tcPr>
                </a:tc>
                <a:tc>
                  <a:txBody>
                    <a:bodyPr/>
                    <a:lstStyle/>
                    <a:p>
                      <a:pPr algn="ctr"/>
                      <a:r>
                        <a:rPr lang="en-US" sz="700" b="1" dirty="0"/>
                        <a:t>Asymptomatic</a:t>
                      </a:r>
                    </a:p>
                  </a:txBody>
                  <a:tcPr marL="56597" marR="56597" marT="28299" marB="28299" anchor="ctr">
                    <a:solidFill>
                      <a:schemeClr val="bg1">
                        <a:lumMod val="65000"/>
                      </a:schemeClr>
                    </a:solidFill>
                  </a:tcPr>
                </a:tc>
                <a:extLst>
                  <a:ext uri="{0D108BD9-81ED-4DB2-BD59-A6C34878D82A}">
                    <a16:rowId xmlns:a16="http://schemas.microsoft.com/office/drawing/2014/main" val="10003"/>
                  </a:ext>
                </a:extLst>
              </a:tr>
            </a:tbl>
          </a:graphicData>
        </a:graphic>
      </p:graphicFrame>
      <p:sp>
        <p:nvSpPr>
          <p:cNvPr id="8" name="TextBox 7"/>
          <p:cNvSpPr txBox="1"/>
          <p:nvPr/>
        </p:nvSpPr>
        <p:spPr>
          <a:xfrm>
            <a:off x="7740584" y="3702205"/>
            <a:ext cx="2832605" cy="738664"/>
          </a:xfrm>
          <a:prstGeom prst="rect">
            <a:avLst/>
          </a:prstGeom>
        </p:spPr>
        <p:txBody>
          <a:bodyPr wrap="square" rtlCol="0">
            <a:spAutoFit/>
          </a:bodyPr>
          <a:lstStyle/>
          <a:p>
            <a:pPr defTabSz="457200">
              <a:spcBef>
                <a:spcPct val="20000"/>
              </a:spcBef>
            </a:pPr>
            <a:r>
              <a:rPr lang="en-US" sz="1400">
                <a:solidFill>
                  <a:srgbClr val="646464"/>
                </a:solidFill>
                <a:latin typeface="Arial"/>
                <a:cs typeface="Arial"/>
              </a:rPr>
              <a:t>We also have a pretty good idea what the phenotype matrix will look like</a:t>
            </a:r>
          </a:p>
        </p:txBody>
      </p:sp>
      <p:sp>
        <p:nvSpPr>
          <p:cNvPr id="3" name="TextBox 2"/>
          <p:cNvSpPr txBox="1"/>
          <p:nvPr/>
        </p:nvSpPr>
        <p:spPr>
          <a:xfrm>
            <a:off x="2313102" y="6203390"/>
            <a:ext cx="4389365" cy="523220"/>
          </a:xfrm>
          <a:prstGeom prst="rect">
            <a:avLst/>
          </a:prstGeom>
        </p:spPr>
        <p:txBody>
          <a:bodyPr wrap="square" rtlCol="0">
            <a:spAutoFit/>
          </a:bodyPr>
          <a:lstStyle/>
          <a:p>
            <a:pPr defTabSz="457200">
              <a:spcBef>
                <a:spcPct val="20000"/>
              </a:spcBef>
            </a:pPr>
            <a:r>
              <a:rPr lang="en-US" sz="1400" b="1">
                <a:solidFill>
                  <a:srgbClr val="646464"/>
                </a:solidFill>
                <a:latin typeface="Arial"/>
                <a:cs typeface="Arial"/>
              </a:rPr>
              <a:t>Little confidence an individual would be symptomatic with two of these mutations</a:t>
            </a:r>
          </a:p>
        </p:txBody>
      </p:sp>
      <p:cxnSp>
        <p:nvCxnSpPr>
          <p:cNvPr id="10" name="Straight Arrow Connector 9"/>
          <p:cNvCxnSpPr/>
          <p:nvPr/>
        </p:nvCxnSpPr>
        <p:spPr>
          <a:xfrm flipV="1">
            <a:off x="4594091" y="3131564"/>
            <a:ext cx="3304354" cy="3071827"/>
          </a:xfrm>
          <a:prstGeom prst="straightConnector1">
            <a:avLst/>
          </a:prstGeom>
          <a:ln w="38100" cmpd="sng">
            <a:solidFill>
              <a:srgbClr val="FF0000"/>
            </a:solidFill>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2177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37F43-8200-2945-B91F-9FD3923DF7C1}"/>
              </a:ext>
            </a:extLst>
          </p:cNvPr>
          <p:cNvSpPr>
            <a:spLocks noGrp="1"/>
          </p:cNvSpPr>
          <p:nvPr>
            <p:ph type="title"/>
          </p:nvPr>
        </p:nvSpPr>
        <p:spPr>
          <a:xfrm>
            <a:off x="759207" y="688435"/>
            <a:ext cx="10539057" cy="526881"/>
          </a:xfrm>
        </p:spPr>
        <p:txBody>
          <a:bodyPr vert="horz" lIns="91440" tIns="45720" rIns="91440" bIns="45720" rtlCol="0" anchor="ctr">
            <a:noAutofit/>
          </a:bodyPr>
          <a:lstStyle/>
          <a:p>
            <a:r>
              <a:rPr lang="en-US" sz="4000" dirty="0">
                <a:solidFill>
                  <a:schemeClr val="tx1"/>
                </a:solidFill>
                <a:latin typeface="+mj-lt"/>
                <a:cs typeface="+mj-cs"/>
              </a:rPr>
              <a:t>Enzymatic activity values correlated with patient-based severity assignments</a:t>
            </a:r>
          </a:p>
        </p:txBody>
      </p:sp>
      <p:pic>
        <p:nvPicPr>
          <p:cNvPr id="4" name="Picture 3">
            <a:extLst>
              <a:ext uri="{FF2B5EF4-FFF2-40B4-BE49-F238E27FC236}">
                <a16:creationId xmlns:a16="http://schemas.microsoft.com/office/drawing/2014/main" id="{62E00C24-BE49-8549-ABBC-EEFD71153C2E}"/>
              </a:ext>
            </a:extLst>
          </p:cNvPr>
          <p:cNvPicPr>
            <a:picLocks noChangeAspect="1"/>
          </p:cNvPicPr>
          <p:nvPr/>
        </p:nvPicPr>
        <p:blipFill>
          <a:blip r:embed="rId2"/>
          <a:stretch>
            <a:fillRect/>
          </a:stretch>
        </p:blipFill>
        <p:spPr>
          <a:xfrm>
            <a:off x="1802608" y="1709622"/>
            <a:ext cx="8043863" cy="4893895"/>
          </a:xfrm>
          <a:prstGeom prst="rect">
            <a:avLst/>
          </a:prstGeom>
        </p:spPr>
      </p:pic>
    </p:spTree>
    <p:extLst>
      <p:ext uri="{BB962C8B-B14F-4D97-AF65-F5344CB8AC3E}">
        <p14:creationId xmlns:p14="http://schemas.microsoft.com/office/powerpoint/2010/main" val="3258137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AB8035-D18C-2341-9187-A48737D912D7}"/>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3000" dirty="0">
                <a:solidFill>
                  <a:srgbClr val="FFFFFF"/>
                </a:solidFill>
              </a:rPr>
              <a:t>Missense, frameshift, and stop gained mutations are the most common consequence of mutations associated with recessive disease</a:t>
            </a:r>
          </a:p>
        </p:txBody>
      </p:sp>
      <p:cxnSp>
        <p:nvCxnSpPr>
          <p:cNvPr id="1033" name="Straight Connector 103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026" name="Picture 2" descr="Fig. 1">
            <a:extLst>
              <a:ext uri="{FF2B5EF4-FFF2-40B4-BE49-F238E27FC236}">
                <a16:creationId xmlns:a16="http://schemas.microsoft.com/office/drawing/2014/main" id="{4D954D75-BD09-0448-A05D-A4A2068933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453" t="4283" r="39022" b="54801"/>
          <a:stretch/>
        </p:blipFill>
        <p:spPr bwMode="auto">
          <a:xfrm>
            <a:off x="1337821" y="2426818"/>
            <a:ext cx="3443410" cy="3997637"/>
          </a:xfrm>
          <a:prstGeom prst="rect">
            <a:avLst/>
          </a:prstGeom>
          <a:noFill/>
          <a:extLst>
            <a:ext uri="{909E8E84-426E-40DD-AFC4-6F175D3DCCD1}">
              <a14:hiddenFill xmlns:a14="http://schemas.microsoft.com/office/drawing/2010/main">
                <a:solidFill>
                  <a:srgbClr val="FFFFFF"/>
                </a:solidFill>
              </a14:hiddenFill>
            </a:ext>
          </a:extLst>
        </p:spPr>
      </p:pic>
      <p:cxnSp>
        <p:nvCxnSpPr>
          <p:cNvPr id="1035" name="Straight Connector 1034">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Picture 2" descr="Fig. 1">
            <a:extLst>
              <a:ext uri="{FF2B5EF4-FFF2-40B4-BE49-F238E27FC236}">
                <a16:creationId xmlns:a16="http://schemas.microsoft.com/office/drawing/2014/main" id="{FABC469E-6BBE-E342-8E19-1C58A3A199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527" t="12706" r="21895" b="54801"/>
          <a:stretch/>
        </p:blipFill>
        <p:spPr bwMode="auto">
          <a:xfrm>
            <a:off x="7651982" y="3030324"/>
            <a:ext cx="2964356" cy="3657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Fig. 1">
            <a:extLst>
              <a:ext uri="{FF2B5EF4-FFF2-40B4-BE49-F238E27FC236}">
                <a16:creationId xmlns:a16="http://schemas.microsoft.com/office/drawing/2014/main" id="{78B9CD64-EE6C-054A-9C8E-99321775906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527" t="2685" r="21895" b="89048"/>
          <a:stretch/>
        </p:blipFill>
        <p:spPr bwMode="auto">
          <a:xfrm>
            <a:off x="7651982" y="2186173"/>
            <a:ext cx="2964356" cy="930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740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B4C76142-DD54-DA4F-9FC7-F367CDA2E1EF}"/>
              </a:ext>
            </a:extLst>
          </p:cNvPr>
          <p:cNvSpPr>
            <a:spLocks noGrp="1"/>
          </p:cNvSpPr>
          <p:nvPr>
            <p:ph type="title"/>
          </p:nvPr>
        </p:nvSpPr>
        <p:spPr>
          <a:xfrm>
            <a:off x="742950" y="742951"/>
            <a:ext cx="3476625" cy="4962524"/>
          </a:xfrm>
        </p:spPr>
        <p:txBody>
          <a:bodyPr vert="horz" lIns="91440" tIns="45720" rIns="91440" bIns="45720" rtlCol="0" anchor="ctr">
            <a:normAutofit fontScale="90000"/>
          </a:bodyPr>
          <a:lstStyle/>
          <a:p>
            <a:pPr algn="ctr"/>
            <a:r>
              <a:rPr lang="en-US" sz="4100" kern="1200" dirty="0">
                <a:solidFill>
                  <a:srgbClr val="FFFFFF"/>
                </a:solidFill>
                <a:latin typeface="+mj-lt"/>
                <a:ea typeface="+mj-ea"/>
                <a:cs typeface="+mj-cs"/>
              </a:rPr>
              <a:t>Most missense variants in ARSA have never been observed in patients and their contribution to disease is unknown</a:t>
            </a:r>
          </a:p>
        </p:txBody>
      </p:sp>
      <p:graphicFrame>
        <p:nvGraphicFramePr>
          <p:cNvPr id="6" name="Chart 5">
            <a:extLst>
              <a:ext uri="{FF2B5EF4-FFF2-40B4-BE49-F238E27FC236}">
                <a16:creationId xmlns:a16="http://schemas.microsoft.com/office/drawing/2014/main" id="{E283ADE4-BA30-FD46-9C2D-DFAB93CF49CA}"/>
              </a:ext>
            </a:extLst>
          </p:cNvPr>
          <p:cNvGraphicFramePr>
            <a:graphicFrameLocks/>
          </p:cNvGraphicFramePr>
          <p:nvPr/>
        </p:nvGraphicFramePr>
        <p:xfrm>
          <a:off x="4219575" y="0"/>
          <a:ext cx="7522809" cy="5880796"/>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059CBBC6-FE95-5F4A-A3EF-2E8786CBBDE6}"/>
              </a:ext>
            </a:extLst>
          </p:cNvPr>
          <p:cNvSpPr txBox="1"/>
          <p:nvPr/>
        </p:nvSpPr>
        <p:spPr>
          <a:xfrm>
            <a:off x="5415139" y="5822738"/>
            <a:ext cx="639585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 VUS is a Variant of Unknown Significance</a:t>
            </a:r>
          </a:p>
        </p:txBody>
      </p:sp>
    </p:spTree>
    <p:extLst>
      <p:ext uri="{BB962C8B-B14F-4D97-AF65-F5344CB8AC3E}">
        <p14:creationId xmlns:p14="http://schemas.microsoft.com/office/powerpoint/2010/main" val="1719766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873C1-0310-2F41-A48E-0F3214CB443A}"/>
              </a:ext>
            </a:extLst>
          </p:cNvPr>
          <p:cNvSpPr>
            <a:spLocks noGrp="1"/>
          </p:cNvSpPr>
          <p:nvPr>
            <p:ph type="title"/>
          </p:nvPr>
        </p:nvSpPr>
        <p:spPr/>
        <p:txBody>
          <a:bodyPr/>
          <a:lstStyle/>
          <a:p>
            <a:r>
              <a:rPr lang="en-US" dirty="0"/>
              <a:t>Mutations can impact a wide variety of RNA and protein features</a:t>
            </a:r>
          </a:p>
        </p:txBody>
      </p:sp>
      <p:pic>
        <p:nvPicPr>
          <p:cNvPr id="2050" name="Picture 2" descr="Calculated consequences">
            <a:extLst>
              <a:ext uri="{FF2B5EF4-FFF2-40B4-BE49-F238E27FC236}">
                <a16:creationId xmlns:a16="http://schemas.microsoft.com/office/drawing/2014/main" id="{9BF1ABEF-33FF-724E-B7B1-7E8A58ED0D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926" b="9927"/>
          <a:stretch/>
        </p:blipFill>
        <p:spPr bwMode="auto">
          <a:xfrm>
            <a:off x="0" y="2321571"/>
            <a:ext cx="121920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157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8" name="Rectangle 4107">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1" y="-2"/>
            <a:ext cx="4069936"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F6ACEC-66E7-494C-B8C4-9CE7F9ABC0E8}"/>
              </a:ext>
            </a:extLst>
          </p:cNvPr>
          <p:cNvSpPr>
            <a:spLocks noGrp="1"/>
          </p:cNvSpPr>
          <p:nvPr>
            <p:ph type="title"/>
          </p:nvPr>
        </p:nvSpPr>
        <p:spPr>
          <a:xfrm>
            <a:off x="643467" y="640080"/>
            <a:ext cx="3096427" cy="5613236"/>
          </a:xfrm>
        </p:spPr>
        <p:txBody>
          <a:bodyPr vert="horz" lIns="91440" tIns="45720" rIns="91440" bIns="45720" rtlCol="0" anchor="ctr">
            <a:normAutofit fontScale="90000"/>
          </a:bodyPr>
          <a:lstStyle/>
          <a:p>
            <a:r>
              <a:rPr lang="en-US" sz="3400" kern="1200" dirty="0">
                <a:solidFill>
                  <a:srgbClr val="FFFFFF"/>
                </a:solidFill>
                <a:latin typeface="+mj-lt"/>
                <a:ea typeface="+mj-ea"/>
                <a:cs typeface="+mj-cs"/>
              </a:rPr>
              <a:t>The results of Genome Wide Association Studies (GWAS) show that common non-coding mutations can have significant associations with human phenotypes</a:t>
            </a:r>
          </a:p>
        </p:txBody>
      </p:sp>
      <p:sp>
        <p:nvSpPr>
          <p:cNvPr id="5" name="TextBox 4">
            <a:extLst>
              <a:ext uri="{FF2B5EF4-FFF2-40B4-BE49-F238E27FC236}">
                <a16:creationId xmlns:a16="http://schemas.microsoft.com/office/drawing/2014/main" id="{1B941BAD-2159-D242-8D5D-3A71A583FCC8}"/>
              </a:ext>
            </a:extLst>
          </p:cNvPr>
          <p:cNvSpPr txBox="1"/>
          <p:nvPr/>
        </p:nvSpPr>
        <p:spPr>
          <a:xfrm>
            <a:off x="4713403" y="485098"/>
            <a:ext cx="6848715" cy="1545181"/>
          </a:xfrm>
          <a:prstGeom prst="rect">
            <a:avLst/>
          </a:prstGeom>
        </p:spPr>
        <p:txBody>
          <a:bodyPr vert="horz" lIns="91440" tIns="45720" rIns="91440" bIns="45720" rtlCol="0" anchor="ctr">
            <a:normAutofit/>
          </a:bodyPr>
          <a:lstStyle/>
          <a:p>
            <a:pPr>
              <a:lnSpc>
                <a:spcPct val="90000"/>
              </a:lnSpc>
              <a:spcAft>
                <a:spcPts val="600"/>
              </a:spcAft>
            </a:pPr>
            <a:r>
              <a:rPr lang="en-US" sz="2000" dirty="0"/>
              <a:t>Manhattan plot of single nucleotide point mutation association with eGFR (kidney function).</a:t>
            </a:r>
          </a:p>
        </p:txBody>
      </p:sp>
      <p:pic>
        <p:nvPicPr>
          <p:cNvPr id="4098" name="Picture 2" descr="figure 1">
            <a:extLst>
              <a:ext uri="{FF2B5EF4-FFF2-40B4-BE49-F238E27FC236}">
                <a16:creationId xmlns:a16="http://schemas.microsoft.com/office/drawing/2014/main" id="{682B29D2-254E-FB4B-80EE-A23353B3DCF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93362" y="2420284"/>
            <a:ext cx="7644045" cy="3344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415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DCA935-FCBB-BD41-96BC-4FB9C8740525}"/>
              </a:ext>
            </a:extLst>
          </p:cNvPr>
          <p:cNvSpPr>
            <a:spLocks noGrp="1"/>
          </p:cNvSpPr>
          <p:nvPr>
            <p:ph type="title"/>
          </p:nvPr>
        </p:nvSpPr>
        <p:spPr>
          <a:xfrm>
            <a:off x="524741" y="620392"/>
            <a:ext cx="3808268" cy="5504688"/>
          </a:xfrm>
        </p:spPr>
        <p:txBody>
          <a:bodyPr>
            <a:normAutofit/>
          </a:bodyPr>
          <a:lstStyle/>
          <a:p>
            <a:r>
              <a:rPr lang="en-US" sz="4700">
                <a:solidFill>
                  <a:schemeClr val="bg1"/>
                </a:solidFill>
              </a:rPr>
              <a:t>Polygenic models combine the impact of multiple mutations to predict a phenotype</a:t>
            </a:r>
          </a:p>
        </p:txBody>
      </p:sp>
      <p:grpSp>
        <p:nvGrpSpPr>
          <p:cNvPr id="9" name="Group 8">
            <a:extLst>
              <a:ext uri="{FF2B5EF4-FFF2-40B4-BE49-F238E27FC236}">
                <a16:creationId xmlns:a16="http://schemas.microsoft.com/office/drawing/2014/main" id="{46722527-81DF-F74C-8829-D633B02A3DFE}"/>
              </a:ext>
            </a:extLst>
          </p:cNvPr>
          <p:cNvGrpSpPr/>
          <p:nvPr/>
        </p:nvGrpSpPr>
        <p:grpSpPr>
          <a:xfrm>
            <a:off x="5468389" y="1351230"/>
            <a:ext cx="6263640" cy="4043011"/>
            <a:chOff x="2273977" y="1877844"/>
            <a:chExt cx="7644045" cy="4934025"/>
          </a:xfrm>
        </p:grpSpPr>
        <p:pic>
          <p:nvPicPr>
            <p:cNvPr id="5" name="Picture 2" descr="figure 1">
              <a:extLst>
                <a:ext uri="{FF2B5EF4-FFF2-40B4-BE49-F238E27FC236}">
                  <a16:creationId xmlns:a16="http://schemas.microsoft.com/office/drawing/2014/main" id="{F0C9940D-7699-DB4C-B08B-112BA402E16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73977" y="1877844"/>
              <a:ext cx="7644045" cy="3344269"/>
            </a:xfrm>
            <a:prstGeom prst="rect">
              <a:avLst/>
            </a:prstGeom>
            <a:noFill/>
            <a:extLst>
              <a:ext uri="{909E8E84-426E-40DD-AFC4-6F175D3DCCD1}">
                <a14:hiddenFill xmlns:a14="http://schemas.microsoft.com/office/drawing/2010/main">
                  <a:solidFill>
                    <a:srgbClr val="FFFFFF"/>
                  </a:solidFill>
                </a14:hiddenFill>
              </a:ext>
            </a:extLst>
          </p:spPr>
        </p:pic>
        <p:sp>
          <p:nvSpPr>
            <p:cNvPr id="6" name="Right Brace 5">
              <a:extLst>
                <a:ext uri="{FF2B5EF4-FFF2-40B4-BE49-F238E27FC236}">
                  <a16:creationId xmlns:a16="http://schemas.microsoft.com/office/drawing/2014/main" id="{9D078F28-FAEC-B94E-90D0-5E9B42572F36}"/>
                </a:ext>
              </a:extLst>
            </p:cNvPr>
            <p:cNvSpPr/>
            <p:nvPr/>
          </p:nvSpPr>
          <p:spPr>
            <a:xfrm rot="5400000">
              <a:off x="5811636" y="2200533"/>
              <a:ext cx="790868" cy="7113722"/>
            </a:xfrm>
            <a:prstGeom prst="rightBrace">
              <a:avLst/>
            </a:prstGeom>
            <a:ln w="34925">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C006CDDD-0646-B340-9105-48AC0FC2F058}"/>
                </a:ext>
              </a:extLst>
            </p:cNvPr>
            <p:cNvSpPr txBox="1"/>
            <p:nvPr/>
          </p:nvSpPr>
          <p:spPr>
            <a:xfrm>
              <a:off x="5036253" y="6350204"/>
              <a:ext cx="2119491" cy="461665"/>
            </a:xfrm>
            <a:prstGeom prst="rect">
              <a:avLst/>
            </a:prstGeom>
            <a:noFill/>
          </p:spPr>
          <p:txBody>
            <a:bodyPr wrap="none" rtlCol="0">
              <a:normAutofit/>
            </a:bodyPr>
            <a:lstStyle/>
            <a:p>
              <a:pPr>
                <a:lnSpc>
                  <a:spcPct val="90000"/>
                </a:lnSpc>
                <a:spcAft>
                  <a:spcPts val="600"/>
                </a:spcAft>
              </a:pPr>
              <a:r>
                <a:rPr lang="en-US" sz="2000"/>
                <a:t>Polygenic Score</a:t>
              </a:r>
            </a:p>
          </p:txBody>
        </p:sp>
      </p:grpSp>
    </p:spTree>
    <p:extLst>
      <p:ext uri="{BB962C8B-B14F-4D97-AF65-F5344CB8AC3E}">
        <p14:creationId xmlns:p14="http://schemas.microsoft.com/office/powerpoint/2010/main" val="1668157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 text, website&#10;&#10;Description automatically generated">
            <a:extLst>
              <a:ext uri="{FF2B5EF4-FFF2-40B4-BE49-F238E27FC236}">
                <a16:creationId xmlns:a16="http://schemas.microsoft.com/office/drawing/2014/main" id="{43986BC7-82DE-9D48-A745-027CAA3EAB1F}"/>
              </a:ext>
            </a:extLst>
          </p:cNvPr>
          <p:cNvPicPr>
            <a:picLocks noChangeAspect="1"/>
          </p:cNvPicPr>
          <p:nvPr/>
        </p:nvPicPr>
        <p:blipFill rotWithShape="1">
          <a:blip r:embed="rId2"/>
          <a:srcRect t="3929"/>
          <a:stretch/>
        </p:blipFill>
        <p:spPr>
          <a:xfrm>
            <a:off x="643467" y="1630017"/>
            <a:ext cx="5294716" cy="3751408"/>
          </a:xfrm>
          <a:prstGeom prst="rect">
            <a:avLst/>
          </a:prstGeom>
        </p:spPr>
      </p:pic>
      <p:cxnSp>
        <p:nvCxnSpPr>
          <p:cNvPr id="16" name="Straight Connector 15">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application, website&#10;&#10;Description automatically generated">
            <a:extLst>
              <a:ext uri="{FF2B5EF4-FFF2-40B4-BE49-F238E27FC236}">
                <a16:creationId xmlns:a16="http://schemas.microsoft.com/office/drawing/2014/main" id="{6AC59BCF-3659-964E-B43F-731820D40B0C}"/>
              </a:ext>
            </a:extLst>
          </p:cNvPr>
          <p:cNvPicPr>
            <a:picLocks noChangeAspect="1"/>
          </p:cNvPicPr>
          <p:nvPr/>
        </p:nvPicPr>
        <p:blipFill rotWithShape="1">
          <a:blip r:embed="rId3"/>
          <a:srcRect t="3929"/>
          <a:stretch/>
        </p:blipFill>
        <p:spPr>
          <a:xfrm>
            <a:off x="6253817" y="1630016"/>
            <a:ext cx="5294715" cy="3751409"/>
          </a:xfrm>
          <a:prstGeom prst="rect">
            <a:avLst/>
          </a:prstGeom>
        </p:spPr>
      </p:pic>
      <p:sp>
        <p:nvSpPr>
          <p:cNvPr id="13" name="TextBox 12">
            <a:extLst>
              <a:ext uri="{FF2B5EF4-FFF2-40B4-BE49-F238E27FC236}">
                <a16:creationId xmlns:a16="http://schemas.microsoft.com/office/drawing/2014/main" id="{991114B4-E9AD-6F47-80FB-1C86992D2DB9}"/>
              </a:ext>
            </a:extLst>
          </p:cNvPr>
          <p:cNvSpPr txBox="1"/>
          <p:nvPr/>
        </p:nvSpPr>
        <p:spPr>
          <a:xfrm>
            <a:off x="7358678" y="5645321"/>
            <a:ext cx="3063211" cy="369332"/>
          </a:xfrm>
          <a:prstGeom prst="rect">
            <a:avLst/>
          </a:prstGeom>
          <a:noFill/>
        </p:spPr>
        <p:txBody>
          <a:bodyPr wrap="square">
            <a:spAutoFit/>
          </a:bodyPr>
          <a:lstStyle/>
          <a:p>
            <a:pPr algn="ctr"/>
            <a:r>
              <a:rPr lang="en-US" dirty="0"/>
              <a:t>https://</a:t>
            </a:r>
            <a:r>
              <a:rPr lang="en-US" dirty="0" err="1"/>
              <a:t>www.pgscatalog.org</a:t>
            </a:r>
            <a:r>
              <a:rPr lang="en-US" dirty="0"/>
              <a:t>/</a:t>
            </a:r>
          </a:p>
        </p:txBody>
      </p:sp>
      <p:sp>
        <p:nvSpPr>
          <p:cNvPr id="15" name="TextBox 14">
            <a:extLst>
              <a:ext uri="{FF2B5EF4-FFF2-40B4-BE49-F238E27FC236}">
                <a16:creationId xmlns:a16="http://schemas.microsoft.com/office/drawing/2014/main" id="{3E4647F2-1F0A-A844-8089-E4CEE9B2AFEC}"/>
              </a:ext>
            </a:extLst>
          </p:cNvPr>
          <p:cNvSpPr txBox="1"/>
          <p:nvPr/>
        </p:nvSpPr>
        <p:spPr>
          <a:xfrm>
            <a:off x="1628337" y="5645321"/>
            <a:ext cx="3204986" cy="369332"/>
          </a:xfrm>
          <a:prstGeom prst="rect">
            <a:avLst/>
          </a:prstGeom>
          <a:noFill/>
        </p:spPr>
        <p:txBody>
          <a:bodyPr wrap="square">
            <a:spAutoFit/>
          </a:bodyPr>
          <a:lstStyle/>
          <a:p>
            <a:r>
              <a:rPr lang="en-US" dirty="0"/>
              <a:t>https://</a:t>
            </a:r>
            <a:r>
              <a:rPr lang="en-US" dirty="0" err="1"/>
              <a:t>www.ebi.ac.uk</a:t>
            </a:r>
            <a:r>
              <a:rPr lang="en-US" dirty="0"/>
              <a:t>/</a:t>
            </a:r>
            <a:r>
              <a:rPr lang="en-US" dirty="0" err="1"/>
              <a:t>gwas</a:t>
            </a:r>
            <a:r>
              <a:rPr lang="en-US" dirty="0"/>
              <a:t>/</a:t>
            </a:r>
          </a:p>
        </p:txBody>
      </p:sp>
    </p:spTree>
    <p:extLst>
      <p:ext uri="{BB962C8B-B14F-4D97-AF65-F5344CB8AC3E}">
        <p14:creationId xmlns:p14="http://schemas.microsoft.com/office/powerpoint/2010/main" val="1548312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692E8-20A4-0141-8E5C-A7A3BEE796B5}"/>
              </a:ext>
            </a:extLst>
          </p:cNvPr>
          <p:cNvSpPr>
            <a:spLocks noGrp="1"/>
          </p:cNvSpPr>
          <p:nvPr>
            <p:ph type="title"/>
          </p:nvPr>
        </p:nvSpPr>
        <p:spPr>
          <a:xfrm>
            <a:off x="881390" y="224953"/>
            <a:ext cx="10871055" cy="1188720"/>
          </a:xfrm>
        </p:spPr>
        <p:txBody>
          <a:bodyPr>
            <a:normAutofit/>
          </a:bodyPr>
          <a:lstStyle/>
          <a:p>
            <a:r>
              <a:rPr lang="en-US" sz="4000" dirty="0">
                <a:solidFill>
                  <a:schemeClr val="tx2"/>
                </a:solidFill>
              </a:rPr>
              <a:t>The Human genetic disease landscape is shaped by population genetics</a:t>
            </a:r>
          </a:p>
        </p:txBody>
      </p:sp>
      <p:sp>
        <p:nvSpPr>
          <p:cNvPr id="24" name="Content Placeholder 2">
            <a:extLst>
              <a:ext uri="{FF2B5EF4-FFF2-40B4-BE49-F238E27FC236}">
                <a16:creationId xmlns:a16="http://schemas.microsoft.com/office/drawing/2014/main" id="{7E9BD15F-B876-3A42-AD54-ACFF8894583D}"/>
              </a:ext>
            </a:extLst>
          </p:cNvPr>
          <p:cNvSpPr txBox="1">
            <a:spLocks/>
          </p:cNvSpPr>
          <p:nvPr/>
        </p:nvSpPr>
        <p:spPr>
          <a:xfrm>
            <a:off x="6800820" y="4259933"/>
            <a:ext cx="4698682" cy="2762159"/>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Clr>
                <a:srgbClr val="FFCC00"/>
              </a:buClr>
              <a:buFont typeface="Wingdings" panose="05000000000000000000" pitchFamily="2" charset="2"/>
              <a:buChar char="§"/>
              <a:defRPr sz="3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480BF10C-EEAF-7949-8C57-F6787568D5C0}"/>
              </a:ext>
            </a:extLst>
          </p:cNvPr>
          <p:cNvSpPr/>
          <p:nvPr/>
        </p:nvSpPr>
        <p:spPr>
          <a:xfrm>
            <a:off x="7015309" y="3941818"/>
            <a:ext cx="4484193" cy="25081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86A179E4-0D8B-B741-BD09-A5BB592DDE15}"/>
              </a:ext>
            </a:extLst>
          </p:cNvPr>
          <p:cNvSpPr/>
          <p:nvPr/>
        </p:nvSpPr>
        <p:spPr>
          <a:xfrm>
            <a:off x="1521165" y="2083068"/>
            <a:ext cx="2908454" cy="997366"/>
          </a:xfrm>
          <a:prstGeom prst="ellips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Mendelian, highly penetrant, rare</a:t>
            </a:r>
          </a:p>
        </p:txBody>
      </p:sp>
      <p:sp>
        <p:nvSpPr>
          <p:cNvPr id="27" name="Oval 26">
            <a:extLst>
              <a:ext uri="{FF2B5EF4-FFF2-40B4-BE49-F238E27FC236}">
                <a16:creationId xmlns:a16="http://schemas.microsoft.com/office/drawing/2014/main" id="{2E691C95-80A9-604D-97BE-DE70B4FBDB11}"/>
              </a:ext>
            </a:extLst>
          </p:cNvPr>
          <p:cNvSpPr/>
          <p:nvPr/>
        </p:nvSpPr>
        <p:spPr>
          <a:xfrm>
            <a:off x="4522504" y="3282133"/>
            <a:ext cx="2908454" cy="997366"/>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Common disease,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a:rPr>
              <a:t>moderate penetrance</a:t>
            </a:r>
          </a:p>
        </p:txBody>
      </p:sp>
      <p:sp>
        <p:nvSpPr>
          <p:cNvPr id="28" name="Oval 27">
            <a:extLst>
              <a:ext uri="{FF2B5EF4-FFF2-40B4-BE49-F238E27FC236}">
                <a16:creationId xmlns:a16="http://schemas.microsoft.com/office/drawing/2014/main" id="{57E85AC7-0126-F448-AA38-5EDC2FD5FB3E}"/>
              </a:ext>
            </a:extLst>
          </p:cNvPr>
          <p:cNvSpPr/>
          <p:nvPr/>
        </p:nvSpPr>
        <p:spPr>
          <a:xfrm>
            <a:off x="7803178" y="4313754"/>
            <a:ext cx="2908454" cy="997366"/>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Genetic modifiers and polygenic disease</a:t>
            </a:r>
          </a:p>
        </p:txBody>
      </p:sp>
      <p:sp>
        <p:nvSpPr>
          <p:cNvPr id="29" name="Right Arrow 28">
            <a:extLst>
              <a:ext uri="{FF2B5EF4-FFF2-40B4-BE49-F238E27FC236}">
                <a16:creationId xmlns:a16="http://schemas.microsoft.com/office/drawing/2014/main" id="{A52A06BE-6787-234C-9F3F-2E46C43D2A4A}"/>
              </a:ext>
            </a:extLst>
          </p:cNvPr>
          <p:cNvSpPr/>
          <p:nvPr/>
        </p:nvSpPr>
        <p:spPr>
          <a:xfrm>
            <a:off x="1095456" y="6182387"/>
            <a:ext cx="9529590" cy="242371"/>
          </a:xfrm>
          <a:prstGeom prst="rightArrow">
            <a:avLst/>
          </a:prstGeom>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9815304-4BCB-F141-90A7-AF28F0658C54}"/>
              </a:ext>
            </a:extLst>
          </p:cNvPr>
          <p:cNvSpPr txBox="1"/>
          <p:nvPr/>
        </p:nvSpPr>
        <p:spPr>
          <a:xfrm>
            <a:off x="4698350" y="6323103"/>
            <a:ext cx="3990451" cy="584775"/>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Frequency of mutation</a:t>
            </a:r>
          </a:p>
        </p:txBody>
      </p:sp>
      <p:sp>
        <p:nvSpPr>
          <p:cNvPr id="31" name="TextBox 30">
            <a:extLst>
              <a:ext uri="{FF2B5EF4-FFF2-40B4-BE49-F238E27FC236}">
                <a16:creationId xmlns:a16="http://schemas.microsoft.com/office/drawing/2014/main" id="{C7D28076-8CFF-F54D-922A-696B4F859A06}"/>
              </a:ext>
            </a:extLst>
          </p:cNvPr>
          <p:cNvSpPr txBox="1"/>
          <p:nvPr/>
        </p:nvSpPr>
        <p:spPr>
          <a:xfrm rot="16200000">
            <a:off x="-301983" y="3822596"/>
            <a:ext cx="1855573" cy="584775"/>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Effect Size</a:t>
            </a:r>
          </a:p>
        </p:txBody>
      </p:sp>
      <p:sp>
        <p:nvSpPr>
          <p:cNvPr id="32" name="Right Arrow 31">
            <a:extLst>
              <a:ext uri="{FF2B5EF4-FFF2-40B4-BE49-F238E27FC236}">
                <a16:creationId xmlns:a16="http://schemas.microsoft.com/office/drawing/2014/main" id="{C8E794B8-D430-714A-9E70-A68C5B0C94D6}"/>
              </a:ext>
            </a:extLst>
          </p:cNvPr>
          <p:cNvSpPr/>
          <p:nvPr/>
        </p:nvSpPr>
        <p:spPr>
          <a:xfrm rot="16200000">
            <a:off x="-1141071" y="3933369"/>
            <a:ext cx="4258990" cy="214064"/>
          </a:xfrm>
          <a:prstGeom prst="rightArrow">
            <a:avLst/>
          </a:prstGeom>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FB910DEE-44D0-5948-B583-DAF15A9C1926}"/>
              </a:ext>
            </a:extLst>
          </p:cNvPr>
          <p:cNvSpPr txBox="1"/>
          <p:nvPr/>
        </p:nvSpPr>
        <p:spPr>
          <a:xfrm>
            <a:off x="7856667" y="2590208"/>
            <a:ext cx="353018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Nova Light"/>
                <a:ea typeface="+mn-ea"/>
                <a:cs typeface="+mn-cs"/>
              </a:rPr>
              <a:t>Somatic mutations</a:t>
            </a:r>
            <a:r>
              <a:rPr kumimoji="0" lang="en-US" sz="1800" b="0" i="0" u="none" strike="noStrike" kern="1200" cap="none" spc="0" normalizeH="0" baseline="0" noProof="0" dirty="0">
                <a:ln>
                  <a:noFill/>
                </a:ln>
                <a:solidFill>
                  <a:prstClr val="black"/>
                </a:solidFill>
                <a:effectLst/>
                <a:uLnTx/>
                <a:uFillTx/>
                <a:latin typeface="Arial Nova Light"/>
                <a:ea typeface="+mn-ea"/>
                <a:cs typeface="+mn-cs"/>
              </a:rPr>
              <a:t> are unique: can be common, but have large effect size</a:t>
            </a:r>
            <a:endParaRPr kumimoji="0" lang="en-US" sz="1800" b="0" i="0" u="none" strike="noStrike" kern="1200" cap="none" spc="0" normalizeH="0" baseline="0" noProof="0" dirty="0">
              <a:ln>
                <a:noFill/>
              </a:ln>
              <a:solidFill>
                <a:prstClr val="black"/>
              </a:solidFill>
              <a:effectLst/>
              <a:uLnTx/>
              <a:uFillTx/>
              <a:latin typeface="Arial Nova Light"/>
              <a:ea typeface="+mn-ea"/>
              <a:cs typeface="Arial"/>
            </a:endParaRPr>
          </a:p>
        </p:txBody>
      </p:sp>
      <p:pic>
        <p:nvPicPr>
          <p:cNvPr id="34" name="Picture 33" descr="A picture containing table&#10;&#10;Description automatically generated">
            <a:extLst>
              <a:ext uri="{FF2B5EF4-FFF2-40B4-BE49-F238E27FC236}">
                <a16:creationId xmlns:a16="http://schemas.microsoft.com/office/drawing/2014/main" id="{77253989-E2FD-5340-8DCF-9BF1D1D06906}"/>
              </a:ext>
            </a:extLst>
          </p:cNvPr>
          <p:cNvPicPr>
            <a:picLocks noChangeAspect="1"/>
          </p:cNvPicPr>
          <p:nvPr/>
        </p:nvPicPr>
        <p:blipFill rotWithShape="1">
          <a:blip r:embed="rId2">
            <a:extLst>
              <a:ext uri="{28A0092B-C50C-407E-A947-70E740481C1C}">
                <a14:useLocalDpi xmlns:a14="http://schemas.microsoft.com/office/drawing/2010/main" val="0"/>
              </a:ext>
            </a:extLst>
          </a:blip>
          <a:srcRect t="20244" r="73702" b="5070"/>
          <a:stretch/>
        </p:blipFill>
        <p:spPr>
          <a:xfrm>
            <a:off x="7769230" y="1585021"/>
            <a:ext cx="653905" cy="785171"/>
          </a:xfrm>
          <a:prstGeom prst="rect">
            <a:avLst/>
          </a:prstGeom>
        </p:spPr>
      </p:pic>
      <p:pic>
        <p:nvPicPr>
          <p:cNvPr id="35" name="Picture 2" descr="DEXA scans for (left) control and (right) achondroplasia. Segmental... |  Download Scientific Diagram">
            <a:extLst>
              <a:ext uri="{FF2B5EF4-FFF2-40B4-BE49-F238E27FC236}">
                <a16:creationId xmlns:a16="http://schemas.microsoft.com/office/drawing/2014/main" id="{4D9CEBA2-CF87-CB46-8F84-116699D18C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994" y="1721594"/>
            <a:ext cx="645312" cy="48205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What are the functions of human red blood cells? | Socratic">
            <a:extLst>
              <a:ext uri="{FF2B5EF4-FFF2-40B4-BE49-F238E27FC236}">
                <a16:creationId xmlns:a16="http://schemas.microsoft.com/office/drawing/2014/main" id="{A0FA0B1E-7AD5-AA4C-B08D-EF27B0D760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834101" y="1723348"/>
            <a:ext cx="638066" cy="478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72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p:bldP spid="31" grpId="0"/>
      <p:bldP spid="32" grpId="0" animBg="1"/>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AEFF7-B8A1-CB47-BC6B-23B09FF0C22B}"/>
              </a:ext>
            </a:extLst>
          </p:cNvPr>
          <p:cNvSpPr>
            <a:spLocks noGrp="1"/>
          </p:cNvSpPr>
          <p:nvPr>
            <p:ph type="title"/>
          </p:nvPr>
        </p:nvSpPr>
        <p:spPr>
          <a:xfrm>
            <a:off x="838200" y="2766219"/>
            <a:ext cx="10515600" cy="1325563"/>
          </a:xfrm>
        </p:spPr>
        <p:txBody>
          <a:bodyPr>
            <a:normAutofit/>
          </a:bodyPr>
          <a:lstStyle/>
          <a:p>
            <a:pPr algn="ctr"/>
            <a:r>
              <a:rPr lang="en-US" sz="8800" b="1" dirty="0"/>
              <a:t>Thank You!</a:t>
            </a:r>
          </a:p>
        </p:txBody>
      </p:sp>
    </p:spTree>
    <p:extLst>
      <p:ext uri="{BB962C8B-B14F-4D97-AF65-F5344CB8AC3E}">
        <p14:creationId xmlns:p14="http://schemas.microsoft.com/office/powerpoint/2010/main" val="31232337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TotalTime>
  <Words>1204</Words>
  <Application>Microsoft Macintosh PowerPoint</Application>
  <PresentationFormat>Widescreen</PresentationFormat>
  <Paragraphs>196</Paragraphs>
  <Slides>26</Slides>
  <Notes>9</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Arial Nova Light</vt:lpstr>
      <vt:lpstr>Calibri</vt:lpstr>
      <vt:lpstr>Calibri Light</vt:lpstr>
      <vt:lpstr>Office Theme</vt:lpstr>
      <vt:lpstr>MLD Bootcamp Lecture 1: Course Overview, Genetics Pt 2 </vt:lpstr>
      <vt:lpstr>Overview</vt:lpstr>
      <vt:lpstr>Several DNA damage repair pathways have evolved to ensure the fidelity of DNA</vt:lpstr>
      <vt:lpstr>Mutations can be large rearrangements in your DNA, or just changes to single nucleotides in the DNA sequence</vt:lpstr>
      <vt:lpstr>Mutations can impact a wide variety of RNA and protein features</vt:lpstr>
      <vt:lpstr>We will mainly be working with point mutations that change the amino acid sequence of a protein</vt:lpstr>
      <vt:lpstr>Some mutations can even disrupt the splicing process, leading to dysfunctional proteins</vt:lpstr>
      <vt:lpstr>Representation of mutations is standardized using HGVS nomenclature</vt:lpstr>
      <vt:lpstr>The Genome Aggregation Database (GnomAD) is a great resource for looking for mutations identified in the human population</vt:lpstr>
      <vt:lpstr>MLD is a recessive disease</vt:lpstr>
      <vt:lpstr>ClinVar is a database of curated disease associated mutations</vt:lpstr>
      <vt:lpstr>Most severe dominant diseases are caused by de novo mutations</vt:lpstr>
      <vt:lpstr>ARSA helps break sulfatides down in the lysosome.  Mutation in ARSA cause MLD </vt:lpstr>
      <vt:lpstr>MLD is a recessive disease with a spectrum of severity/age of onset</vt:lpstr>
      <vt:lpstr>We can used genetics to understand the variability in MLD age of onset</vt:lpstr>
      <vt:lpstr>We can start the two most common mutations to try to understand the genotype/phenotype relationship</vt:lpstr>
      <vt:lpstr>After looking at the patients in their entirety, it seems three levels of variant severity are needed </vt:lpstr>
      <vt:lpstr>Enzymatic activity values correlated with patient-based severity assignments</vt:lpstr>
      <vt:lpstr>Missense, frameshift, and stop gained mutations are the most common consequence of mutations associated with recessive disease</vt:lpstr>
      <vt:lpstr>Most missense variants in ARSA have never been observed in patients and their contribution to disease is unknown</vt:lpstr>
      <vt:lpstr>Mutations can impact a wide variety of RNA and protein features</vt:lpstr>
      <vt:lpstr>The results of Genome Wide Association Studies (GWAS) show that common non-coding mutations can have significant associations with human phenotypes</vt:lpstr>
      <vt:lpstr>Polygenic models combine the impact of multiple mutations to predict a phenotype</vt:lpstr>
      <vt:lpstr>PowerPoint Presentation</vt:lpstr>
      <vt:lpstr>The Human genetic disease landscape is shaped by population genetics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MLD Bootcamp Lecture 1: Course Overview, Genetics Pt 2 </dc:title>
  <dc:creator>Wyatt Clark</dc:creator>
  <cp:lastModifiedBy>Wyatt Clark</cp:lastModifiedBy>
  <cp:revision>2</cp:revision>
  <dcterms:created xsi:type="dcterms:W3CDTF">2022-08-23T19:53:52Z</dcterms:created>
  <dcterms:modified xsi:type="dcterms:W3CDTF">2022-08-23T22:47:37Z</dcterms:modified>
</cp:coreProperties>
</file>