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323" r:id="rId2"/>
    <p:sldId id="256" r:id="rId3"/>
    <p:sldId id="259" r:id="rId4"/>
    <p:sldId id="257" r:id="rId5"/>
    <p:sldId id="317" r:id="rId6"/>
    <p:sldId id="315" r:id="rId7"/>
    <p:sldId id="291" r:id="rId8"/>
    <p:sldId id="293" r:id="rId9"/>
    <p:sldId id="294" r:id="rId10"/>
    <p:sldId id="295" r:id="rId11"/>
    <p:sldId id="297" r:id="rId12"/>
    <p:sldId id="292" r:id="rId13"/>
    <p:sldId id="314" r:id="rId14"/>
    <p:sldId id="298" r:id="rId15"/>
    <p:sldId id="322" r:id="rId16"/>
    <p:sldId id="316" r:id="rId17"/>
    <p:sldId id="29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1E30"/>
    <a:srgbClr val="64D5FF"/>
    <a:srgbClr val="133369"/>
    <a:srgbClr val="17365A"/>
    <a:srgbClr val="0D1833"/>
    <a:srgbClr val="729CB0"/>
    <a:srgbClr val="0B1B36"/>
    <a:srgbClr val="26569C"/>
    <a:srgbClr val="162E52"/>
    <a:srgbClr val="1B22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92"/>
    <p:restoredTop sz="65348"/>
  </p:normalViewPr>
  <p:slideViewPr>
    <p:cSldViewPr snapToGrid="0">
      <p:cViewPr varScale="1">
        <p:scale>
          <a:sx n="69" d="100"/>
          <a:sy n="69" d="100"/>
        </p:scale>
        <p:origin x="1504" y="176"/>
      </p:cViewPr>
      <p:guideLst/>
    </p:cSldViewPr>
  </p:slideViewPr>
  <p:outlineViewPr>
    <p:cViewPr>
      <p:scale>
        <a:sx n="33" d="100"/>
        <a:sy n="33" d="100"/>
      </p:scale>
      <p:origin x="0" y="0"/>
    </p:cViewPr>
  </p:outlineViewPr>
  <p:notesTextViewPr>
    <p:cViewPr>
      <p:scale>
        <a:sx n="135" d="100"/>
        <a:sy n="13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0CE34F-5FE1-3B4B-9F7B-CEFD25C36C40}" type="datetimeFigureOut">
              <a:rPr lang="en-US" smtClean="0"/>
              <a:t>12/7/25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57226F-573A-1044-9511-91D4D30C21AD}" type="slidenum">
              <a:rPr lang="en-US" smtClean="0"/>
              <a:t>‹#›</a:t>
            </a:fld>
            <a:endParaRPr lang="en-US" dirty="0"/>
          </a:p>
        </p:txBody>
      </p:sp>
    </p:spTree>
    <p:extLst>
      <p:ext uri="{BB962C8B-B14F-4D97-AF65-F5344CB8AC3E}">
        <p14:creationId xmlns:p14="http://schemas.microsoft.com/office/powerpoint/2010/main" val="1334852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i="0">
                <a:solidFill>
                  <a:srgbClr val="0070C0"/>
                </a:solidFill>
              </a:rPr>
              <a:t>At CAGI7</a:t>
            </a:r>
            <a:r>
              <a:rPr lang="en-US" sz="1200" i="0">
                <a:solidFill>
                  <a:srgbClr val="0070C0"/>
                </a:solidFill>
                <a:latin typeface="Arial"/>
                <a:ea typeface="Arial"/>
                <a:cs typeface="Arial"/>
                <a:sym typeface="Arial"/>
              </a:rPr>
              <a:t>,</a:t>
            </a:r>
            <a:r>
              <a:rPr lang="en-US" sz="1200" i="0">
                <a:solidFill>
                  <a:srgbClr val="0070C0"/>
                </a:solidFill>
              </a:rPr>
              <a:t> use of this slide pack is only required for CAGI dataset providers, assessors, and predictors, but all are encouraged to use the annotations for materials they do not want shared publicly.</a:t>
            </a:r>
            <a:endParaRPr i="0"/>
          </a:p>
        </p:txBody>
      </p:sp>
      <p:sp>
        <p:nvSpPr>
          <p:cNvPr id="136" name="Google Shape;13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0" dirty="0"/>
              <a:t>Good afternoon everyone.</a:t>
            </a:r>
          </a:p>
          <a:p>
            <a:r>
              <a:rPr lang="en-US" b="0" dirty="0"/>
              <a:t>My name is Shaopei Ye, and I’m a PhD student in the CLINTRABI team, supervised by Xavier de la Cruz at the Vall d’Hebron Institute of Research in Spain.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I’m very grateful to the CAGI7 organizers for the invitation to be here and share our work with you today. I’ll present our work on variant impact prediction using the QAFI family  models.</a:t>
            </a:r>
          </a:p>
          <a:p>
            <a:endParaRPr lang="en-US" b="0" dirty="0"/>
          </a:p>
        </p:txBody>
      </p:sp>
      <p:sp>
        <p:nvSpPr>
          <p:cNvPr id="4" name="Slide Number Placeholder 3"/>
          <p:cNvSpPr>
            <a:spLocks noGrp="1"/>
          </p:cNvSpPr>
          <p:nvPr>
            <p:ph type="sldNum" sz="quarter" idx="5"/>
          </p:nvPr>
        </p:nvSpPr>
        <p:spPr/>
        <p:txBody>
          <a:bodyPr/>
          <a:lstStyle/>
          <a:p>
            <a:fld id="{8657226F-573A-1044-9511-91D4D30C21AD}" type="slidenum">
              <a:rPr lang="en-US" smtClean="0"/>
              <a:t>2</a:t>
            </a:fld>
            <a:endParaRPr lang="en-US" dirty="0"/>
          </a:p>
        </p:txBody>
      </p:sp>
    </p:spTree>
    <p:extLst>
      <p:ext uri="{BB962C8B-B14F-4D97-AF65-F5344CB8AC3E}">
        <p14:creationId xmlns:p14="http://schemas.microsoft.com/office/powerpoint/2010/main" val="1850922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n-US" dirty="0"/>
          </a:p>
        </p:txBody>
      </p:sp>
      <p:sp>
        <p:nvSpPr>
          <p:cNvPr id="3" name="Marcador de notas 2"/>
          <p:cNvSpPr>
            <a:spLocks noGrp="1"/>
          </p:cNvSpPr>
          <p:nvPr>
            <p:ph type="body" idx="1"/>
          </p:nvPr>
        </p:nvSpPr>
        <p:spPr/>
        <p:txBody>
          <a:bodyPr/>
          <a:lstStyle/>
          <a:p>
            <a:r>
              <a:rPr lang="en-US" b="0" dirty="0"/>
              <a:t>So before I get into the details of the model, let me give you an overview of  our work.</a:t>
            </a:r>
          </a:p>
          <a:p>
            <a:r>
              <a:rPr lang="en-US" b="0" dirty="0"/>
              <a:t>Our main goal is to predict the functional impact of missense variants.</a:t>
            </a:r>
          </a:p>
          <a:p>
            <a:r>
              <a:rPr lang="en-US" b="0" dirty="0"/>
              <a:t>To do this, we developed a family of models called QAFI, which stands for </a:t>
            </a:r>
            <a:r>
              <a:rPr lang="en-US" b="0" i="1" dirty="0"/>
              <a:t>Quantitative Assessment of Functional Impact</a:t>
            </a:r>
            <a:r>
              <a:rPr lang="en-US" b="0" dirty="0"/>
              <a:t>.</a:t>
            </a:r>
          </a:p>
          <a:p>
            <a:r>
              <a:rPr lang="en-US" b="0" dirty="0"/>
              <a:t>Within this family, we have three fundamental methods — including QAFI 2.0, the QAFIsplit series, and QAFIclass — each approaching the prediction problem from a slightly different angle.</a:t>
            </a:r>
          </a:p>
          <a:p>
            <a:r>
              <a:rPr lang="en-US" b="0" dirty="0"/>
              <a:t>On top of these, we also built a metapredictor called QAFImeta, which brings together our QAFI models along with five other in-silico predictors.</a:t>
            </a:r>
          </a:p>
          <a:p>
            <a:r>
              <a:rPr lang="en-US" b="0" dirty="0"/>
              <a:t>For the LPL challenge, we submitted the results of six of these models.</a:t>
            </a:r>
          </a:p>
          <a:p>
            <a:endParaRPr lang="en-US" dirty="0"/>
          </a:p>
        </p:txBody>
      </p:sp>
      <p:sp>
        <p:nvSpPr>
          <p:cNvPr id="4" name="Marcador de número de diapositiva 3"/>
          <p:cNvSpPr>
            <a:spLocks noGrp="1"/>
          </p:cNvSpPr>
          <p:nvPr>
            <p:ph type="sldNum" sz="quarter" idx="5"/>
          </p:nvPr>
        </p:nvSpPr>
        <p:spPr/>
        <p:txBody>
          <a:bodyPr/>
          <a:lstStyle/>
          <a:p>
            <a:fld id="{8657226F-573A-1044-9511-91D4D30C21AD}" type="slidenum">
              <a:rPr lang="en-US" smtClean="0"/>
              <a:t>3</a:t>
            </a:fld>
            <a:endParaRPr lang="en-US" dirty="0"/>
          </a:p>
        </p:txBody>
      </p:sp>
    </p:spTree>
    <p:extLst>
      <p:ext uri="{BB962C8B-B14F-4D97-AF65-F5344CB8AC3E}">
        <p14:creationId xmlns:p14="http://schemas.microsoft.com/office/powerpoint/2010/main" val="2462824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1" dirty="0"/>
              <a:t>Now let me explain the core idea behind the QAFI2.0 and QAFIsplit framework.</a:t>
            </a:r>
            <a:endParaRPr lang="en-US" dirty="0"/>
          </a:p>
          <a:p>
            <a:r>
              <a:rPr lang="en-US" dirty="0"/>
              <a:t>Our prediction strategy is built around an ensemble approach.</a:t>
            </a:r>
          </a:p>
          <a:p>
            <a:r>
              <a:rPr lang="en-US" dirty="0"/>
              <a:t>In this approach, our base predictors are sixty </a:t>
            </a:r>
            <a:r>
              <a:rPr lang="en-US" b="0" dirty="0"/>
              <a:t>protein-specific models trained on DMS data.</a:t>
            </a:r>
            <a:endParaRPr lang="en-US" dirty="0"/>
          </a:p>
          <a:p>
            <a:r>
              <a:rPr lang="en-US" dirty="0"/>
              <a:t>And then we use two integration strategies to combine them: one is a simple median-based method, and the other is a weighted-correlation approach.</a:t>
            </a:r>
          </a:p>
          <a:p>
            <a:r>
              <a:rPr lang="en-US" b="1" dirty="0"/>
              <a:t>As an important feature-level improvement, we now incorporate mutation tolerance.</a:t>
            </a:r>
            <a:endParaRPr lang="en-US" dirty="0"/>
          </a:p>
          <a:p>
            <a:r>
              <a:rPr lang="en-US" dirty="0"/>
              <a:t>Let me explain this feature. If you look at the figure on the right, the large square represents a DMS experiment, where each cell corresponds to a mutant value. The vertical numbers correspond to the protein sequence. </a:t>
            </a:r>
          </a:p>
          <a:p>
            <a:r>
              <a:rPr lang="en-US" dirty="0"/>
              <a:t>Mutation tolerance is defined, for each sequence position, as the median effect across all mutations at that position.</a:t>
            </a:r>
          </a:p>
          <a:p>
            <a:r>
              <a:rPr lang="en-US" b="0" dirty="0"/>
              <a:t>In our framework, m</a:t>
            </a:r>
            <a:r>
              <a:rPr lang="en-US" dirty="0"/>
              <a:t>utation </a:t>
            </a:r>
            <a:r>
              <a:rPr lang="en-US" b="0" dirty="0"/>
              <a:t>tolerance is obtained using a previously trained linear predictor.</a:t>
            </a:r>
          </a:p>
          <a:p>
            <a:r>
              <a:rPr lang="en-US" sz="1200" kern="1200" dirty="0">
                <a:solidFill>
                  <a:schemeClr val="tx1"/>
                </a:solidFill>
                <a:effectLst/>
                <a:latin typeface="+mn-lt"/>
                <a:ea typeface="+mn-ea"/>
                <a:cs typeface="+mn-cs"/>
              </a:rPr>
              <a:t>Now, I am going to describe the main predictors in our family: QAFI 2.0 and QAFIsplit 3.0</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8657226F-573A-1044-9511-91D4D30C21AD}" type="slidenum">
              <a:rPr lang="en-US" smtClean="0"/>
              <a:t>4</a:t>
            </a:fld>
            <a:endParaRPr lang="en-US" dirty="0"/>
          </a:p>
        </p:txBody>
      </p:sp>
    </p:spTree>
    <p:extLst>
      <p:ext uri="{BB962C8B-B14F-4D97-AF65-F5344CB8AC3E}">
        <p14:creationId xmlns:p14="http://schemas.microsoft.com/office/powerpoint/2010/main" val="2906807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C5A1E-97CE-1A1D-00DA-0F349E47D2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9D1C0C-7299-98FD-136E-F629B919007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F89B95C-FF57-9420-F67D-B30D044551EE}"/>
              </a:ext>
            </a:extLst>
          </p:cNvPr>
          <p:cNvSpPr>
            <a:spLocks noGrp="1"/>
          </p:cNvSpPr>
          <p:nvPr>
            <p:ph type="body" idx="1"/>
          </p:nvPr>
        </p:nvSpPr>
        <p:spPr/>
        <p:txBody>
          <a:bodyPr/>
          <a:lstStyle/>
          <a:p>
            <a:r>
              <a:rPr lang="en-US" dirty="0"/>
              <a:t>Here is how QAFI 2.0 makes a prediction for a new mutation.</a:t>
            </a:r>
          </a:p>
          <a:p>
            <a:r>
              <a:rPr lang="en-US" dirty="0"/>
              <a:t>For example, let’s consider a </a:t>
            </a:r>
            <a:r>
              <a:rPr lang="en-US" dirty="0">
                <a:highlight>
                  <a:srgbClr val="FFFF00"/>
                </a:highlight>
              </a:rPr>
              <a:t>Tyrosine-</a:t>
            </a:r>
            <a:r>
              <a:rPr lang="en-US" dirty="0"/>
              <a:t>to-Histidine substitution in one of the CAGI proteins, we first annotate the mutation using structural and sequence features.</a:t>
            </a:r>
          </a:p>
          <a:p>
            <a:r>
              <a:rPr lang="en-US" dirty="0"/>
              <a:t>These features serve as input to 60 protein-specific predictors, each producing an estimate of the mutation’s impact; the final prediction corresponds to the median of these estimates.</a:t>
            </a:r>
          </a:p>
        </p:txBody>
      </p:sp>
      <p:sp>
        <p:nvSpPr>
          <p:cNvPr id="4" name="Slide Number Placeholder 3">
            <a:extLst>
              <a:ext uri="{FF2B5EF4-FFF2-40B4-BE49-F238E27FC236}">
                <a16:creationId xmlns:a16="http://schemas.microsoft.com/office/drawing/2014/main" id="{A2F384AC-DDB4-4E69-F47D-169EA3B71DE1}"/>
              </a:ext>
            </a:extLst>
          </p:cNvPr>
          <p:cNvSpPr>
            <a:spLocks noGrp="1"/>
          </p:cNvSpPr>
          <p:nvPr>
            <p:ph type="sldNum" sz="quarter" idx="5"/>
          </p:nvPr>
        </p:nvSpPr>
        <p:spPr/>
        <p:txBody>
          <a:bodyPr/>
          <a:lstStyle/>
          <a:p>
            <a:fld id="{8657226F-573A-1044-9511-91D4D30C21AD}" type="slidenum">
              <a:rPr lang="en-US" smtClean="0"/>
              <a:t>5</a:t>
            </a:fld>
            <a:endParaRPr lang="en-US" dirty="0"/>
          </a:p>
        </p:txBody>
      </p:sp>
    </p:spTree>
    <p:extLst>
      <p:ext uri="{BB962C8B-B14F-4D97-AF65-F5344CB8AC3E}">
        <p14:creationId xmlns:p14="http://schemas.microsoft.com/office/powerpoint/2010/main" val="1432089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now turn to QAFIsplit. It works very similarly to QAFI 2.0, but with one important additional step. Let us focus on the middle plot.</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In this part, we predict mutation tolerance at the variant location using a set of 60 protein-specific linear predictors. The resulting value is then included as an additional feature when predicting the impact of the  variant. </a:t>
            </a:r>
          </a:p>
          <a:p>
            <a:r>
              <a:rPr lang="en-US" sz="1200" kern="1200" dirty="0">
                <a:solidFill>
                  <a:schemeClr val="tx1"/>
                </a:solidFill>
                <a:effectLst/>
                <a:latin typeface="+mn-lt"/>
                <a:ea typeface="+mn-ea"/>
                <a:cs typeface="+mn-cs"/>
              </a:rPr>
              <a:t>From here, the second step proceeds as in QAFI 2.0.</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8657226F-573A-1044-9511-91D4D30C21AD}" type="slidenum">
              <a:rPr lang="en-US" smtClean="0"/>
              <a:t>6</a:t>
            </a:fld>
            <a:endParaRPr lang="en-US" dirty="0"/>
          </a:p>
        </p:txBody>
      </p:sp>
    </p:spTree>
    <p:extLst>
      <p:ext uri="{BB962C8B-B14F-4D97-AF65-F5344CB8AC3E}">
        <p14:creationId xmlns:p14="http://schemas.microsoft.com/office/powerpoint/2010/main" val="523402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Now let us look at how the models are trained.</a:t>
            </a:r>
            <a:endParaRPr lang="en-US" b="0" dirty="0"/>
          </a:p>
          <a:p>
            <a:r>
              <a:rPr lang="en-US" b="0" dirty="0"/>
              <a:t>We follow a simple four-step pipeline, and the first step is data retrieval.</a:t>
            </a:r>
          </a:p>
          <a:p>
            <a:r>
              <a:rPr lang="en-US" b="0" dirty="0"/>
              <a:t>Our main source of training data comes from DMS experiments in the ProteinGym database.</a:t>
            </a:r>
            <a:br>
              <a:rPr lang="en-US" b="0" dirty="0"/>
            </a:br>
            <a:endParaRPr lang="en-US" b="0" dirty="0"/>
          </a:p>
          <a:p>
            <a:r>
              <a:rPr lang="en-US" b="0" dirty="0"/>
              <a:t>Before using these data for training, we normalize and scale the experimental values — following the approach in Gray and collaborators.</a:t>
            </a:r>
          </a:p>
        </p:txBody>
      </p:sp>
      <p:sp>
        <p:nvSpPr>
          <p:cNvPr id="4" name="Slide Number Placeholder 3"/>
          <p:cNvSpPr>
            <a:spLocks noGrp="1"/>
          </p:cNvSpPr>
          <p:nvPr>
            <p:ph type="sldNum" sz="quarter" idx="5"/>
          </p:nvPr>
        </p:nvSpPr>
        <p:spPr/>
        <p:txBody>
          <a:bodyPr/>
          <a:lstStyle/>
          <a:p>
            <a:fld id="{8657226F-573A-1044-9511-91D4D30C21AD}" type="slidenum">
              <a:rPr lang="en-US" smtClean="0"/>
              <a:t>7</a:t>
            </a:fld>
            <a:endParaRPr lang="en-US" dirty="0"/>
          </a:p>
        </p:txBody>
      </p:sp>
    </p:spTree>
    <p:extLst>
      <p:ext uri="{BB962C8B-B14F-4D97-AF65-F5344CB8AC3E}">
        <p14:creationId xmlns:p14="http://schemas.microsoft.com/office/powerpoint/2010/main" val="385081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0" dirty="0"/>
              <a:t>After preparing the data, the next step is feature engineering.</a:t>
            </a:r>
          </a:p>
          <a:p>
            <a:r>
              <a:rPr lang="en-US" b="0" dirty="0"/>
              <a:t>We extract a total of 28 features</a:t>
            </a:r>
            <a:r>
              <a:rPr lang="en-US" dirty="0"/>
              <a:t>, plus one additional feature which</a:t>
            </a:r>
            <a:r>
              <a:rPr lang="zh-CN" altLang="en-US" dirty="0"/>
              <a:t> </a:t>
            </a:r>
            <a:r>
              <a:rPr lang="en-US" dirty="0"/>
              <a:t>is only used in QAFIsplit.</a:t>
            </a:r>
            <a:br>
              <a:rPr lang="en-US" dirty="0"/>
            </a:br>
            <a:endParaRPr lang="en-US" b="0" dirty="0"/>
          </a:p>
          <a:p>
            <a:r>
              <a:rPr lang="en-US" b="0" dirty="0"/>
              <a:t>These include sequence-based features such as conservation scores —like entropy, PSSM — Blosum62 , and neighbor-compatibility metrics.</a:t>
            </a:r>
          </a:p>
          <a:p>
            <a:r>
              <a:rPr lang="en-US" b="0" dirty="0"/>
              <a:t>In addition, we use structure-based features derived from</a:t>
            </a:r>
            <a:r>
              <a:rPr lang="zh-CN" altLang="en-US" b="0" dirty="0"/>
              <a:t> </a:t>
            </a:r>
            <a:r>
              <a:rPr lang="en-US" b="0" dirty="0"/>
              <a:t>AlphaFold models, including pLDDT confidence, packing density, and residue–residue interaction potentials.</a:t>
            </a:r>
          </a:p>
        </p:txBody>
      </p:sp>
      <p:sp>
        <p:nvSpPr>
          <p:cNvPr id="4" name="Slide Number Placeholder 3"/>
          <p:cNvSpPr>
            <a:spLocks noGrp="1"/>
          </p:cNvSpPr>
          <p:nvPr>
            <p:ph type="sldNum" sz="quarter" idx="5"/>
          </p:nvPr>
        </p:nvSpPr>
        <p:spPr/>
        <p:txBody>
          <a:bodyPr/>
          <a:lstStyle/>
          <a:p>
            <a:fld id="{8657226F-573A-1044-9511-91D4D30C21AD}" type="slidenum">
              <a:rPr lang="en-US" smtClean="0"/>
              <a:t>8</a:t>
            </a:fld>
            <a:endParaRPr lang="en-US" dirty="0"/>
          </a:p>
        </p:txBody>
      </p:sp>
    </p:spTree>
    <p:extLst>
      <p:ext uri="{BB962C8B-B14F-4D97-AF65-F5344CB8AC3E}">
        <p14:creationId xmlns:p14="http://schemas.microsoft.com/office/powerpoint/2010/main" val="378833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b="1" dirty="0"/>
              <a:t>We now move to the model building step.</a:t>
            </a:r>
            <a:endParaRPr lang="en-US" dirty="0"/>
          </a:p>
          <a:p>
            <a:r>
              <a:rPr lang="en-US" dirty="0"/>
              <a:t>For PSPs, we use two types of models, depending on the task.</a:t>
            </a:r>
          </a:p>
          <a:p>
            <a:r>
              <a:rPr lang="en-US" sz="1200" kern="1200" dirty="0">
                <a:solidFill>
                  <a:schemeClr val="tx1"/>
                </a:solidFill>
                <a:effectLst/>
                <a:latin typeface="+mn-lt"/>
                <a:ea typeface="+mn-ea"/>
                <a:cs typeface="+mn-cs"/>
              </a:rPr>
              <a:t>For mutation tolerance (used in QAFIsplit), we train a linear regression model on the position-level features to produce a tolerance score for each site.</a:t>
            </a:r>
          </a:p>
          <a:p>
            <a:r>
              <a:rPr lang="en-US" b="0" dirty="0"/>
              <a:t>For variant impact, we use the full set of features and train our protein-specific predictors with XGBoost.</a:t>
            </a:r>
            <a:br>
              <a:rPr lang="en-US" b="0" dirty="0"/>
            </a:br>
            <a:r>
              <a:rPr lang="en-US" b="0" dirty="0"/>
              <a:t>For the ensemble strategies, </a:t>
            </a:r>
          </a:p>
          <a:p>
            <a:r>
              <a:rPr lang="en-US" dirty="0"/>
              <a:t>To combine the scores of the resulting protein-specific predictors</a:t>
            </a:r>
            <a:r>
              <a:rPr lang="en-US" b="0" dirty="0"/>
              <a:t>, we use two options:</a:t>
            </a:r>
          </a:p>
          <a:p>
            <a:r>
              <a:rPr lang="en-US" b="0" dirty="0"/>
              <a:t>In QAFI 2.0, a median-based method.</a:t>
            </a:r>
          </a:p>
          <a:p>
            <a:r>
              <a:rPr lang="en-US" b="0" dirty="0"/>
              <a:t>In QAFIsplit 3.0, a weighted-correlation </a:t>
            </a:r>
            <a:r>
              <a:rPr lang="en-US" altLang="zh-CN" b="0" dirty="0"/>
              <a:t>method</a:t>
            </a:r>
            <a:r>
              <a:rPr lang="en-US" b="0" dirty="0"/>
              <a:t>.</a:t>
            </a:r>
          </a:p>
          <a:p>
            <a:endParaRPr lang="en-US" dirty="0"/>
          </a:p>
        </p:txBody>
      </p:sp>
      <p:sp>
        <p:nvSpPr>
          <p:cNvPr id="4" name="Slide Number Placeholder 3"/>
          <p:cNvSpPr>
            <a:spLocks noGrp="1"/>
          </p:cNvSpPr>
          <p:nvPr>
            <p:ph type="sldNum" sz="quarter" idx="5"/>
          </p:nvPr>
        </p:nvSpPr>
        <p:spPr/>
        <p:txBody>
          <a:bodyPr/>
          <a:lstStyle/>
          <a:p>
            <a:fld id="{8657226F-573A-1044-9511-91D4D30C21AD}" type="slidenum">
              <a:rPr lang="en-US" smtClean="0"/>
              <a:t>9</a:t>
            </a:fld>
            <a:endParaRPr lang="en-US" dirty="0"/>
          </a:p>
        </p:txBody>
      </p:sp>
    </p:spTree>
    <p:extLst>
      <p:ext uri="{BB962C8B-B14F-4D97-AF65-F5344CB8AC3E}">
        <p14:creationId xmlns:p14="http://schemas.microsoft.com/office/powerpoint/2010/main" val="570273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To estimate performance, we used a standard LOPO cross-validation on the 60 proteins in our dataset and an external dataset published by Beltran and colleagues in 2025. This second dataset includes 402 proteins and over 500,000 variants. For benchmarking purposes, we also used the performance results provided in Beltran and colleagues for 12 external models, all evaluated on the same dataset.</a:t>
            </a:r>
            <a:endParaRPr lang="en-US" b="0" dirty="0"/>
          </a:p>
        </p:txBody>
      </p:sp>
      <p:sp>
        <p:nvSpPr>
          <p:cNvPr id="4" name="Slide Number Placeholder 3"/>
          <p:cNvSpPr>
            <a:spLocks noGrp="1"/>
          </p:cNvSpPr>
          <p:nvPr>
            <p:ph type="sldNum" sz="quarter" idx="5"/>
          </p:nvPr>
        </p:nvSpPr>
        <p:spPr/>
        <p:txBody>
          <a:bodyPr/>
          <a:lstStyle/>
          <a:p>
            <a:fld id="{8657226F-573A-1044-9511-91D4D30C21AD}" type="slidenum">
              <a:rPr lang="en-US" smtClean="0"/>
              <a:t>10</a:t>
            </a:fld>
            <a:endParaRPr lang="en-US" dirty="0"/>
          </a:p>
        </p:txBody>
      </p:sp>
    </p:spTree>
    <p:extLst>
      <p:ext uri="{BB962C8B-B14F-4D97-AF65-F5344CB8AC3E}">
        <p14:creationId xmlns:p14="http://schemas.microsoft.com/office/powerpoint/2010/main" val="1570247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Due to time constraints, I will focus only on the results from the independent validation on the Beltran dataset.</a:t>
            </a:r>
          </a:p>
          <a:p>
            <a:r>
              <a:rPr lang="en-US" dirty="0"/>
              <a:t>Here you can see how the QAFI models perform on this dataset, using the predictions we generated before the CAGI7 challenge. QAFI 2.0 and QAFIsplit 3.0 in particular are consistently among the top approaches across hundreds of proteins.</a:t>
            </a:r>
          </a:p>
          <a:p>
            <a:r>
              <a:rPr lang="en-US" dirty="0"/>
              <a:t>At the same time, we observed that the external models from other groups capture complementary aspects of variant effects. </a:t>
            </a:r>
          </a:p>
          <a:p>
            <a:r>
              <a:rPr lang="en-US" dirty="0"/>
              <a:t>That is why, in addition to the QAFI family, we also explored a metapredictor that integrates QAFI with several of these external models.</a:t>
            </a:r>
          </a:p>
        </p:txBody>
      </p:sp>
      <p:sp>
        <p:nvSpPr>
          <p:cNvPr id="4" name="Slide Number Placeholder 3"/>
          <p:cNvSpPr>
            <a:spLocks noGrp="1"/>
          </p:cNvSpPr>
          <p:nvPr>
            <p:ph type="sldNum" sz="quarter" idx="5"/>
          </p:nvPr>
        </p:nvSpPr>
        <p:spPr/>
        <p:txBody>
          <a:bodyPr/>
          <a:lstStyle/>
          <a:p>
            <a:fld id="{8657226F-573A-1044-9511-91D4D30C21AD}" type="slidenum">
              <a:rPr lang="en-US" smtClean="0"/>
              <a:t>11</a:t>
            </a:fld>
            <a:endParaRPr lang="en-US" dirty="0"/>
          </a:p>
        </p:txBody>
      </p:sp>
    </p:spTree>
    <p:extLst>
      <p:ext uri="{BB962C8B-B14F-4D97-AF65-F5344CB8AC3E}">
        <p14:creationId xmlns:p14="http://schemas.microsoft.com/office/powerpoint/2010/main" val="397550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More precisely, the inputs in our metapredictor include </a:t>
            </a:r>
            <a:r>
              <a:rPr lang="en-US" b="0" dirty="0"/>
              <a:t>QAFI 2.0, as well as REVEL, BayesDel, popEVE, AlphaMissense, and CPT-1.</a:t>
            </a:r>
            <a:endParaRPr lang="en-US" b="0" dirty="0">
              <a:solidFill>
                <a:schemeClr val="bg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Because these models use different scales, we first rescale their outputs to make them comparable, and then we simply take the median.</a:t>
            </a:r>
            <a:endParaRPr lang="en-US" b="0" dirty="0"/>
          </a:p>
          <a:p>
            <a:endParaRPr lang="en-US" b="0" dirty="0">
              <a:solidFill>
                <a:schemeClr val="bg2"/>
              </a:solidFill>
            </a:endParaRPr>
          </a:p>
          <a:p>
            <a:endParaRPr lang="en-US" b="0" dirty="0"/>
          </a:p>
        </p:txBody>
      </p:sp>
      <p:sp>
        <p:nvSpPr>
          <p:cNvPr id="4" name="Slide Number Placeholder 3"/>
          <p:cNvSpPr>
            <a:spLocks noGrp="1"/>
          </p:cNvSpPr>
          <p:nvPr>
            <p:ph type="sldNum" sz="quarter" idx="5"/>
          </p:nvPr>
        </p:nvSpPr>
        <p:spPr/>
        <p:txBody>
          <a:bodyPr/>
          <a:lstStyle/>
          <a:p>
            <a:fld id="{8657226F-573A-1044-9511-91D4D30C21AD}" type="slidenum">
              <a:rPr lang="en-US" smtClean="0"/>
              <a:t>12</a:t>
            </a:fld>
            <a:endParaRPr lang="en-US" dirty="0"/>
          </a:p>
        </p:txBody>
      </p:sp>
    </p:spTree>
    <p:extLst>
      <p:ext uri="{BB962C8B-B14F-4D97-AF65-F5344CB8AC3E}">
        <p14:creationId xmlns:p14="http://schemas.microsoft.com/office/powerpoint/2010/main" val="3383033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Finally, I would like to walk you through the model selection process we used for the CAGI7 challenges.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a starting point, we had the models in the QAFI family, including QAFI 2.0, QAFIsplit 3.0, and the QAFImeta metapredictor.</a:t>
            </a:r>
          </a:p>
          <a:p>
            <a:r>
              <a:rPr lang="en-US" sz="1200" kern="1200" dirty="0">
                <a:solidFill>
                  <a:schemeClr val="tx1"/>
                </a:solidFill>
                <a:effectLst/>
                <a:latin typeface="+mn-lt"/>
                <a:ea typeface="+mn-ea"/>
                <a:cs typeface="+mn-cs"/>
              </a:rPr>
              <a:t>From there, we followed a three-step process:</a:t>
            </a:r>
          </a:p>
          <a:p>
            <a:r>
              <a:rPr lang="en-US" sz="1200" b="1" kern="1200" dirty="0">
                <a:solidFill>
                  <a:schemeClr val="tx1"/>
                </a:solidFill>
                <a:effectLst/>
                <a:latin typeface="+mn-lt"/>
                <a:ea typeface="+mn-ea"/>
                <a:cs typeface="+mn-cs"/>
              </a:rPr>
              <a:t>First</a:t>
            </a:r>
            <a:r>
              <a:rPr lang="en-US" sz="1200" kern="1200" dirty="0">
                <a:solidFill>
                  <a:schemeClr val="tx1"/>
                </a:solidFill>
                <a:effectLst/>
                <a:latin typeface="+mn-lt"/>
                <a:ea typeface="+mn-ea"/>
                <a:cs typeface="+mn-cs"/>
              </a:rPr>
              <a:t>, we used the best available data to estimate performance — typically ClinVar or DMS data for most challenges.</a:t>
            </a:r>
          </a:p>
          <a:p>
            <a:r>
              <a:rPr lang="en-US" sz="1200" b="1" kern="1200" dirty="0">
                <a:solidFill>
                  <a:schemeClr val="tx1"/>
                </a:solidFill>
                <a:effectLst/>
                <a:latin typeface="+mn-lt"/>
                <a:ea typeface="+mn-ea"/>
                <a:cs typeface="+mn-cs"/>
              </a:rPr>
              <a:t>Second</a:t>
            </a:r>
            <a:r>
              <a:rPr lang="en-US" sz="1200" kern="1200" dirty="0">
                <a:solidFill>
                  <a:schemeClr val="tx1"/>
                </a:solidFill>
                <a:effectLst/>
                <a:latin typeface="+mn-lt"/>
                <a:ea typeface="+mn-ea"/>
                <a:cs typeface="+mn-cs"/>
              </a:rPr>
              <a:t>, we evaluated all candidate models on these datasets and ranked them according to their performance.</a:t>
            </a:r>
          </a:p>
          <a:p>
            <a:r>
              <a:rPr lang="en-US" sz="1200" b="1" kern="1200" dirty="0">
                <a:solidFill>
                  <a:schemeClr val="tx1"/>
                </a:solidFill>
                <a:effectLst/>
                <a:latin typeface="+mn-lt"/>
                <a:ea typeface="+mn-ea"/>
                <a:cs typeface="+mn-cs"/>
              </a:rPr>
              <a:t>Third</a:t>
            </a:r>
            <a:r>
              <a:rPr lang="en-US" sz="1200" kern="1200" dirty="0">
                <a:solidFill>
                  <a:schemeClr val="tx1"/>
                </a:solidFill>
                <a:effectLst/>
                <a:latin typeface="+mn-lt"/>
                <a:ea typeface="+mn-ea"/>
                <a:cs typeface="+mn-cs"/>
              </a:rPr>
              <a:t>, we selected the top six models to generate our final submissions to CAGI7.</a:t>
            </a:r>
          </a:p>
          <a:p>
            <a:r>
              <a:rPr lang="en-US" sz="1200" kern="1200" dirty="0">
                <a:solidFill>
                  <a:schemeClr val="tx1"/>
                </a:solidFill>
                <a:effectLst/>
                <a:latin typeface="+mn-lt"/>
                <a:ea typeface="+mn-ea"/>
                <a:cs typeface="+mn-cs"/>
              </a:rPr>
              <a:t>For the LPL challenge, however, the situation was more constrained because only about 100 ClinVar variants were available for internal validation. Using this smaller dataset, we applied the same process and selected the six models shown on the right.</a:t>
            </a:r>
          </a:p>
          <a:p>
            <a:r>
              <a:rPr lang="en-US" dirty="0"/>
              <a:t>This completes the selection process for the LPL task. The final performance of the QAFI approach in the LPL challenge — and in the other three challenges — has been kindly presented by the corresponding CAGI assessors.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b="0" dirty="0"/>
          </a:p>
        </p:txBody>
      </p:sp>
      <p:sp>
        <p:nvSpPr>
          <p:cNvPr id="4" name="Slide Number Placeholder 3"/>
          <p:cNvSpPr>
            <a:spLocks noGrp="1"/>
          </p:cNvSpPr>
          <p:nvPr>
            <p:ph type="sldNum" sz="quarter" idx="5"/>
          </p:nvPr>
        </p:nvSpPr>
        <p:spPr/>
        <p:txBody>
          <a:bodyPr/>
          <a:lstStyle/>
          <a:p>
            <a:fld id="{8657226F-573A-1044-9511-91D4D30C21AD}" type="slidenum">
              <a:rPr lang="en-US" smtClean="0"/>
              <a:t>13</a:t>
            </a:fld>
            <a:endParaRPr lang="en-US" dirty="0"/>
          </a:p>
        </p:txBody>
      </p:sp>
    </p:spTree>
    <p:extLst>
      <p:ext uri="{BB962C8B-B14F-4D97-AF65-F5344CB8AC3E}">
        <p14:creationId xmlns:p14="http://schemas.microsoft.com/office/powerpoint/2010/main" val="3358228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To finish my presentation, I would like to acknowledge the members of the CLINTRABI team----- with whom we have prepared the CAGI participation — my thanks to all of them.(first </a:t>
            </a:r>
            <a:r>
              <a:rPr lang="en-US" dirty="0" err="1"/>
              <a:t>selen</a:t>
            </a:r>
            <a:r>
              <a:rPr lang="en-US" dirty="0"/>
              <a:t>)</a:t>
            </a:r>
            <a:br>
              <a:rPr lang="en-US" dirty="0"/>
            </a:br>
            <a:r>
              <a:rPr lang="en-US" dirty="0"/>
              <a:t>I also want to thank once again the CAGI7 organizers for their kind invitation and for all the work involved in running this challenge</a:t>
            </a:r>
            <a:r>
              <a:rPr lang="en-US" sz="1200" b="0" kern="1200" dirty="0">
                <a:solidFill>
                  <a:schemeClr val="tx1"/>
                </a:solidFill>
                <a:effectLst/>
                <a:latin typeface="+mn-lt"/>
                <a:ea typeface="+mn-ea"/>
                <a:cs typeface="+mn-cs"/>
              </a:rPr>
              <a:t>.</a:t>
            </a:r>
            <a:br>
              <a:rPr lang="en-US" sz="1200" b="0" kern="1200" dirty="0">
                <a:solidFill>
                  <a:schemeClr val="tx1"/>
                </a:solidFill>
                <a:effectLst/>
                <a:latin typeface="+mn-lt"/>
                <a:ea typeface="+mn-ea"/>
                <a:cs typeface="+mn-cs"/>
              </a:rPr>
            </a:br>
            <a:r>
              <a:rPr lang="en-US" sz="1200" b="0" kern="1200" dirty="0">
                <a:solidFill>
                  <a:schemeClr val="tx1"/>
                </a:solidFill>
                <a:effectLst/>
                <a:latin typeface="+mn-lt"/>
                <a:ea typeface="+mn-ea"/>
                <a:cs typeface="+mn-cs"/>
              </a:rPr>
              <a:t>The organization of CAGI7 has been generously supported by an NIH grant, which we gratefully acknowledge.</a:t>
            </a:r>
          </a:p>
          <a:p>
            <a:br>
              <a:rPr lang="en-US" sz="1200" b="0" kern="1200" dirty="0">
                <a:solidFill>
                  <a:schemeClr val="tx1"/>
                </a:solidFill>
                <a:effectLst/>
                <a:latin typeface="+mn-lt"/>
                <a:ea typeface="+mn-ea"/>
                <a:cs typeface="+mn-cs"/>
              </a:rPr>
            </a:br>
            <a:r>
              <a:rPr lang="en-US" sz="1200" b="0" kern="1200" dirty="0">
                <a:solidFill>
                  <a:schemeClr val="tx1"/>
                </a:solidFill>
                <a:effectLst/>
                <a:latin typeface="+mn-lt"/>
                <a:ea typeface="+mn-ea"/>
                <a:cs typeface="+mn-cs"/>
              </a:rPr>
              <a:t>The clinical and translational bioinformatics group gratefully acknowledges support from the Spanish Ministry of Science and Innovation, the EU NextGeneration </a:t>
            </a:r>
            <a:r>
              <a:rPr lang="en-US" sz="1200" b="0" kern="1200" dirty="0" err="1">
                <a:solidFill>
                  <a:schemeClr val="tx1"/>
                </a:solidFill>
                <a:effectLst/>
                <a:latin typeface="+mn-lt"/>
                <a:ea typeface="+mn-ea"/>
                <a:cs typeface="+mn-cs"/>
              </a:rPr>
              <a:t>programme</a:t>
            </a:r>
            <a:r>
              <a:rPr lang="en-US" sz="1200" b="0" kern="1200" dirty="0">
                <a:solidFill>
                  <a:schemeClr val="tx1"/>
                </a:solidFill>
                <a:effectLst/>
                <a:latin typeface="+mn-lt"/>
                <a:ea typeface="+mn-ea"/>
                <a:cs typeface="+mn-cs"/>
              </a:rPr>
              <a:t>, and ICREA.</a:t>
            </a:r>
          </a:p>
          <a:p>
            <a:r>
              <a:rPr lang="en-US" sz="1200" b="0" kern="1200" dirty="0">
                <a:solidFill>
                  <a:schemeClr val="tx1"/>
                </a:solidFill>
                <a:effectLst/>
                <a:latin typeface="+mn-lt"/>
                <a:ea typeface="+mn-ea"/>
                <a:cs typeface="+mn-cs"/>
              </a:rPr>
              <a:t>And finally, I would like to thank the China Scholarship Council for supporting my PhD.</a:t>
            </a:r>
          </a:p>
          <a:p>
            <a:r>
              <a:rPr lang="en-US" sz="1200" kern="1200" dirty="0">
                <a:solidFill>
                  <a:schemeClr val="tx1"/>
                </a:solidFill>
                <a:effectLst/>
                <a:latin typeface="+mn-lt"/>
                <a:ea typeface="+mn-ea"/>
                <a:cs typeface="+mn-cs"/>
              </a:rPr>
              <a:t> </a:t>
            </a:r>
            <a:endParaRPr lang="en-ES"/>
          </a:p>
        </p:txBody>
      </p:sp>
      <p:sp>
        <p:nvSpPr>
          <p:cNvPr id="4" name="Slide Number Placeholder 3"/>
          <p:cNvSpPr>
            <a:spLocks noGrp="1"/>
          </p:cNvSpPr>
          <p:nvPr>
            <p:ph type="sldNum" sz="quarter" idx="5"/>
          </p:nvPr>
        </p:nvSpPr>
        <p:spPr/>
        <p:txBody>
          <a:bodyPr/>
          <a:lstStyle/>
          <a:p>
            <a:fld id="{8657226F-573A-1044-9511-91D4D30C21AD}" type="slidenum">
              <a:rPr lang="en-US" smtClean="0"/>
              <a:t>14</a:t>
            </a:fld>
            <a:endParaRPr lang="en-US" dirty="0"/>
          </a:p>
        </p:txBody>
      </p:sp>
    </p:spTree>
    <p:extLst>
      <p:ext uri="{BB962C8B-B14F-4D97-AF65-F5344CB8AC3E}">
        <p14:creationId xmlns:p14="http://schemas.microsoft.com/office/powerpoint/2010/main" val="3802337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QAFI paper, most of the feature detail in the paper and other will come in another….</a:t>
            </a:r>
          </a:p>
        </p:txBody>
      </p:sp>
      <p:sp>
        <p:nvSpPr>
          <p:cNvPr id="4" name="Slide Number Placeholder 3"/>
          <p:cNvSpPr>
            <a:spLocks noGrp="1"/>
          </p:cNvSpPr>
          <p:nvPr>
            <p:ph type="sldNum" sz="quarter" idx="5"/>
          </p:nvPr>
        </p:nvSpPr>
        <p:spPr/>
        <p:txBody>
          <a:bodyPr/>
          <a:lstStyle/>
          <a:p>
            <a:fld id="{8657226F-573A-1044-9511-91D4D30C21AD}" type="slidenum">
              <a:rPr lang="en-US" smtClean="0"/>
              <a:t>15</a:t>
            </a:fld>
            <a:endParaRPr lang="en-US" dirty="0"/>
          </a:p>
        </p:txBody>
      </p:sp>
    </p:spTree>
    <p:extLst>
      <p:ext uri="{BB962C8B-B14F-4D97-AF65-F5344CB8AC3E}">
        <p14:creationId xmlns:p14="http://schemas.microsoft.com/office/powerpoint/2010/main" val="1144134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657226F-573A-1044-9511-91D4D30C21AD}" type="slidenum">
              <a:rPr lang="en-US" smtClean="0"/>
              <a:t>16</a:t>
            </a:fld>
            <a:endParaRPr lang="en-US" dirty="0"/>
          </a:p>
        </p:txBody>
      </p:sp>
    </p:spTree>
    <p:extLst>
      <p:ext uri="{BB962C8B-B14F-4D97-AF65-F5344CB8AC3E}">
        <p14:creationId xmlns:p14="http://schemas.microsoft.com/office/powerpoint/2010/main" val="13655671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Dataset </a:t>
            </a:r>
          </a:p>
        </p:txBody>
      </p:sp>
      <p:sp>
        <p:nvSpPr>
          <p:cNvPr id="4" name="Slide Number Placeholder 3"/>
          <p:cNvSpPr>
            <a:spLocks noGrp="1"/>
          </p:cNvSpPr>
          <p:nvPr>
            <p:ph type="sldNum" sz="quarter" idx="5"/>
          </p:nvPr>
        </p:nvSpPr>
        <p:spPr/>
        <p:txBody>
          <a:bodyPr/>
          <a:lstStyle/>
          <a:p>
            <a:fld id="{8657226F-573A-1044-9511-91D4D30C21AD}" type="slidenum">
              <a:rPr lang="en-US" smtClean="0"/>
              <a:t>17</a:t>
            </a:fld>
            <a:endParaRPr lang="en-US" dirty="0"/>
          </a:p>
        </p:txBody>
      </p:sp>
    </p:spTree>
    <p:extLst>
      <p:ext uri="{BB962C8B-B14F-4D97-AF65-F5344CB8AC3E}">
        <p14:creationId xmlns:p14="http://schemas.microsoft.com/office/powerpoint/2010/main" val="125950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64E51-0F14-27F1-4B7C-8A9B43DC80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B80060-E8A7-6A3C-1AA7-72E9398DB1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FEEA268-C637-FEFD-4E3D-A4DEEDC92189}"/>
              </a:ext>
            </a:extLst>
          </p:cNvPr>
          <p:cNvSpPr>
            <a:spLocks noGrp="1"/>
          </p:cNvSpPr>
          <p:nvPr>
            <p:ph type="dt" sz="half" idx="10"/>
          </p:nvPr>
        </p:nvSpPr>
        <p:spPr/>
        <p:txBody>
          <a:bodyPr/>
          <a:lstStyle/>
          <a:p>
            <a:fld id="{AD01FFA3-026C-464F-B14A-58C9FD9AB46B}" type="datetimeFigureOut">
              <a:rPr lang="en-US" smtClean="0"/>
              <a:t>12/7/25</a:t>
            </a:fld>
            <a:endParaRPr lang="en-US" dirty="0"/>
          </a:p>
        </p:txBody>
      </p:sp>
      <p:sp>
        <p:nvSpPr>
          <p:cNvPr id="5" name="Footer Placeholder 4">
            <a:extLst>
              <a:ext uri="{FF2B5EF4-FFF2-40B4-BE49-F238E27FC236}">
                <a16:creationId xmlns:a16="http://schemas.microsoft.com/office/drawing/2014/main" id="{36F449A6-89EC-8DEE-6E8C-6F3E649E12A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A337077-F083-61D9-4E4C-4B90E967ECA3}"/>
              </a:ext>
            </a:extLst>
          </p:cNvPr>
          <p:cNvSpPr>
            <a:spLocks noGrp="1"/>
          </p:cNvSpPr>
          <p:nvPr>
            <p:ph type="sldNum" sz="quarter" idx="12"/>
          </p:nvPr>
        </p:nvSpPr>
        <p:spPr/>
        <p:txBody>
          <a:bodyPr/>
          <a:lstStyle/>
          <a:p>
            <a:fld id="{B07CEB18-B9F9-2642-8AE1-3B7A09DD5AE5}" type="slidenum">
              <a:rPr lang="en-US" smtClean="0"/>
              <a:t>‹#›</a:t>
            </a:fld>
            <a:endParaRPr lang="en-US" dirty="0"/>
          </a:p>
        </p:txBody>
      </p:sp>
    </p:spTree>
    <p:extLst>
      <p:ext uri="{BB962C8B-B14F-4D97-AF65-F5344CB8AC3E}">
        <p14:creationId xmlns:p14="http://schemas.microsoft.com/office/powerpoint/2010/main" val="2226683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9DE5-0BFB-0B1B-4944-3D56F03CBE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AB34EA-7B8B-747C-AE7B-A864843F46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D82809-C7E1-64EB-168D-93CC1F8BC6E5}"/>
              </a:ext>
            </a:extLst>
          </p:cNvPr>
          <p:cNvSpPr>
            <a:spLocks noGrp="1"/>
          </p:cNvSpPr>
          <p:nvPr>
            <p:ph type="dt" sz="half" idx="10"/>
          </p:nvPr>
        </p:nvSpPr>
        <p:spPr/>
        <p:txBody>
          <a:bodyPr/>
          <a:lstStyle/>
          <a:p>
            <a:fld id="{AD01FFA3-026C-464F-B14A-58C9FD9AB46B}" type="datetimeFigureOut">
              <a:rPr lang="en-US" smtClean="0"/>
              <a:t>12/7/25</a:t>
            </a:fld>
            <a:endParaRPr lang="en-US" dirty="0"/>
          </a:p>
        </p:txBody>
      </p:sp>
      <p:sp>
        <p:nvSpPr>
          <p:cNvPr id="5" name="Footer Placeholder 4">
            <a:extLst>
              <a:ext uri="{FF2B5EF4-FFF2-40B4-BE49-F238E27FC236}">
                <a16:creationId xmlns:a16="http://schemas.microsoft.com/office/drawing/2014/main" id="{5CC25C59-CE55-6A0A-B19A-7A69B3EC904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E644E3B-401B-CA07-3485-F0B9A7A63091}"/>
              </a:ext>
            </a:extLst>
          </p:cNvPr>
          <p:cNvSpPr>
            <a:spLocks noGrp="1"/>
          </p:cNvSpPr>
          <p:nvPr>
            <p:ph type="sldNum" sz="quarter" idx="12"/>
          </p:nvPr>
        </p:nvSpPr>
        <p:spPr/>
        <p:txBody>
          <a:bodyPr/>
          <a:lstStyle/>
          <a:p>
            <a:fld id="{B07CEB18-B9F9-2642-8AE1-3B7A09DD5AE5}" type="slidenum">
              <a:rPr lang="en-US" smtClean="0"/>
              <a:t>‹#›</a:t>
            </a:fld>
            <a:endParaRPr lang="en-US" dirty="0"/>
          </a:p>
        </p:txBody>
      </p:sp>
    </p:spTree>
    <p:extLst>
      <p:ext uri="{BB962C8B-B14F-4D97-AF65-F5344CB8AC3E}">
        <p14:creationId xmlns:p14="http://schemas.microsoft.com/office/powerpoint/2010/main" val="637608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D88DC-217B-D765-C8F1-308CA4B7EB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F84ABC2-2871-EDA5-F345-591DB976E67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3663BB8-D230-5D58-82FA-2C1EDA4FF5A4}"/>
              </a:ext>
            </a:extLst>
          </p:cNvPr>
          <p:cNvSpPr>
            <a:spLocks noGrp="1"/>
          </p:cNvSpPr>
          <p:nvPr>
            <p:ph type="dt" sz="half" idx="10"/>
          </p:nvPr>
        </p:nvSpPr>
        <p:spPr/>
        <p:txBody>
          <a:bodyPr/>
          <a:lstStyle/>
          <a:p>
            <a:fld id="{AD01FFA3-026C-464F-B14A-58C9FD9AB46B}" type="datetimeFigureOut">
              <a:rPr lang="en-US" smtClean="0"/>
              <a:t>12/7/25</a:t>
            </a:fld>
            <a:endParaRPr lang="en-US" dirty="0"/>
          </a:p>
        </p:txBody>
      </p:sp>
      <p:sp>
        <p:nvSpPr>
          <p:cNvPr id="5" name="Footer Placeholder 4">
            <a:extLst>
              <a:ext uri="{FF2B5EF4-FFF2-40B4-BE49-F238E27FC236}">
                <a16:creationId xmlns:a16="http://schemas.microsoft.com/office/drawing/2014/main" id="{B61D51DE-66CE-A964-9BD4-1A74B3CEB1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A74E3E3-AD91-6CA4-140B-F95DA4FB23FE}"/>
              </a:ext>
            </a:extLst>
          </p:cNvPr>
          <p:cNvSpPr>
            <a:spLocks noGrp="1"/>
          </p:cNvSpPr>
          <p:nvPr>
            <p:ph type="sldNum" sz="quarter" idx="12"/>
          </p:nvPr>
        </p:nvSpPr>
        <p:spPr/>
        <p:txBody>
          <a:bodyPr/>
          <a:lstStyle/>
          <a:p>
            <a:fld id="{B07CEB18-B9F9-2642-8AE1-3B7A09DD5AE5}" type="slidenum">
              <a:rPr lang="en-US" smtClean="0"/>
              <a:t>‹#›</a:t>
            </a:fld>
            <a:endParaRPr lang="en-US" dirty="0"/>
          </a:p>
        </p:txBody>
      </p:sp>
    </p:spTree>
    <p:extLst>
      <p:ext uri="{BB962C8B-B14F-4D97-AF65-F5344CB8AC3E}">
        <p14:creationId xmlns:p14="http://schemas.microsoft.com/office/powerpoint/2010/main" val="1274069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F6599-626D-4D2A-6AB1-9A16DC1FFB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B50611-DBD9-D451-49AA-7E6AB852C0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641044-6472-5EE1-504F-8602C55ED4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D1BF50C-1500-3AA7-07B3-7269F499F3D4}"/>
              </a:ext>
            </a:extLst>
          </p:cNvPr>
          <p:cNvSpPr>
            <a:spLocks noGrp="1"/>
          </p:cNvSpPr>
          <p:nvPr>
            <p:ph type="dt" sz="half" idx="10"/>
          </p:nvPr>
        </p:nvSpPr>
        <p:spPr/>
        <p:txBody>
          <a:bodyPr/>
          <a:lstStyle/>
          <a:p>
            <a:fld id="{AD01FFA3-026C-464F-B14A-58C9FD9AB46B}" type="datetimeFigureOut">
              <a:rPr lang="en-US" smtClean="0"/>
              <a:t>12/7/25</a:t>
            </a:fld>
            <a:endParaRPr lang="en-US" dirty="0"/>
          </a:p>
        </p:txBody>
      </p:sp>
      <p:sp>
        <p:nvSpPr>
          <p:cNvPr id="6" name="Footer Placeholder 5">
            <a:extLst>
              <a:ext uri="{FF2B5EF4-FFF2-40B4-BE49-F238E27FC236}">
                <a16:creationId xmlns:a16="http://schemas.microsoft.com/office/drawing/2014/main" id="{FE544BB2-5513-FE66-9F89-4F6F956F5ED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1730B20-8C7E-EAC3-7050-21578A624635}"/>
              </a:ext>
            </a:extLst>
          </p:cNvPr>
          <p:cNvSpPr>
            <a:spLocks noGrp="1"/>
          </p:cNvSpPr>
          <p:nvPr>
            <p:ph type="sldNum" sz="quarter" idx="12"/>
          </p:nvPr>
        </p:nvSpPr>
        <p:spPr/>
        <p:txBody>
          <a:bodyPr/>
          <a:lstStyle/>
          <a:p>
            <a:fld id="{B07CEB18-B9F9-2642-8AE1-3B7A09DD5AE5}" type="slidenum">
              <a:rPr lang="en-US" smtClean="0"/>
              <a:t>‹#›</a:t>
            </a:fld>
            <a:endParaRPr lang="en-US" dirty="0"/>
          </a:p>
        </p:txBody>
      </p:sp>
    </p:spTree>
    <p:extLst>
      <p:ext uri="{BB962C8B-B14F-4D97-AF65-F5344CB8AC3E}">
        <p14:creationId xmlns:p14="http://schemas.microsoft.com/office/powerpoint/2010/main" val="2627090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E7F9-DACE-6883-A9FC-C78D0A4D195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AF2A4BB-E839-8A65-095C-9786339415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71F693-2BCD-052C-6B4F-907D4F56F2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01F9CA-34DA-34E1-1398-44B759AC8D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3B4D3D-B6F7-FC0E-31B0-4C3E344A16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029FDB-6FE5-43D2-4AC2-E2835A7A0B1C}"/>
              </a:ext>
            </a:extLst>
          </p:cNvPr>
          <p:cNvSpPr>
            <a:spLocks noGrp="1"/>
          </p:cNvSpPr>
          <p:nvPr>
            <p:ph type="dt" sz="half" idx="10"/>
          </p:nvPr>
        </p:nvSpPr>
        <p:spPr/>
        <p:txBody>
          <a:bodyPr/>
          <a:lstStyle/>
          <a:p>
            <a:fld id="{AD01FFA3-026C-464F-B14A-58C9FD9AB46B}" type="datetimeFigureOut">
              <a:rPr lang="en-US" smtClean="0"/>
              <a:t>12/7/25</a:t>
            </a:fld>
            <a:endParaRPr lang="en-US" dirty="0"/>
          </a:p>
        </p:txBody>
      </p:sp>
      <p:sp>
        <p:nvSpPr>
          <p:cNvPr id="8" name="Footer Placeholder 7">
            <a:extLst>
              <a:ext uri="{FF2B5EF4-FFF2-40B4-BE49-F238E27FC236}">
                <a16:creationId xmlns:a16="http://schemas.microsoft.com/office/drawing/2014/main" id="{06FC02E2-80A6-7568-12E6-BB1F449C74E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46798FB-31E8-20BA-923A-722E1E1142BA}"/>
              </a:ext>
            </a:extLst>
          </p:cNvPr>
          <p:cNvSpPr>
            <a:spLocks noGrp="1"/>
          </p:cNvSpPr>
          <p:nvPr>
            <p:ph type="sldNum" sz="quarter" idx="12"/>
          </p:nvPr>
        </p:nvSpPr>
        <p:spPr/>
        <p:txBody>
          <a:bodyPr/>
          <a:lstStyle/>
          <a:p>
            <a:fld id="{B07CEB18-B9F9-2642-8AE1-3B7A09DD5AE5}" type="slidenum">
              <a:rPr lang="en-US" smtClean="0"/>
              <a:t>‹#›</a:t>
            </a:fld>
            <a:endParaRPr lang="en-US" dirty="0"/>
          </a:p>
        </p:txBody>
      </p:sp>
    </p:spTree>
    <p:extLst>
      <p:ext uri="{BB962C8B-B14F-4D97-AF65-F5344CB8AC3E}">
        <p14:creationId xmlns:p14="http://schemas.microsoft.com/office/powerpoint/2010/main" val="1426019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760C4-2294-9CC0-C04E-8A94B4DCB2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0FFEB96-A6C0-C1FD-98DF-A35AEC9B3633}"/>
              </a:ext>
            </a:extLst>
          </p:cNvPr>
          <p:cNvSpPr>
            <a:spLocks noGrp="1"/>
          </p:cNvSpPr>
          <p:nvPr>
            <p:ph type="dt" sz="half" idx="10"/>
          </p:nvPr>
        </p:nvSpPr>
        <p:spPr/>
        <p:txBody>
          <a:bodyPr/>
          <a:lstStyle/>
          <a:p>
            <a:fld id="{AD01FFA3-026C-464F-B14A-58C9FD9AB46B}" type="datetimeFigureOut">
              <a:rPr lang="en-US" smtClean="0"/>
              <a:t>12/7/25</a:t>
            </a:fld>
            <a:endParaRPr lang="en-US" dirty="0"/>
          </a:p>
        </p:txBody>
      </p:sp>
      <p:sp>
        <p:nvSpPr>
          <p:cNvPr id="4" name="Footer Placeholder 3">
            <a:extLst>
              <a:ext uri="{FF2B5EF4-FFF2-40B4-BE49-F238E27FC236}">
                <a16:creationId xmlns:a16="http://schemas.microsoft.com/office/drawing/2014/main" id="{F7FE1025-2E0A-7831-3D28-17AC50F2046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402D66-EFEF-DAF6-A796-2B2120AA3A8E}"/>
              </a:ext>
            </a:extLst>
          </p:cNvPr>
          <p:cNvSpPr>
            <a:spLocks noGrp="1"/>
          </p:cNvSpPr>
          <p:nvPr>
            <p:ph type="sldNum" sz="quarter" idx="12"/>
          </p:nvPr>
        </p:nvSpPr>
        <p:spPr/>
        <p:txBody>
          <a:bodyPr/>
          <a:lstStyle/>
          <a:p>
            <a:fld id="{B07CEB18-B9F9-2642-8AE1-3B7A09DD5AE5}" type="slidenum">
              <a:rPr lang="en-US" smtClean="0"/>
              <a:t>‹#›</a:t>
            </a:fld>
            <a:endParaRPr lang="en-US" dirty="0"/>
          </a:p>
        </p:txBody>
      </p:sp>
    </p:spTree>
    <p:extLst>
      <p:ext uri="{BB962C8B-B14F-4D97-AF65-F5344CB8AC3E}">
        <p14:creationId xmlns:p14="http://schemas.microsoft.com/office/powerpoint/2010/main" val="2820332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8208A1-BD41-3354-01AF-C7CF8926228C}"/>
              </a:ext>
            </a:extLst>
          </p:cNvPr>
          <p:cNvSpPr>
            <a:spLocks noGrp="1"/>
          </p:cNvSpPr>
          <p:nvPr>
            <p:ph type="dt" sz="half" idx="10"/>
          </p:nvPr>
        </p:nvSpPr>
        <p:spPr/>
        <p:txBody>
          <a:bodyPr/>
          <a:lstStyle/>
          <a:p>
            <a:fld id="{AD01FFA3-026C-464F-B14A-58C9FD9AB46B}" type="datetimeFigureOut">
              <a:rPr lang="en-US" smtClean="0"/>
              <a:t>12/7/25</a:t>
            </a:fld>
            <a:endParaRPr lang="en-US" dirty="0"/>
          </a:p>
        </p:txBody>
      </p:sp>
      <p:sp>
        <p:nvSpPr>
          <p:cNvPr id="3" name="Footer Placeholder 2">
            <a:extLst>
              <a:ext uri="{FF2B5EF4-FFF2-40B4-BE49-F238E27FC236}">
                <a16:creationId xmlns:a16="http://schemas.microsoft.com/office/drawing/2014/main" id="{C4643754-C3C3-FC39-A58E-65FF95D27A5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1E38B75-F5DD-358C-78C3-25EAA701796A}"/>
              </a:ext>
            </a:extLst>
          </p:cNvPr>
          <p:cNvSpPr>
            <a:spLocks noGrp="1"/>
          </p:cNvSpPr>
          <p:nvPr>
            <p:ph type="sldNum" sz="quarter" idx="12"/>
          </p:nvPr>
        </p:nvSpPr>
        <p:spPr/>
        <p:txBody>
          <a:bodyPr/>
          <a:lstStyle/>
          <a:p>
            <a:fld id="{B07CEB18-B9F9-2642-8AE1-3B7A09DD5AE5}" type="slidenum">
              <a:rPr lang="en-US" smtClean="0"/>
              <a:t>‹#›</a:t>
            </a:fld>
            <a:endParaRPr lang="en-US" dirty="0"/>
          </a:p>
        </p:txBody>
      </p:sp>
    </p:spTree>
    <p:extLst>
      <p:ext uri="{BB962C8B-B14F-4D97-AF65-F5344CB8AC3E}">
        <p14:creationId xmlns:p14="http://schemas.microsoft.com/office/powerpoint/2010/main" val="2531847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EBF18-BA51-8F37-C6F6-2708B50FFA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09A899-DF7E-A278-29A4-2DCBB83353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CA76162-4378-4815-2F3D-2E56F20617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4CBD7A-1E1F-0046-FBAE-5FA2B02E0736}"/>
              </a:ext>
            </a:extLst>
          </p:cNvPr>
          <p:cNvSpPr>
            <a:spLocks noGrp="1"/>
          </p:cNvSpPr>
          <p:nvPr>
            <p:ph type="dt" sz="half" idx="10"/>
          </p:nvPr>
        </p:nvSpPr>
        <p:spPr/>
        <p:txBody>
          <a:bodyPr/>
          <a:lstStyle/>
          <a:p>
            <a:fld id="{AD01FFA3-026C-464F-B14A-58C9FD9AB46B}" type="datetimeFigureOut">
              <a:rPr lang="en-US" smtClean="0"/>
              <a:t>12/7/25</a:t>
            </a:fld>
            <a:endParaRPr lang="en-US" dirty="0"/>
          </a:p>
        </p:txBody>
      </p:sp>
      <p:sp>
        <p:nvSpPr>
          <p:cNvPr id="6" name="Footer Placeholder 5">
            <a:extLst>
              <a:ext uri="{FF2B5EF4-FFF2-40B4-BE49-F238E27FC236}">
                <a16:creationId xmlns:a16="http://schemas.microsoft.com/office/drawing/2014/main" id="{477BCB1B-56E2-7D1C-7BA2-F37AECFC402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98B941C-0B5F-476F-EA8B-2628E50E1743}"/>
              </a:ext>
            </a:extLst>
          </p:cNvPr>
          <p:cNvSpPr>
            <a:spLocks noGrp="1"/>
          </p:cNvSpPr>
          <p:nvPr>
            <p:ph type="sldNum" sz="quarter" idx="12"/>
          </p:nvPr>
        </p:nvSpPr>
        <p:spPr/>
        <p:txBody>
          <a:bodyPr/>
          <a:lstStyle/>
          <a:p>
            <a:fld id="{B07CEB18-B9F9-2642-8AE1-3B7A09DD5AE5}" type="slidenum">
              <a:rPr lang="en-US" smtClean="0"/>
              <a:t>‹#›</a:t>
            </a:fld>
            <a:endParaRPr lang="en-US" dirty="0"/>
          </a:p>
        </p:txBody>
      </p:sp>
    </p:spTree>
    <p:extLst>
      <p:ext uri="{BB962C8B-B14F-4D97-AF65-F5344CB8AC3E}">
        <p14:creationId xmlns:p14="http://schemas.microsoft.com/office/powerpoint/2010/main" val="1281787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4DC34-A2E5-9C23-4B60-AB1EDC0126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A6E51B-D660-A920-5527-67E9ADE80D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182956-80A6-D3CF-0BE5-2C2AFFE4BD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22C3D8-5514-98D1-4F92-26037126D11D}"/>
              </a:ext>
            </a:extLst>
          </p:cNvPr>
          <p:cNvSpPr>
            <a:spLocks noGrp="1"/>
          </p:cNvSpPr>
          <p:nvPr>
            <p:ph type="dt" sz="half" idx="10"/>
          </p:nvPr>
        </p:nvSpPr>
        <p:spPr/>
        <p:txBody>
          <a:bodyPr/>
          <a:lstStyle/>
          <a:p>
            <a:fld id="{AD01FFA3-026C-464F-B14A-58C9FD9AB46B}" type="datetimeFigureOut">
              <a:rPr lang="en-US" smtClean="0"/>
              <a:t>12/7/25</a:t>
            </a:fld>
            <a:endParaRPr lang="en-US" dirty="0"/>
          </a:p>
        </p:txBody>
      </p:sp>
      <p:sp>
        <p:nvSpPr>
          <p:cNvPr id="6" name="Footer Placeholder 5">
            <a:extLst>
              <a:ext uri="{FF2B5EF4-FFF2-40B4-BE49-F238E27FC236}">
                <a16:creationId xmlns:a16="http://schemas.microsoft.com/office/drawing/2014/main" id="{64A2B453-C540-762C-7388-2C8C839159E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0F2CEDA-FF84-393C-AD90-1CEEB44EA083}"/>
              </a:ext>
            </a:extLst>
          </p:cNvPr>
          <p:cNvSpPr>
            <a:spLocks noGrp="1"/>
          </p:cNvSpPr>
          <p:nvPr>
            <p:ph type="sldNum" sz="quarter" idx="12"/>
          </p:nvPr>
        </p:nvSpPr>
        <p:spPr/>
        <p:txBody>
          <a:bodyPr/>
          <a:lstStyle/>
          <a:p>
            <a:fld id="{B07CEB18-B9F9-2642-8AE1-3B7A09DD5AE5}" type="slidenum">
              <a:rPr lang="en-US" smtClean="0"/>
              <a:t>‹#›</a:t>
            </a:fld>
            <a:endParaRPr lang="en-US" dirty="0"/>
          </a:p>
        </p:txBody>
      </p:sp>
    </p:spTree>
    <p:extLst>
      <p:ext uri="{BB962C8B-B14F-4D97-AF65-F5344CB8AC3E}">
        <p14:creationId xmlns:p14="http://schemas.microsoft.com/office/powerpoint/2010/main" val="2613262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43FD3-540E-DA31-B6BA-83236013EA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4C6FAB-5FF5-E06C-1E52-55E31961A0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8F5C21-598B-38EA-DF4C-2DC6437DC0D2}"/>
              </a:ext>
            </a:extLst>
          </p:cNvPr>
          <p:cNvSpPr>
            <a:spLocks noGrp="1"/>
          </p:cNvSpPr>
          <p:nvPr>
            <p:ph type="dt" sz="half" idx="10"/>
          </p:nvPr>
        </p:nvSpPr>
        <p:spPr/>
        <p:txBody>
          <a:bodyPr/>
          <a:lstStyle/>
          <a:p>
            <a:fld id="{AD01FFA3-026C-464F-B14A-58C9FD9AB46B}" type="datetimeFigureOut">
              <a:rPr lang="en-US" smtClean="0"/>
              <a:t>12/7/25</a:t>
            </a:fld>
            <a:endParaRPr lang="en-US" dirty="0"/>
          </a:p>
        </p:txBody>
      </p:sp>
      <p:sp>
        <p:nvSpPr>
          <p:cNvPr id="5" name="Footer Placeholder 4">
            <a:extLst>
              <a:ext uri="{FF2B5EF4-FFF2-40B4-BE49-F238E27FC236}">
                <a16:creationId xmlns:a16="http://schemas.microsoft.com/office/drawing/2014/main" id="{A8691EA6-39CF-E634-D54A-7086855C798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90C4B4-EE83-B0D5-3DE2-2315185992E4}"/>
              </a:ext>
            </a:extLst>
          </p:cNvPr>
          <p:cNvSpPr>
            <a:spLocks noGrp="1"/>
          </p:cNvSpPr>
          <p:nvPr>
            <p:ph type="sldNum" sz="quarter" idx="12"/>
          </p:nvPr>
        </p:nvSpPr>
        <p:spPr/>
        <p:txBody>
          <a:bodyPr/>
          <a:lstStyle/>
          <a:p>
            <a:fld id="{B07CEB18-B9F9-2642-8AE1-3B7A09DD5AE5}" type="slidenum">
              <a:rPr lang="en-US" smtClean="0"/>
              <a:t>‹#›</a:t>
            </a:fld>
            <a:endParaRPr lang="en-US" dirty="0"/>
          </a:p>
        </p:txBody>
      </p:sp>
    </p:spTree>
    <p:extLst>
      <p:ext uri="{BB962C8B-B14F-4D97-AF65-F5344CB8AC3E}">
        <p14:creationId xmlns:p14="http://schemas.microsoft.com/office/powerpoint/2010/main" val="3621072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7E921C-634E-7A5C-FB91-E1AB1EF9E24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8A7FD38-95FE-4CC7-51A4-390C609286D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2AA1D0-A5B3-4577-3377-FCE3181E3957}"/>
              </a:ext>
            </a:extLst>
          </p:cNvPr>
          <p:cNvSpPr>
            <a:spLocks noGrp="1"/>
          </p:cNvSpPr>
          <p:nvPr>
            <p:ph type="dt" sz="half" idx="10"/>
          </p:nvPr>
        </p:nvSpPr>
        <p:spPr/>
        <p:txBody>
          <a:bodyPr/>
          <a:lstStyle/>
          <a:p>
            <a:fld id="{AD01FFA3-026C-464F-B14A-58C9FD9AB46B}" type="datetimeFigureOut">
              <a:rPr lang="en-US" smtClean="0"/>
              <a:t>12/7/25</a:t>
            </a:fld>
            <a:endParaRPr lang="en-US" dirty="0"/>
          </a:p>
        </p:txBody>
      </p:sp>
      <p:sp>
        <p:nvSpPr>
          <p:cNvPr id="5" name="Footer Placeholder 4">
            <a:extLst>
              <a:ext uri="{FF2B5EF4-FFF2-40B4-BE49-F238E27FC236}">
                <a16:creationId xmlns:a16="http://schemas.microsoft.com/office/drawing/2014/main" id="{65B7D4E6-D3F2-BB2B-4FC9-FAFFA992F9D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3B7ED8-5CF6-0940-0E65-92AE15780749}"/>
              </a:ext>
            </a:extLst>
          </p:cNvPr>
          <p:cNvSpPr>
            <a:spLocks noGrp="1"/>
          </p:cNvSpPr>
          <p:nvPr>
            <p:ph type="sldNum" sz="quarter" idx="12"/>
          </p:nvPr>
        </p:nvSpPr>
        <p:spPr/>
        <p:txBody>
          <a:bodyPr/>
          <a:lstStyle/>
          <a:p>
            <a:fld id="{B07CEB18-B9F9-2642-8AE1-3B7A09DD5AE5}" type="slidenum">
              <a:rPr lang="en-US" smtClean="0"/>
              <a:t>‹#›</a:t>
            </a:fld>
            <a:endParaRPr lang="en-US" dirty="0"/>
          </a:p>
        </p:txBody>
      </p:sp>
    </p:spTree>
    <p:extLst>
      <p:ext uri="{BB962C8B-B14F-4D97-AF65-F5344CB8AC3E}">
        <p14:creationId xmlns:p14="http://schemas.microsoft.com/office/powerpoint/2010/main" val="9643723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12"/>
        <p:cNvGrpSpPr/>
        <p:nvPr/>
      </p:nvGrpSpPr>
      <p:grpSpPr>
        <a:xfrm>
          <a:off x="0" y="0"/>
          <a:ext cx="0" cy="0"/>
          <a:chOff x="0" y="0"/>
          <a:chExt cx="0" cy="0"/>
        </a:xfrm>
      </p:grpSpPr>
    </p:spTree>
    <p:extLst>
      <p:ext uri="{BB962C8B-B14F-4D97-AF65-F5344CB8AC3E}">
        <p14:creationId xmlns:p14="http://schemas.microsoft.com/office/powerpoint/2010/main" val="697996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C1582C-25EE-23B3-ED6A-D1E37D00DE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EF4D0C-E89B-49F2-248F-DBECB5201C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84F47C-D4CA-35CD-AD28-CD978A572E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D01FFA3-026C-464F-B14A-58C9FD9AB46B}" type="datetimeFigureOut">
              <a:rPr lang="en-US" smtClean="0"/>
              <a:t>12/7/25</a:t>
            </a:fld>
            <a:endParaRPr lang="en-US" dirty="0"/>
          </a:p>
        </p:txBody>
      </p:sp>
      <p:sp>
        <p:nvSpPr>
          <p:cNvPr id="5" name="Footer Placeholder 4">
            <a:extLst>
              <a:ext uri="{FF2B5EF4-FFF2-40B4-BE49-F238E27FC236}">
                <a16:creationId xmlns:a16="http://schemas.microsoft.com/office/drawing/2014/main" id="{E2787288-BD74-9C17-5496-223FDA9E89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F03D91B5-DF8F-80E6-50A8-5A3148F790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07CEB18-B9F9-2642-8AE1-3B7A09DD5AE5}" type="slidenum">
              <a:rPr lang="en-US" smtClean="0"/>
              <a:t>‹#›</a:t>
            </a:fld>
            <a:endParaRPr lang="en-US" dirty="0"/>
          </a:p>
        </p:txBody>
      </p:sp>
    </p:spTree>
    <p:extLst>
      <p:ext uri="{BB962C8B-B14F-4D97-AF65-F5344CB8AC3E}">
        <p14:creationId xmlns:p14="http://schemas.microsoft.com/office/powerpoint/2010/main" val="42352258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jpg"/><Relationship Id="rId7"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emf"/><Relationship Id="rId9"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
          <p:cNvSpPr txBox="1"/>
          <p:nvPr/>
        </p:nvSpPr>
        <p:spPr>
          <a:xfrm>
            <a:off x="0" y="0"/>
            <a:ext cx="12192000" cy="932087"/>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chemeClr val="dk1"/>
              </a:buClr>
              <a:buSzPts val="3600"/>
              <a:buFont typeface="Arial"/>
              <a:buNone/>
            </a:pPr>
            <a:r>
              <a:rPr lang="en-US" sz="3600" b="0" i="0" u="none" strike="noStrike" cap="small">
                <a:solidFill>
                  <a:schemeClr val="dk1"/>
                </a:solidFill>
                <a:latin typeface="Arial"/>
                <a:ea typeface="Arial"/>
                <a:cs typeface="Arial"/>
                <a:sym typeface="Arial"/>
              </a:rPr>
              <a:t>CAGI</a:t>
            </a:r>
            <a:r>
              <a:rPr lang="en-US" sz="3600" b="0" i="0" u="none" strike="noStrike" cap="none">
                <a:solidFill>
                  <a:schemeClr val="dk1"/>
                </a:solidFill>
                <a:latin typeface="Arial"/>
                <a:ea typeface="Arial"/>
                <a:cs typeface="Arial"/>
                <a:sym typeface="Arial"/>
              </a:rPr>
              <a:t>7</a:t>
            </a:r>
            <a:r>
              <a:rPr lang="en-US" sz="1600" b="1" i="0" u="none" strike="noStrike" cap="none">
                <a:solidFill>
                  <a:srgbClr val="404041"/>
                </a:solidFill>
                <a:latin typeface="Arial"/>
                <a:ea typeface="Arial"/>
                <a:cs typeface="Arial"/>
                <a:sym typeface="Arial"/>
              </a:rPr>
              <a:t> </a:t>
            </a:r>
            <a:r>
              <a:rPr lang="en-US" sz="3600" b="0" i="0" u="none" strike="noStrike" cap="small">
                <a:solidFill>
                  <a:schemeClr val="dk1"/>
                </a:solidFill>
                <a:latin typeface="Arial"/>
                <a:ea typeface="Arial"/>
                <a:cs typeface="Arial"/>
                <a:sym typeface="Arial"/>
              </a:rPr>
              <a:t> slide pack guidelines</a:t>
            </a:r>
            <a:endParaRPr sz="1400" b="0" i="0" u="none" strike="noStrike" cap="none">
              <a:solidFill>
                <a:srgbClr val="000000"/>
              </a:solidFill>
              <a:latin typeface="Arial"/>
              <a:ea typeface="Arial"/>
              <a:cs typeface="Arial"/>
              <a:sym typeface="Arial"/>
            </a:endParaRPr>
          </a:p>
        </p:txBody>
      </p:sp>
      <p:sp>
        <p:nvSpPr>
          <p:cNvPr id="139" name="Google Shape;139;p1"/>
          <p:cNvSpPr txBox="1"/>
          <p:nvPr/>
        </p:nvSpPr>
        <p:spPr>
          <a:xfrm>
            <a:off x="191386" y="1637414"/>
            <a:ext cx="11753331" cy="5220586"/>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Authors: please include THIS slide at the beginning of your presentation to indicate that you agree with reuse of your slides in CAGI presentations, according to the terms below, and digitally sign by writing your name above.</a:t>
            </a:r>
            <a:endParaRPr sz="14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To disseminate the CAGI results, I encourage all CAGI participants to remix these CAGI slides for inclusion in their oral and poster presentations.</a:t>
            </a:r>
            <a:endParaRPr sz="14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CAGI participants may use or publish any content of these slides only in compliance with the CAGI Data Use Agreement.</a:t>
            </a:r>
            <a:endParaRPr sz="14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CAGI participants may not cite or publish any content of these slides except with the written permission of the originating author or in the primary CAGI publications.</a:t>
            </a:r>
            <a:endParaRPr sz="14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CAGI participants must acknowledge the original authors of these slides and CAGI7.  Include the acknowledgement banner across the bottom.</a:t>
            </a:r>
            <a:endParaRPr sz="14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CAGI participants must include the CAGI credits slide in their presentations.</a:t>
            </a:r>
            <a:endParaRPr sz="14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Slides with a red slash (no remix) may not be included in a presentation unless all attendees are registered CAGI participants who signed the data use agreement.</a:t>
            </a:r>
            <a:endParaRPr sz="14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Slides with a red X over the entire slide may not be used in any circumstances.</a:t>
            </a:r>
            <a:endParaRPr sz="14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Slides with a blue slash (embargoed) may not be used unless the embargo is explicitly lifted.</a:t>
            </a:r>
            <a:endParaRPr sz="14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Slides without slash or X may be tweeted unless flagged with the “No tweet” icon.</a:t>
            </a:r>
            <a:endParaRPr sz="14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sz="1400" b="0" i="0" u="none" strike="noStrike" cap="none">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Note for slide authors: we expect all CAGI participants to abide by these restrictions and will make best effort to ensure they are followed. However, bear in mind that we have limited means of enforcing them, and therefore the restrictions cannot be guaranteed.</a:t>
            </a:r>
            <a:endParaRPr sz="1400" b="0" i="0" u="none" strike="noStrike" cap="none">
              <a:solidFill>
                <a:srgbClr val="000000"/>
              </a:solidFill>
              <a:latin typeface="Arial"/>
              <a:ea typeface="Arial"/>
              <a:cs typeface="Arial"/>
              <a:sym typeface="Arial"/>
            </a:endParaRPr>
          </a:p>
        </p:txBody>
      </p:sp>
      <p:sp>
        <p:nvSpPr>
          <p:cNvPr id="140" name="Google Shape;140;p1"/>
          <p:cNvSpPr txBox="1"/>
          <p:nvPr/>
        </p:nvSpPr>
        <p:spPr>
          <a:xfrm>
            <a:off x="0" y="818707"/>
            <a:ext cx="12191999"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chemeClr val="dk1"/>
                </a:solidFill>
                <a:latin typeface="Arial"/>
                <a:ea typeface="Arial"/>
                <a:cs typeface="Arial"/>
                <a:sym typeface="Arial"/>
              </a:rPr>
              <a:t>I agree to my slides being used according to the following terms:</a:t>
            </a:r>
            <a:br>
              <a:rPr lang="en-US" sz="2400" b="0" i="0" u="none" strike="noStrike" cap="none" dirty="0">
                <a:solidFill>
                  <a:schemeClr val="dk1"/>
                </a:solidFill>
                <a:latin typeface="Arial"/>
                <a:ea typeface="Arial"/>
                <a:cs typeface="Arial"/>
                <a:sym typeface="Arial"/>
              </a:rPr>
            </a:br>
            <a:r>
              <a:rPr lang="en-US" sz="2400" b="0" i="0" u="none" strike="noStrike" cap="none" dirty="0">
                <a:solidFill>
                  <a:srgbClr val="FF0000"/>
                </a:solidFill>
                <a:latin typeface="Arial"/>
                <a:ea typeface="Arial"/>
                <a:cs typeface="Arial"/>
                <a:sym typeface="Arial"/>
              </a:rPr>
              <a:t>__Shaopei</a:t>
            </a:r>
            <a:r>
              <a:rPr lang="zh-CN" altLang="en-US" sz="2400" b="0" i="0" u="none" strike="noStrike" cap="none" dirty="0">
                <a:solidFill>
                  <a:srgbClr val="FF0000"/>
                </a:solidFill>
                <a:latin typeface="Arial"/>
                <a:ea typeface="Arial"/>
                <a:cs typeface="Arial"/>
                <a:sym typeface="Arial"/>
              </a:rPr>
              <a:t> </a:t>
            </a:r>
            <a:r>
              <a:rPr lang="en-US" altLang="zh-CN" sz="2400" b="0" i="0" u="none" strike="noStrike" cap="none" dirty="0">
                <a:solidFill>
                  <a:srgbClr val="FF0000"/>
                </a:solidFill>
                <a:latin typeface="Arial"/>
                <a:ea typeface="Arial"/>
                <a:cs typeface="Arial"/>
                <a:sym typeface="Arial"/>
              </a:rPr>
              <a:t>Ye</a:t>
            </a:r>
            <a:r>
              <a:rPr lang="en-US" sz="2400" b="0" i="0" u="none" strike="noStrike" cap="none" dirty="0">
                <a:solidFill>
                  <a:srgbClr val="FF0000"/>
                </a:solidFill>
                <a:latin typeface="Arial"/>
                <a:ea typeface="Arial"/>
                <a:cs typeface="Arial"/>
                <a:sym typeface="Arial"/>
              </a:rPr>
              <a:t>__</a:t>
            </a:r>
            <a:endParaRPr sz="1400" b="0" i="0" u="none" strike="noStrike" cap="none" dirty="0">
              <a:solidFill>
                <a:srgbClr val="000000"/>
              </a:solidFill>
              <a:latin typeface="Arial"/>
              <a:ea typeface="Arial"/>
              <a:cs typeface="Arial"/>
              <a:sym typeface="Arial"/>
            </a:endParaRPr>
          </a:p>
        </p:txBody>
      </p:sp>
      <p:grpSp>
        <p:nvGrpSpPr>
          <p:cNvPr id="141" name="Google Shape;141;p1"/>
          <p:cNvGrpSpPr/>
          <p:nvPr/>
        </p:nvGrpSpPr>
        <p:grpSpPr>
          <a:xfrm>
            <a:off x="11710128" y="5443867"/>
            <a:ext cx="290486" cy="279032"/>
            <a:chOff x="5373" y="3933"/>
            <a:chExt cx="387" cy="387"/>
          </a:xfrm>
        </p:grpSpPr>
        <p:sp>
          <p:nvSpPr>
            <p:cNvPr id="142" name="Google Shape;142;p1"/>
            <p:cNvSpPr/>
            <p:nvPr/>
          </p:nvSpPr>
          <p:spPr>
            <a:xfrm>
              <a:off x="5373" y="3933"/>
              <a:ext cx="387" cy="387"/>
            </a:xfrm>
            <a:prstGeom prst="ellipse">
              <a:avLst/>
            </a:prstGeom>
            <a:solidFill>
              <a:schemeClr val="lt1"/>
            </a:solidFill>
            <a:ln w="28575" cap="flat" cmpd="sng">
              <a:solidFill>
                <a:srgbClr val="FF02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43" name="Google Shape;143;p1"/>
            <p:cNvPicPr preferRelativeResize="0"/>
            <p:nvPr/>
          </p:nvPicPr>
          <p:blipFill rotWithShape="1">
            <a:blip r:embed="rId3">
              <a:alphaModFix/>
            </a:blip>
            <a:srcRect/>
            <a:stretch/>
          </p:blipFill>
          <p:spPr>
            <a:xfrm>
              <a:off x="5411" y="4005"/>
              <a:ext cx="311" cy="248"/>
            </a:xfrm>
            <a:prstGeom prst="rect">
              <a:avLst/>
            </a:prstGeom>
            <a:noFill/>
            <a:ln>
              <a:noFill/>
            </a:ln>
          </p:spPr>
        </p:pic>
        <p:cxnSp>
          <p:nvCxnSpPr>
            <p:cNvPr id="144" name="Google Shape;144;p1"/>
            <p:cNvCxnSpPr/>
            <p:nvPr/>
          </p:nvCxnSpPr>
          <p:spPr>
            <a:xfrm rot="10800000" flipH="1">
              <a:off x="5436" y="3971"/>
              <a:ext cx="267" cy="311"/>
            </a:xfrm>
            <a:prstGeom prst="straightConnector1">
              <a:avLst/>
            </a:prstGeom>
            <a:noFill/>
            <a:ln w="28575" cap="flat" cmpd="sng">
              <a:solidFill>
                <a:srgbClr val="FF0200"/>
              </a:solidFill>
              <a:prstDash val="solid"/>
              <a:round/>
              <a:headEnd type="none" w="sm" len="sm"/>
              <a:tailEnd type="none" w="sm" len="sm"/>
            </a:ln>
          </p:spPr>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2D5E047-F89B-2D08-980A-39455F449CDA}"/>
              </a:ext>
            </a:extLst>
          </p:cNvPr>
          <p:cNvSpPr txBox="1"/>
          <p:nvPr/>
        </p:nvSpPr>
        <p:spPr>
          <a:xfrm>
            <a:off x="649508" y="1652456"/>
            <a:ext cx="10724736" cy="29854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effectLst/>
                <a:uLnTx/>
                <a:uFillTx/>
                <a:latin typeface="Aptos" panose="02110004020202020204"/>
                <a:ea typeface="等线" panose="02010600030101010101" pitchFamily="2" charset="-122"/>
                <a:cs typeface="+mn-cs"/>
              </a:rPr>
              <a:t>Variant</a:t>
            </a:r>
            <a:r>
              <a:rPr kumimoji="0" lang="zh-CN" altLang="en-US" sz="4000" b="1" i="0" u="none" strike="noStrike" kern="1200" cap="none" spc="0" normalizeH="0" baseline="0" noProof="0" dirty="0">
                <a:ln>
                  <a:noFill/>
                </a:ln>
                <a:effectLst/>
                <a:uLnTx/>
                <a:uFillTx/>
                <a:latin typeface="Aptos" panose="02110004020202020204"/>
                <a:ea typeface="等线" panose="02010600030101010101" pitchFamily="2" charset="-122"/>
                <a:cs typeface="+mn-cs"/>
              </a:rPr>
              <a:t> </a:t>
            </a:r>
            <a:r>
              <a:rPr kumimoji="0" lang="en-US" altLang="zh-CN" sz="4000" b="1" i="0" u="none" strike="noStrike" kern="1200" cap="none" spc="0" normalizeH="0" baseline="0" noProof="0" dirty="0">
                <a:ln>
                  <a:noFill/>
                </a:ln>
                <a:effectLst/>
                <a:uLnTx/>
                <a:uFillTx/>
                <a:latin typeface="Aptos" panose="02110004020202020204"/>
                <a:ea typeface="等线" panose="02010600030101010101" pitchFamily="2" charset="-122"/>
                <a:cs typeface="+mn-cs"/>
              </a:rPr>
              <a:t>Impact</a:t>
            </a:r>
            <a:r>
              <a:rPr kumimoji="0" lang="zh-CN" altLang="en-US" sz="4000" b="1" i="0" u="none" strike="noStrike" kern="1200" cap="none" spc="0" normalizeH="0" baseline="0" noProof="0" dirty="0">
                <a:ln>
                  <a:noFill/>
                </a:ln>
                <a:effectLst/>
                <a:uLnTx/>
                <a:uFillTx/>
                <a:latin typeface="Aptos" panose="02110004020202020204"/>
                <a:ea typeface="等线" panose="02010600030101010101" pitchFamily="2" charset="-122"/>
                <a:cs typeface="+mn-cs"/>
              </a:rPr>
              <a:t> </a:t>
            </a:r>
            <a:r>
              <a:rPr kumimoji="0" lang="en-US" altLang="zh-CN" sz="4000" b="1" i="0" u="none" strike="noStrike" kern="1200" cap="none" spc="0" normalizeH="0" baseline="0" noProof="0" dirty="0">
                <a:ln>
                  <a:noFill/>
                </a:ln>
                <a:effectLst/>
                <a:uLnTx/>
                <a:uFillTx/>
                <a:latin typeface="Aptos" panose="02110004020202020204"/>
                <a:ea typeface="等线" panose="02010600030101010101" pitchFamily="2" charset="-122"/>
                <a:cs typeface="+mn-cs"/>
              </a:rPr>
              <a:t>Prediction</a:t>
            </a:r>
            <a:r>
              <a:rPr kumimoji="0" lang="zh-CN" altLang="en-US" sz="4000" b="1" i="0" u="none" strike="noStrike" kern="1200" cap="none" spc="0" normalizeH="0" baseline="0" noProof="0" dirty="0">
                <a:ln>
                  <a:noFill/>
                </a:ln>
                <a:effectLst/>
                <a:uLnTx/>
                <a:uFillTx/>
                <a:latin typeface="Aptos" panose="02110004020202020204"/>
                <a:ea typeface="等线" panose="02010600030101010101" pitchFamily="2" charset="-122"/>
                <a:cs typeface="+mn-cs"/>
              </a:rPr>
              <a:t> </a:t>
            </a:r>
            <a:r>
              <a:rPr kumimoji="0" lang="en-US" altLang="zh-CN" sz="4000" b="1" i="0" u="none" strike="noStrike" kern="1200" cap="none" spc="0" normalizeH="0" baseline="0" noProof="0" dirty="0">
                <a:ln>
                  <a:noFill/>
                </a:ln>
                <a:effectLst/>
                <a:uLnTx/>
                <a:uFillTx/>
                <a:latin typeface="Aptos" panose="02110004020202020204"/>
                <a:ea typeface="等线" panose="02010600030101010101" pitchFamily="2" charset="-122"/>
                <a:cs typeface="+mn-cs"/>
              </a:rPr>
              <a:t>via</a:t>
            </a:r>
            <a:r>
              <a:rPr kumimoji="0" lang="zh-CN" altLang="en-US" sz="4000" b="1" i="0" u="none" strike="noStrike" kern="1200" cap="none" spc="0" normalizeH="0" baseline="0" noProof="0" dirty="0">
                <a:ln>
                  <a:noFill/>
                </a:ln>
                <a:effectLst/>
                <a:uLnTx/>
                <a:uFillTx/>
                <a:latin typeface="Aptos" panose="02110004020202020204"/>
                <a:ea typeface="等线" panose="02010600030101010101" pitchFamily="2" charset="-122"/>
                <a:cs typeface="+mn-cs"/>
              </a:rPr>
              <a:t> </a:t>
            </a:r>
            <a:r>
              <a:rPr kumimoji="0" lang="en-US" sz="4000" b="1" i="0" u="none" strike="noStrike" kern="1200" cap="none" spc="0" normalizeH="0" baseline="0" noProof="0" dirty="0">
                <a:ln>
                  <a:noFill/>
                </a:ln>
                <a:effectLst/>
                <a:uLnTx/>
                <a:uFillTx/>
                <a:latin typeface="Aptos" panose="02110004020202020204"/>
                <a:ea typeface="+mn-ea"/>
                <a:cs typeface="+mn-cs"/>
              </a:rPr>
              <a:t>QAFI family</a:t>
            </a:r>
          </a:p>
          <a:p>
            <a:r>
              <a:rPr lang="en-US" sz="4000" b="1" dirty="0"/>
              <a:t>LPL Challenge</a:t>
            </a:r>
          </a:p>
          <a:p>
            <a:endParaRPr lang="en-US" sz="4400" dirty="0"/>
          </a:p>
          <a:p>
            <a:r>
              <a:rPr lang="en-US" sz="3200" dirty="0"/>
              <a:t>CLINTRABI</a:t>
            </a:r>
            <a:r>
              <a:rPr lang="en-US" sz="3200" baseline="30000" dirty="0"/>
              <a:t>*</a:t>
            </a:r>
            <a:r>
              <a:rPr lang="en-US" sz="3200" dirty="0"/>
              <a:t> TEAM – Shaopei Ye</a:t>
            </a:r>
          </a:p>
          <a:p>
            <a:r>
              <a:rPr lang="en-US" sz="3200" dirty="0"/>
              <a:t>Vall d’Hebron Institute of Research (VHIR)</a:t>
            </a:r>
          </a:p>
        </p:txBody>
      </p:sp>
      <p:pic>
        <p:nvPicPr>
          <p:cNvPr id="3" name="Picture 2">
            <a:extLst>
              <a:ext uri="{FF2B5EF4-FFF2-40B4-BE49-F238E27FC236}">
                <a16:creationId xmlns:a16="http://schemas.microsoft.com/office/drawing/2014/main" id="{7ACCC7C4-30FB-3F4D-AB68-37C3926FDC75}"/>
              </a:ext>
            </a:extLst>
          </p:cNvPr>
          <p:cNvPicPr>
            <a:picLocks noChangeAspect="1"/>
          </p:cNvPicPr>
          <p:nvPr/>
        </p:nvPicPr>
        <p:blipFill>
          <a:blip r:embed="rId3"/>
          <a:stretch>
            <a:fillRect/>
          </a:stretch>
        </p:blipFill>
        <p:spPr>
          <a:xfrm>
            <a:off x="9083394" y="5985161"/>
            <a:ext cx="1453850" cy="762001"/>
          </a:xfrm>
          <a:prstGeom prst="rect">
            <a:avLst/>
          </a:prstGeom>
        </p:spPr>
      </p:pic>
      <p:pic>
        <p:nvPicPr>
          <p:cNvPr id="4" name="Picture 3" descr="Logo&#10;&#10;Description automatically generated">
            <a:extLst>
              <a:ext uri="{FF2B5EF4-FFF2-40B4-BE49-F238E27FC236}">
                <a16:creationId xmlns:a16="http://schemas.microsoft.com/office/drawing/2014/main" id="{D0A33B82-502F-2CAB-A22E-29FBE9CB3783}"/>
              </a:ext>
            </a:extLst>
          </p:cNvPr>
          <p:cNvPicPr>
            <a:picLocks noChangeAspect="1"/>
          </p:cNvPicPr>
          <p:nvPr/>
        </p:nvPicPr>
        <p:blipFill>
          <a:blip r:embed="rId4"/>
          <a:stretch>
            <a:fillRect/>
          </a:stretch>
        </p:blipFill>
        <p:spPr>
          <a:xfrm>
            <a:off x="10640291" y="5985161"/>
            <a:ext cx="1523999" cy="762000"/>
          </a:xfrm>
          <a:prstGeom prst="rect">
            <a:avLst/>
          </a:prstGeom>
        </p:spPr>
      </p:pic>
      <p:sp>
        <p:nvSpPr>
          <p:cNvPr id="2" name="CuadroTexto 1">
            <a:extLst>
              <a:ext uri="{FF2B5EF4-FFF2-40B4-BE49-F238E27FC236}">
                <a16:creationId xmlns:a16="http://schemas.microsoft.com/office/drawing/2014/main" id="{01ABD8EE-9F35-BF7D-3EEE-CFBC1FDAF89B}"/>
              </a:ext>
            </a:extLst>
          </p:cNvPr>
          <p:cNvSpPr txBox="1"/>
          <p:nvPr/>
        </p:nvSpPr>
        <p:spPr>
          <a:xfrm>
            <a:off x="785446" y="5146431"/>
            <a:ext cx="7397731" cy="369332"/>
          </a:xfrm>
          <a:prstGeom prst="rect">
            <a:avLst/>
          </a:prstGeom>
          <a:noFill/>
        </p:spPr>
        <p:txBody>
          <a:bodyPr wrap="none" rtlCol="0">
            <a:spAutoFit/>
          </a:bodyPr>
          <a:lstStyle/>
          <a:p>
            <a:r>
              <a:rPr lang="en-US" baseline="30000" dirty="0"/>
              <a:t>*</a:t>
            </a:r>
            <a:r>
              <a:rPr lang="en-US" b="1" u="sng" dirty="0"/>
              <a:t>Clin</a:t>
            </a:r>
            <a:r>
              <a:rPr lang="en-US" dirty="0"/>
              <a:t>ical and </a:t>
            </a:r>
            <a:r>
              <a:rPr lang="en-US" b="1" u="sng" dirty="0"/>
              <a:t>Tra</a:t>
            </a:r>
            <a:r>
              <a:rPr lang="en-US" dirty="0"/>
              <a:t>nslational </a:t>
            </a:r>
            <a:r>
              <a:rPr lang="en-US" b="1" u="sng" dirty="0"/>
              <a:t>Bi</a:t>
            </a:r>
            <a:r>
              <a:rPr lang="en-US" dirty="0"/>
              <a:t>oinformatics Group, VHIR, Barcelona, Spain</a:t>
            </a:r>
          </a:p>
        </p:txBody>
      </p:sp>
    </p:spTree>
    <p:extLst>
      <p:ext uri="{BB962C8B-B14F-4D97-AF65-F5344CB8AC3E}">
        <p14:creationId xmlns:p14="http://schemas.microsoft.com/office/powerpoint/2010/main" val="2038359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2F38627-F3B3-2D56-5487-D47F04C25194}"/>
              </a:ext>
            </a:extLst>
          </p:cNvPr>
          <p:cNvSpPr/>
          <p:nvPr/>
        </p:nvSpPr>
        <p:spPr>
          <a:xfrm>
            <a:off x="0" y="1"/>
            <a:ext cx="12192000" cy="1163782"/>
          </a:xfrm>
          <a:prstGeom prst="rect">
            <a:avLst/>
          </a:prstGeom>
          <a:gradFill flip="none" rotWithShape="1">
            <a:gsLst>
              <a:gs pos="0">
                <a:srgbClr val="0D1833"/>
              </a:gs>
              <a:gs pos="100000">
                <a:srgbClr val="17365A"/>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5" name="TextBox 4">
            <a:extLst>
              <a:ext uri="{FF2B5EF4-FFF2-40B4-BE49-F238E27FC236}">
                <a16:creationId xmlns:a16="http://schemas.microsoft.com/office/drawing/2014/main" id="{5216BD68-4A24-6A48-A2C8-3698E5F09774}"/>
              </a:ext>
            </a:extLst>
          </p:cNvPr>
          <p:cNvSpPr txBox="1"/>
          <p:nvPr/>
        </p:nvSpPr>
        <p:spPr>
          <a:xfrm>
            <a:off x="897773" y="1966203"/>
            <a:ext cx="9960727" cy="3539430"/>
          </a:xfrm>
          <a:prstGeom prst="rect">
            <a:avLst/>
          </a:prstGeom>
          <a:noFill/>
        </p:spPr>
        <p:txBody>
          <a:bodyPr wrap="square">
            <a:spAutoFit/>
          </a:bodyPr>
          <a:lstStyle/>
          <a:p>
            <a:pPr marL="457200" indent="-457200">
              <a:buFont typeface="Wingdings" pitchFamily="2" charset="2"/>
              <a:buChar char="§"/>
            </a:pPr>
            <a:r>
              <a:rPr lang="en-US" sz="2800" b="1" dirty="0"/>
              <a:t>Goal:</a:t>
            </a:r>
            <a:r>
              <a:rPr lang="en-US" sz="2800" dirty="0"/>
              <a:t> prediction of the functional impact of missense variants</a:t>
            </a:r>
          </a:p>
          <a:p>
            <a:pPr marL="457200" indent="-457200">
              <a:buFont typeface="Wingdings" pitchFamily="2" charset="2"/>
              <a:buChar char="§"/>
            </a:pPr>
            <a:r>
              <a:rPr lang="en-US" sz="2800" b="1" dirty="0"/>
              <a:t>Family of Models:</a:t>
            </a:r>
            <a:r>
              <a:rPr lang="en-US" sz="2800" dirty="0"/>
              <a:t> QAFI (Quantitative Assessment of Functional Impact)</a:t>
            </a:r>
          </a:p>
          <a:p>
            <a:pPr marL="914400" lvl="1" indent="-457200">
              <a:buFont typeface="Wingdings" pitchFamily="2" charset="2"/>
              <a:buChar char="§"/>
            </a:pPr>
            <a:r>
              <a:rPr lang="en-US" sz="2800" b="1" dirty="0"/>
              <a:t>Fundamental:</a:t>
            </a:r>
            <a:r>
              <a:rPr lang="en-US" sz="2800" dirty="0"/>
              <a:t> QAFI 2.0, QAFIsplit 1.0-3.0, QAFIclas</a:t>
            </a:r>
          </a:p>
          <a:p>
            <a:pPr marL="914400" lvl="1" indent="-457200">
              <a:buFont typeface="Wingdings" pitchFamily="2" charset="2"/>
              <a:buChar char="§"/>
            </a:pPr>
            <a:r>
              <a:rPr lang="en-US" sz="2800" b="1" dirty="0"/>
              <a:t>Metapredictors:</a:t>
            </a:r>
            <a:r>
              <a:rPr lang="en-US" sz="2800" dirty="0"/>
              <a:t> QAFImeta</a:t>
            </a:r>
          </a:p>
          <a:p>
            <a:pPr marL="457200" indent="-457200">
              <a:buFont typeface="Wingdings" pitchFamily="2" charset="2"/>
              <a:buChar char="§"/>
            </a:pPr>
            <a:endParaRPr lang="en-US" sz="2800" b="1" dirty="0"/>
          </a:p>
          <a:p>
            <a:pPr marL="457200" indent="-457200">
              <a:buFont typeface="Wingdings" pitchFamily="2" charset="2"/>
              <a:buChar char="§"/>
            </a:pPr>
            <a:r>
              <a:rPr lang="en-US" sz="2800" b="1" dirty="0"/>
              <a:t>LPL Challenge:</a:t>
            </a:r>
            <a:r>
              <a:rPr lang="en-US" sz="2800" dirty="0"/>
              <a:t> six distinct models</a:t>
            </a:r>
          </a:p>
        </p:txBody>
      </p:sp>
      <p:sp>
        <p:nvSpPr>
          <p:cNvPr id="9" name="TextBox 8">
            <a:extLst>
              <a:ext uri="{FF2B5EF4-FFF2-40B4-BE49-F238E27FC236}">
                <a16:creationId xmlns:a16="http://schemas.microsoft.com/office/drawing/2014/main" id="{AF341720-7E7A-0E05-86F6-0966F121ACEF}"/>
              </a:ext>
            </a:extLst>
          </p:cNvPr>
          <p:cNvSpPr txBox="1"/>
          <p:nvPr/>
        </p:nvSpPr>
        <p:spPr>
          <a:xfrm>
            <a:off x="2724244" y="283359"/>
            <a:ext cx="9107538" cy="646331"/>
          </a:xfrm>
          <a:prstGeom prst="rect">
            <a:avLst/>
          </a:prstGeom>
          <a:noFill/>
        </p:spPr>
        <p:txBody>
          <a:bodyPr wrap="square">
            <a:spAutoFit/>
          </a:bodyPr>
          <a:lstStyle/>
          <a:p>
            <a:r>
              <a:rPr lang="en-US" sz="3600" b="1" dirty="0">
                <a:solidFill>
                  <a:schemeClr val="bg1"/>
                </a:solidFill>
              </a:rPr>
              <a:t>CLINTRABI Research Focus</a:t>
            </a:r>
            <a:endParaRPr lang="en-US" sz="3600" dirty="0">
              <a:solidFill>
                <a:schemeClr val="bg1"/>
              </a:solidFill>
            </a:endParaRPr>
          </a:p>
        </p:txBody>
      </p:sp>
    </p:spTree>
    <p:extLst>
      <p:ext uri="{BB962C8B-B14F-4D97-AF65-F5344CB8AC3E}">
        <p14:creationId xmlns:p14="http://schemas.microsoft.com/office/powerpoint/2010/main" val="370187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C5CCA36-AF36-587B-5437-584828C7962F}"/>
              </a:ext>
            </a:extLst>
          </p:cNvPr>
          <p:cNvSpPr/>
          <p:nvPr/>
        </p:nvSpPr>
        <p:spPr>
          <a:xfrm>
            <a:off x="0" y="1"/>
            <a:ext cx="12192000" cy="1163782"/>
          </a:xfrm>
          <a:prstGeom prst="rect">
            <a:avLst/>
          </a:prstGeom>
          <a:gradFill flip="none" rotWithShape="1">
            <a:gsLst>
              <a:gs pos="0">
                <a:srgbClr val="0D1833"/>
              </a:gs>
              <a:gs pos="100000">
                <a:srgbClr val="17365A"/>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11" name="TextBox 10">
            <a:extLst>
              <a:ext uri="{FF2B5EF4-FFF2-40B4-BE49-F238E27FC236}">
                <a16:creationId xmlns:a16="http://schemas.microsoft.com/office/drawing/2014/main" id="{00D9EBC8-7788-5C05-66A9-685BFF878C4D}"/>
              </a:ext>
            </a:extLst>
          </p:cNvPr>
          <p:cNvSpPr txBox="1"/>
          <p:nvPr/>
        </p:nvSpPr>
        <p:spPr>
          <a:xfrm>
            <a:off x="464662" y="1696881"/>
            <a:ext cx="11484429" cy="1384995"/>
          </a:xfrm>
          <a:prstGeom prst="rect">
            <a:avLst/>
          </a:prstGeom>
          <a:noFill/>
        </p:spPr>
        <p:txBody>
          <a:bodyPr wrap="square">
            <a:spAutoFit/>
          </a:bodyPr>
          <a:lstStyle/>
          <a:p>
            <a:r>
              <a:rPr lang="en-US" sz="2800" b="1" dirty="0"/>
              <a:t>Central Prediction Strategy: Ensemble Approach</a:t>
            </a:r>
          </a:p>
          <a:p>
            <a:pPr marL="914400" lvl="1" indent="-457200">
              <a:buFont typeface="Wingdings" pitchFamily="2" charset="2"/>
              <a:buChar char="§"/>
            </a:pPr>
            <a:r>
              <a:rPr lang="en-US" sz="2800" dirty="0"/>
              <a:t>Base predictors: 60 Protein</a:t>
            </a:r>
            <a:r>
              <a:rPr lang="en-US" altLang="zh-CN" sz="2800" dirty="0"/>
              <a:t>-S</a:t>
            </a:r>
            <a:r>
              <a:rPr lang="en-US" sz="2800" dirty="0"/>
              <a:t>pecific Predictors (PSPs)</a:t>
            </a:r>
          </a:p>
          <a:p>
            <a:pPr marL="914400" lvl="1" indent="-457200">
              <a:buFont typeface="Wingdings" pitchFamily="2" charset="2"/>
              <a:buChar char="§"/>
            </a:pPr>
            <a:r>
              <a:rPr lang="en-US" sz="2800" dirty="0"/>
              <a:t>Integration strategy: median-based, weighted-correlation</a:t>
            </a:r>
          </a:p>
        </p:txBody>
      </p:sp>
      <p:sp>
        <p:nvSpPr>
          <p:cNvPr id="15" name="TextBox 14">
            <a:extLst>
              <a:ext uri="{FF2B5EF4-FFF2-40B4-BE49-F238E27FC236}">
                <a16:creationId xmlns:a16="http://schemas.microsoft.com/office/drawing/2014/main" id="{C99F10E5-552B-E154-23F1-720766814808}"/>
              </a:ext>
            </a:extLst>
          </p:cNvPr>
          <p:cNvSpPr txBox="1"/>
          <p:nvPr/>
        </p:nvSpPr>
        <p:spPr>
          <a:xfrm>
            <a:off x="509649" y="4249162"/>
            <a:ext cx="5876589" cy="954107"/>
          </a:xfrm>
          <a:prstGeom prst="rect">
            <a:avLst/>
          </a:prstGeom>
          <a:noFill/>
        </p:spPr>
        <p:txBody>
          <a:bodyPr wrap="square">
            <a:spAutoFit/>
          </a:bodyPr>
          <a:lstStyle/>
          <a:p>
            <a:r>
              <a:rPr lang="en-US" sz="2800" b="1" dirty="0"/>
              <a:t>Novel Feature: Mutation Tolerance</a:t>
            </a:r>
            <a:endParaRPr lang="en-US" sz="2800" dirty="0"/>
          </a:p>
          <a:p>
            <a:pPr marL="914400" lvl="1" indent="-457200">
              <a:buFont typeface="Wingdings" pitchFamily="2" charset="2"/>
              <a:buChar char="§"/>
            </a:pPr>
            <a:r>
              <a:rPr lang="es-ES" sz="2800" dirty="0"/>
              <a:t>Source: linear predictor</a:t>
            </a:r>
            <a:endParaRPr lang="en-US" sz="2800" dirty="0"/>
          </a:p>
        </p:txBody>
      </p:sp>
      <p:sp>
        <p:nvSpPr>
          <p:cNvPr id="7" name="TextBox 6">
            <a:extLst>
              <a:ext uri="{FF2B5EF4-FFF2-40B4-BE49-F238E27FC236}">
                <a16:creationId xmlns:a16="http://schemas.microsoft.com/office/drawing/2014/main" id="{1BBA296D-F353-58D6-906D-D222ED810812}"/>
              </a:ext>
            </a:extLst>
          </p:cNvPr>
          <p:cNvSpPr txBox="1"/>
          <p:nvPr/>
        </p:nvSpPr>
        <p:spPr>
          <a:xfrm>
            <a:off x="3016868" y="314137"/>
            <a:ext cx="7041532" cy="584775"/>
          </a:xfrm>
          <a:prstGeom prst="rect">
            <a:avLst/>
          </a:prstGeom>
          <a:noFill/>
        </p:spPr>
        <p:txBody>
          <a:bodyPr wrap="square">
            <a:spAutoFit/>
          </a:bodyPr>
          <a:lstStyle/>
          <a:p>
            <a:r>
              <a:rPr lang="en-US" sz="3200" b="1" dirty="0">
                <a:solidFill>
                  <a:schemeClr val="bg1"/>
                </a:solidFill>
              </a:rPr>
              <a:t>QAFI family: QAFI2.0, QAFIsplit  </a:t>
            </a:r>
            <a:endParaRPr lang="en-US" sz="3200" dirty="0">
              <a:solidFill>
                <a:schemeClr val="bg1"/>
              </a:solidFill>
            </a:endParaRPr>
          </a:p>
        </p:txBody>
      </p:sp>
      <p:pic>
        <p:nvPicPr>
          <p:cNvPr id="19" name="Picture 18" descr="A white background with black and white clouds&#10;&#10;Description automatically generated">
            <a:extLst>
              <a:ext uri="{FF2B5EF4-FFF2-40B4-BE49-F238E27FC236}">
                <a16:creationId xmlns:a16="http://schemas.microsoft.com/office/drawing/2014/main" id="{8A06A27E-31BB-7906-3D74-CCDA90227485}"/>
              </a:ext>
            </a:extLst>
          </p:cNvPr>
          <p:cNvPicPr>
            <a:picLocks noChangeAspect="1"/>
          </p:cNvPicPr>
          <p:nvPr/>
        </p:nvPicPr>
        <p:blipFill>
          <a:blip r:embed="rId3"/>
          <a:stretch>
            <a:fillRect/>
          </a:stretch>
        </p:blipFill>
        <p:spPr>
          <a:xfrm>
            <a:off x="9643998" y="3157912"/>
            <a:ext cx="2548002" cy="831205"/>
          </a:xfrm>
          <a:prstGeom prst="rect">
            <a:avLst/>
          </a:prstGeom>
        </p:spPr>
      </p:pic>
      <p:grpSp>
        <p:nvGrpSpPr>
          <p:cNvPr id="23" name="Group 22">
            <a:extLst>
              <a:ext uri="{FF2B5EF4-FFF2-40B4-BE49-F238E27FC236}">
                <a16:creationId xmlns:a16="http://schemas.microsoft.com/office/drawing/2014/main" id="{AB3E29BE-55B7-C3CC-797F-E428825901D0}"/>
              </a:ext>
            </a:extLst>
          </p:cNvPr>
          <p:cNvGrpSpPr/>
          <p:nvPr/>
        </p:nvGrpSpPr>
        <p:grpSpPr>
          <a:xfrm>
            <a:off x="6287979" y="3347189"/>
            <a:ext cx="5882571" cy="3123949"/>
            <a:chOff x="6287979" y="3312020"/>
            <a:chExt cx="5882571" cy="3123949"/>
          </a:xfrm>
        </p:grpSpPr>
        <p:pic>
          <p:nvPicPr>
            <p:cNvPr id="13" name="Picture 12" descr="A chart of different colors&#10;&#10;AI-generated content may be incorrect.">
              <a:extLst>
                <a:ext uri="{FF2B5EF4-FFF2-40B4-BE49-F238E27FC236}">
                  <a16:creationId xmlns:a16="http://schemas.microsoft.com/office/drawing/2014/main" id="{4AB2E36B-7272-246F-69AE-DF37A2077D96}"/>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6287979" y="3429000"/>
              <a:ext cx="5865960" cy="3006969"/>
            </a:xfrm>
            <a:prstGeom prst="rect">
              <a:avLst/>
            </a:prstGeom>
          </p:spPr>
        </p:pic>
        <p:pic>
          <p:nvPicPr>
            <p:cNvPr id="3" name="Picture 2">
              <a:extLst>
                <a:ext uri="{FF2B5EF4-FFF2-40B4-BE49-F238E27FC236}">
                  <a16:creationId xmlns:a16="http://schemas.microsoft.com/office/drawing/2014/main" id="{6CDA3B30-8966-5DC0-2B6E-E8CAF886D6DB}"/>
                </a:ext>
              </a:extLst>
            </p:cNvPr>
            <p:cNvPicPr>
              <a:picLocks noChangeAspect="1"/>
            </p:cNvPicPr>
            <p:nvPr/>
          </p:nvPicPr>
          <p:blipFill>
            <a:blip r:embed="rId5"/>
            <a:stretch>
              <a:fillRect/>
            </a:stretch>
          </p:blipFill>
          <p:spPr>
            <a:xfrm>
              <a:off x="6287979" y="4065155"/>
              <a:ext cx="431476" cy="2169390"/>
            </a:xfrm>
            <a:prstGeom prst="rect">
              <a:avLst/>
            </a:prstGeom>
          </p:spPr>
        </p:pic>
        <p:pic>
          <p:nvPicPr>
            <p:cNvPr id="22" name="Picture 21" descr="A close-up of a white background&#10;&#10;Description automatically generated">
              <a:extLst>
                <a:ext uri="{FF2B5EF4-FFF2-40B4-BE49-F238E27FC236}">
                  <a16:creationId xmlns:a16="http://schemas.microsoft.com/office/drawing/2014/main" id="{1B81D66E-AF03-6262-2D53-0A7CD31077D6}"/>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9933710" y="3312020"/>
              <a:ext cx="2236840" cy="706997"/>
            </a:xfrm>
            <a:prstGeom prst="rect">
              <a:avLst/>
            </a:prstGeom>
          </p:spPr>
        </p:pic>
        <p:pic>
          <p:nvPicPr>
            <p:cNvPr id="17" name="Picture 16" descr="A diagram of different color palettes&#10;&#10;Description automatically generated with medium confidence">
              <a:extLst>
                <a:ext uri="{FF2B5EF4-FFF2-40B4-BE49-F238E27FC236}">
                  <a16:creationId xmlns:a16="http://schemas.microsoft.com/office/drawing/2014/main" id="{5F7B1A8C-E3C1-33D8-5398-B80581CC5690}"/>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10331603" y="3440130"/>
              <a:ext cx="1441053" cy="450778"/>
            </a:xfrm>
            <a:prstGeom prst="rect">
              <a:avLst/>
            </a:prstGeom>
          </p:spPr>
        </p:pic>
      </p:grpSp>
    </p:spTree>
    <p:extLst>
      <p:ext uri="{BB962C8B-B14F-4D97-AF65-F5344CB8AC3E}">
        <p14:creationId xmlns:p14="http://schemas.microsoft.com/office/powerpoint/2010/main" val="1586811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B41D0-6443-612A-421F-1551FE7A101A}"/>
            </a:ext>
          </a:extLst>
        </p:cNvPr>
        <p:cNvGrpSpPr/>
        <p:nvPr/>
      </p:nvGrpSpPr>
      <p:grpSpPr>
        <a:xfrm>
          <a:off x="0" y="0"/>
          <a:ext cx="0" cy="0"/>
          <a:chOff x="0" y="0"/>
          <a:chExt cx="0" cy="0"/>
        </a:xfrm>
      </p:grpSpPr>
      <p:sp>
        <p:nvSpPr>
          <p:cNvPr id="26" name="CuadroTexto 25">
            <a:extLst>
              <a:ext uri="{FF2B5EF4-FFF2-40B4-BE49-F238E27FC236}">
                <a16:creationId xmlns:a16="http://schemas.microsoft.com/office/drawing/2014/main" id="{5AE43FB0-1FBA-E469-E5DC-0E069613ED64}"/>
              </a:ext>
            </a:extLst>
          </p:cNvPr>
          <p:cNvSpPr txBox="1"/>
          <p:nvPr/>
        </p:nvSpPr>
        <p:spPr>
          <a:xfrm>
            <a:off x="212846" y="2016383"/>
            <a:ext cx="2380780" cy="461665"/>
          </a:xfrm>
          <a:prstGeom prst="rect">
            <a:avLst/>
          </a:prstGeom>
          <a:noFill/>
        </p:spPr>
        <p:txBody>
          <a:bodyPr wrap="none" rtlCol="0">
            <a:spAutoFit/>
          </a:bodyPr>
          <a:lstStyle/>
          <a:p>
            <a:r>
              <a:rPr lang="en-US" sz="2400" dirty="0"/>
              <a:t>CAGI PROTEINS</a:t>
            </a:r>
          </a:p>
        </p:txBody>
      </p:sp>
      <p:sp>
        <p:nvSpPr>
          <p:cNvPr id="10" name="Rectangle 9">
            <a:extLst>
              <a:ext uri="{FF2B5EF4-FFF2-40B4-BE49-F238E27FC236}">
                <a16:creationId xmlns:a16="http://schemas.microsoft.com/office/drawing/2014/main" id="{B3C4AF1D-EB9B-65E3-D7D9-BC1D1C487576}"/>
              </a:ext>
            </a:extLst>
          </p:cNvPr>
          <p:cNvSpPr/>
          <p:nvPr/>
        </p:nvSpPr>
        <p:spPr>
          <a:xfrm>
            <a:off x="7648303" y="3991705"/>
            <a:ext cx="4193177" cy="16263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pic>
        <p:nvPicPr>
          <p:cNvPr id="20" name="Picture 19">
            <a:extLst>
              <a:ext uri="{FF2B5EF4-FFF2-40B4-BE49-F238E27FC236}">
                <a16:creationId xmlns:a16="http://schemas.microsoft.com/office/drawing/2014/main" id="{0CEEA7AA-BF09-7AD1-A17B-96F53108E99B}"/>
              </a:ext>
            </a:extLst>
          </p:cNvPr>
          <p:cNvPicPr>
            <a:picLocks noChangeAspect="1"/>
          </p:cNvPicPr>
          <p:nvPr/>
        </p:nvPicPr>
        <p:blipFill>
          <a:blip r:embed="rId3"/>
          <a:srcRect/>
          <a:stretch/>
        </p:blipFill>
        <p:spPr>
          <a:xfrm>
            <a:off x="354214" y="1739991"/>
            <a:ext cx="11621245" cy="3684245"/>
          </a:xfrm>
          <a:prstGeom prst="rect">
            <a:avLst/>
          </a:prstGeom>
        </p:spPr>
      </p:pic>
      <p:sp>
        <p:nvSpPr>
          <p:cNvPr id="2" name="CuadroTexto 1">
            <a:extLst>
              <a:ext uri="{FF2B5EF4-FFF2-40B4-BE49-F238E27FC236}">
                <a16:creationId xmlns:a16="http://schemas.microsoft.com/office/drawing/2014/main" id="{E2268013-5D79-A204-8887-5E2C415391F8}"/>
              </a:ext>
            </a:extLst>
          </p:cNvPr>
          <p:cNvSpPr txBox="1"/>
          <p:nvPr/>
        </p:nvSpPr>
        <p:spPr>
          <a:xfrm>
            <a:off x="212846" y="415304"/>
            <a:ext cx="4890121" cy="646331"/>
          </a:xfrm>
          <a:prstGeom prst="rect">
            <a:avLst/>
          </a:prstGeom>
          <a:noFill/>
        </p:spPr>
        <p:txBody>
          <a:bodyPr wrap="none" rtlCol="0">
            <a:spAutoFit/>
          </a:bodyPr>
          <a:lstStyle/>
          <a:p>
            <a:r>
              <a:rPr lang="en-US" sz="3600" b="1" dirty="0"/>
              <a:t>Fundamental</a:t>
            </a:r>
            <a:r>
              <a:rPr lang="en-US" sz="3600" dirty="0"/>
              <a:t>: QAFI 2.0</a:t>
            </a:r>
          </a:p>
        </p:txBody>
      </p:sp>
      <p:sp>
        <p:nvSpPr>
          <p:cNvPr id="3" name="TextBox 2">
            <a:extLst>
              <a:ext uri="{FF2B5EF4-FFF2-40B4-BE49-F238E27FC236}">
                <a16:creationId xmlns:a16="http://schemas.microsoft.com/office/drawing/2014/main" id="{708622C4-3EBD-CBBE-3D94-CE9277A98C19}"/>
              </a:ext>
            </a:extLst>
          </p:cNvPr>
          <p:cNvSpPr txBox="1"/>
          <p:nvPr/>
        </p:nvSpPr>
        <p:spPr>
          <a:xfrm>
            <a:off x="7437475" y="6298663"/>
            <a:ext cx="7498179" cy="369332"/>
          </a:xfrm>
          <a:prstGeom prst="rect">
            <a:avLst/>
          </a:prstGeom>
          <a:noFill/>
        </p:spPr>
        <p:txBody>
          <a:bodyPr wrap="square">
            <a:spAutoFit/>
          </a:bodyPr>
          <a:lstStyle/>
          <a:p>
            <a:r>
              <a:rPr lang="en-US" i="1" dirty="0">
                <a:solidFill>
                  <a:schemeClr val="bg2">
                    <a:lumMod val="50000"/>
                  </a:schemeClr>
                </a:solidFill>
              </a:rPr>
              <a:t>Ozkan et al. (2025), Hum Genet 144, 191–208.</a:t>
            </a:r>
            <a:endParaRPr lang="en-ES" i="1">
              <a:solidFill>
                <a:schemeClr val="bg2">
                  <a:lumMod val="50000"/>
                </a:schemeClr>
              </a:solidFill>
            </a:endParaRPr>
          </a:p>
        </p:txBody>
      </p:sp>
    </p:spTree>
    <p:extLst>
      <p:ext uri="{BB962C8B-B14F-4D97-AF65-F5344CB8AC3E}">
        <p14:creationId xmlns:p14="http://schemas.microsoft.com/office/powerpoint/2010/main" val="2169291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120E7-52BD-C47E-EE78-7F22EFA4F678}"/>
            </a:ext>
          </a:extLst>
        </p:cNvPr>
        <p:cNvGrpSpPr/>
        <p:nvPr/>
      </p:nvGrpSpPr>
      <p:grpSpPr>
        <a:xfrm>
          <a:off x="0" y="0"/>
          <a:ext cx="0" cy="0"/>
          <a:chOff x="0" y="0"/>
          <a:chExt cx="0" cy="0"/>
        </a:xfrm>
      </p:grpSpPr>
      <p:sp>
        <p:nvSpPr>
          <p:cNvPr id="26" name="CuadroTexto 25">
            <a:extLst>
              <a:ext uri="{FF2B5EF4-FFF2-40B4-BE49-F238E27FC236}">
                <a16:creationId xmlns:a16="http://schemas.microsoft.com/office/drawing/2014/main" id="{175E7CCB-8F75-014F-8D95-353A8826C809}"/>
              </a:ext>
            </a:extLst>
          </p:cNvPr>
          <p:cNvSpPr txBox="1"/>
          <p:nvPr/>
        </p:nvSpPr>
        <p:spPr>
          <a:xfrm>
            <a:off x="212846" y="2063275"/>
            <a:ext cx="2380780" cy="461665"/>
          </a:xfrm>
          <a:prstGeom prst="rect">
            <a:avLst/>
          </a:prstGeom>
          <a:noFill/>
        </p:spPr>
        <p:txBody>
          <a:bodyPr wrap="none" rtlCol="0">
            <a:spAutoFit/>
          </a:bodyPr>
          <a:lstStyle/>
          <a:p>
            <a:r>
              <a:rPr lang="en-US" sz="2400" dirty="0"/>
              <a:t>CAGI PROTEINS</a:t>
            </a:r>
          </a:p>
        </p:txBody>
      </p:sp>
      <p:sp>
        <p:nvSpPr>
          <p:cNvPr id="10" name="Rectangle 9">
            <a:extLst>
              <a:ext uri="{FF2B5EF4-FFF2-40B4-BE49-F238E27FC236}">
                <a16:creationId xmlns:a16="http://schemas.microsoft.com/office/drawing/2014/main" id="{741F1540-CC95-55B7-4DF6-713B07A12A4D}"/>
              </a:ext>
            </a:extLst>
          </p:cNvPr>
          <p:cNvSpPr/>
          <p:nvPr/>
        </p:nvSpPr>
        <p:spPr>
          <a:xfrm>
            <a:off x="7648303" y="4038597"/>
            <a:ext cx="4193177" cy="16263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pic>
        <p:nvPicPr>
          <p:cNvPr id="20" name="Picture 19" descr="A diagram of a genetic modification&#10;&#10;Description automatically generated">
            <a:extLst>
              <a:ext uri="{FF2B5EF4-FFF2-40B4-BE49-F238E27FC236}">
                <a16:creationId xmlns:a16="http://schemas.microsoft.com/office/drawing/2014/main" id="{9127014F-86B9-B98C-15C9-CDBE08DD1364}"/>
              </a:ext>
            </a:extLst>
          </p:cNvPr>
          <p:cNvPicPr>
            <a:picLocks noChangeAspect="1"/>
          </p:cNvPicPr>
          <p:nvPr/>
        </p:nvPicPr>
        <p:blipFill>
          <a:blip r:embed="rId3"/>
          <a:stretch>
            <a:fillRect/>
          </a:stretch>
        </p:blipFill>
        <p:spPr>
          <a:xfrm>
            <a:off x="350520" y="1786883"/>
            <a:ext cx="11628634" cy="3684245"/>
          </a:xfrm>
          <a:prstGeom prst="rect">
            <a:avLst/>
          </a:prstGeom>
        </p:spPr>
      </p:pic>
      <p:sp>
        <p:nvSpPr>
          <p:cNvPr id="2" name="CuadroTexto 1">
            <a:extLst>
              <a:ext uri="{FF2B5EF4-FFF2-40B4-BE49-F238E27FC236}">
                <a16:creationId xmlns:a16="http://schemas.microsoft.com/office/drawing/2014/main" id="{B652AA47-3EDE-F538-355F-362515F8DA87}"/>
              </a:ext>
            </a:extLst>
          </p:cNvPr>
          <p:cNvSpPr txBox="1"/>
          <p:nvPr/>
        </p:nvSpPr>
        <p:spPr>
          <a:xfrm>
            <a:off x="212846" y="192567"/>
            <a:ext cx="5034392" cy="646331"/>
          </a:xfrm>
          <a:prstGeom prst="rect">
            <a:avLst/>
          </a:prstGeom>
          <a:noFill/>
        </p:spPr>
        <p:txBody>
          <a:bodyPr wrap="none" rtlCol="0">
            <a:spAutoFit/>
          </a:bodyPr>
          <a:lstStyle/>
          <a:p>
            <a:r>
              <a:rPr lang="en-US" sz="3600" b="1" dirty="0"/>
              <a:t>Fundamental</a:t>
            </a:r>
            <a:r>
              <a:rPr lang="en-US" sz="3600" dirty="0"/>
              <a:t>: QAFIsplit</a:t>
            </a:r>
          </a:p>
        </p:txBody>
      </p:sp>
    </p:spTree>
    <p:extLst>
      <p:ext uri="{BB962C8B-B14F-4D97-AF65-F5344CB8AC3E}">
        <p14:creationId xmlns:p14="http://schemas.microsoft.com/office/powerpoint/2010/main" val="2296065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EC934FB-EA2C-BF91-402C-247925B40504}"/>
              </a:ext>
            </a:extLst>
          </p:cNvPr>
          <p:cNvSpPr/>
          <p:nvPr/>
        </p:nvSpPr>
        <p:spPr>
          <a:xfrm>
            <a:off x="0" y="1"/>
            <a:ext cx="12192000" cy="1163782"/>
          </a:xfrm>
          <a:prstGeom prst="rect">
            <a:avLst/>
          </a:prstGeom>
          <a:gradFill flip="none" rotWithShape="1">
            <a:gsLst>
              <a:gs pos="0">
                <a:srgbClr val="0D1833"/>
              </a:gs>
              <a:gs pos="100000">
                <a:srgbClr val="17365A"/>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pic>
        <p:nvPicPr>
          <p:cNvPr id="11" name="Picture 10" descr="A diagram of a model building&#10;&#10;AI-generated content may be incorrect.">
            <a:extLst>
              <a:ext uri="{FF2B5EF4-FFF2-40B4-BE49-F238E27FC236}">
                <a16:creationId xmlns:a16="http://schemas.microsoft.com/office/drawing/2014/main" id="{951945E6-45BD-A08E-CBF2-C5CFD03F856E}"/>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68035" y="1731818"/>
            <a:ext cx="11114537" cy="4312449"/>
          </a:xfrm>
          <a:prstGeom prst="rect">
            <a:avLst/>
          </a:prstGeom>
        </p:spPr>
      </p:pic>
      <p:sp>
        <p:nvSpPr>
          <p:cNvPr id="4" name="TextBox 3">
            <a:extLst>
              <a:ext uri="{FF2B5EF4-FFF2-40B4-BE49-F238E27FC236}">
                <a16:creationId xmlns:a16="http://schemas.microsoft.com/office/drawing/2014/main" id="{1A742D11-5907-0384-28BB-7A41AF7E9425}"/>
              </a:ext>
            </a:extLst>
          </p:cNvPr>
          <p:cNvSpPr txBox="1"/>
          <p:nvPr/>
        </p:nvSpPr>
        <p:spPr>
          <a:xfrm>
            <a:off x="1120303" y="4288155"/>
            <a:ext cx="7311428" cy="1631216"/>
          </a:xfrm>
          <a:prstGeom prst="rect">
            <a:avLst/>
          </a:prstGeom>
          <a:noFill/>
        </p:spPr>
        <p:txBody>
          <a:bodyPr wrap="square">
            <a:spAutoFit/>
          </a:bodyPr>
          <a:lstStyle/>
          <a:p>
            <a:pPr>
              <a:buNone/>
            </a:pPr>
            <a:r>
              <a:rPr lang="en-US" sz="2000" b="1" dirty="0"/>
              <a:t>DATA RETRIEVAL</a:t>
            </a:r>
            <a:endParaRPr lang="en-US" sz="2000" dirty="0"/>
          </a:p>
          <a:p>
            <a:pPr marL="342900" indent="-342900">
              <a:buFont typeface="Wingdings" pitchFamily="2" charset="2"/>
              <a:buChar char="§"/>
            </a:pPr>
            <a:r>
              <a:rPr lang="en-US" sz="2000" dirty="0"/>
              <a:t>Primary Source: DMS experiments from </a:t>
            </a:r>
            <a:r>
              <a:rPr lang="en-US" sz="2000" b="1" dirty="0"/>
              <a:t>ProteinGym</a:t>
            </a:r>
            <a:r>
              <a:rPr lang="en-US" sz="2000" b="1" baseline="30000" dirty="0"/>
              <a:t>1</a:t>
            </a:r>
            <a:r>
              <a:rPr lang="en-US" sz="2000" dirty="0"/>
              <a:t> database</a:t>
            </a:r>
          </a:p>
          <a:p>
            <a:pPr marL="342900" indent="-342900">
              <a:buFont typeface="Wingdings" pitchFamily="2" charset="2"/>
              <a:buChar char="§"/>
            </a:pPr>
            <a:r>
              <a:rPr lang="en-US" sz="2000" dirty="0"/>
              <a:t>Data Processing: </a:t>
            </a:r>
            <a:r>
              <a:rPr lang="en-US" sz="2000" b="1" dirty="0"/>
              <a:t>Normalization</a:t>
            </a:r>
            <a:r>
              <a:rPr lang="en-US" sz="2000" b="1" baseline="30000" dirty="0"/>
              <a:t>2</a:t>
            </a:r>
            <a:r>
              <a:rPr lang="en-US" sz="2000" b="1" dirty="0"/>
              <a:t> and Scaling</a:t>
            </a:r>
            <a:r>
              <a:rPr lang="en-US" sz="2000" dirty="0"/>
              <a:t> to standardize exper. values</a:t>
            </a:r>
          </a:p>
        </p:txBody>
      </p:sp>
      <p:sp>
        <p:nvSpPr>
          <p:cNvPr id="3" name="TextBox 2">
            <a:extLst>
              <a:ext uri="{FF2B5EF4-FFF2-40B4-BE49-F238E27FC236}">
                <a16:creationId xmlns:a16="http://schemas.microsoft.com/office/drawing/2014/main" id="{6D6BECF1-8E72-2C8E-4FD6-963F13748C9A}"/>
              </a:ext>
            </a:extLst>
          </p:cNvPr>
          <p:cNvSpPr txBox="1"/>
          <p:nvPr/>
        </p:nvSpPr>
        <p:spPr>
          <a:xfrm>
            <a:off x="7933482" y="6229704"/>
            <a:ext cx="7498179" cy="584775"/>
          </a:xfrm>
          <a:prstGeom prst="rect">
            <a:avLst/>
          </a:prstGeom>
          <a:noFill/>
        </p:spPr>
        <p:txBody>
          <a:bodyPr wrap="square">
            <a:spAutoFit/>
          </a:bodyPr>
          <a:lstStyle/>
          <a:p>
            <a:r>
              <a:rPr lang="en-US" sz="1600" i="1" baseline="30000" dirty="0">
                <a:solidFill>
                  <a:schemeClr val="bg2">
                    <a:lumMod val="50000"/>
                  </a:schemeClr>
                </a:solidFill>
              </a:rPr>
              <a:t>1</a:t>
            </a:r>
            <a:r>
              <a:rPr lang="en-US" sz="1600" i="1" dirty="0">
                <a:solidFill>
                  <a:schemeClr val="bg2">
                    <a:lumMod val="50000"/>
                  </a:schemeClr>
                </a:solidFill>
              </a:rPr>
              <a:t>Notin et al. (2023), NeurIPS 36, 64331–64379.</a:t>
            </a:r>
          </a:p>
          <a:p>
            <a:r>
              <a:rPr lang="en-US" sz="1600" i="1" baseline="30000" dirty="0">
                <a:solidFill>
                  <a:schemeClr val="bg2">
                    <a:lumMod val="50000"/>
                  </a:schemeClr>
                </a:solidFill>
              </a:rPr>
              <a:t>2</a:t>
            </a:r>
            <a:r>
              <a:rPr lang="en-US" sz="1600" i="1" dirty="0">
                <a:solidFill>
                  <a:schemeClr val="bg2">
                    <a:lumMod val="50000"/>
                  </a:schemeClr>
                </a:solidFill>
              </a:rPr>
              <a:t>Gray et al. (2018), Cell Syst 6, 116–124.</a:t>
            </a:r>
            <a:endParaRPr lang="en-ES" sz="1600" i="1">
              <a:solidFill>
                <a:schemeClr val="bg2">
                  <a:lumMod val="50000"/>
                </a:schemeClr>
              </a:solidFill>
            </a:endParaRPr>
          </a:p>
        </p:txBody>
      </p:sp>
      <p:sp>
        <p:nvSpPr>
          <p:cNvPr id="13" name="TextBox 12">
            <a:extLst>
              <a:ext uri="{FF2B5EF4-FFF2-40B4-BE49-F238E27FC236}">
                <a16:creationId xmlns:a16="http://schemas.microsoft.com/office/drawing/2014/main" id="{423998A7-A3E0-A38E-DD10-965A408F0508}"/>
              </a:ext>
            </a:extLst>
          </p:cNvPr>
          <p:cNvSpPr txBox="1"/>
          <p:nvPr/>
        </p:nvSpPr>
        <p:spPr>
          <a:xfrm>
            <a:off x="1406770" y="335908"/>
            <a:ext cx="9566030" cy="584775"/>
          </a:xfrm>
          <a:prstGeom prst="rect">
            <a:avLst/>
          </a:prstGeom>
          <a:noFill/>
        </p:spPr>
        <p:txBody>
          <a:bodyPr wrap="square">
            <a:spAutoFit/>
          </a:bodyPr>
          <a:lstStyle/>
          <a:p>
            <a:r>
              <a:rPr lang="en-US" sz="3200" b="1" dirty="0">
                <a:solidFill>
                  <a:schemeClr val="bg1"/>
                </a:solidFill>
              </a:rPr>
              <a:t>	QAFI Fundamental: Development Framework</a:t>
            </a:r>
            <a:r>
              <a:rPr lang="en-US" sz="3200" dirty="0">
                <a:solidFill>
                  <a:schemeClr val="bg1"/>
                </a:solidFill>
              </a:rPr>
              <a:t> </a:t>
            </a:r>
          </a:p>
        </p:txBody>
      </p:sp>
    </p:spTree>
    <p:extLst>
      <p:ext uri="{BB962C8B-B14F-4D97-AF65-F5344CB8AC3E}">
        <p14:creationId xmlns:p14="http://schemas.microsoft.com/office/powerpoint/2010/main" val="3650032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6CA38-5F0E-EB3B-2B7D-F8BFC5F9B0D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9CCAF18-BF1A-F0D2-3FFD-149F1BE00940}"/>
              </a:ext>
            </a:extLst>
          </p:cNvPr>
          <p:cNvSpPr/>
          <p:nvPr/>
        </p:nvSpPr>
        <p:spPr>
          <a:xfrm>
            <a:off x="0" y="1"/>
            <a:ext cx="12192000" cy="1163782"/>
          </a:xfrm>
          <a:prstGeom prst="rect">
            <a:avLst/>
          </a:prstGeom>
          <a:gradFill flip="none" rotWithShape="1">
            <a:gsLst>
              <a:gs pos="0">
                <a:srgbClr val="0D1833"/>
              </a:gs>
              <a:gs pos="100000">
                <a:srgbClr val="17365A"/>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pic>
        <p:nvPicPr>
          <p:cNvPr id="11" name="Picture 10">
            <a:extLst>
              <a:ext uri="{FF2B5EF4-FFF2-40B4-BE49-F238E27FC236}">
                <a16:creationId xmlns:a16="http://schemas.microsoft.com/office/drawing/2014/main" id="{4480D6DC-D504-F30E-DE05-5DB5CED6064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81891" y="1499690"/>
            <a:ext cx="11100681" cy="4544577"/>
          </a:xfrm>
          <a:prstGeom prst="rect">
            <a:avLst/>
          </a:prstGeom>
        </p:spPr>
      </p:pic>
      <p:sp>
        <p:nvSpPr>
          <p:cNvPr id="2" name="TextBox 1">
            <a:extLst>
              <a:ext uri="{FF2B5EF4-FFF2-40B4-BE49-F238E27FC236}">
                <a16:creationId xmlns:a16="http://schemas.microsoft.com/office/drawing/2014/main" id="{92D85A52-B24B-1B87-ADAF-DF174BD56705}"/>
              </a:ext>
            </a:extLst>
          </p:cNvPr>
          <p:cNvSpPr txBox="1"/>
          <p:nvPr/>
        </p:nvSpPr>
        <p:spPr>
          <a:xfrm>
            <a:off x="2321169" y="335908"/>
            <a:ext cx="8557846" cy="584775"/>
          </a:xfrm>
          <a:prstGeom prst="rect">
            <a:avLst/>
          </a:prstGeom>
          <a:noFill/>
        </p:spPr>
        <p:txBody>
          <a:bodyPr wrap="square">
            <a:spAutoFit/>
          </a:bodyPr>
          <a:lstStyle/>
          <a:p>
            <a:r>
              <a:rPr lang="en-US" sz="3200" b="1" dirty="0">
                <a:solidFill>
                  <a:schemeClr val="bg1"/>
                </a:solidFill>
              </a:rPr>
              <a:t>QAFI Fundamental: Development Framework</a:t>
            </a:r>
            <a:r>
              <a:rPr lang="en-US" sz="3200" dirty="0">
                <a:solidFill>
                  <a:schemeClr val="bg1"/>
                </a:solidFill>
              </a:rPr>
              <a:t> </a:t>
            </a:r>
          </a:p>
        </p:txBody>
      </p:sp>
      <p:sp>
        <p:nvSpPr>
          <p:cNvPr id="6" name="TextBox 5">
            <a:extLst>
              <a:ext uri="{FF2B5EF4-FFF2-40B4-BE49-F238E27FC236}">
                <a16:creationId xmlns:a16="http://schemas.microsoft.com/office/drawing/2014/main" id="{2E836EA4-64B3-07B7-3347-76D7100760BC}"/>
              </a:ext>
            </a:extLst>
          </p:cNvPr>
          <p:cNvSpPr txBox="1"/>
          <p:nvPr/>
        </p:nvSpPr>
        <p:spPr>
          <a:xfrm>
            <a:off x="1026304" y="4213768"/>
            <a:ext cx="10885280" cy="2246769"/>
          </a:xfrm>
          <a:prstGeom prst="rect">
            <a:avLst/>
          </a:prstGeom>
          <a:noFill/>
        </p:spPr>
        <p:txBody>
          <a:bodyPr wrap="square">
            <a:spAutoFit/>
          </a:bodyPr>
          <a:lstStyle/>
          <a:p>
            <a:pPr>
              <a:buNone/>
            </a:pPr>
            <a:r>
              <a:rPr lang="en-US" sz="2000" b="1" dirty="0"/>
              <a:t>FEATURE ENGINEERING (28+1 FEATURES)</a:t>
            </a:r>
          </a:p>
          <a:p>
            <a:pPr marL="342900" indent="-342900">
              <a:buFont typeface="Wingdings" pitchFamily="2" charset="2"/>
              <a:buChar char="§"/>
            </a:pPr>
            <a:r>
              <a:rPr lang="en-US" sz="2000" dirty="0"/>
              <a:t>Sequence-based </a:t>
            </a:r>
          </a:p>
          <a:p>
            <a:r>
              <a:rPr lang="en-US" sz="2000" dirty="0"/>
              <a:t>	Conservation (Entropy, PSSM), Blosum62 , Neighbor Compatibility, etc.</a:t>
            </a:r>
          </a:p>
          <a:p>
            <a:pPr marL="342900" indent="-342900">
              <a:buFont typeface="Wingdings" pitchFamily="2" charset="2"/>
              <a:buChar char="§"/>
            </a:pPr>
            <a:r>
              <a:rPr lang="en-US" sz="2000" dirty="0"/>
              <a:t>Structure-based - AlphaFold models </a:t>
            </a:r>
          </a:p>
          <a:p>
            <a:r>
              <a:rPr lang="en-US" sz="2000" dirty="0"/>
              <a:t>	Confidence (pLDDT), Packing Density, Res.-Res. Potential (Miyaz. &amp; Jernig.), etc.</a:t>
            </a:r>
          </a:p>
          <a:p>
            <a:pPr marL="342900" indent="-342900">
              <a:buFont typeface="Wingdings" pitchFamily="2" charset="2"/>
              <a:buChar char="§"/>
            </a:pPr>
            <a:r>
              <a:rPr lang="en-US" sz="2000" dirty="0"/>
              <a:t>Only in QAFIsplit</a:t>
            </a:r>
          </a:p>
          <a:p>
            <a:r>
              <a:rPr lang="en-US" sz="2000" dirty="0"/>
              <a:t>	 Mutation Tolerance</a:t>
            </a:r>
          </a:p>
        </p:txBody>
      </p:sp>
    </p:spTree>
    <p:extLst>
      <p:ext uri="{BB962C8B-B14F-4D97-AF65-F5344CB8AC3E}">
        <p14:creationId xmlns:p14="http://schemas.microsoft.com/office/powerpoint/2010/main" val="1457036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846A9-6AC5-2AED-465D-89056BE9961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81F11CF-D0F3-010D-A816-90C72F5CAE6F}"/>
              </a:ext>
            </a:extLst>
          </p:cNvPr>
          <p:cNvSpPr/>
          <p:nvPr/>
        </p:nvSpPr>
        <p:spPr>
          <a:xfrm>
            <a:off x="0" y="1"/>
            <a:ext cx="12192000" cy="1163782"/>
          </a:xfrm>
          <a:prstGeom prst="rect">
            <a:avLst/>
          </a:prstGeom>
          <a:gradFill flip="none" rotWithShape="1">
            <a:gsLst>
              <a:gs pos="0">
                <a:srgbClr val="0D1833"/>
              </a:gs>
              <a:gs pos="100000">
                <a:srgbClr val="17365A"/>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pic>
        <p:nvPicPr>
          <p:cNvPr id="11" name="Picture 10">
            <a:extLst>
              <a:ext uri="{FF2B5EF4-FFF2-40B4-BE49-F238E27FC236}">
                <a16:creationId xmlns:a16="http://schemas.microsoft.com/office/drawing/2014/main" id="{922E54E4-B15A-0567-B5D2-B44FBB604BC9}"/>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09600" y="1380558"/>
            <a:ext cx="11072972" cy="4663709"/>
          </a:xfrm>
          <a:prstGeom prst="rect">
            <a:avLst/>
          </a:prstGeom>
        </p:spPr>
      </p:pic>
      <p:sp>
        <p:nvSpPr>
          <p:cNvPr id="8" name="TextBox 7">
            <a:extLst>
              <a:ext uri="{FF2B5EF4-FFF2-40B4-BE49-F238E27FC236}">
                <a16:creationId xmlns:a16="http://schemas.microsoft.com/office/drawing/2014/main" id="{07915CC4-2044-25F3-2E60-BD899926BFCA}"/>
              </a:ext>
            </a:extLst>
          </p:cNvPr>
          <p:cNvSpPr txBox="1"/>
          <p:nvPr/>
        </p:nvSpPr>
        <p:spPr>
          <a:xfrm>
            <a:off x="1019855" y="4167606"/>
            <a:ext cx="10199914" cy="2554545"/>
          </a:xfrm>
          <a:prstGeom prst="rect">
            <a:avLst/>
          </a:prstGeom>
          <a:noFill/>
        </p:spPr>
        <p:txBody>
          <a:bodyPr wrap="square">
            <a:spAutoFit/>
          </a:bodyPr>
          <a:lstStyle/>
          <a:p>
            <a:pPr>
              <a:buNone/>
            </a:pPr>
            <a:r>
              <a:rPr lang="en-US" sz="2000" b="1" dirty="0"/>
              <a:t>MODEL BUILDING</a:t>
            </a:r>
          </a:p>
          <a:p>
            <a:pPr marL="342900" indent="-342900">
              <a:buFont typeface="Wingdings" pitchFamily="2" charset="2"/>
              <a:buChar char="§"/>
            </a:pPr>
            <a:r>
              <a:rPr lang="en-US" sz="2000" dirty="0"/>
              <a:t>PSPs</a:t>
            </a:r>
          </a:p>
          <a:p>
            <a:pPr marL="800100" lvl="1" indent="-342900">
              <a:buFont typeface="Wingdings" pitchFamily="2" charset="2"/>
              <a:buChar char="§"/>
            </a:pPr>
            <a:r>
              <a:rPr lang="en-US" sz="2000" dirty="0"/>
              <a:t>Mutation tolerance: Position-level features + Linear regression</a:t>
            </a:r>
          </a:p>
          <a:p>
            <a:pPr marL="800100" lvl="1" indent="-342900">
              <a:buFont typeface="Wingdings" pitchFamily="2" charset="2"/>
              <a:buChar char="§"/>
            </a:pPr>
            <a:r>
              <a:rPr lang="en-US" sz="2000" dirty="0"/>
              <a:t>Variant impact: All features + XGBoost</a:t>
            </a:r>
          </a:p>
          <a:p>
            <a:pPr marL="800100" lvl="1" indent="-342900">
              <a:buFont typeface="Wingdings" pitchFamily="2" charset="2"/>
              <a:buChar char="§"/>
            </a:pPr>
            <a:endParaRPr lang="en-US" sz="2000" dirty="0"/>
          </a:p>
          <a:p>
            <a:pPr marL="342900" indent="-342900">
              <a:buFont typeface="Wingdings" pitchFamily="2" charset="2"/>
              <a:buChar char="§"/>
            </a:pPr>
            <a:r>
              <a:rPr lang="en-US" sz="2000" dirty="0"/>
              <a:t>Ensemble Strategies</a:t>
            </a:r>
          </a:p>
          <a:p>
            <a:pPr marL="800100" lvl="1" indent="-342900">
              <a:buFont typeface="Wingdings" pitchFamily="2" charset="2"/>
              <a:buChar char="§"/>
            </a:pPr>
            <a:r>
              <a:rPr lang="en-US" sz="2000" dirty="0"/>
              <a:t>QAFI </a:t>
            </a:r>
            <a:r>
              <a:rPr lang="en-US" altLang="zh-CN" sz="2000" dirty="0"/>
              <a:t>2</a:t>
            </a:r>
            <a:r>
              <a:rPr lang="en-US" sz="2000" dirty="0"/>
              <a:t>.0: Median-based consensus</a:t>
            </a:r>
          </a:p>
          <a:p>
            <a:pPr marL="800100" lvl="1" indent="-342900">
              <a:buFont typeface="Wingdings" pitchFamily="2" charset="2"/>
              <a:buChar char="§"/>
            </a:pPr>
            <a:r>
              <a:rPr lang="en-US" sz="2000" dirty="0"/>
              <a:t>QAFIsplit 3.0: Weighted-correlation ensemble</a:t>
            </a:r>
          </a:p>
        </p:txBody>
      </p:sp>
      <p:sp>
        <p:nvSpPr>
          <p:cNvPr id="9" name="TextBox 1">
            <a:extLst>
              <a:ext uri="{FF2B5EF4-FFF2-40B4-BE49-F238E27FC236}">
                <a16:creationId xmlns:a16="http://schemas.microsoft.com/office/drawing/2014/main" id="{126E1AE5-966E-2BCC-D485-BEEAD4633B63}"/>
              </a:ext>
            </a:extLst>
          </p:cNvPr>
          <p:cNvSpPr txBox="1"/>
          <p:nvPr/>
        </p:nvSpPr>
        <p:spPr>
          <a:xfrm>
            <a:off x="2321169" y="335908"/>
            <a:ext cx="8557846" cy="584775"/>
          </a:xfrm>
          <a:prstGeom prst="rect">
            <a:avLst/>
          </a:prstGeom>
          <a:noFill/>
        </p:spPr>
        <p:txBody>
          <a:bodyPr wrap="square">
            <a:spAutoFit/>
          </a:bodyPr>
          <a:lstStyle/>
          <a:p>
            <a:r>
              <a:rPr lang="en-US" sz="3200" b="1" dirty="0">
                <a:solidFill>
                  <a:schemeClr val="bg1"/>
                </a:solidFill>
              </a:rPr>
              <a:t>QAFI Fundamental: Development Framework</a:t>
            </a:r>
            <a:r>
              <a:rPr lang="en-US" sz="3200" dirty="0">
                <a:solidFill>
                  <a:schemeClr val="bg1"/>
                </a:solidFill>
              </a:rPr>
              <a:t> </a:t>
            </a:r>
          </a:p>
        </p:txBody>
      </p:sp>
    </p:spTree>
    <p:extLst>
      <p:ext uri="{BB962C8B-B14F-4D97-AF65-F5344CB8AC3E}">
        <p14:creationId xmlns:p14="http://schemas.microsoft.com/office/powerpoint/2010/main" val="1698757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4CE90-D414-AD35-9511-AC76FA0E1A8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7218892-C70F-4ED2-B4DB-132C87264322}"/>
              </a:ext>
            </a:extLst>
          </p:cNvPr>
          <p:cNvSpPr/>
          <p:nvPr/>
        </p:nvSpPr>
        <p:spPr>
          <a:xfrm>
            <a:off x="0" y="1"/>
            <a:ext cx="12192000" cy="1163782"/>
          </a:xfrm>
          <a:prstGeom prst="rect">
            <a:avLst/>
          </a:prstGeom>
          <a:gradFill flip="none" rotWithShape="1">
            <a:gsLst>
              <a:gs pos="0">
                <a:srgbClr val="0D1833"/>
              </a:gs>
              <a:gs pos="100000">
                <a:srgbClr val="17365A"/>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pic>
        <p:nvPicPr>
          <p:cNvPr id="11" name="Picture 10">
            <a:extLst>
              <a:ext uri="{FF2B5EF4-FFF2-40B4-BE49-F238E27FC236}">
                <a16:creationId xmlns:a16="http://schemas.microsoft.com/office/drawing/2014/main" id="{CA61C68F-EB77-A970-6957-44C8CEA3978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37309" y="1380558"/>
            <a:ext cx="11045263" cy="4663709"/>
          </a:xfrm>
          <a:prstGeom prst="rect">
            <a:avLst/>
          </a:prstGeom>
        </p:spPr>
      </p:pic>
      <p:sp>
        <p:nvSpPr>
          <p:cNvPr id="4" name="TextBox 3">
            <a:extLst>
              <a:ext uri="{FF2B5EF4-FFF2-40B4-BE49-F238E27FC236}">
                <a16:creationId xmlns:a16="http://schemas.microsoft.com/office/drawing/2014/main" id="{58845DEA-ABFB-D0F1-32EB-1BE9332905CA}"/>
              </a:ext>
            </a:extLst>
          </p:cNvPr>
          <p:cNvSpPr txBox="1"/>
          <p:nvPr/>
        </p:nvSpPr>
        <p:spPr>
          <a:xfrm>
            <a:off x="1231899" y="4259939"/>
            <a:ext cx="10112005" cy="1938992"/>
          </a:xfrm>
          <a:prstGeom prst="rect">
            <a:avLst/>
          </a:prstGeom>
          <a:noFill/>
        </p:spPr>
        <p:txBody>
          <a:bodyPr wrap="square">
            <a:spAutoFit/>
          </a:bodyPr>
          <a:lstStyle/>
          <a:p>
            <a:r>
              <a:rPr lang="en-US" sz="2000" b="1" dirty="0"/>
              <a:t>PERFORMANCE ESTIMATION</a:t>
            </a:r>
          </a:p>
          <a:p>
            <a:pPr marL="342900" indent="-342900">
              <a:buFont typeface="Wingdings" pitchFamily="2" charset="2"/>
              <a:buChar char="§"/>
            </a:pPr>
            <a:r>
              <a:rPr lang="en-US" sz="2000" dirty="0"/>
              <a:t>Leave-One-Protein-Out Cross-Validation (</a:t>
            </a:r>
            <a:r>
              <a:rPr lang="en-US" sz="2000" b="1" dirty="0"/>
              <a:t>60</a:t>
            </a:r>
            <a:r>
              <a:rPr lang="en-US" sz="2000" dirty="0"/>
              <a:t> proteins)</a:t>
            </a:r>
          </a:p>
          <a:p>
            <a:pPr marL="342900" indent="-342900">
              <a:buFont typeface="Wingdings" pitchFamily="2" charset="2"/>
              <a:buChar char="§"/>
            </a:pPr>
            <a:endParaRPr lang="en-US" sz="2000" dirty="0"/>
          </a:p>
          <a:p>
            <a:pPr marL="342900" indent="-342900">
              <a:buFont typeface="Wingdings" pitchFamily="2" charset="2"/>
              <a:buChar char="§"/>
            </a:pPr>
            <a:r>
              <a:rPr lang="en-US" sz="2000" dirty="0"/>
              <a:t>Independent Validation: Beltran et al.</a:t>
            </a:r>
            <a:r>
              <a:rPr lang="en-US" sz="2000" baseline="30000" dirty="0"/>
              <a:t>1</a:t>
            </a:r>
            <a:r>
              <a:rPr lang="en-US" sz="2000" dirty="0"/>
              <a:t> Dataset</a:t>
            </a:r>
          </a:p>
          <a:p>
            <a:pPr marL="800100" lvl="1" indent="-342900">
              <a:buFont typeface="Wingdings" pitchFamily="2" charset="2"/>
              <a:buChar char="§"/>
            </a:pPr>
            <a:r>
              <a:rPr lang="en-US" sz="2000" b="1" dirty="0"/>
              <a:t>402</a:t>
            </a:r>
            <a:r>
              <a:rPr lang="en-US" sz="2000" dirty="0"/>
              <a:t> proteins, over </a:t>
            </a:r>
            <a:r>
              <a:rPr lang="en-US" sz="2000" b="1" dirty="0"/>
              <a:t>500,000</a:t>
            </a:r>
            <a:r>
              <a:rPr lang="en-US" sz="2000" dirty="0"/>
              <a:t> variants</a:t>
            </a:r>
          </a:p>
          <a:p>
            <a:pPr marL="800100" lvl="1" indent="-342900">
              <a:buFont typeface="Wingdings" pitchFamily="2" charset="2"/>
              <a:buChar char="§"/>
            </a:pPr>
            <a:r>
              <a:rPr lang="en-US" sz="2000" dirty="0"/>
              <a:t>Benchmarked against </a:t>
            </a:r>
            <a:r>
              <a:rPr lang="en-US" sz="2000" b="1" dirty="0"/>
              <a:t>12</a:t>
            </a:r>
            <a:r>
              <a:rPr lang="en-US" sz="2000" dirty="0"/>
              <a:t> external models</a:t>
            </a:r>
          </a:p>
        </p:txBody>
      </p:sp>
      <p:sp>
        <p:nvSpPr>
          <p:cNvPr id="9" name="TextBox 8">
            <a:extLst>
              <a:ext uri="{FF2B5EF4-FFF2-40B4-BE49-F238E27FC236}">
                <a16:creationId xmlns:a16="http://schemas.microsoft.com/office/drawing/2014/main" id="{8B33CF08-6851-1CDB-B43A-3875BB1D4B59}"/>
              </a:ext>
            </a:extLst>
          </p:cNvPr>
          <p:cNvSpPr txBox="1"/>
          <p:nvPr/>
        </p:nvSpPr>
        <p:spPr>
          <a:xfrm>
            <a:off x="7877908" y="6352815"/>
            <a:ext cx="4173416" cy="338554"/>
          </a:xfrm>
          <a:prstGeom prst="rect">
            <a:avLst/>
          </a:prstGeom>
          <a:noFill/>
        </p:spPr>
        <p:txBody>
          <a:bodyPr wrap="square">
            <a:spAutoFit/>
          </a:bodyPr>
          <a:lstStyle/>
          <a:p>
            <a:r>
              <a:rPr lang="en-US" sz="1600" b="0" i="1" baseline="30000" dirty="0">
                <a:solidFill>
                  <a:schemeClr val="bg2">
                    <a:lumMod val="50000"/>
                  </a:schemeClr>
                </a:solidFill>
                <a:effectLst/>
                <a:latin typeface="Arial" panose="020B0604020202020204" pitchFamily="34" charset="0"/>
              </a:rPr>
              <a:t>1</a:t>
            </a:r>
            <a:r>
              <a:rPr lang="en-US" sz="1600" b="0" i="1" dirty="0">
                <a:solidFill>
                  <a:schemeClr val="bg2">
                    <a:lumMod val="50000"/>
                  </a:schemeClr>
                </a:solidFill>
                <a:effectLst/>
                <a:latin typeface="Arial" panose="020B0604020202020204" pitchFamily="34" charset="0"/>
              </a:rPr>
              <a:t>Beltran</a:t>
            </a:r>
            <a:r>
              <a:rPr lang="en-US" sz="1600" i="1" dirty="0">
                <a:solidFill>
                  <a:schemeClr val="bg2">
                    <a:lumMod val="50000"/>
                  </a:schemeClr>
                </a:solidFill>
              </a:rPr>
              <a:t> et al.</a:t>
            </a:r>
            <a:r>
              <a:rPr lang="en-US" sz="1600" b="0" i="1" dirty="0">
                <a:solidFill>
                  <a:schemeClr val="bg2">
                    <a:lumMod val="50000"/>
                  </a:schemeClr>
                </a:solidFill>
                <a:effectLst/>
                <a:latin typeface="Arial" panose="020B0604020202020204" pitchFamily="34" charset="0"/>
              </a:rPr>
              <a:t> (2025). Nature, 637, 885-894</a:t>
            </a:r>
            <a:r>
              <a:rPr lang="en-US" sz="1400" b="0" i="1" dirty="0">
                <a:solidFill>
                  <a:schemeClr val="bg2">
                    <a:lumMod val="50000"/>
                  </a:schemeClr>
                </a:solidFill>
                <a:effectLst/>
                <a:latin typeface="Arial" panose="020B0604020202020204" pitchFamily="34" charset="0"/>
              </a:rPr>
              <a:t>.</a:t>
            </a:r>
            <a:endParaRPr lang="en-US" sz="1400" i="1" dirty="0">
              <a:solidFill>
                <a:schemeClr val="bg2">
                  <a:lumMod val="50000"/>
                </a:schemeClr>
              </a:solidFill>
            </a:endParaRPr>
          </a:p>
        </p:txBody>
      </p:sp>
      <p:sp>
        <p:nvSpPr>
          <p:cNvPr id="5" name="TextBox 1">
            <a:extLst>
              <a:ext uri="{FF2B5EF4-FFF2-40B4-BE49-F238E27FC236}">
                <a16:creationId xmlns:a16="http://schemas.microsoft.com/office/drawing/2014/main" id="{296B1D14-B479-251F-93DD-D5F8C385C4B9}"/>
              </a:ext>
            </a:extLst>
          </p:cNvPr>
          <p:cNvSpPr txBox="1"/>
          <p:nvPr/>
        </p:nvSpPr>
        <p:spPr>
          <a:xfrm>
            <a:off x="2321169" y="335908"/>
            <a:ext cx="8557846" cy="584775"/>
          </a:xfrm>
          <a:prstGeom prst="rect">
            <a:avLst/>
          </a:prstGeom>
          <a:noFill/>
        </p:spPr>
        <p:txBody>
          <a:bodyPr wrap="square">
            <a:spAutoFit/>
          </a:bodyPr>
          <a:lstStyle/>
          <a:p>
            <a:r>
              <a:rPr lang="en-US" sz="3200" b="1" dirty="0">
                <a:solidFill>
                  <a:schemeClr val="bg1"/>
                </a:solidFill>
              </a:rPr>
              <a:t>QAFI Fundamental: Development Framework</a:t>
            </a:r>
            <a:r>
              <a:rPr lang="en-US" sz="3200" dirty="0">
                <a:solidFill>
                  <a:schemeClr val="bg1"/>
                </a:solidFill>
              </a:rPr>
              <a:t> </a:t>
            </a:r>
          </a:p>
        </p:txBody>
      </p:sp>
    </p:spTree>
    <p:extLst>
      <p:ext uri="{BB962C8B-B14F-4D97-AF65-F5344CB8AC3E}">
        <p14:creationId xmlns:p14="http://schemas.microsoft.com/office/powerpoint/2010/main" val="4154045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aph of different colored and black lines&#10;&#10;AI-generated content may be incorrect.">
            <a:extLst>
              <a:ext uri="{FF2B5EF4-FFF2-40B4-BE49-F238E27FC236}">
                <a16:creationId xmlns:a16="http://schemas.microsoft.com/office/drawing/2014/main" id="{CE19B0DA-A492-193F-7CCA-AA4961C4069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7429" y="1058463"/>
            <a:ext cx="11117142" cy="5511596"/>
          </a:xfrm>
          <a:prstGeom prst="rect">
            <a:avLst/>
          </a:prstGeom>
        </p:spPr>
      </p:pic>
      <p:sp>
        <p:nvSpPr>
          <p:cNvPr id="6" name="TextBox 5">
            <a:extLst>
              <a:ext uri="{FF2B5EF4-FFF2-40B4-BE49-F238E27FC236}">
                <a16:creationId xmlns:a16="http://schemas.microsoft.com/office/drawing/2014/main" id="{BF813A8E-5A1D-0E77-3D86-C757685EF409}"/>
              </a:ext>
            </a:extLst>
          </p:cNvPr>
          <p:cNvSpPr txBox="1"/>
          <p:nvPr/>
        </p:nvSpPr>
        <p:spPr>
          <a:xfrm>
            <a:off x="2053389" y="287941"/>
            <a:ext cx="8072387" cy="523220"/>
          </a:xfrm>
          <a:prstGeom prst="rect">
            <a:avLst/>
          </a:prstGeom>
          <a:noFill/>
        </p:spPr>
        <p:txBody>
          <a:bodyPr wrap="square">
            <a:spAutoFit/>
          </a:bodyPr>
          <a:lstStyle/>
          <a:p>
            <a:r>
              <a:rPr lang="en-US" sz="2800" b="1" dirty="0"/>
              <a:t>Validation Results - Beltran et al.(2025) Dataset </a:t>
            </a:r>
          </a:p>
        </p:txBody>
      </p:sp>
    </p:spTree>
    <p:extLst>
      <p:ext uri="{BB962C8B-B14F-4D97-AF65-F5344CB8AC3E}">
        <p14:creationId xmlns:p14="http://schemas.microsoft.com/office/powerpoint/2010/main" val="2819987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3A5BEA2-AC0C-A4C4-9B55-7721D5306F3C}"/>
              </a:ext>
            </a:extLst>
          </p:cNvPr>
          <p:cNvSpPr/>
          <p:nvPr/>
        </p:nvSpPr>
        <p:spPr>
          <a:xfrm>
            <a:off x="0" y="1"/>
            <a:ext cx="12192000" cy="1163782"/>
          </a:xfrm>
          <a:prstGeom prst="rect">
            <a:avLst/>
          </a:prstGeom>
          <a:gradFill flip="none" rotWithShape="1">
            <a:gsLst>
              <a:gs pos="0">
                <a:srgbClr val="0D1833"/>
              </a:gs>
              <a:gs pos="100000">
                <a:srgbClr val="17365A"/>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ES"/>
          </a:p>
        </p:txBody>
      </p:sp>
      <p:sp>
        <p:nvSpPr>
          <p:cNvPr id="6" name="TextBox 5">
            <a:extLst>
              <a:ext uri="{FF2B5EF4-FFF2-40B4-BE49-F238E27FC236}">
                <a16:creationId xmlns:a16="http://schemas.microsoft.com/office/drawing/2014/main" id="{7E0A47A8-2D40-35E3-1EFD-D303C3A46260}"/>
              </a:ext>
            </a:extLst>
          </p:cNvPr>
          <p:cNvSpPr txBox="1"/>
          <p:nvPr/>
        </p:nvSpPr>
        <p:spPr>
          <a:xfrm>
            <a:off x="3124200" y="335908"/>
            <a:ext cx="7347857" cy="584775"/>
          </a:xfrm>
          <a:prstGeom prst="rect">
            <a:avLst/>
          </a:prstGeom>
          <a:noFill/>
        </p:spPr>
        <p:txBody>
          <a:bodyPr wrap="square">
            <a:spAutoFit/>
          </a:bodyPr>
          <a:lstStyle/>
          <a:p>
            <a:r>
              <a:rPr lang="en-US" sz="3200" b="1" dirty="0">
                <a:solidFill>
                  <a:schemeClr val="bg1"/>
                </a:solidFill>
              </a:rPr>
              <a:t>QAFI Metapredictors: QAFImeta</a:t>
            </a:r>
            <a:endParaRPr lang="en-US" sz="3200" dirty="0">
              <a:solidFill>
                <a:schemeClr val="bg1"/>
              </a:solidFill>
            </a:endParaRPr>
          </a:p>
        </p:txBody>
      </p:sp>
      <p:pic>
        <p:nvPicPr>
          <p:cNvPr id="8" name="Picture 7" descr="A diagram of a company&#10;&#10;AI-generated content may be incorrect.">
            <a:extLst>
              <a:ext uri="{FF2B5EF4-FFF2-40B4-BE49-F238E27FC236}">
                <a16:creationId xmlns:a16="http://schemas.microsoft.com/office/drawing/2014/main" id="{164118C0-EF40-533C-1D9C-4249DD8F94C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042646" y="1216156"/>
            <a:ext cx="6494930" cy="4952390"/>
          </a:xfrm>
          <a:prstGeom prst="rect">
            <a:avLst/>
          </a:prstGeom>
        </p:spPr>
      </p:pic>
      <p:sp>
        <p:nvSpPr>
          <p:cNvPr id="13" name="TextBox 12">
            <a:extLst>
              <a:ext uri="{FF2B5EF4-FFF2-40B4-BE49-F238E27FC236}">
                <a16:creationId xmlns:a16="http://schemas.microsoft.com/office/drawing/2014/main" id="{5C6371F3-FEFD-CB8F-3032-A6738CC09724}"/>
              </a:ext>
            </a:extLst>
          </p:cNvPr>
          <p:cNvSpPr txBox="1"/>
          <p:nvPr/>
        </p:nvSpPr>
        <p:spPr>
          <a:xfrm>
            <a:off x="685800" y="2168857"/>
            <a:ext cx="4356846" cy="3785652"/>
          </a:xfrm>
          <a:prstGeom prst="rect">
            <a:avLst/>
          </a:prstGeom>
          <a:noFill/>
        </p:spPr>
        <p:txBody>
          <a:bodyPr wrap="square" rtlCol="0">
            <a:spAutoFit/>
          </a:bodyPr>
          <a:lstStyle/>
          <a:p>
            <a:pPr marL="285750" indent="-285750">
              <a:buFont typeface="Wingdings" pitchFamily="2" charset="2"/>
              <a:buChar char="§"/>
            </a:pPr>
            <a:r>
              <a:rPr lang="en-US" sz="2400" b="1" dirty="0"/>
              <a:t>INPUT: </a:t>
            </a:r>
            <a:r>
              <a:rPr lang="en-US" sz="2400" dirty="0"/>
              <a:t>QAFI, REVEL, BayesDel, popEVE, AlphaMissense, and CPT-1</a:t>
            </a:r>
          </a:p>
          <a:p>
            <a:endParaRPr lang="en-US" sz="2400" dirty="0"/>
          </a:p>
          <a:p>
            <a:pPr marL="285750" indent="-285750">
              <a:buFont typeface="Wingdings" pitchFamily="2" charset="2"/>
              <a:buChar char="§"/>
            </a:pPr>
            <a:r>
              <a:rPr lang="en-US" sz="2400" b="1" dirty="0"/>
              <a:t>INTEGRATION </a:t>
            </a:r>
          </a:p>
          <a:p>
            <a:pPr marL="742950" lvl="1" indent="-285750">
              <a:buFont typeface="Wingdings" pitchFamily="2" charset="2"/>
              <a:buChar char="§"/>
            </a:pPr>
            <a:r>
              <a:rPr lang="en-US" sz="2400" dirty="0"/>
              <a:t>Rescaling of external tools</a:t>
            </a:r>
          </a:p>
          <a:p>
            <a:pPr marL="742950" lvl="1" indent="-285750">
              <a:buFont typeface="Wingdings" pitchFamily="2" charset="2"/>
              <a:buChar char="§"/>
            </a:pPr>
            <a:endParaRPr lang="en-US" sz="2400" dirty="0"/>
          </a:p>
          <a:p>
            <a:pPr marL="285750" indent="-285750">
              <a:buFont typeface="Wingdings" pitchFamily="2" charset="2"/>
              <a:buChar char="§"/>
            </a:pPr>
            <a:r>
              <a:rPr lang="en-US" sz="2400" b="1" dirty="0"/>
              <a:t>OUTPUT</a:t>
            </a:r>
          </a:p>
          <a:p>
            <a:pPr marL="742950" lvl="1" indent="-285750">
              <a:buFont typeface="Wingdings" pitchFamily="2" charset="2"/>
              <a:buChar char="§"/>
            </a:pPr>
            <a:r>
              <a:rPr lang="en-US" sz="2400" dirty="0"/>
              <a:t>Median Consensus </a:t>
            </a:r>
          </a:p>
        </p:txBody>
      </p:sp>
    </p:spTree>
    <p:extLst>
      <p:ext uri="{BB962C8B-B14F-4D97-AF65-F5344CB8AC3E}">
        <p14:creationId xmlns:p14="http://schemas.microsoft.com/office/powerpoint/2010/main" val="4037975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33" name="Rectangle 32">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85F9368B-CD18-5FE6-361D-F9101FF99E62}"/>
              </a:ext>
            </a:extLst>
          </p:cNvPr>
          <p:cNvSpPr txBox="1"/>
          <p:nvPr/>
        </p:nvSpPr>
        <p:spPr>
          <a:xfrm>
            <a:off x="699714" y="353160"/>
            <a:ext cx="7091300" cy="89858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100" b="1" dirty="0">
                <a:solidFill>
                  <a:srgbClr val="FFFFFF"/>
                </a:solidFill>
                <a:latin typeface="+mj-lt"/>
                <a:ea typeface="+mj-ea"/>
                <a:cs typeface="+mj-cs"/>
              </a:rPr>
              <a:t>Selecting models for CAGI7 challenges </a:t>
            </a:r>
          </a:p>
        </p:txBody>
      </p:sp>
      <p:pic>
        <p:nvPicPr>
          <p:cNvPr id="15" name="Picture 14">
            <a:extLst>
              <a:ext uri="{FF2B5EF4-FFF2-40B4-BE49-F238E27FC236}">
                <a16:creationId xmlns:a16="http://schemas.microsoft.com/office/drawing/2014/main" id="{9B92D5AF-A3B8-CB82-4E87-ADBC8A351B2F}"/>
              </a:ext>
            </a:extLst>
          </p:cNvPr>
          <p:cNvPicPr>
            <a:picLocks noChangeAspect="1"/>
          </p:cNvPicPr>
          <p:nvPr/>
        </p:nvPicPr>
        <p:blipFill>
          <a:blip r:embed="rId3"/>
          <a:srcRect r="16048" b="2682"/>
          <a:stretch/>
        </p:blipFill>
        <p:spPr>
          <a:xfrm>
            <a:off x="8271657" y="2642636"/>
            <a:ext cx="3596314" cy="2985659"/>
          </a:xfrm>
          <a:prstGeom prst="rect">
            <a:avLst/>
          </a:prstGeom>
        </p:spPr>
      </p:pic>
      <p:pic>
        <p:nvPicPr>
          <p:cNvPr id="3" name="Picture 2" descr="A diagram of a data processing procedure&#10;&#10;AI-generated content may be incorrect.">
            <a:extLst>
              <a:ext uri="{FF2B5EF4-FFF2-40B4-BE49-F238E27FC236}">
                <a16:creationId xmlns:a16="http://schemas.microsoft.com/office/drawing/2014/main" id="{93AE7201-544E-7B0D-45F1-697C130989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6456" y="1775219"/>
            <a:ext cx="7772400" cy="4288220"/>
          </a:xfrm>
          <a:prstGeom prst="rect">
            <a:avLst/>
          </a:prstGeom>
        </p:spPr>
      </p:pic>
    </p:spTree>
    <p:extLst>
      <p:ext uri="{BB962C8B-B14F-4D97-AF65-F5344CB8AC3E}">
        <p14:creationId xmlns:p14="http://schemas.microsoft.com/office/powerpoint/2010/main" val="3317647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A6AA758C-5E89-1CEC-FCE2-CF94409CC121}"/>
              </a:ext>
            </a:extLst>
          </p:cNvPr>
          <p:cNvPicPr>
            <a:picLocks noChangeAspect="1"/>
          </p:cNvPicPr>
          <p:nvPr/>
        </p:nvPicPr>
        <p:blipFill>
          <a:blip r:embed="rId3"/>
          <a:stretch>
            <a:fillRect/>
          </a:stretch>
        </p:blipFill>
        <p:spPr>
          <a:xfrm>
            <a:off x="2821828" y="5713755"/>
            <a:ext cx="2288489" cy="1144245"/>
          </a:xfrm>
          <a:prstGeom prst="rect">
            <a:avLst/>
          </a:prstGeom>
        </p:spPr>
      </p:pic>
      <p:pic>
        <p:nvPicPr>
          <p:cNvPr id="5" name="Picture 4">
            <a:extLst>
              <a:ext uri="{FF2B5EF4-FFF2-40B4-BE49-F238E27FC236}">
                <a16:creationId xmlns:a16="http://schemas.microsoft.com/office/drawing/2014/main" id="{39766836-EFFC-26DD-F28E-53735E33A6CC}"/>
              </a:ext>
            </a:extLst>
          </p:cNvPr>
          <p:cNvPicPr>
            <a:picLocks noChangeAspect="1"/>
          </p:cNvPicPr>
          <p:nvPr/>
        </p:nvPicPr>
        <p:blipFill>
          <a:blip r:embed="rId4"/>
          <a:stretch>
            <a:fillRect/>
          </a:stretch>
        </p:blipFill>
        <p:spPr>
          <a:xfrm>
            <a:off x="570990" y="5678586"/>
            <a:ext cx="2097100" cy="1099146"/>
          </a:xfrm>
          <a:prstGeom prst="rect">
            <a:avLst/>
          </a:prstGeom>
        </p:spPr>
      </p:pic>
      <p:pic>
        <p:nvPicPr>
          <p:cNvPr id="9" name="Picture 8" descr="Logo, company name&#10;&#10;Description automatically generated">
            <a:extLst>
              <a:ext uri="{FF2B5EF4-FFF2-40B4-BE49-F238E27FC236}">
                <a16:creationId xmlns:a16="http://schemas.microsoft.com/office/drawing/2014/main" id="{DF43834D-BAED-F1F1-4436-57F7CE4FF23F}"/>
              </a:ext>
            </a:extLst>
          </p:cNvPr>
          <p:cNvPicPr>
            <a:picLocks noChangeAspect="1"/>
          </p:cNvPicPr>
          <p:nvPr/>
        </p:nvPicPr>
        <p:blipFill>
          <a:blip r:embed="rId5"/>
          <a:stretch>
            <a:fillRect/>
          </a:stretch>
        </p:blipFill>
        <p:spPr>
          <a:xfrm>
            <a:off x="8003624" y="5878542"/>
            <a:ext cx="1710079" cy="718522"/>
          </a:xfrm>
          <a:prstGeom prst="rect">
            <a:avLst/>
          </a:prstGeom>
        </p:spPr>
      </p:pic>
      <p:sp>
        <p:nvSpPr>
          <p:cNvPr id="12" name="TextBox 11">
            <a:extLst>
              <a:ext uri="{FF2B5EF4-FFF2-40B4-BE49-F238E27FC236}">
                <a16:creationId xmlns:a16="http://schemas.microsoft.com/office/drawing/2014/main" id="{629EEF04-AD64-E140-2118-E90D52B6BE5F}"/>
              </a:ext>
            </a:extLst>
          </p:cNvPr>
          <p:cNvSpPr txBox="1"/>
          <p:nvPr/>
        </p:nvSpPr>
        <p:spPr>
          <a:xfrm>
            <a:off x="800021" y="3635434"/>
            <a:ext cx="1391105" cy="369332"/>
          </a:xfrm>
          <a:prstGeom prst="rect">
            <a:avLst/>
          </a:prstGeom>
          <a:noFill/>
        </p:spPr>
        <p:txBody>
          <a:bodyPr wrap="square" rtlCol="0">
            <a:spAutoFit/>
          </a:bodyPr>
          <a:lstStyle/>
          <a:p>
            <a:r>
              <a:rPr lang="en-US" dirty="0">
                <a:latin typeface="+mj-lt"/>
              </a:rPr>
              <a:t>Shaopei</a:t>
            </a:r>
            <a:r>
              <a:rPr lang="zh-CN" altLang="en-US">
                <a:latin typeface="+mj-lt"/>
              </a:rPr>
              <a:t> </a:t>
            </a:r>
            <a:r>
              <a:rPr lang="en-US" altLang="zh-CN" dirty="0">
                <a:latin typeface="+mj-lt"/>
              </a:rPr>
              <a:t>Ye</a:t>
            </a:r>
            <a:endParaRPr lang="en-US" dirty="0">
              <a:latin typeface="+mj-lt"/>
            </a:endParaRPr>
          </a:p>
        </p:txBody>
      </p:sp>
      <p:sp>
        <p:nvSpPr>
          <p:cNvPr id="7" name="TextBox 6">
            <a:extLst>
              <a:ext uri="{FF2B5EF4-FFF2-40B4-BE49-F238E27FC236}">
                <a16:creationId xmlns:a16="http://schemas.microsoft.com/office/drawing/2014/main" id="{913343AF-9551-6F98-6B4A-4063CED1903B}"/>
              </a:ext>
            </a:extLst>
          </p:cNvPr>
          <p:cNvSpPr txBox="1"/>
          <p:nvPr/>
        </p:nvSpPr>
        <p:spPr>
          <a:xfrm>
            <a:off x="2972468" y="3635434"/>
            <a:ext cx="1479811" cy="369332"/>
          </a:xfrm>
          <a:prstGeom prst="rect">
            <a:avLst/>
          </a:prstGeom>
          <a:noFill/>
        </p:spPr>
        <p:txBody>
          <a:bodyPr wrap="square">
            <a:spAutoFit/>
          </a:bodyPr>
          <a:lstStyle/>
          <a:p>
            <a:r>
              <a:rPr lang="en-US" b="0" i="0" dirty="0">
                <a:solidFill>
                  <a:srgbClr val="1F1F1F"/>
                </a:solidFill>
                <a:effectLst/>
                <a:latin typeface="+mj-lt"/>
              </a:rPr>
              <a:t>Aitana Díaz</a:t>
            </a:r>
            <a:endParaRPr lang="en-ES">
              <a:latin typeface="+mj-lt"/>
            </a:endParaRPr>
          </a:p>
        </p:txBody>
      </p:sp>
      <p:sp>
        <p:nvSpPr>
          <p:cNvPr id="11" name="TextBox 10">
            <a:extLst>
              <a:ext uri="{FF2B5EF4-FFF2-40B4-BE49-F238E27FC236}">
                <a16:creationId xmlns:a16="http://schemas.microsoft.com/office/drawing/2014/main" id="{A3A324E1-DC0D-93C8-F88D-29EE6AE6B25E}"/>
              </a:ext>
            </a:extLst>
          </p:cNvPr>
          <p:cNvSpPr txBox="1"/>
          <p:nvPr/>
        </p:nvSpPr>
        <p:spPr>
          <a:xfrm>
            <a:off x="10409403" y="3635025"/>
            <a:ext cx="1824476" cy="369332"/>
          </a:xfrm>
          <a:prstGeom prst="rect">
            <a:avLst/>
          </a:prstGeom>
          <a:noFill/>
        </p:spPr>
        <p:txBody>
          <a:bodyPr wrap="square">
            <a:spAutoFit/>
          </a:bodyPr>
          <a:lstStyle/>
          <a:p>
            <a:r>
              <a:rPr lang="en-US" b="0" i="0" dirty="0">
                <a:solidFill>
                  <a:srgbClr val="1F1F1F"/>
                </a:solidFill>
                <a:effectLst/>
                <a:latin typeface="+mj-lt"/>
              </a:rPr>
              <a:t>Natàlia Padilla</a:t>
            </a:r>
            <a:endParaRPr lang="en-ES">
              <a:latin typeface="+mj-lt"/>
            </a:endParaRPr>
          </a:p>
        </p:txBody>
      </p:sp>
      <p:sp>
        <p:nvSpPr>
          <p:cNvPr id="14" name="TextBox 13">
            <a:extLst>
              <a:ext uri="{FF2B5EF4-FFF2-40B4-BE49-F238E27FC236}">
                <a16:creationId xmlns:a16="http://schemas.microsoft.com/office/drawing/2014/main" id="{0F24F62A-4CAA-CAA8-E979-00447339FC12}"/>
              </a:ext>
            </a:extLst>
          </p:cNvPr>
          <p:cNvSpPr txBox="1"/>
          <p:nvPr/>
        </p:nvSpPr>
        <p:spPr>
          <a:xfrm>
            <a:off x="4720654" y="3635434"/>
            <a:ext cx="1947672" cy="369332"/>
          </a:xfrm>
          <a:prstGeom prst="rect">
            <a:avLst/>
          </a:prstGeom>
          <a:noFill/>
        </p:spPr>
        <p:txBody>
          <a:bodyPr wrap="square">
            <a:spAutoFit/>
          </a:bodyPr>
          <a:lstStyle/>
          <a:p>
            <a:r>
              <a:rPr lang="en-US" b="0" i="0" dirty="0">
                <a:solidFill>
                  <a:srgbClr val="1F1F1F"/>
                </a:solidFill>
                <a:effectLst/>
                <a:latin typeface="+mj-lt"/>
              </a:rPr>
              <a:t>Xavier de la Cruz</a:t>
            </a:r>
            <a:endParaRPr lang="en-ES">
              <a:latin typeface="+mj-lt"/>
            </a:endParaRPr>
          </a:p>
        </p:txBody>
      </p:sp>
      <p:sp>
        <p:nvSpPr>
          <p:cNvPr id="16" name="TextBox 15">
            <a:extLst>
              <a:ext uri="{FF2B5EF4-FFF2-40B4-BE49-F238E27FC236}">
                <a16:creationId xmlns:a16="http://schemas.microsoft.com/office/drawing/2014/main" id="{A9B2A6B8-AE9A-1470-C1D6-9389C616BD12}"/>
              </a:ext>
            </a:extLst>
          </p:cNvPr>
          <p:cNvSpPr txBox="1"/>
          <p:nvPr/>
        </p:nvSpPr>
        <p:spPr>
          <a:xfrm>
            <a:off x="6697170" y="3635434"/>
            <a:ext cx="1642872" cy="369332"/>
          </a:xfrm>
          <a:prstGeom prst="rect">
            <a:avLst/>
          </a:prstGeom>
          <a:noFill/>
        </p:spPr>
        <p:txBody>
          <a:bodyPr wrap="square">
            <a:spAutoFit/>
          </a:bodyPr>
          <a:lstStyle/>
          <a:p>
            <a:r>
              <a:rPr lang="en-US" b="0" i="0" dirty="0">
                <a:solidFill>
                  <a:srgbClr val="1F1F1F"/>
                </a:solidFill>
                <a:effectLst/>
                <a:latin typeface="+mj-lt"/>
              </a:rPr>
              <a:t>Selen Özkan</a:t>
            </a:r>
            <a:endParaRPr lang="en-ES">
              <a:latin typeface="+mj-lt"/>
            </a:endParaRPr>
          </a:p>
        </p:txBody>
      </p:sp>
      <p:sp>
        <p:nvSpPr>
          <p:cNvPr id="18" name="TextBox 17">
            <a:extLst>
              <a:ext uri="{FF2B5EF4-FFF2-40B4-BE49-F238E27FC236}">
                <a16:creationId xmlns:a16="http://schemas.microsoft.com/office/drawing/2014/main" id="{E7D30129-658E-CAAB-EEB4-D2A98D7D2B16}"/>
              </a:ext>
            </a:extLst>
          </p:cNvPr>
          <p:cNvSpPr txBox="1"/>
          <p:nvPr/>
        </p:nvSpPr>
        <p:spPr>
          <a:xfrm>
            <a:off x="8347933" y="3635434"/>
            <a:ext cx="1642873" cy="369332"/>
          </a:xfrm>
          <a:prstGeom prst="rect">
            <a:avLst/>
          </a:prstGeom>
          <a:noFill/>
        </p:spPr>
        <p:txBody>
          <a:bodyPr wrap="square">
            <a:spAutoFit/>
          </a:bodyPr>
          <a:lstStyle/>
          <a:p>
            <a:r>
              <a:rPr lang="en-US" b="0" i="0" dirty="0">
                <a:solidFill>
                  <a:srgbClr val="000000"/>
                </a:solidFill>
                <a:effectLst/>
                <a:latin typeface="+mj-lt"/>
              </a:rPr>
              <a:t>Javier Guerrero</a:t>
            </a:r>
            <a:endParaRPr lang="en-ES">
              <a:latin typeface="+mj-lt"/>
            </a:endParaRPr>
          </a:p>
        </p:txBody>
      </p:sp>
      <p:sp>
        <p:nvSpPr>
          <p:cNvPr id="2" name="CuadroTexto 1">
            <a:extLst>
              <a:ext uri="{FF2B5EF4-FFF2-40B4-BE49-F238E27FC236}">
                <a16:creationId xmlns:a16="http://schemas.microsoft.com/office/drawing/2014/main" id="{29F8C47B-3582-AC95-B136-7F7DD466E812}"/>
              </a:ext>
            </a:extLst>
          </p:cNvPr>
          <p:cNvSpPr txBox="1"/>
          <p:nvPr/>
        </p:nvSpPr>
        <p:spPr>
          <a:xfrm>
            <a:off x="257908" y="4314685"/>
            <a:ext cx="2097100" cy="646331"/>
          </a:xfrm>
          <a:prstGeom prst="rect">
            <a:avLst/>
          </a:prstGeom>
          <a:noFill/>
        </p:spPr>
        <p:txBody>
          <a:bodyPr wrap="square" rtlCol="0">
            <a:spAutoFit/>
          </a:bodyPr>
          <a:lstStyle/>
          <a:p>
            <a:r>
              <a:rPr lang="en-US" b="1" dirty="0"/>
              <a:t>China Scholarship Council (CSC)</a:t>
            </a:r>
          </a:p>
        </p:txBody>
      </p:sp>
      <p:pic>
        <p:nvPicPr>
          <p:cNvPr id="10" name="Imagen 9">
            <a:extLst>
              <a:ext uri="{FF2B5EF4-FFF2-40B4-BE49-F238E27FC236}">
                <a16:creationId xmlns:a16="http://schemas.microsoft.com/office/drawing/2014/main" id="{C01E649B-F99B-C2C9-9B7F-A3430C4A88AD}"/>
              </a:ext>
            </a:extLst>
          </p:cNvPr>
          <p:cNvPicPr>
            <a:picLocks noChangeAspect="1"/>
          </p:cNvPicPr>
          <p:nvPr/>
        </p:nvPicPr>
        <p:blipFill>
          <a:blip r:embed="rId6"/>
          <a:stretch>
            <a:fillRect/>
          </a:stretch>
        </p:blipFill>
        <p:spPr>
          <a:xfrm>
            <a:off x="2307408" y="4251231"/>
            <a:ext cx="719620" cy="736068"/>
          </a:xfrm>
          <a:prstGeom prst="rect">
            <a:avLst/>
          </a:prstGeom>
        </p:spPr>
      </p:pic>
      <p:pic>
        <p:nvPicPr>
          <p:cNvPr id="1026" name="Picture 2" descr="Home">
            <a:extLst>
              <a:ext uri="{FF2B5EF4-FFF2-40B4-BE49-F238E27FC236}">
                <a16:creationId xmlns:a16="http://schemas.microsoft.com/office/drawing/2014/main" id="{B64103B4-4487-79CD-03DB-B636D11758E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57792" y="5087112"/>
            <a:ext cx="2332960" cy="364525"/>
          </a:xfrm>
          <a:prstGeom prst="rect">
            <a:avLst/>
          </a:prstGeom>
          <a:noFill/>
          <a:extLst>
            <a:ext uri="{909E8E84-426E-40DD-AFC4-6F175D3DCCD1}">
              <a14:hiddenFill xmlns:a14="http://schemas.microsoft.com/office/drawing/2010/main">
                <a:solidFill>
                  <a:srgbClr val="FFFFFF"/>
                </a:solidFill>
              </a14:hiddenFill>
            </a:ext>
          </a:extLst>
        </p:spPr>
      </p:pic>
      <p:sp>
        <p:nvSpPr>
          <p:cNvPr id="15" name="CuadroTexto 14">
            <a:extLst>
              <a:ext uri="{FF2B5EF4-FFF2-40B4-BE49-F238E27FC236}">
                <a16:creationId xmlns:a16="http://schemas.microsoft.com/office/drawing/2014/main" id="{50EC5B6B-FC3B-5A81-EECF-4334D16718E2}"/>
              </a:ext>
            </a:extLst>
          </p:cNvPr>
          <p:cNvSpPr txBox="1"/>
          <p:nvPr/>
        </p:nvSpPr>
        <p:spPr>
          <a:xfrm>
            <a:off x="8750234" y="4138278"/>
            <a:ext cx="3711397" cy="923330"/>
          </a:xfrm>
          <a:prstGeom prst="rect">
            <a:avLst/>
          </a:prstGeom>
          <a:noFill/>
        </p:spPr>
        <p:txBody>
          <a:bodyPr wrap="square" rtlCol="0">
            <a:spAutoFit/>
          </a:bodyPr>
          <a:lstStyle/>
          <a:p>
            <a:r>
              <a:rPr lang="en-US" b="1" dirty="0"/>
              <a:t>CAGI Organization </a:t>
            </a:r>
            <a:r>
              <a:rPr lang="en-US" dirty="0"/>
              <a:t>(National Institutes of Health award U24 HG007346)</a:t>
            </a:r>
          </a:p>
        </p:txBody>
      </p:sp>
      <p:sp>
        <p:nvSpPr>
          <p:cNvPr id="20" name="Forma libre 19">
            <a:extLst>
              <a:ext uri="{FF2B5EF4-FFF2-40B4-BE49-F238E27FC236}">
                <a16:creationId xmlns:a16="http://schemas.microsoft.com/office/drawing/2014/main" id="{6312E041-3770-8EF2-7383-F72CADB307D0}"/>
              </a:ext>
            </a:extLst>
          </p:cNvPr>
          <p:cNvSpPr/>
          <p:nvPr/>
        </p:nvSpPr>
        <p:spPr>
          <a:xfrm rot="20421693">
            <a:off x="498583" y="3848606"/>
            <a:ext cx="400455" cy="274517"/>
          </a:xfrm>
          <a:custGeom>
            <a:avLst/>
            <a:gdLst>
              <a:gd name="csX0" fmla="*/ 0 w 609600"/>
              <a:gd name="csY0" fmla="*/ 405580 h 405580"/>
              <a:gd name="csX1" fmla="*/ 316523 w 609600"/>
              <a:gd name="csY1" fmla="*/ 53888 h 405580"/>
              <a:gd name="csX2" fmla="*/ 609600 w 609600"/>
              <a:gd name="csY2" fmla="*/ 6995 h 405580"/>
            </a:gdLst>
            <a:ahLst/>
            <a:cxnLst>
              <a:cxn ang="0">
                <a:pos x="csX0" y="csY0"/>
              </a:cxn>
              <a:cxn ang="0">
                <a:pos x="csX1" y="csY1"/>
              </a:cxn>
              <a:cxn ang="0">
                <a:pos x="csX2" y="csY2"/>
              </a:cxn>
            </a:cxnLst>
            <a:rect l="l" t="t" r="r" b="b"/>
            <a:pathLst>
              <a:path w="609600" h="405580">
                <a:moveTo>
                  <a:pt x="0" y="405580"/>
                </a:moveTo>
                <a:cubicBezTo>
                  <a:pt x="107461" y="262949"/>
                  <a:pt x="214923" y="120319"/>
                  <a:pt x="316523" y="53888"/>
                </a:cubicBezTo>
                <a:cubicBezTo>
                  <a:pt x="418123" y="-12543"/>
                  <a:pt x="513861" y="-2774"/>
                  <a:pt x="609600" y="6995"/>
                </a:cubicBezTo>
              </a:path>
            </a:pathLst>
          </a:custGeom>
          <a:noFill/>
          <a:ln w="25400">
            <a:headEnd type="oval"/>
            <a:tailEnd type="stealt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CuadroTexto 20">
            <a:extLst>
              <a:ext uri="{FF2B5EF4-FFF2-40B4-BE49-F238E27FC236}">
                <a16:creationId xmlns:a16="http://schemas.microsoft.com/office/drawing/2014/main" id="{BAE6EF77-BA34-281A-7E40-E55C490EF646}"/>
              </a:ext>
            </a:extLst>
          </p:cNvPr>
          <p:cNvSpPr txBox="1"/>
          <p:nvPr/>
        </p:nvSpPr>
        <p:spPr>
          <a:xfrm>
            <a:off x="4143216" y="4383923"/>
            <a:ext cx="3559885" cy="769441"/>
          </a:xfrm>
          <a:prstGeom prst="rect">
            <a:avLst/>
          </a:prstGeom>
          <a:noFill/>
          <a:ln>
            <a:noFill/>
          </a:ln>
        </p:spPr>
        <p:txBody>
          <a:bodyPr wrap="none" rtlCol="0">
            <a:spAutoFit/>
          </a:bodyPr>
          <a:lstStyle/>
          <a:p>
            <a:r>
              <a:rPr lang="en-US" sz="4400" b="1" dirty="0">
                <a:solidFill>
                  <a:srgbClr val="64D5FF"/>
                </a:solidFill>
              </a:rPr>
              <a:t>THANK YOU!!</a:t>
            </a:r>
          </a:p>
        </p:txBody>
      </p:sp>
      <p:pic>
        <p:nvPicPr>
          <p:cNvPr id="22" name="Imagen 21">
            <a:extLst>
              <a:ext uri="{FF2B5EF4-FFF2-40B4-BE49-F238E27FC236}">
                <a16:creationId xmlns:a16="http://schemas.microsoft.com/office/drawing/2014/main" id="{6077EB9E-3D68-3459-EAAC-FE0BC535A48A}"/>
              </a:ext>
            </a:extLst>
          </p:cNvPr>
          <p:cNvPicPr>
            <a:picLocks noChangeAspect="1"/>
          </p:cNvPicPr>
          <p:nvPr/>
        </p:nvPicPr>
        <p:blipFill>
          <a:blip r:embed="rId8"/>
          <a:srcRect r="49129"/>
          <a:stretch>
            <a:fillRect/>
          </a:stretch>
        </p:blipFill>
        <p:spPr>
          <a:xfrm>
            <a:off x="5378969" y="5878542"/>
            <a:ext cx="2375289" cy="769572"/>
          </a:xfrm>
          <a:prstGeom prst="rect">
            <a:avLst/>
          </a:prstGeom>
        </p:spPr>
      </p:pic>
      <p:sp>
        <p:nvSpPr>
          <p:cNvPr id="23" name="Rectángulo redondeado 22">
            <a:extLst>
              <a:ext uri="{FF2B5EF4-FFF2-40B4-BE49-F238E27FC236}">
                <a16:creationId xmlns:a16="http://schemas.microsoft.com/office/drawing/2014/main" id="{7A404283-0F5E-62BB-4A2F-1650B3EA460B}"/>
              </a:ext>
            </a:extLst>
          </p:cNvPr>
          <p:cNvSpPr/>
          <p:nvPr/>
        </p:nvSpPr>
        <p:spPr>
          <a:xfrm>
            <a:off x="464099" y="5678586"/>
            <a:ext cx="9336103" cy="109914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CuadroTexto 23">
            <a:extLst>
              <a:ext uri="{FF2B5EF4-FFF2-40B4-BE49-F238E27FC236}">
                <a16:creationId xmlns:a16="http://schemas.microsoft.com/office/drawing/2014/main" id="{D6B54E78-B251-6BB7-6124-B5FE76545350}"/>
              </a:ext>
            </a:extLst>
          </p:cNvPr>
          <p:cNvSpPr txBox="1"/>
          <p:nvPr/>
        </p:nvSpPr>
        <p:spPr>
          <a:xfrm>
            <a:off x="1237437" y="5467637"/>
            <a:ext cx="5430889" cy="369332"/>
          </a:xfrm>
          <a:prstGeom prst="rect">
            <a:avLst/>
          </a:prstGeom>
          <a:solidFill>
            <a:schemeClr val="bg1"/>
          </a:solidFill>
          <a:ln>
            <a:solidFill>
              <a:schemeClr val="accent1">
                <a:shade val="15000"/>
              </a:schemeClr>
            </a:solidFill>
          </a:ln>
        </p:spPr>
        <p:txBody>
          <a:bodyPr wrap="square" rtlCol="0">
            <a:spAutoFit/>
          </a:bodyPr>
          <a:lstStyle/>
          <a:p>
            <a:r>
              <a:rPr lang="en-US" b="1" dirty="0"/>
              <a:t>CLINICAL AND TRANSLATIONAL BIOINFORMATICS</a:t>
            </a:r>
            <a:endParaRPr lang="en-US" dirty="0"/>
          </a:p>
        </p:txBody>
      </p:sp>
      <p:sp>
        <p:nvSpPr>
          <p:cNvPr id="25" name="Rectángulo redondeado 24">
            <a:extLst>
              <a:ext uri="{FF2B5EF4-FFF2-40B4-BE49-F238E27FC236}">
                <a16:creationId xmlns:a16="http://schemas.microsoft.com/office/drawing/2014/main" id="{CF1A22F1-2E11-2487-FC8F-5D9FD3834DDF}"/>
              </a:ext>
            </a:extLst>
          </p:cNvPr>
          <p:cNvSpPr/>
          <p:nvPr/>
        </p:nvSpPr>
        <p:spPr>
          <a:xfrm>
            <a:off x="8737877" y="4113564"/>
            <a:ext cx="3124609" cy="1443810"/>
          </a:xfrm>
          <a:prstGeom prst="roundRect">
            <a:avLst/>
          </a:prstGeom>
          <a:no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ángulo redondeado 25">
            <a:extLst>
              <a:ext uri="{FF2B5EF4-FFF2-40B4-BE49-F238E27FC236}">
                <a16:creationId xmlns:a16="http://schemas.microsoft.com/office/drawing/2014/main" id="{51749B42-E591-B33C-553A-1AEF897E2EC6}"/>
              </a:ext>
            </a:extLst>
          </p:cNvPr>
          <p:cNvSpPr/>
          <p:nvPr/>
        </p:nvSpPr>
        <p:spPr>
          <a:xfrm>
            <a:off x="233194" y="4214160"/>
            <a:ext cx="2880708" cy="835881"/>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Logo, company name&#10;&#10;Description automatically generated">
            <a:extLst>
              <a:ext uri="{FF2B5EF4-FFF2-40B4-BE49-F238E27FC236}">
                <a16:creationId xmlns:a16="http://schemas.microsoft.com/office/drawing/2014/main" id="{380DED3A-3D23-338D-D118-CF9300DD0358}"/>
              </a:ext>
            </a:extLst>
          </p:cNvPr>
          <p:cNvPicPr>
            <a:picLocks noChangeAspect="1"/>
          </p:cNvPicPr>
          <p:nvPr/>
        </p:nvPicPr>
        <p:blipFill>
          <a:blip r:embed="rId5"/>
          <a:stretch>
            <a:fillRect/>
          </a:stretch>
        </p:blipFill>
        <p:spPr>
          <a:xfrm>
            <a:off x="8156024" y="6030942"/>
            <a:ext cx="1710079" cy="718522"/>
          </a:xfrm>
          <a:prstGeom prst="rect">
            <a:avLst/>
          </a:prstGeom>
        </p:spPr>
      </p:pic>
      <p:pic>
        <p:nvPicPr>
          <p:cNvPr id="19" name="Picture 18" descr="A group of people standing in front of a mural&#10;&#10;AI-generated content may be incorrect.">
            <a:extLst>
              <a:ext uri="{FF2B5EF4-FFF2-40B4-BE49-F238E27FC236}">
                <a16:creationId xmlns:a16="http://schemas.microsoft.com/office/drawing/2014/main" id="{9866C48D-D2EF-6DBB-AA75-773E2652A47C}"/>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a:xfrm>
            <a:off x="0" y="-12756"/>
            <a:ext cx="12191202" cy="3538574"/>
          </a:xfrm>
          <a:prstGeom prst="rect">
            <a:avLst/>
          </a:prstGeom>
        </p:spPr>
      </p:pic>
    </p:spTree>
    <p:extLst>
      <p:ext uri="{BB962C8B-B14F-4D97-AF65-F5344CB8AC3E}">
        <p14:creationId xmlns:p14="http://schemas.microsoft.com/office/powerpoint/2010/main" val="2955099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dna strand on a blue background&#10;&#10;AI-generated content may be incorrect.">
            <a:extLst>
              <a:ext uri="{FF2B5EF4-FFF2-40B4-BE49-F238E27FC236}">
                <a16:creationId xmlns:a16="http://schemas.microsoft.com/office/drawing/2014/main" id="{4D8ADAE9-B745-1B49-5B93-E23DF9DEC024}"/>
              </a:ext>
            </a:extLst>
          </p:cNvPr>
          <p:cNvPicPr>
            <a:picLocks noChangeAspect="1"/>
          </p:cNvPicPr>
          <p:nvPr/>
        </p:nvPicPr>
        <p:blipFill>
          <a:blip r:embed="rId3"/>
          <a:stretch>
            <a:fillRect/>
          </a:stretch>
        </p:blipFill>
        <p:spPr>
          <a:xfrm>
            <a:off x="-1" y="-6078"/>
            <a:ext cx="12311743" cy="6871669"/>
          </a:xfrm>
          <a:prstGeom prst="rect">
            <a:avLst/>
          </a:prstGeom>
        </p:spPr>
      </p:pic>
      <p:sp>
        <p:nvSpPr>
          <p:cNvPr id="2" name="Title 1">
            <a:extLst>
              <a:ext uri="{FF2B5EF4-FFF2-40B4-BE49-F238E27FC236}">
                <a16:creationId xmlns:a16="http://schemas.microsoft.com/office/drawing/2014/main" id="{7BB68DBF-D866-F3D7-73CD-11A722F9D50C}"/>
              </a:ext>
            </a:extLst>
          </p:cNvPr>
          <p:cNvSpPr>
            <a:spLocks noGrp="1"/>
          </p:cNvSpPr>
          <p:nvPr>
            <p:ph type="title"/>
          </p:nvPr>
        </p:nvSpPr>
        <p:spPr>
          <a:xfrm>
            <a:off x="838200" y="332466"/>
            <a:ext cx="10552334" cy="1337103"/>
          </a:xfrm>
        </p:spPr>
        <p:txBody>
          <a:bodyPr/>
          <a:lstStyle/>
          <a:p>
            <a:endParaRPr lang="en-US" dirty="0"/>
          </a:p>
        </p:txBody>
      </p:sp>
      <p:pic>
        <p:nvPicPr>
          <p:cNvPr id="5" name="Picture 4" descr="A screenshot of a cell phone&#10;&#10;AI-generated content may be incorrect.">
            <a:extLst>
              <a:ext uri="{FF2B5EF4-FFF2-40B4-BE49-F238E27FC236}">
                <a16:creationId xmlns:a16="http://schemas.microsoft.com/office/drawing/2014/main" id="{5DCA0A7F-29A7-1381-7F4C-69D9305C8B92}"/>
              </a:ext>
            </a:extLst>
          </p:cNvPr>
          <p:cNvPicPr>
            <a:picLocks noChangeAspect="1"/>
          </p:cNvPicPr>
          <p:nvPr/>
        </p:nvPicPr>
        <p:blipFill>
          <a:blip r:embed="rId4"/>
          <a:srcRect b="71378"/>
          <a:stretch>
            <a:fillRect/>
          </a:stretch>
        </p:blipFill>
        <p:spPr>
          <a:xfrm>
            <a:off x="-1" y="-6078"/>
            <a:ext cx="12311741" cy="1966821"/>
          </a:xfrm>
          <a:prstGeom prst="rect">
            <a:avLst/>
          </a:prstGeom>
        </p:spPr>
      </p:pic>
      <p:cxnSp>
        <p:nvCxnSpPr>
          <p:cNvPr id="9" name="Straight Connector 8">
            <a:extLst>
              <a:ext uri="{FF2B5EF4-FFF2-40B4-BE49-F238E27FC236}">
                <a16:creationId xmlns:a16="http://schemas.microsoft.com/office/drawing/2014/main" id="{A49BC359-98B0-4CE0-A09B-72B389FC1FB8}"/>
              </a:ext>
            </a:extLst>
          </p:cNvPr>
          <p:cNvCxnSpPr>
            <a:cxnSpLocks/>
          </p:cNvCxnSpPr>
          <p:nvPr/>
        </p:nvCxnSpPr>
        <p:spPr>
          <a:xfrm>
            <a:off x="9103057" y="1768846"/>
            <a:ext cx="0" cy="174273"/>
          </a:xfrm>
          <a:prstGeom prst="line">
            <a:avLst/>
          </a:prstGeom>
          <a:ln w="28575">
            <a:solidFill>
              <a:schemeClr val="bg1"/>
            </a:solidFill>
          </a:ln>
        </p:spPr>
        <p:style>
          <a:lnRef idx="2">
            <a:schemeClr val="accent1"/>
          </a:lnRef>
          <a:fillRef idx="0">
            <a:schemeClr val="accent1"/>
          </a:fillRef>
          <a:effectRef idx="1">
            <a:schemeClr val="accent1"/>
          </a:effectRef>
          <a:fontRef idx="minor">
            <a:schemeClr val="tx1"/>
          </a:fontRef>
        </p:style>
      </p:cxnSp>
      <p:sp>
        <p:nvSpPr>
          <p:cNvPr id="10" name="Rounded Rectangle 9">
            <a:extLst>
              <a:ext uri="{FF2B5EF4-FFF2-40B4-BE49-F238E27FC236}">
                <a16:creationId xmlns:a16="http://schemas.microsoft.com/office/drawing/2014/main" id="{77632EDB-410E-074F-7A2B-9083BE72B933}"/>
              </a:ext>
            </a:extLst>
          </p:cNvPr>
          <p:cNvSpPr/>
          <p:nvPr/>
        </p:nvSpPr>
        <p:spPr>
          <a:xfrm>
            <a:off x="736982" y="1941614"/>
            <a:ext cx="4930354" cy="1719746"/>
          </a:xfrm>
          <a:prstGeom prst="roundRect">
            <a:avLst/>
          </a:prstGeom>
          <a:solidFill>
            <a:srgbClr val="0D1E3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D8EE3CD6-9AE6-028E-F568-560CB1F20F2A}"/>
              </a:ext>
            </a:extLst>
          </p:cNvPr>
          <p:cNvSpPr/>
          <p:nvPr/>
        </p:nvSpPr>
        <p:spPr>
          <a:xfrm>
            <a:off x="838200" y="4528406"/>
            <a:ext cx="4930354" cy="1719747"/>
          </a:xfrm>
          <a:prstGeom prst="roundRect">
            <a:avLst/>
          </a:prstGeom>
          <a:solidFill>
            <a:srgbClr val="0D1E3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380DF94A-0DF0-C6A1-9889-6E84D2193BC4}"/>
              </a:ext>
            </a:extLst>
          </p:cNvPr>
          <p:cNvSpPr txBox="1"/>
          <p:nvPr/>
        </p:nvSpPr>
        <p:spPr>
          <a:xfrm>
            <a:off x="1098281" y="2117972"/>
            <a:ext cx="4288750" cy="1326595"/>
          </a:xfrm>
          <a:prstGeom prst="rect">
            <a:avLst/>
          </a:prstGeom>
          <a:noFill/>
        </p:spPr>
        <p:txBody>
          <a:bodyPr wrap="square">
            <a:spAutoFit/>
          </a:bodyPr>
          <a:lstStyle/>
          <a:p>
            <a:pPr>
              <a:buNone/>
            </a:pPr>
            <a:r>
              <a:rPr lang="en-US" sz="2000" b="1" dirty="0">
                <a:solidFill>
                  <a:schemeClr val="bg1"/>
                </a:solidFill>
              </a:rPr>
              <a:t>Sequence-based (from MSA)</a:t>
            </a:r>
          </a:p>
          <a:p>
            <a:pPr marL="342900" indent="-342900">
              <a:buFont typeface="Arial" panose="020B0604020202020204" pitchFamily="34" charset="0"/>
              <a:buChar char="•"/>
            </a:pPr>
            <a:r>
              <a:rPr lang="en-US" sz="2000" dirty="0">
                <a:solidFill>
                  <a:schemeClr val="bg1"/>
                </a:solidFill>
              </a:rPr>
              <a:t>Shannon’s Entropy </a:t>
            </a:r>
          </a:p>
          <a:p>
            <a:pPr marL="342900" indent="-342900">
              <a:buFont typeface="Arial" panose="020B0604020202020204" pitchFamily="34" charset="0"/>
              <a:buChar char="•"/>
            </a:pPr>
            <a:r>
              <a:rPr lang="en-US" sz="2000" dirty="0">
                <a:solidFill>
                  <a:schemeClr val="bg1"/>
                </a:solidFill>
              </a:rPr>
              <a:t>PSSM</a:t>
            </a:r>
          </a:p>
          <a:p>
            <a:pPr marL="342900" indent="-342900">
              <a:buFont typeface="Arial" panose="020B0604020202020204" pitchFamily="34" charset="0"/>
              <a:buChar char="•"/>
            </a:pPr>
            <a:r>
              <a:rPr lang="en-US" sz="2000" dirty="0">
                <a:solidFill>
                  <a:schemeClr val="bg1"/>
                </a:solidFill>
              </a:rPr>
              <a:t>Blosum62</a:t>
            </a:r>
          </a:p>
        </p:txBody>
      </p:sp>
      <p:sp>
        <p:nvSpPr>
          <p:cNvPr id="14" name="TextBox 13">
            <a:extLst>
              <a:ext uri="{FF2B5EF4-FFF2-40B4-BE49-F238E27FC236}">
                <a16:creationId xmlns:a16="http://schemas.microsoft.com/office/drawing/2014/main" id="{B1BD59C5-2171-DC6C-B24F-A7AA07A0F6B8}"/>
              </a:ext>
            </a:extLst>
          </p:cNvPr>
          <p:cNvSpPr txBox="1"/>
          <p:nvPr/>
        </p:nvSpPr>
        <p:spPr>
          <a:xfrm>
            <a:off x="1186321" y="4704764"/>
            <a:ext cx="4288750" cy="1326595"/>
          </a:xfrm>
          <a:prstGeom prst="rect">
            <a:avLst/>
          </a:prstGeom>
          <a:noFill/>
        </p:spPr>
        <p:txBody>
          <a:bodyPr wrap="square">
            <a:spAutoFit/>
          </a:bodyPr>
          <a:lstStyle/>
          <a:p>
            <a:pPr>
              <a:buNone/>
            </a:pPr>
            <a:r>
              <a:rPr lang="en-US" sz="2000" b="1" dirty="0">
                <a:solidFill>
                  <a:schemeClr val="bg1"/>
                </a:solidFill>
              </a:rPr>
              <a:t>Structure-based (from Alphafold)</a:t>
            </a:r>
          </a:p>
          <a:p>
            <a:pPr marL="342900" indent="-342900">
              <a:buFont typeface="Arial" panose="020B0604020202020204" pitchFamily="34" charset="0"/>
              <a:buChar char="•"/>
            </a:pPr>
            <a:r>
              <a:rPr lang="en-US" sz="2000" dirty="0">
                <a:solidFill>
                  <a:schemeClr val="bg1"/>
                </a:solidFill>
              </a:rPr>
              <a:t>M.J. potential</a:t>
            </a:r>
          </a:p>
          <a:p>
            <a:pPr marL="342900" indent="-342900">
              <a:buFont typeface="Arial" panose="020B0604020202020204" pitchFamily="34" charset="0"/>
              <a:buChar char="•"/>
            </a:pPr>
            <a:r>
              <a:rPr lang="en-US" sz="2000" dirty="0">
                <a:solidFill>
                  <a:schemeClr val="bg1"/>
                </a:solidFill>
              </a:rPr>
              <a:t>pLDDT bin </a:t>
            </a:r>
          </a:p>
          <a:p>
            <a:pPr marL="342900" indent="-342900">
              <a:buFont typeface="Arial" panose="020B0604020202020204" pitchFamily="34" charset="0"/>
              <a:buChar char="•"/>
            </a:pPr>
            <a:r>
              <a:rPr lang="en-US" sz="2000" dirty="0">
                <a:solidFill>
                  <a:schemeClr val="bg1"/>
                </a:solidFill>
              </a:rPr>
              <a:t>pLDDT</a:t>
            </a:r>
          </a:p>
        </p:txBody>
      </p:sp>
      <p:sp>
        <p:nvSpPr>
          <p:cNvPr id="15" name="Rounded Rectangle 14">
            <a:extLst>
              <a:ext uri="{FF2B5EF4-FFF2-40B4-BE49-F238E27FC236}">
                <a16:creationId xmlns:a16="http://schemas.microsoft.com/office/drawing/2014/main" id="{7DA0A174-48E0-DCB8-C3BF-1D4E6E781A17}"/>
              </a:ext>
            </a:extLst>
          </p:cNvPr>
          <p:cNvSpPr/>
          <p:nvPr/>
        </p:nvSpPr>
        <p:spPr>
          <a:xfrm>
            <a:off x="6646461" y="1941615"/>
            <a:ext cx="4930354" cy="4122164"/>
          </a:xfrm>
          <a:prstGeom prst="roundRect">
            <a:avLst/>
          </a:prstGeom>
          <a:solidFill>
            <a:srgbClr val="0D1E3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AD5B5FC2-5B66-0845-3161-1A94FBAD8DB1}"/>
              </a:ext>
            </a:extLst>
          </p:cNvPr>
          <p:cNvSpPr txBox="1"/>
          <p:nvPr/>
        </p:nvSpPr>
        <p:spPr>
          <a:xfrm>
            <a:off x="6994751" y="2144964"/>
            <a:ext cx="4582064" cy="4103189"/>
          </a:xfrm>
          <a:prstGeom prst="rect">
            <a:avLst/>
          </a:prstGeom>
          <a:noFill/>
        </p:spPr>
        <p:txBody>
          <a:bodyPr wrap="square">
            <a:spAutoFit/>
          </a:bodyPr>
          <a:lstStyle/>
          <a:p>
            <a:r>
              <a:rPr lang="en-US" sz="2000" b="1" dirty="0">
                <a:solidFill>
                  <a:schemeClr val="bg1"/>
                </a:solidFill>
              </a:rPr>
              <a:t>Hybrid Sequence–Structure Features</a:t>
            </a:r>
          </a:p>
          <a:p>
            <a:pPr marL="342900" indent="-342900">
              <a:buFont typeface="Arial" panose="020B0604020202020204" pitchFamily="34" charset="0"/>
              <a:buChar char="•"/>
            </a:pPr>
            <a:r>
              <a:rPr lang="en-US" sz="2000" dirty="0">
                <a:solidFill>
                  <a:schemeClr val="bg1"/>
                </a:solidFill>
              </a:rPr>
              <a:t>PDFF Transformations Probabilistic shifts in feature distributions (e.g., pLDDT_pdff, PSSM_pdff)</a:t>
            </a:r>
          </a:p>
          <a:p>
            <a:pPr marL="342900" indent="-342900">
              <a:buFont typeface="Arial" panose="020B0604020202020204" pitchFamily="34" charset="0"/>
              <a:buChar char="•"/>
            </a:pPr>
            <a:r>
              <a:rPr lang="en-US" sz="2000" dirty="0">
                <a:solidFill>
                  <a:schemeClr val="bg1"/>
                </a:solidFill>
              </a:rPr>
              <a:t>Neighbor Compatibility (neco)</a:t>
            </a:r>
          </a:p>
          <a:p>
            <a:pPr marL="342900" indent="-342900">
              <a:buFont typeface="Arial" panose="020B0604020202020204" pitchFamily="34" charset="0"/>
              <a:buChar char="•"/>
            </a:pPr>
            <a:r>
              <a:rPr lang="en-US" sz="2000" dirty="0">
                <a:solidFill>
                  <a:schemeClr val="bg1"/>
                </a:solidFill>
              </a:rPr>
              <a:t>fraction cons. 3D neighbor </a:t>
            </a:r>
          </a:p>
          <a:p>
            <a:pPr marL="342900" indent="-342900">
              <a:buFont typeface="Arial" panose="020B0604020202020204" pitchFamily="34" charset="0"/>
              <a:buChar char="•"/>
            </a:pPr>
            <a:r>
              <a:rPr lang="en-US" sz="2000" dirty="0">
                <a:solidFill>
                  <a:schemeClr val="bg1"/>
                </a:solidFill>
              </a:rPr>
              <a:t>Normalized Contact Energy of the Native Residue</a:t>
            </a:r>
          </a:p>
          <a:p>
            <a:pPr marL="342900" indent="-342900">
              <a:buFont typeface="Arial" panose="020B0604020202020204" pitchFamily="34" charset="0"/>
              <a:buChar char="•"/>
            </a:pPr>
            <a:r>
              <a:rPr lang="en-US" sz="2000" dirty="0">
                <a:solidFill>
                  <a:schemeClr val="bg1"/>
                </a:solidFill>
              </a:rPr>
              <a:t>access.dependent vol.</a:t>
            </a:r>
          </a:p>
          <a:p>
            <a:pPr marL="342900" indent="-342900">
              <a:buFont typeface="Arial" panose="020B0604020202020204" pitchFamily="34" charset="0"/>
              <a:buChar char="•"/>
            </a:pPr>
            <a:r>
              <a:rPr lang="en-US" sz="2000" dirty="0">
                <a:solidFill>
                  <a:schemeClr val="bg1"/>
                </a:solidFill>
              </a:rPr>
              <a:t>Likelihood of the pLDDT Bin for Amino Acid Replacement</a:t>
            </a:r>
          </a:p>
          <a:p>
            <a:pPr marL="342900" indent="-342900">
              <a:buFont typeface="Arial" panose="020B0604020202020204" pitchFamily="34" charset="0"/>
              <a:buChar char="•"/>
            </a:pPr>
            <a:endParaRPr lang="en-US" sz="2000" dirty="0">
              <a:solidFill>
                <a:schemeClr val="bg1"/>
              </a:solidFill>
            </a:endParaRPr>
          </a:p>
          <a:p>
            <a:pPr>
              <a:buNone/>
            </a:pPr>
            <a:endParaRPr lang="en-US" sz="2000" dirty="0">
              <a:solidFill>
                <a:schemeClr val="bg1"/>
              </a:solidFill>
            </a:endParaRPr>
          </a:p>
        </p:txBody>
      </p:sp>
    </p:spTree>
    <p:extLst>
      <p:ext uri="{BB962C8B-B14F-4D97-AF65-F5344CB8AC3E}">
        <p14:creationId xmlns:p14="http://schemas.microsoft.com/office/powerpoint/2010/main" val="955715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5C0C52A-ED8A-D9B6-11BC-A7B01233DD7A}"/>
              </a:ext>
            </a:extLst>
          </p:cNvPr>
          <p:cNvGraphicFramePr>
            <a:graphicFrameLocks noGrp="1"/>
          </p:cNvGraphicFramePr>
          <p:nvPr/>
        </p:nvGraphicFramePr>
        <p:xfrm>
          <a:off x="635189" y="771242"/>
          <a:ext cx="4838332" cy="2166052"/>
        </p:xfrm>
        <a:graphic>
          <a:graphicData uri="http://schemas.openxmlformats.org/drawingml/2006/table">
            <a:tbl>
              <a:tblPr>
                <a:tableStyleId>{5C22544A-7EE6-4342-B048-85BDC9FD1C3A}</a:tableStyleId>
              </a:tblPr>
              <a:tblGrid>
                <a:gridCol w="502684">
                  <a:extLst>
                    <a:ext uri="{9D8B030D-6E8A-4147-A177-3AD203B41FA5}">
                      <a16:colId xmlns:a16="http://schemas.microsoft.com/office/drawing/2014/main" val="371215685"/>
                    </a:ext>
                  </a:extLst>
                </a:gridCol>
                <a:gridCol w="4335648">
                  <a:extLst>
                    <a:ext uri="{9D8B030D-6E8A-4147-A177-3AD203B41FA5}">
                      <a16:colId xmlns:a16="http://schemas.microsoft.com/office/drawing/2014/main" val="3556500553"/>
                    </a:ext>
                  </a:extLst>
                </a:gridCol>
              </a:tblGrid>
              <a:tr h="160703">
                <a:tc gridSpan="2">
                  <a:txBody>
                    <a:bodyPr/>
                    <a:lstStyle/>
                    <a:p>
                      <a:pPr algn="l" fontAlgn="b"/>
                      <a:r>
                        <a:rPr lang="en-GB" sz="2000" b="1" u="none" strike="noStrike" dirty="0">
                          <a:effectLst/>
                        </a:rPr>
                        <a:t>FINAL RANKING: TSC2</a:t>
                      </a:r>
                      <a:endParaRPr lang="en-GB" sz="2000" b="1" i="0" u="none" strike="noStrike" dirty="0">
                        <a:solidFill>
                          <a:srgbClr val="000000"/>
                        </a:solidFill>
                        <a:effectLst/>
                        <a:latin typeface="Calibri" panose="020F0502020204030204" pitchFamily="34" charset="0"/>
                      </a:endParaRPr>
                    </a:p>
                  </a:txBody>
                  <a:tcPr marL="4636" marR="4636" marT="4636" marB="0" anchor="b"/>
                </a:tc>
                <a:tc hMerge="1">
                  <a:txBody>
                    <a:bodyPr/>
                    <a:lstStyle/>
                    <a:p>
                      <a:endParaRPr lang="en-US"/>
                    </a:p>
                  </a:txBody>
                  <a:tcPr/>
                </a:tc>
                <a:extLst>
                  <a:ext uri="{0D108BD9-81ED-4DB2-BD59-A6C34878D82A}">
                    <a16:rowId xmlns:a16="http://schemas.microsoft.com/office/drawing/2014/main" val="2581318445"/>
                  </a:ext>
                </a:extLst>
              </a:tr>
              <a:tr h="129798">
                <a:tc>
                  <a:txBody>
                    <a:bodyPr/>
                    <a:lstStyle/>
                    <a:p>
                      <a:pPr algn="l" fontAlgn="b"/>
                      <a:r>
                        <a:rPr lang="en-ES" sz="2000" u="none" strike="noStrike">
                          <a:effectLst/>
                        </a:rPr>
                        <a:t>1.</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QAFImeta 2.0 v3 (QAFI 2.0)</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2132064962"/>
                  </a:ext>
                </a:extLst>
              </a:tr>
              <a:tr h="129798">
                <a:tc>
                  <a:txBody>
                    <a:bodyPr/>
                    <a:lstStyle/>
                    <a:p>
                      <a:pPr algn="l" fontAlgn="b"/>
                      <a:r>
                        <a:rPr lang="en-ES" sz="2000" u="none" strike="noStrike">
                          <a:effectLst/>
                        </a:rPr>
                        <a:t>2.</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 2.0</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466515383"/>
                  </a:ext>
                </a:extLst>
              </a:tr>
              <a:tr h="129798">
                <a:tc>
                  <a:txBody>
                    <a:bodyPr/>
                    <a:lstStyle/>
                    <a:p>
                      <a:pPr algn="l" fontAlgn="b"/>
                      <a:r>
                        <a:rPr lang="en-ES" sz="2000" u="none" strike="noStrike">
                          <a:effectLst/>
                        </a:rPr>
                        <a:t>3.</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QAFIsplit 1.0</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4195128522"/>
                  </a:ext>
                </a:extLst>
              </a:tr>
              <a:tr h="129798">
                <a:tc>
                  <a:txBody>
                    <a:bodyPr/>
                    <a:lstStyle/>
                    <a:p>
                      <a:pPr algn="l" fontAlgn="b"/>
                      <a:r>
                        <a:rPr lang="en-ES" sz="2000" u="none" strike="noStrike">
                          <a:effectLst/>
                        </a:rPr>
                        <a:t>4.</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QAFIsplit 3.0</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2928170051"/>
                  </a:ext>
                </a:extLst>
              </a:tr>
              <a:tr h="129798">
                <a:tc>
                  <a:txBody>
                    <a:bodyPr/>
                    <a:lstStyle/>
                    <a:p>
                      <a:pPr algn="l" fontAlgn="b"/>
                      <a:r>
                        <a:rPr lang="en-ES" sz="2000" u="none" strike="noStrike">
                          <a:effectLst/>
                        </a:rPr>
                        <a:t>5.</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QAFImeta 2.0 v1</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4119822580"/>
                  </a:ext>
                </a:extLst>
              </a:tr>
              <a:tr h="129798">
                <a:tc>
                  <a:txBody>
                    <a:bodyPr/>
                    <a:lstStyle/>
                    <a:p>
                      <a:pPr algn="l" fontAlgn="b"/>
                      <a:r>
                        <a:rPr lang="en-ES" sz="2000" u="none" strike="noStrike">
                          <a:effectLst/>
                        </a:rPr>
                        <a:t>6.</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QAFIclas 1.0</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1441912928"/>
                  </a:ext>
                </a:extLst>
              </a:tr>
            </a:tbl>
          </a:graphicData>
        </a:graphic>
      </p:graphicFrame>
      <p:graphicFrame>
        <p:nvGraphicFramePr>
          <p:cNvPr id="3" name="Table 2">
            <a:extLst>
              <a:ext uri="{FF2B5EF4-FFF2-40B4-BE49-F238E27FC236}">
                <a16:creationId xmlns:a16="http://schemas.microsoft.com/office/drawing/2014/main" id="{FBD85B3B-716C-86A4-648B-CD030E77B762}"/>
              </a:ext>
            </a:extLst>
          </p:cNvPr>
          <p:cNvGraphicFramePr>
            <a:graphicFrameLocks noGrp="1"/>
          </p:cNvGraphicFramePr>
          <p:nvPr>
            <p:extLst>
              <p:ext uri="{D42A27DB-BD31-4B8C-83A1-F6EECF244321}">
                <p14:modId xmlns:p14="http://schemas.microsoft.com/office/powerpoint/2010/main" val="4206761890"/>
              </p:ext>
            </p:extLst>
          </p:nvPr>
        </p:nvGraphicFramePr>
        <p:xfrm>
          <a:off x="6289183" y="771242"/>
          <a:ext cx="4194220" cy="2166052"/>
        </p:xfrm>
        <a:graphic>
          <a:graphicData uri="http://schemas.openxmlformats.org/drawingml/2006/table">
            <a:tbl>
              <a:tblPr>
                <a:tableStyleId>{5C22544A-7EE6-4342-B048-85BDC9FD1C3A}</a:tableStyleId>
              </a:tblPr>
              <a:tblGrid>
                <a:gridCol w="435763">
                  <a:extLst>
                    <a:ext uri="{9D8B030D-6E8A-4147-A177-3AD203B41FA5}">
                      <a16:colId xmlns:a16="http://schemas.microsoft.com/office/drawing/2014/main" val="371215685"/>
                    </a:ext>
                  </a:extLst>
                </a:gridCol>
                <a:gridCol w="3758457">
                  <a:extLst>
                    <a:ext uri="{9D8B030D-6E8A-4147-A177-3AD203B41FA5}">
                      <a16:colId xmlns:a16="http://schemas.microsoft.com/office/drawing/2014/main" val="3556500553"/>
                    </a:ext>
                  </a:extLst>
                </a:gridCol>
              </a:tblGrid>
              <a:tr h="200133">
                <a:tc gridSpan="2">
                  <a:txBody>
                    <a:bodyPr/>
                    <a:lstStyle/>
                    <a:p>
                      <a:pPr algn="l" fontAlgn="b"/>
                      <a:r>
                        <a:rPr lang="en-GB" sz="2000" b="1" u="none" strike="noStrike" dirty="0">
                          <a:effectLst/>
                        </a:rPr>
                        <a:t>FINAL RANKING: ATP7B</a:t>
                      </a:r>
                      <a:endParaRPr lang="en-GB" sz="2000" b="1" i="0" u="none" strike="noStrike" dirty="0">
                        <a:solidFill>
                          <a:srgbClr val="000000"/>
                        </a:solidFill>
                        <a:effectLst/>
                        <a:latin typeface="Calibri" panose="020F0502020204030204" pitchFamily="34" charset="0"/>
                      </a:endParaRPr>
                    </a:p>
                  </a:txBody>
                  <a:tcPr marL="4636" marR="4636" marT="4636" marB="0" anchor="b"/>
                </a:tc>
                <a:tc hMerge="1">
                  <a:txBody>
                    <a:bodyPr/>
                    <a:lstStyle/>
                    <a:p>
                      <a:endParaRPr lang="en-US"/>
                    </a:p>
                  </a:txBody>
                  <a:tcPr/>
                </a:tc>
                <a:extLst>
                  <a:ext uri="{0D108BD9-81ED-4DB2-BD59-A6C34878D82A}">
                    <a16:rowId xmlns:a16="http://schemas.microsoft.com/office/drawing/2014/main" val="2719117716"/>
                  </a:ext>
                </a:extLst>
              </a:tr>
              <a:tr h="165419">
                <a:tc>
                  <a:txBody>
                    <a:bodyPr/>
                    <a:lstStyle/>
                    <a:p>
                      <a:pPr algn="l" fontAlgn="b"/>
                      <a:r>
                        <a:rPr lang="en-ES" sz="2000" u="none" strike="noStrike">
                          <a:effectLst/>
                        </a:rPr>
                        <a:t>1.</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QAFImeta 2.0 v1</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1437909459"/>
                  </a:ext>
                </a:extLst>
              </a:tr>
              <a:tr h="165419">
                <a:tc>
                  <a:txBody>
                    <a:bodyPr/>
                    <a:lstStyle/>
                    <a:p>
                      <a:pPr algn="l" fontAlgn="b"/>
                      <a:r>
                        <a:rPr lang="en-ES" sz="2000" u="none" strike="noStrike">
                          <a:effectLst/>
                        </a:rPr>
                        <a:t>2.</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 2.0</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4031003456"/>
                  </a:ext>
                </a:extLst>
              </a:tr>
              <a:tr h="165419">
                <a:tc>
                  <a:txBody>
                    <a:bodyPr/>
                    <a:lstStyle/>
                    <a:p>
                      <a:pPr algn="l" fontAlgn="b"/>
                      <a:r>
                        <a:rPr lang="en-ES" sz="2000" u="none" strike="noStrike">
                          <a:effectLst/>
                        </a:rPr>
                        <a:t>3.</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QAFIsplit 1.0</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1229812866"/>
                  </a:ext>
                </a:extLst>
              </a:tr>
              <a:tr h="165419">
                <a:tc>
                  <a:txBody>
                    <a:bodyPr/>
                    <a:lstStyle/>
                    <a:p>
                      <a:pPr algn="l" fontAlgn="b"/>
                      <a:r>
                        <a:rPr lang="en-ES" sz="2000" u="none" strike="noStrike">
                          <a:effectLst/>
                        </a:rPr>
                        <a:t>4.</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QAFImeta 2.0 v3 (QAFI 2.0)</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3317759078"/>
                  </a:ext>
                </a:extLst>
              </a:tr>
              <a:tr h="165419">
                <a:tc>
                  <a:txBody>
                    <a:bodyPr/>
                    <a:lstStyle/>
                    <a:p>
                      <a:pPr algn="l" fontAlgn="b"/>
                      <a:r>
                        <a:rPr lang="en-ES" sz="2000" u="none" strike="noStrike">
                          <a:effectLst/>
                        </a:rPr>
                        <a:t>5.</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QAFIsplit 3.0</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2557227956"/>
                  </a:ext>
                </a:extLst>
              </a:tr>
              <a:tr h="165419">
                <a:tc>
                  <a:txBody>
                    <a:bodyPr/>
                    <a:lstStyle/>
                    <a:p>
                      <a:pPr algn="l" fontAlgn="b"/>
                      <a:r>
                        <a:rPr lang="en-ES" sz="2000" u="none" strike="noStrike">
                          <a:effectLst/>
                        </a:rPr>
                        <a:t>6.</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QAFIclas 1.0</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2270552462"/>
                  </a:ext>
                </a:extLst>
              </a:tr>
            </a:tbl>
          </a:graphicData>
        </a:graphic>
      </p:graphicFrame>
      <p:graphicFrame>
        <p:nvGraphicFramePr>
          <p:cNvPr id="5" name="Table 4">
            <a:extLst>
              <a:ext uri="{FF2B5EF4-FFF2-40B4-BE49-F238E27FC236}">
                <a16:creationId xmlns:a16="http://schemas.microsoft.com/office/drawing/2014/main" id="{955BF2A9-2ED3-CF07-68E5-BED963E47AEE}"/>
              </a:ext>
            </a:extLst>
          </p:cNvPr>
          <p:cNvGraphicFramePr>
            <a:graphicFrameLocks noGrp="1"/>
          </p:cNvGraphicFramePr>
          <p:nvPr/>
        </p:nvGraphicFramePr>
        <p:xfrm>
          <a:off x="635189" y="3796092"/>
          <a:ext cx="4838332" cy="2166052"/>
        </p:xfrm>
        <a:graphic>
          <a:graphicData uri="http://schemas.openxmlformats.org/drawingml/2006/table">
            <a:tbl>
              <a:tblPr>
                <a:tableStyleId>{5C22544A-7EE6-4342-B048-85BDC9FD1C3A}</a:tableStyleId>
              </a:tblPr>
              <a:tblGrid>
                <a:gridCol w="502684">
                  <a:extLst>
                    <a:ext uri="{9D8B030D-6E8A-4147-A177-3AD203B41FA5}">
                      <a16:colId xmlns:a16="http://schemas.microsoft.com/office/drawing/2014/main" val="592102013"/>
                    </a:ext>
                  </a:extLst>
                </a:gridCol>
                <a:gridCol w="4335648">
                  <a:extLst>
                    <a:ext uri="{9D8B030D-6E8A-4147-A177-3AD203B41FA5}">
                      <a16:colId xmlns:a16="http://schemas.microsoft.com/office/drawing/2014/main" val="1810901561"/>
                    </a:ext>
                  </a:extLst>
                </a:gridCol>
              </a:tblGrid>
              <a:tr h="160703">
                <a:tc gridSpan="2">
                  <a:txBody>
                    <a:bodyPr/>
                    <a:lstStyle/>
                    <a:p>
                      <a:pPr algn="l" fontAlgn="b"/>
                      <a:r>
                        <a:rPr lang="en-GB" sz="2000" b="1" u="none" strike="noStrike" dirty="0">
                          <a:effectLst/>
                        </a:rPr>
                        <a:t>FINAL RANKING: LPL</a:t>
                      </a:r>
                      <a:endParaRPr lang="en-GB" sz="2000" b="1" i="0" u="none" strike="noStrike" dirty="0">
                        <a:solidFill>
                          <a:srgbClr val="000000"/>
                        </a:solidFill>
                        <a:effectLst/>
                        <a:latin typeface="Calibri" panose="020F0502020204030204" pitchFamily="34" charset="0"/>
                      </a:endParaRPr>
                    </a:p>
                  </a:txBody>
                  <a:tcPr marL="4636" marR="4636" marT="4636" marB="0" anchor="b"/>
                </a:tc>
                <a:tc hMerge="1">
                  <a:txBody>
                    <a:bodyPr/>
                    <a:lstStyle/>
                    <a:p>
                      <a:endParaRPr lang="en-US"/>
                    </a:p>
                  </a:txBody>
                  <a:tcPr/>
                </a:tc>
                <a:extLst>
                  <a:ext uri="{0D108BD9-81ED-4DB2-BD59-A6C34878D82A}">
                    <a16:rowId xmlns:a16="http://schemas.microsoft.com/office/drawing/2014/main" val="3478040896"/>
                  </a:ext>
                </a:extLst>
              </a:tr>
              <a:tr h="129798">
                <a:tc>
                  <a:txBody>
                    <a:bodyPr/>
                    <a:lstStyle/>
                    <a:p>
                      <a:pPr algn="l" fontAlgn="b"/>
                      <a:r>
                        <a:rPr lang="en-ES" sz="2000" u="none" strike="noStrike">
                          <a:effectLst/>
                        </a:rPr>
                        <a:t>1.</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QAFImeta 2.0 v3 (QAFI 2.0)</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3428821074"/>
                  </a:ext>
                </a:extLst>
              </a:tr>
              <a:tr h="129798">
                <a:tc>
                  <a:txBody>
                    <a:bodyPr/>
                    <a:lstStyle/>
                    <a:p>
                      <a:pPr algn="l" fontAlgn="b"/>
                      <a:r>
                        <a:rPr lang="en-ES" sz="2000" u="none" strike="noStrike">
                          <a:effectLst/>
                        </a:rPr>
                        <a:t>2.</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QAFIsplit 3.0</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1788059676"/>
                  </a:ext>
                </a:extLst>
              </a:tr>
              <a:tr h="129798">
                <a:tc>
                  <a:txBody>
                    <a:bodyPr/>
                    <a:lstStyle/>
                    <a:p>
                      <a:pPr algn="l" fontAlgn="b"/>
                      <a:r>
                        <a:rPr lang="en-ES" sz="2000" u="none" strike="noStrike">
                          <a:effectLst/>
                        </a:rPr>
                        <a:t>3.</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 2.0</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812751570"/>
                  </a:ext>
                </a:extLst>
              </a:tr>
              <a:tr h="129798">
                <a:tc>
                  <a:txBody>
                    <a:bodyPr/>
                    <a:lstStyle/>
                    <a:p>
                      <a:pPr algn="l" fontAlgn="b"/>
                      <a:r>
                        <a:rPr lang="en-ES" sz="2000" u="none" strike="noStrike">
                          <a:effectLst/>
                        </a:rPr>
                        <a:t>4.</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QAFIsplit 1.0</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278039351"/>
                  </a:ext>
                </a:extLst>
              </a:tr>
              <a:tr h="129798">
                <a:tc>
                  <a:txBody>
                    <a:bodyPr/>
                    <a:lstStyle/>
                    <a:p>
                      <a:pPr algn="l" fontAlgn="b"/>
                      <a:r>
                        <a:rPr lang="en-ES" sz="2000" u="none" strike="noStrike">
                          <a:effectLst/>
                        </a:rPr>
                        <a:t>5.</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QAFImeta 2.0 v1</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2122745310"/>
                  </a:ext>
                </a:extLst>
              </a:tr>
              <a:tr h="129798">
                <a:tc>
                  <a:txBody>
                    <a:bodyPr/>
                    <a:lstStyle/>
                    <a:p>
                      <a:pPr algn="l" fontAlgn="b"/>
                      <a:r>
                        <a:rPr lang="en-ES" sz="2000" u="none" strike="noStrike">
                          <a:effectLst/>
                        </a:rPr>
                        <a:t>6.</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QAFIclas 1.0</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1730497325"/>
                  </a:ext>
                </a:extLst>
              </a:tr>
            </a:tbl>
          </a:graphicData>
        </a:graphic>
      </p:graphicFrame>
      <p:graphicFrame>
        <p:nvGraphicFramePr>
          <p:cNvPr id="6" name="Table 5">
            <a:extLst>
              <a:ext uri="{FF2B5EF4-FFF2-40B4-BE49-F238E27FC236}">
                <a16:creationId xmlns:a16="http://schemas.microsoft.com/office/drawing/2014/main" id="{F97E0141-9756-3CD5-E29E-96DFFDEECDA5}"/>
              </a:ext>
            </a:extLst>
          </p:cNvPr>
          <p:cNvGraphicFramePr>
            <a:graphicFrameLocks noGrp="1"/>
          </p:cNvGraphicFramePr>
          <p:nvPr>
            <p:extLst>
              <p:ext uri="{D42A27DB-BD31-4B8C-83A1-F6EECF244321}">
                <p14:modId xmlns:p14="http://schemas.microsoft.com/office/powerpoint/2010/main" val="1149261373"/>
              </p:ext>
            </p:extLst>
          </p:nvPr>
        </p:nvGraphicFramePr>
        <p:xfrm>
          <a:off x="6289183" y="3796092"/>
          <a:ext cx="4194220" cy="2166052"/>
        </p:xfrm>
        <a:graphic>
          <a:graphicData uri="http://schemas.openxmlformats.org/drawingml/2006/table">
            <a:tbl>
              <a:tblPr>
                <a:tableStyleId>{5C22544A-7EE6-4342-B048-85BDC9FD1C3A}</a:tableStyleId>
              </a:tblPr>
              <a:tblGrid>
                <a:gridCol w="435763">
                  <a:extLst>
                    <a:ext uri="{9D8B030D-6E8A-4147-A177-3AD203B41FA5}">
                      <a16:colId xmlns:a16="http://schemas.microsoft.com/office/drawing/2014/main" val="2464400647"/>
                    </a:ext>
                  </a:extLst>
                </a:gridCol>
                <a:gridCol w="3758457">
                  <a:extLst>
                    <a:ext uri="{9D8B030D-6E8A-4147-A177-3AD203B41FA5}">
                      <a16:colId xmlns:a16="http://schemas.microsoft.com/office/drawing/2014/main" val="3472878291"/>
                    </a:ext>
                  </a:extLst>
                </a:gridCol>
              </a:tblGrid>
              <a:tr h="204806">
                <a:tc gridSpan="2">
                  <a:txBody>
                    <a:bodyPr/>
                    <a:lstStyle/>
                    <a:p>
                      <a:pPr algn="l" fontAlgn="b"/>
                      <a:r>
                        <a:rPr lang="en-GB" sz="2000" b="1" u="none" strike="noStrike" dirty="0">
                          <a:effectLst/>
                        </a:rPr>
                        <a:t>FINAL RANKING: ARSA</a:t>
                      </a:r>
                      <a:endParaRPr lang="en-GB" sz="2000" b="1" i="0" u="none" strike="noStrike" dirty="0">
                        <a:solidFill>
                          <a:srgbClr val="000000"/>
                        </a:solidFill>
                        <a:effectLst/>
                        <a:latin typeface="Calibri" panose="020F0502020204030204" pitchFamily="34" charset="0"/>
                      </a:endParaRPr>
                    </a:p>
                  </a:txBody>
                  <a:tcPr marL="4636" marR="4636" marT="4636" marB="0" anchor="b"/>
                </a:tc>
                <a:tc hMerge="1">
                  <a:txBody>
                    <a:bodyPr/>
                    <a:lstStyle/>
                    <a:p>
                      <a:endParaRPr lang="en-US"/>
                    </a:p>
                  </a:txBody>
                  <a:tcPr/>
                </a:tc>
                <a:extLst>
                  <a:ext uri="{0D108BD9-81ED-4DB2-BD59-A6C34878D82A}">
                    <a16:rowId xmlns:a16="http://schemas.microsoft.com/office/drawing/2014/main" val="3682620414"/>
                  </a:ext>
                </a:extLst>
              </a:tr>
              <a:tr h="165419">
                <a:tc>
                  <a:txBody>
                    <a:bodyPr/>
                    <a:lstStyle/>
                    <a:p>
                      <a:pPr algn="l" fontAlgn="b"/>
                      <a:r>
                        <a:rPr lang="en-ES" sz="2000" u="none" strike="noStrike">
                          <a:effectLst/>
                        </a:rPr>
                        <a:t>1.</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QAFIsplit 3.0</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1925824532"/>
                  </a:ext>
                </a:extLst>
              </a:tr>
              <a:tr h="165419">
                <a:tc>
                  <a:txBody>
                    <a:bodyPr/>
                    <a:lstStyle/>
                    <a:p>
                      <a:pPr algn="l" fontAlgn="b"/>
                      <a:r>
                        <a:rPr lang="en-ES" sz="2000" u="none" strike="noStrike">
                          <a:effectLst/>
                        </a:rPr>
                        <a:t>2.</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QAFIclas 1</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628261774"/>
                  </a:ext>
                </a:extLst>
              </a:tr>
              <a:tr h="165419">
                <a:tc>
                  <a:txBody>
                    <a:bodyPr/>
                    <a:lstStyle/>
                    <a:p>
                      <a:pPr algn="l" fontAlgn="b"/>
                      <a:r>
                        <a:rPr lang="en-ES" sz="2000" u="none" strike="noStrike">
                          <a:effectLst/>
                        </a:rPr>
                        <a:t>3.</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QAFIsplit 1.0</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3488949813"/>
                  </a:ext>
                </a:extLst>
              </a:tr>
              <a:tr h="165419">
                <a:tc>
                  <a:txBody>
                    <a:bodyPr/>
                    <a:lstStyle/>
                    <a:p>
                      <a:pPr algn="l" fontAlgn="b"/>
                      <a:r>
                        <a:rPr lang="en-ES" sz="2000" u="none" strike="noStrike">
                          <a:effectLst/>
                        </a:rPr>
                        <a:t>4.</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QAFImeta 2.0 v4 (QAFIsplit 3.0)</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1991047132"/>
                  </a:ext>
                </a:extLst>
              </a:tr>
              <a:tr h="165419">
                <a:tc>
                  <a:txBody>
                    <a:bodyPr/>
                    <a:lstStyle/>
                    <a:p>
                      <a:pPr algn="l" fontAlgn="b"/>
                      <a:r>
                        <a:rPr lang="en-ES" sz="2000" u="none" strike="noStrike">
                          <a:effectLst/>
                        </a:rPr>
                        <a:t>5.</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QAFImeta 2.0 v1</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1055046285"/>
                  </a:ext>
                </a:extLst>
              </a:tr>
              <a:tr h="165419">
                <a:tc>
                  <a:txBody>
                    <a:bodyPr/>
                    <a:lstStyle/>
                    <a:p>
                      <a:pPr algn="l" fontAlgn="b"/>
                      <a:r>
                        <a:rPr lang="en-ES" sz="2000" u="none" strike="noStrike">
                          <a:effectLst/>
                        </a:rPr>
                        <a:t>6.</a:t>
                      </a:r>
                      <a:endParaRPr lang="en-ES" sz="2000" b="0" i="0" u="none" strike="noStrike">
                        <a:solidFill>
                          <a:srgbClr val="000000"/>
                        </a:solidFill>
                        <a:effectLst/>
                        <a:latin typeface="Calibri" panose="020F0502020204030204" pitchFamily="34" charset="0"/>
                      </a:endParaRPr>
                    </a:p>
                  </a:txBody>
                  <a:tcPr marL="4636" marR="4636" marT="4636" marB="0" anchor="b"/>
                </a:tc>
                <a:tc>
                  <a:txBody>
                    <a:bodyPr/>
                    <a:lstStyle/>
                    <a:p>
                      <a:pPr algn="l" rtl="0" fontAlgn="ctr"/>
                      <a:r>
                        <a:rPr lang="en-GB" sz="2000" u="none" strike="noStrike" dirty="0">
                          <a:effectLst/>
                        </a:rPr>
                        <a:t>QAFI 2.0</a:t>
                      </a:r>
                      <a:endParaRPr lang="en-GB" sz="2000" b="0" i="0" u="none" strike="noStrike" dirty="0">
                        <a:solidFill>
                          <a:srgbClr val="000000"/>
                        </a:solidFill>
                        <a:effectLst/>
                        <a:latin typeface="Calibri" panose="020F0502020204030204" pitchFamily="34" charset="0"/>
                      </a:endParaRPr>
                    </a:p>
                  </a:txBody>
                  <a:tcPr marL="4636" marR="4636" marT="4636" marB="0" anchor="ctr"/>
                </a:tc>
                <a:extLst>
                  <a:ext uri="{0D108BD9-81ED-4DB2-BD59-A6C34878D82A}">
                    <a16:rowId xmlns:a16="http://schemas.microsoft.com/office/drawing/2014/main" val="496233227"/>
                  </a:ext>
                </a:extLst>
              </a:tr>
            </a:tbl>
          </a:graphicData>
        </a:graphic>
      </p:graphicFrame>
      <p:sp>
        <p:nvSpPr>
          <p:cNvPr id="7" name="TextBox 6">
            <a:extLst>
              <a:ext uri="{FF2B5EF4-FFF2-40B4-BE49-F238E27FC236}">
                <a16:creationId xmlns:a16="http://schemas.microsoft.com/office/drawing/2014/main" id="{CFCF2591-C47E-070A-370B-BB00339A770D}"/>
              </a:ext>
            </a:extLst>
          </p:cNvPr>
          <p:cNvSpPr txBox="1"/>
          <p:nvPr/>
        </p:nvSpPr>
        <p:spPr>
          <a:xfrm>
            <a:off x="4446104" y="230065"/>
            <a:ext cx="3299791" cy="461665"/>
          </a:xfrm>
          <a:prstGeom prst="rect">
            <a:avLst/>
          </a:prstGeom>
          <a:noFill/>
        </p:spPr>
        <p:txBody>
          <a:bodyPr wrap="square" rtlCol="0">
            <a:spAutoFit/>
          </a:bodyPr>
          <a:lstStyle/>
          <a:p>
            <a:r>
              <a:rPr lang="en-US" sz="2400" b="1" dirty="0"/>
              <a:t>ALL METHOD IN CAGI7</a:t>
            </a:r>
          </a:p>
        </p:txBody>
      </p:sp>
    </p:spTree>
    <p:extLst>
      <p:ext uri="{BB962C8B-B14F-4D97-AF65-F5344CB8AC3E}">
        <p14:creationId xmlns:p14="http://schemas.microsoft.com/office/powerpoint/2010/main" val="3088799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CBCB5704-B215-7068-2645-4043EC1F628D}"/>
              </a:ext>
            </a:extLst>
          </p:cNvPr>
          <p:cNvSpPr txBox="1"/>
          <p:nvPr/>
        </p:nvSpPr>
        <p:spPr>
          <a:xfrm>
            <a:off x="477981" y="1122363"/>
            <a:ext cx="3512128" cy="320413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600" b="1" kern="1200" dirty="0">
                <a:solidFill>
                  <a:schemeClr val="tx1"/>
                </a:solidFill>
                <a:latin typeface="+mj-lt"/>
                <a:ea typeface="+mj-ea"/>
                <a:cs typeface="+mj-cs"/>
              </a:rPr>
              <a:t>ROC Analysis</a:t>
            </a:r>
          </a:p>
        </p:txBody>
      </p:sp>
      <p:sp>
        <p:nvSpPr>
          <p:cNvPr id="12" name="Rectangle 1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pic>
        <p:nvPicPr>
          <p:cNvPr id="3" name="Picture 2">
            <a:extLst>
              <a:ext uri="{FF2B5EF4-FFF2-40B4-BE49-F238E27FC236}">
                <a16:creationId xmlns:a16="http://schemas.microsoft.com/office/drawing/2014/main" id="{0B3261AE-5DCD-ECC2-E1F4-F4793EE96846}"/>
              </a:ext>
            </a:extLst>
          </p:cNvPr>
          <p:cNvPicPr>
            <a:picLocks noChangeAspect="1"/>
          </p:cNvPicPr>
          <p:nvPr/>
        </p:nvPicPr>
        <p:blipFill>
          <a:blip r:embed="rId3"/>
          <a:stretch>
            <a:fillRect/>
          </a:stretch>
        </p:blipFill>
        <p:spPr>
          <a:xfrm>
            <a:off x="3627080" y="115379"/>
            <a:ext cx="8413669" cy="6742621"/>
          </a:xfrm>
          <a:prstGeom prst="rect">
            <a:avLst/>
          </a:prstGeom>
        </p:spPr>
      </p:pic>
      <p:sp>
        <p:nvSpPr>
          <p:cNvPr id="6" name="TextBox 5">
            <a:extLst>
              <a:ext uri="{FF2B5EF4-FFF2-40B4-BE49-F238E27FC236}">
                <a16:creationId xmlns:a16="http://schemas.microsoft.com/office/drawing/2014/main" id="{77CC220F-144C-BD4F-52F2-F71D5F8AB15F}"/>
              </a:ext>
            </a:extLst>
          </p:cNvPr>
          <p:cNvSpPr txBox="1"/>
          <p:nvPr/>
        </p:nvSpPr>
        <p:spPr>
          <a:xfrm>
            <a:off x="3677478" y="4591878"/>
            <a:ext cx="184731" cy="369332"/>
          </a:xfrm>
          <a:prstGeom prst="rect">
            <a:avLst/>
          </a:prstGeom>
          <a:noFill/>
        </p:spPr>
        <p:txBody>
          <a:bodyPr wrap="none" rtlCol="0">
            <a:spAutoFit/>
          </a:bodyPr>
          <a:lstStyle/>
          <a:p>
            <a:endParaRPr lang="en-US" dirty="0"/>
          </a:p>
        </p:txBody>
      </p:sp>
      <p:cxnSp>
        <p:nvCxnSpPr>
          <p:cNvPr id="4" name="Straight Arrow Connector 3">
            <a:extLst>
              <a:ext uri="{FF2B5EF4-FFF2-40B4-BE49-F238E27FC236}">
                <a16:creationId xmlns:a16="http://schemas.microsoft.com/office/drawing/2014/main" id="{2A63DDB0-B141-EB09-B5F4-B1BC23B4D935}"/>
              </a:ext>
            </a:extLst>
          </p:cNvPr>
          <p:cNvCxnSpPr>
            <a:cxnSpLocks/>
          </p:cNvCxnSpPr>
          <p:nvPr/>
        </p:nvCxnSpPr>
        <p:spPr>
          <a:xfrm>
            <a:off x="3677478" y="1122363"/>
            <a:ext cx="1526289" cy="0"/>
          </a:xfrm>
          <a:prstGeom prst="straightConnector1">
            <a:avLst/>
          </a:prstGeom>
          <a:ln w="254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4A296F45-A894-7F23-CE4A-81A9C5420C0A}"/>
              </a:ext>
            </a:extLst>
          </p:cNvPr>
          <p:cNvSpPr txBox="1"/>
          <p:nvPr/>
        </p:nvSpPr>
        <p:spPr>
          <a:xfrm>
            <a:off x="2394587" y="979950"/>
            <a:ext cx="1282891" cy="369332"/>
          </a:xfrm>
          <a:prstGeom prst="rect">
            <a:avLst/>
          </a:prstGeom>
          <a:noFill/>
        </p:spPr>
        <p:txBody>
          <a:bodyPr wrap="square" rtlCol="0">
            <a:spAutoFit/>
          </a:bodyPr>
          <a:lstStyle/>
          <a:p>
            <a:r>
              <a:rPr lang="en-US" b="1" dirty="0"/>
              <a:t>QAFIMETA</a:t>
            </a:r>
          </a:p>
        </p:txBody>
      </p:sp>
    </p:spTree>
    <p:extLst>
      <p:ext uri="{BB962C8B-B14F-4D97-AF65-F5344CB8AC3E}">
        <p14:creationId xmlns:p14="http://schemas.microsoft.com/office/powerpoint/2010/main" val="3030227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7177</TotalTime>
  <Words>2375</Words>
  <Application>Microsoft Macintosh PowerPoint</Application>
  <PresentationFormat>Widescreen</PresentationFormat>
  <Paragraphs>238</Paragraphs>
  <Slides>17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Aptos Display</vt:lpstr>
      <vt:lpstr>Arial</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Shaopei Ye</dc:creator>
  <cp:lastModifiedBy>Shaopei Ye</cp:lastModifiedBy>
  <cp:revision>60</cp:revision>
  <dcterms:created xsi:type="dcterms:W3CDTF">2025-12-01T18:15:22Z</dcterms:created>
  <dcterms:modified xsi:type="dcterms:W3CDTF">2025-12-07T20:52:37Z</dcterms:modified>
</cp:coreProperties>
</file>