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9144000"/>
  <p:notesSz cx="6858000" cy="9144000"/>
  <p:embeddedFontLst>
    <p:embeddedFont>
      <p:font typeface="Play"/>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httXGESVKPUs0b/M8NERGqYmvd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F52B4D6-041D-45A9-BFDC-766F1C87596D}">
  <a:tblStyle styleId="{5F52B4D6-041D-45A9-BFDC-766F1C87596D}"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regular.fntdata"/><Relationship Id="rId25" Type="http://schemas.openxmlformats.org/officeDocument/2006/relationships/slide" Target="slides/slide20.xml"/><Relationship Id="rId28" Type="http://customschemas.google.com/relationships/presentationmetadata" Target="metadata"/><Relationship Id="rId27" Type="http://schemas.openxmlformats.org/officeDocument/2006/relationships/font" Target="fonts/Play-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Another thing you can see from this is that residue average level correlations are pretty good tho, pick up residue level effects pretty good, but not specific variation. How much is experimental noise, how much different problem</a:t>
            </a:r>
            <a:endParaRPr/>
          </a:p>
        </p:txBody>
      </p:sp>
      <p:sp>
        <p:nvSpPr>
          <p:cNvPr id="255" name="Google Shape;25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5" name="Shape 15"/>
        <p:cNvGrpSpPr/>
        <p:nvPr/>
      </p:nvGrpSpPr>
      <p:grpSpPr>
        <a:xfrm>
          <a:off x="0" y="0"/>
          <a:ext cx="0" cy="0"/>
          <a:chOff x="0" y="0"/>
          <a:chExt cx="0" cy="0"/>
        </a:xfrm>
      </p:grpSpPr>
      <p:sp>
        <p:nvSpPr>
          <p:cNvPr id="16" name="Google Shape;16;p22"/>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rgbClr val="757575"/>
                </a:solidFill>
                <a:latin typeface="Arial"/>
                <a:ea typeface="Arial"/>
                <a:cs typeface="Arial"/>
                <a:sym typeface="Arial"/>
              </a:defRPr>
            </a:lvl1pPr>
            <a:lvl2pPr indent="0" lvl="1" marL="0" algn="r">
              <a:spcBef>
                <a:spcPts val="0"/>
              </a:spcBef>
              <a:buNone/>
              <a:defRPr b="0" i="0" sz="1200" u="none" cap="none" strike="noStrike">
                <a:solidFill>
                  <a:srgbClr val="757575"/>
                </a:solidFill>
                <a:latin typeface="Arial"/>
                <a:ea typeface="Arial"/>
                <a:cs typeface="Arial"/>
                <a:sym typeface="Arial"/>
              </a:defRPr>
            </a:lvl2pPr>
            <a:lvl3pPr indent="0" lvl="2" marL="0" algn="r">
              <a:spcBef>
                <a:spcPts val="0"/>
              </a:spcBef>
              <a:buNone/>
              <a:defRPr b="0" i="0" sz="1200" u="none" cap="none" strike="noStrike">
                <a:solidFill>
                  <a:srgbClr val="757575"/>
                </a:solidFill>
                <a:latin typeface="Arial"/>
                <a:ea typeface="Arial"/>
                <a:cs typeface="Arial"/>
                <a:sym typeface="Arial"/>
              </a:defRPr>
            </a:lvl3pPr>
            <a:lvl4pPr indent="0" lvl="3" marL="0" algn="r">
              <a:spcBef>
                <a:spcPts val="0"/>
              </a:spcBef>
              <a:buNone/>
              <a:defRPr b="0" i="0" sz="1200" u="none" cap="none" strike="noStrike">
                <a:solidFill>
                  <a:srgbClr val="757575"/>
                </a:solidFill>
                <a:latin typeface="Arial"/>
                <a:ea typeface="Arial"/>
                <a:cs typeface="Arial"/>
                <a:sym typeface="Arial"/>
              </a:defRPr>
            </a:lvl4pPr>
            <a:lvl5pPr indent="0" lvl="4" marL="0" algn="r">
              <a:spcBef>
                <a:spcPts val="0"/>
              </a:spcBef>
              <a:buNone/>
              <a:defRPr b="0" i="0" sz="1200" u="none" cap="none" strike="noStrike">
                <a:solidFill>
                  <a:srgbClr val="757575"/>
                </a:solidFill>
                <a:latin typeface="Arial"/>
                <a:ea typeface="Arial"/>
                <a:cs typeface="Arial"/>
                <a:sym typeface="Arial"/>
              </a:defRPr>
            </a:lvl5pPr>
            <a:lvl6pPr indent="0" lvl="5" marL="0" algn="r">
              <a:spcBef>
                <a:spcPts val="0"/>
              </a:spcBef>
              <a:buNone/>
              <a:defRPr b="0" i="0" sz="1200" u="none" cap="none" strike="noStrike">
                <a:solidFill>
                  <a:srgbClr val="757575"/>
                </a:solidFill>
                <a:latin typeface="Arial"/>
                <a:ea typeface="Arial"/>
                <a:cs typeface="Arial"/>
                <a:sym typeface="Arial"/>
              </a:defRPr>
            </a:lvl6pPr>
            <a:lvl7pPr indent="0" lvl="6" marL="0" algn="r">
              <a:spcBef>
                <a:spcPts val="0"/>
              </a:spcBef>
              <a:buNone/>
              <a:defRPr b="0" i="0" sz="1200" u="none" cap="none" strike="noStrike">
                <a:solidFill>
                  <a:srgbClr val="757575"/>
                </a:solidFill>
                <a:latin typeface="Arial"/>
                <a:ea typeface="Arial"/>
                <a:cs typeface="Arial"/>
                <a:sym typeface="Arial"/>
              </a:defRPr>
            </a:lvl7pPr>
            <a:lvl8pPr indent="0" lvl="7" marL="0" algn="r">
              <a:spcBef>
                <a:spcPts val="0"/>
              </a:spcBef>
              <a:buNone/>
              <a:defRPr b="0" i="0" sz="1200" u="none" cap="none" strike="noStrike">
                <a:solidFill>
                  <a:srgbClr val="757575"/>
                </a:solidFill>
                <a:latin typeface="Arial"/>
                <a:ea typeface="Arial"/>
                <a:cs typeface="Arial"/>
                <a:sym typeface="Arial"/>
              </a:defRPr>
            </a:lvl8pPr>
            <a:lvl9pPr indent="0" lvl="8" mar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22"/>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21" name="Shape 21"/>
        <p:cNvGrpSpPr/>
        <p:nvPr/>
      </p:nvGrpSpPr>
      <p:grpSpPr>
        <a:xfrm>
          <a:off x="0" y="0"/>
          <a:ext cx="0" cy="0"/>
          <a:chOff x="0" y="0"/>
          <a:chExt cx="0" cy="0"/>
        </a:xfrm>
      </p:grpSpPr>
      <p:sp>
        <p:nvSpPr>
          <p:cNvPr id="22" name="Google Shape;22;p23"/>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23" name="Google Shape;23;p23"/>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24" name="Google Shape;24;p2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23"/>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2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2" name="Shape 32"/>
        <p:cNvGrpSpPr/>
        <p:nvPr/>
      </p:nvGrpSpPr>
      <p:grpSpPr>
        <a:xfrm>
          <a:off x="0" y="0"/>
          <a:ext cx="0" cy="0"/>
          <a:chOff x="0" y="0"/>
          <a:chExt cx="0" cy="0"/>
        </a:xfrm>
      </p:grpSpPr>
      <p:sp>
        <p:nvSpPr>
          <p:cNvPr id="33" name="Google Shape;33;p25"/>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5"/>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5" name="Google Shape;35;p2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8" name="Shape 38"/>
        <p:cNvGrpSpPr/>
        <p:nvPr/>
      </p:nvGrpSpPr>
      <p:grpSpPr>
        <a:xfrm>
          <a:off x="0" y="0"/>
          <a:ext cx="0" cy="0"/>
          <a:chOff x="0" y="0"/>
          <a:chExt cx="0" cy="0"/>
        </a:xfrm>
      </p:grpSpPr>
      <p:sp>
        <p:nvSpPr>
          <p:cNvPr id="39" name="Google Shape;39;p2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26"/>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sp>
        <p:nvSpPr>
          <p:cNvPr id="45" name="Google Shape;45;p27"/>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7"/>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7" name="Google Shape;47;p2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2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2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2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29"/>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29"/>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29"/>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29"/>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29"/>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2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3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31"/>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1"/>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 name="Google Shape;74;p31"/>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3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32"/>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2"/>
          <p:cNvSpPr/>
          <p:nvPr>
            <p:ph idx="2" type="pic"/>
          </p:nvPr>
        </p:nvSpPr>
        <p:spPr>
          <a:xfrm>
            <a:off x="3887391" y="987426"/>
            <a:ext cx="4629150" cy="4873625"/>
          </a:xfrm>
          <a:prstGeom prst="rect">
            <a:avLst/>
          </a:prstGeom>
          <a:noFill/>
          <a:ln>
            <a:noFill/>
          </a:ln>
        </p:spPr>
      </p:sp>
      <p:sp>
        <p:nvSpPr>
          <p:cNvPr id="81" name="Google Shape;81;p32"/>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 name="Google Shape;82;p3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3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3"/>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3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34"/>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34"/>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3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4.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20.png"/><Relationship Id="rId5" Type="http://schemas.openxmlformats.org/officeDocument/2006/relationships/image" Target="../media/image21.jpg"/><Relationship Id="rId6" Type="http://schemas.openxmlformats.org/officeDocument/2006/relationships/image" Target="../media/image19.png"/><Relationship Id="rId7"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Joe Marsh</a:t>
            </a:r>
            <a:r>
              <a:rPr i="1" lang="en-US" sz="1800"/>
              <a:t>_______</a:t>
            </a:r>
            <a:endParaRPr/>
          </a:p>
        </p:txBody>
      </p:sp>
      <p:sp>
        <p:nvSpPr>
          <p:cNvPr id="102" name="Google Shape;102;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80000"/>
              </a:lnSpc>
              <a:spcBef>
                <a:spcPts val="0"/>
              </a:spcBef>
              <a:spcAft>
                <a:spcPts val="0"/>
              </a:spcAft>
              <a:buClr>
                <a:schemeClr val="dk1"/>
              </a:buClr>
              <a:buSzPct val="1000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146367" lvl="0" marL="228600" rtl="0" algn="l">
              <a:lnSpc>
                <a:spcPct val="80000"/>
              </a:lnSpc>
              <a:spcBef>
                <a:spcPts val="1000"/>
              </a:spcBef>
              <a:spcAft>
                <a:spcPts val="0"/>
              </a:spcAft>
              <a:buClr>
                <a:schemeClr val="dk1"/>
              </a:buClr>
              <a:buSzPct val="100000"/>
              <a:buNone/>
            </a:pPr>
            <a:r>
              <a:t/>
            </a:r>
            <a:endParaRPr sz="1400"/>
          </a:p>
          <a:p>
            <a:pPr indent="-228600" lvl="0" marL="228600" rtl="0" algn="l">
              <a:lnSpc>
                <a:spcPct val="80000"/>
              </a:lnSpc>
              <a:spcBef>
                <a:spcPts val="1000"/>
              </a:spcBef>
              <a:spcAft>
                <a:spcPts val="0"/>
              </a:spcAft>
              <a:buClr>
                <a:srgbClr val="0070C0"/>
              </a:buClr>
              <a:buSzPct val="1000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146367" lvl="0" marL="228600" rtl="0" algn="l">
              <a:lnSpc>
                <a:spcPct val="80000"/>
              </a:lnSpc>
              <a:spcBef>
                <a:spcPts val="1000"/>
              </a:spcBef>
              <a:spcAft>
                <a:spcPts val="0"/>
              </a:spcAft>
              <a:buClr>
                <a:schemeClr val="dk1"/>
              </a:buClr>
              <a:buSzPct val="100000"/>
              <a:buNone/>
            </a:pPr>
            <a:r>
              <a:t/>
            </a:r>
            <a:endParaRPr i="1" sz="1400"/>
          </a:p>
          <a:p>
            <a:pPr indent="-228600" lvl="0" marL="228600" rtl="0" algn="l">
              <a:lnSpc>
                <a:spcPct val="80000"/>
              </a:lnSpc>
              <a:spcBef>
                <a:spcPts val="1000"/>
              </a:spcBef>
              <a:spcAft>
                <a:spcPts val="0"/>
              </a:spcAft>
              <a:buClr>
                <a:schemeClr val="dk1"/>
              </a:buClr>
              <a:buSzPct val="100000"/>
              <a:buChar char="•"/>
            </a:pPr>
            <a:r>
              <a:rPr lang="en-US" sz="1400"/>
              <a:t>To disseminate the CAGI results, I encourage all CAGI participants to remix these CAGI slides for inclusion in their oral and poster presentations</a:t>
            </a:r>
            <a:endParaRPr/>
          </a:p>
          <a:p>
            <a:pPr indent="-228600" lvl="0" marL="228600" rtl="0" algn="l">
              <a:lnSpc>
                <a:spcPct val="80000"/>
              </a:lnSpc>
              <a:spcBef>
                <a:spcPts val="1000"/>
              </a:spcBef>
              <a:spcAft>
                <a:spcPts val="0"/>
              </a:spcAft>
              <a:buClr>
                <a:schemeClr val="dk1"/>
              </a:buClr>
              <a:buSzPct val="100000"/>
              <a:buChar char="•"/>
            </a:pPr>
            <a:r>
              <a:rPr lang="en-US" sz="1400"/>
              <a:t>CAGI participants may use or publish any content of these slides only in compliance with the CAGI Data Use Agreement</a:t>
            </a:r>
            <a:endParaRPr/>
          </a:p>
          <a:p>
            <a:pPr indent="-228600" lvl="0" marL="228600" rtl="0" algn="l">
              <a:lnSpc>
                <a:spcPct val="80000"/>
              </a:lnSpc>
              <a:spcBef>
                <a:spcPts val="1000"/>
              </a:spcBef>
              <a:spcAft>
                <a:spcPts val="0"/>
              </a:spcAft>
              <a:buClr>
                <a:schemeClr val="dk1"/>
              </a:buClr>
              <a:buSzPct val="100000"/>
              <a:buChar char="•"/>
            </a:pPr>
            <a:r>
              <a:rPr lang="en-US" sz="1400"/>
              <a:t>CAGI participants may not cite or publish any content of these slides except with the written permission of the originating author or in the primary CAGI publications</a:t>
            </a:r>
            <a:endParaRPr/>
          </a:p>
          <a:p>
            <a:pPr indent="-228600" lvl="0" marL="228600" rtl="0" algn="l">
              <a:lnSpc>
                <a:spcPct val="80000"/>
              </a:lnSpc>
              <a:spcBef>
                <a:spcPts val="1000"/>
              </a:spcBef>
              <a:spcAft>
                <a:spcPts val="0"/>
              </a:spcAft>
              <a:buClr>
                <a:schemeClr val="dk1"/>
              </a:buClr>
              <a:buSzPct val="1000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228600" lvl="0" marL="228600" rtl="0" algn="l">
              <a:lnSpc>
                <a:spcPct val="80000"/>
              </a:lnSpc>
              <a:spcBef>
                <a:spcPts val="1000"/>
              </a:spcBef>
              <a:spcAft>
                <a:spcPts val="0"/>
              </a:spcAft>
              <a:buClr>
                <a:schemeClr val="dk1"/>
              </a:buClr>
              <a:buSzPct val="100000"/>
              <a:buChar char="•"/>
            </a:pPr>
            <a:r>
              <a:rPr lang="en-US" sz="1400"/>
              <a:t>CAGI participants must include the CAGI credits slide in their presentations</a:t>
            </a:r>
            <a:endParaRPr/>
          </a:p>
          <a:p>
            <a:pPr indent="-228600" lvl="0" marL="228600" rtl="0" algn="l">
              <a:lnSpc>
                <a:spcPct val="80000"/>
              </a:lnSpc>
              <a:spcBef>
                <a:spcPts val="1000"/>
              </a:spcBef>
              <a:spcAft>
                <a:spcPts val="0"/>
              </a:spcAft>
              <a:buClr>
                <a:schemeClr val="dk1"/>
              </a:buClr>
              <a:buSzPct val="100000"/>
              <a:buChar char="•"/>
            </a:pPr>
            <a:r>
              <a:rPr lang="en-US" sz="1400"/>
              <a:t>Slides with a red slash (no remix) may not be included in a presentation unless all attendees are registered CAGI participants who signed the data use agreement</a:t>
            </a:r>
            <a:endParaRPr/>
          </a:p>
          <a:p>
            <a:pPr indent="-228600" lvl="0" marL="228600" rtl="0" algn="l">
              <a:lnSpc>
                <a:spcPct val="80000"/>
              </a:lnSpc>
              <a:spcBef>
                <a:spcPts val="1000"/>
              </a:spcBef>
              <a:spcAft>
                <a:spcPts val="0"/>
              </a:spcAft>
              <a:buClr>
                <a:schemeClr val="dk1"/>
              </a:buClr>
              <a:buSzPct val="100000"/>
              <a:buChar char="•"/>
            </a:pPr>
            <a:r>
              <a:rPr lang="en-US" sz="1400"/>
              <a:t>Slides with a red X over the entire slide may not be used in any circumstances</a:t>
            </a:r>
            <a:endParaRPr/>
          </a:p>
          <a:p>
            <a:pPr indent="-228600" lvl="0" marL="228600" rtl="0" algn="l">
              <a:lnSpc>
                <a:spcPct val="80000"/>
              </a:lnSpc>
              <a:spcBef>
                <a:spcPts val="1000"/>
              </a:spcBef>
              <a:spcAft>
                <a:spcPts val="0"/>
              </a:spcAft>
              <a:buClr>
                <a:schemeClr val="dk1"/>
              </a:buClr>
              <a:buSzPct val="100000"/>
              <a:buChar char="•"/>
            </a:pPr>
            <a:r>
              <a:rPr lang="en-US" sz="1400"/>
              <a:t>Slides with a blue slash (embargoed) may not be used unless the embargo is explicitly lifted</a:t>
            </a:r>
            <a:endParaRPr/>
          </a:p>
          <a:p>
            <a:pPr indent="-228600" lvl="0" marL="228600" rtl="0" algn="l">
              <a:lnSpc>
                <a:spcPct val="80000"/>
              </a:lnSpc>
              <a:spcBef>
                <a:spcPts val="1000"/>
              </a:spcBef>
              <a:spcAft>
                <a:spcPts val="0"/>
              </a:spcAft>
              <a:buClr>
                <a:schemeClr val="dk1"/>
              </a:buClr>
              <a:buSzPct val="100000"/>
              <a:buChar char="•"/>
            </a:pPr>
            <a:r>
              <a:rPr lang="en-US" sz="1400">
                <a:latin typeface="Arial"/>
                <a:ea typeface="Arial"/>
                <a:cs typeface="Arial"/>
                <a:sym typeface="Arial"/>
              </a:rPr>
              <a:t>Slides without slash or X may be tweeted, tooted, posted, X’d unless flagged with “No tweet” icon</a:t>
            </a:r>
            <a:endParaRPr sz="1400"/>
          </a:p>
          <a:p>
            <a:pPr indent="-228600" lvl="0" marL="228600" rtl="0" algn="l">
              <a:lnSpc>
                <a:spcPct val="80000"/>
              </a:lnSpc>
              <a:spcBef>
                <a:spcPts val="1000"/>
              </a:spcBef>
              <a:spcAft>
                <a:spcPts val="0"/>
              </a:spcAft>
              <a:buClr>
                <a:schemeClr val="dk1"/>
              </a:buClr>
              <a:buSzPct val="1000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146367" lvl="0" marL="228600" rtl="0" algn="l">
              <a:lnSpc>
                <a:spcPct val="80000"/>
              </a:lnSpc>
              <a:spcBef>
                <a:spcPts val="1000"/>
              </a:spcBef>
              <a:spcAft>
                <a:spcPts val="0"/>
              </a:spcAft>
              <a:buClr>
                <a:schemeClr val="dk1"/>
              </a:buClr>
              <a:buSzPct val="100000"/>
              <a:buNone/>
            </a:pPr>
            <a:r>
              <a:t/>
            </a:r>
            <a:endParaRPr sz="1400"/>
          </a:p>
          <a:p>
            <a:pPr indent="-228600" lvl="0" marL="228600" rtl="0" algn="l">
              <a:lnSpc>
                <a:spcPct val="80000"/>
              </a:lnSpc>
              <a:spcBef>
                <a:spcPts val="1000"/>
              </a:spcBef>
              <a:spcAft>
                <a:spcPts val="0"/>
              </a:spcAft>
              <a:buClr>
                <a:schemeClr val="dk1"/>
              </a:buClr>
              <a:buSzPct val="1000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103" name="Google Shape;103;p1"/>
          <p:cNvGrpSpPr/>
          <p:nvPr/>
        </p:nvGrpSpPr>
        <p:grpSpPr>
          <a:xfrm>
            <a:off x="8610600" y="5029200"/>
            <a:ext cx="439738" cy="439738"/>
            <a:chOff x="5373" y="3933"/>
            <a:chExt cx="387" cy="387"/>
          </a:xfrm>
        </p:grpSpPr>
        <p:sp>
          <p:nvSpPr>
            <p:cNvPr id="104" name="Google Shape;104;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105" name="Google Shape;105;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06" name="Google Shape;106;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
          <p:cNvSpPr txBox="1"/>
          <p:nvPr>
            <p:ph type="title"/>
          </p:nvPr>
        </p:nvSpPr>
        <p:spPr>
          <a:xfrm>
            <a:off x="457200" y="1780478"/>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Arial"/>
              <a:buNone/>
            </a:pPr>
            <a:r>
              <a:rPr lang="en-US"/>
              <a:t>Assessing predictor performance on abundance-impacting variants in lipoprotein lipase</a:t>
            </a:r>
            <a:br>
              <a:rPr lang="en-US"/>
            </a:br>
            <a:endParaRPr/>
          </a:p>
        </p:txBody>
      </p:sp>
      <p:sp>
        <p:nvSpPr>
          <p:cNvPr id="112" name="Google Shape;112;p2"/>
          <p:cNvSpPr txBox="1"/>
          <p:nvPr/>
        </p:nvSpPr>
        <p:spPr>
          <a:xfrm>
            <a:off x="2909047" y="3265848"/>
            <a:ext cx="3380156" cy="123110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Arial"/>
                <a:ea typeface="Arial"/>
                <a:cs typeface="Arial"/>
                <a:sym typeface="Arial"/>
              </a:rPr>
              <a:t>Ben Livesey &amp; Joe Marsh</a:t>
            </a:r>
            <a:endParaRPr/>
          </a:p>
          <a:p>
            <a:pPr indent="0" lvl="0" marL="0" marR="0" rtl="0" algn="ctr">
              <a:spcBef>
                <a:spcPts val="0"/>
              </a:spcBef>
              <a:spcAft>
                <a:spcPts val="0"/>
              </a:spcAft>
              <a:buNone/>
            </a:pPr>
            <a:r>
              <a:rPr b="0" i="1" lang="en-US" sz="1800" u="none" cap="none" strike="noStrike">
                <a:solidFill>
                  <a:schemeClr val="dk1"/>
                </a:solidFill>
                <a:latin typeface="Arial"/>
                <a:ea typeface="Arial"/>
                <a:cs typeface="Arial"/>
                <a:sym typeface="Arial"/>
              </a:rPr>
              <a:t>MRC Human Genetics Unit</a:t>
            </a:r>
            <a:endParaRPr/>
          </a:p>
          <a:p>
            <a:pPr indent="0" lvl="0" marL="0" marR="0" rtl="0" algn="ctr">
              <a:spcBef>
                <a:spcPts val="0"/>
              </a:spcBef>
              <a:spcAft>
                <a:spcPts val="0"/>
              </a:spcAft>
              <a:buNone/>
            </a:pPr>
            <a:r>
              <a:rPr b="0" i="1" lang="en-US" sz="1800" u="none" cap="none" strike="noStrike">
                <a:solidFill>
                  <a:schemeClr val="dk1"/>
                </a:solidFill>
                <a:latin typeface="Arial"/>
                <a:ea typeface="Arial"/>
                <a:cs typeface="Arial"/>
                <a:sym typeface="Arial"/>
              </a:rPr>
              <a:t>Institute of Genetics and Cancer</a:t>
            </a:r>
            <a:endParaRPr/>
          </a:p>
          <a:p>
            <a:pPr indent="0" lvl="0" marL="0" marR="0" rtl="0" algn="ctr">
              <a:spcBef>
                <a:spcPts val="0"/>
              </a:spcBef>
              <a:spcAft>
                <a:spcPts val="0"/>
              </a:spcAft>
              <a:buNone/>
            </a:pPr>
            <a:r>
              <a:rPr b="0" i="1" lang="en-US" sz="1800" u="none" cap="none" strike="noStrike">
                <a:solidFill>
                  <a:schemeClr val="dk1"/>
                </a:solidFill>
                <a:latin typeface="Arial"/>
                <a:ea typeface="Arial"/>
                <a:cs typeface="Arial"/>
                <a:sym typeface="Arial"/>
              </a:rPr>
              <a:t>University of Edinburgh</a:t>
            </a:r>
            <a:endParaRPr/>
          </a:p>
        </p:txBody>
      </p:sp>
      <p:sp>
        <p:nvSpPr>
          <p:cNvPr id="113" name="Google Shape;113;p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14" name="Google Shape;114;p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15" name="Google Shape;115;p2"/>
          <p:cNvPicPr preferRelativeResize="0"/>
          <p:nvPr/>
        </p:nvPicPr>
        <p:blipFill rotWithShape="1">
          <a:blip r:embed="rId3">
            <a:alphaModFix/>
          </a:blip>
          <a:srcRect b="0" l="0" r="0" t="0"/>
          <a:stretch/>
        </p:blipFill>
        <p:spPr>
          <a:xfrm>
            <a:off x="214887" y="4922033"/>
            <a:ext cx="2844323" cy="901287"/>
          </a:xfrm>
          <a:prstGeom prst="rect">
            <a:avLst/>
          </a:prstGeom>
          <a:noFill/>
          <a:ln>
            <a:noFill/>
          </a:ln>
        </p:spPr>
      </p:pic>
      <p:pic>
        <p:nvPicPr>
          <p:cNvPr id="116" name="Google Shape;116;p2"/>
          <p:cNvPicPr preferRelativeResize="0"/>
          <p:nvPr/>
        </p:nvPicPr>
        <p:blipFill rotWithShape="1">
          <a:blip r:embed="rId4">
            <a:alphaModFix/>
          </a:blip>
          <a:srcRect b="0" l="0" r="0" t="0"/>
          <a:stretch/>
        </p:blipFill>
        <p:spPr>
          <a:xfrm>
            <a:off x="5514580" y="4980500"/>
            <a:ext cx="3305348" cy="903757"/>
          </a:xfrm>
          <a:prstGeom prst="rect">
            <a:avLst/>
          </a:prstGeom>
          <a:noFill/>
          <a:ln>
            <a:noFill/>
          </a:ln>
        </p:spPr>
      </p:pic>
      <p:pic>
        <p:nvPicPr>
          <p:cNvPr id="117" name="Google Shape;117;p2"/>
          <p:cNvPicPr preferRelativeResize="0"/>
          <p:nvPr/>
        </p:nvPicPr>
        <p:blipFill rotWithShape="1">
          <a:blip r:embed="rId5">
            <a:alphaModFix/>
          </a:blip>
          <a:srcRect b="0" l="0" r="0" t="0"/>
          <a:stretch/>
        </p:blipFill>
        <p:spPr>
          <a:xfrm>
            <a:off x="3289300" y="4646079"/>
            <a:ext cx="1879600" cy="145319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3"/>
          <p:cNvSpPr txBox="1"/>
          <p:nvPr>
            <p:ph idx="1" type="body"/>
          </p:nvPr>
        </p:nvSpPr>
        <p:spPr>
          <a:xfrm>
            <a:off x="381000" y="991495"/>
            <a:ext cx="6260536" cy="57912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b="1" lang="en-US" sz="2400"/>
              <a:t>Task: </a:t>
            </a:r>
            <a:r>
              <a:rPr lang="en-US" sz="2400"/>
              <a:t>Predict the effect of variants in human LPL on cell-surface abundance, as measured by a saturation mutagenesis MAVE. </a:t>
            </a:r>
            <a:endParaRPr/>
          </a:p>
          <a:p>
            <a:pPr indent="-228600" lvl="1" marL="685800" rtl="0" algn="l">
              <a:lnSpc>
                <a:spcPct val="90000"/>
              </a:lnSpc>
              <a:spcBef>
                <a:spcPts val="500"/>
              </a:spcBef>
              <a:spcAft>
                <a:spcPts val="0"/>
              </a:spcAft>
              <a:buClr>
                <a:schemeClr val="dk1"/>
              </a:buClr>
              <a:buSzPts val="2000"/>
              <a:buChar char="•"/>
            </a:pPr>
            <a:r>
              <a:rPr lang="en-US" sz="2000"/>
              <a:t>8292 single amino acid substitutions</a:t>
            </a:r>
            <a:endParaRPr/>
          </a:p>
          <a:p>
            <a:pPr indent="-228600" lvl="1" marL="685800" rtl="0" algn="l">
              <a:lnSpc>
                <a:spcPct val="90000"/>
              </a:lnSpc>
              <a:spcBef>
                <a:spcPts val="500"/>
              </a:spcBef>
              <a:spcAft>
                <a:spcPts val="0"/>
              </a:spcAft>
              <a:buClr>
                <a:schemeClr val="dk1"/>
              </a:buClr>
              <a:buSzPts val="2000"/>
              <a:buChar char="•"/>
            </a:pPr>
            <a:r>
              <a:rPr lang="en-US" sz="2000"/>
              <a:t>442 stop gain variants</a:t>
            </a:r>
            <a:endParaRPr/>
          </a:p>
          <a:p>
            <a:pPr indent="-228600" lvl="1" marL="685800" rtl="0" algn="l">
              <a:lnSpc>
                <a:spcPct val="90000"/>
              </a:lnSpc>
              <a:spcBef>
                <a:spcPts val="500"/>
              </a:spcBef>
              <a:spcAft>
                <a:spcPts val="0"/>
              </a:spcAft>
              <a:buClr>
                <a:schemeClr val="dk1"/>
              </a:buClr>
              <a:buSzPts val="2000"/>
              <a:buChar char="•"/>
            </a:pPr>
            <a:r>
              <a:rPr lang="en-US" sz="2000"/>
              <a:t>366 synonymous variants</a:t>
            </a:r>
            <a:endParaRPr/>
          </a:p>
        </p:txBody>
      </p:sp>
      <p:sp>
        <p:nvSpPr>
          <p:cNvPr id="123" name="Google Shape;123;p3"/>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The challenge</a:t>
            </a:r>
            <a:endParaRPr/>
          </a:p>
        </p:txBody>
      </p:sp>
      <p:sp>
        <p:nvSpPr>
          <p:cNvPr id="124" name="Google Shape;124;p3"/>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25" name="Google Shape;125;p3"/>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126" name="Google Shape;126;p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27" name="Google Shape;127;p3"/>
          <p:cNvPicPr preferRelativeResize="0"/>
          <p:nvPr/>
        </p:nvPicPr>
        <p:blipFill rotWithShape="1">
          <a:blip r:embed="rId3">
            <a:alphaModFix/>
          </a:blip>
          <a:srcRect b="0" l="0" r="0" t="0"/>
          <a:stretch/>
        </p:blipFill>
        <p:spPr>
          <a:xfrm rot="-6111995">
            <a:off x="4017056" y="1215961"/>
            <a:ext cx="6984724" cy="395385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4"/>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The models</a:t>
            </a:r>
            <a:endParaRPr/>
          </a:p>
        </p:txBody>
      </p:sp>
      <p:graphicFrame>
        <p:nvGraphicFramePr>
          <p:cNvPr id="134" name="Google Shape;134;p4"/>
          <p:cNvGraphicFramePr/>
          <p:nvPr/>
        </p:nvGraphicFramePr>
        <p:xfrm>
          <a:off x="161227" y="845820"/>
          <a:ext cx="3000000" cy="3000000"/>
        </p:xfrm>
        <a:graphic>
          <a:graphicData uri="http://schemas.openxmlformats.org/drawingml/2006/table">
            <a:tbl>
              <a:tblPr bandRow="1" firstRow="1">
                <a:noFill/>
                <a:tableStyleId>{5F52B4D6-041D-45A9-BFDC-766F1C87596D}</a:tableStyleId>
              </a:tblPr>
              <a:tblGrid>
                <a:gridCol w="1708475"/>
                <a:gridCol w="820325"/>
                <a:gridCol w="1785700"/>
              </a:tblGrid>
              <a:tr h="278125">
                <a:tc>
                  <a:txBody>
                    <a:bodyPr/>
                    <a:lstStyle/>
                    <a:p>
                      <a:pPr indent="0" lvl="0" marL="0" marR="0" rtl="0" algn="l">
                        <a:spcBef>
                          <a:spcPts val="0"/>
                        </a:spcBef>
                        <a:spcAft>
                          <a:spcPts val="0"/>
                        </a:spcAft>
                        <a:buNone/>
                      </a:pPr>
                      <a:r>
                        <a:rPr lang="en-US" sz="1400" u="none" cap="none" strike="noStrike"/>
                        <a:t>Group</a:t>
                      </a:r>
                      <a:endParaRPr/>
                    </a:p>
                  </a:txBody>
                  <a:tcPr marT="34300" marB="34300" marR="68575" marL="68575"/>
                </a:tc>
                <a:tc>
                  <a:txBody>
                    <a:bodyPr/>
                    <a:lstStyle/>
                    <a:p>
                      <a:pPr indent="0" lvl="0" marL="0" marR="0" rtl="0" algn="l">
                        <a:spcBef>
                          <a:spcPts val="0"/>
                        </a:spcBef>
                        <a:spcAft>
                          <a:spcPts val="0"/>
                        </a:spcAft>
                        <a:buNone/>
                      </a:pPr>
                      <a:r>
                        <a:rPr lang="en-US" sz="1400"/>
                        <a:t>Number</a:t>
                      </a:r>
                      <a:endParaRPr/>
                    </a:p>
                  </a:txBody>
                  <a:tcPr marT="34300" marB="34300" marR="68575" marL="68575"/>
                </a:tc>
                <a:tc>
                  <a:txBody>
                    <a:bodyPr/>
                    <a:lstStyle/>
                    <a:p>
                      <a:pPr indent="0" lvl="0" marL="0" marR="0" rtl="0" algn="l">
                        <a:spcBef>
                          <a:spcPts val="0"/>
                        </a:spcBef>
                        <a:spcAft>
                          <a:spcPts val="0"/>
                        </a:spcAft>
                        <a:buNone/>
                      </a:pPr>
                      <a:r>
                        <a:rPr lang="en-US" sz="1400"/>
                        <a:t>Summary</a:t>
                      </a:r>
                      <a:endParaRPr/>
                    </a:p>
                  </a:txBody>
                  <a:tcPr marT="34300" marB="34300" marR="68575" marL="68575"/>
                </a:tc>
              </a:tr>
              <a:tr h="685800">
                <a:tc>
                  <a:txBody>
                    <a:bodyPr/>
                    <a:lstStyle/>
                    <a:p>
                      <a:pPr indent="0" lvl="0" marL="0" marR="0" rtl="0" algn="l">
                        <a:spcBef>
                          <a:spcPts val="0"/>
                        </a:spcBef>
                        <a:spcAft>
                          <a:spcPts val="0"/>
                        </a:spcAft>
                        <a:buNone/>
                      </a:pPr>
                      <a:r>
                        <a:rPr lang="en-US" sz="1400"/>
                        <a:t>3billion</a:t>
                      </a:r>
                      <a:endParaRPr/>
                    </a:p>
                  </a:txBody>
                  <a:tcPr marT="34300" marB="34300" marR="68575" marL="68575"/>
                </a:tc>
                <a:tc>
                  <a:txBody>
                    <a:bodyPr/>
                    <a:lstStyle/>
                    <a:p>
                      <a:pPr indent="0" lvl="0" marL="0" marR="0" rtl="0" algn="l">
                        <a:spcBef>
                          <a:spcPts val="0"/>
                        </a:spcBef>
                        <a:spcAft>
                          <a:spcPts val="0"/>
                        </a:spcAft>
                        <a:buNone/>
                      </a:pPr>
                      <a:r>
                        <a:rPr lang="en-US" sz="1400"/>
                        <a:t>6</a:t>
                      </a:r>
                      <a:endParaRPr/>
                    </a:p>
                  </a:txBody>
                  <a:tcPr marT="34300" marB="34300" marR="68575" marL="68575"/>
                </a:tc>
                <a:tc>
                  <a:txBody>
                    <a:bodyPr/>
                    <a:lstStyle/>
                    <a:p>
                      <a:pPr indent="0" lvl="0" marL="0" marR="0" rtl="0" algn="l">
                        <a:spcBef>
                          <a:spcPts val="0"/>
                        </a:spcBef>
                        <a:spcAft>
                          <a:spcPts val="0"/>
                        </a:spcAft>
                        <a:buNone/>
                      </a:pPr>
                      <a:r>
                        <a:rPr lang="en-US" sz="1400"/>
                        <a:t>Complex deep learning model (ClearVariant)</a:t>
                      </a:r>
                      <a:endParaRPr/>
                    </a:p>
                  </a:txBody>
                  <a:tcPr marT="34300" marB="34300" marR="68575" marL="68575"/>
                </a:tc>
              </a:tr>
              <a:tr h="480050">
                <a:tc>
                  <a:txBody>
                    <a:bodyPr/>
                    <a:lstStyle/>
                    <a:p>
                      <a:pPr indent="0" lvl="0" marL="0" marR="0" rtl="0" algn="l">
                        <a:spcBef>
                          <a:spcPts val="0"/>
                        </a:spcBef>
                        <a:spcAft>
                          <a:spcPts val="0"/>
                        </a:spcAft>
                        <a:buNone/>
                      </a:pPr>
                      <a:r>
                        <a:rPr lang="en-US" sz="1400"/>
                        <a:t>3BIOBXL</a:t>
                      </a:r>
                      <a:endParaRPr/>
                    </a:p>
                  </a:txBody>
                  <a:tcPr marT="34300" marB="34300" marR="68575" marL="68575"/>
                </a:tc>
                <a:tc>
                  <a:txBody>
                    <a:bodyPr/>
                    <a:lstStyle/>
                    <a:p>
                      <a:pPr indent="0" lvl="0" marL="0" marR="0" rtl="0" algn="l">
                        <a:spcBef>
                          <a:spcPts val="0"/>
                        </a:spcBef>
                        <a:spcAft>
                          <a:spcPts val="0"/>
                        </a:spcAft>
                        <a:buNone/>
                      </a:pPr>
                      <a:r>
                        <a:rPr lang="en-US" sz="1400"/>
                        <a:t>6</a:t>
                      </a:r>
                      <a:endParaRPr/>
                    </a:p>
                  </a:txBody>
                  <a:tcPr marT="34300" marB="34300" marR="68575" marL="68575"/>
                </a:tc>
                <a:tc>
                  <a:txBody>
                    <a:bodyPr/>
                    <a:lstStyle/>
                    <a:p>
                      <a:pPr indent="0" lvl="0" marL="0" marR="0" rtl="0" algn="l">
                        <a:spcBef>
                          <a:spcPts val="0"/>
                        </a:spcBef>
                        <a:spcAft>
                          <a:spcPts val="0"/>
                        </a:spcAft>
                        <a:buNone/>
                      </a:pPr>
                      <a:r>
                        <a:rPr lang="en-US" sz="1400"/>
                        <a:t>RSALOR + training on DMS data</a:t>
                      </a:r>
                      <a:endParaRPr/>
                    </a:p>
                  </a:txBody>
                  <a:tcPr marT="34300" marB="34300" marR="68575" marL="68575"/>
                </a:tc>
              </a:tr>
              <a:tr h="278125">
                <a:tc>
                  <a:txBody>
                    <a:bodyPr/>
                    <a:lstStyle/>
                    <a:p>
                      <a:pPr indent="0" lvl="0" marL="0" marR="0" rtl="0" algn="l">
                        <a:spcBef>
                          <a:spcPts val="0"/>
                        </a:spcBef>
                        <a:spcAft>
                          <a:spcPts val="0"/>
                        </a:spcAft>
                        <a:buNone/>
                      </a:pPr>
                      <a:r>
                        <a:rPr lang="en-US" sz="1400"/>
                        <a:t>AIBI</a:t>
                      </a:r>
                      <a:endParaRPr/>
                    </a:p>
                  </a:txBody>
                  <a:tcPr marT="34300" marB="34300" marR="68575" marL="68575"/>
                </a:tc>
                <a:tc>
                  <a:txBody>
                    <a:bodyPr/>
                    <a:lstStyle/>
                    <a:p>
                      <a:pPr indent="0" lvl="0" marL="0" marR="0" rtl="0" algn="l">
                        <a:spcBef>
                          <a:spcPts val="0"/>
                        </a:spcBef>
                        <a:spcAft>
                          <a:spcPts val="0"/>
                        </a:spcAft>
                        <a:buNone/>
                      </a:pPr>
                      <a:r>
                        <a:rPr lang="en-US" sz="1400"/>
                        <a:t>6</a:t>
                      </a:r>
                      <a:endParaRPr/>
                    </a:p>
                  </a:txBody>
                  <a:tcPr marT="34300" marB="34300" marR="68575" marL="68575"/>
                </a:tc>
                <a:tc>
                  <a:txBody>
                    <a:bodyPr/>
                    <a:lstStyle/>
                    <a:p>
                      <a:pPr indent="0" lvl="0" marL="0" marR="0" rtl="0" algn="l">
                        <a:spcBef>
                          <a:spcPts val="0"/>
                        </a:spcBef>
                        <a:spcAft>
                          <a:spcPts val="0"/>
                        </a:spcAft>
                        <a:buNone/>
                      </a:pPr>
                      <a:r>
                        <a:rPr lang="en-US" sz="1400"/>
                        <a:t>-</a:t>
                      </a:r>
                      <a:endParaRPr/>
                    </a:p>
                  </a:txBody>
                  <a:tcPr marT="34300" marB="34300" marR="68575" marL="68575"/>
                </a:tc>
              </a:tr>
              <a:tr h="480050">
                <a:tc>
                  <a:txBody>
                    <a:bodyPr/>
                    <a:lstStyle/>
                    <a:p>
                      <a:pPr indent="0" lvl="0" marL="0" marR="0" rtl="0" algn="l">
                        <a:spcBef>
                          <a:spcPts val="0"/>
                        </a:spcBef>
                        <a:spcAft>
                          <a:spcPts val="0"/>
                        </a:spcAft>
                        <a:buNone/>
                      </a:pPr>
                      <a:r>
                        <a:rPr lang="en-US" sz="1400"/>
                        <a:t>Alpha2Abundance</a:t>
                      </a:r>
                      <a:endParaRPr/>
                    </a:p>
                  </a:txBody>
                  <a:tcPr marT="34300" marB="34300" marR="68575" marL="68575"/>
                </a:tc>
                <a:tc>
                  <a:txBody>
                    <a:bodyPr/>
                    <a:lstStyle/>
                    <a:p>
                      <a:pPr indent="0" lvl="0" marL="0" marR="0" rtl="0" algn="l">
                        <a:spcBef>
                          <a:spcPts val="0"/>
                        </a:spcBef>
                        <a:spcAft>
                          <a:spcPts val="0"/>
                        </a:spcAft>
                        <a:buNone/>
                      </a:pPr>
                      <a:r>
                        <a:rPr lang="en-US" sz="1400"/>
                        <a:t>1</a:t>
                      </a:r>
                      <a:endParaRPr/>
                    </a:p>
                  </a:txBody>
                  <a:tcPr marT="34300" marB="34300" marR="68575" marL="68575"/>
                </a:tc>
                <a:tc>
                  <a:txBody>
                    <a:bodyPr/>
                    <a:lstStyle/>
                    <a:p>
                      <a:pPr indent="0" lvl="0" marL="0" marR="0" rtl="0" algn="l">
                        <a:spcBef>
                          <a:spcPts val="0"/>
                        </a:spcBef>
                        <a:spcAft>
                          <a:spcPts val="0"/>
                        </a:spcAft>
                        <a:buNone/>
                      </a:pPr>
                      <a:r>
                        <a:rPr lang="en-US" sz="1400"/>
                        <a:t>Transformed AlphaMissense</a:t>
                      </a:r>
                      <a:endParaRPr sz="1400"/>
                    </a:p>
                  </a:txBody>
                  <a:tcPr marT="34300" marB="34300" marR="68575" marL="68575"/>
                </a:tc>
              </a:tr>
              <a:tr h="891550">
                <a:tc>
                  <a:txBody>
                    <a:bodyPr/>
                    <a:lstStyle/>
                    <a:p>
                      <a:pPr indent="0" lvl="0" marL="0" marR="0" rtl="0" algn="l">
                        <a:spcBef>
                          <a:spcPts val="0"/>
                        </a:spcBef>
                        <a:spcAft>
                          <a:spcPts val="0"/>
                        </a:spcAft>
                        <a:buNone/>
                      </a:pPr>
                      <a:r>
                        <a:rPr lang="en-US" sz="1400"/>
                        <a:t>bat</a:t>
                      </a:r>
                      <a:endParaRPr/>
                    </a:p>
                  </a:txBody>
                  <a:tcPr marT="34300" marB="34300" marR="68575" marL="68575"/>
                </a:tc>
                <a:tc>
                  <a:txBody>
                    <a:bodyPr/>
                    <a:lstStyle/>
                    <a:p>
                      <a:pPr indent="0" lvl="0" marL="0" marR="0" rtl="0" algn="l">
                        <a:spcBef>
                          <a:spcPts val="0"/>
                        </a:spcBef>
                        <a:spcAft>
                          <a:spcPts val="0"/>
                        </a:spcAft>
                        <a:buNone/>
                      </a:pPr>
                      <a:r>
                        <a:rPr lang="en-US" sz="1400"/>
                        <a:t>6</a:t>
                      </a:r>
                      <a:endParaRPr/>
                    </a:p>
                  </a:txBody>
                  <a:tcPr marT="34300" marB="34300" marR="68575" marL="68575"/>
                </a:tc>
                <a:tc>
                  <a:txBody>
                    <a:bodyPr/>
                    <a:lstStyle/>
                    <a:p>
                      <a:pPr indent="0" lvl="0" marL="0" marR="0" rtl="0" algn="l">
                        <a:spcBef>
                          <a:spcPts val="0"/>
                        </a:spcBef>
                        <a:spcAft>
                          <a:spcPts val="0"/>
                        </a:spcAft>
                        <a:buNone/>
                      </a:pPr>
                      <a:r>
                        <a:rPr lang="en-US" sz="1400"/>
                        <a:t>Models based on physicochemical properties / conservation.</a:t>
                      </a:r>
                      <a:endParaRPr/>
                    </a:p>
                  </a:txBody>
                  <a:tcPr marT="34300" marB="34300" marR="68575" marL="68575"/>
                </a:tc>
              </a:tr>
              <a:tr h="278125">
                <a:tc>
                  <a:txBody>
                    <a:bodyPr/>
                    <a:lstStyle/>
                    <a:p>
                      <a:pPr indent="0" lvl="0" marL="0" marR="0" rtl="0" algn="l">
                        <a:spcBef>
                          <a:spcPts val="0"/>
                        </a:spcBef>
                        <a:spcAft>
                          <a:spcPts val="0"/>
                        </a:spcAft>
                        <a:buNone/>
                      </a:pPr>
                      <a:r>
                        <a:rPr lang="en-US" sz="1400"/>
                        <a:t>Biofold</a:t>
                      </a:r>
                      <a:endParaRPr sz="1400"/>
                    </a:p>
                  </a:txBody>
                  <a:tcPr marT="34300" marB="34300" marR="68575" marL="68575"/>
                </a:tc>
                <a:tc>
                  <a:txBody>
                    <a:bodyPr/>
                    <a:lstStyle/>
                    <a:p>
                      <a:pPr indent="0" lvl="0" marL="0" marR="0" rtl="0" algn="l">
                        <a:spcBef>
                          <a:spcPts val="0"/>
                        </a:spcBef>
                        <a:spcAft>
                          <a:spcPts val="0"/>
                        </a:spcAft>
                        <a:buNone/>
                      </a:pPr>
                      <a:r>
                        <a:rPr lang="en-US" sz="1400"/>
                        <a:t>2</a:t>
                      </a:r>
                      <a:endParaRPr/>
                    </a:p>
                  </a:txBody>
                  <a:tcPr marT="34300" marB="34300" marR="68575" marL="68575"/>
                </a:tc>
                <a:tc>
                  <a:txBody>
                    <a:bodyPr/>
                    <a:lstStyle/>
                    <a:p>
                      <a:pPr indent="0" lvl="0" marL="0" marR="0" rtl="0" algn="l">
                        <a:spcBef>
                          <a:spcPts val="0"/>
                        </a:spcBef>
                        <a:spcAft>
                          <a:spcPts val="0"/>
                        </a:spcAft>
                        <a:buNone/>
                      </a:pPr>
                      <a:r>
                        <a:rPr lang="en-US" sz="1400"/>
                        <a:t>-</a:t>
                      </a:r>
                      <a:endParaRPr/>
                    </a:p>
                  </a:txBody>
                  <a:tcPr marT="34300" marB="34300" marR="68575" marL="68575"/>
                </a:tc>
              </a:tr>
              <a:tr h="480050">
                <a:tc>
                  <a:txBody>
                    <a:bodyPr/>
                    <a:lstStyle/>
                    <a:p>
                      <a:pPr indent="0" lvl="0" marL="0" marR="0" rtl="0" algn="l">
                        <a:spcBef>
                          <a:spcPts val="0"/>
                        </a:spcBef>
                        <a:spcAft>
                          <a:spcPts val="0"/>
                        </a:spcAft>
                        <a:buNone/>
                      </a:pPr>
                      <a:r>
                        <a:rPr lang="en-US" sz="1400"/>
                        <a:t>BolognaBiocomputing</a:t>
                      </a:r>
                      <a:endParaRPr sz="1400"/>
                    </a:p>
                  </a:txBody>
                  <a:tcPr marT="34300" marB="34300" marR="68575" marL="68575"/>
                </a:tc>
                <a:tc>
                  <a:txBody>
                    <a:bodyPr/>
                    <a:lstStyle/>
                    <a:p>
                      <a:pPr indent="0" lvl="0" marL="0" marR="0" rtl="0" algn="l">
                        <a:spcBef>
                          <a:spcPts val="0"/>
                        </a:spcBef>
                        <a:spcAft>
                          <a:spcPts val="0"/>
                        </a:spcAft>
                        <a:buNone/>
                      </a:pPr>
                      <a:r>
                        <a:rPr lang="en-US" sz="1400"/>
                        <a:t>4</a:t>
                      </a:r>
                      <a:endParaRPr/>
                    </a:p>
                  </a:txBody>
                  <a:tcPr marT="34300" marB="34300" marR="68575" marL="68575"/>
                </a:tc>
                <a:tc>
                  <a:txBody>
                    <a:bodyPr/>
                    <a:lstStyle/>
                    <a:p>
                      <a:pPr indent="0" lvl="0" marL="0" marR="0" rtl="0" algn="l">
                        <a:spcBef>
                          <a:spcPts val="0"/>
                        </a:spcBef>
                        <a:spcAft>
                          <a:spcPts val="0"/>
                        </a:spcAft>
                        <a:buNone/>
                      </a:pPr>
                      <a:r>
                        <a:rPr lang="en-US" sz="1400"/>
                        <a:t>E-SNPs&amp;GO + DDGmb</a:t>
                      </a:r>
                      <a:endParaRPr sz="1400"/>
                    </a:p>
                  </a:txBody>
                  <a:tcPr marT="34300" marB="34300" marR="68575" marL="68575"/>
                </a:tc>
              </a:tr>
              <a:tr h="480050">
                <a:tc>
                  <a:txBody>
                    <a:bodyPr/>
                    <a:lstStyle/>
                    <a:p>
                      <a:pPr indent="0" lvl="0" marL="0" marR="0" rtl="0" algn="l">
                        <a:spcBef>
                          <a:spcPts val="0"/>
                        </a:spcBef>
                        <a:spcAft>
                          <a:spcPts val="0"/>
                        </a:spcAft>
                        <a:buNone/>
                      </a:pPr>
                      <a:r>
                        <a:rPr lang="en-US" sz="1400"/>
                        <a:t>CLINTRABI</a:t>
                      </a:r>
                      <a:endParaRPr/>
                    </a:p>
                  </a:txBody>
                  <a:tcPr marT="34300" marB="34300" marR="68575" marL="68575"/>
                </a:tc>
                <a:tc>
                  <a:txBody>
                    <a:bodyPr/>
                    <a:lstStyle/>
                    <a:p>
                      <a:pPr indent="0" lvl="0" marL="0" marR="0" rtl="0" algn="l">
                        <a:spcBef>
                          <a:spcPts val="0"/>
                        </a:spcBef>
                        <a:spcAft>
                          <a:spcPts val="0"/>
                        </a:spcAft>
                        <a:buNone/>
                      </a:pPr>
                      <a:r>
                        <a:rPr lang="en-US" sz="1400"/>
                        <a:t>6</a:t>
                      </a:r>
                      <a:endParaRPr/>
                    </a:p>
                  </a:txBody>
                  <a:tcPr marT="34300" marB="34300" marR="68575" marL="68575"/>
                </a:tc>
                <a:tc>
                  <a:txBody>
                    <a:bodyPr/>
                    <a:lstStyle/>
                    <a:p>
                      <a:pPr indent="0" lvl="0" marL="0" marR="0" rtl="0" algn="l">
                        <a:spcBef>
                          <a:spcPts val="0"/>
                        </a:spcBef>
                        <a:spcAft>
                          <a:spcPts val="0"/>
                        </a:spcAft>
                        <a:buNone/>
                      </a:pPr>
                      <a:r>
                        <a:rPr lang="en-US" sz="1400"/>
                        <a:t>Variants of QAFI + meta-predictors</a:t>
                      </a:r>
                      <a:endParaRPr/>
                    </a:p>
                  </a:txBody>
                  <a:tcPr marT="34300" marB="34300" marR="68575" marL="68575"/>
                </a:tc>
              </a:tr>
              <a:tr h="480050">
                <a:tc>
                  <a:txBody>
                    <a:bodyPr/>
                    <a:lstStyle/>
                    <a:p>
                      <a:pPr indent="0" lvl="0" marL="0" marR="0" rtl="0" algn="l">
                        <a:spcBef>
                          <a:spcPts val="0"/>
                        </a:spcBef>
                        <a:spcAft>
                          <a:spcPts val="0"/>
                        </a:spcAft>
                        <a:buNone/>
                      </a:pPr>
                      <a:r>
                        <a:rPr lang="en-US" sz="1400"/>
                        <a:t>DMIIP</a:t>
                      </a:r>
                      <a:endParaRPr/>
                    </a:p>
                  </a:txBody>
                  <a:tcPr marT="34300" marB="34300" marR="68575" marL="68575"/>
                </a:tc>
                <a:tc>
                  <a:txBody>
                    <a:bodyPr/>
                    <a:lstStyle/>
                    <a:p>
                      <a:pPr indent="0" lvl="0" marL="0" marR="0" rtl="0" algn="l">
                        <a:spcBef>
                          <a:spcPts val="0"/>
                        </a:spcBef>
                        <a:spcAft>
                          <a:spcPts val="0"/>
                        </a:spcAft>
                        <a:buNone/>
                      </a:pPr>
                      <a:r>
                        <a:rPr lang="en-US" sz="1400"/>
                        <a:t>4</a:t>
                      </a:r>
                      <a:endParaRPr/>
                    </a:p>
                  </a:txBody>
                  <a:tcPr marT="34300" marB="34300" marR="68575" marL="68575"/>
                </a:tc>
                <a:tc>
                  <a:txBody>
                    <a:bodyPr/>
                    <a:lstStyle/>
                    <a:p>
                      <a:pPr indent="0" lvl="0" marL="0" marR="0" rtl="0" algn="l">
                        <a:spcBef>
                          <a:spcPts val="0"/>
                        </a:spcBef>
                        <a:spcAft>
                          <a:spcPts val="0"/>
                        </a:spcAft>
                        <a:buNone/>
                      </a:pPr>
                      <a:r>
                        <a:rPr lang="en-US" sz="1400"/>
                        <a:t>PLM embeddings + consensus predictor</a:t>
                      </a:r>
                      <a:endParaRPr/>
                    </a:p>
                  </a:txBody>
                  <a:tcPr marT="34300" marB="34300" marR="68575" marL="68575"/>
                </a:tc>
              </a:tr>
            </a:tbl>
          </a:graphicData>
        </a:graphic>
      </p:graphicFrame>
      <p:graphicFrame>
        <p:nvGraphicFramePr>
          <p:cNvPr id="135" name="Google Shape;135;p4"/>
          <p:cNvGraphicFramePr/>
          <p:nvPr/>
        </p:nvGraphicFramePr>
        <p:xfrm>
          <a:off x="4668252" y="845820"/>
          <a:ext cx="3000000" cy="3000000"/>
        </p:xfrm>
        <a:graphic>
          <a:graphicData uri="http://schemas.openxmlformats.org/drawingml/2006/table">
            <a:tbl>
              <a:tblPr bandRow="1" firstRow="1">
                <a:noFill/>
                <a:tableStyleId>{5F52B4D6-041D-45A9-BFDC-766F1C87596D}</a:tableStyleId>
              </a:tblPr>
              <a:tblGrid>
                <a:gridCol w="1708475"/>
                <a:gridCol w="842775"/>
                <a:gridCol w="1763275"/>
              </a:tblGrid>
              <a:tr h="278125">
                <a:tc>
                  <a:txBody>
                    <a:bodyPr/>
                    <a:lstStyle/>
                    <a:p>
                      <a:pPr indent="0" lvl="0" marL="0" marR="0" rtl="0" algn="l">
                        <a:spcBef>
                          <a:spcPts val="0"/>
                        </a:spcBef>
                        <a:spcAft>
                          <a:spcPts val="0"/>
                        </a:spcAft>
                        <a:buNone/>
                      </a:pPr>
                      <a:r>
                        <a:rPr lang="en-US" sz="1400"/>
                        <a:t>Group</a:t>
                      </a:r>
                      <a:endParaRPr/>
                    </a:p>
                  </a:txBody>
                  <a:tcPr marT="34300" marB="34300" marR="68575" marL="68575"/>
                </a:tc>
                <a:tc>
                  <a:txBody>
                    <a:bodyPr/>
                    <a:lstStyle/>
                    <a:p>
                      <a:pPr indent="0" lvl="0" marL="0" marR="0" rtl="0" algn="l">
                        <a:spcBef>
                          <a:spcPts val="0"/>
                        </a:spcBef>
                        <a:spcAft>
                          <a:spcPts val="0"/>
                        </a:spcAft>
                        <a:buNone/>
                      </a:pPr>
                      <a:r>
                        <a:rPr lang="en-US" sz="1400"/>
                        <a:t>Number</a:t>
                      </a:r>
                      <a:endParaRPr/>
                    </a:p>
                  </a:txBody>
                  <a:tcPr marT="34300" marB="34300" marR="68575" marL="68575"/>
                </a:tc>
                <a:tc>
                  <a:txBody>
                    <a:bodyPr/>
                    <a:lstStyle/>
                    <a:p>
                      <a:pPr indent="0" lvl="0" marL="0" marR="0" rtl="0" algn="l">
                        <a:spcBef>
                          <a:spcPts val="0"/>
                        </a:spcBef>
                        <a:spcAft>
                          <a:spcPts val="0"/>
                        </a:spcAft>
                        <a:buNone/>
                      </a:pPr>
                      <a:r>
                        <a:rPr lang="en-US" sz="1400"/>
                        <a:t>Summary</a:t>
                      </a:r>
                      <a:endParaRPr/>
                    </a:p>
                  </a:txBody>
                  <a:tcPr marT="34300" marB="34300" marR="68575" marL="68575"/>
                </a:tc>
              </a:tr>
              <a:tr h="278125">
                <a:tc>
                  <a:txBody>
                    <a:bodyPr/>
                    <a:lstStyle/>
                    <a:p>
                      <a:pPr indent="0" lvl="0" marL="0" marR="0" rtl="0" algn="l">
                        <a:spcBef>
                          <a:spcPts val="0"/>
                        </a:spcBef>
                        <a:spcAft>
                          <a:spcPts val="0"/>
                        </a:spcAft>
                        <a:buNone/>
                      </a:pPr>
                      <a:r>
                        <a:rPr lang="en-US" sz="1400"/>
                        <a:t>Evocoders</a:t>
                      </a:r>
                      <a:endParaRPr sz="1400"/>
                    </a:p>
                  </a:txBody>
                  <a:tcPr marT="34300" marB="34300" marR="68575" marL="68575"/>
                </a:tc>
                <a:tc>
                  <a:txBody>
                    <a:bodyPr/>
                    <a:lstStyle/>
                    <a:p>
                      <a:pPr indent="0" lvl="0" marL="0" marR="0" rtl="0" algn="l">
                        <a:spcBef>
                          <a:spcPts val="0"/>
                        </a:spcBef>
                        <a:spcAft>
                          <a:spcPts val="0"/>
                        </a:spcAft>
                        <a:buNone/>
                      </a:pPr>
                      <a:r>
                        <a:rPr lang="en-US" sz="1400"/>
                        <a:t>1 (0)*</a:t>
                      </a:r>
                      <a:endParaRPr/>
                    </a:p>
                  </a:txBody>
                  <a:tcPr marT="34300" marB="34300" marR="68575" marL="68575"/>
                </a:tc>
                <a:tc>
                  <a:txBody>
                    <a:bodyPr/>
                    <a:lstStyle/>
                    <a:p>
                      <a:pPr indent="0" lvl="0" marL="0" marR="0" rtl="0" algn="l">
                        <a:spcBef>
                          <a:spcPts val="0"/>
                        </a:spcBef>
                        <a:spcAft>
                          <a:spcPts val="0"/>
                        </a:spcAft>
                        <a:buNone/>
                      </a:pPr>
                      <a:r>
                        <a:rPr lang="en-US" sz="1400"/>
                        <a:t>-</a:t>
                      </a:r>
                      <a:endParaRPr/>
                    </a:p>
                  </a:txBody>
                  <a:tcPr marT="34300" marB="34300" marR="68575" marL="68575"/>
                </a:tc>
              </a:tr>
              <a:tr h="278125">
                <a:tc>
                  <a:txBody>
                    <a:bodyPr/>
                    <a:lstStyle/>
                    <a:p>
                      <a:pPr indent="0" lvl="0" marL="0" marR="0" rtl="0" algn="l">
                        <a:spcBef>
                          <a:spcPts val="0"/>
                        </a:spcBef>
                        <a:spcAft>
                          <a:spcPts val="0"/>
                        </a:spcAft>
                        <a:buNone/>
                      </a:pPr>
                      <a:r>
                        <a:rPr lang="en-US" sz="1400"/>
                        <a:t>Evolutionary Action</a:t>
                      </a:r>
                      <a:endParaRPr/>
                    </a:p>
                  </a:txBody>
                  <a:tcPr marT="34300" marB="34300" marR="68575" marL="68575"/>
                </a:tc>
                <a:tc>
                  <a:txBody>
                    <a:bodyPr/>
                    <a:lstStyle/>
                    <a:p>
                      <a:pPr indent="0" lvl="0" marL="0" marR="0" rtl="0" algn="l">
                        <a:spcBef>
                          <a:spcPts val="0"/>
                        </a:spcBef>
                        <a:spcAft>
                          <a:spcPts val="0"/>
                        </a:spcAft>
                        <a:buNone/>
                      </a:pPr>
                      <a:r>
                        <a:rPr lang="en-US" sz="1400"/>
                        <a:t>4</a:t>
                      </a:r>
                      <a:endParaRPr/>
                    </a:p>
                  </a:txBody>
                  <a:tcPr marT="34300" marB="34300" marR="68575" marL="68575"/>
                </a:tc>
                <a:tc>
                  <a:txBody>
                    <a:bodyPr/>
                    <a:lstStyle/>
                    <a:p>
                      <a:pPr indent="0" lvl="0" marL="0" marR="0" rtl="0" algn="l">
                        <a:spcBef>
                          <a:spcPts val="0"/>
                        </a:spcBef>
                        <a:spcAft>
                          <a:spcPts val="0"/>
                        </a:spcAft>
                        <a:buNone/>
                      </a:pPr>
                      <a:r>
                        <a:rPr lang="en-US" sz="1400"/>
                        <a:t>EA + MetaEA</a:t>
                      </a:r>
                      <a:endParaRPr sz="1400"/>
                    </a:p>
                  </a:txBody>
                  <a:tcPr marT="34300" marB="34300" marR="68575" marL="68575"/>
                </a:tc>
              </a:tr>
              <a:tr h="480050">
                <a:tc>
                  <a:txBody>
                    <a:bodyPr/>
                    <a:lstStyle/>
                    <a:p>
                      <a:pPr indent="0" lvl="0" marL="0" marR="0" rtl="0" algn="l">
                        <a:spcBef>
                          <a:spcPts val="0"/>
                        </a:spcBef>
                        <a:spcAft>
                          <a:spcPts val="0"/>
                        </a:spcAft>
                        <a:buNone/>
                      </a:pPr>
                      <a:r>
                        <a:rPr lang="en-US" sz="1400"/>
                        <a:t>INLAB_BBSR</a:t>
                      </a:r>
                      <a:endParaRPr/>
                    </a:p>
                  </a:txBody>
                  <a:tcPr marT="34300" marB="34300" marR="68575" marL="68575"/>
                </a:tc>
                <a:tc>
                  <a:txBody>
                    <a:bodyPr/>
                    <a:lstStyle/>
                    <a:p>
                      <a:pPr indent="0" lvl="0" marL="0" marR="0" rtl="0" algn="l">
                        <a:spcBef>
                          <a:spcPts val="0"/>
                        </a:spcBef>
                        <a:spcAft>
                          <a:spcPts val="0"/>
                        </a:spcAft>
                        <a:buNone/>
                      </a:pPr>
                      <a:r>
                        <a:rPr lang="en-US" sz="1400"/>
                        <a:t>6</a:t>
                      </a:r>
                      <a:endParaRPr/>
                    </a:p>
                  </a:txBody>
                  <a:tcPr marT="34300" marB="34300" marR="68575" marL="68575"/>
                </a:tc>
                <a:tc>
                  <a:txBody>
                    <a:bodyPr/>
                    <a:lstStyle/>
                    <a:p>
                      <a:pPr indent="0" lvl="0" marL="0" marR="0" rtl="0" algn="l">
                        <a:spcBef>
                          <a:spcPts val="0"/>
                        </a:spcBef>
                        <a:spcAft>
                          <a:spcPts val="0"/>
                        </a:spcAft>
                        <a:buNone/>
                      </a:pPr>
                      <a:r>
                        <a:rPr lang="en-US" sz="1400"/>
                        <a:t>MLP trained on hydrolase variants</a:t>
                      </a:r>
                      <a:endParaRPr/>
                    </a:p>
                  </a:txBody>
                  <a:tcPr marT="34300" marB="34300" marR="68575" marL="68575"/>
                </a:tc>
              </a:tr>
              <a:tr h="685800">
                <a:tc>
                  <a:txBody>
                    <a:bodyPr/>
                    <a:lstStyle/>
                    <a:p>
                      <a:pPr indent="0" lvl="0" marL="0" marR="0" rtl="0" algn="l">
                        <a:spcBef>
                          <a:spcPts val="0"/>
                        </a:spcBef>
                        <a:spcAft>
                          <a:spcPts val="0"/>
                        </a:spcAft>
                        <a:buNone/>
                      </a:pPr>
                      <a:r>
                        <a:rPr lang="en-US" sz="1400"/>
                        <a:t>Pejaverlab</a:t>
                      </a:r>
                      <a:endParaRPr sz="1400"/>
                    </a:p>
                  </a:txBody>
                  <a:tcPr marT="34300" marB="34300" marR="68575" marL="68575"/>
                </a:tc>
                <a:tc>
                  <a:txBody>
                    <a:bodyPr/>
                    <a:lstStyle/>
                    <a:p>
                      <a:pPr indent="0" lvl="0" marL="0" marR="0" rtl="0" algn="l">
                        <a:spcBef>
                          <a:spcPts val="0"/>
                        </a:spcBef>
                        <a:spcAft>
                          <a:spcPts val="0"/>
                        </a:spcAft>
                        <a:buNone/>
                      </a:pPr>
                      <a:r>
                        <a:rPr lang="en-US" sz="1400"/>
                        <a:t>4</a:t>
                      </a:r>
                      <a:endParaRPr/>
                    </a:p>
                  </a:txBody>
                  <a:tcPr marT="34300" marB="34300" marR="68575" marL="68575"/>
                </a:tc>
                <a:tc>
                  <a:txBody>
                    <a:bodyPr/>
                    <a:lstStyle/>
                    <a:p>
                      <a:pPr indent="0" lvl="0" marL="0" marR="0" rtl="0" algn="l">
                        <a:spcBef>
                          <a:spcPts val="0"/>
                        </a:spcBef>
                        <a:spcAft>
                          <a:spcPts val="0"/>
                        </a:spcAft>
                        <a:buNone/>
                      </a:pPr>
                      <a:r>
                        <a:rPr lang="en-US" sz="1400"/>
                        <a:t>Variants of MutPred2 refined on VKORC1 DMS</a:t>
                      </a:r>
                      <a:endParaRPr/>
                    </a:p>
                  </a:txBody>
                  <a:tcPr marT="34300" marB="34300" marR="68575" marL="68575"/>
                </a:tc>
              </a:tr>
              <a:tr h="278125">
                <a:tc>
                  <a:txBody>
                    <a:bodyPr/>
                    <a:lstStyle/>
                    <a:p>
                      <a:pPr indent="0" lvl="0" marL="0" marR="0" rtl="0" algn="l">
                        <a:spcBef>
                          <a:spcPts val="0"/>
                        </a:spcBef>
                        <a:spcAft>
                          <a:spcPts val="0"/>
                        </a:spcAft>
                        <a:buNone/>
                      </a:pPr>
                      <a:r>
                        <a:rPr lang="en-US" sz="1400"/>
                        <a:t>PRESCOTT</a:t>
                      </a:r>
                      <a:endParaRPr/>
                    </a:p>
                  </a:txBody>
                  <a:tcPr marT="34300" marB="34300" marR="68575" marL="68575"/>
                </a:tc>
                <a:tc>
                  <a:txBody>
                    <a:bodyPr/>
                    <a:lstStyle/>
                    <a:p>
                      <a:pPr indent="0" lvl="0" marL="0" marR="0" rtl="0" algn="l">
                        <a:spcBef>
                          <a:spcPts val="0"/>
                        </a:spcBef>
                        <a:spcAft>
                          <a:spcPts val="0"/>
                        </a:spcAft>
                        <a:buNone/>
                      </a:pPr>
                      <a:r>
                        <a:rPr lang="en-US" sz="1400"/>
                        <a:t>4</a:t>
                      </a:r>
                      <a:endParaRPr/>
                    </a:p>
                  </a:txBody>
                  <a:tcPr marT="34300" marB="34300" marR="68575" marL="68575"/>
                </a:tc>
                <a:tc>
                  <a:txBody>
                    <a:bodyPr/>
                    <a:lstStyle/>
                    <a:p>
                      <a:pPr indent="0" lvl="0" marL="0" marR="0" rtl="0" algn="l">
                        <a:spcBef>
                          <a:spcPts val="0"/>
                        </a:spcBef>
                        <a:spcAft>
                          <a:spcPts val="0"/>
                        </a:spcAft>
                        <a:buNone/>
                      </a:pPr>
                      <a:r>
                        <a:rPr lang="en-US" sz="1400"/>
                        <a:t>PRESCOTT + iGEMME</a:t>
                      </a:r>
                      <a:endParaRPr sz="1400"/>
                    </a:p>
                  </a:txBody>
                  <a:tcPr marT="34300" marB="34300" marR="68575" marL="68575"/>
                </a:tc>
              </a:tr>
              <a:tr h="278125">
                <a:tc>
                  <a:txBody>
                    <a:bodyPr/>
                    <a:lstStyle/>
                    <a:p>
                      <a:pPr indent="0" lvl="0" marL="0" marR="0" rtl="0" algn="l">
                        <a:spcBef>
                          <a:spcPts val="0"/>
                        </a:spcBef>
                        <a:spcAft>
                          <a:spcPts val="0"/>
                        </a:spcAft>
                        <a:buNone/>
                      </a:pPr>
                      <a:r>
                        <a:rPr lang="en-US" sz="1400"/>
                        <a:t>Structguy-Dev</a:t>
                      </a:r>
                      <a:endParaRPr/>
                    </a:p>
                  </a:txBody>
                  <a:tcPr marT="34300" marB="34300" marR="68575" marL="68575"/>
                </a:tc>
                <a:tc>
                  <a:txBody>
                    <a:bodyPr/>
                    <a:lstStyle/>
                    <a:p>
                      <a:pPr indent="0" lvl="0" marL="0" marR="0" rtl="0" algn="l">
                        <a:spcBef>
                          <a:spcPts val="0"/>
                        </a:spcBef>
                        <a:spcAft>
                          <a:spcPts val="0"/>
                        </a:spcAft>
                        <a:buNone/>
                      </a:pPr>
                      <a:r>
                        <a:rPr lang="en-US" sz="1400"/>
                        <a:t>2</a:t>
                      </a:r>
                      <a:endParaRPr/>
                    </a:p>
                  </a:txBody>
                  <a:tcPr marT="34300" marB="34300" marR="68575" marL="68575"/>
                </a:tc>
                <a:tc>
                  <a:txBody>
                    <a:bodyPr/>
                    <a:lstStyle/>
                    <a:p>
                      <a:pPr indent="0" lvl="0" marL="0" marR="0" rtl="0" algn="l">
                        <a:spcBef>
                          <a:spcPts val="0"/>
                        </a:spcBef>
                        <a:spcAft>
                          <a:spcPts val="0"/>
                        </a:spcAft>
                        <a:buNone/>
                      </a:pPr>
                      <a:r>
                        <a:rPr lang="en-US" sz="1400"/>
                        <a:t>-</a:t>
                      </a:r>
                      <a:endParaRPr/>
                    </a:p>
                  </a:txBody>
                  <a:tcPr marT="34300" marB="34300" marR="68575" marL="68575"/>
                </a:tc>
              </a:tr>
              <a:tr h="480050">
                <a:tc>
                  <a:txBody>
                    <a:bodyPr/>
                    <a:lstStyle/>
                    <a:p>
                      <a:pPr indent="0" lvl="0" marL="0" marR="0" rtl="0" algn="l">
                        <a:spcBef>
                          <a:spcPts val="0"/>
                        </a:spcBef>
                        <a:spcAft>
                          <a:spcPts val="0"/>
                        </a:spcAft>
                        <a:buNone/>
                      </a:pPr>
                      <a:r>
                        <a:rPr lang="en-US" sz="1400"/>
                        <a:t>UXFactory</a:t>
                      </a:r>
                      <a:endParaRPr sz="1400"/>
                    </a:p>
                  </a:txBody>
                  <a:tcPr marT="34300" marB="34300" marR="68575" marL="68575"/>
                </a:tc>
                <a:tc>
                  <a:txBody>
                    <a:bodyPr/>
                    <a:lstStyle/>
                    <a:p>
                      <a:pPr indent="0" lvl="0" marL="0" marR="0" rtl="0" algn="l">
                        <a:spcBef>
                          <a:spcPts val="0"/>
                        </a:spcBef>
                        <a:spcAft>
                          <a:spcPts val="0"/>
                        </a:spcAft>
                        <a:buNone/>
                      </a:pPr>
                      <a:r>
                        <a:rPr lang="en-US" sz="1400"/>
                        <a:t>6</a:t>
                      </a:r>
                      <a:endParaRPr/>
                    </a:p>
                  </a:txBody>
                  <a:tcPr marT="34300" marB="34300" marR="68575" marL="68575"/>
                </a:tc>
                <a:tc>
                  <a:txBody>
                    <a:bodyPr/>
                    <a:lstStyle/>
                    <a:p>
                      <a:pPr indent="0" lvl="0" marL="0" marR="0" rtl="0" algn="l">
                        <a:spcBef>
                          <a:spcPts val="0"/>
                        </a:spcBef>
                        <a:spcAft>
                          <a:spcPts val="0"/>
                        </a:spcAft>
                        <a:buNone/>
                      </a:pPr>
                      <a:r>
                        <a:rPr lang="en-US" sz="1400"/>
                        <a:t>EvoStructCLIP framework variants</a:t>
                      </a:r>
                      <a:endParaRPr/>
                    </a:p>
                  </a:txBody>
                  <a:tcPr marT="34300" marB="34300" marR="68575" marL="68575"/>
                </a:tc>
              </a:tr>
              <a:tr h="278125">
                <a:tc>
                  <a:txBody>
                    <a:bodyPr/>
                    <a:lstStyle/>
                    <a:p>
                      <a:pPr indent="0" lvl="0" marL="0" marR="0" rtl="0" algn="l">
                        <a:spcBef>
                          <a:spcPts val="0"/>
                        </a:spcBef>
                        <a:spcAft>
                          <a:spcPts val="0"/>
                        </a:spcAft>
                        <a:buNone/>
                      </a:pPr>
                      <a:r>
                        <a:rPr lang="en-US" sz="1400"/>
                        <a:t>VespaG</a:t>
                      </a:r>
                      <a:endParaRPr sz="1400"/>
                    </a:p>
                  </a:txBody>
                  <a:tcPr marT="34300" marB="34300" marR="68575" marL="68575"/>
                </a:tc>
                <a:tc>
                  <a:txBody>
                    <a:bodyPr/>
                    <a:lstStyle/>
                    <a:p>
                      <a:pPr indent="0" lvl="0" marL="0" marR="0" rtl="0" algn="l">
                        <a:spcBef>
                          <a:spcPts val="0"/>
                        </a:spcBef>
                        <a:spcAft>
                          <a:spcPts val="0"/>
                        </a:spcAft>
                        <a:buNone/>
                      </a:pPr>
                      <a:r>
                        <a:rPr lang="en-US" sz="1400"/>
                        <a:t>2</a:t>
                      </a:r>
                      <a:endParaRPr/>
                    </a:p>
                  </a:txBody>
                  <a:tcPr marT="34300" marB="34300" marR="68575" marL="68575"/>
                </a:tc>
                <a:tc>
                  <a:txBody>
                    <a:bodyPr/>
                    <a:lstStyle/>
                    <a:p>
                      <a:pPr indent="0" lvl="0" marL="0" marR="0" rtl="0" algn="l">
                        <a:spcBef>
                          <a:spcPts val="0"/>
                        </a:spcBef>
                        <a:spcAft>
                          <a:spcPts val="0"/>
                        </a:spcAft>
                        <a:buNone/>
                      </a:pPr>
                      <a:r>
                        <a:rPr lang="en-US" sz="1400"/>
                        <a:t>- </a:t>
                      </a:r>
                      <a:endParaRPr/>
                    </a:p>
                  </a:txBody>
                  <a:tcPr marT="34300" marB="34300" marR="68575" marL="68575"/>
                </a:tc>
              </a:tr>
            </a:tbl>
          </a:graphicData>
        </a:graphic>
      </p:graphicFrame>
      <p:sp>
        <p:nvSpPr>
          <p:cNvPr id="136" name="Google Shape;136;p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37" name="Google Shape;137;p4"/>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138" name="Google Shape;138;p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39" name="Google Shape;139;p4"/>
          <p:cNvSpPr txBox="1"/>
          <p:nvPr/>
        </p:nvSpPr>
        <p:spPr>
          <a:xfrm>
            <a:off x="4750631" y="4686300"/>
            <a:ext cx="393616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Total of 70 models from 17 groups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5"/>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30 additional models chosen for comparison, mostly out of 97 from our recent paper</a:t>
            </a:r>
            <a:endParaRPr/>
          </a:p>
          <a:p>
            <a:pPr indent="-228600" lvl="1" marL="685800" rtl="0" algn="l">
              <a:lnSpc>
                <a:spcPct val="90000"/>
              </a:lnSpc>
              <a:spcBef>
                <a:spcPts val="500"/>
              </a:spcBef>
              <a:spcAft>
                <a:spcPts val="0"/>
              </a:spcAft>
              <a:buClr>
                <a:schemeClr val="dk1"/>
              </a:buClr>
              <a:buSzPts val="2000"/>
              <a:buChar char="•"/>
            </a:pPr>
            <a:r>
              <a:rPr lang="en-US" sz="2000"/>
              <a:t>Only those with ‘full’ amino acid substitution coverage</a:t>
            </a:r>
            <a:endParaRPr/>
          </a:p>
        </p:txBody>
      </p:sp>
      <p:sp>
        <p:nvSpPr>
          <p:cNvPr id="145" name="Google Shape;145;p5"/>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Other publicly available models</a:t>
            </a:r>
            <a:endParaRPr/>
          </a:p>
        </p:txBody>
      </p:sp>
      <p:sp>
        <p:nvSpPr>
          <p:cNvPr id="146" name="Google Shape;146;p5"/>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47" name="Google Shape;147;p5"/>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148" name="Google Shape;148;p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49" name="Google Shape;149;p5"/>
          <p:cNvPicPr preferRelativeResize="0"/>
          <p:nvPr/>
        </p:nvPicPr>
        <p:blipFill rotWithShape="1">
          <a:blip r:embed="rId3">
            <a:alphaModFix/>
          </a:blip>
          <a:srcRect b="0" l="0" r="0" t="0"/>
          <a:stretch/>
        </p:blipFill>
        <p:spPr>
          <a:xfrm>
            <a:off x="457200" y="3555911"/>
            <a:ext cx="3811811" cy="1550925"/>
          </a:xfrm>
          <a:prstGeom prst="rect">
            <a:avLst/>
          </a:prstGeom>
          <a:noFill/>
          <a:ln>
            <a:noFill/>
          </a:ln>
          <a:effectLst>
            <a:outerShdw blurRad="50800" rotWithShape="0" algn="tl" dir="2700000" dist="38100">
              <a:srgbClr val="000000">
                <a:alpha val="40000"/>
              </a:srgbClr>
            </a:outerShdw>
          </a:effectLst>
        </p:spPr>
      </p:pic>
      <p:pic>
        <p:nvPicPr>
          <p:cNvPr id="150" name="Google Shape;150;p5"/>
          <p:cNvPicPr preferRelativeResize="0"/>
          <p:nvPr/>
        </p:nvPicPr>
        <p:blipFill rotWithShape="1">
          <a:blip r:embed="rId4">
            <a:alphaModFix/>
          </a:blip>
          <a:srcRect b="0" l="0" r="0" t="0"/>
          <a:stretch/>
        </p:blipFill>
        <p:spPr>
          <a:xfrm>
            <a:off x="4373218" y="934173"/>
            <a:ext cx="4611116" cy="458202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6"/>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Stop gain and synonymous variants</a:t>
            </a:r>
            <a:endParaRPr/>
          </a:p>
        </p:txBody>
      </p:sp>
      <p:sp>
        <p:nvSpPr>
          <p:cNvPr id="156" name="Google Shape;156;p6"/>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57" name="Google Shape;157;p6"/>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158" name="Google Shape;158;p6"/>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59" name="Google Shape;159;p6"/>
          <p:cNvSpPr txBox="1"/>
          <p:nvPr/>
        </p:nvSpPr>
        <p:spPr>
          <a:xfrm>
            <a:off x="342900" y="1049720"/>
            <a:ext cx="3202993"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Strategies: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Don’t provide a value.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Provide a single value for all</a:t>
            </a:r>
            <a:endParaRPr/>
          </a:p>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Arial"/>
                <a:ea typeface="Arial"/>
                <a:cs typeface="Arial"/>
                <a:sym typeface="Arial"/>
              </a:rPr>
              <a:t>Provide a dynamic value</a:t>
            </a:r>
            <a:endParaRPr/>
          </a:p>
        </p:txBody>
      </p:sp>
      <p:sp>
        <p:nvSpPr>
          <p:cNvPr id="160" name="Google Shape;160;p6"/>
          <p:cNvSpPr txBox="1"/>
          <p:nvPr/>
        </p:nvSpPr>
        <p:spPr>
          <a:xfrm>
            <a:off x="457200" y="2994349"/>
            <a:ext cx="4379495"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Only 7 models produced dynamic predictions for synonymous variants.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None of which were significantly correlated with the LPL MAVE data after multiple testing correction.</a:t>
            </a:r>
            <a:endParaRPr/>
          </a:p>
          <a:p>
            <a:pPr indent="0" lvl="0" marL="0" marR="0" rtl="0" algn="l">
              <a:spcBef>
                <a:spcPts val="0"/>
              </a:spcBef>
              <a:spcAft>
                <a:spcPts val="0"/>
              </a:spcAft>
              <a:buNone/>
            </a:pPr>
            <a:r>
              <a:rPr i="1" lang="en-US" sz="1800">
                <a:solidFill>
                  <a:schemeClr val="dk1"/>
                </a:solidFill>
                <a:latin typeface="Arial"/>
                <a:ea typeface="Arial"/>
                <a:cs typeface="Arial"/>
                <a:sym typeface="Arial"/>
              </a:rPr>
              <a:t>(Not surprising, given that nucleotide sequences weren’t provided)</a:t>
            </a:r>
            <a:endParaRPr/>
          </a:p>
        </p:txBody>
      </p:sp>
      <p:sp>
        <p:nvSpPr>
          <p:cNvPr id="161" name="Google Shape;161;p6"/>
          <p:cNvSpPr txBox="1"/>
          <p:nvPr/>
        </p:nvSpPr>
        <p:spPr>
          <a:xfrm>
            <a:off x="4455364" y="1139510"/>
            <a:ext cx="4774132"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30 models provided dynamic stop gain predictions, of which 6 were significantly correlated with the MAVE data after multiple testing correction.</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aphicFrame>
        <p:nvGraphicFramePr>
          <p:cNvPr id="162" name="Google Shape;162;p6"/>
          <p:cNvGraphicFramePr/>
          <p:nvPr/>
        </p:nvGraphicFramePr>
        <p:xfrm>
          <a:off x="4455364" y="2521026"/>
          <a:ext cx="3000000" cy="3000000"/>
        </p:xfrm>
        <a:graphic>
          <a:graphicData uri="http://schemas.openxmlformats.org/drawingml/2006/table">
            <a:tbl>
              <a:tblPr bandRow="1" firstRow="1">
                <a:noFill/>
                <a:tableStyleId>{5F52B4D6-041D-45A9-BFDC-766F1C87596D}</a:tableStyleId>
              </a:tblPr>
              <a:tblGrid>
                <a:gridCol w="1721150"/>
                <a:gridCol w="1530650"/>
                <a:gridCol w="1321900"/>
              </a:tblGrid>
              <a:tr h="370850">
                <a:tc>
                  <a:txBody>
                    <a:bodyPr/>
                    <a:lstStyle/>
                    <a:p>
                      <a:pPr indent="0" lvl="0" marL="0" marR="0" rtl="0" algn="l">
                        <a:spcBef>
                          <a:spcPts val="0"/>
                        </a:spcBef>
                        <a:spcAft>
                          <a:spcPts val="0"/>
                        </a:spcAft>
                        <a:buNone/>
                      </a:pPr>
                      <a:r>
                        <a:rPr lang="en-US" sz="1800"/>
                        <a:t>Model</a:t>
                      </a:r>
                      <a:endParaRPr/>
                    </a:p>
                  </a:txBody>
                  <a:tcPr marT="45725" marB="45725" marR="91450" marL="91450"/>
                </a:tc>
                <a:tc>
                  <a:txBody>
                    <a:bodyPr/>
                    <a:lstStyle/>
                    <a:p>
                      <a:pPr indent="0" lvl="0" marL="0" marR="0" rtl="0" algn="l">
                        <a:spcBef>
                          <a:spcPts val="0"/>
                        </a:spcBef>
                        <a:spcAft>
                          <a:spcPts val="0"/>
                        </a:spcAft>
                        <a:buNone/>
                      </a:pPr>
                      <a:r>
                        <a:rPr lang="en-US" sz="1800"/>
                        <a:t>Spearman’s Correlation</a:t>
                      </a:r>
                      <a:endParaRPr/>
                    </a:p>
                  </a:txBody>
                  <a:tcPr marT="45725" marB="45725" marR="91450" marL="91450"/>
                </a:tc>
                <a:tc>
                  <a:txBody>
                    <a:bodyPr/>
                    <a:lstStyle/>
                    <a:p>
                      <a:pPr indent="0" lvl="0" marL="0" marR="0" rtl="0" algn="l">
                        <a:spcBef>
                          <a:spcPts val="0"/>
                        </a:spcBef>
                        <a:spcAft>
                          <a:spcPts val="0"/>
                        </a:spcAft>
                        <a:buNone/>
                      </a:pPr>
                      <a:r>
                        <a:rPr lang="en-US" sz="1800"/>
                        <a:t>Pval Adj</a:t>
                      </a:r>
                      <a:endParaRPr sz="1800"/>
                    </a:p>
                  </a:txBody>
                  <a:tcPr marT="45725" marB="45725" marR="91450" marL="91450"/>
                </a:tc>
              </a:tr>
              <a:tr h="370850">
                <a:tc>
                  <a:txBody>
                    <a:bodyPr/>
                    <a:lstStyle/>
                    <a:p>
                      <a:pPr indent="0" lvl="0" marL="0" marR="0" rtl="0" algn="l">
                        <a:spcBef>
                          <a:spcPts val="0"/>
                        </a:spcBef>
                        <a:spcAft>
                          <a:spcPts val="0"/>
                        </a:spcAft>
                        <a:buNone/>
                      </a:pPr>
                      <a:r>
                        <a:rPr lang="en-US" sz="1800"/>
                        <a:t>3billion_6</a:t>
                      </a:r>
                      <a:endParaRPr/>
                    </a:p>
                  </a:txBody>
                  <a:tcPr marT="45725" marB="45725" marR="91450" marL="91450"/>
                </a:tc>
                <a:tc>
                  <a:txBody>
                    <a:bodyPr/>
                    <a:lstStyle/>
                    <a:p>
                      <a:pPr indent="0" lvl="0" marL="0" marR="0" rtl="0" algn="l">
                        <a:spcBef>
                          <a:spcPts val="0"/>
                        </a:spcBef>
                        <a:spcAft>
                          <a:spcPts val="0"/>
                        </a:spcAft>
                        <a:buNone/>
                      </a:pPr>
                      <a:r>
                        <a:rPr lang="en-US" sz="1800"/>
                        <a:t>0.208</a:t>
                      </a:r>
                      <a:endParaRPr/>
                    </a:p>
                  </a:txBody>
                  <a:tcPr marT="45725" marB="45725" marR="91450" marL="91450"/>
                </a:tc>
                <a:tc>
                  <a:txBody>
                    <a:bodyPr/>
                    <a:lstStyle/>
                    <a:p>
                      <a:pPr indent="0" lvl="0" marL="0" marR="0" rtl="0" algn="l">
                        <a:spcBef>
                          <a:spcPts val="0"/>
                        </a:spcBef>
                        <a:spcAft>
                          <a:spcPts val="0"/>
                        </a:spcAft>
                        <a:buNone/>
                      </a:pPr>
                      <a:r>
                        <a:rPr lang="en-US" sz="1800"/>
                        <a:t>3.05E-4</a:t>
                      </a:r>
                      <a:endParaRPr/>
                    </a:p>
                  </a:txBody>
                  <a:tcPr marT="45725" marB="45725" marR="91450" marL="91450"/>
                </a:tc>
              </a:tr>
              <a:tr h="370850">
                <a:tc>
                  <a:txBody>
                    <a:bodyPr/>
                    <a:lstStyle/>
                    <a:p>
                      <a:pPr indent="0" lvl="0" marL="0" marR="0" rtl="0" algn="l">
                        <a:spcBef>
                          <a:spcPts val="0"/>
                        </a:spcBef>
                        <a:spcAft>
                          <a:spcPts val="0"/>
                        </a:spcAft>
                        <a:buNone/>
                      </a:pPr>
                      <a:r>
                        <a:rPr lang="en-US" sz="1800"/>
                        <a:t>3BIOBXL_1 - _6</a:t>
                      </a:r>
                      <a:endParaRPr/>
                    </a:p>
                  </a:txBody>
                  <a:tcPr marT="45725" marB="45725" marR="91450" marL="91450"/>
                </a:tc>
                <a:tc>
                  <a:txBody>
                    <a:bodyPr/>
                    <a:lstStyle/>
                    <a:p>
                      <a:pPr indent="0" lvl="0" marL="0" marR="0" rtl="0" algn="l">
                        <a:spcBef>
                          <a:spcPts val="0"/>
                        </a:spcBef>
                        <a:spcAft>
                          <a:spcPts val="0"/>
                        </a:spcAft>
                        <a:buNone/>
                      </a:pPr>
                      <a:r>
                        <a:rPr lang="en-US" sz="1800"/>
                        <a:t>0.182</a:t>
                      </a:r>
                      <a:endParaRPr/>
                    </a:p>
                  </a:txBody>
                  <a:tcPr marT="45725" marB="45725" marR="91450" marL="91450"/>
                </a:tc>
                <a:tc>
                  <a:txBody>
                    <a:bodyPr/>
                    <a:lstStyle/>
                    <a:p>
                      <a:pPr indent="0" lvl="0" marL="0" marR="0" rtl="0" algn="l">
                        <a:spcBef>
                          <a:spcPts val="0"/>
                        </a:spcBef>
                        <a:spcAft>
                          <a:spcPts val="0"/>
                        </a:spcAft>
                        <a:buNone/>
                      </a:pPr>
                      <a:r>
                        <a:rPr lang="en-US" sz="1800"/>
                        <a:t>3.56E-3</a:t>
                      </a:r>
                      <a:endParaRPr/>
                    </a:p>
                  </a:txBody>
                  <a:tcPr marT="45725" marB="45725" marR="91450" marL="91450"/>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7"/>
          <p:cNvSpPr txBox="1"/>
          <p:nvPr>
            <p:ph type="title"/>
          </p:nvPr>
        </p:nvSpPr>
        <p:spPr>
          <a:xfrm>
            <a:off x="342900" y="609600"/>
            <a:ext cx="4603898" cy="762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a:t>Single amino acid substitutions: full rankings</a:t>
            </a:r>
            <a:endParaRPr/>
          </a:p>
        </p:txBody>
      </p:sp>
      <p:pic>
        <p:nvPicPr>
          <p:cNvPr descr="A chart of a number of data&#10;&#10;AI-generated content may be incorrect." id="168" name="Google Shape;168;p7"/>
          <p:cNvPicPr preferRelativeResize="0"/>
          <p:nvPr/>
        </p:nvPicPr>
        <p:blipFill rotWithShape="1">
          <a:blip r:embed="rId3">
            <a:alphaModFix/>
          </a:blip>
          <a:srcRect b="0" l="0" r="0" t="0"/>
          <a:stretch/>
        </p:blipFill>
        <p:spPr>
          <a:xfrm>
            <a:off x="4227748" y="127591"/>
            <a:ext cx="4343308" cy="6120809"/>
          </a:xfrm>
          <a:prstGeom prst="rect">
            <a:avLst/>
          </a:prstGeom>
          <a:noFill/>
          <a:ln>
            <a:noFill/>
          </a:ln>
        </p:spPr>
      </p:pic>
      <p:sp>
        <p:nvSpPr>
          <p:cNvPr id="169" name="Google Shape;169;p7"/>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70" name="Google Shape;170;p7"/>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171" name="Google Shape;171;p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8"/>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Top-ranking 30 models</a:t>
            </a:r>
            <a:endParaRPr/>
          </a:p>
        </p:txBody>
      </p:sp>
      <p:sp>
        <p:nvSpPr>
          <p:cNvPr id="177" name="Google Shape;177;p8"/>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78" name="Google Shape;178;p8"/>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179" name="Google Shape;179;p8"/>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descr="A screenshot of a graph&#10;&#10;AI-generated content may be incorrect." id="180" name="Google Shape;180;p8"/>
          <p:cNvPicPr preferRelativeResize="0"/>
          <p:nvPr/>
        </p:nvPicPr>
        <p:blipFill rotWithShape="1">
          <a:blip r:embed="rId3">
            <a:alphaModFix/>
          </a:blip>
          <a:srcRect b="0" l="0" r="0" t="0"/>
          <a:stretch/>
        </p:blipFill>
        <p:spPr>
          <a:xfrm>
            <a:off x="150339" y="844621"/>
            <a:ext cx="2423989" cy="5321158"/>
          </a:xfrm>
          <a:prstGeom prst="rect">
            <a:avLst/>
          </a:prstGeom>
          <a:noFill/>
          <a:ln>
            <a:noFill/>
          </a:ln>
        </p:spPr>
      </p:pic>
      <p:pic>
        <p:nvPicPr>
          <p:cNvPr id="181" name="Google Shape;181;p8"/>
          <p:cNvPicPr preferRelativeResize="0"/>
          <p:nvPr/>
        </p:nvPicPr>
        <p:blipFill rotWithShape="1">
          <a:blip r:embed="rId4">
            <a:alphaModFix/>
          </a:blip>
          <a:srcRect b="0" l="0" r="0" t="0"/>
          <a:stretch/>
        </p:blipFill>
        <p:spPr>
          <a:xfrm>
            <a:off x="2224402" y="844620"/>
            <a:ext cx="2423989" cy="5321158"/>
          </a:xfrm>
          <a:prstGeom prst="rect">
            <a:avLst/>
          </a:prstGeom>
          <a:noFill/>
          <a:ln>
            <a:noFill/>
          </a:ln>
        </p:spPr>
      </p:pic>
      <p:pic>
        <p:nvPicPr>
          <p:cNvPr descr="A screenshot of a computer&#10;&#10;AI-generated content may be incorrect." id="182" name="Google Shape;182;p8"/>
          <p:cNvPicPr preferRelativeResize="0"/>
          <p:nvPr/>
        </p:nvPicPr>
        <p:blipFill rotWithShape="1">
          <a:blip r:embed="rId5">
            <a:alphaModFix/>
          </a:blip>
          <a:srcRect b="0" l="0" r="0" t="0"/>
          <a:stretch/>
        </p:blipFill>
        <p:spPr>
          <a:xfrm>
            <a:off x="4427350" y="844621"/>
            <a:ext cx="2423989" cy="5321157"/>
          </a:xfrm>
          <a:prstGeom prst="rect">
            <a:avLst/>
          </a:prstGeom>
          <a:noFill/>
          <a:ln>
            <a:noFill/>
          </a:ln>
        </p:spPr>
      </p:pic>
      <p:pic>
        <p:nvPicPr>
          <p:cNvPr descr="A screenshot of a computer&#10;&#10;AI-generated content may be incorrect." id="183" name="Google Shape;183;p8"/>
          <p:cNvPicPr preferRelativeResize="0"/>
          <p:nvPr/>
        </p:nvPicPr>
        <p:blipFill rotWithShape="1">
          <a:blip r:embed="rId6">
            <a:alphaModFix/>
          </a:blip>
          <a:srcRect b="0" l="0" r="0" t="0"/>
          <a:stretch/>
        </p:blipFill>
        <p:spPr>
          <a:xfrm>
            <a:off x="6601102" y="844620"/>
            <a:ext cx="2409338" cy="532115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9"/>
          <p:cNvSpPr txBox="1"/>
          <p:nvPr>
            <p:ph idx="1" type="body"/>
          </p:nvPr>
        </p:nvSpPr>
        <p:spPr>
          <a:xfrm>
            <a:off x="300815" y="1066799"/>
            <a:ext cx="3467529" cy="51816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b="1" lang="en-US" sz="2400"/>
              <a:t>CLINTRABI_1 = QAFIMeta 2.0 v3</a:t>
            </a:r>
            <a:endParaRPr/>
          </a:p>
          <a:p>
            <a:pPr indent="-228600" lvl="1" marL="685800" rtl="0" algn="l">
              <a:lnSpc>
                <a:spcPct val="90000"/>
              </a:lnSpc>
              <a:spcBef>
                <a:spcPts val="500"/>
              </a:spcBef>
              <a:spcAft>
                <a:spcPts val="0"/>
              </a:spcAft>
              <a:buClr>
                <a:schemeClr val="dk1"/>
              </a:buClr>
              <a:buSzPts val="2000"/>
              <a:buChar char="•"/>
            </a:pPr>
            <a:r>
              <a:rPr b="1" lang="en-US" sz="2000"/>
              <a:t>Q</a:t>
            </a:r>
            <a:r>
              <a:rPr lang="en-US" sz="2000"/>
              <a:t>u</a:t>
            </a:r>
            <a:r>
              <a:rPr b="1" lang="en-US" sz="2000"/>
              <a:t>A</a:t>
            </a:r>
            <a:r>
              <a:rPr lang="en-US" sz="2000"/>
              <a:t>ntitative estimation of the </a:t>
            </a:r>
            <a:r>
              <a:rPr b="1" lang="en-US" sz="2000"/>
              <a:t>F</a:t>
            </a:r>
            <a:r>
              <a:rPr lang="en-US" sz="2000"/>
              <a:t>unctional</a:t>
            </a:r>
            <a:r>
              <a:rPr b="1" lang="en-US" sz="2000"/>
              <a:t> I</a:t>
            </a:r>
            <a:r>
              <a:rPr lang="en-US" sz="2000"/>
              <a:t>mpact (QAFI) </a:t>
            </a:r>
            <a:endParaRPr/>
          </a:p>
          <a:p>
            <a:pPr indent="-228600" lvl="1" marL="685800" rtl="0" algn="l">
              <a:lnSpc>
                <a:spcPct val="90000"/>
              </a:lnSpc>
              <a:spcBef>
                <a:spcPts val="500"/>
              </a:spcBef>
              <a:spcAft>
                <a:spcPts val="0"/>
              </a:spcAft>
              <a:buClr>
                <a:schemeClr val="dk1"/>
              </a:buClr>
              <a:buSzPts val="2000"/>
              <a:buChar char="•"/>
            </a:pPr>
            <a:r>
              <a:rPr lang="en-US" sz="2000"/>
              <a:t>Combines own MAVE-trained QAFI with several rescaled SOTA models </a:t>
            </a:r>
            <a:r>
              <a:rPr i="1" lang="en-US" sz="2000"/>
              <a:t>(REVEL, BayesDel, popEVE, AlphaMissense, CPT-1)</a:t>
            </a:r>
            <a:endParaRPr/>
          </a:p>
          <a:p>
            <a:pPr indent="-228600" lvl="0" marL="228600" rtl="0" algn="just">
              <a:lnSpc>
                <a:spcPct val="90000"/>
              </a:lnSpc>
              <a:spcBef>
                <a:spcPts val="1000"/>
              </a:spcBef>
              <a:spcAft>
                <a:spcPts val="0"/>
              </a:spcAft>
              <a:buClr>
                <a:schemeClr val="dk1"/>
              </a:buClr>
              <a:buSzPts val="2400"/>
              <a:buChar char="•"/>
            </a:pPr>
            <a:r>
              <a:rPr lang="en-US" sz="2400"/>
              <a:t>CLINTRABI_6 is the model not trained on MAVE data, and it does the worst (17</a:t>
            </a:r>
            <a:r>
              <a:rPr baseline="30000" lang="en-US" sz="2400"/>
              <a:t>th</a:t>
            </a:r>
            <a:r>
              <a:rPr lang="en-US" sz="2400"/>
              <a:t> </a:t>
            </a:r>
            <a:r>
              <a:rPr i="1" lang="en-US" sz="2400"/>
              <a:t>ρ</a:t>
            </a:r>
            <a:r>
              <a:rPr lang="en-US" sz="2400"/>
              <a:t>)</a:t>
            </a:r>
            <a:endParaRPr sz="2400"/>
          </a:p>
          <a:p>
            <a:pPr indent="-76200" lvl="0" marL="228600" rtl="0" algn="l">
              <a:lnSpc>
                <a:spcPct val="90000"/>
              </a:lnSpc>
              <a:spcBef>
                <a:spcPts val="1000"/>
              </a:spcBef>
              <a:spcAft>
                <a:spcPts val="0"/>
              </a:spcAft>
              <a:buClr>
                <a:schemeClr val="dk1"/>
              </a:buClr>
              <a:buSzPts val="2400"/>
              <a:buNone/>
            </a:pPr>
            <a:r>
              <a:t/>
            </a:r>
            <a:endParaRPr sz="2400"/>
          </a:p>
        </p:txBody>
      </p:sp>
      <p:sp>
        <p:nvSpPr>
          <p:cNvPr id="189" name="Google Shape;189;p9"/>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Top model: CLINTRABI_1</a:t>
            </a:r>
            <a:endParaRPr/>
          </a:p>
        </p:txBody>
      </p:sp>
      <p:sp>
        <p:nvSpPr>
          <p:cNvPr id="190" name="Google Shape;190;p9"/>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91" name="Google Shape;191;p9"/>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192" name="Google Shape;192;p9"/>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grpSp>
        <p:nvGrpSpPr>
          <p:cNvPr id="193" name="Google Shape;193;p9"/>
          <p:cNvGrpSpPr/>
          <p:nvPr/>
        </p:nvGrpSpPr>
        <p:grpSpPr>
          <a:xfrm>
            <a:off x="4053646" y="1066799"/>
            <a:ext cx="4365142" cy="3329459"/>
            <a:chOff x="3620773" y="1374633"/>
            <a:chExt cx="5297949" cy="4651880"/>
          </a:xfrm>
        </p:grpSpPr>
        <p:pic>
          <p:nvPicPr>
            <p:cNvPr id="194" name="Google Shape;194;p9"/>
            <p:cNvPicPr preferRelativeResize="0"/>
            <p:nvPr/>
          </p:nvPicPr>
          <p:blipFill rotWithShape="1">
            <a:blip r:embed="rId3">
              <a:alphaModFix/>
            </a:blip>
            <a:srcRect b="0" l="0" r="0" t="0"/>
            <a:stretch/>
          </p:blipFill>
          <p:spPr>
            <a:xfrm>
              <a:off x="4119513" y="1374633"/>
              <a:ext cx="4799208" cy="4282547"/>
            </a:xfrm>
            <a:prstGeom prst="rect">
              <a:avLst/>
            </a:prstGeom>
            <a:noFill/>
            <a:ln>
              <a:noFill/>
            </a:ln>
          </p:spPr>
        </p:pic>
        <p:sp>
          <p:nvSpPr>
            <p:cNvPr id="195" name="Google Shape;195;p9"/>
            <p:cNvSpPr txBox="1"/>
            <p:nvPr/>
          </p:nvSpPr>
          <p:spPr>
            <a:xfrm>
              <a:off x="6014790" y="5657180"/>
              <a:ext cx="782522" cy="36933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MAVE</a:t>
              </a:r>
              <a:endParaRPr/>
            </a:p>
          </p:txBody>
        </p:sp>
        <p:sp>
          <p:nvSpPr>
            <p:cNvPr id="196" name="Google Shape;196;p9"/>
            <p:cNvSpPr txBox="1"/>
            <p:nvPr/>
          </p:nvSpPr>
          <p:spPr>
            <a:xfrm rot="-5400000">
              <a:off x="3032791" y="3439356"/>
              <a:ext cx="154529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CLINTRABI_1</a:t>
              </a:r>
              <a:endParaRPr/>
            </a:p>
          </p:txBody>
        </p:sp>
      </p:grpSp>
      <p:pic>
        <p:nvPicPr>
          <p:cNvPr id="197" name="Google Shape;197;p9"/>
          <p:cNvPicPr preferRelativeResize="0"/>
          <p:nvPr/>
        </p:nvPicPr>
        <p:blipFill rotWithShape="1">
          <a:blip r:embed="rId4">
            <a:alphaModFix/>
          </a:blip>
          <a:srcRect b="0" l="0" r="0" t="0"/>
          <a:stretch/>
        </p:blipFill>
        <p:spPr>
          <a:xfrm>
            <a:off x="4280340" y="4591479"/>
            <a:ext cx="4138448" cy="119736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0"/>
          <p:cNvSpPr txBox="1"/>
          <p:nvPr>
            <p:ph idx="1" type="body"/>
          </p:nvPr>
        </p:nvSpPr>
        <p:spPr>
          <a:xfrm>
            <a:off x="457199" y="1066799"/>
            <a:ext cx="7522143" cy="57912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lang="en-US"/>
              <a:t>3BIOBXL_4</a:t>
            </a:r>
            <a:r>
              <a:rPr lang="en-US"/>
              <a:t> (4</a:t>
            </a:r>
            <a:r>
              <a:rPr baseline="30000" lang="en-US"/>
              <a:t>th</a:t>
            </a:r>
            <a:r>
              <a:rPr lang="en-US"/>
              <a:t> </a:t>
            </a:r>
            <a:r>
              <a:rPr i="1" lang="en-US"/>
              <a:t>ρ</a:t>
            </a:r>
            <a:r>
              <a:rPr lang="en-US"/>
              <a:t>, 7</a:t>
            </a:r>
            <a:r>
              <a:rPr baseline="30000" lang="en-US"/>
              <a:t>th</a:t>
            </a:r>
            <a:r>
              <a:rPr lang="en-US"/>
              <a:t> </a:t>
            </a:r>
            <a:r>
              <a:rPr i="1" lang="en-US"/>
              <a:t>r</a:t>
            </a:r>
            <a:r>
              <a:rPr lang="en-US"/>
              <a:t>) </a:t>
            </a:r>
            <a:endParaRPr/>
          </a:p>
          <a:p>
            <a:pPr indent="-228600" lvl="1" marL="685800" rtl="0" algn="l">
              <a:lnSpc>
                <a:spcPct val="90000"/>
              </a:lnSpc>
              <a:spcBef>
                <a:spcPts val="500"/>
              </a:spcBef>
              <a:spcAft>
                <a:spcPts val="0"/>
              </a:spcAft>
              <a:buClr>
                <a:schemeClr val="dk1"/>
              </a:buClr>
              <a:buSzPts val="2400"/>
              <a:buChar char="•"/>
            </a:pPr>
            <a:r>
              <a:rPr lang="en-US"/>
              <a:t>Meta-predictor composed of a linear combination of SaProt (ranked 39</a:t>
            </a:r>
            <a:r>
              <a:rPr baseline="30000" lang="en-US"/>
              <a:t>th</a:t>
            </a:r>
            <a:r>
              <a:rPr lang="en-US"/>
              <a:t> </a:t>
            </a:r>
            <a:r>
              <a:rPr i="1" lang="en-US"/>
              <a:t>ρ</a:t>
            </a:r>
            <a:r>
              <a:rPr lang="en-US"/>
              <a:t>), StructureDCA (a direct couplings analysis method), relative solvent accessibility (RSA) and statistical potentials from PoPMuSiC, and trained on </a:t>
            </a:r>
            <a:r>
              <a:rPr b="1" lang="en-US"/>
              <a:t>Roth-lab</a:t>
            </a:r>
            <a:r>
              <a:rPr lang="en-US"/>
              <a:t> MAVE datasets</a:t>
            </a:r>
            <a:endParaRPr/>
          </a:p>
          <a:p>
            <a:pPr indent="-228600" lvl="1" marL="685800" rtl="0" algn="l">
              <a:lnSpc>
                <a:spcPct val="90000"/>
              </a:lnSpc>
              <a:spcBef>
                <a:spcPts val="500"/>
              </a:spcBef>
              <a:spcAft>
                <a:spcPts val="0"/>
              </a:spcAft>
              <a:buClr>
                <a:schemeClr val="dk1"/>
              </a:buClr>
              <a:buSzPts val="2400"/>
              <a:buChar char="•"/>
            </a:pPr>
            <a:r>
              <a:rPr lang="en-US"/>
              <a:t>3BIOBXL_3: same approach but trained on </a:t>
            </a:r>
            <a:r>
              <a:rPr b="1" lang="en-US"/>
              <a:t>Fowler-lab</a:t>
            </a:r>
            <a:r>
              <a:rPr lang="en-US"/>
              <a:t> MAVE datasets, ranks much lower (40</a:t>
            </a:r>
            <a:r>
              <a:rPr baseline="30000" lang="en-US"/>
              <a:t>th</a:t>
            </a:r>
            <a:r>
              <a:rPr lang="en-US"/>
              <a:t> </a:t>
            </a:r>
            <a:r>
              <a:rPr i="1" lang="en-US"/>
              <a:t>ρ</a:t>
            </a:r>
            <a:r>
              <a:rPr lang="en-US"/>
              <a:t>, 32</a:t>
            </a:r>
            <a:r>
              <a:rPr baseline="30000" lang="en-US"/>
              <a:t>nd</a:t>
            </a:r>
            <a:r>
              <a:rPr lang="en-US"/>
              <a:t> </a:t>
            </a:r>
            <a:r>
              <a:rPr i="1" lang="en-US"/>
              <a:t>r</a:t>
            </a:r>
            <a:r>
              <a:rPr lang="en-US"/>
              <a:t>)</a:t>
            </a:r>
            <a:endParaRPr/>
          </a:p>
        </p:txBody>
      </p:sp>
      <p:sp>
        <p:nvSpPr>
          <p:cNvPr id="203" name="Google Shape;203;p10"/>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Other notable models</a:t>
            </a:r>
            <a:endParaRPr/>
          </a:p>
        </p:txBody>
      </p:sp>
      <p:sp>
        <p:nvSpPr>
          <p:cNvPr id="204" name="Google Shape;204;p10"/>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05" name="Google Shape;205;p10"/>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206" name="Google Shape;206;p10"/>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07" name="Google Shape;207;p10"/>
          <p:cNvPicPr preferRelativeResize="0"/>
          <p:nvPr/>
        </p:nvPicPr>
        <p:blipFill rotWithShape="1">
          <a:blip r:embed="rId3">
            <a:alphaModFix/>
          </a:blip>
          <a:srcRect b="0" l="0" r="0" t="0"/>
          <a:stretch/>
        </p:blipFill>
        <p:spPr>
          <a:xfrm>
            <a:off x="4218270" y="4788825"/>
            <a:ext cx="4387645" cy="1002376"/>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1"/>
          <p:cNvSpPr txBox="1"/>
          <p:nvPr>
            <p:ph idx="1" type="body"/>
          </p:nvPr>
        </p:nvSpPr>
        <p:spPr>
          <a:xfrm>
            <a:off x="457199" y="1066799"/>
            <a:ext cx="5043949" cy="57912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b="1" lang="en-US" sz="2400"/>
              <a:t>INLAB_BBSR_5 </a:t>
            </a:r>
            <a:r>
              <a:rPr lang="en-US" sz="2400"/>
              <a:t>(7</a:t>
            </a:r>
            <a:r>
              <a:rPr baseline="30000" lang="en-US" sz="2400"/>
              <a:t>th</a:t>
            </a:r>
            <a:r>
              <a:rPr lang="en-US" sz="2400"/>
              <a:t> </a:t>
            </a:r>
            <a:r>
              <a:rPr i="1" lang="en-US" sz="2400"/>
              <a:t>ρ</a:t>
            </a:r>
            <a:r>
              <a:rPr lang="en-US" sz="2400"/>
              <a:t>, 33</a:t>
            </a:r>
            <a:r>
              <a:rPr baseline="30000" lang="en-US" sz="2400"/>
              <a:t>rd</a:t>
            </a:r>
            <a:r>
              <a:rPr lang="en-US" sz="2400"/>
              <a:t> </a:t>
            </a:r>
            <a:r>
              <a:rPr i="1" lang="en-US" sz="2400"/>
              <a:t>r</a:t>
            </a:r>
            <a:r>
              <a:rPr lang="en-US" sz="2400"/>
              <a:t>) </a:t>
            </a:r>
            <a:endParaRPr/>
          </a:p>
          <a:p>
            <a:pPr indent="-228600" lvl="1" marL="685800" rtl="0" algn="l">
              <a:lnSpc>
                <a:spcPct val="90000"/>
              </a:lnSpc>
              <a:spcBef>
                <a:spcPts val="500"/>
              </a:spcBef>
              <a:spcAft>
                <a:spcPts val="0"/>
              </a:spcAft>
              <a:buClr>
                <a:schemeClr val="dk1"/>
              </a:buClr>
              <a:buSzPts val="2000"/>
              <a:buChar char="•"/>
            </a:pPr>
            <a:r>
              <a:rPr lang="en-US" sz="2000"/>
              <a:t>multi-layer perceptron with 4 layers trained on pathogenic + benign variants from hydrolase-family proteins (inc. LPL). Uses a combination of embeddings from ESM2 (ranked 33rd) along with further added structural context to make predictions.</a:t>
            </a:r>
            <a:endParaRPr/>
          </a:p>
          <a:p>
            <a:pPr indent="-228600" lvl="0" marL="228600" rtl="0" algn="l">
              <a:lnSpc>
                <a:spcPct val="90000"/>
              </a:lnSpc>
              <a:spcBef>
                <a:spcPts val="1000"/>
              </a:spcBef>
              <a:spcAft>
                <a:spcPts val="0"/>
              </a:spcAft>
              <a:buClr>
                <a:schemeClr val="dk1"/>
              </a:buClr>
              <a:buSzPts val="2400"/>
              <a:buChar char="•"/>
            </a:pPr>
            <a:r>
              <a:rPr b="1" lang="en-US" sz="2400"/>
              <a:t>PRESCOTT_3 </a:t>
            </a:r>
            <a:r>
              <a:rPr lang="en-US" sz="2400"/>
              <a:t>(10</a:t>
            </a:r>
            <a:r>
              <a:rPr baseline="30000" lang="en-US" sz="2400"/>
              <a:t>th</a:t>
            </a:r>
            <a:r>
              <a:rPr lang="en-US" sz="2400"/>
              <a:t> </a:t>
            </a:r>
            <a:r>
              <a:rPr i="1" lang="en-US" sz="2400"/>
              <a:t>ρ</a:t>
            </a:r>
            <a:r>
              <a:rPr lang="en-US" sz="2400"/>
              <a:t>, 17</a:t>
            </a:r>
            <a:r>
              <a:rPr baseline="30000" lang="en-US" sz="2400"/>
              <a:t>th</a:t>
            </a:r>
            <a:r>
              <a:rPr lang="en-US" sz="2400"/>
              <a:t> </a:t>
            </a:r>
            <a:r>
              <a:rPr i="1" lang="en-US" sz="2400"/>
              <a:t>r</a:t>
            </a:r>
            <a:r>
              <a:rPr lang="en-US" sz="2400"/>
              <a:t>) </a:t>
            </a:r>
            <a:endParaRPr/>
          </a:p>
          <a:p>
            <a:pPr indent="-228600" lvl="1" marL="685800" rtl="0" algn="l">
              <a:lnSpc>
                <a:spcPct val="90000"/>
              </a:lnSpc>
              <a:spcBef>
                <a:spcPts val="500"/>
              </a:spcBef>
              <a:spcAft>
                <a:spcPts val="0"/>
              </a:spcAft>
              <a:buClr>
                <a:schemeClr val="dk1"/>
              </a:buClr>
              <a:buSzPts val="2000"/>
              <a:buChar char="•"/>
            </a:pPr>
            <a:r>
              <a:rPr lang="en-US" sz="2000"/>
              <a:t>iGEMME, modified GEMME (ranked 5</a:t>
            </a:r>
            <a:r>
              <a:rPr baseline="30000" lang="en-US" sz="2000"/>
              <a:t>th</a:t>
            </a:r>
            <a:r>
              <a:rPr lang="en-US" sz="2000"/>
              <a:t> </a:t>
            </a:r>
            <a:r>
              <a:rPr i="1" lang="en-US" sz="2000"/>
              <a:t>ρ</a:t>
            </a:r>
            <a:r>
              <a:rPr lang="en-US" sz="2000"/>
              <a:t>), is purely sequence alignment-based</a:t>
            </a:r>
            <a:endParaRPr/>
          </a:p>
          <a:p>
            <a:pPr indent="-228600" lvl="1" marL="685800" rtl="0" algn="l">
              <a:lnSpc>
                <a:spcPct val="90000"/>
              </a:lnSpc>
              <a:spcBef>
                <a:spcPts val="500"/>
              </a:spcBef>
              <a:spcAft>
                <a:spcPts val="0"/>
              </a:spcAft>
              <a:buClr>
                <a:schemeClr val="dk1"/>
              </a:buClr>
              <a:buSzPts val="2000"/>
              <a:buChar char="•"/>
            </a:pPr>
            <a:r>
              <a:rPr lang="en-US" sz="2000"/>
              <a:t>Outperforms other PRESCOTT models that include structural information and/or population variants</a:t>
            </a:r>
            <a:endParaRPr/>
          </a:p>
        </p:txBody>
      </p:sp>
      <p:sp>
        <p:nvSpPr>
          <p:cNvPr id="213" name="Google Shape;213;p11"/>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Other notable models</a:t>
            </a:r>
            <a:endParaRPr/>
          </a:p>
        </p:txBody>
      </p:sp>
      <p:sp>
        <p:nvSpPr>
          <p:cNvPr id="214" name="Google Shape;214;p11"/>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15" name="Google Shape;215;p11"/>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216" name="Google Shape;216;p11"/>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17" name="Google Shape;217;p11"/>
          <p:cNvPicPr preferRelativeResize="0"/>
          <p:nvPr/>
        </p:nvPicPr>
        <p:blipFill rotWithShape="1">
          <a:blip r:embed="rId3">
            <a:alphaModFix/>
          </a:blip>
          <a:srcRect b="0" l="0" r="0" t="0"/>
          <a:stretch/>
        </p:blipFill>
        <p:spPr>
          <a:xfrm>
            <a:off x="5501148" y="4352120"/>
            <a:ext cx="3528553" cy="1439081"/>
          </a:xfrm>
          <a:prstGeom prst="rect">
            <a:avLst/>
          </a:prstGeom>
          <a:noFill/>
          <a:ln>
            <a:noFill/>
          </a:ln>
          <a:effectLst>
            <a:outerShdw blurRad="50800" rotWithShape="0" algn="tl" dir="2700000" dist="3810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2"/>
          <p:cNvSpPr txBox="1"/>
          <p:nvPr>
            <p:ph idx="1" type="body"/>
          </p:nvPr>
        </p:nvSpPr>
        <p:spPr>
          <a:xfrm>
            <a:off x="457200" y="1066799"/>
            <a:ext cx="4795322" cy="57912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CPT-1 (3</a:t>
            </a:r>
            <a:r>
              <a:rPr baseline="30000" lang="en-US"/>
              <a:t>rd</a:t>
            </a:r>
            <a:r>
              <a:rPr lang="en-US"/>
              <a:t> </a:t>
            </a:r>
            <a:r>
              <a:rPr i="1" lang="en-US"/>
              <a:t>ρ</a:t>
            </a:r>
            <a:r>
              <a:rPr lang="en-US"/>
              <a:t>, 2</a:t>
            </a:r>
            <a:r>
              <a:rPr baseline="30000" lang="en-US"/>
              <a:t>nd</a:t>
            </a:r>
            <a:r>
              <a:rPr lang="en-US"/>
              <a:t> </a:t>
            </a:r>
            <a:r>
              <a:rPr i="1" lang="en-US"/>
              <a:t>r</a:t>
            </a:r>
            <a:r>
              <a:rPr lang="en-US"/>
              <a:t>) </a:t>
            </a:r>
            <a:endParaRPr/>
          </a:p>
          <a:p>
            <a:pPr indent="-228600" lvl="1" marL="685800" rtl="0" algn="l">
              <a:lnSpc>
                <a:spcPct val="90000"/>
              </a:lnSpc>
              <a:spcBef>
                <a:spcPts val="500"/>
              </a:spcBef>
              <a:spcAft>
                <a:spcPts val="0"/>
              </a:spcAft>
              <a:buClr>
                <a:schemeClr val="dk1"/>
              </a:buClr>
              <a:buSzPts val="2400"/>
              <a:buChar char="•"/>
            </a:pPr>
            <a:r>
              <a:rPr lang="en-US"/>
              <a:t>Cross-protein transfer model trained on 5 MAVE datasets, plus EVE, ESM-1v, structural descriptors, vertebrate-focused alignments</a:t>
            </a:r>
            <a:endParaRPr/>
          </a:p>
          <a:p>
            <a:pPr indent="-228600" lvl="0" marL="228600" rtl="0" algn="l">
              <a:lnSpc>
                <a:spcPct val="90000"/>
              </a:lnSpc>
              <a:spcBef>
                <a:spcPts val="1000"/>
              </a:spcBef>
              <a:spcAft>
                <a:spcPts val="0"/>
              </a:spcAft>
              <a:buClr>
                <a:schemeClr val="dk1"/>
              </a:buClr>
              <a:buSzPts val="2800"/>
              <a:buChar char="•"/>
            </a:pPr>
            <a:r>
              <a:rPr lang="en-US"/>
              <a:t>popEVE(6</a:t>
            </a:r>
            <a:r>
              <a:rPr baseline="30000" lang="en-US"/>
              <a:t>th</a:t>
            </a:r>
            <a:r>
              <a:rPr lang="en-US"/>
              <a:t> </a:t>
            </a:r>
            <a:r>
              <a:rPr i="1" lang="en-US"/>
              <a:t>ρ</a:t>
            </a:r>
            <a:r>
              <a:rPr lang="en-US"/>
              <a:t>, 10</a:t>
            </a:r>
            <a:r>
              <a:rPr baseline="30000" lang="en-US"/>
              <a:t>th</a:t>
            </a:r>
            <a:r>
              <a:rPr lang="en-US"/>
              <a:t> </a:t>
            </a:r>
            <a:r>
              <a:rPr i="1" lang="en-US"/>
              <a:t>r</a:t>
            </a:r>
            <a:r>
              <a:rPr lang="en-US"/>
              <a:t>) </a:t>
            </a:r>
            <a:endParaRPr/>
          </a:p>
          <a:p>
            <a:pPr indent="-228600" lvl="1" marL="685800" rtl="0" algn="l">
              <a:lnSpc>
                <a:spcPct val="90000"/>
              </a:lnSpc>
              <a:spcBef>
                <a:spcPts val="500"/>
              </a:spcBef>
              <a:spcAft>
                <a:spcPts val="0"/>
              </a:spcAft>
              <a:buClr>
                <a:schemeClr val="dk1"/>
              </a:buClr>
              <a:buSzPts val="2400"/>
              <a:buChar char="•"/>
            </a:pPr>
            <a:r>
              <a:rPr lang="en-US"/>
              <a:t>Combines EVE and ESM-1v, with gene-level scaling based on human population variants</a:t>
            </a:r>
            <a:endParaRPr/>
          </a:p>
        </p:txBody>
      </p:sp>
      <p:sp>
        <p:nvSpPr>
          <p:cNvPr id="223" name="Google Shape;223;p12"/>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Models from outside the competition</a:t>
            </a:r>
            <a:endParaRPr/>
          </a:p>
        </p:txBody>
      </p:sp>
      <p:sp>
        <p:nvSpPr>
          <p:cNvPr id="224" name="Google Shape;224;p1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25" name="Google Shape;225;p12"/>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226" name="Google Shape;226;p1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27" name="Google Shape;227;p12"/>
          <p:cNvPicPr preferRelativeResize="0"/>
          <p:nvPr/>
        </p:nvPicPr>
        <p:blipFill rotWithShape="1">
          <a:blip r:embed="rId3">
            <a:alphaModFix/>
          </a:blip>
          <a:srcRect b="0" l="0" r="0" t="0"/>
          <a:stretch/>
        </p:blipFill>
        <p:spPr>
          <a:xfrm>
            <a:off x="5184825" y="1284793"/>
            <a:ext cx="3891478" cy="1480271"/>
          </a:xfrm>
          <a:prstGeom prst="rect">
            <a:avLst/>
          </a:prstGeom>
          <a:noFill/>
          <a:ln>
            <a:noFill/>
          </a:ln>
          <a:effectLst>
            <a:outerShdw blurRad="50800" rotWithShape="0" algn="tl" dir="2700000" dist="38100">
              <a:srgbClr val="000000">
                <a:alpha val="40000"/>
              </a:srgbClr>
            </a:outerShdw>
          </a:effectLst>
        </p:spPr>
      </p:pic>
      <p:pic>
        <p:nvPicPr>
          <p:cNvPr id="228" name="Google Shape;228;p12"/>
          <p:cNvPicPr preferRelativeResize="0"/>
          <p:nvPr/>
        </p:nvPicPr>
        <p:blipFill rotWithShape="1">
          <a:blip r:embed="rId4">
            <a:alphaModFix/>
          </a:blip>
          <a:srcRect b="0" l="0" r="0" t="0"/>
          <a:stretch/>
        </p:blipFill>
        <p:spPr>
          <a:xfrm>
            <a:off x="5184825" y="3287857"/>
            <a:ext cx="3738614" cy="995636"/>
          </a:xfrm>
          <a:prstGeom prst="rect">
            <a:avLst/>
          </a:prstGeom>
          <a:noFill/>
          <a:ln>
            <a:noFill/>
          </a:ln>
          <a:effectLst>
            <a:outerShdw blurRad="50800" rotWithShape="0" algn="tl" dir="2700000" dist="3810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22">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3"/>
          <p:cNvSpPr txBox="1"/>
          <p:nvPr>
            <p:ph idx="1" type="body"/>
          </p:nvPr>
        </p:nvSpPr>
        <p:spPr>
          <a:xfrm>
            <a:off x="533400" y="1448789"/>
            <a:ext cx="4038600" cy="462543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70 further models with ‘incomplete’ coverage</a:t>
            </a:r>
            <a:endParaRPr/>
          </a:p>
          <a:p>
            <a:pPr indent="-228600" lvl="1" marL="685800" rtl="0" algn="l">
              <a:lnSpc>
                <a:spcPct val="90000"/>
              </a:lnSpc>
              <a:spcBef>
                <a:spcPts val="500"/>
              </a:spcBef>
              <a:spcAft>
                <a:spcPts val="0"/>
              </a:spcAft>
              <a:buClr>
                <a:schemeClr val="dk1"/>
              </a:buClr>
              <a:buSzPts val="2400"/>
              <a:buChar char="•"/>
            </a:pPr>
            <a:r>
              <a:rPr lang="en-US"/>
              <a:t>Mostly SNVs only</a:t>
            </a:r>
            <a:endParaRPr/>
          </a:p>
          <a:p>
            <a:pPr indent="-228600" lvl="1" marL="685800" rtl="0" algn="l">
              <a:lnSpc>
                <a:spcPct val="90000"/>
              </a:lnSpc>
              <a:spcBef>
                <a:spcPts val="500"/>
              </a:spcBef>
              <a:spcAft>
                <a:spcPts val="0"/>
              </a:spcAft>
              <a:buClr>
                <a:schemeClr val="dk1"/>
              </a:buClr>
              <a:buSzPts val="2400"/>
              <a:buChar char="•"/>
            </a:pPr>
            <a:r>
              <a:rPr lang="en-US"/>
              <a:t>Mostly clinical-trained pathogenicity predictors</a:t>
            </a:r>
            <a:endParaRPr/>
          </a:p>
          <a:p>
            <a:pPr indent="-228600" lvl="0" marL="228600" rtl="0" algn="l">
              <a:lnSpc>
                <a:spcPct val="90000"/>
              </a:lnSpc>
              <a:spcBef>
                <a:spcPts val="1000"/>
              </a:spcBef>
              <a:spcAft>
                <a:spcPts val="0"/>
              </a:spcAft>
              <a:buClr>
                <a:schemeClr val="dk1"/>
              </a:buClr>
              <a:buSzPts val="2800"/>
              <a:buChar char="•"/>
            </a:pPr>
            <a:r>
              <a:rPr lang="en-US"/>
              <a:t>Only two ‘new’ models in the top 25:</a:t>
            </a:r>
            <a:endParaRPr/>
          </a:p>
          <a:p>
            <a:pPr indent="-228600" lvl="1" marL="685800" rtl="0" algn="l">
              <a:lnSpc>
                <a:spcPct val="90000"/>
              </a:lnSpc>
              <a:spcBef>
                <a:spcPts val="500"/>
              </a:spcBef>
              <a:spcAft>
                <a:spcPts val="0"/>
              </a:spcAft>
              <a:buClr>
                <a:schemeClr val="dk1"/>
              </a:buClr>
              <a:buSzPts val="2400"/>
              <a:buChar char="•"/>
            </a:pPr>
            <a:r>
              <a:rPr lang="en-US"/>
              <a:t>EVE 13</a:t>
            </a:r>
            <a:r>
              <a:rPr baseline="30000" lang="en-US"/>
              <a:t>th</a:t>
            </a:r>
            <a:endParaRPr/>
          </a:p>
          <a:p>
            <a:pPr indent="-228600" lvl="1" marL="685800" rtl="0" algn="l">
              <a:lnSpc>
                <a:spcPct val="90000"/>
              </a:lnSpc>
              <a:spcBef>
                <a:spcPts val="500"/>
              </a:spcBef>
              <a:spcAft>
                <a:spcPts val="0"/>
              </a:spcAft>
              <a:buClr>
                <a:schemeClr val="dk1"/>
              </a:buClr>
              <a:buSzPts val="2400"/>
              <a:buChar char="•"/>
            </a:pPr>
            <a:r>
              <a:rPr lang="en-US"/>
              <a:t>VARITY_R 16</a:t>
            </a:r>
            <a:r>
              <a:rPr baseline="30000" lang="en-US"/>
              <a:t>th</a:t>
            </a:r>
            <a:endParaRPr/>
          </a:p>
        </p:txBody>
      </p:sp>
      <p:sp>
        <p:nvSpPr>
          <p:cNvPr id="234" name="Google Shape;234;p13"/>
          <p:cNvSpPr txBox="1"/>
          <p:nvPr>
            <p:ph type="title"/>
          </p:nvPr>
        </p:nvSpPr>
        <p:spPr>
          <a:xfrm>
            <a:off x="457201" y="315103"/>
            <a:ext cx="5305668" cy="75169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Arial"/>
              <a:buNone/>
            </a:pPr>
            <a:r>
              <a:rPr lang="en-US" sz="2800"/>
              <a:t>Pairwise competition allows us to include more models with incomplete coverage</a:t>
            </a:r>
            <a:endParaRPr/>
          </a:p>
        </p:txBody>
      </p:sp>
      <p:pic>
        <p:nvPicPr>
          <p:cNvPr id="235" name="Google Shape;235;p13"/>
          <p:cNvPicPr preferRelativeResize="0"/>
          <p:nvPr/>
        </p:nvPicPr>
        <p:blipFill rotWithShape="1">
          <a:blip r:embed="rId3">
            <a:alphaModFix/>
          </a:blip>
          <a:srcRect b="0" l="0" r="0" t="0"/>
          <a:stretch/>
        </p:blipFill>
        <p:spPr>
          <a:xfrm>
            <a:off x="6494976" y="0"/>
            <a:ext cx="2649024" cy="6200899"/>
          </a:xfrm>
          <a:prstGeom prst="rect">
            <a:avLst/>
          </a:prstGeom>
          <a:noFill/>
          <a:ln>
            <a:noFill/>
          </a:ln>
        </p:spPr>
      </p:pic>
      <p:sp>
        <p:nvSpPr>
          <p:cNvPr id="236" name="Google Shape;236;p13"/>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37" name="Google Shape;237;p13"/>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238" name="Google Shape;238;p1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39" name="Google Shape;239;p13"/>
          <p:cNvSpPr txBox="1"/>
          <p:nvPr/>
        </p:nvSpPr>
        <p:spPr>
          <a:xfrm>
            <a:off x="5762868" y="286416"/>
            <a:ext cx="5741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EVE</a:t>
            </a:r>
            <a:endParaRPr/>
          </a:p>
        </p:txBody>
      </p:sp>
      <p:sp>
        <p:nvSpPr>
          <p:cNvPr id="240" name="Google Shape;240;p13"/>
          <p:cNvSpPr txBox="1"/>
          <p:nvPr/>
        </p:nvSpPr>
        <p:spPr>
          <a:xfrm>
            <a:off x="5258092" y="681593"/>
            <a:ext cx="112659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0000"/>
                </a:solidFill>
                <a:latin typeface="Arial"/>
                <a:ea typeface="Arial"/>
                <a:cs typeface="Arial"/>
                <a:sym typeface="Arial"/>
              </a:rPr>
              <a:t>VARITY_R</a:t>
            </a:r>
            <a:endParaRPr/>
          </a:p>
        </p:txBody>
      </p:sp>
      <p:cxnSp>
        <p:nvCxnSpPr>
          <p:cNvPr id="241" name="Google Shape;241;p13"/>
          <p:cNvCxnSpPr/>
          <p:nvPr/>
        </p:nvCxnSpPr>
        <p:spPr>
          <a:xfrm>
            <a:off x="6274387" y="457200"/>
            <a:ext cx="516048" cy="97464"/>
          </a:xfrm>
          <a:prstGeom prst="straightConnector1">
            <a:avLst/>
          </a:prstGeom>
          <a:noFill/>
          <a:ln cap="flat" cmpd="sng" w="19050">
            <a:solidFill>
              <a:srgbClr val="FF0000"/>
            </a:solidFill>
            <a:prstDash val="solid"/>
            <a:miter lim="800000"/>
            <a:headEnd len="sm" w="sm" type="none"/>
            <a:tailEnd len="med" w="med" type="triangle"/>
          </a:ln>
        </p:spPr>
      </p:cxnSp>
      <p:cxnSp>
        <p:nvCxnSpPr>
          <p:cNvPr id="242" name="Google Shape;242;p13"/>
          <p:cNvCxnSpPr/>
          <p:nvPr/>
        </p:nvCxnSpPr>
        <p:spPr>
          <a:xfrm flipH="1" rot="10800000">
            <a:off x="6274387" y="655748"/>
            <a:ext cx="516048" cy="109427"/>
          </a:xfrm>
          <a:prstGeom prst="straightConnector1">
            <a:avLst/>
          </a:prstGeom>
          <a:noFill/>
          <a:ln cap="flat" cmpd="sng" w="19050">
            <a:solidFill>
              <a:srgbClr val="FF0000"/>
            </a:solidFill>
            <a:prstDash val="solid"/>
            <a:miter lim="800000"/>
            <a:headEnd len="sm" w="sm"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4"/>
          <p:cNvSpPr txBox="1"/>
          <p:nvPr>
            <p:ph type="title"/>
          </p:nvPr>
        </p:nvSpPr>
        <p:spPr>
          <a:xfrm>
            <a:off x="457200" y="161364"/>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a:t>Top models are highly correlated with each other</a:t>
            </a:r>
            <a:endParaRPr/>
          </a:p>
        </p:txBody>
      </p:sp>
      <p:pic>
        <p:nvPicPr>
          <p:cNvPr id="248" name="Google Shape;248;p14"/>
          <p:cNvPicPr preferRelativeResize="0"/>
          <p:nvPr/>
        </p:nvPicPr>
        <p:blipFill rotWithShape="1">
          <a:blip r:embed="rId3">
            <a:alphaModFix/>
          </a:blip>
          <a:srcRect b="0" l="0" r="0" t="0"/>
          <a:stretch/>
        </p:blipFill>
        <p:spPr>
          <a:xfrm>
            <a:off x="1732438" y="1111181"/>
            <a:ext cx="5367004" cy="4635637"/>
          </a:xfrm>
          <a:prstGeom prst="rect">
            <a:avLst/>
          </a:prstGeom>
          <a:noFill/>
          <a:ln>
            <a:noFill/>
          </a:ln>
        </p:spPr>
      </p:pic>
      <p:sp>
        <p:nvSpPr>
          <p:cNvPr id="249" name="Google Shape;249;p1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50" name="Google Shape;250;p14"/>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251" name="Google Shape;251;p1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descr="A graph of a graph&#10;&#10;AI-generated content may be incorrect." id="257" name="Google Shape;257;p15"/>
          <p:cNvPicPr preferRelativeResize="0"/>
          <p:nvPr/>
        </p:nvPicPr>
        <p:blipFill rotWithShape="1">
          <a:blip r:embed="rId3">
            <a:alphaModFix/>
          </a:blip>
          <a:srcRect b="0" l="0" r="0" t="0"/>
          <a:stretch/>
        </p:blipFill>
        <p:spPr>
          <a:xfrm>
            <a:off x="1315993" y="1273401"/>
            <a:ext cx="6670930" cy="4405331"/>
          </a:xfrm>
          <a:prstGeom prst="rect">
            <a:avLst/>
          </a:prstGeom>
          <a:noFill/>
          <a:ln>
            <a:noFill/>
          </a:ln>
        </p:spPr>
      </p:pic>
      <p:sp>
        <p:nvSpPr>
          <p:cNvPr id="258" name="Google Shape;258;p15"/>
          <p:cNvSpPr txBox="1"/>
          <p:nvPr/>
        </p:nvSpPr>
        <p:spPr>
          <a:xfrm>
            <a:off x="3688882" y="4274491"/>
            <a:ext cx="1549591"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50">
                <a:solidFill>
                  <a:schemeClr val="dk1"/>
                </a:solidFill>
                <a:latin typeface="Arial"/>
                <a:ea typeface="Arial"/>
                <a:cs typeface="Arial"/>
                <a:sym typeface="Arial"/>
              </a:rPr>
              <a:t>Hydrolase domain</a:t>
            </a:r>
            <a:endParaRPr/>
          </a:p>
        </p:txBody>
      </p:sp>
      <p:sp>
        <p:nvSpPr>
          <p:cNvPr id="259" name="Google Shape;259;p15"/>
          <p:cNvSpPr txBox="1"/>
          <p:nvPr/>
        </p:nvSpPr>
        <p:spPr>
          <a:xfrm>
            <a:off x="6344253" y="4274491"/>
            <a:ext cx="1156663"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50">
                <a:solidFill>
                  <a:schemeClr val="dk1"/>
                </a:solidFill>
                <a:latin typeface="Arial"/>
                <a:ea typeface="Arial"/>
                <a:cs typeface="Arial"/>
                <a:sym typeface="Arial"/>
              </a:rPr>
              <a:t>PLAT domain</a:t>
            </a:r>
            <a:endParaRPr/>
          </a:p>
        </p:txBody>
      </p:sp>
      <p:sp>
        <p:nvSpPr>
          <p:cNvPr id="260" name="Google Shape;260;p15"/>
          <p:cNvSpPr txBox="1"/>
          <p:nvPr/>
        </p:nvSpPr>
        <p:spPr>
          <a:xfrm>
            <a:off x="498674" y="4849328"/>
            <a:ext cx="1520096"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50">
                <a:solidFill>
                  <a:schemeClr val="dk1"/>
                </a:solidFill>
                <a:latin typeface="Arial"/>
                <a:ea typeface="Arial"/>
                <a:cs typeface="Arial"/>
                <a:sym typeface="Arial"/>
              </a:rPr>
              <a:t>APO C-II interface</a:t>
            </a:r>
            <a:endParaRPr/>
          </a:p>
        </p:txBody>
      </p:sp>
      <p:cxnSp>
        <p:nvCxnSpPr>
          <p:cNvPr id="261" name="Google Shape;261;p15"/>
          <p:cNvCxnSpPr/>
          <p:nvPr/>
        </p:nvCxnSpPr>
        <p:spPr>
          <a:xfrm flipH="1" rot="10800000">
            <a:off x="1958126" y="4732924"/>
            <a:ext cx="1205564" cy="360947"/>
          </a:xfrm>
          <a:prstGeom prst="straightConnector1">
            <a:avLst/>
          </a:prstGeom>
          <a:noFill/>
          <a:ln cap="flat" cmpd="sng" w="12700">
            <a:solidFill>
              <a:schemeClr val="dk1"/>
            </a:solidFill>
            <a:prstDash val="solid"/>
            <a:miter lim="800000"/>
            <a:headEnd len="sm" w="sm" type="none"/>
            <a:tailEnd len="med" w="med" type="triangle"/>
          </a:ln>
        </p:spPr>
      </p:cxnSp>
      <p:sp>
        <p:nvSpPr>
          <p:cNvPr id="262" name="Google Shape;262;p15"/>
          <p:cNvSpPr txBox="1"/>
          <p:nvPr/>
        </p:nvSpPr>
        <p:spPr>
          <a:xfrm>
            <a:off x="7810901" y="3932521"/>
            <a:ext cx="1572162"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50">
                <a:solidFill>
                  <a:schemeClr val="dk1"/>
                </a:solidFill>
                <a:latin typeface="Arial"/>
                <a:ea typeface="Arial"/>
                <a:cs typeface="Arial"/>
                <a:sym typeface="Arial"/>
              </a:rPr>
              <a:t>GPIHBP1 interface</a:t>
            </a:r>
            <a:endParaRPr/>
          </a:p>
        </p:txBody>
      </p:sp>
      <p:cxnSp>
        <p:nvCxnSpPr>
          <p:cNvPr id="263" name="Google Shape;263;p15"/>
          <p:cNvCxnSpPr/>
          <p:nvPr/>
        </p:nvCxnSpPr>
        <p:spPr>
          <a:xfrm flipH="1">
            <a:off x="7637647" y="4209521"/>
            <a:ext cx="441119" cy="341970"/>
          </a:xfrm>
          <a:prstGeom prst="straightConnector1">
            <a:avLst/>
          </a:prstGeom>
          <a:noFill/>
          <a:ln cap="flat" cmpd="sng" w="12700">
            <a:solidFill>
              <a:schemeClr val="dk1"/>
            </a:solidFill>
            <a:prstDash val="solid"/>
            <a:miter lim="800000"/>
            <a:headEnd len="sm" w="sm" type="none"/>
            <a:tailEnd len="med" w="med" type="triangle"/>
          </a:ln>
        </p:spPr>
      </p:cxnSp>
      <p:sp>
        <p:nvSpPr>
          <p:cNvPr id="264" name="Google Shape;264;p15"/>
          <p:cNvSpPr txBox="1"/>
          <p:nvPr/>
        </p:nvSpPr>
        <p:spPr>
          <a:xfrm>
            <a:off x="3550204" y="5676596"/>
            <a:ext cx="1233992"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50">
                <a:solidFill>
                  <a:schemeClr val="dk1"/>
                </a:solidFill>
                <a:latin typeface="Arial"/>
                <a:ea typeface="Arial"/>
                <a:cs typeface="Arial"/>
                <a:sym typeface="Arial"/>
              </a:rPr>
              <a:t>Catalytic triad</a:t>
            </a:r>
            <a:endParaRPr/>
          </a:p>
        </p:txBody>
      </p:sp>
      <p:cxnSp>
        <p:nvCxnSpPr>
          <p:cNvPr id="265" name="Google Shape;265;p15"/>
          <p:cNvCxnSpPr/>
          <p:nvPr/>
        </p:nvCxnSpPr>
        <p:spPr>
          <a:xfrm rot="10800000">
            <a:off x="4109702" y="5064092"/>
            <a:ext cx="65429" cy="630716"/>
          </a:xfrm>
          <a:prstGeom prst="straightConnector1">
            <a:avLst/>
          </a:prstGeom>
          <a:noFill/>
          <a:ln cap="flat" cmpd="sng" w="12700">
            <a:solidFill>
              <a:schemeClr val="dk1"/>
            </a:solidFill>
            <a:prstDash val="solid"/>
            <a:miter lim="800000"/>
            <a:headEnd len="sm" w="sm" type="none"/>
            <a:tailEnd len="med" w="med" type="triangle"/>
          </a:ln>
        </p:spPr>
      </p:cxnSp>
      <p:cxnSp>
        <p:nvCxnSpPr>
          <p:cNvPr id="266" name="Google Shape;266;p15"/>
          <p:cNvCxnSpPr/>
          <p:nvPr/>
        </p:nvCxnSpPr>
        <p:spPr>
          <a:xfrm flipH="1" rot="10800000">
            <a:off x="4175131" y="5070525"/>
            <a:ext cx="201036" cy="624282"/>
          </a:xfrm>
          <a:prstGeom prst="straightConnector1">
            <a:avLst/>
          </a:prstGeom>
          <a:noFill/>
          <a:ln cap="flat" cmpd="sng" w="12700">
            <a:solidFill>
              <a:schemeClr val="dk1"/>
            </a:solidFill>
            <a:prstDash val="solid"/>
            <a:miter lim="800000"/>
            <a:headEnd len="sm" w="sm" type="none"/>
            <a:tailEnd len="med" w="med" type="triangle"/>
          </a:ln>
        </p:spPr>
      </p:cxnSp>
      <p:cxnSp>
        <p:nvCxnSpPr>
          <p:cNvPr id="267" name="Google Shape;267;p15"/>
          <p:cNvCxnSpPr/>
          <p:nvPr/>
        </p:nvCxnSpPr>
        <p:spPr>
          <a:xfrm flipH="1" rot="10800000">
            <a:off x="4203438" y="5070525"/>
            <a:ext cx="1159622" cy="624282"/>
          </a:xfrm>
          <a:prstGeom prst="straightConnector1">
            <a:avLst/>
          </a:prstGeom>
          <a:noFill/>
          <a:ln cap="flat" cmpd="sng" w="12700">
            <a:solidFill>
              <a:schemeClr val="dk1"/>
            </a:solidFill>
            <a:prstDash val="solid"/>
            <a:miter lim="800000"/>
            <a:headEnd len="sm" w="sm" type="none"/>
            <a:tailEnd len="med" w="med" type="triangle"/>
          </a:ln>
        </p:spPr>
      </p:cxnSp>
      <p:sp>
        <p:nvSpPr>
          <p:cNvPr id="268" name="Google Shape;268;p15"/>
          <p:cNvSpPr txBox="1"/>
          <p:nvPr/>
        </p:nvSpPr>
        <p:spPr>
          <a:xfrm>
            <a:off x="457200" y="161364"/>
            <a:ext cx="8229600" cy="762000"/>
          </a:xfrm>
          <a:prstGeom prst="rect">
            <a:avLst/>
          </a:prstGeom>
          <a:noFill/>
          <a:ln>
            <a:noFill/>
          </a:ln>
        </p:spPr>
        <p:txBody>
          <a:bodyPr anchorCtr="0" anchor="t" bIns="45700" lIns="91425" spcFirstLastPara="1" rIns="91425" wrap="square" tIns="45700">
            <a:normAutofit fontScale="97500"/>
          </a:bodyPr>
          <a:lstStyle/>
          <a:p>
            <a:pPr indent="0" lvl="0" marL="0" marR="0" rtl="0" algn="l">
              <a:lnSpc>
                <a:spcPct val="90000"/>
              </a:lnSpc>
              <a:spcBef>
                <a:spcPts val="0"/>
              </a:spcBef>
              <a:spcAft>
                <a:spcPts val="0"/>
              </a:spcAft>
              <a:buClr>
                <a:schemeClr val="dk1"/>
              </a:buClr>
              <a:buSzPct val="100000"/>
              <a:buFont typeface="Play"/>
              <a:buNone/>
            </a:pPr>
            <a:r>
              <a:rPr lang="en-US" sz="4400">
                <a:solidFill>
                  <a:schemeClr val="dk1"/>
                </a:solidFill>
                <a:latin typeface="Play"/>
                <a:ea typeface="Play"/>
                <a:cs typeface="Play"/>
                <a:sym typeface="Play"/>
              </a:rPr>
              <a:t>MAVE vs predictor (dis)agreement</a:t>
            </a:r>
            <a:endParaRPr/>
          </a:p>
        </p:txBody>
      </p:sp>
      <p:sp>
        <p:nvSpPr>
          <p:cNvPr id="269" name="Google Shape;269;p15"/>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70" name="Google Shape;270;p15"/>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271" name="Google Shape;271;p1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cxnSp>
        <p:nvCxnSpPr>
          <p:cNvPr id="272" name="Google Shape;272;p15"/>
          <p:cNvCxnSpPr/>
          <p:nvPr/>
        </p:nvCxnSpPr>
        <p:spPr>
          <a:xfrm flipH="1">
            <a:off x="6997560" y="2870791"/>
            <a:ext cx="1081206" cy="299541"/>
          </a:xfrm>
          <a:prstGeom prst="straightConnector1">
            <a:avLst/>
          </a:prstGeom>
          <a:noFill/>
          <a:ln cap="flat" cmpd="sng" w="12700">
            <a:solidFill>
              <a:schemeClr val="dk1"/>
            </a:solidFill>
            <a:prstDash val="solid"/>
            <a:miter lim="800000"/>
            <a:headEnd len="sm" w="sm" type="none"/>
            <a:tailEnd len="med" w="med" type="triangle"/>
          </a:ln>
        </p:spPr>
      </p:cxnSp>
      <p:sp>
        <p:nvSpPr>
          <p:cNvPr id="273" name="Google Shape;273;p15"/>
          <p:cNvSpPr txBox="1"/>
          <p:nvPr/>
        </p:nvSpPr>
        <p:spPr>
          <a:xfrm>
            <a:off x="8078766" y="2720479"/>
            <a:ext cx="944732" cy="5047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50">
                <a:solidFill>
                  <a:schemeClr val="dk1"/>
                </a:solidFill>
                <a:latin typeface="Arial"/>
                <a:ea typeface="Arial"/>
                <a:cs typeface="Arial"/>
                <a:sym typeface="Arial"/>
              </a:rPr>
              <a:t>Antibody binding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16"/>
          <p:cNvPicPr preferRelativeResize="0"/>
          <p:nvPr/>
        </p:nvPicPr>
        <p:blipFill rotWithShape="1">
          <a:blip r:embed="rId3">
            <a:alphaModFix/>
          </a:blip>
          <a:srcRect b="0" l="0" r="46316" t="52211"/>
          <a:stretch/>
        </p:blipFill>
        <p:spPr>
          <a:xfrm>
            <a:off x="238226" y="1427547"/>
            <a:ext cx="8275183" cy="4143676"/>
          </a:xfrm>
          <a:prstGeom prst="rect">
            <a:avLst/>
          </a:prstGeom>
          <a:noFill/>
          <a:ln>
            <a:noFill/>
          </a:ln>
        </p:spPr>
      </p:pic>
      <p:sp>
        <p:nvSpPr>
          <p:cNvPr id="279" name="Google Shape;279;p16"/>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80" name="Google Shape;280;p16"/>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281" name="Google Shape;281;p16"/>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82" name="Google Shape;282;p16"/>
          <p:cNvSpPr txBox="1"/>
          <p:nvPr/>
        </p:nvSpPr>
        <p:spPr>
          <a:xfrm>
            <a:off x="457200" y="0"/>
            <a:ext cx="8229600" cy="762000"/>
          </a:xfrm>
          <a:prstGeom prst="rect">
            <a:avLst/>
          </a:prstGeom>
          <a:noFill/>
          <a:ln>
            <a:noFill/>
          </a:ln>
        </p:spPr>
        <p:txBody>
          <a:bodyPr anchorCtr="0" anchor="t" bIns="45700" lIns="91425" spcFirstLastPara="1" rIns="91425" wrap="square" tIns="45700">
            <a:normAutofit fontScale="97500"/>
          </a:bodyPr>
          <a:lstStyle/>
          <a:p>
            <a:pPr indent="0" lvl="0" marL="0" marR="0" rtl="0" algn="l">
              <a:lnSpc>
                <a:spcPct val="90000"/>
              </a:lnSpc>
              <a:spcBef>
                <a:spcPts val="0"/>
              </a:spcBef>
              <a:spcAft>
                <a:spcPts val="0"/>
              </a:spcAft>
              <a:buClr>
                <a:schemeClr val="dk1"/>
              </a:buClr>
              <a:buSzPct val="100000"/>
              <a:buFont typeface="Play"/>
              <a:buNone/>
            </a:pPr>
            <a:r>
              <a:rPr lang="en-US" sz="4400">
                <a:solidFill>
                  <a:schemeClr val="dk1"/>
                </a:solidFill>
                <a:latin typeface="Play"/>
                <a:ea typeface="Play"/>
                <a:cs typeface="Play"/>
                <a:sym typeface="Play"/>
              </a:rPr>
              <a:t>Structural context of disagreements</a:t>
            </a:r>
            <a:endParaRPr/>
          </a:p>
        </p:txBody>
      </p:sp>
      <p:sp>
        <p:nvSpPr>
          <p:cNvPr id="283" name="Google Shape;283;p16"/>
          <p:cNvSpPr txBox="1"/>
          <p:nvPr/>
        </p:nvSpPr>
        <p:spPr>
          <a:xfrm>
            <a:off x="6808424" y="5061121"/>
            <a:ext cx="178382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MAVE damaging</a:t>
            </a:r>
            <a:endParaRPr/>
          </a:p>
        </p:txBody>
      </p:sp>
      <p:sp>
        <p:nvSpPr>
          <p:cNvPr id="284" name="Google Shape;284;p16"/>
          <p:cNvSpPr txBox="1"/>
          <p:nvPr/>
        </p:nvSpPr>
        <p:spPr>
          <a:xfrm>
            <a:off x="4572000" y="5061121"/>
            <a:ext cx="160653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VEP damaging</a:t>
            </a:r>
            <a:endParaRPr/>
          </a:p>
        </p:txBody>
      </p:sp>
      <p:cxnSp>
        <p:nvCxnSpPr>
          <p:cNvPr id="285" name="Google Shape;285;p16"/>
          <p:cNvCxnSpPr>
            <a:stCxn id="286" idx="1"/>
          </p:cNvCxnSpPr>
          <p:nvPr/>
        </p:nvCxnSpPr>
        <p:spPr>
          <a:xfrm flipH="1">
            <a:off x="7194786" y="3545223"/>
            <a:ext cx="727500" cy="253800"/>
          </a:xfrm>
          <a:prstGeom prst="straightConnector1">
            <a:avLst/>
          </a:prstGeom>
          <a:noFill/>
          <a:ln cap="flat" cmpd="sng" w="12700">
            <a:solidFill>
              <a:schemeClr val="dk1"/>
            </a:solidFill>
            <a:prstDash val="solid"/>
            <a:miter lim="800000"/>
            <a:headEnd len="sm" w="sm" type="none"/>
            <a:tailEnd len="med" w="med" type="triangle"/>
          </a:ln>
        </p:spPr>
      </p:cxnSp>
      <p:sp>
        <p:nvSpPr>
          <p:cNvPr id="286" name="Google Shape;286;p16"/>
          <p:cNvSpPr txBox="1"/>
          <p:nvPr/>
        </p:nvSpPr>
        <p:spPr>
          <a:xfrm>
            <a:off x="7922286" y="3252835"/>
            <a:ext cx="117628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Antibody binding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7"/>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Char char="•"/>
            </a:pPr>
            <a:r>
              <a:rPr lang="en-US" sz="2200"/>
              <a:t>ThermoMPNN ranks 61</a:t>
            </a:r>
            <a:r>
              <a:rPr baseline="30000" lang="en-US" sz="2200"/>
              <a:t>st</a:t>
            </a:r>
            <a:r>
              <a:rPr lang="en-US" sz="2200"/>
              <a:t> in Spearman (0.409), FoldX 66</a:t>
            </a:r>
            <a:r>
              <a:rPr baseline="30000" lang="en-US" sz="2200"/>
              <a:t>th</a:t>
            </a:r>
            <a:r>
              <a:rPr lang="en-US" sz="2200"/>
              <a:t> (0.396), using AF2 model</a:t>
            </a:r>
            <a:endParaRPr/>
          </a:p>
          <a:p>
            <a:pPr indent="-228600" lvl="0" marL="228600" rtl="0" algn="l">
              <a:lnSpc>
                <a:spcPct val="90000"/>
              </a:lnSpc>
              <a:spcBef>
                <a:spcPts val="1000"/>
              </a:spcBef>
              <a:spcAft>
                <a:spcPts val="0"/>
              </a:spcAft>
              <a:buClr>
                <a:schemeClr val="dk1"/>
              </a:buClr>
              <a:buSzPts val="2200"/>
              <a:buChar char="•"/>
            </a:pPr>
            <a:r>
              <a:rPr lang="en-US" sz="2200"/>
              <a:t>Using experimental crystal structures is actually a little worse (full complex or monomer) in ranked competition</a:t>
            </a:r>
            <a:endParaRPr/>
          </a:p>
          <a:p>
            <a:pPr indent="-228600" lvl="0" marL="228600" rtl="0" algn="l">
              <a:lnSpc>
                <a:spcPct val="90000"/>
              </a:lnSpc>
              <a:spcBef>
                <a:spcPts val="1000"/>
              </a:spcBef>
              <a:spcAft>
                <a:spcPts val="0"/>
              </a:spcAft>
              <a:buClr>
                <a:schemeClr val="dk1"/>
              </a:buClr>
              <a:buSzPts val="2200"/>
              <a:buChar char="•"/>
            </a:pPr>
            <a:r>
              <a:rPr lang="en-US" sz="2200"/>
              <a:t>Slightly lower correlations with FoldX than typically observed for other abundance MAVE datasets (Gerasimavicius et al, Prot Sci 2023)</a:t>
            </a:r>
            <a:endParaRPr/>
          </a:p>
        </p:txBody>
      </p:sp>
      <p:pic>
        <p:nvPicPr>
          <p:cNvPr id="292" name="Google Shape;292;p17"/>
          <p:cNvPicPr preferRelativeResize="0"/>
          <p:nvPr>
            <p:ph idx="2" type="body"/>
          </p:nvPr>
        </p:nvPicPr>
        <p:blipFill rotWithShape="1">
          <a:blip r:embed="rId3">
            <a:alphaModFix/>
          </a:blip>
          <a:srcRect b="0" l="0" r="0" t="0"/>
          <a:stretch/>
        </p:blipFill>
        <p:spPr>
          <a:xfrm>
            <a:off x="4724400" y="1287495"/>
            <a:ext cx="4038600" cy="3336103"/>
          </a:xfrm>
          <a:prstGeom prst="rect">
            <a:avLst/>
          </a:prstGeom>
          <a:noFill/>
          <a:ln>
            <a:noFill/>
          </a:ln>
        </p:spPr>
      </p:pic>
      <p:sp>
        <p:nvSpPr>
          <p:cNvPr id="293" name="Google Shape;293;p17"/>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Performance of stability predictors</a:t>
            </a:r>
            <a:endParaRPr/>
          </a:p>
        </p:txBody>
      </p:sp>
      <p:sp>
        <p:nvSpPr>
          <p:cNvPr id="294" name="Google Shape;294;p17"/>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95" name="Google Shape;295;p17"/>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296" name="Google Shape;296;p1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97" name="Google Shape;297;p17"/>
          <p:cNvSpPr txBox="1"/>
          <p:nvPr/>
        </p:nvSpPr>
        <p:spPr>
          <a:xfrm rot="-5400000">
            <a:off x="3053319" y="2234817"/>
            <a:ext cx="318976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ThermoMPNN ΔΔG (kcal/mol)</a:t>
            </a:r>
            <a:endParaRPr b="1" sz="1200">
              <a:solidFill>
                <a:schemeClr val="dk1"/>
              </a:solidFill>
              <a:latin typeface="Arial"/>
              <a:ea typeface="Arial"/>
              <a:cs typeface="Arial"/>
              <a:sym typeface="Arial"/>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298" name="Google Shape;298;p17"/>
          <p:cNvSpPr txBox="1"/>
          <p:nvPr/>
        </p:nvSpPr>
        <p:spPr>
          <a:xfrm>
            <a:off x="6301563" y="918163"/>
            <a:ext cx="15242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Arial"/>
                <a:ea typeface="Arial"/>
                <a:cs typeface="Arial"/>
                <a:sym typeface="Arial"/>
              </a:rPr>
              <a:t>ρ = </a:t>
            </a:r>
            <a:r>
              <a:rPr lang="en-US" sz="1800">
                <a:solidFill>
                  <a:schemeClr val="dk1"/>
                </a:solidFill>
                <a:latin typeface="Arial"/>
                <a:ea typeface="Arial"/>
                <a:cs typeface="Arial"/>
                <a:sym typeface="Arial"/>
              </a:rPr>
              <a:t>0.409</a:t>
            </a:r>
            <a:endParaRPr sz="1800">
              <a:solidFill>
                <a:schemeClr val="dk1"/>
              </a:solidFill>
              <a:latin typeface="Arial"/>
              <a:ea typeface="Arial"/>
              <a:cs typeface="Arial"/>
              <a:sym typeface="Arial"/>
            </a:endParaRPr>
          </a:p>
        </p:txBody>
      </p:sp>
      <p:sp>
        <p:nvSpPr>
          <p:cNvPr id="299" name="Google Shape;299;p17"/>
          <p:cNvSpPr txBox="1"/>
          <p:nvPr/>
        </p:nvSpPr>
        <p:spPr>
          <a:xfrm>
            <a:off x="6423394" y="4623598"/>
            <a:ext cx="6406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MAVE</a:t>
            </a:r>
            <a:endParaRPr b="1" sz="1200">
              <a:solidFill>
                <a:schemeClr val="dk1"/>
              </a:solidFill>
              <a:latin typeface="Arial"/>
              <a:ea typeface="Arial"/>
              <a:cs typeface="Arial"/>
              <a:sym typeface="Arial"/>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18"/>
          <p:cNvSpPr txBox="1"/>
          <p:nvPr>
            <p:ph idx="1" type="body"/>
          </p:nvPr>
        </p:nvSpPr>
        <p:spPr>
          <a:xfrm>
            <a:off x="457200" y="1066799"/>
            <a:ext cx="8229600" cy="57912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There are common features of most top models</a:t>
            </a:r>
            <a:endParaRPr/>
          </a:p>
          <a:p>
            <a:pPr indent="-228600" lvl="1" marL="685800" rtl="0" algn="l">
              <a:lnSpc>
                <a:spcPct val="90000"/>
              </a:lnSpc>
              <a:spcBef>
                <a:spcPts val="500"/>
              </a:spcBef>
              <a:spcAft>
                <a:spcPts val="0"/>
              </a:spcAft>
              <a:buClr>
                <a:schemeClr val="dk1"/>
              </a:buClr>
              <a:buSzPts val="2400"/>
              <a:buChar char="•"/>
            </a:pPr>
            <a:r>
              <a:rPr lang="en-US"/>
              <a:t>Meta-predictors</a:t>
            </a:r>
            <a:endParaRPr/>
          </a:p>
          <a:p>
            <a:pPr indent="-228600" lvl="1" marL="685800" rtl="0" algn="l">
              <a:lnSpc>
                <a:spcPct val="90000"/>
              </a:lnSpc>
              <a:spcBef>
                <a:spcPts val="500"/>
              </a:spcBef>
              <a:spcAft>
                <a:spcPts val="0"/>
              </a:spcAft>
              <a:buClr>
                <a:schemeClr val="dk1"/>
              </a:buClr>
              <a:buSzPts val="2400"/>
              <a:buChar char="•"/>
            </a:pPr>
            <a:r>
              <a:rPr lang="en-US"/>
              <a:t>Trained using MAVE data</a:t>
            </a:r>
            <a:endParaRPr/>
          </a:p>
          <a:p>
            <a:pPr indent="-228600" lvl="1" marL="685800" rtl="0" algn="l">
              <a:lnSpc>
                <a:spcPct val="90000"/>
              </a:lnSpc>
              <a:spcBef>
                <a:spcPts val="500"/>
              </a:spcBef>
              <a:spcAft>
                <a:spcPts val="0"/>
              </a:spcAft>
              <a:buClr>
                <a:schemeClr val="dk1"/>
              </a:buClr>
              <a:buSzPts val="2400"/>
              <a:buChar char="•"/>
            </a:pPr>
            <a:r>
              <a:rPr lang="en-US"/>
              <a:t>‘Functional’ rather than pathogenicity predictors</a:t>
            </a:r>
            <a:endParaRPr/>
          </a:p>
          <a:p>
            <a:pPr indent="-228600" lvl="1" marL="685800" rtl="0" algn="l">
              <a:lnSpc>
                <a:spcPct val="90000"/>
              </a:lnSpc>
              <a:spcBef>
                <a:spcPts val="500"/>
              </a:spcBef>
              <a:spcAft>
                <a:spcPts val="0"/>
              </a:spcAft>
              <a:buClr>
                <a:schemeClr val="dk1"/>
              </a:buClr>
              <a:buSzPts val="2400"/>
              <a:buChar char="•"/>
            </a:pPr>
            <a:r>
              <a:rPr lang="en-US"/>
              <a:t>Predictors submitted for this challenge are in general performed better than other publicly available models</a:t>
            </a:r>
            <a:endParaRPr/>
          </a:p>
          <a:p>
            <a:pPr indent="-228600" lvl="0" marL="228600" rtl="0" algn="l">
              <a:lnSpc>
                <a:spcPct val="90000"/>
              </a:lnSpc>
              <a:spcBef>
                <a:spcPts val="1000"/>
              </a:spcBef>
              <a:spcAft>
                <a:spcPts val="0"/>
              </a:spcAft>
              <a:buClr>
                <a:schemeClr val="dk1"/>
              </a:buClr>
              <a:buSzPts val="2800"/>
              <a:buChar char="•"/>
            </a:pPr>
            <a:r>
              <a:rPr i="1" lang="en-US"/>
              <a:t>But, the best purely sequence-alignment based methods (GEMME/iGEMME) do really well</a:t>
            </a:r>
            <a:endParaRPr/>
          </a:p>
          <a:p>
            <a:pPr indent="-228600" lvl="0" marL="228600" rtl="0" algn="l">
              <a:lnSpc>
                <a:spcPct val="90000"/>
              </a:lnSpc>
              <a:spcBef>
                <a:spcPts val="1000"/>
              </a:spcBef>
              <a:spcAft>
                <a:spcPts val="0"/>
              </a:spcAft>
              <a:buClr>
                <a:schemeClr val="dk1"/>
              </a:buClr>
              <a:buSzPts val="2800"/>
              <a:buChar char="•"/>
            </a:pPr>
            <a:r>
              <a:rPr lang="en-US"/>
              <a:t>All top predictors are over-predicting functional important sites not related to the assay due to conservation</a:t>
            </a:r>
            <a:endParaRPr/>
          </a:p>
          <a:p>
            <a:pPr indent="-228600" lvl="1" marL="685800" rtl="0" algn="l">
              <a:lnSpc>
                <a:spcPct val="90000"/>
              </a:lnSpc>
              <a:spcBef>
                <a:spcPts val="500"/>
              </a:spcBef>
              <a:spcAft>
                <a:spcPts val="0"/>
              </a:spcAft>
              <a:buClr>
                <a:schemeClr val="dk1"/>
              </a:buClr>
              <a:buSzPts val="2400"/>
              <a:buChar char="•"/>
            </a:pPr>
            <a:r>
              <a:rPr lang="en-US"/>
              <a:t>but stability predictors are still worse</a:t>
            </a:r>
            <a:endParaRPr/>
          </a:p>
        </p:txBody>
      </p:sp>
      <p:sp>
        <p:nvSpPr>
          <p:cNvPr id="305" name="Google Shape;305;p18"/>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What have we learned?</a:t>
            </a:r>
            <a:endParaRPr/>
          </a:p>
        </p:txBody>
      </p:sp>
      <p:sp>
        <p:nvSpPr>
          <p:cNvPr id="306" name="Google Shape;306;p18"/>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07" name="Google Shape;307;p18"/>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308" name="Google Shape;308;p18"/>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04">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4">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4">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4">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4">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4">
                                            <p:txEl>
                                              <p:pRg end="5" st="5"/>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4">
                                            <p:txEl>
                                              <p:pRg end="6" st="6"/>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4">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19"/>
          <p:cNvSpPr txBox="1"/>
          <p:nvPr>
            <p:ph idx="1" type="body"/>
          </p:nvPr>
        </p:nvSpPr>
        <p:spPr>
          <a:xfrm>
            <a:off x="457200" y="1066799"/>
            <a:ext cx="8229600" cy="57912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Evolution is necessary but not sufficient</a:t>
            </a:r>
            <a:endParaRPr/>
          </a:p>
          <a:p>
            <a:pPr indent="-228600" lvl="1" marL="685800" rtl="0" algn="l">
              <a:lnSpc>
                <a:spcPct val="90000"/>
              </a:lnSpc>
              <a:spcBef>
                <a:spcPts val="500"/>
              </a:spcBef>
              <a:spcAft>
                <a:spcPts val="0"/>
              </a:spcAft>
              <a:buClr>
                <a:schemeClr val="dk1"/>
              </a:buClr>
              <a:buSzPts val="2000"/>
              <a:buChar char="•"/>
            </a:pPr>
            <a:r>
              <a:rPr lang="en-US" sz="2000"/>
              <a:t>Evolution encodes many relevant constraints related to folding, secretion, dimerization, etc.</a:t>
            </a:r>
            <a:endParaRPr/>
          </a:p>
          <a:p>
            <a:pPr indent="-228600" lvl="1" marL="685800" rtl="0" algn="l">
              <a:lnSpc>
                <a:spcPct val="90000"/>
              </a:lnSpc>
              <a:spcBef>
                <a:spcPts val="500"/>
              </a:spcBef>
              <a:spcAft>
                <a:spcPts val="0"/>
              </a:spcAft>
              <a:buClr>
                <a:schemeClr val="dk1"/>
              </a:buClr>
              <a:buSzPts val="2000"/>
              <a:buChar char="•"/>
            </a:pPr>
            <a:r>
              <a:rPr lang="en-US" sz="2000"/>
              <a:t> But also reflects things that are invisible to this assay, like catalytic activity and binding</a:t>
            </a:r>
            <a:endParaRPr/>
          </a:p>
          <a:p>
            <a:pPr indent="-228600" lvl="0" marL="228600" rtl="0" algn="l">
              <a:lnSpc>
                <a:spcPct val="90000"/>
              </a:lnSpc>
              <a:spcBef>
                <a:spcPts val="1000"/>
              </a:spcBef>
              <a:spcAft>
                <a:spcPts val="0"/>
              </a:spcAft>
              <a:buClr>
                <a:schemeClr val="dk1"/>
              </a:buClr>
              <a:buSzPts val="2400"/>
              <a:buChar char="•"/>
            </a:pPr>
            <a:r>
              <a:rPr lang="en-US" sz="2400"/>
              <a:t> What the predictor really needs to learn</a:t>
            </a:r>
            <a:endParaRPr sz="2000"/>
          </a:p>
          <a:p>
            <a:pPr indent="-228600" lvl="1" marL="685800" rtl="0" algn="l">
              <a:lnSpc>
                <a:spcPct val="90000"/>
              </a:lnSpc>
              <a:spcBef>
                <a:spcPts val="500"/>
              </a:spcBef>
              <a:spcAft>
                <a:spcPts val="0"/>
              </a:spcAft>
              <a:buClr>
                <a:schemeClr val="dk1"/>
              </a:buClr>
              <a:buSzPts val="2000"/>
              <a:buChar char="•"/>
            </a:pPr>
            <a:r>
              <a:rPr lang="en-US" sz="2000"/>
              <a:t>Extract only the evolutionary and structural signal relevant to ER folding, secretion, surface delivery, and antibody detection</a:t>
            </a:r>
            <a:endParaRPr/>
          </a:p>
          <a:p>
            <a:pPr indent="-228600" lvl="1" marL="685800" rtl="0" algn="l">
              <a:lnSpc>
                <a:spcPct val="90000"/>
              </a:lnSpc>
              <a:spcBef>
                <a:spcPts val="500"/>
              </a:spcBef>
              <a:spcAft>
                <a:spcPts val="0"/>
              </a:spcAft>
              <a:buClr>
                <a:schemeClr val="dk1"/>
              </a:buClr>
              <a:buSzPts val="2000"/>
              <a:buChar char="•"/>
            </a:pPr>
            <a:r>
              <a:rPr lang="en-US" sz="2000"/>
              <a:t>In other words, predict “reaches the surface and is recognised”, not “general functional importance”</a:t>
            </a:r>
            <a:endParaRPr/>
          </a:p>
          <a:p>
            <a:pPr indent="-228600" lvl="0" marL="228600" rtl="0" algn="l">
              <a:lnSpc>
                <a:spcPct val="90000"/>
              </a:lnSpc>
              <a:spcBef>
                <a:spcPts val="1000"/>
              </a:spcBef>
              <a:spcAft>
                <a:spcPts val="0"/>
              </a:spcAft>
              <a:buClr>
                <a:schemeClr val="dk1"/>
              </a:buClr>
              <a:buSzPts val="2400"/>
              <a:buChar char="•"/>
            </a:pPr>
            <a:r>
              <a:rPr lang="en-US" sz="2400"/>
              <a:t>This is probably much much harder than predicting pathogenicity! No ’generic’ model is ever going to be able to do it</a:t>
            </a:r>
            <a:endParaRPr/>
          </a:p>
          <a:p>
            <a:pPr indent="-76200" lvl="0" marL="228600" rtl="0" algn="l">
              <a:lnSpc>
                <a:spcPct val="90000"/>
              </a:lnSpc>
              <a:spcBef>
                <a:spcPts val="1000"/>
              </a:spcBef>
              <a:spcAft>
                <a:spcPts val="0"/>
              </a:spcAft>
              <a:buClr>
                <a:schemeClr val="dk1"/>
              </a:buClr>
              <a:buSzPts val="2400"/>
              <a:buNone/>
            </a:pPr>
            <a:r>
              <a:t/>
            </a:r>
            <a:endParaRPr sz="2400"/>
          </a:p>
        </p:txBody>
      </p:sp>
      <p:sp>
        <p:nvSpPr>
          <p:cNvPr id="314" name="Google Shape;314;p19"/>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What would an ideal predictor look like?</a:t>
            </a:r>
            <a:endParaRPr/>
          </a:p>
        </p:txBody>
      </p:sp>
      <p:sp>
        <p:nvSpPr>
          <p:cNvPr id="315" name="Google Shape;315;p19"/>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16" name="Google Shape;316;p19"/>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317" name="Google Shape;317;p19"/>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13">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xEl>
                                              <p:pRg end="5" st="5"/>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xEl>
                                              <p:pRg end="6" st="6"/>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20"/>
          <p:cNvPicPr preferRelativeResize="0"/>
          <p:nvPr/>
        </p:nvPicPr>
        <p:blipFill rotWithShape="1">
          <a:blip r:embed="rId3">
            <a:alphaModFix/>
          </a:blip>
          <a:srcRect b="0" l="0" r="0" t="0"/>
          <a:stretch/>
        </p:blipFill>
        <p:spPr>
          <a:xfrm>
            <a:off x="1156247" y="971558"/>
            <a:ext cx="2495717" cy="1871788"/>
          </a:xfrm>
          <a:prstGeom prst="rect">
            <a:avLst/>
          </a:prstGeom>
          <a:noFill/>
          <a:ln>
            <a:noFill/>
          </a:ln>
        </p:spPr>
      </p:pic>
      <p:sp>
        <p:nvSpPr>
          <p:cNvPr id="323" name="Google Shape;323;p20"/>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None/>
            </a:pPr>
            <a:r>
              <a:rPr lang="en-US"/>
              <a:t>Acknowledgments</a:t>
            </a:r>
            <a:endParaRPr/>
          </a:p>
        </p:txBody>
      </p:sp>
      <p:pic>
        <p:nvPicPr>
          <p:cNvPr id="324" name="Google Shape;324;p20"/>
          <p:cNvPicPr preferRelativeResize="0"/>
          <p:nvPr/>
        </p:nvPicPr>
        <p:blipFill rotWithShape="1">
          <a:blip r:embed="rId4">
            <a:alphaModFix/>
          </a:blip>
          <a:srcRect b="0" l="0" r="0" t="0"/>
          <a:stretch/>
        </p:blipFill>
        <p:spPr>
          <a:xfrm>
            <a:off x="372359" y="856746"/>
            <a:ext cx="1484722" cy="1986600"/>
          </a:xfrm>
          <a:prstGeom prst="rect">
            <a:avLst/>
          </a:prstGeom>
          <a:noFill/>
          <a:ln>
            <a:noFill/>
          </a:ln>
        </p:spPr>
      </p:pic>
      <p:sp>
        <p:nvSpPr>
          <p:cNvPr id="325" name="Google Shape;325;p20"/>
          <p:cNvSpPr txBox="1"/>
          <p:nvPr/>
        </p:nvSpPr>
        <p:spPr>
          <a:xfrm>
            <a:off x="457200" y="2790338"/>
            <a:ext cx="16813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Ben Livesey</a:t>
            </a:r>
            <a:endParaRPr/>
          </a:p>
        </p:txBody>
      </p:sp>
      <p:pic>
        <p:nvPicPr>
          <p:cNvPr id="326" name="Google Shape;326;p20"/>
          <p:cNvPicPr preferRelativeResize="0"/>
          <p:nvPr/>
        </p:nvPicPr>
        <p:blipFill rotWithShape="1">
          <a:blip r:embed="rId5">
            <a:alphaModFix/>
          </a:blip>
          <a:srcRect b="0" l="0" r="0" t="0"/>
          <a:stretch/>
        </p:blipFill>
        <p:spPr>
          <a:xfrm>
            <a:off x="342900" y="3284742"/>
            <a:ext cx="4075350" cy="2716512"/>
          </a:xfrm>
          <a:prstGeom prst="rect">
            <a:avLst/>
          </a:prstGeom>
          <a:noFill/>
          <a:ln>
            <a:noFill/>
          </a:ln>
        </p:spPr>
      </p:pic>
      <p:sp>
        <p:nvSpPr>
          <p:cNvPr id="327" name="Google Shape;327;p20"/>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28" name="Google Shape;328;p20"/>
          <p:cNvSpPr txBox="1"/>
          <p:nvPr/>
        </p:nvSpPr>
        <p:spPr>
          <a:xfrm>
            <a:off x="7586716" y="6248400"/>
            <a:ext cx="11762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Joe Marsh</a:t>
            </a:r>
            <a:endParaRPr/>
          </a:p>
        </p:txBody>
      </p:sp>
      <p:sp>
        <p:nvSpPr>
          <p:cNvPr id="329" name="Google Shape;329;p20"/>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330" name="Google Shape;330;p20"/>
          <p:cNvPicPr preferRelativeResize="0"/>
          <p:nvPr/>
        </p:nvPicPr>
        <p:blipFill rotWithShape="1">
          <a:blip r:embed="rId6">
            <a:alphaModFix/>
          </a:blip>
          <a:srcRect b="0" l="0" r="0" t="0"/>
          <a:stretch/>
        </p:blipFill>
        <p:spPr>
          <a:xfrm>
            <a:off x="4572000" y="3210551"/>
            <a:ext cx="2600363" cy="2819400"/>
          </a:xfrm>
          <a:prstGeom prst="rect">
            <a:avLst/>
          </a:prstGeom>
          <a:noFill/>
          <a:ln>
            <a:noFill/>
          </a:ln>
        </p:spPr>
      </p:pic>
      <p:pic>
        <p:nvPicPr>
          <p:cNvPr id="331" name="Google Shape;331;p20"/>
          <p:cNvPicPr preferRelativeResize="0"/>
          <p:nvPr/>
        </p:nvPicPr>
        <p:blipFill rotWithShape="1">
          <a:blip r:embed="rId7">
            <a:alphaModFix/>
          </a:blip>
          <a:srcRect b="0" l="0" r="0" t="0"/>
          <a:stretch/>
        </p:blipFill>
        <p:spPr>
          <a:xfrm>
            <a:off x="6610335" y="542402"/>
            <a:ext cx="2384496" cy="1871789"/>
          </a:xfrm>
          <a:prstGeom prst="rect">
            <a:avLst/>
          </a:prstGeom>
          <a:noFill/>
          <a:ln>
            <a:noFill/>
          </a:ln>
        </p:spPr>
      </p:pic>
      <p:sp>
        <p:nvSpPr>
          <p:cNvPr id="332" name="Google Shape;332;p20"/>
          <p:cNvSpPr txBox="1"/>
          <p:nvPr/>
        </p:nvSpPr>
        <p:spPr>
          <a:xfrm>
            <a:off x="7306863" y="312781"/>
            <a:ext cx="86799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CAGI 7</a:t>
            </a:r>
            <a:endParaRPr/>
          </a:p>
        </p:txBody>
      </p:sp>
      <p:sp>
        <p:nvSpPr>
          <p:cNvPr id="333" name="Google Shape;333;p20"/>
          <p:cNvSpPr txBox="1"/>
          <p:nvPr/>
        </p:nvSpPr>
        <p:spPr>
          <a:xfrm>
            <a:off x="4041142" y="1033967"/>
            <a:ext cx="2600363"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Fritz Roth and Daniel Tabet</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All the entrants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2025-11-30T14:39:05Z</dcterms:created>
  <dc:creator>Joseph Marsh</dc:creator>
</cp:coreProperties>
</file>