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1"/>
  </p:notesMasterIdLst>
  <p:sldIdLst>
    <p:sldId id="535" r:id="rId2"/>
    <p:sldId id="486" r:id="rId3"/>
    <p:sldId id="530" r:id="rId4"/>
    <p:sldId id="537" r:id="rId5"/>
    <p:sldId id="524" r:id="rId6"/>
    <p:sldId id="420" r:id="rId7"/>
    <p:sldId id="536" r:id="rId8"/>
    <p:sldId id="531" r:id="rId9"/>
    <p:sldId id="421" r:id="rId10"/>
    <p:sldId id="422" r:id="rId11"/>
    <p:sldId id="481" r:id="rId12"/>
    <p:sldId id="307" r:id="rId13"/>
    <p:sldId id="533" r:id="rId14"/>
    <p:sldId id="539" r:id="rId15"/>
    <p:sldId id="446" r:id="rId16"/>
    <p:sldId id="448" r:id="rId17"/>
    <p:sldId id="430" r:id="rId18"/>
    <p:sldId id="447" r:id="rId19"/>
    <p:sldId id="439" r:id="rId20"/>
    <p:sldId id="538" r:id="rId21"/>
    <p:sldId id="540" r:id="rId22"/>
    <p:sldId id="491" r:id="rId23"/>
    <p:sldId id="482" r:id="rId24"/>
    <p:sldId id="525" r:id="rId25"/>
    <p:sldId id="484" r:id="rId26"/>
    <p:sldId id="483" r:id="rId27"/>
    <p:sldId id="455" r:id="rId28"/>
    <p:sldId id="456" r:id="rId29"/>
    <p:sldId id="46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59FF"/>
    <a:srgbClr val="9C9CED"/>
    <a:srgbClr val="CECE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84"/>
    <p:restoredTop sz="81105"/>
  </p:normalViewPr>
  <p:slideViewPr>
    <p:cSldViewPr snapToGrid="0">
      <p:cViewPr varScale="1">
        <p:scale>
          <a:sx n="95" d="100"/>
          <a:sy n="95" d="100"/>
        </p:scale>
        <p:origin x="944" y="192"/>
      </p:cViewPr>
      <p:guideLst/>
    </p:cSldViewPr>
  </p:slideViewPr>
  <p:notesTextViewPr>
    <p:cViewPr>
      <p:scale>
        <a:sx n="140" d="100"/>
        <a:sy n="14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D6F10F-AA49-9D4D-B2C3-784DDD7E3009}" type="datetimeFigureOut">
              <a:rPr lang="en-US" smtClean="0"/>
              <a:t>12/8/25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29241C-0B3F-6F43-9527-30C730D655F6}" type="slidenum">
              <a:rPr lang="en-US" smtClean="0"/>
              <a:t>‹#›</a:t>
            </a:fld>
            <a:endParaRPr lang="en-US"/>
          </a:p>
        </p:txBody>
      </p:sp>
    </p:spTree>
    <p:extLst>
      <p:ext uri="{BB962C8B-B14F-4D97-AF65-F5344CB8AC3E}">
        <p14:creationId xmlns:p14="http://schemas.microsoft.com/office/powerpoint/2010/main" val="207368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29241C-0B3F-6F43-9527-30C730D655F6}" type="slidenum">
              <a:rPr lang="en-US" smtClean="0"/>
              <a:t>2</a:t>
            </a:fld>
            <a:endParaRPr lang="en-US"/>
          </a:p>
        </p:txBody>
      </p:sp>
    </p:spTree>
    <p:extLst>
      <p:ext uri="{BB962C8B-B14F-4D97-AF65-F5344CB8AC3E}">
        <p14:creationId xmlns:p14="http://schemas.microsoft.com/office/powerpoint/2010/main" val="1630160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b="0" i="0" u="none" strike="noStrike" dirty="0">
                <a:solidFill>
                  <a:srgbClr val="282828"/>
                </a:solidFill>
                <a:effectLst/>
                <a:latin typeface="MuseoSans"/>
              </a:rPr>
              <a:t>As a means of moving lipids through our bloodstream, our bodies produce these large lipoproteins.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b="0" i="0" u="none" strike="noStrike" dirty="0">
                <a:solidFill>
                  <a:srgbClr val="282828"/>
                </a:solidFill>
                <a:effectLst/>
                <a:latin typeface="MuseoSans"/>
              </a:rPr>
              <a:t>Start off as triglyceride-rich, and are processed by LPL releasing triglycerides as free fatty acids.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b="0" i="0" u="none" strike="noStrike" dirty="0">
                <a:solidFill>
                  <a:srgbClr val="282828"/>
                </a:solidFill>
                <a:effectLst/>
                <a:latin typeface="MuseoSans"/>
              </a:rPr>
              <a:t>This provides free fatty acids for surrounding tissue to be used as energy either used or stored, and through this lipoproteins mature and gradually shrink.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mn-lt"/>
                <a:ea typeface="ヒラギノ角ゴ Pro W3" panose="020B0300000000000000" pitchFamily="34" charset="-128"/>
                <a:cs typeface="Arial" panose="020B0604020202020204" pitchFamily="34" charset="0"/>
              </a:rPr>
              <a:t>___</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latin typeface="+mn-lt"/>
              <a:ea typeface="ヒラギノ角ゴ Pro W3" panose="020B0300000000000000" pitchFamily="34"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mn-lt"/>
                <a:ea typeface="ヒラギノ角ゴ Pro W3" panose="020B0300000000000000" pitchFamily="34" charset="-128"/>
                <a:cs typeface="Arial" panose="020B0604020202020204" pitchFamily="34" charset="0"/>
              </a:rPr>
              <a:t>Metabolism of triglycerides. |</a:t>
            </a:r>
            <a:r>
              <a:rPr lang="en-US" altLang="en-US" dirty="0">
                <a:latin typeface="+mn-lt"/>
                <a:ea typeface="ヒラギノ角ゴ Pro W3" panose="020B0300000000000000" pitchFamily="34" charset="-128"/>
                <a:cs typeface="Arial" panose="020B0604020202020204" pitchFamily="34" charset="0"/>
              </a:rPr>
              <a:t> Chylomicrons are formed in the small intestine from dietary fat, and contain triglycerides and apolipoprotein B-48. Chylomicrons enter the circulation, where they are </a:t>
            </a:r>
            <a:r>
              <a:rPr lang="en-US" altLang="en-US" dirty="0" err="1">
                <a:latin typeface="+mn-lt"/>
                <a:ea typeface="ヒラギノ角ゴ Pro W3" panose="020B0300000000000000" pitchFamily="34" charset="-128"/>
                <a:cs typeface="Arial" panose="020B0604020202020204" pitchFamily="34" charset="0"/>
              </a:rPr>
              <a:t>hydrolysed</a:t>
            </a:r>
            <a:r>
              <a:rPr lang="en-US" altLang="en-US" dirty="0">
                <a:latin typeface="+mn-lt"/>
                <a:ea typeface="ヒラギノ角ゴ Pro W3" panose="020B0300000000000000" pitchFamily="34" charset="-128"/>
                <a:cs typeface="Arial" panose="020B0604020202020204" pitchFamily="34" charset="0"/>
              </a:rPr>
              <a:t> by lipoprotein lipase (LPL), which is activated by apolipoprotein C-II (</a:t>
            </a:r>
            <a:r>
              <a:rPr lang="en-US" altLang="en-US" dirty="0" err="1">
                <a:latin typeface="+mn-lt"/>
                <a:ea typeface="ヒラギノ角ゴ Pro W3" panose="020B0300000000000000" pitchFamily="34" charset="-128"/>
                <a:cs typeface="Arial" panose="020B0604020202020204" pitchFamily="34" charset="0"/>
              </a:rPr>
              <a:t>apoC</a:t>
            </a:r>
            <a:r>
              <a:rPr lang="en-US" altLang="en-US" dirty="0">
                <a:latin typeface="+mn-lt"/>
                <a:ea typeface="ヒラギノ角ゴ Pro W3" panose="020B0300000000000000" pitchFamily="34" charset="-128"/>
                <a:cs typeface="Arial" panose="020B0604020202020204" pitchFamily="34" charset="0"/>
              </a:rPr>
              <a:t>-II). Free fatty acids, which are produced by hydrolysis of triglycerides, are either used in muscle cells as a source of energy or resynthesized into triglycerides and stored in adipose cells. Chylomicron remnant particles, also rich in triglycerides, are removed from the circulation in the liver. Triglycerides are also synthesized in liver cells and, together with apolipoprotein B-100, form very low-density lipoprotein (VLDL) particles, which are secreted in blood. VLDL particles are also </a:t>
            </a:r>
            <a:r>
              <a:rPr lang="en-US" altLang="en-US" dirty="0" err="1">
                <a:latin typeface="+mn-lt"/>
                <a:ea typeface="ヒラギノ角ゴ Pro W3" panose="020B0300000000000000" pitchFamily="34" charset="-128"/>
                <a:cs typeface="Arial" panose="020B0604020202020204" pitchFamily="34" charset="0"/>
              </a:rPr>
              <a:t>hydrolysed</a:t>
            </a:r>
            <a:r>
              <a:rPr lang="en-US" altLang="en-US" dirty="0">
                <a:latin typeface="+mn-lt"/>
                <a:ea typeface="ヒラギノ角ゴ Pro W3" panose="020B0300000000000000" pitchFamily="34" charset="-128"/>
                <a:cs typeface="Arial" panose="020B0604020202020204" pitchFamily="34" charset="0"/>
              </a:rPr>
              <a:t> by LPL, and are transformed into intermediate-density lipoprotein (IDL) particles. IDL particles are either catabolized in the liver or transformed into low-density lipoprotein (LDL) particles by LPL.</a:t>
            </a:r>
          </a:p>
        </p:txBody>
      </p:sp>
      <p:sp>
        <p:nvSpPr>
          <p:cNvPr id="4" name="Slide Number Placeholder 3"/>
          <p:cNvSpPr>
            <a:spLocks noGrp="1"/>
          </p:cNvSpPr>
          <p:nvPr>
            <p:ph type="sldNum" sz="quarter" idx="5"/>
          </p:nvPr>
        </p:nvSpPr>
        <p:spPr/>
        <p:txBody>
          <a:bodyPr/>
          <a:lstStyle/>
          <a:p>
            <a:fld id="{BD29241C-0B3F-6F43-9527-30C730D655F6}" type="slidenum">
              <a:rPr lang="en-US" smtClean="0"/>
              <a:t>5</a:t>
            </a:fld>
            <a:endParaRPr lang="en-US"/>
          </a:p>
        </p:txBody>
      </p:sp>
    </p:spTree>
    <p:extLst>
      <p:ext uri="{BB962C8B-B14F-4D97-AF65-F5344CB8AC3E}">
        <p14:creationId xmlns:p14="http://schemas.microsoft.com/office/powerpoint/2010/main" val="1740203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Disruption of LPL causes hypertriglyceridemia, but interestingly, disease takes on two forms here depending on your genotype.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BD29241C-0B3F-6F43-9527-30C730D655F6}" type="slidenum">
              <a:rPr lang="en-US" smtClean="0"/>
              <a:t>6</a:t>
            </a:fld>
            <a:endParaRPr lang="en-US"/>
          </a:p>
        </p:txBody>
      </p:sp>
    </p:spTree>
    <p:extLst>
      <p:ext uri="{BB962C8B-B14F-4D97-AF65-F5344CB8AC3E}">
        <p14:creationId xmlns:p14="http://schemas.microsoft.com/office/powerpoint/2010/main" val="2448807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29241C-0B3F-6F43-9527-30C730D655F6}" type="slidenum">
              <a:rPr lang="en-US" smtClean="0"/>
              <a:t>8</a:t>
            </a:fld>
            <a:endParaRPr lang="en-US"/>
          </a:p>
        </p:txBody>
      </p:sp>
    </p:spTree>
    <p:extLst>
      <p:ext uri="{BB962C8B-B14F-4D97-AF65-F5344CB8AC3E}">
        <p14:creationId xmlns:p14="http://schemas.microsoft.com/office/powerpoint/2010/main" val="408930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29241C-0B3F-6F43-9527-30C730D655F6}" type="slidenum">
              <a:rPr lang="en-US" smtClean="0"/>
              <a:t>9</a:t>
            </a:fld>
            <a:endParaRPr lang="en-US"/>
          </a:p>
        </p:txBody>
      </p:sp>
    </p:spTree>
    <p:extLst>
      <p:ext uri="{BB962C8B-B14F-4D97-AF65-F5344CB8AC3E}">
        <p14:creationId xmlns:p14="http://schemas.microsoft.com/office/powerpoint/2010/main" val="3502585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Amide bonded to the C-terminus</a:t>
            </a:r>
          </a:p>
          <a:p>
            <a:pPr marL="171450" indent="-171450">
              <a:buFont typeface="Arial" panose="020B0604020202020204" pitchFamily="34" charset="0"/>
              <a:buChar char="•"/>
            </a:pPr>
            <a:r>
              <a:rPr lang="en-US" dirty="0"/>
              <a:t>**signals addition of GPI anchor</a:t>
            </a:r>
          </a:p>
        </p:txBody>
      </p:sp>
      <p:sp>
        <p:nvSpPr>
          <p:cNvPr id="4" name="Slide Number Placeholder 3"/>
          <p:cNvSpPr>
            <a:spLocks noGrp="1"/>
          </p:cNvSpPr>
          <p:nvPr>
            <p:ph type="sldNum" sz="quarter" idx="5"/>
          </p:nvPr>
        </p:nvSpPr>
        <p:spPr/>
        <p:txBody>
          <a:bodyPr/>
          <a:lstStyle/>
          <a:p>
            <a:fld id="{BD29241C-0B3F-6F43-9527-30C730D655F6}" type="slidenum">
              <a:rPr lang="en-US" smtClean="0"/>
              <a:t>10</a:t>
            </a:fld>
            <a:endParaRPr lang="en-US"/>
          </a:p>
        </p:txBody>
      </p:sp>
    </p:spTree>
    <p:extLst>
      <p:ext uri="{BB962C8B-B14F-4D97-AF65-F5344CB8AC3E}">
        <p14:creationId xmlns:p14="http://schemas.microsoft.com/office/powerpoint/2010/main" val="3600399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BD29241C-0B3F-6F43-9527-30C730D655F6}" type="slidenum">
              <a:rPr lang="en-US" smtClean="0"/>
              <a:t>11</a:t>
            </a:fld>
            <a:endParaRPr lang="en-US"/>
          </a:p>
        </p:txBody>
      </p:sp>
    </p:spTree>
    <p:extLst>
      <p:ext uri="{BB962C8B-B14F-4D97-AF65-F5344CB8AC3E}">
        <p14:creationId xmlns:p14="http://schemas.microsoft.com/office/powerpoint/2010/main" val="2283579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9D5D9F-8509-5F4D-9A3A-D4F6241F86F7}" type="slidenum">
              <a:rPr lang="en-US" smtClean="0"/>
              <a:t>12</a:t>
            </a:fld>
            <a:endParaRPr lang="en-US"/>
          </a:p>
        </p:txBody>
      </p:sp>
    </p:spTree>
    <p:extLst>
      <p:ext uri="{BB962C8B-B14F-4D97-AF65-F5344CB8AC3E}">
        <p14:creationId xmlns:p14="http://schemas.microsoft.com/office/powerpoint/2010/main" val="4155933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Much data, can we make sense of this in the context of the structure of LPL.</a:t>
            </a:r>
          </a:p>
        </p:txBody>
      </p:sp>
      <p:sp>
        <p:nvSpPr>
          <p:cNvPr id="4" name="Slide Number Placeholder 3"/>
          <p:cNvSpPr>
            <a:spLocks noGrp="1"/>
          </p:cNvSpPr>
          <p:nvPr>
            <p:ph type="sldNum" sz="quarter" idx="5"/>
          </p:nvPr>
        </p:nvSpPr>
        <p:spPr/>
        <p:txBody>
          <a:bodyPr/>
          <a:lstStyle/>
          <a:p>
            <a:fld id="{DD9D5D9F-8509-5F4D-9A3A-D4F6241F86F7}" type="slidenum">
              <a:rPr lang="en-US" smtClean="0"/>
              <a:t>13</a:t>
            </a:fld>
            <a:endParaRPr lang="en-US"/>
          </a:p>
        </p:txBody>
      </p:sp>
    </p:spTree>
    <p:extLst>
      <p:ext uri="{BB962C8B-B14F-4D97-AF65-F5344CB8AC3E}">
        <p14:creationId xmlns:p14="http://schemas.microsoft.com/office/powerpoint/2010/main" val="130884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29241C-0B3F-6F43-9527-30C730D655F6}" type="slidenum">
              <a:rPr lang="en-US" smtClean="0"/>
              <a:t>15</a:t>
            </a:fld>
            <a:endParaRPr lang="en-US"/>
          </a:p>
        </p:txBody>
      </p:sp>
    </p:spTree>
    <p:extLst>
      <p:ext uri="{BB962C8B-B14F-4D97-AF65-F5344CB8AC3E}">
        <p14:creationId xmlns:p14="http://schemas.microsoft.com/office/powerpoint/2010/main" val="3312875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overwhelming majority of the N-terminal domain is intolerant to substitution—largely because LPL is so unstable.</a:t>
            </a:r>
          </a:p>
          <a:p>
            <a:pPr marL="0" indent="0">
              <a:buFont typeface="Arial" panose="020B0604020202020204" pitchFamily="34" charset="0"/>
              <a:buNone/>
            </a:pPr>
            <a:r>
              <a:rPr lang="en-US" dirty="0"/>
              <a:t>_____</a:t>
            </a:r>
          </a:p>
          <a:p>
            <a:pPr marL="171450" indent="-171450">
              <a:buFont typeface="Arial" panose="020B0604020202020204" pitchFamily="34" charset="0"/>
              <a:buChar char="•"/>
            </a:pPr>
            <a:r>
              <a:rPr lang="en-US" dirty="0"/>
              <a:t>LPL crystal structure solved as a head-to-tail homodimer bound to partial GPIHBP1—dimer aspect makes it a little annoying so showing AF instead</a:t>
            </a:r>
          </a:p>
          <a:p>
            <a:pPr marL="171450" indent="-171450">
              <a:buFont typeface="Arial" panose="020B0604020202020204" pitchFamily="34" charset="0"/>
              <a:buChar char="•"/>
            </a:pPr>
            <a:r>
              <a:rPr lang="en-US" dirty="0"/>
              <a:t>N-terminus: holds the catalytic triad and a lid segment which controls substrate accessibility</a:t>
            </a:r>
          </a:p>
          <a:p>
            <a:pPr marL="171450" indent="-171450">
              <a:buFont typeface="Arial" panose="020B0604020202020204" pitchFamily="34" charset="0"/>
              <a:buChar char="•"/>
            </a:pPr>
            <a:r>
              <a:rPr lang="en-US" dirty="0"/>
              <a:t>C-terminus: Flattened b-barrel, or b-sandwich made up of two four-strand b-sheets, common to membrane or lipid associated proteins</a:t>
            </a:r>
          </a:p>
          <a:p>
            <a:pPr marL="628650" lvl="1" indent="-171450">
              <a:buFont typeface="Arial" panose="020B0604020202020204" pitchFamily="34" charset="0"/>
              <a:buChar char="•"/>
            </a:pPr>
            <a:r>
              <a:rPr lang="en-US" dirty="0"/>
              <a:t>Also has a W-rich loop important for lipid and lipoprotein binding</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D29241C-0B3F-6F43-9527-30C730D655F6}" type="slidenum">
              <a:rPr lang="en-US" smtClean="0"/>
              <a:t>16</a:t>
            </a:fld>
            <a:endParaRPr lang="en-US"/>
          </a:p>
        </p:txBody>
      </p:sp>
    </p:spTree>
    <p:extLst>
      <p:ext uri="{BB962C8B-B14F-4D97-AF65-F5344CB8AC3E}">
        <p14:creationId xmlns:p14="http://schemas.microsoft.com/office/powerpoint/2010/main" val="1307568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LPL is effectively always on the edge of unfolding (Tm of 34.8C)…</a:t>
            </a:r>
          </a:p>
          <a:p>
            <a:pPr marL="171450" lvl="0" indent="-171450">
              <a:buFont typeface="Arial" panose="020B0604020202020204" pitchFamily="34" charset="0"/>
              <a:buChar char="•"/>
            </a:pPr>
            <a:r>
              <a:rPr lang="en-US" dirty="0"/>
              <a:t>This instability plays a big part in how LPL is regulated: there are all these chaperones, and activators, and inhibitors that are part of the biology of LPL, and a major part of what these are doing is acting through either stabilizing or destabilizing the protein…</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_____</a:t>
            </a:r>
          </a:p>
          <a:p>
            <a:pPr marL="171450" indent="-171450">
              <a:buFont typeface="Arial" panose="020B0604020202020204" pitchFamily="34" charset="0"/>
              <a:buChar char="•"/>
            </a:pPr>
            <a:r>
              <a:rPr lang="en-US" dirty="0"/>
              <a:t>LPL is initially chaperoned by LMF1 and Sel1-L in the ER—ensures proper folding (S-S) and secretion</a:t>
            </a:r>
          </a:p>
          <a:p>
            <a:pPr marL="628650" lvl="1" indent="-171450">
              <a:buFont typeface="Arial" panose="020B0604020202020204" pitchFamily="34" charset="0"/>
              <a:buChar char="•"/>
            </a:pPr>
            <a:r>
              <a:rPr lang="en-US" dirty="0"/>
              <a:t>LoF in LMF1 (lipase maturation factor 1) </a:t>
            </a:r>
            <a:r>
              <a:rPr lang="en-US" sz="1200" dirty="0"/>
              <a:t>→ hypertriglyceridemia</a:t>
            </a:r>
          </a:p>
          <a:p>
            <a:pPr marL="628650" lvl="1" indent="-171450">
              <a:buFont typeface="Arial" panose="020B0604020202020204" pitchFamily="34" charset="0"/>
              <a:buChar char="•"/>
            </a:pPr>
            <a:r>
              <a:rPr lang="en-US" sz="1200" dirty="0"/>
              <a:t>Sel1L is an adaptor protein for an E3 ligase in the ER-associated degradation pathway. In Sel1L deficiency, LPL is trapped in the ER in unfolded aggregates and degraded by autophagy</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LPL is processed in the Golgi before exiting via the secretory pathway where it interacts with SCD-1 (a HSPG)—obligate sorting receptor for LPL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Binding to SDC1 stabilizes the protein and limits flexibility between the two domains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Negative charges on heparan sulfates bind positively charged heparan binding motif in LPL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Once it interacts with SDC1 it enters the sphingomyelin-enriched vesicular sorting pathway for secretion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Interesting! W-rich loop in LPL is needed for secretion, probably interacts with secretory vesicle membrane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Newly synthesized LPL remains attached to the cell surface on HSPGs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Without GPIHBP1 it accumulates in the sub-endothelial space bound to HSPGs in the abluminal surface of the capillary endothelium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LPL is flowing against the flow of capillary fluid extrusion (cool!), probably diffusing across a charge gradient based on either density or degree of sulfation of HSPGs in the sub-endothelial space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Probably ends up on collagen XVIII (most prominent HSPG on the basement membrane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Cool that a common phenotype of collage XVIII deficiency (Knobloch’s syndrome) is moderate hypertriglyceridemia and reduced plasma LPL levels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GPIHBP1 is an obligate partner of LPL (identified in 2007 by Stephen Young’s group, UCLA)</a:t>
            </a:r>
          </a:p>
          <a:p>
            <a:pPr marL="171450" indent="-171450">
              <a:buFont typeface="Arial" panose="020B0604020202020204" pitchFamily="34" charset="0"/>
              <a:buChar char="•"/>
            </a:pPr>
            <a:r>
              <a:rPr lang="en-US" dirty="0"/>
              <a:t>N-terminal domain of GPIHBP1 draws out LPL from collagen XVIII and then its LU domain can interact with LPL and improve stability (Tm bound to GPIHBP1 is 57C)</a:t>
            </a:r>
          </a:p>
          <a:p>
            <a:pPr marL="628650" lvl="1" indent="-171450">
              <a:buFont typeface="Arial" panose="020B0604020202020204" pitchFamily="34" charset="0"/>
              <a:buChar char="•"/>
            </a:pPr>
            <a:r>
              <a:rPr lang="en-US" dirty="0"/>
              <a:t>GPIHBP1 lacking the n-terminal domain is able to bind LPL but not able to draw it from HSPGs</a:t>
            </a:r>
          </a:p>
          <a:p>
            <a:pPr marL="628650" lvl="1" indent="-171450">
              <a:buFont typeface="Arial" panose="020B0604020202020204" pitchFamily="34" charset="0"/>
              <a:buChar char="•"/>
            </a:pPr>
            <a:r>
              <a:rPr lang="en-US" dirty="0"/>
              <a:t>GPIHBP1 is only expressed in the capillary endothelium, absent from larger </a:t>
            </a:r>
            <a:r>
              <a:rPr lang="en-US" dirty="0" err="1"/>
              <a:t>vessles</a:t>
            </a:r>
            <a:r>
              <a:rPr lang="en-US" dirty="0"/>
              <a:t> (GPIHBP1 and LPL expressed in same tissue, except lungs where GPIHBP1 only is expressed by not known why)</a:t>
            </a:r>
          </a:p>
          <a:p>
            <a:pPr marL="628650" lvl="1" indent="-171450">
              <a:buFont typeface="Arial" panose="020B0604020202020204" pitchFamily="34" charset="0"/>
              <a:buChar char="•"/>
            </a:pPr>
            <a:r>
              <a:rPr lang="en-US" dirty="0"/>
              <a:t>Due to its GPI anchor (probably), GPIHBP1 clusters in sphingomyelin-rich microdomains on the cell surface, facilitates TRL margination</a:t>
            </a:r>
          </a:p>
          <a:p>
            <a:pPr marL="628650" lvl="1" indent="-171450">
              <a:buFont typeface="Arial" panose="020B0604020202020204" pitchFamily="34" charset="0"/>
              <a:buChar char="•"/>
            </a:pPr>
            <a:r>
              <a:rPr lang="en-US" dirty="0"/>
              <a:t>In the capillary lumen, many LPL-GPIHBP1 complexes bind to chylomicrons (and others), have to overcome sheer stress from flow</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ANGPTL4 and ANGPTL3/8 inhibit LPL by catalyzing the irreversible unfolding of its hydrolase domain</a:t>
            </a:r>
            <a:endParaRPr lang="en-CA" dirty="0">
              <a:solidFill>
                <a:srgbClr val="4D4D4D"/>
              </a:solidFill>
              <a:effectLst/>
              <a:latin typeface="Helvetica" pitchFamily="2" charset="0"/>
            </a:endParaRPr>
          </a:p>
          <a:p>
            <a:pPr marL="171450" lvl="0" indent="-171450">
              <a:buFont typeface="Arial" panose="020B0604020202020204" pitchFamily="34" charset="0"/>
              <a:buChar char="•"/>
            </a:pPr>
            <a:r>
              <a:rPr lang="en-CA" dirty="0">
                <a:solidFill>
                  <a:srgbClr val="4D4D4D"/>
                </a:solidFill>
                <a:effectLst/>
                <a:latin typeface="Helvetica" pitchFamily="2" charset="0"/>
              </a:rPr>
              <a:t>Regulation</a:t>
            </a:r>
          </a:p>
          <a:p>
            <a:pPr marL="628650" lvl="1" indent="-171450">
              <a:buFont typeface="Arial" panose="020B0604020202020204" pitchFamily="34" charset="0"/>
              <a:buChar char="•"/>
            </a:pPr>
            <a:r>
              <a:rPr lang="en-CA" dirty="0">
                <a:solidFill>
                  <a:srgbClr val="4D4D4D"/>
                </a:solidFill>
                <a:effectLst/>
                <a:latin typeface="Helvetica" pitchFamily="2" charset="0"/>
              </a:rPr>
              <a:t>In fasting/exercise: TRLs are directed away from storage and toward oxidative tissues—inhibit LPL in WAT</a:t>
            </a:r>
          </a:p>
          <a:p>
            <a:pPr marL="628650" lvl="1" indent="-171450">
              <a:buFont typeface="Arial" panose="020B0604020202020204" pitchFamily="34" charset="0"/>
              <a:buChar char="•"/>
            </a:pPr>
            <a:r>
              <a:rPr lang="en-CA" dirty="0">
                <a:solidFill>
                  <a:srgbClr val="4D4D4D"/>
                </a:solidFill>
                <a:effectLst/>
                <a:latin typeface="Helvetica" pitchFamily="2" charset="0"/>
              </a:rPr>
              <a:t>Upon refeeding: ANGPTL3/8 is upregulated in oxidative tissue which inhibits LPL, ANGPTL4 is downregulated in WAT</a:t>
            </a:r>
            <a:endParaRPr lang="en-US" dirty="0"/>
          </a:p>
          <a:p>
            <a:pPr marL="171450" indent="-171450">
              <a:buFont typeface="Arial" panose="020B0604020202020204" pitchFamily="34" charset="0"/>
              <a:buChar char="•"/>
            </a:pPr>
            <a:endParaRPr lang="en-US" dirty="0"/>
          </a:p>
          <a:p>
            <a:pPr marL="171450" lvl="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BD29241C-0B3F-6F43-9527-30C730D655F6}" type="slidenum">
              <a:rPr lang="en-US" smtClean="0"/>
              <a:t>17</a:t>
            </a:fld>
            <a:endParaRPr lang="en-US"/>
          </a:p>
        </p:txBody>
      </p:sp>
    </p:spTree>
    <p:extLst>
      <p:ext uri="{BB962C8B-B14F-4D97-AF65-F5344CB8AC3E}">
        <p14:creationId xmlns:p14="http://schemas.microsoft.com/office/powerpoint/2010/main" val="4081177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kern="1200" dirty="0">
                <a:solidFill>
                  <a:schemeClr val="tx1"/>
                </a:solidFill>
                <a:effectLst/>
                <a:latin typeface="+mn-lt"/>
                <a:ea typeface="+mn-ea"/>
                <a:cs typeface="+mn-cs"/>
              </a:rPr>
              <a:t>E.g., of how this works well: if we zoom in on the active site, although our assay does nothing to measure LPL activity, we find all of these active site residues to impact stability.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kern="1200" dirty="0">
                <a:solidFill>
                  <a:schemeClr val="tx1"/>
                </a:solidFill>
                <a:effectLst/>
                <a:latin typeface="+mn-lt"/>
                <a:ea typeface="+mn-ea"/>
                <a:cs typeface="+mn-cs"/>
              </a:rPr>
              <a:t>We miss a couple of the residues in the catalytic triad, but that’s to be expected, and fine we know what those do anyways.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b="0" kern="1200" dirty="0">
                <a:solidFill>
                  <a:schemeClr val="tx1"/>
                </a:solidFill>
                <a:effectLst/>
                <a:latin typeface="+mn-lt"/>
                <a:ea typeface="+mn-ea"/>
                <a:cs typeface="+mn-cs"/>
              </a:rPr>
              <a:t>Compare this to the lid-domain, which is this flexible region that confers substrate specificity, where most residues are tolerated.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kern="1200" dirty="0">
                <a:solidFill>
                  <a:schemeClr val="tx1"/>
                </a:solidFill>
                <a:effectLst/>
                <a:latin typeface="+mn-lt"/>
                <a:ea typeface="+mn-ea"/>
                <a:cs typeface="+mn-cs"/>
              </a:rPr>
              <a:t>_____</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kern="1200" dirty="0">
                <a:solidFill>
                  <a:schemeClr val="tx1"/>
                </a:solidFill>
                <a:effectLst/>
                <a:latin typeface="+mn-lt"/>
                <a:ea typeface="+mn-ea"/>
                <a:cs typeface="+mn-cs"/>
              </a:rPr>
              <a:t>Catalytic triad |</a:t>
            </a:r>
            <a:r>
              <a:rPr lang="en-CA" sz="1200" kern="1200" dirty="0">
                <a:solidFill>
                  <a:schemeClr val="tx1"/>
                </a:solidFill>
                <a:effectLst/>
                <a:latin typeface="+mn-lt"/>
                <a:ea typeface="+mn-ea"/>
                <a:cs typeface="+mn-cs"/>
              </a:rPr>
              <a:t> An acid-base-nucleophile is the most common for generating a nucleophilic residue for covalent catalysis. It works as a charge relay system, polarizing the nucleophile, which attacks the substrate, forming an intermediate that is hydrolyzed releasing the product. In the case of LPL, the nucleophile is Ser159, the acid is Asp183 and the base is His 268. This is the same triad as in chymotrypsin. In this triad, the acid is hydrogen bonded to the base, which polarises and activates the nucleophile. First, the polarized nucleophile attacks the carbonyl carbon, forcing the carbonyl oxygen to accept an electron, forming a tetrahedral intermediate. This intermediate then collapses back to a carbonyl with the nucleophile, ejecting the other half of the substrate, which is aided by the addition of a proton by the base. In a hydrolysis reaction, the acyl-enzyme intermediate is then attacked by a water molecule, resulting in the release of the second half of the product. </a:t>
            </a:r>
          </a:p>
        </p:txBody>
      </p:sp>
      <p:sp>
        <p:nvSpPr>
          <p:cNvPr id="4" name="Slide Number Placeholder 3"/>
          <p:cNvSpPr>
            <a:spLocks noGrp="1"/>
          </p:cNvSpPr>
          <p:nvPr>
            <p:ph type="sldNum" sz="quarter" idx="5"/>
          </p:nvPr>
        </p:nvSpPr>
        <p:spPr/>
        <p:txBody>
          <a:bodyPr/>
          <a:lstStyle/>
          <a:p>
            <a:fld id="{BD29241C-0B3F-6F43-9527-30C730D655F6}" type="slidenum">
              <a:rPr lang="en-US" smtClean="0"/>
              <a:t>18</a:t>
            </a:fld>
            <a:endParaRPr lang="en-US"/>
          </a:p>
        </p:txBody>
      </p:sp>
    </p:spTree>
    <p:extLst>
      <p:ext uri="{BB962C8B-B14F-4D97-AF65-F5344CB8AC3E}">
        <p14:creationId xmlns:p14="http://schemas.microsoft.com/office/powerpoint/2010/main" val="1455846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heparin-binding motif of LPL forms a large basic patch that spans both domains, stabilizing the protein, and driving fast, transient electrostatic interactions with HSPGs (facilitate the protein moving up a gradient).</a:t>
            </a:r>
          </a:p>
          <a:p>
            <a:pPr marL="0" indent="0">
              <a:buNone/>
            </a:pPr>
            <a:endParaRPr lang="en-US" dirty="0"/>
          </a:p>
          <a:p>
            <a:pPr marL="0" indent="0">
              <a:buNone/>
            </a:pPr>
            <a:r>
              <a:rPr lang="en-US" dirty="0"/>
              <a:t>_____</a:t>
            </a:r>
          </a:p>
          <a:p>
            <a:pPr marL="171450" indent="-171450">
              <a:buFont typeface="Arial" panose="020B0604020202020204" pitchFamily="34" charset="0"/>
              <a:buChar char="•"/>
            </a:pPr>
            <a:r>
              <a:rPr lang="en-US" dirty="0"/>
              <a:t>Not the actual structure of LPL, inferred from PL, but largely close</a:t>
            </a:r>
          </a:p>
          <a:p>
            <a:pPr marL="171450" indent="-171450">
              <a:buFont typeface="Arial" panose="020B0604020202020204" pitchFamily="34" charset="0"/>
              <a:buChar char="•"/>
            </a:pPr>
            <a:r>
              <a:rPr lang="en-US" dirty="0"/>
              <a:t>The stability of monomeric LPL is quite low (largely due to the a/b hydrolase domain), its Tm is 35C</a:t>
            </a:r>
          </a:p>
          <a:p>
            <a:pPr marL="171450" indent="-171450">
              <a:buFont typeface="Arial" panose="020B0604020202020204" pitchFamily="34" charset="0"/>
              <a:buChar char="•"/>
            </a:pPr>
            <a:r>
              <a:rPr lang="en-US" dirty="0"/>
              <a:t>Even binding of small heparin fragments raises the Tm to 42C</a:t>
            </a:r>
          </a:p>
          <a:p>
            <a:pPr marL="171450" indent="-171450">
              <a:buFont typeface="Arial" panose="020B0604020202020204" pitchFamily="34" charset="0"/>
              <a:buChar char="•"/>
            </a:pPr>
            <a:endParaRPr lang="en-CA" sz="1200" b="0" i="0" u="none" strike="noStrike" dirty="0">
              <a:solidFill>
                <a:srgbClr val="000000"/>
              </a:solidFill>
              <a:effectLst/>
              <a:latin typeface="Arial" panose="020B0604020202020204" pitchFamily="34" charset="0"/>
            </a:endParaRPr>
          </a:p>
          <a:p>
            <a:pPr marL="171450" indent="-171450">
              <a:buFont typeface="Arial" panose="020B0604020202020204" pitchFamily="34" charset="0"/>
              <a:buChar char="•"/>
            </a:pPr>
            <a:r>
              <a:rPr lang="en-CA" sz="1200" b="0" i="0" u="none" strike="noStrike" dirty="0">
                <a:solidFill>
                  <a:srgbClr val="000000"/>
                </a:solidFill>
                <a:effectLst/>
                <a:latin typeface="Arial" panose="020B0604020202020204" pitchFamily="34" charset="0"/>
              </a:rPr>
              <a:t>Interestingly, to show that LPL is active as a monomer, prevented LPL from forming homodimers by adding antibody 5D2 (which binds the </a:t>
            </a:r>
            <a:r>
              <a:rPr lang="en-CA" sz="1200" b="0" i="0" u="none" strike="noStrike" dirty="0" err="1">
                <a:solidFill>
                  <a:srgbClr val="000000"/>
                </a:solidFill>
                <a:effectLst/>
                <a:latin typeface="Arial" panose="020B0604020202020204" pitchFamily="34" charset="0"/>
              </a:rPr>
              <a:t>Trp</a:t>
            </a:r>
            <a:r>
              <a:rPr lang="en-CA" sz="1200" b="0" i="0" u="none" strike="noStrike" dirty="0">
                <a:solidFill>
                  <a:srgbClr val="000000"/>
                </a:solidFill>
                <a:effectLst/>
                <a:latin typeface="Arial" panose="020B0604020202020204" pitchFamily="34" charset="0"/>
              </a:rPr>
              <a:t>-rich loop of LPL’s C-terminal PLAT domain and prevents the formation of the head-to-tail homodimers)</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Two distinct interactions between LPL and GPIHBP1</a:t>
            </a:r>
          </a:p>
          <a:p>
            <a:pPr marL="685800" lvl="1" indent="-228600">
              <a:buFont typeface="+mj-lt"/>
              <a:buAutoNum type="arabicPeriod"/>
            </a:pPr>
            <a:r>
              <a:rPr lang="en-US" dirty="0"/>
              <a:t>A fast and transient electrostatic interaction between the disordered acid domain of GPIHBP1 and the heparin binding site of LPL</a:t>
            </a:r>
          </a:p>
          <a:p>
            <a:pPr marL="685800" lvl="1" indent="-228600">
              <a:buFont typeface="+mj-lt"/>
              <a:buAutoNum type="arabicPeriod"/>
            </a:pPr>
            <a:r>
              <a:rPr lang="en-US" dirty="0"/>
              <a:t>A slow and stable interaction between the LU domain and the PLAT domain of LPL</a:t>
            </a:r>
          </a:p>
          <a:p>
            <a:pPr marL="628650" lvl="1" indent="-171450">
              <a:buFont typeface="Arial" panose="020B0604020202020204" pitchFamily="34" charset="0"/>
              <a:buChar char="•"/>
            </a:pPr>
            <a:r>
              <a:rPr lang="en-US" dirty="0"/>
              <a:t>These combine to a very fast association rate and a slow dissociation rate</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RIGHT: GPIHBP1 LU domain forms a concave hydrophobic surface that interacts with the hydrophobic surface of the c-terminal domain of LPL</a:t>
            </a:r>
          </a:p>
          <a:p>
            <a:pPr marL="171450" lvl="0" indent="-171450">
              <a:buFont typeface="Arial" panose="020B0604020202020204" pitchFamily="34" charset="0"/>
              <a:buChar char="•"/>
            </a:pPr>
            <a:r>
              <a:rPr lang="en-US" dirty="0"/>
              <a:t>MIDDLE: In blue is the large basic patch (~2400A</a:t>
            </a:r>
            <a:r>
              <a:rPr lang="en-US" baseline="30000" dirty="0"/>
              <a:t>2</a:t>
            </a:r>
            <a:r>
              <a:rPr lang="en-US" baseline="0" dirty="0"/>
              <a:t>) in LPL spanning the c-terminal, hinge and n-terminal. The n-terminal of the acidic domain of GPIHBP1 would interact here (not crystalized, this is the acidic intrinsically disordered domain (IDR)) and stabilize the hydrolase domain</a:t>
            </a:r>
          </a:p>
          <a:p>
            <a:pPr marL="171450" lvl="0" indent="-171450">
              <a:buFont typeface="Arial" panose="020B0604020202020204" pitchFamily="34" charset="0"/>
              <a:buChar char="•"/>
            </a:pPr>
            <a:r>
              <a:rPr lang="en-US" baseline="0" dirty="0"/>
              <a:t>LEFT: On the other face of the protein, the W-rich loop would interact with lipids, lid domain and active site.</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About GoF: The S474* variant terminates the protein with Lys-Lys close to the large basic patch (instead of Ser-</a:t>
            </a:r>
            <a:r>
              <a:rPr lang="en-US" dirty="0" err="1"/>
              <a:t>Gly</a:t>
            </a:r>
            <a:r>
              <a:rPr lang="en-US" dirty="0"/>
              <a:t>), so this could allow for a stronger electrostatic interaction with the acidic binding domain of GPIHBP1 OR with HSPGs—this one probably makes more sense since we pick it up in the cell culture model.</a:t>
            </a:r>
          </a:p>
          <a:p>
            <a:pPr marL="171450" indent="-171450">
              <a:buFont typeface="Arial" panose="020B0604020202020204" pitchFamily="34" charset="0"/>
              <a:buChar cha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*Cool that apparently it is well known that intrinsic protein disorder often underlies fast association rates by increasing the capture radius for these electrostatic interactions and lack of orientation constraints </a:t>
            </a:r>
          </a:p>
          <a:p>
            <a:endParaRPr lang="en-US" dirty="0"/>
          </a:p>
        </p:txBody>
      </p:sp>
      <p:sp>
        <p:nvSpPr>
          <p:cNvPr id="4" name="Slide Number Placeholder 3"/>
          <p:cNvSpPr>
            <a:spLocks noGrp="1"/>
          </p:cNvSpPr>
          <p:nvPr>
            <p:ph type="sldNum" sz="quarter" idx="5"/>
          </p:nvPr>
        </p:nvSpPr>
        <p:spPr/>
        <p:txBody>
          <a:bodyPr/>
          <a:lstStyle/>
          <a:p>
            <a:fld id="{BD29241C-0B3F-6F43-9527-30C730D655F6}" type="slidenum">
              <a:rPr lang="en-US" smtClean="0"/>
              <a:t>19</a:t>
            </a:fld>
            <a:endParaRPr lang="en-US"/>
          </a:p>
        </p:txBody>
      </p:sp>
    </p:spTree>
    <p:extLst>
      <p:ext uri="{BB962C8B-B14F-4D97-AF65-F5344CB8AC3E}">
        <p14:creationId xmlns:p14="http://schemas.microsoft.com/office/powerpoint/2010/main" val="4200700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a:t>Here, in the absence of HSPG binding is that LPL is not stabilized and unfolds.</a:t>
            </a:r>
          </a:p>
          <a:p>
            <a:pPr marL="171450" indent="-171450">
              <a:buFontTx/>
              <a:buChar char="-"/>
            </a:pPr>
            <a:endParaRPr lang="en-US" baseline="0" dirty="0"/>
          </a:p>
          <a:p>
            <a:endParaRPr lang="en-US" dirty="0"/>
          </a:p>
        </p:txBody>
      </p:sp>
      <p:sp>
        <p:nvSpPr>
          <p:cNvPr id="4" name="Slide Number Placeholder 3"/>
          <p:cNvSpPr>
            <a:spLocks noGrp="1"/>
          </p:cNvSpPr>
          <p:nvPr>
            <p:ph type="sldNum" sz="quarter" idx="5"/>
          </p:nvPr>
        </p:nvSpPr>
        <p:spPr/>
        <p:txBody>
          <a:bodyPr/>
          <a:lstStyle/>
          <a:p>
            <a:fld id="{BD29241C-0B3F-6F43-9527-30C730D655F6}" type="slidenum">
              <a:rPr lang="en-US" smtClean="0"/>
              <a:t>20</a:t>
            </a:fld>
            <a:endParaRPr lang="en-US"/>
          </a:p>
        </p:txBody>
      </p:sp>
    </p:spTree>
    <p:extLst>
      <p:ext uri="{BB962C8B-B14F-4D97-AF65-F5344CB8AC3E}">
        <p14:creationId xmlns:p14="http://schemas.microsoft.com/office/powerpoint/2010/main" val="2921269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908C95-906D-674D-9623-079C9ECB88A3}" type="slidenum">
              <a:rPr lang="en-US" smtClean="0"/>
              <a:t>22</a:t>
            </a:fld>
            <a:endParaRPr lang="en-US"/>
          </a:p>
        </p:txBody>
      </p:sp>
    </p:spTree>
    <p:extLst>
      <p:ext uri="{BB962C8B-B14F-4D97-AF65-F5344CB8AC3E}">
        <p14:creationId xmlns:p14="http://schemas.microsoft.com/office/powerpoint/2010/main" val="2534297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a:t>
            </a:r>
            <a:r>
              <a:rPr lang="en-US" dirty="0" err="1"/>
              <a:t>ClinVar</a:t>
            </a:r>
            <a:r>
              <a:rPr lang="en-US" dirty="0"/>
              <a:t> #s as a December 2025: 9 B/LB; 53 P/LP; and183 VUS.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Mann-Whitney U &lt; 0.01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BD29241C-0B3F-6F43-9527-30C730D655F6}" type="slidenum">
              <a:rPr lang="en-US" smtClean="0"/>
              <a:t>23</a:t>
            </a:fld>
            <a:endParaRPr lang="en-US"/>
          </a:p>
        </p:txBody>
      </p:sp>
    </p:spTree>
    <p:extLst>
      <p:ext uri="{BB962C8B-B14F-4D97-AF65-F5344CB8AC3E}">
        <p14:creationId xmlns:p14="http://schemas.microsoft.com/office/powerpoint/2010/main" val="23574168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BD29241C-0B3F-6F43-9527-30C730D655F6}" type="slidenum">
              <a:rPr lang="en-US" smtClean="0"/>
              <a:t>24</a:t>
            </a:fld>
            <a:endParaRPr lang="en-US"/>
          </a:p>
        </p:txBody>
      </p:sp>
    </p:spTree>
    <p:extLst>
      <p:ext uri="{BB962C8B-B14F-4D97-AF65-F5344CB8AC3E}">
        <p14:creationId xmlns:p14="http://schemas.microsoft.com/office/powerpoint/2010/main" val="30361628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29241C-0B3F-6F43-9527-30C730D655F6}" type="slidenum">
              <a:rPr lang="en-US" smtClean="0"/>
              <a:t>25</a:t>
            </a:fld>
            <a:endParaRPr lang="en-US"/>
          </a:p>
        </p:txBody>
      </p:sp>
    </p:spTree>
    <p:extLst>
      <p:ext uri="{BB962C8B-B14F-4D97-AF65-F5344CB8AC3E}">
        <p14:creationId xmlns:p14="http://schemas.microsoft.com/office/powerpoint/2010/main" val="3723624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108 VUSs is ~ 60% of the current VUSs in </a:t>
            </a:r>
            <a:r>
              <a:rPr lang="en-US" dirty="0" err="1"/>
              <a:t>ClinVar</a:t>
            </a:r>
            <a:r>
              <a:rPr lang="en-US" dirty="0"/>
              <a:t> (December 2025).</a:t>
            </a:r>
          </a:p>
        </p:txBody>
      </p:sp>
      <p:sp>
        <p:nvSpPr>
          <p:cNvPr id="4" name="Slide Number Placeholder 3"/>
          <p:cNvSpPr>
            <a:spLocks noGrp="1"/>
          </p:cNvSpPr>
          <p:nvPr>
            <p:ph type="sldNum" sz="quarter" idx="5"/>
          </p:nvPr>
        </p:nvSpPr>
        <p:spPr/>
        <p:txBody>
          <a:bodyPr/>
          <a:lstStyle/>
          <a:p>
            <a:fld id="{BD29241C-0B3F-6F43-9527-30C730D655F6}" type="slidenum">
              <a:rPr lang="en-US" smtClean="0"/>
              <a:t>26</a:t>
            </a:fld>
            <a:endParaRPr lang="en-US"/>
          </a:p>
        </p:txBody>
      </p:sp>
    </p:spTree>
    <p:extLst>
      <p:ext uri="{BB962C8B-B14F-4D97-AF65-F5344CB8AC3E}">
        <p14:creationId xmlns:p14="http://schemas.microsoft.com/office/powerpoint/2010/main" val="2762377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29241C-0B3F-6F43-9527-30C730D655F6}" type="slidenum">
              <a:rPr lang="en-US" smtClean="0"/>
              <a:t>27</a:t>
            </a:fld>
            <a:endParaRPr lang="en-US"/>
          </a:p>
        </p:txBody>
      </p:sp>
    </p:spTree>
    <p:extLst>
      <p:ext uri="{BB962C8B-B14F-4D97-AF65-F5344CB8AC3E}">
        <p14:creationId xmlns:p14="http://schemas.microsoft.com/office/powerpoint/2010/main" val="3581426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Do PRCs and LLRs and maybe </a:t>
            </a:r>
            <a:r>
              <a:rPr lang="en-US" dirty="0" err="1"/>
              <a:t>Invitae</a:t>
            </a:r>
            <a:r>
              <a:rPr lang="en-US" dirty="0"/>
              <a:t>?</a:t>
            </a:r>
          </a:p>
        </p:txBody>
      </p:sp>
      <p:sp>
        <p:nvSpPr>
          <p:cNvPr id="4" name="Slide Number Placeholder 3"/>
          <p:cNvSpPr>
            <a:spLocks noGrp="1"/>
          </p:cNvSpPr>
          <p:nvPr>
            <p:ph type="sldNum" sz="quarter" idx="5"/>
          </p:nvPr>
        </p:nvSpPr>
        <p:spPr/>
        <p:txBody>
          <a:bodyPr/>
          <a:lstStyle/>
          <a:p>
            <a:fld id="{BD29241C-0B3F-6F43-9527-30C730D655F6}" type="slidenum">
              <a:rPr lang="en-US" smtClean="0"/>
              <a:t>28</a:t>
            </a:fld>
            <a:endParaRPr lang="en-US"/>
          </a:p>
        </p:txBody>
      </p:sp>
    </p:spTree>
    <p:extLst>
      <p:ext uri="{BB962C8B-B14F-4D97-AF65-F5344CB8AC3E}">
        <p14:creationId xmlns:p14="http://schemas.microsoft.com/office/powerpoint/2010/main" val="23919738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29241C-0B3F-6F43-9527-30C730D655F6}" type="slidenum">
              <a:rPr lang="en-US" smtClean="0"/>
              <a:t>29</a:t>
            </a:fld>
            <a:endParaRPr lang="en-US"/>
          </a:p>
        </p:txBody>
      </p:sp>
    </p:spTree>
    <p:extLst>
      <p:ext uri="{BB962C8B-B14F-4D97-AF65-F5344CB8AC3E}">
        <p14:creationId xmlns:p14="http://schemas.microsoft.com/office/powerpoint/2010/main" val="3732295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5BA3F-2FCB-4449-CA7C-1AF528D52E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2D73AB-EB9C-8B19-636C-81C1E9CB78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Slide Number Placeholder 6">
            <a:extLst>
              <a:ext uri="{FF2B5EF4-FFF2-40B4-BE49-F238E27FC236}">
                <a16:creationId xmlns:a16="http://schemas.microsoft.com/office/drawing/2014/main" id="{4E7E13E7-E32B-1CD3-4E35-3D97F8B60F9F}"/>
              </a:ext>
            </a:extLst>
          </p:cNvPr>
          <p:cNvSpPr>
            <a:spLocks noGrp="1"/>
          </p:cNvSpPr>
          <p:nvPr>
            <p:ph type="sldNum" sz="quarter" idx="10"/>
          </p:nvPr>
        </p:nvSpPr>
        <p:spPr/>
        <p:txBody>
          <a:bodyPr/>
          <a:lstStyle/>
          <a:p>
            <a:fld id="{FFE6A9D9-CBDA-4340-9DEF-3A7195784676}" type="slidenum">
              <a:rPr lang="en-US" smtClean="0"/>
              <a:pPr/>
              <a:t>‹#›</a:t>
            </a:fld>
            <a:endParaRPr lang="en-US" dirty="0"/>
          </a:p>
        </p:txBody>
      </p:sp>
    </p:spTree>
    <p:extLst>
      <p:ext uri="{BB962C8B-B14F-4D97-AF65-F5344CB8AC3E}">
        <p14:creationId xmlns:p14="http://schemas.microsoft.com/office/powerpoint/2010/main" val="617143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4A8B7-FADD-480A-19A4-87ED597010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4B40ED-2ABD-BEEA-5319-4AC9552DCB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09C63574-04CF-E51D-C0D5-B7172AD5AB0C}"/>
              </a:ext>
            </a:extLst>
          </p:cNvPr>
          <p:cNvSpPr>
            <a:spLocks noGrp="1"/>
          </p:cNvSpPr>
          <p:nvPr>
            <p:ph type="sldNum" sz="quarter" idx="10"/>
          </p:nvPr>
        </p:nvSpPr>
        <p:spPr/>
        <p:txBody>
          <a:bodyPr/>
          <a:lstStyle/>
          <a:p>
            <a:fld id="{FFE6A9D9-CBDA-4340-9DEF-3A7195784676}" type="slidenum">
              <a:rPr lang="en-US" smtClean="0"/>
              <a:pPr/>
              <a:t>‹#›</a:t>
            </a:fld>
            <a:endParaRPr lang="en-US"/>
          </a:p>
        </p:txBody>
      </p:sp>
      <p:sp>
        <p:nvSpPr>
          <p:cNvPr id="8" name="Text Placeholder 8">
            <a:extLst>
              <a:ext uri="{FF2B5EF4-FFF2-40B4-BE49-F238E27FC236}">
                <a16:creationId xmlns:a16="http://schemas.microsoft.com/office/drawing/2014/main" id="{432E599E-B648-EF44-B725-BCB57E3C5DD2}"/>
              </a:ext>
            </a:extLst>
          </p:cNvPr>
          <p:cNvSpPr>
            <a:spLocks noGrp="1"/>
          </p:cNvSpPr>
          <p:nvPr>
            <p:ph type="body" sz="quarter" idx="11" hasCustomPrompt="1"/>
          </p:nvPr>
        </p:nvSpPr>
        <p:spPr>
          <a:xfrm>
            <a:off x="358800" y="6357600"/>
            <a:ext cx="2743200" cy="367200"/>
          </a:xfrm>
        </p:spPr>
        <p:txBody>
          <a:bodyPr anchor="ctr">
            <a:normAutofit/>
          </a:bodyPr>
          <a:lstStyle>
            <a:lvl1pPr marL="0" indent="0">
              <a:buNone/>
              <a:defRPr sz="1600"/>
            </a:lvl1pPr>
          </a:lstStyle>
          <a:p>
            <a:pPr lvl="0"/>
            <a:r>
              <a:rPr lang="en-US" dirty="0"/>
              <a:t>Reference(s)</a:t>
            </a:r>
          </a:p>
        </p:txBody>
      </p:sp>
    </p:spTree>
    <p:extLst>
      <p:ext uri="{BB962C8B-B14F-4D97-AF65-F5344CB8AC3E}">
        <p14:creationId xmlns:p14="http://schemas.microsoft.com/office/powerpoint/2010/main" val="2395028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1EB9D-5D0C-7334-9FB4-038740D96502}"/>
              </a:ext>
            </a:extLst>
          </p:cNvPr>
          <p:cNvSpPr>
            <a:spLocks noGrp="1"/>
          </p:cNvSpPr>
          <p:nvPr>
            <p:ph type="title"/>
          </p:nvPr>
        </p:nvSpPr>
        <p:spPr>
          <a:xfrm>
            <a:off x="478200" y="365125"/>
            <a:ext cx="1123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3A99D7-FEC7-7614-8189-057EC23417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D13F85-CB5D-F2D9-2485-277930EE58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318822-8D62-65CF-9BF5-C2B9AC0D9E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B810A6-E944-C771-BA28-F42697ADD6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a:extLst>
              <a:ext uri="{FF2B5EF4-FFF2-40B4-BE49-F238E27FC236}">
                <a16:creationId xmlns:a16="http://schemas.microsoft.com/office/drawing/2014/main" id="{4B0CE460-0424-433A-30EF-D8BDBA258229}"/>
              </a:ext>
            </a:extLst>
          </p:cNvPr>
          <p:cNvSpPr>
            <a:spLocks noGrp="1"/>
          </p:cNvSpPr>
          <p:nvPr>
            <p:ph type="sldNum" sz="quarter" idx="10"/>
          </p:nvPr>
        </p:nvSpPr>
        <p:spPr/>
        <p:txBody>
          <a:bodyPr/>
          <a:lstStyle/>
          <a:p>
            <a:fld id="{FFE6A9D9-CBDA-4340-9DEF-3A7195784676}" type="slidenum">
              <a:rPr lang="en-US" smtClean="0"/>
              <a:pPr/>
              <a:t>‹#›</a:t>
            </a:fld>
            <a:endParaRPr lang="en-US"/>
          </a:p>
        </p:txBody>
      </p:sp>
      <p:sp>
        <p:nvSpPr>
          <p:cNvPr id="11" name="Text Placeholder 8">
            <a:extLst>
              <a:ext uri="{FF2B5EF4-FFF2-40B4-BE49-F238E27FC236}">
                <a16:creationId xmlns:a16="http://schemas.microsoft.com/office/drawing/2014/main" id="{7B7038A3-2E5A-14BE-E71E-79D0CAD88138}"/>
              </a:ext>
            </a:extLst>
          </p:cNvPr>
          <p:cNvSpPr>
            <a:spLocks noGrp="1"/>
          </p:cNvSpPr>
          <p:nvPr>
            <p:ph type="body" sz="quarter" idx="11" hasCustomPrompt="1"/>
          </p:nvPr>
        </p:nvSpPr>
        <p:spPr>
          <a:xfrm>
            <a:off x="358800" y="6357600"/>
            <a:ext cx="2743200" cy="367200"/>
          </a:xfrm>
        </p:spPr>
        <p:txBody>
          <a:bodyPr anchor="ctr">
            <a:normAutofit/>
          </a:bodyPr>
          <a:lstStyle>
            <a:lvl1pPr marL="0" indent="0">
              <a:buNone/>
              <a:defRPr sz="1600"/>
            </a:lvl1pPr>
          </a:lstStyle>
          <a:p>
            <a:pPr lvl="0"/>
            <a:r>
              <a:rPr lang="en-US" dirty="0"/>
              <a:t>Reference(s)</a:t>
            </a:r>
          </a:p>
        </p:txBody>
      </p:sp>
    </p:spTree>
    <p:extLst>
      <p:ext uri="{BB962C8B-B14F-4D97-AF65-F5344CB8AC3E}">
        <p14:creationId xmlns:p14="http://schemas.microsoft.com/office/powerpoint/2010/main" val="1457699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C3C38-6590-62A1-D3C4-2B63C390257E}"/>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3F1FB586-F86F-7BC7-C087-9F872C2B1710}"/>
              </a:ext>
            </a:extLst>
          </p:cNvPr>
          <p:cNvSpPr>
            <a:spLocks noGrp="1"/>
          </p:cNvSpPr>
          <p:nvPr>
            <p:ph type="sldNum" sz="quarter" idx="10"/>
          </p:nvPr>
        </p:nvSpPr>
        <p:spPr/>
        <p:txBody>
          <a:bodyPr/>
          <a:lstStyle/>
          <a:p>
            <a:fld id="{FFE6A9D9-CBDA-4340-9DEF-3A7195784676}" type="slidenum">
              <a:rPr lang="en-US" smtClean="0"/>
              <a:pPr/>
              <a:t>‹#›</a:t>
            </a:fld>
            <a:endParaRPr lang="en-US"/>
          </a:p>
        </p:txBody>
      </p:sp>
      <p:sp>
        <p:nvSpPr>
          <p:cNvPr id="7" name="Text Placeholder 8">
            <a:extLst>
              <a:ext uri="{FF2B5EF4-FFF2-40B4-BE49-F238E27FC236}">
                <a16:creationId xmlns:a16="http://schemas.microsoft.com/office/drawing/2014/main" id="{78F58AD9-CF04-5D48-C5E7-643B4BDD8F4C}"/>
              </a:ext>
            </a:extLst>
          </p:cNvPr>
          <p:cNvSpPr>
            <a:spLocks noGrp="1"/>
          </p:cNvSpPr>
          <p:nvPr>
            <p:ph type="body" sz="quarter" idx="11" hasCustomPrompt="1"/>
          </p:nvPr>
        </p:nvSpPr>
        <p:spPr>
          <a:xfrm>
            <a:off x="358800" y="6357600"/>
            <a:ext cx="2743200" cy="367200"/>
          </a:xfrm>
        </p:spPr>
        <p:txBody>
          <a:bodyPr anchor="ctr">
            <a:normAutofit/>
          </a:bodyPr>
          <a:lstStyle>
            <a:lvl1pPr marL="0" indent="0">
              <a:buNone/>
              <a:defRPr sz="1600"/>
            </a:lvl1pPr>
          </a:lstStyle>
          <a:p>
            <a:pPr lvl="0"/>
            <a:r>
              <a:rPr lang="en-US" dirty="0"/>
              <a:t>Reference(s)</a:t>
            </a:r>
          </a:p>
        </p:txBody>
      </p:sp>
    </p:spTree>
    <p:extLst>
      <p:ext uri="{BB962C8B-B14F-4D97-AF65-F5344CB8AC3E}">
        <p14:creationId xmlns:p14="http://schemas.microsoft.com/office/powerpoint/2010/main" val="2730167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7A158CF-9F62-A077-50D1-9C4EDFB8DF91}"/>
              </a:ext>
            </a:extLst>
          </p:cNvPr>
          <p:cNvSpPr>
            <a:spLocks noGrp="1"/>
          </p:cNvSpPr>
          <p:nvPr>
            <p:ph type="sldNum" sz="quarter" idx="10"/>
          </p:nvPr>
        </p:nvSpPr>
        <p:spPr/>
        <p:txBody>
          <a:bodyPr/>
          <a:lstStyle/>
          <a:p>
            <a:fld id="{FFE6A9D9-CBDA-4340-9DEF-3A7195784676}" type="slidenum">
              <a:rPr lang="en-US" smtClean="0"/>
              <a:pPr/>
              <a:t>‹#›</a:t>
            </a:fld>
            <a:endParaRPr lang="en-US"/>
          </a:p>
        </p:txBody>
      </p:sp>
      <p:sp>
        <p:nvSpPr>
          <p:cNvPr id="6" name="Text Placeholder 8">
            <a:extLst>
              <a:ext uri="{FF2B5EF4-FFF2-40B4-BE49-F238E27FC236}">
                <a16:creationId xmlns:a16="http://schemas.microsoft.com/office/drawing/2014/main" id="{0AE10912-CF6A-7312-43DF-6890EB3AEAD3}"/>
              </a:ext>
            </a:extLst>
          </p:cNvPr>
          <p:cNvSpPr>
            <a:spLocks noGrp="1"/>
          </p:cNvSpPr>
          <p:nvPr>
            <p:ph type="body" sz="quarter" idx="11" hasCustomPrompt="1"/>
          </p:nvPr>
        </p:nvSpPr>
        <p:spPr>
          <a:xfrm>
            <a:off x="358800" y="6357600"/>
            <a:ext cx="2743200" cy="367200"/>
          </a:xfrm>
        </p:spPr>
        <p:txBody>
          <a:bodyPr anchor="ctr">
            <a:normAutofit/>
          </a:bodyPr>
          <a:lstStyle>
            <a:lvl1pPr marL="0" indent="0">
              <a:buNone/>
              <a:defRPr sz="1600"/>
            </a:lvl1pPr>
          </a:lstStyle>
          <a:p>
            <a:pPr lvl="0"/>
            <a:r>
              <a:rPr lang="en-US" dirty="0"/>
              <a:t>Reference(s)</a:t>
            </a:r>
          </a:p>
        </p:txBody>
      </p:sp>
    </p:spTree>
    <p:extLst>
      <p:ext uri="{BB962C8B-B14F-4D97-AF65-F5344CB8AC3E}">
        <p14:creationId xmlns:p14="http://schemas.microsoft.com/office/powerpoint/2010/main" val="3591344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56CFE-6DD1-85D5-4643-AEA547ED77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04B20D-C0CC-1D4B-5C73-CFC052FF7F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2F6E58-4C93-39D0-35BC-98B62352DC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3B945726-25E9-22E0-1C82-A76888CA4BCF}"/>
              </a:ext>
            </a:extLst>
          </p:cNvPr>
          <p:cNvSpPr>
            <a:spLocks noGrp="1"/>
          </p:cNvSpPr>
          <p:nvPr>
            <p:ph type="sldNum" sz="quarter" idx="12"/>
          </p:nvPr>
        </p:nvSpPr>
        <p:spPr>
          <a:xfrm>
            <a:off x="9090000" y="6356350"/>
            <a:ext cx="2743200" cy="365125"/>
          </a:xfrm>
        </p:spPr>
        <p:txBody>
          <a:bodyPr anchor="ctr"/>
          <a:lstStyle>
            <a:lvl1pPr>
              <a:defRPr sz="1000"/>
            </a:lvl1pPr>
          </a:lstStyle>
          <a:p>
            <a:fld id="{A1447A81-95D2-D446-9BC1-0B771B348E3D}" type="slidenum">
              <a:rPr lang="en-US" smtClean="0"/>
              <a:pPr/>
              <a:t>‹#›</a:t>
            </a:fld>
            <a:endParaRPr lang="en-US" dirty="0"/>
          </a:p>
        </p:txBody>
      </p:sp>
      <p:sp>
        <p:nvSpPr>
          <p:cNvPr id="9" name="Text Placeholder 7">
            <a:extLst>
              <a:ext uri="{FF2B5EF4-FFF2-40B4-BE49-F238E27FC236}">
                <a16:creationId xmlns:a16="http://schemas.microsoft.com/office/drawing/2014/main" id="{E67AFF2F-AA6B-0B27-9D0D-1F85271A2D46}"/>
              </a:ext>
            </a:extLst>
          </p:cNvPr>
          <p:cNvSpPr>
            <a:spLocks noGrp="1"/>
          </p:cNvSpPr>
          <p:nvPr>
            <p:ph type="body" sz="quarter" idx="13" hasCustomPrompt="1"/>
          </p:nvPr>
        </p:nvSpPr>
        <p:spPr>
          <a:xfrm>
            <a:off x="360000" y="6356350"/>
            <a:ext cx="3600000" cy="363600"/>
          </a:xfrm>
        </p:spPr>
        <p:txBody>
          <a:bodyPr anchor="ctr">
            <a:normAutofit/>
          </a:bodyPr>
          <a:lstStyle>
            <a:lvl1pPr marL="0" indent="0">
              <a:buNone/>
              <a:defRPr sz="1000"/>
            </a:lvl1pPr>
          </a:lstStyle>
          <a:p>
            <a:pPr lvl="0"/>
            <a:r>
              <a:rPr lang="en-US" dirty="0"/>
              <a:t>Reference(s)</a:t>
            </a:r>
          </a:p>
        </p:txBody>
      </p:sp>
    </p:spTree>
    <p:extLst>
      <p:ext uri="{BB962C8B-B14F-4D97-AF65-F5344CB8AC3E}">
        <p14:creationId xmlns:p14="http://schemas.microsoft.com/office/powerpoint/2010/main" val="3072452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39AF4-7DF1-8293-15BF-3F60C6774357}"/>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ED54AEB2-AFAC-954C-721A-8C4FF042D70D}"/>
              </a:ext>
            </a:extLst>
          </p:cNvPr>
          <p:cNvSpPr>
            <a:spLocks noGrp="1"/>
          </p:cNvSpPr>
          <p:nvPr>
            <p:ph type="sldNum" sz="quarter" idx="12"/>
          </p:nvPr>
        </p:nvSpPr>
        <p:spPr/>
        <p:txBody>
          <a:bodyPr/>
          <a:lstStyle/>
          <a:p>
            <a:fld id="{FD1E732B-AFD7-EF4C-AE50-40E6D22B374A}" type="slidenum">
              <a:rPr lang="en-US" smtClean="0"/>
              <a:t>‹#›</a:t>
            </a:fld>
            <a:endParaRPr lang="en-US"/>
          </a:p>
        </p:txBody>
      </p:sp>
      <p:sp>
        <p:nvSpPr>
          <p:cNvPr id="6" name="Text Placeholder 7">
            <a:extLst>
              <a:ext uri="{FF2B5EF4-FFF2-40B4-BE49-F238E27FC236}">
                <a16:creationId xmlns:a16="http://schemas.microsoft.com/office/drawing/2014/main" id="{F7278ABE-4F79-6287-5B80-258551D0F394}"/>
              </a:ext>
            </a:extLst>
          </p:cNvPr>
          <p:cNvSpPr>
            <a:spLocks noGrp="1"/>
          </p:cNvSpPr>
          <p:nvPr>
            <p:ph type="body" sz="quarter" idx="13" hasCustomPrompt="1"/>
          </p:nvPr>
        </p:nvSpPr>
        <p:spPr>
          <a:xfrm>
            <a:off x="838200" y="6356350"/>
            <a:ext cx="5257800" cy="363600"/>
          </a:xfrm>
        </p:spPr>
        <p:txBody>
          <a:bodyPr anchor="ctr">
            <a:normAutofit/>
          </a:bodyPr>
          <a:lstStyle>
            <a:lvl1pPr marL="0" indent="0">
              <a:buNone/>
              <a:defRPr sz="1400"/>
            </a:lvl1pPr>
          </a:lstStyle>
          <a:p>
            <a:pPr lvl="0"/>
            <a:r>
              <a:rPr lang="en-US" dirty="0"/>
              <a:t>Reference(s)</a:t>
            </a:r>
          </a:p>
        </p:txBody>
      </p:sp>
    </p:spTree>
    <p:extLst>
      <p:ext uri="{BB962C8B-B14F-4D97-AF65-F5344CB8AC3E}">
        <p14:creationId xmlns:p14="http://schemas.microsoft.com/office/powerpoint/2010/main" val="3478969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302DF-0024-3BD3-DCC2-E1E077A4B9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698AEF-3DDA-8387-A346-8337BF19F4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24C6265D-C4C5-435A-95C6-63B27748F8F0}"/>
              </a:ext>
            </a:extLst>
          </p:cNvPr>
          <p:cNvSpPr>
            <a:spLocks noGrp="1"/>
          </p:cNvSpPr>
          <p:nvPr>
            <p:ph type="sldNum" sz="quarter" idx="12"/>
          </p:nvPr>
        </p:nvSpPr>
        <p:spPr>
          <a:xfrm>
            <a:off x="9090000" y="6356350"/>
            <a:ext cx="2743200" cy="365125"/>
          </a:xfrm>
        </p:spPr>
        <p:txBody>
          <a:bodyPr anchor="ctr"/>
          <a:lstStyle>
            <a:lvl1pPr>
              <a:defRPr sz="1000"/>
            </a:lvl1pPr>
          </a:lstStyle>
          <a:p>
            <a:fld id="{A1447A81-95D2-D446-9BC1-0B771B348E3D}" type="slidenum">
              <a:rPr lang="en-US" smtClean="0"/>
              <a:pPr/>
              <a:t>‹#›</a:t>
            </a:fld>
            <a:endParaRPr lang="en-US" dirty="0"/>
          </a:p>
        </p:txBody>
      </p:sp>
      <p:sp>
        <p:nvSpPr>
          <p:cNvPr id="10" name="Text Placeholder 7">
            <a:extLst>
              <a:ext uri="{FF2B5EF4-FFF2-40B4-BE49-F238E27FC236}">
                <a16:creationId xmlns:a16="http://schemas.microsoft.com/office/drawing/2014/main" id="{BA615351-F316-D30F-A670-A1A162E3F5E1}"/>
              </a:ext>
            </a:extLst>
          </p:cNvPr>
          <p:cNvSpPr>
            <a:spLocks noGrp="1"/>
          </p:cNvSpPr>
          <p:nvPr>
            <p:ph type="body" sz="quarter" idx="13" hasCustomPrompt="1"/>
          </p:nvPr>
        </p:nvSpPr>
        <p:spPr>
          <a:xfrm>
            <a:off x="360000" y="6356350"/>
            <a:ext cx="3600000" cy="363600"/>
          </a:xfrm>
        </p:spPr>
        <p:txBody>
          <a:bodyPr anchor="ctr">
            <a:normAutofit/>
          </a:bodyPr>
          <a:lstStyle>
            <a:lvl1pPr marL="0" indent="0">
              <a:buNone/>
              <a:defRPr sz="1000"/>
            </a:lvl1pPr>
          </a:lstStyle>
          <a:p>
            <a:pPr lvl="0"/>
            <a:r>
              <a:rPr lang="en-US" dirty="0"/>
              <a:t>Reference(s)</a:t>
            </a:r>
          </a:p>
        </p:txBody>
      </p:sp>
    </p:spTree>
    <p:extLst>
      <p:ext uri="{BB962C8B-B14F-4D97-AF65-F5344CB8AC3E}">
        <p14:creationId xmlns:p14="http://schemas.microsoft.com/office/powerpoint/2010/main" val="838653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82DC33-DB7C-1784-FDCB-3AFFC9977A29}"/>
              </a:ext>
            </a:extLst>
          </p:cNvPr>
          <p:cNvSpPr>
            <a:spLocks noGrp="1"/>
          </p:cNvSpPr>
          <p:nvPr>
            <p:ph type="title"/>
          </p:nvPr>
        </p:nvSpPr>
        <p:spPr>
          <a:xfrm>
            <a:off x="478200" y="365125"/>
            <a:ext cx="11235600"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6DD1A96D-1184-30C3-5BE2-0BCADB6EB5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3A95A7F-5E6A-18F9-E1D2-87F0BF1ED363}"/>
              </a:ext>
            </a:extLst>
          </p:cNvPr>
          <p:cNvSpPr>
            <a:spLocks noGrp="1"/>
          </p:cNvSpPr>
          <p:nvPr>
            <p:ph type="sldNum" sz="quarter" idx="4"/>
          </p:nvPr>
        </p:nvSpPr>
        <p:spPr>
          <a:xfrm>
            <a:off x="90900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FE6A9D9-CBDA-4340-9DEF-3A7195784676}" type="slidenum">
              <a:rPr lang="en-US" smtClean="0"/>
              <a:pPr/>
              <a:t>‹#›</a:t>
            </a:fld>
            <a:endParaRPr lang="en-US"/>
          </a:p>
        </p:txBody>
      </p:sp>
    </p:spTree>
    <p:extLst>
      <p:ext uri="{BB962C8B-B14F-4D97-AF65-F5344CB8AC3E}">
        <p14:creationId xmlns:p14="http://schemas.microsoft.com/office/powerpoint/2010/main" val="51409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5" r:id="rId5"/>
    <p:sldLayoutId id="2147483656" r:id="rId6"/>
    <p:sldLayoutId id="2147483657" r:id="rId7"/>
    <p:sldLayoutId id="2147483658" r:id="rId8"/>
  </p:sldLayoutIdLst>
  <p:hf hdr="0" ftr="0" dt="0"/>
  <p:txStyles>
    <p:titleStyle>
      <a:lvl1pPr algn="ctr"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tiff"/><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07E51-959C-9FDA-635C-9D72711D24E8}"/>
              </a:ext>
            </a:extLst>
          </p:cNvPr>
          <p:cNvSpPr>
            <a:spLocks noGrp="1"/>
          </p:cNvSpPr>
          <p:nvPr>
            <p:ph type="title"/>
          </p:nvPr>
        </p:nvSpPr>
        <p:spPr/>
        <p:txBody>
          <a:bodyPr>
            <a:normAutofit/>
          </a:bodyPr>
          <a:lstStyle/>
          <a:p>
            <a:pPr rtl="0">
              <a:spcBef>
                <a:spcPts val="0"/>
              </a:spcBef>
              <a:spcAft>
                <a:spcPts val="0"/>
              </a:spcAft>
            </a:pPr>
            <a:r>
              <a:rPr lang="en-CA" sz="2400" b="1" i="0" u="none" strike="noStrike" dirty="0">
                <a:solidFill>
                  <a:srgbClr val="000000"/>
                </a:solidFill>
                <a:effectLst/>
                <a:latin typeface="Arial" panose="020B0604020202020204" pitchFamily="34" charset="0"/>
              </a:rPr>
              <a:t>CAGI</a:t>
            </a:r>
            <a:r>
              <a:rPr lang="en-CA" sz="2400" b="1" i="0" u="none" strike="noStrike" dirty="0">
                <a:solidFill>
                  <a:srgbClr val="7030A0"/>
                </a:solidFill>
                <a:effectLst/>
                <a:latin typeface="Arial" panose="020B0604020202020204" pitchFamily="34" charset="0"/>
              </a:rPr>
              <a:t> </a:t>
            </a:r>
            <a:r>
              <a:rPr lang="en-CA" sz="2400" b="1" i="0" u="none" strike="noStrike" dirty="0">
                <a:solidFill>
                  <a:srgbClr val="000000"/>
                </a:solidFill>
                <a:effectLst/>
                <a:latin typeface="Arial" panose="020B0604020202020204" pitchFamily="34" charset="0"/>
              </a:rPr>
              <a:t>7 slide pack guidelines</a:t>
            </a:r>
            <a:br>
              <a:rPr lang="en-CA" sz="2400" b="1" i="0" u="none" strike="noStrike" dirty="0">
                <a:solidFill>
                  <a:srgbClr val="000000"/>
                </a:solidFill>
                <a:effectLst/>
                <a:latin typeface="Arial" panose="020B0604020202020204" pitchFamily="34" charset="0"/>
              </a:rPr>
            </a:br>
            <a:r>
              <a:rPr lang="en-CA" sz="2400" b="1" i="0" u="none" strike="noStrike" dirty="0">
                <a:solidFill>
                  <a:srgbClr val="000000"/>
                </a:solidFill>
                <a:effectLst/>
                <a:latin typeface="Arial" panose="020B0604020202020204" pitchFamily="34" charset="0"/>
              </a:rPr>
              <a:t>I agree to my slides being used according to the following terms:</a:t>
            </a:r>
            <a:br>
              <a:rPr lang="en-CA" sz="2400" b="1" i="0" u="none" strike="noStrike" dirty="0">
                <a:solidFill>
                  <a:srgbClr val="000000"/>
                </a:solidFill>
                <a:effectLst/>
                <a:latin typeface="Arial" panose="020B0604020202020204" pitchFamily="34" charset="0"/>
              </a:rPr>
            </a:br>
            <a:r>
              <a:rPr lang="en-CA" sz="2400" b="1" i="1" u="none" strike="noStrike" dirty="0">
                <a:solidFill>
                  <a:srgbClr val="000000"/>
                </a:solidFill>
                <a:effectLst/>
                <a:latin typeface="Arial" panose="020B0604020202020204" pitchFamily="34" charset="0"/>
              </a:rPr>
              <a:t>_______</a:t>
            </a:r>
            <a:r>
              <a:rPr lang="en-CA" sz="2400" b="1" i="1" u="none" strike="noStrike" dirty="0">
                <a:solidFill>
                  <a:srgbClr val="FF3300"/>
                </a:solidFill>
                <a:effectLst/>
                <a:latin typeface="Arial" panose="020B0604020202020204" pitchFamily="34" charset="0"/>
              </a:rPr>
              <a:t>Daniel Tabet</a:t>
            </a:r>
            <a:r>
              <a:rPr lang="en-CA" sz="2400" b="1" i="1" u="none" strike="noStrike" dirty="0">
                <a:solidFill>
                  <a:srgbClr val="000000"/>
                </a:solidFill>
                <a:effectLst/>
                <a:latin typeface="Arial" panose="020B0604020202020204" pitchFamily="34" charset="0"/>
              </a:rPr>
              <a:t>_______</a:t>
            </a:r>
            <a:endParaRPr lang="en-US" sz="4000" dirty="0"/>
          </a:p>
        </p:txBody>
      </p:sp>
      <p:sp>
        <p:nvSpPr>
          <p:cNvPr id="3" name="Content Placeholder 2">
            <a:extLst>
              <a:ext uri="{FF2B5EF4-FFF2-40B4-BE49-F238E27FC236}">
                <a16:creationId xmlns:a16="http://schemas.microsoft.com/office/drawing/2014/main" id="{45BE436B-1827-5E4A-E5A3-A8BC23654622}"/>
              </a:ext>
            </a:extLst>
          </p:cNvPr>
          <p:cNvSpPr>
            <a:spLocks noGrp="1"/>
          </p:cNvSpPr>
          <p:nvPr>
            <p:ph idx="1"/>
          </p:nvPr>
        </p:nvSpPr>
        <p:spPr/>
        <p:txBody>
          <a:bodyPr>
            <a:normAutofit fontScale="70000" lnSpcReduction="20000"/>
          </a:bodyPr>
          <a:lstStyle/>
          <a:p>
            <a:pPr algn="l" rtl="0" fontAlgn="base">
              <a:spcBef>
                <a:spcPts val="0"/>
              </a:spcBef>
              <a:spcAft>
                <a:spcPts val="0"/>
              </a:spcAft>
              <a:buFont typeface="Arial" panose="020B0604020202020204" pitchFamily="34" charset="0"/>
              <a:buChar char="•"/>
            </a:pPr>
            <a:r>
              <a:rPr lang="en-CA" sz="1800" b="0" i="0" u="none" strike="noStrike" dirty="0">
                <a:solidFill>
                  <a:srgbClr val="000000"/>
                </a:solidFill>
                <a:effectLst/>
                <a:latin typeface="Arial" panose="020B0604020202020204" pitchFamily="34" charset="0"/>
              </a:rPr>
              <a:t>Authors: please include THIS slide at the beginning of your presentation to indicate that you agree with reuse of your slides in CAGI presentations, according to the terms below, and digitally sign by writing your name above.</a:t>
            </a:r>
          </a:p>
          <a:p>
            <a:pPr algn="l" rtl="0" fontAlgn="base">
              <a:spcBef>
                <a:spcPts val="280"/>
              </a:spcBef>
              <a:spcAft>
                <a:spcPts val="0"/>
              </a:spcAft>
              <a:buFont typeface="Arial" panose="020B0604020202020204" pitchFamily="34" charset="0"/>
              <a:buChar char="•"/>
            </a:pPr>
            <a:br>
              <a:rPr lang="en-CA" b="0" i="0" u="none" strike="noStrike" dirty="0">
                <a:solidFill>
                  <a:srgbClr val="000000"/>
                </a:solidFill>
                <a:effectLst/>
              </a:rPr>
            </a:br>
            <a:r>
              <a:rPr lang="en-CA" sz="1800" b="0" i="1" u="none" strike="noStrike" dirty="0">
                <a:solidFill>
                  <a:srgbClr val="0070C0"/>
                </a:solidFill>
                <a:effectLst/>
                <a:latin typeface="Arial" panose="020B0604020202020204" pitchFamily="34" charset="0"/>
              </a:rPr>
              <a:t>At CAGI</a:t>
            </a:r>
            <a:r>
              <a:rPr lang="en-CA" sz="1800" b="0" i="0" u="none" strike="noStrike" dirty="0">
                <a:solidFill>
                  <a:srgbClr val="7030A0"/>
                </a:solidFill>
                <a:effectLst/>
                <a:latin typeface="Arial" panose="020B0604020202020204" pitchFamily="34" charset="0"/>
              </a:rPr>
              <a:t> </a:t>
            </a:r>
            <a:r>
              <a:rPr lang="en-CA" sz="1800" b="0" i="0" u="none" strike="noStrike" dirty="0">
                <a:solidFill>
                  <a:srgbClr val="0070C0"/>
                </a:solidFill>
                <a:effectLst/>
                <a:latin typeface="Arial" panose="020B0604020202020204" pitchFamily="34" charset="0"/>
              </a:rPr>
              <a:t>7,</a:t>
            </a:r>
            <a:r>
              <a:rPr lang="en-CA" sz="1800" b="0" i="1" u="none" strike="noStrike" dirty="0">
                <a:solidFill>
                  <a:srgbClr val="0070C0"/>
                </a:solidFill>
                <a:effectLst/>
                <a:latin typeface="Arial" panose="020B0604020202020204" pitchFamily="34" charset="0"/>
              </a:rPr>
              <a:t> use of this slide pack is only required for CAGI dataset providers, assessors, and predictors, but all are encouraged to use the annotations for materials they do not want shared publicly.</a:t>
            </a:r>
          </a:p>
          <a:p>
            <a:pPr algn="l" rtl="0" fontAlgn="base">
              <a:spcBef>
                <a:spcPts val="280"/>
              </a:spcBef>
              <a:spcAft>
                <a:spcPts val="0"/>
              </a:spcAft>
              <a:buFont typeface="Arial" panose="020B0604020202020204" pitchFamily="34" charset="0"/>
              <a:buChar char="•"/>
            </a:pPr>
            <a:br>
              <a:rPr lang="en-CA" b="0" i="0" u="none" strike="noStrike" dirty="0">
                <a:solidFill>
                  <a:srgbClr val="000000"/>
                </a:solidFill>
                <a:effectLst/>
              </a:rPr>
            </a:br>
            <a:r>
              <a:rPr lang="en-CA" sz="1800" b="0" i="0" u="none" strike="noStrike" dirty="0">
                <a:solidFill>
                  <a:srgbClr val="000000"/>
                </a:solidFill>
                <a:effectLst/>
                <a:latin typeface="Arial" panose="020B0604020202020204" pitchFamily="34" charset="0"/>
              </a:rPr>
              <a:t>To disseminate the CAGI results, I encourage all CAGI participants to remix these CAGI slides for inclusion in their oral and poster presentations</a:t>
            </a:r>
          </a:p>
          <a:p>
            <a:pPr algn="l" rtl="0" fontAlgn="base">
              <a:spcBef>
                <a:spcPts val="280"/>
              </a:spcBef>
              <a:spcAft>
                <a:spcPts val="0"/>
              </a:spcAft>
              <a:buFont typeface="Arial" panose="020B0604020202020204" pitchFamily="34" charset="0"/>
              <a:buChar char="•"/>
            </a:pPr>
            <a:r>
              <a:rPr lang="en-CA" sz="1800" b="0" i="0" u="none" strike="noStrike" dirty="0">
                <a:solidFill>
                  <a:srgbClr val="000000"/>
                </a:solidFill>
                <a:effectLst/>
                <a:latin typeface="Arial" panose="020B0604020202020204" pitchFamily="34" charset="0"/>
              </a:rPr>
              <a:t>CAGI participants may use or publish any content of these slides only in compliance with the CAGI Data Use Agreement</a:t>
            </a:r>
          </a:p>
          <a:p>
            <a:pPr algn="l" rtl="0" fontAlgn="base">
              <a:spcBef>
                <a:spcPts val="280"/>
              </a:spcBef>
              <a:spcAft>
                <a:spcPts val="0"/>
              </a:spcAft>
              <a:buFont typeface="Arial" panose="020B0604020202020204" pitchFamily="34" charset="0"/>
              <a:buChar char="•"/>
            </a:pPr>
            <a:r>
              <a:rPr lang="en-CA" sz="1800" b="0" i="0" u="none" strike="noStrike" dirty="0">
                <a:solidFill>
                  <a:srgbClr val="000000"/>
                </a:solidFill>
                <a:effectLst/>
                <a:latin typeface="Arial" panose="020B0604020202020204" pitchFamily="34" charset="0"/>
              </a:rPr>
              <a:t>CAGI participants may not cite or publish any content of these slides except with the written permission of the originating author or in the primary CAGI publications</a:t>
            </a:r>
          </a:p>
          <a:p>
            <a:pPr algn="l" rtl="0" fontAlgn="base">
              <a:spcBef>
                <a:spcPts val="280"/>
              </a:spcBef>
              <a:spcAft>
                <a:spcPts val="0"/>
              </a:spcAft>
              <a:buFont typeface="Arial" panose="020B0604020202020204" pitchFamily="34" charset="0"/>
              <a:buChar char="•"/>
            </a:pPr>
            <a:r>
              <a:rPr lang="en-CA" sz="1800" b="0" i="0" u="none" strike="noStrike" dirty="0">
                <a:solidFill>
                  <a:srgbClr val="000000"/>
                </a:solidFill>
                <a:effectLst/>
                <a:latin typeface="Arial" panose="020B0604020202020204" pitchFamily="34" charset="0"/>
              </a:rPr>
              <a:t>CAGI participants must acknowledge the original authors of these slides and CAGI </a:t>
            </a:r>
            <a:r>
              <a:rPr lang="en-CA" sz="1800" b="0" i="0" u="none" strike="noStrike" dirty="0">
                <a:solidFill>
                  <a:srgbClr val="7030A0"/>
                </a:solidFill>
                <a:effectLst/>
                <a:latin typeface="Arial" panose="020B0604020202020204" pitchFamily="34" charset="0"/>
              </a:rPr>
              <a:t>7</a:t>
            </a:r>
            <a:r>
              <a:rPr lang="en-CA" sz="1800" b="0" i="0" u="none" strike="noStrike" dirty="0">
                <a:solidFill>
                  <a:srgbClr val="000000"/>
                </a:solidFill>
                <a:effectLst/>
                <a:latin typeface="Arial" panose="020B0604020202020204" pitchFamily="34" charset="0"/>
              </a:rPr>
              <a:t>.  Include the acknowledgement banner across the bottom</a:t>
            </a:r>
          </a:p>
          <a:p>
            <a:pPr algn="l" rtl="0" fontAlgn="base">
              <a:spcBef>
                <a:spcPts val="280"/>
              </a:spcBef>
              <a:spcAft>
                <a:spcPts val="0"/>
              </a:spcAft>
              <a:buFont typeface="Arial" panose="020B0604020202020204" pitchFamily="34" charset="0"/>
              <a:buChar char="•"/>
            </a:pPr>
            <a:r>
              <a:rPr lang="en-CA" sz="1800" b="0" i="0" u="none" strike="noStrike" dirty="0">
                <a:solidFill>
                  <a:srgbClr val="000000"/>
                </a:solidFill>
                <a:effectLst/>
                <a:latin typeface="Arial" panose="020B0604020202020204" pitchFamily="34" charset="0"/>
              </a:rPr>
              <a:t>CAGI participants must include the CAGI credits slide in their presentations</a:t>
            </a:r>
          </a:p>
          <a:p>
            <a:pPr algn="l" rtl="0" fontAlgn="base">
              <a:spcBef>
                <a:spcPts val="280"/>
              </a:spcBef>
              <a:spcAft>
                <a:spcPts val="0"/>
              </a:spcAft>
              <a:buFont typeface="Arial" panose="020B0604020202020204" pitchFamily="34" charset="0"/>
              <a:buChar char="•"/>
            </a:pPr>
            <a:r>
              <a:rPr lang="en-CA" sz="1800" b="0" i="0" u="none" strike="noStrike" dirty="0">
                <a:solidFill>
                  <a:srgbClr val="000000"/>
                </a:solidFill>
                <a:effectLst/>
                <a:latin typeface="Arial" panose="020B0604020202020204" pitchFamily="34" charset="0"/>
              </a:rPr>
              <a:t>Slides with a red slash (no remix) may not be included in a presentation unless all attendees are registered CAGI participants who signed the data use agreement</a:t>
            </a:r>
          </a:p>
          <a:p>
            <a:pPr algn="l" rtl="0" fontAlgn="base">
              <a:spcBef>
                <a:spcPts val="280"/>
              </a:spcBef>
              <a:spcAft>
                <a:spcPts val="0"/>
              </a:spcAft>
              <a:buFont typeface="Arial" panose="020B0604020202020204" pitchFamily="34" charset="0"/>
              <a:buChar char="•"/>
            </a:pPr>
            <a:r>
              <a:rPr lang="en-CA" sz="1800" b="0" i="0" u="none" strike="noStrike" dirty="0">
                <a:solidFill>
                  <a:srgbClr val="000000"/>
                </a:solidFill>
                <a:effectLst/>
                <a:latin typeface="Arial" panose="020B0604020202020204" pitchFamily="34" charset="0"/>
              </a:rPr>
              <a:t>Slides with a red X over the entire slide may not be used in any circumstances</a:t>
            </a:r>
          </a:p>
          <a:p>
            <a:pPr algn="l" rtl="0" fontAlgn="base">
              <a:spcBef>
                <a:spcPts val="280"/>
              </a:spcBef>
              <a:spcAft>
                <a:spcPts val="0"/>
              </a:spcAft>
              <a:buFont typeface="Arial" panose="020B0604020202020204" pitchFamily="34" charset="0"/>
              <a:buChar char="•"/>
            </a:pPr>
            <a:r>
              <a:rPr lang="en-CA" sz="1800" b="0" i="0" u="none" strike="noStrike" dirty="0">
                <a:solidFill>
                  <a:srgbClr val="000000"/>
                </a:solidFill>
                <a:effectLst/>
                <a:latin typeface="Arial" panose="020B0604020202020204" pitchFamily="34" charset="0"/>
              </a:rPr>
              <a:t>Slides with a blue slash (embargoed) may not be used unless the embargo is explicitly lifted</a:t>
            </a:r>
          </a:p>
          <a:p>
            <a:pPr algn="l" rtl="0" fontAlgn="base">
              <a:spcBef>
                <a:spcPts val="280"/>
              </a:spcBef>
              <a:spcAft>
                <a:spcPts val="0"/>
              </a:spcAft>
              <a:buFont typeface="Arial" panose="020B0604020202020204" pitchFamily="34" charset="0"/>
              <a:buChar char="•"/>
            </a:pPr>
            <a:r>
              <a:rPr lang="en-CA" sz="1800" b="0" i="0" u="none" strike="noStrike" dirty="0">
                <a:solidFill>
                  <a:srgbClr val="000000"/>
                </a:solidFill>
                <a:effectLst/>
                <a:latin typeface="Arial" panose="020B0604020202020204" pitchFamily="34" charset="0"/>
              </a:rPr>
              <a:t>Slides without slash or X may be tweeted, tooted, posted, </a:t>
            </a:r>
            <a:r>
              <a:rPr lang="en-CA" sz="1800" b="0" i="0" u="none" strike="noStrike" dirty="0" err="1">
                <a:solidFill>
                  <a:srgbClr val="000000"/>
                </a:solidFill>
                <a:effectLst/>
                <a:latin typeface="Arial" panose="020B0604020202020204" pitchFamily="34" charset="0"/>
              </a:rPr>
              <a:t>X’d</a:t>
            </a:r>
            <a:r>
              <a:rPr lang="en-CA" sz="1800" b="0" i="0" u="none" strike="noStrike" dirty="0">
                <a:solidFill>
                  <a:srgbClr val="000000"/>
                </a:solidFill>
                <a:effectLst/>
                <a:latin typeface="Arial" panose="020B0604020202020204" pitchFamily="34" charset="0"/>
              </a:rPr>
              <a:t> unless flagged with “No tweet” icon</a:t>
            </a:r>
          </a:p>
          <a:p>
            <a:pPr algn="l" rtl="0" fontAlgn="base">
              <a:spcBef>
                <a:spcPts val="280"/>
              </a:spcBef>
              <a:spcAft>
                <a:spcPts val="0"/>
              </a:spcAft>
              <a:buFont typeface="Arial" panose="020B0604020202020204" pitchFamily="34" charset="0"/>
              <a:buChar char="•"/>
            </a:pPr>
            <a:r>
              <a:rPr lang="en-CA" sz="1800" b="0" i="0" u="none" strike="noStrike" dirty="0">
                <a:solidFill>
                  <a:srgbClr val="000000"/>
                </a:solidFill>
                <a:effectLst/>
                <a:latin typeface="Arial" panose="020B0604020202020204" pitchFamily="34" charset="0"/>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gn="l" rtl="0" fontAlgn="base">
              <a:spcBef>
                <a:spcPts val="280"/>
              </a:spcBef>
              <a:spcAft>
                <a:spcPts val="0"/>
              </a:spcAft>
              <a:buFont typeface="Arial" panose="020B0604020202020204" pitchFamily="34" charset="0"/>
              <a:buChar char="•"/>
            </a:pPr>
            <a:br>
              <a:rPr lang="en-CA" b="0" i="0" u="none" strike="noStrike" dirty="0">
                <a:solidFill>
                  <a:srgbClr val="000000"/>
                </a:solidFill>
                <a:effectLst/>
              </a:rPr>
            </a:br>
            <a:r>
              <a:rPr lang="en-CA" sz="1800" b="0" i="0" u="none" strike="noStrike" dirty="0">
                <a:solidFill>
                  <a:srgbClr val="000000"/>
                </a:solidFill>
                <a:effectLst/>
                <a:latin typeface="Arial" panose="020B0604020202020204" pitchFamily="34" charset="0"/>
              </a:rPr>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sp>
        <p:nvSpPr>
          <p:cNvPr id="4" name="Slide Number Placeholder 3">
            <a:extLst>
              <a:ext uri="{FF2B5EF4-FFF2-40B4-BE49-F238E27FC236}">
                <a16:creationId xmlns:a16="http://schemas.microsoft.com/office/drawing/2014/main" id="{A1CDA818-F008-BB7A-400A-781068FD13BF}"/>
              </a:ext>
            </a:extLst>
          </p:cNvPr>
          <p:cNvSpPr>
            <a:spLocks noGrp="1"/>
          </p:cNvSpPr>
          <p:nvPr>
            <p:ph type="sldNum" sz="quarter" idx="10"/>
          </p:nvPr>
        </p:nvSpPr>
        <p:spPr/>
        <p:txBody>
          <a:bodyPr/>
          <a:lstStyle/>
          <a:p>
            <a:fld id="{FFE6A9D9-CBDA-4340-9DEF-3A7195784676}" type="slidenum">
              <a:rPr lang="en-US" smtClean="0"/>
              <a:pPr/>
              <a:t>1</a:t>
            </a:fld>
            <a:endParaRPr lang="en-US"/>
          </a:p>
        </p:txBody>
      </p:sp>
      <p:sp>
        <p:nvSpPr>
          <p:cNvPr id="5" name="Text Placeholder 4">
            <a:extLst>
              <a:ext uri="{FF2B5EF4-FFF2-40B4-BE49-F238E27FC236}">
                <a16:creationId xmlns:a16="http://schemas.microsoft.com/office/drawing/2014/main" id="{A0283557-C505-52D7-2EC2-48D21CFAC2F5}"/>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938828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34DB5-938B-78FC-5806-48CA0A0BB716}"/>
              </a:ext>
            </a:extLst>
          </p:cNvPr>
          <p:cNvSpPr>
            <a:spLocks noGrp="1"/>
          </p:cNvSpPr>
          <p:nvPr>
            <p:ph type="ctrTitle"/>
          </p:nvPr>
        </p:nvSpPr>
        <p:spPr/>
        <p:txBody>
          <a:bodyPr anchor="ctr">
            <a:normAutofit/>
          </a:bodyPr>
          <a:lstStyle/>
          <a:p>
            <a:r>
              <a:rPr lang="en-US" sz="4200" dirty="0"/>
              <a:t>Measuring Lipoprotein Lipase (LPL) missense variants effects at scale</a:t>
            </a:r>
          </a:p>
        </p:txBody>
      </p:sp>
      <p:sp>
        <p:nvSpPr>
          <p:cNvPr id="3" name="Subtitle 2">
            <a:extLst>
              <a:ext uri="{FF2B5EF4-FFF2-40B4-BE49-F238E27FC236}">
                <a16:creationId xmlns:a16="http://schemas.microsoft.com/office/drawing/2014/main" id="{668E2959-EC51-784D-5BCB-8B1FF09D455F}"/>
              </a:ext>
            </a:extLst>
          </p:cNvPr>
          <p:cNvSpPr>
            <a:spLocks noGrp="1"/>
          </p:cNvSpPr>
          <p:nvPr>
            <p:ph type="subTitle" idx="1"/>
          </p:nvPr>
        </p:nvSpPr>
        <p:spPr/>
        <p:txBody>
          <a:bodyPr/>
          <a:lstStyle/>
          <a:p>
            <a:r>
              <a:rPr lang="en-US" sz="2800" dirty="0"/>
              <a:t>Daniel R Tabet</a:t>
            </a:r>
          </a:p>
          <a:p>
            <a:endParaRPr lang="en-US" dirty="0"/>
          </a:p>
          <a:p>
            <a:r>
              <a:rPr lang="en-US" dirty="0"/>
              <a:t>with Frederick P Roth</a:t>
            </a:r>
          </a:p>
        </p:txBody>
      </p:sp>
      <p:pic>
        <p:nvPicPr>
          <p:cNvPr id="5" name="Picture 4" descr="A logo on a black background&#10;&#10;Description automatically generated">
            <a:extLst>
              <a:ext uri="{FF2B5EF4-FFF2-40B4-BE49-F238E27FC236}">
                <a16:creationId xmlns:a16="http://schemas.microsoft.com/office/drawing/2014/main" id="{3D235DB0-3D69-3609-32CF-855C47F2E4DE}"/>
              </a:ext>
            </a:extLst>
          </p:cNvPr>
          <p:cNvPicPr>
            <a:picLocks noChangeAspect="1"/>
          </p:cNvPicPr>
          <p:nvPr/>
        </p:nvPicPr>
        <p:blipFill rotWithShape="1">
          <a:blip r:embed="rId3"/>
          <a:srcRect l="8182" t="25594" r="8658" b="26299"/>
          <a:stretch/>
        </p:blipFill>
        <p:spPr>
          <a:xfrm>
            <a:off x="4525617" y="5562163"/>
            <a:ext cx="3140766" cy="1211286"/>
          </a:xfrm>
          <a:prstGeom prst="rect">
            <a:avLst/>
          </a:prstGeom>
        </p:spPr>
      </p:pic>
      <p:pic>
        <p:nvPicPr>
          <p:cNvPr id="6" name="Picture 5">
            <a:extLst>
              <a:ext uri="{FF2B5EF4-FFF2-40B4-BE49-F238E27FC236}">
                <a16:creationId xmlns:a16="http://schemas.microsoft.com/office/drawing/2014/main" id="{B6AE831C-5681-30BF-6F0F-DB86AC108808}"/>
              </a:ext>
            </a:extLst>
          </p:cNvPr>
          <p:cNvPicPr>
            <a:picLocks noChangeAspect="1"/>
          </p:cNvPicPr>
          <p:nvPr/>
        </p:nvPicPr>
        <p:blipFill>
          <a:blip r:embed="rId4"/>
          <a:stretch>
            <a:fillRect/>
          </a:stretch>
        </p:blipFill>
        <p:spPr>
          <a:xfrm>
            <a:off x="8569658" y="5349875"/>
            <a:ext cx="2910790" cy="1635863"/>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B0509424-626F-9FA5-ABB0-A0B97BCE6DA9}"/>
              </a:ext>
            </a:extLst>
          </p:cNvPr>
          <p:cNvPicPr>
            <a:picLocks noChangeAspect="1"/>
          </p:cNvPicPr>
          <p:nvPr/>
        </p:nvPicPr>
        <p:blipFill>
          <a:blip r:embed="rId5"/>
          <a:stretch>
            <a:fillRect/>
          </a:stretch>
        </p:blipFill>
        <p:spPr>
          <a:xfrm>
            <a:off x="774377" y="5854884"/>
            <a:ext cx="2847965" cy="730978"/>
          </a:xfrm>
          <a:prstGeom prst="rect">
            <a:avLst/>
          </a:prstGeom>
        </p:spPr>
      </p:pic>
    </p:spTree>
    <p:extLst>
      <p:ext uri="{BB962C8B-B14F-4D97-AF65-F5344CB8AC3E}">
        <p14:creationId xmlns:p14="http://schemas.microsoft.com/office/powerpoint/2010/main" val="185436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C0BB3-243F-3E45-6F54-83D232C61FB1}"/>
              </a:ext>
            </a:extLst>
          </p:cNvPr>
          <p:cNvSpPr>
            <a:spLocks noGrp="1"/>
          </p:cNvSpPr>
          <p:nvPr>
            <p:ph type="title"/>
          </p:nvPr>
        </p:nvSpPr>
        <p:spPr/>
        <p:txBody>
          <a:bodyPr anchor="ctr">
            <a:normAutofit/>
          </a:bodyPr>
          <a:lstStyle/>
          <a:p>
            <a:pPr algn="l"/>
            <a:r>
              <a:rPr lang="en-US" sz="4000" dirty="0"/>
              <a:t>Outline</a:t>
            </a:r>
          </a:p>
        </p:txBody>
      </p:sp>
      <p:sp>
        <p:nvSpPr>
          <p:cNvPr id="3" name="Content Placeholder 2">
            <a:extLst>
              <a:ext uri="{FF2B5EF4-FFF2-40B4-BE49-F238E27FC236}">
                <a16:creationId xmlns:a16="http://schemas.microsoft.com/office/drawing/2014/main" id="{A1C0E8FD-3781-8361-0DE6-2F780053B38C}"/>
              </a:ext>
            </a:extLst>
          </p:cNvPr>
          <p:cNvSpPr>
            <a:spLocks noGrp="1"/>
          </p:cNvSpPr>
          <p:nvPr>
            <p:ph idx="1"/>
          </p:nvPr>
        </p:nvSpPr>
        <p:spPr/>
        <p:txBody>
          <a:bodyPr anchor="ctr">
            <a:normAutofit/>
          </a:bodyPr>
          <a:lstStyle/>
          <a:p>
            <a:pPr>
              <a:buSzPct val="85000"/>
              <a:buFont typeface="Wingdings" pitchFamily="2" charset="2"/>
              <a:buChar char="Ø"/>
            </a:pPr>
            <a:r>
              <a:rPr lang="en-US" sz="3200" dirty="0"/>
              <a:t> Lipoprotein Lipase (LPL) as a disease gene</a:t>
            </a:r>
          </a:p>
          <a:p>
            <a:pPr>
              <a:buSzPct val="85000"/>
              <a:buFont typeface="Wingdings" pitchFamily="2" charset="2"/>
              <a:buChar char="Ø"/>
            </a:pPr>
            <a:endParaRPr lang="en-US" sz="3200" dirty="0"/>
          </a:p>
          <a:p>
            <a:pPr>
              <a:buSzPct val="85000"/>
              <a:buFont typeface="Wingdings" pitchFamily="2" charset="2"/>
              <a:buChar char="Ø"/>
            </a:pPr>
            <a:r>
              <a:rPr lang="en-US" sz="3200" dirty="0"/>
              <a:t> A sequence–function study of Lipoprotein Lipase (LPL)</a:t>
            </a:r>
          </a:p>
          <a:p>
            <a:pPr lvl="1">
              <a:lnSpc>
                <a:spcPct val="150000"/>
              </a:lnSpc>
              <a:buSzPct val="85000"/>
              <a:buFont typeface="Courier New" panose="02070309020205020404" pitchFamily="49" charset="0"/>
              <a:buChar char="o"/>
            </a:pPr>
            <a:r>
              <a:rPr lang="en-US" sz="2800" dirty="0"/>
              <a:t> Experimental overview</a:t>
            </a:r>
          </a:p>
          <a:p>
            <a:pPr lvl="1">
              <a:lnSpc>
                <a:spcPct val="150000"/>
              </a:lnSpc>
              <a:buSzPct val="85000"/>
              <a:buFont typeface="Courier New" panose="02070309020205020404" pitchFamily="49" charset="0"/>
              <a:buChar char="o"/>
            </a:pPr>
            <a:r>
              <a:rPr lang="en-US" sz="2800" dirty="0"/>
              <a:t> Sequence-structure-function insights into LPL</a:t>
            </a:r>
          </a:p>
          <a:p>
            <a:pPr lvl="1">
              <a:lnSpc>
                <a:spcPct val="150000"/>
              </a:lnSpc>
              <a:buSzPct val="85000"/>
              <a:buFont typeface="Courier New" panose="02070309020205020404" pitchFamily="49" charset="0"/>
              <a:buChar char="o"/>
            </a:pPr>
            <a:r>
              <a:rPr lang="en-US" sz="2800" dirty="0"/>
              <a:t> Potential for variant (re)classification</a:t>
            </a:r>
          </a:p>
        </p:txBody>
      </p:sp>
      <p:sp>
        <p:nvSpPr>
          <p:cNvPr id="4" name="Slide Number Placeholder 3">
            <a:extLst>
              <a:ext uri="{FF2B5EF4-FFF2-40B4-BE49-F238E27FC236}">
                <a16:creationId xmlns:a16="http://schemas.microsoft.com/office/drawing/2014/main" id="{A1C4DC18-E998-1A49-95B8-B649E6AC444D}"/>
              </a:ext>
            </a:extLst>
          </p:cNvPr>
          <p:cNvSpPr>
            <a:spLocks noGrp="1"/>
          </p:cNvSpPr>
          <p:nvPr>
            <p:ph type="sldNum" sz="quarter" idx="10"/>
          </p:nvPr>
        </p:nvSpPr>
        <p:spPr/>
        <p:txBody>
          <a:bodyPr/>
          <a:lstStyle/>
          <a:p>
            <a:fld id="{FFE6A9D9-CBDA-4340-9DEF-3A7195784676}" type="slidenum">
              <a:rPr lang="en-US" smtClean="0"/>
              <a:pPr/>
              <a:t>3</a:t>
            </a:fld>
            <a:endParaRPr lang="en-US"/>
          </a:p>
        </p:txBody>
      </p:sp>
      <p:sp>
        <p:nvSpPr>
          <p:cNvPr id="5" name="Text Placeholder 4">
            <a:extLst>
              <a:ext uri="{FF2B5EF4-FFF2-40B4-BE49-F238E27FC236}">
                <a16:creationId xmlns:a16="http://schemas.microsoft.com/office/drawing/2014/main" id="{EF2A24DE-6E6D-7D06-FBE0-4F9D0FF6B85B}"/>
              </a:ext>
            </a:extLst>
          </p:cNvPr>
          <p:cNvSpPr>
            <a:spLocks noGrp="1"/>
          </p:cNvSpPr>
          <p:nvPr>
            <p:ph type="body" sz="quarter" idx="11"/>
          </p:nvPr>
        </p:nvSpPr>
        <p:spPr>
          <a:xfrm>
            <a:off x="3227400" y="6354275"/>
            <a:ext cx="5737200" cy="367200"/>
          </a:xfrm>
        </p:spPr>
        <p:txBody>
          <a:bodyPr>
            <a:normAutofit/>
          </a:bodyPr>
          <a:lstStyle/>
          <a:p>
            <a:pPr algn="ctr" rtl="0">
              <a:spcBef>
                <a:spcPts val="0"/>
              </a:spcBef>
              <a:spcAft>
                <a:spcPts val="0"/>
              </a:spcAft>
            </a:pPr>
            <a:r>
              <a:rPr lang="en-CA" sz="1200" b="0" i="0" u="none" strike="noStrike" dirty="0">
                <a:solidFill>
                  <a:srgbClr val="000000"/>
                </a:solidFill>
                <a:effectLst/>
                <a:latin typeface="Arial" panose="020B0604020202020204" pitchFamily="34" charset="0"/>
              </a:rPr>
              <a:t>Created for CAGI</a:t>
            </a:r>
            <a:r>
              <a:rPr lang="en-CA" sz="1200" b="0" i="0" u="none" strike="noStrike" dirty="0">
                <a:solidFill>
                  <a:srgbClr val="7030A0"/>
                </a:solidFill>
                <a:effectLst/>
                <a:latin typeface="Arial" panose="020B0604020202020204" pitchFamily="34" charset="0"/>
              </a:rPr>
              <a:t> </a:t>
            </a:r>
            <a:r>
              <a:rPr lang="en-CA" sz="1200" b="0" i="0" u="none" strike="noStrike" dirty="0">
                <a:solidFill>
                  <a:srgbClr val="000000"/>
                </a:solidFill>
                <a:effectLst/>
                <a:latin typeface="Arial" panose="020B0604020202020204" pitchFamily="34" charset="0"/>
              </a:rPr>
              <a:t>7</a:t>
            </a:r>
            <a:r>
              <a:rPr lang="en-CA" sz="1200" dirty="0">
                <a:solidFill>
                  <a:srgbClr val="000000"/>
                </a:solidFill>
                <a:latin typeface="Arial" panose="020B0604020202020204" pitchFamily="34" charset="0"/>
              </a:rPr>
              <a:t>; </a:t>
            </a:r>
            <a:r>
              <a:rPr lang="en-CA" sz="1200" b="0" i="0" u="none" strike="noStrike" dirty="0" err="1">
                <a:solidFill>
                  <a:srgbClr val="000000"/>
                </a:solidFill>
                <a:effectLst/>
                <a:latin typeface="Arial" panose="020B0604020202020204" pitchFamily="34" charset="0"/>
              </a:rPr>
              <a:t>genomeinterpretation.org</a:t>
            </a:r>
            <a:endParaRPr lang="en-CA" b="0" i="0" u="none" strike="noStrike" dirty="0">
              <a:solidFill>
                <a:srgbClr val="000000"/>
              </a:solidFill>
              <a:effectLst/>
            </a:endParaRPr>
          </a:p>
        </p:txBody>
      </p:sp>
    </p:spTree>
    <p:extLst>
      <p:ext uri="{BB962C8B-B14F-4D97-AF65-F5344CB8AC3E}">
        <p14:creationId xmlns:p14="http://schemas.microsoft.com/office/powerpoint/2010/main" val="1376824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C0BB3-243F-3E45-6F54-83D232C61FB1}"/>
              </a:ext>
            </a:extLst>
          </p:cNvPr>
          <p:cNvSpPr>
            <a:spLocks noGrp="1"/>
          </p:cNvSpPr>
          <p:nvPr>
            <p:ph type="title"/>
          </p:nvPr>
        </p:nvSpPr>
        <p:spPr/>
        <p:txBody>
          <a:bodyPr anchor="ctr">
            <a:normAutofit/>
          </a:bodyPr>
          <a:lstStyle/>
          <a:p>
            <a:pPr algn="l"/>
            <a:r>
              <a:rPr lang="en-US" sz="4000" dirty="0"/>
              <a:t>Outline</a:t>
            </a:r>
          </a:p>
        </p:txBody>
      </p:sp>
      <p:sp>
        <p:nvSpPr>
          <p:cNvPr id="3" name="Content Placeholder 2">
            <a:extLst>
              <a:ext uri="{FF2B5EF4-FFF2-40B4-BE49-F238E27FC236}">
                <a16:creationId xmlns:a16="http://schemas.microsoft.com/office/drawing/2014/main" id="{A1C0E8FD-3781-8361-0DE6-2F780053B38C}"/>
              </a:ext>
            </a:extLst>
          </p:cNvPr>
          <p:cNvSpPr>
            <a:spLocks noGrp="1"/>
          </p:cNvSpPr>
          <p:nvPr>
            <p:ph idx="1"/>
          </p:nvPr>
        </p:nvSpPr>
        <p:spPr/>
        <p:txBody>
          <a:bodyPr anchor="ctr">
            <a:normAutofit/>
          </a:bodyPr>
          <a:lstStyle/>
          <a:p>
            <a:pPr>
              <a:buSzPct val="85000"/>
              <a:buFont typeface="Wingdings" pitchFamily="2" charset="2"/>
              <a:buChar char="Ø"/>
            </a:pPr>
            <a:r>
              <a:rPr lang="en-US" sz="3200" dirty="0"/>
              <a:t> Lipoprotein Lipase (LPL) as a disease gene</a:t>
            </a:r>
          </a:p>
          <a:p>
            <a:pPr>
              <a:buSzPct val="85000"/>
              <a:buFont typeface="Wingdings" pitchFamily="2" charset="2"/>
              <a:buChar char="Ø"/>
            </a:pPr>
            <a:endParaRPr lang="en-US" sz="3200" dirty="0"/>
          </a:p>
          <a:p>
            <a:pPr>
              <a:buSzPct val="85000"/>
              <a:buFont typeface="Wingdings" pitchFamily="2" charset="2"/>
              <a:buChar char="Ø"/>
            </a:pPr>
            <a:r>
              <a:rPr lang="en-US" sz="3200" dirty="0">
                <a:solidFill>
                  <a:schemeClr val="bg1">
                    <a:lumMod val="65000"/>
                  </a:schemeClr>
                </a:solidFill>
              </a:rPr>
              <a:t> A sequence–function study of Lipoprotein Lipase (LPL)</a:t>
            </a:r>
          </a:p>
          <a:p>
            <a:pPr lvl="1">
              <a:lnSpc>
                <a:spcPct val="150000"/>
              </a:lnSpc>
              <a:buSzPct val="85000"/>
              <a:buFont typeface="Courier New" panose="02070309020205020404" pitchFamily="49" charset="0"/>
              <a:buChar char="o"/>
            </a:pPr>
            <a:r>
              <a:rPr lang="en-US" sz="2800" dirty="0">
                <a:solidFill>
                  <a:schemeClr val="bg1">
                    <a:lumMod val="65000"/>
                  </a:schemeClr>
                </a:solidFill>
              </a:rPr>
              <a:t> Experimental overview</a:t>
            </a:r>
          </a:p>
          <a:p>
            <a:pPr lvl="1">
              <a:lnSpc>
                <a:spcPct val="150000"/>
              </a:lnSpc>
              <a:buSzPct val="85000"/>
              <a:buFont typeface="Courier New" panose="02070309020205020404" pitchFamily="49" charset="0"/>
              <a:buChar char="o"/>
            </a:pPr>
            <a:r>
              <a:rPr lang="en-US" sz="2800" dirty="0">
                <a:solidFill>
                  <a:schemeClr val="bg1">
                    <a:lumMod val="65000"/>
                  </a:schemeClr>
                </a:solidFill>
              </a:rPr>
              <a:t> Sequence-structure-function insights into LPL</a:t>
            </a:r>
          </a:p>
          <a:p>
            <a:pPr lvl="1">
              <a:lnSpc>
                <a:spcPct val="150000"/>
              </a:lnSpc>
              <a:buSzPct val="85000"/>
              <a:buFont typeface="Courier New" panose="02070309020205020404" pitchFamily="49" charset="0"/>
              <a:buChar char="o"/>
            </a:pPr>
            <a:r>
              <a:rPr lang="en-US" sz="2800" dirty="0">
                <a:solidFill>
                  <a:schemeClr val="bg1">
                    <a:lumMod val="65000"/>
                  </a:schemeClr>
                </a:solidFill>
              </a:rPr>
              <a:t> Potential for variant (re)classification</a:t>
            </a:r>
          </a:p>
        </p:txBody>
      </p:sp>
      <p:sp>
        <p:nvSpPr>
          <p:cNvPr id="4" name="Slide Number Placeholder 3">
            <a:extLst>
              <a:ext uri="{FF2B5EF4-FFF2-40B4-BE49-F238E27FC236}">
                <a16:creationId xmlns:a16="http://schemas.microsoft.com/office/drawing/2014/main" id="{A1C4DC18-E998-1A49-95B8-B649E6AC444D}"/>
              </a:ext>
            </a:extLst>
          </p:cNvPr>
          <p:cNvSpPr>
            <a:spLocks noGrp="1"/>
          </p:cNvSpPr>
          <p:nvPr>
            <p:ph type="sldNum" sz="quarter" idx="10"/>
          </p:nvPr>
        </p:nvSpPr>
        <p:spPr/>
        <p:txBody>
          <a:bodyPr/>
          <a:lstStyle/>
          <a:p>
            <a:fld id="{FFE6A9D9-CBDA-4340-9DEF-3A7195784676}" type="slidenum">
              <a:rPr lang="en-US" smtClean="0"/>
              <a:pPr/>
              <a:t>4</a:t>
            </a:fld>
            <a:endParaRPr lang="en-US"/>
          </a:p>
        </p:txBody>
      </p:sp>
      <p:sp>
        <p:nvSpPr>
          <p:cNvPr id="5" name="Text Placeholder 4">
            <a:extLst>
              <a:ext uri="{FF2B5EF4-FFF2-40B4-BE49-F238E27FC236}">
                <a16:creationId xmlns:a16="http://schemas.microsoft.com/office/drawing/2014/main" id="{EF2A24DE-6E6D-7D06-FBE0-4F9D0FF6B85B}"/>
              </a:ext>
            </a:extLst>
          </p:cNvPr>
          <p:cNvSpPr>
            <a:spLocks noGrp="1"/>
          </p:cNvSpPr>
          <p:nvPr>
            <p:ph type="body" sz="quarter" idx="11"/>
          </p:nvPr>
        </p:nvSpPr>
        <p:spPr>
          <a:xfrm>
            <a:off x="3227400" y="6354275"/>
            <a:ext cx="5737200" cy="367200"/>
          </a:xfrm>
        </p:spPr>
        <p:txBody>
          <a:bodyPr>
            <a:normAutofit/>
          </a:bodyPr>
          <a:lstStyle/>
          <a:p>
            <a:pPr algn="ctr" rtl="0">
              <a:spcBef>
                <a:spcPts val="0"/>
              </a:spcBef>
              <a:spcAft>
                <a:spcPts val="0"/>
              </a:spcAft>
            </a:pPr>
            <a:r>
              <a:rPr lang="en-CA" sz="1200" b="0" i="0" u="none" strike="noStrike" dirty="0">
                <a:solidFill>
                  <a:srgbClr val="000000"/>
                </a:solidFill>
                <a:effectLst/>
                <a:latin typeface="Arial" panose="020B0604020202020204" pitchFamily="34" charset="0"/>
              </a:rPr>
              <a:t>Created for CAGI</a:t>
            </a:r>
            <a:r>
              <a:rPr lang="en-CA" sz="1200" b="0" i="0" u="none" strike="noStrike" dirty="0">
                <a:solidFill>
                  <a:srgbClr val="7030A0"/>
                </a:solidFill>
                <a:effectLst/>
                <a:latin typeface="Arial" panose="020B0604020202020204" pitchFamily="34" charset="0"/>
              </a:rPr>
              <a:t> </a:t>
            </a:r>
            <a:r>
              <a:rPr lang="en-CA" sz="1200" b="0" i="0" u="none" strike="noStrike" dirty="0">
                <a:solidFill>
                  <a:srgbClr val="000000"/>
                </a:solidFill>
                <a:effectLst/>
                <a:latin typeface="Arial" panose="020B0604020202020204" pitchFamily="34" charset="0"/>
              </a:rPr>
              <a:t>7</a:t>
            </a:r>
            <a:r>
              <a:rPr lang="en-CA" sz="1200" dirty="0">
                <a:solidFill>
                  <a:srgbClr val="000000"/>
                </a:solidFill>
                <a:latin typeface="Arial" panose="020B0604020202020204" pitchFamily="34" charset="0"/>
              </a:rPr>
              <a:t>; </a:t>
            </a:r>
            <a:r>
              <a:rPr lang="en-CA" sz="1200" b="0" i="0" u="none" strike="noStrike" dirty="0" err="1">
                <a:solidFill>
                  <a:srgbClr val="000000"/>
                </a:solidFill>
                <a:effectLst/>
                <a:latin typeface="Arial" panose="020B0604020202020204" pitchFamily="34" charset="0"/>
              </a:rPr>
              <a:t>genomeinterpretation.org</a:t>
            </a:r>
            <a:endParaRPr lang="en-CA" b="0" i="0" u="none" strike="noStrike" dirty="0">
              <a:solidFill>
                <a:srgbClr val="000000"/>
              </a:solidFill>
              <a:effectLst/>
            </a:endParaRPr>
          </a:p>
        </p:txBody>
      </p:sp>
    </p:spTree>
    <p:extLst>
      <p:ext uri="{BB962C8B-B14F-4D97-AF65-F5344CB8AC3E}">
        <p14:creationId xmlns:p14="http://schemas.microsoft.com/office/powerpoint/2010/main" val="1580634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6C400-21CF-F621-EC71-4DB957F0CB28}"/>
              </a:ext>
            </a:extLst>
          </p:cNvPr>
          <p:cNvSpPr>
            <a:spLocks noGrp="1"/>
          </p:cNvSpPr>
          <p:nvPr>
            <p:ph type="title"/>
          </p:nvPr>
        </p:nvSpPr>
        <p:spPr/>
        <p:txBody>
          <a:bodyPr/>
          <a:lstStyle/>
          <a:p>
            <a:r>
              <a:rPr lang="en-US" dirty="0"/>
              <a:t>Hydrolysis of triglycerides is important</a:t>
            </a:r>
            <a:br>
              <a:rPr lang="en-US" dirty="0"/>
            </a:br>
            <a:r>
              <a:rPr lang="en-US" dirty="0"/>
              <a:t>for lipoprotein maturation</a:t>
            </a:r>
          </a:p>
        </p:txBody>
      </p:sp>
      <p:sp>
        <p:nvSpPr>
          <p:cNvPr id="3" name="Slide Number Placeholder 2">
            <a:extLst>
              <a:ext uri="{FF2B5EF4-FFF2-40B4-BE49-F238E27FC236}">
                <a16:creationId xmlns:a16="http://schemas.microsoft.com/office/drawing/2014/main" id="{282EAC2A-8D53-14AA-CFB5-C770AA80142E}"/>
              </a:ext>
            </a:extLst>
          </p:cNvPr>
          <p:cNvSpPr>
            <a:spLocks noGrp="1"/>
          </p:cNvSpPr>
          <p:nvPr>
            <p:ph type="sldNum" sz="quarter" idx="10"/>
          </p:nvPr>
        </p:nvSpPr>
        <p:spPr/>
        <p:txBody>
          <a:bodyPr/>
          <a:lstStyle/>
          <a:p>
            <a:fld id="{FFE6A9D9-CBDA-4340-9DEF-3A7195784676}" type="slidenum">
              <a:rPr lang="en-US" smtClean="0"/>
              <a:pPr/>
              <a:t>5</a:t>
            </a:fld>
            <a:endParaRPr lang="en-US"/>
          </a:p>
        </p:txBody>
      </p:sp>
      <p:sp>
        <p:nvSpPr>
          <p:cNvPr id="4" name="Text Placeholder 3">
            <a:extLst>
              <a:ext uri="{FF2B5EF4-FFF2-40B4-BE49-F238E27FC236}">
                <a16:creationId xmlns:a16="http://schemas.microsoft.com/office/drawing/2014/main" id="{A33CE439-BA0A-58D9-D41B-A2D5394717DC}"/>
              </a:ext>
            </a:extLst>
          </p:cNvPr>
          <p:cNvSpPr>
            <a:spLocks noGrp="1"/>
          </p:cNvSpPr>
          <p:nvPr>
            <p:ph type="body" sz="quarter" idx="11"/>
          </p:nvPr>
        </p:nvSpPr>
        <p:spPr/>
        <p:txBody>
          <a:bodyPr>
            <a:normAutofit/>
          </a:bodyPr>
          <a:lstStyle/>
          <a:p>
            <a:r>
              <a:rPr lang="en-US" altLang="en-US" sz="1000" dirty="0">
                <a:latin typeface="Helvetica Neue" panose="02000503000000020004" pitchFamily="2" charset="0"/>
                <a:ea typeface="Helvetica Neue" panose="02000503000000020004" pitchFamily="2" charset="0"/>
                <a:cs typeface="Helvetica Neue" panose="02000503000000020004" pitchFamily="2" charset="0"/>
              </a:rPr>
              <a:t>Reiner, Z. (2017)</a:t>
            </a:r>
          </a:p>
        </p:txBody>
      </p:sp>
      <p:pic>
        <p:nvPicPr>
          <p:cNvPr id="7" name="Picture 4" descr="nrcardio.2017.31-f1.jpg">
            <a:extLst>
              <a:ext uri="{FF2B5EF4-FFF2-40B4-BE49-F238E27FC236}">
                <a16:creationId xmlns:a16="http://schemas.microsoft.com/office/drawing/2014/main" id="{77B11B2E-BBF2-7547-DD5C-47F7BF8FA8A7}"/>
              </a:ext>
            </a:extLst>
          </p:cNvPr>
          <p:cNvPicPr>
            <a:picLocks noChangeAspect="1"/>
          </p:cNvPicPr>
          <p:nvPr/>
        </p:nvPicPr>
        <p:blipFill rotWithShape="1">
          <a:blip r:embed="rId3">
            <a:extLst>
              <a:ext uri="{28A0092B-C50C-407E-A947-70E740481C1C}">
                <a14:useLocalDpi xmlns:a14="http://schemas.microsoft.com/office/drawing/2010/main" val="0"/>
              </a:ext>
            </a:extLst>
          </a:blip>
          <a:srcRect b="7044"/>
          <a:stretch/>
        </p:blipFill>
        <p:spPr bwMode="auto">
          <a:xfrm>
            <a:off x="2422987" y="1538299"/>
            <a:ext cx="7346025" cy="531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2205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B8C13-47DB-92E6-6B4B-BB1D59AD7DA7}"/>
              </a:ext>
            </a:extLst>
          </p:cNvPr>
          <p:cNvSpPr>
            <a:spLocks noGrp="1"/>
          </p:cNvSpPr>
          <p:nvPr>
            <p:ph type="title"/>
          </p:nvPr>
        </p:nvSpPr>
        <p:spPr/>
        <p:txBody>
          <a:bodyPr/>
          <a:lstStyle/>
          <a:p>
            <a:r>
              <a:rPr lang="en-US" dirty="0"/>
              <a:t>Dysfunction in LPL causes hypertriglyceridemia</a:t>
            </a:r>
          </a:p>
        </p:txBody>
      </p:sp>
      <p:sp>
        <p:nvSpPr>
          <p:cNvPr id="3" name="Content Placeholder 2">
            <a:extLst>
              <a:ext uri="{FF2B5EF4-FFF2-40B4-BE49-F238E27FC236}">
                <a16:creationId xmlns:a16="http://schemas.microsoft.com/office/drawing/2014/main" id="{ADD28788-7F2A-D8B3-3FCD-A0AC00911886}"/>
              </a:ext>
            </a:extLst>
          </p:cNvPr>
          <p:cNvSpPr>
            <a:spLocks noGrp="1"/>
          </p:cNvSpPr>
          <p:nvPr>
            <p:ph idx="1"/>
          </p:nvPr>
        </p:nvSpPr>
        <p:spPr>
          <a:xfrm>
            <a:off x="268309" y="1676390"/>
            <a:ext cx="6027560" cy="4500573"/>
          </a:xfrm>
        </p:spPr>
        <p:txBody>
          <a:bodyPr anchor="ctr">
            <a:normAutofit/>
          </a:bodyPr>
          <a:lstStyle/>
          <a:p>
            <a:pPr marL="0" indent="0" algn="ctr">
              <a:buNone/>
            </a:pPr>
            <a:r>
              <a:rPr lang="en-US" sz="2200" i="1" dirty="0"/>
              <a:t>Het. LoF predisposes to CAD</a:t>
            </a:r>
          </a:p>
          <a:p>
            <a:pPr marL="0" indent="0" algn="ctr">
              <a:buNone/>
            </a:pPr>
            <a:r>
              <a:rPr lang="en-US" sz="2200" i="1" dirty="0"/>
              <a:t>Homo. LoF causes hyperchylomicronemia</a:t>
            </a:r>
            <a:endParaRPr lang="en-US" sz="2200" dirty="0"/>
          </a:p>
          <a:p>
            <a:pPr marL="0" indent="0" algn="ctr">
              <a:buNone/>
            </a:pPr>
            <a:r>
              <a:rPr lang="en-US" sz="2200" dirty="0"/>
              <a:t>—</a:t>
            </a:r>
          </a:p>
          <a:p>
            <a:pPr marL="0" indent="0" algn="ctr">
              <a:buNone/>
            </a:pPr>
            <a:r>
              <a:rPr lang="en-US" sz="2200" dirty="0"/>
              <a:t>Lipoproteins in artery walls → plaque formation</a:t>
            </a:r>
          </a:p>
          <a:p>
            <a:pPr marL="0" indent="0" algn="ctr">
              <a:buNone/>
            </a:pPr>
            <a:r>
              <a:rPr lang="en-US" sz="2200" dirty="0"/>
              <a:t>(i.e., atherosclerosis)</a:t>
            </a:r>
          </a:p>
          <a:p>
            <a:pPr marL="0" indent="0" algn="ctr">
              <a:buNone/>
            </a:pPr>
            <a:r>
              <a:rPr lang="en-US" sz="2200" dirty="0"/>
              <a:t>—</a:t>
            </a:r>
            <a:endParaRPr lang="en-US" sz="2200" i="1" dirty="0"/>
          </a:p>
          <a:p>
            <a:pPr marL="0" indent="0" algn="ctr">
              <a:buNone/>
            </a:pPr>
            <a:r>
              <a:rPr lang="en-US" sz="2200" dirty="0"/>
              <a:t>~ 70% of </a:t>
            </a:r>
            <a:r>
              <a:rPr lang="en-US" sz="2200" dirty="0" err="1"/>
              <a:t>ClinVar</a:t>
            </a:r>
            <a:r>
              <a:rPr lang="en-US" sz="2200" dirty="0"/>
              <a:t> missense variants are VUS</a:t>
            </a:r>
          </a:p>
        </p:txBody>
      </p:sp>
      <p:sp>
        <p:nvSpPr>
          <p:cNvPr id="4" name="Slide Number Placeholder 3">
            <a:extLst>
              <a:ext uri="{FF2B5EF4-FFF2-40B4-BE49-F238E27FC236}">
                <a16:creationId xmlns:a16="http://schemas.microsoft.com/office/drawing/2014/main" id="{92352468-AED6-E427-5D05-949409AE217F}"/>
              </a:ext>
            </a:extLst>
          </p:cNvPr>
          <p:cNvSpPr>
            <a:spLocks noGrp="1"/>
          </p:cNvSpPr>
          <p:nvPr>
            <p:ph type="sldNum" sz="quarter" idx="10"/>
          </p:nvPr>
        </p:nvSpPr>
        <p:spPr/>
        <p:txBody>
          <a:bodyPr/>
          <a:lstStyle/>
          <a:p>
            <a:fld id="{FFE6A9D9-CBDA-4340-9DEF-3A7195784676}" type="slidenum">
              <a:rPr lang="en-US" smtClean="0"/>
              <a:pPr/>
              <a:t>6</a:t>
            </a:fld>
            <a:endParaRPr lang="en-US"/>
          </a:p>
        </p:txBody>
      </p:sp>
      <p:sp>
        <p:nvSpPr>
          <p:cNvPr id="5" name="Text Placeholder 4">
            <a:extLst>
              <a:ext uri="{FF2B5EF4-FFF2-40B4-BE49-F238E27FC236}">
                <a16:creationId xmlns:a16="http://schemas.microsoft.com/office/drawing/2014/main" id="{1477212E-B2F1-C881-00CC-92F7D54FC942}"/>
              </a:ext>
            </a:extLst>
          </p:cNvPr>
          <p:cNvSpPr>
            <a:spLocks noGrp="1"/>
          </p:cNvSpPr>
          <p:nvPr>
            <p:ph type="body" sz="quarter" idx="11"/>
          </p:nvPr>
        </p:nvSpPr>
        <p:spPr>
          <a:xfrm>
            <a:off x="358799" y="6357600"/>
            <a:ext cx="3675681" cy="367200"/>
          </a:xfrm>
        </p:spPr>
        <p:txBody>
          <a:bodyPr>
            <a:normAutofit/>
          </a:bodyPr>
          <a:lstStyle/>
          <a:p>
            <a:r>
              <a:rPr lang="en-US" sz="1000" dirty="0"/>
              <a:t>“Atherosclerosis”. </a:t>
            </a:r>
            <a:r>
              <a:rPr lang="en-US" sz="1000" i="1" dirty="0" err="1"/>
              <a:t>Encyclopaedia</a:t>
            </a:r>
            <a:r>
              <a:rPr lang="en-US" sz="1000" i="1" dirty="0"/>
              <a:t> Britannica.</a:t>
            </a:r>
            <a:r>
              <a:rPr lang="en-US" sz="1000" dirty="0"/>
              <a:t> (2024)</a:t>
            </a:r>
          </a:p>
        </p:txBody>
      </p:sp>
      <p:pic>
        <p:nvPicPr>
          <p:cNvPr id="7" name="Picture 6" descr="A diagram of the inside of the stomach&#10;&#10;Description automatically generated">
            <a:extLst>
              <a:ext uri="{FF2B5EF4-FFF2-40B4-BE49-F238E27FC236}">
                <a16:creationId xmlns:a16="http://schemas.microsoft.com/office/drawing/2014/main" id="{A8AEB5AF-A551-D8E3-D805-91FDE97425A3}"/>
              </a:ext>
            </a:extLst>
          </p:cNvPr>
          <p:cNvPicPr>
            <a:picLocks noChangeAspect="1"/>
          </p:cNvPicPr>
          <p:nvPr/>
        </p:nvPicPr>
        <p:blipFill>
          <a:blip r:embed="rId3"/>
          <a:stretch>
            <a:fillRect/>
          </a:stretch>
        </p:blipFill>
        <p:spPr>
          <a:xfrm>
            <a:off x="6370269" y="1868000"/>
            <a:ext cx="5462931" cy="3748935"/>
          </a:xfrm>
          <a:prstGeom prst="rect">
            <a:avLst/>
          </a:prstGeom>
          <a:ln w="28575">
            <a:solidFill>
              <a:schemeClr val="tx1"/>
            </a:solidFill>
          </a:ln>
        </p:spPr>
      </p:pic>
      <p:sp>
        <p:nvSpPr>
          <p:cNvPr id="6" name="Text Placeholder 4">
            <a:extLst>
              <a:ext uri="{FF2B5EF4-FFF2-40B4-BE49-F238E27FC236}">
                <a16:creationId xmlns:a16="http://schemas.microsoft.com/office/drawing/2014/main" id="{B22A946F-8660-FC50-F053-62647137629F}"/>
              </a:ext>
            </a:extLst>
          </p:cNvPr>
          <p:cNvSpPr txBox="1">
            <a:spLocks/>
          </p:cNvSpPr>
          <p:nvPr/>
        </p:nvSpPr>
        <p:spPr>
          <a:xfrm>
            <a:off x="3227400" y="6354275"/>
            <a:ext cx="5737200" cy="36720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0"/>
              </a:spcBef>
            </a:pPr>
            <a:r>
              <a:rPr lang="en-CA" sz="1200">
                <a:solidFill>
                  <a:srgbClr val="000000"/>
                </a:solidFill>
                <a:latin typeface="Arial" panose="020B0604020202020204" pitchFamily="34" charset="0"/>
              </a:rPr>
              <a:t>Created for CAGI</a:t>
            </a:r>
            <a:r>
              <a:rPr lang="en-CA" sz="1200">
                <a:solidFill>
                  <a:srgbClr val="7030A0"/>
                </a:solidFill>
                <a:latin typeface="Arial" panose="020B0604020202020204" pitchFamily="34" charset="0"/>
              </a:rPr>
              <a:t> </a:t>
            </a:r>
            <a:r>
              <a:rPr lang="en-CA" sz="1200">
                <a:solidFill>
                  <a:srgbClr val="000000"/>
                </a:solidFill>
                <a:latin typeface="Arial" panose="020B0604020202020204" pitchFamily="34" charset="0"/>
              </a:rPr>
              <a:t>7; genomeinterpretation.org</a:t>
            </a:r>
            <a:endParaRPr lang="en-CA" dirty="0">
              <a:solidFill>
                <a:srgbClr val="000000"/>
              </a:solidFill>
            </a:endParaRPr>
          </a:p>
        </p:txBody>
      </p:sp>
    </p:spTree>
    <p:extLst>
      <p:ext uri="{BB962C8B-B14F-4D97-AF65-F5344CB8AC3E}">
        <p14:creationId xmlns:p14="http://schemas.microsoft.com/office/powerpoint/2010/main" val="246950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C0BB3-243F-3E45-6F54-83D232C61FB1}"/>
              </a:ext>
            </a:extLst>
          </p:cNvPr>
          <p:cNvSpPr>
            <a:spLocks noGrp="1"/>
          </p:cNvSpPr>
          <p:nvPr>
            <p:ph type="title"/>
          </p:nvPr>
        </p:nvSpPr>
        <p:spPr/>
        <p:txBody>
          <a:bodyPr anchor="ctr">
            <a:normAutofit/>
          </a:bodyPr>
          <a:lstStyle/>
          <a:p>
            <a:pPr algn="l"/>
            <a:r>
              <a:rPr lang="en-US" sz="4000" dirty="0"/>
              <a:t>Outline</a:t>
            </a:r>
          </a:p>
        </p:txBody>
      </p:sp>
      <p:sp>
        <p:nvSpPr>
          <p:cNvPr id="3" name="Content Placeholder 2">
            <a:extLst>
              <a:ext uri="{FF2B5EF4-FFF2-40B4-BE49-F238E27FC236}">
                <a16:creationId xmlns:a16="http://schemas.microsoft.com/office/drawing/2014/main" id="{A1C0E8FD-3781-8361-0DE6-2F780053B38C}"/>
              </a:ext>
            </a:extLst>
          </p:cNvPr>
          <p:cNvSpPr>
            <a:spLocks noGrp="1"/>
          </p:cNvSpPr>
          <p:nvPr>
            <p:ph idx="1"/>
          </p:nvPr>
        </p:nvSpPr>
        <p:spPr/>
        <p:txBody>
          <a:bodyPr anchor="ctr">
            <a:normAutofit/>
          </a:bodyPr>
          <a:lstStyle/>
          <a:p>
            <a:pPr>
              <a:buSzPct val="85000"/>
              <a:buFont typeface="Wingdings" pitchFamily="2" charset="2"/>
              <a:buChar char="Ø"/>
            </a:pPr>
            <a:r>
              <a:rPr lang="en-US" sz="3200" dirty="0">
                <a:solidFill>
                  <a:schemeClr val="bg1">
                    <a:lumMod val="65000"/>
                  </a:schemeClr>
                </a:solidFill>
              </a:rPr>
              <a:t> Lipoprotein Lipase (LPL) as a disease gene</a:t>
            </a:r>
          </a:p>
          <a:p>
            <a:pPr>
              <a:buSzPct val="85000"/>
              <a:buFont typeface="Wingdings" pitchFamily="2" charset="2"/>
              <a:buChar char="Ø"/>
            </a:pPr>
            <a:endParaRPr lang="en-US" sz="3200" dirty="0"/>
          </a:p>
          <a:p>
            <a:pPr>
              <a:buSzPct val="85000"/>
              <a:buFont typeface="Wingdings" pitchFamily="2" charset="2"/>
              <a:buChar char="Ø"/>
            </a:pPr>
            <a:r>
              <a:rPr lang="en-US" sz="3200" dirty="0"/>
              <a:t> A sequence–function study of Lipoprotein Lipase (LPL)</a:t>
            </a:r>
          </a:p>
          <a:p>
            <a:pPr lvl="1">
              <a:lnSpc>
                <a:spcPct val="150000"/>
              </a:lnSpc>
              <a:buSzPct val="85000"/>
              <a:buFont typeface="Courier New" panose="02070309020205020404" pitchFamily="49" charset="0"/>
              <a:buChar char="o"/>
            </a:pPr>
            <a:r>
              <a:rPr lang="en-US" sz="2800" dirty="0"/>
              <a:t> Experimental overview</a:t>
            </a:r>
          </a:p>
          <a:p>
            <a:pPr lvl="1">
              <a:lnSpc>
                <a:spcPct val="150000"/>
              </a:lnSpc>
              <a:buSzPct val="85000"/>
              <a:buFont typeface="Courier New" panose="02070309020205020404" pitchFamily="49" charset="0"/>
              <a:buChar char="o"/>
            </a:pPr>
            <a:r>
              <a:rPr lang="en-US" sz="2800" dirty="0">
                <a:solidFill>
                  <a:schemeClr val="bg1">
                    <a:lumMod val="65000"/>
                  </a:schemeClr>
                </a:solidFill>
              </a:rPr>
              <a:t> Sequence-structure-function insights into LPL</a:t>
            </a:r>
          </a:p>
          <a:p>
            <a:pPr lvl="1">
              <a:lnSpc>
                <a:spcPct val="150000"/>
              </a:lnSpc>
              <a:buSzPct val="85000"/>
              <a:buFont typeface="Courier New" panose="02070309020205020404" pitchFamily="49" charset="0"/>
              <a:buChar char="o"/>
            </a:pPr>
            <a:r>
              <a:rPr lang="en-US" sz="2800" dirty="0">
                <a:solidFill>
                  <a:schemeClr val="bg1">
                    <a:lumMod val="65000"/>
                  </a:schemeClr>
                </a:solidFill>
              </a:rPr>
              <a:t> Potential for variant (re)classification</a:t>
            </a:r>
          </a:p>
        </p:txBody>
      </p:sp>
      <p:sp>
        <p:nvSpPr>
          <p:cNvPr id="4" name="Slide Number Placeholder 3">
            <a:extLst>
              <a:ext uri="{FF2B5EF4-FFF2-40B4-BE49-F238E27FC236}">
                <a16:creationId xmlns:a16="http://schemas.microsoft.com/office/drawing/2014/main" id="{A1C4DC18-E998-1A49-95B8-B649E6AC444D}"/>
              </a:ext>
            </a:extLst>
          </p:cNvPr>
          <p:cNvSpPr>
            <a:spLocks noGrp="1"/>
          </p:cNvSpPr>
          <p:nvPr>
            <p:ph type="sldNum" sz="quarter" idx="10"/>
          </p:nvPr>
        </p:nvSpPr>
        <p:spPr/>
        <p:txBody>
          <a:bodyPr/>
          <a:lstStyle/>
          <a:p>
            <a:fld id="{FFE6A9D9-CBDA-4340-9DEF-3A7195784676}" type="slidenum">
              <a:rPr lang="en-US" smtClean="0"/>
              <a:pPr/>
              <a:t>7</a:t>
            </a:fld>
            <a:endParaRPr lang="en-US"/>
          </a:p>
        </p:txBody>
      </p:sp>
      <p:sp>
        <p:nvSpPr>
          <p:cNvPr id="5" name="Text Placeholder 4">
            <a:extLst>
              <a:ext uri="{FF2B5EF4-FFF2-40B4-BE49-F238E27FC236}">
                <a16:creationId xmlns:a16="http://schemas.microsoft.com/office/drawing/2014/main" id="{EF2A24DE-6E6D-7D06-FBE0-4F9D0FF6B85B}"/>
              </a:ext>
            </a:extLst>
          </p:cNvPr>
          <p:cNvSpPr>
            <a:spLocks noGrp="1"/>
          </p:cNvSpPr>
          <p:nvPr>
            <p:ph type="body" sz="quarter" idx="11"/>
          </p:nvPr>
        </p:nvSpPr>
        <p:spPr>
          <a:xfrm>
            <a:off x="3227400" y="6354275"/>
            <a:ext cx="5737200" cy="367200"/>
          </a:xfrm>
        </p:spPr>
        <p:txBody>
          <a:bodyPr>
            <a:normAutofit/>
          </a:bodyPr>
          <a:lstStyle/>
          <a:p>
            <a:pPr algn="ctr" rtl="0">
              <a:spcBef>
                <a:spcPts val="0"/>
              </a:spcBef>
              <a:spcAft>
                <a:spcPts val="0"/>
              </a:spcAft>
            </a:pPr>
            <a:r>
              <a:rPr lang="en-CA" sz="1200" b="0" i="0" u="none" strike="noStrike" dirty="0">
                <a:solidFill>
                  <a:srgbClr val="000000"/>
                </a:solidFill>
                <a:effectLst/>
                <a:latin typeface="Arial" panose="020B0604020202020204" pitchFamily="34" charset="0"/>
              </a:rPr>
              <a:t>Created for CAGI</a:t>
            </a:r>
            <a:r>
              <a:rPr lang="en-CA" sz="1200" b="0" i="0" u="none" strike="noStrike" dirty="0">
                <a:solidFill>
                  <a:srgbClr val="7030A0"/>
                </a:solidFill>
                <a:effectLst/>
                <a:latin typeface="Arial" panose="020B0604020202020204" pitchFamily="34" charset="0"/>
              </a:rPr>
              <a:t> </a:t>
            </a:r>
            <a:r>
              <a:rPr lang="en-CA" sz="1200" b="0" i="0" u="none" strike="noStrike" dirty="0">
                <a:solidFill>
                  <a:srgbClr val="000000"/>
                </a:solidFill>
                <a:effectLst/>
                <a:latin typeface="Arial" panose="020B0604020202020204" pitchFamily="34" charset="0"/>
              </a:rPr>
              <a:t>7</a:t>
            </a:r>
            <a:r>
              <a:rPr lang="en-CA" sz="1200" dirty="0">
                <a:solidFill>
                  <a:srgbClr val="000000"/>
                </a:solidFill>
                <a:latin typeface="Arial" panose="020B0604020202020204" pitchFamily="34" charset="0"/>
              </a:rPr>
              <a:t>; </a:t>
            </a:r>
            <a:r>
              <a:rPr lang="en-CA" sz="1200" b="0" i="0" u="none" strike="noStrike" dirty="0" err="1">
                <a:solidFill>
                  <a:srgbClr val="000000"/>
                </a:solidFill>
                <a:effectLst/>
                <a:latin typeface="Arial" panose="020B0604020202020204" pitchFamily="34" charset="0"/>
              </a:rPr>
              <a:t>genomeinterpretation.org</a:t>
            </a:r>
            <a:endParaRPr lang="en-CA" b="0" i="0" u="none" strike="noStrike" dirty="0">
              <a:solidFill>
                <a:srgbClr val="000000"/>
              </a:solidFill>
              <a:effectLst/>
            </a:endParaRPr>
          </a:p>
        </p:txBody>
      </p:sp>
    </p:spTree>
    <p:extLst>
      <p:ext uri="{BB962C8B-B14F-4D97-AF65-F5344CB8AC3E}">
        <p14:creationId xmlns:p14="http://schemas.microsoft.com/office/powerpoint/2010/main" val="3612434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77508-286F-422A-DEE9-7653589665BC}"/>
              </a:ext>
            </a:extLst>
          </p:cNvPr>
          <p:cNvSpPr>
            <a:spLocks noGrp="1"/>
          </p:cNvSpPr>
          <p:nvPr>
            <p:ph type="title"/>
          </p:nvPr>
        </p:nvSpPr>
        <p:spPr/>
        <p:txBody>
          <a:bodyPr/>
          <a:lstStyle/>
          <a:p>
            <a:r>
              <a:rPr lang="en-US" dirty="0"/>
              <a:t>Measuring the effects of</a:t>
            </a:r>
            <a:br>
              <a:rPr lang="en-US" dirty="0"/>
            </a:br>
            <a:r>
              <a:rPr lang="en-US" dirty="0"/>
              <a:t>LPL missense variants at scale</a:t>
            </a:r>
          </a:p>
        </p:txBody>
      </p:sp>
      <p:sp>
        <p:nvSpPr>
          <p:cNvPr id="3" name="Slide Number Placeholder 2">
            <a:extLst>
              <a:ext uri="{FF2B5EF4-FFF2-40B4-BE49-F238E27FC236}">
                <a16:creationId xmlns:a16="http://schemas.microsoft.com/office/drawing/2014/main" id="{E85B6B7B-4A9C-C5B8-E4D8-800D08ABCD5A}"/>
              </a:ext>
            </a:extLst>
          </p:cNvPr>
          <p:cNvSpPr>
            <a:spLocks noGrp="1"/>
          </p:cNvSpPr>
          <p:nvPr>
            <p:ph type="sldNum" sz="quarter" idx="10"/>
          </p:nvPr>
        </p:nvSpPr>
        <p:spPr/>
        <p:txBody>
          <a:bodyPr/>
          <a:lstStyle/>
          <a:p>
            <a:fld id="{FFE6A9D9-CBDA-4340-9DEF-3A7195784676}" type="slidenum">
              <a:rPr lang="en-US" smtClean="0"/>
              <a:pPr/>
              <a:t>8</a:t>
            </a:fld>
            <a:endParaRPr lang="en-US"/>
          </a:p>
        </p:txBody>
      </p:sp>
      <p:sp>
        <p:nvSpPr>
          <p:cNvPr id="4" name="Text Placeholder 3">
            <a:extLst>
              <a:ext uri="{FF2B5EF4-FFF2-40B4-BE49-F238E27FC236}">
                <a16:creationId xmlns:a16="http://schemas.microsoft.com/office/drawing/2014/main" id="{E4E20655-37FD-7540-0FBD-4B03635D4C51}"/>
              </a:ext>
            </a:extLst>
          </p:cNvPr>
          <p:cNvSpPr>
            <a:spLocks noGrp="1"/>
          </p:cNvSpPr>
          <p:nvPr>
            <p:ph type="body" sz="quarter" idx="11"/>
          </p:nvPr>
        </p:nvSpPr>
        <p:spPr/>
        <p:txBody>
          <a:bodyPr/>
          <a:lstStyle/>
          <a:p>
            <a:endParaRPr lang="en-US"/>
          </a:p>
        </p:txBody>
      </p:sp>
      <p:grpSp>
        <p:nvGrpSpPr>
          <p:cNvPr id="11" name="Group 10">
            <a:extLst>
              <a:ext uri="{FF2B5EF4-FFF2-40B4-BE49-F238E27FC236}">
                <a16:creationId xmlns:a16="http://schemas.microsoft.com/office/drawing/2014/main" id="{F4750749-2B37-22D1-AF46-C36738A5C1F3}"/>
              </a:ext>
            </a:extLst>
          </p:cNvPr>
          <p:cNvGrpSpPr/>
          <p:nvPr/>
        </p:nvGrpSpPr>
        <p:grpSpPr>
          <a:xfrm>
            <a:off x="4213860" y="1008063"/>
            <a:ext cx="3764280" cy="6304146"/>
            <a:chOff x="4343400" y="1246160"/>
            <a:chExt cx="3505200" cy="5870257"/>
          </a:xfrm>
        </p:grpSpPr>
        <p:pic>
          <p:nvPicPr>
            <p:cNvPr id="5" name="Picture 4" descr="A black screen with arrows&#10;&#10;Description automatically generated">
              <a:extLst>
                <a:ext uri="{FF2B5EF4-FFF2-40B4-BE49-F238E27FC236}">
                  <a16:creationId xmlns:a16="http://schemas.microsoft.com/office/drawing/2014/main" id="{45B4DF45-0CA3-AFDC-20EA-4E74A7E9C4C4}"/>
                </a:ext>
              </a:extLst>
            </p:cNvPr>
            <p:cNvPicPr>
              <a:picLocks noChangeAspect="1"/>
            </p:cNvPicPr>
            <p:nvPr/>
          </p:nvPicPr>
          <p:blipFill rotWithShape="1">
            <a:blip r:embed="rId3"/>
            <a:srcRect l="72721"/>
            <a:stretch/>
          </p:blipFill>
          <p:spPr>
            <a:xfrm>
              <a:off x="4343400" y="1246160"/>
              <a:ext cx="3505200" cy="5870257"/>
            </a:xfrm>
            <a:prstGeom prst="rect">
              <a:avLst/>
            </a:prstGeom>
          </p:spPr>
        </p:pic>
        <p:sp>
          <p:nvSpPr>
            <p:cNvPr id="8" name="Rectangle 7">
              <a:extLst>
                <a:ext uri="{FF2B5EF4-FFF2-40B4-BE49-F238E27FC236}">
                  <a16:creationId xmlns:a16="http://schemas.microsoft.com/office/drawing/2014/main" id="{64935450-CBD0-CB9A-8150-83CCE60A9249}"/>
                </a:ext>
              </a:extLst>
            </p:cNvPr>
            <p:cNvSpPr/>
            <p:nvPr/>
          </p:nvSpPr>
          <p:spPr>
            <a:xfrm>
              <a:off x="4724400" y="3691431"/>
              <a:ext cx="2743199" cy="4898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Cells are binned by</a:t>
              </a:r>
            </a:p>
            <a:p>
              <a:pPr algn="ctr"/>
              <a:r>
                <a:rPr lang="en-US" dirty="0">
                  <a:solidFill>
                    <a:schemeClr val="tx1"/>
                  </a:solidFill>
                </a:rPr>
                <a:t>LPL abundance</a:t>
              </a:r>
            </a:p>
          </p:txBody>
        </p:sp>
        <p:sp>
          <p:nvSpPr>
            <p:cNvPr id="10" name="Rectangle 9">
              <a:extLst>
                <a:ext uri="{FF2B5EF4-FFF2-40B4-BE49-F238E27FC236}">
                  <a16:creationId xmlns:a16="http://schemas.microsoft.com/office/drawing/2014/main" id="{BB0C6A1E-4C33-4D2F-650E-DAA19C40977E}"/>
                </a:ext>
              </a:extLst>
            </p:cNvPr>
            <p:cNvSpPr/>
            <p:nvPr/>
          </p:nvSpPr>
          <p:spPr>
            <a:xfrm>
              <a:off x="4724399" y="5158995"/>
              <a:ext cx="2743199" cy="4898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Surface abundance</a:t>
              </a:r>
            </a:p>
            <a:p>
              <a:pPr algn="ctr"/>
              <a:r>
                <a:rPr lang="en-US" dirty="0">
                  <a:solidFill>
                    <a:schemeClr val="tx1"/>
                  </a:solidFill>
                </a:rPr>
                <a:t>(anti-LPL Ab 5D2)</a:t>
              </a:r>
            </a:p>
          </p:txBody>
        </p:sp>
      </p:grpSp>
    </p:spTree>
    <p:extLst>
      <p:ext uri="{BB962C8B-B14F-4D97-AF65-F5344CB8AC3E}">
        <p14:creationId xmlns:p14="http://schemas.microsoft.com/office/powerpoint/2010/main" val="3537794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D56E-1E32-B4B1-0161-92B972CFC550}"/>
              </a:ext>
            </a:extLst>
          </p:cNvPr>
          <p:cNvSpPr>
            <a:spLocks noGrp="1"/>
          </p:cNvSpPr>
          <p:nvPr>
            <p:ph type="title"/>
          </p:nvPr>
        </p:nvSpPr>
        <p:spPr/>
        <p:txBody>
          <a:bodyPr>
            <a:normAutofit/>
          </a:bodyPr>
          <a:lstStyle/>
          <a:p>
            <a:r>
              <a:rPr lang="en-US" dirty="0"/>
              <a:t>LPL is </a:t>
            </a:r>
            <a:r>
              <a:rPr lang="en-US" b="1" dirty="0"/>
              <a:t>secreted </a:t>
            </a:r>
            <a:r>
              <a:rPr lang="en-US" dirty="0"/>
              <a:t>and remains membrane bound</a:t>
            </a:r>
            <a:br>
              <a:rPr lang="en-US" dirty="0"/>
            </a:br>
            <a:r>
              <a:rPr lang="en-US" dirty="0"/>
              <a:t>only through interactions with other partners</a:t>
            </a:r>
          </a:p>
        </p:txBody>
      </p:sp>
      <p:sp>
        <p:nvSpPr>
          <p:cNvPr id="3" name="Content Placeholder 2">
            <a:extLst>
              <a:ext uri="{FF2B5EF4-FFF2-40B4-BE49-F238E27FC236}">
                <a16:creationId xmlns:a16="http://schemas.microsoft.com/office/drawing/2014/main" id="{33A3F04E-34C2-5BB8-CB56-FECB79223CEB}"/>
              </a:ext>
            </a:extLst>
          </p:cNvPr>
          <p:cNvSpPr>
            <a:spLocks noGrp="1"/>
          </p:cNvSpPr>
          <p:nvPr>
            <p:ph sz="half" idx="1"/>
          </p:nvPr>
        </p:nvSpPr>
        <p:spPr/>
        <p:txBody>
          <a:bodyPr anchor="ctr">
            <a:normAutofit/>
          </a:bodyPr>
          <a:lstStyle/>
          <a:p>
            <a:pPr marL="0" indent="0" algn="ctr">
              <a:buNone/>
            </a:pPr>
            <a:r>
              <a:rPr lang="en-US" sz="2000" dirty="0"/>
              <a:t>Synthesized in the parenchyma</a:t>
            </a:r>
          </a:p>
          <a:p>
            <a:pPr marL="0" indent="0" algn="ctr">
              <a:buNone/>
            </a:pPr>
            <a:r>
              <a:rPr lang="en-US" sz="2000" dirty="0"/>
              <a:t>and trafficked to the capillary lumen</a:t>
            </a:r>
          </a:p>
          <a:p>
            <a:pPr marL="0" indent="0" algn="ctr">
              <a:buNone/>
            </a:pPr>
            <a:r>
              <a:rPr lang="en-US" sz="2000" dirty="0"/>
              <a:t>—</a:t>
            </a:r>
          </a:p>
          <a:p>
            <a:pPr marL="0" indent="0" algn="ctr">
              <a:buNone/>
            </a:pPr>
            <a:r>
              <a:rPr lang="en-US" sz="2000" dirty="0"/>
              <a:t>No transmembrane domain</a:t>
            </a:r>
          </a:p>
          <a:p>
            <a:pPr marL="0" indent="0" algn="ctr">
              <a:buNone/>
            </a:pPr>
            <a:r>
              <a:rPr lang="en-US" sz="2000" dirty="0"/>
              <a:t>—</a:t>
            </a:r>
          </a:p>
          <a:p>
            <a:pPr marL="0" indent="0" algn="ctr">
              <a:buNone/>
            </a:pPr>
            <a:r>
              <a:rPr lang="en-US" sz="2000" dirty="0"/>
              <a:t>Interacts with HSPGs &amp; GPIHBP1</a:t>
            </a:r>
          </a:p>
          <a:p>
            <a:pPr marL="0" indent="0" algn="ctr">
              <a:buNone/>
            </a:pPr>
            <a:r>
              <a:rPr lang="en-US" sz="2000" dirty="0"/>
              <a:t>on the cell surface</a:t>
            </a:r>
          </a:p>
        </p:txBody>
      </p:sp>
      <p:sp>
        <p:nvSpPr>
          <p:cNvPr id="5" name="Slide Number Placeholder 4">
            <a:extLst>
              <a:ext uri="{FF2B5EF4-FFF2-40B4-BE49-F238E27FC236}">
                <a16:creationId xmlns:a16="http://schemas.microsoft.com/office/drawing/2014/main" id="{EDA197AC-7180-6E4E-AED6-066CC0BA762C}"/>
              </a:ext>
            </a:extLst>
          </p:cNvPr>
          <p:cNvSpPr>
            <a:spLocks noGrp="1"/>
          </p:cNvSpPr>
          <p:nvPr>
            <p:ph type="sldNum" sz="quarter" idx="12"/>
          </p:nvPr>
        </p:nvSpPr>
        <p:spPr/>
        <p:txBody>
          <a:bodyPr/>
          <a:lstStyle/>
          <a:p>
            <a:fld id="{A1447A81-95D2-D446-9BC1-0B771B348E3D}" type="slidenum">
              <a:rPr lang="en-US" smtClean="0"/>
              <a:pPr/>
              <a:t>9</a:t>
            </a:fld>
            <a:endParaRPr lang="en-US" dirty="0"/>
          </a:p>
        </p:txBody>
      </p:sp>
      <p:sp>
        <p:nvSpPr>
          <p:cNvPr id="6" name="Text Placeholder 5">
            <a:extLst>
              <a:ext uri="{FF2B5EF4-FFF2-40B4-BE49-F238E27FC236}">
                <a16:creationId xmlns:a16="http://schemas.microsoft.com/office/drawing/2014/main" id="{C25E1EF1-C56A-A73F-162B-3083065C3FAA}"/>
              </a:ext>
            </a:extLst>
          </p:cNvPr>
          <p:cNvSpPr>
            <a:spLocks noGrp="1"/>
          </p:cNvSpPr>
          <p:nvPr>
            <p:ph type="body" sz="quarter" idx="13"/>
          </p:nvPr>
        </p:nvSpPr>
        <p:spPr/>
        <p:txBody>
          <a:bodyPr/>
          <a:lstStyle/>
          <a:p>
            <a:r>
              <a:rPr lang="en-US" sz="1000" dirty="0"/>
              <a:t>Reiner Z. </a:t>
            </a:r>
            <a:r>
              <a:rPr lang="en-US" sz="1000" i="1" dirty="0"/>
              <a:t>Nat Rev </a:t>
            </a:r>
            <a:r>
              <a:rPr lang="en-US" sz="1000" i="1" dirty="0" err="1"/>
              <a:t>Cardiol</a:t>
            </a:r>
            <a:r>
              <a:rPr lang="en-US" sz="1000" i="1" dirty="0"/>
              <a:t>.</a:t>
            </a:r>
            <a:r>
              <a:rPr lang="en-US" sz="1000" dirty="0"/>
              <a:t> (2017)</a:t>
            </a:r>
          </a:p>
        </p:txBody>
      </p:sp>
      <p:pic>
        <p:nvPicPr>
          <p:cNvPr id="7" name="Content Placeholder 6" descr="A close up of a logo&#10;&#10;Description automatically generated">
            <a:extLst>
              <a:ext uri="{FF2B5EF4-FFF2-40B4-BE49-F238E27FC236}">
                <a16:creationId xmlns:a16="http://schemas.microsoft.com/office/drawing/2014/main" id="{1E42288E-6756-A78C-AC73-01E6003461AA}"/>
              </a:ext>
            </a:extLst>
          </p:cNvPr>
          <p:cNvPicPr>
            <a:picLocks noGrp="1" noChangeAspect="1"/>
          </p:cNvPicPr>
          <p:nvPr>
            <p:ph sz="half" idx="2"/>
          </p:nvPr>
        </p:nvPicPr>
        <p:blipFill rotWithShape="1">
          <a:blip r:embed="rId3"/>
          <a:srcRect l="3965" t="3004" r="1460" b="4473"/>
          <a:stretch/>
        </p:blipFill>
        <p:spPr>
          <a:xfrm>
            <a:off x="6383072" y="1690688"/>
            <a:ext cx="4970728" cy="4544112"/>
          </a:xfrm>
          <a:prstGeom prst="rect">
            <a:avLst/>
          </a:prstGeom>
          <a:ln>
            <a:noFill/>
          </a:ln>
          <a:effectLst>
            <a:outerShdw blurRad="190500" algn="tl" rotWithShape="0">
              <a:srgbClr val="000000">
                <a:alpha val="70000"/>
              </a:srgbClr>
            </a:outerShdw>
          </a:effectLst>
        </p:spPr>
      </p:pic>
      <p:sp>
        <p:nvSpPr>
          <p:cNvPr id="4" name="Text Placeholder 4">
            <a:extLst>
              <a:ext uri="{FF2B5EF4-FFF2-40B4-BE49-F238E27FC236}">
                <a16:creationId xmlns:a16="http://schemas.microsoft.com/office/drawing/2014/main" id="{F3620154-BA34-56D8-78D4-1AC8B2CC0DAE}"/>
              </a:ext>
            </a:extLst>
          </p:cNvPr>
          <p:cNvSpPr txBox="1">
            <a:spLocks/>
          </p:cNvSpPr>
          <p:nvPr/>
        </p:nvSpPr>
        <p:spPr>
          <a:xfrm>
            <a:off x="3227400" y="6354275"/>
            <a:ext cx="5737200" cy="3672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CA" sz="1200" dirty="0">
                <a:solidFill>
                  <a:srgbClr val="000000"/>
                </a:solidFill>
                <a:latin typeface="Arial" panose="020B0604020202020204" pitchFamily="34" charset="0"/>
              </a:rPr>
              <a:t>Created for CAGI</a:t>
            </a:r>
            <a:r>
              <a:rPr lang="en-CA" sz="1200" dirty="0">
                <a:solidFill>
                  <a:srgbClr val="7030A0"/>
                </a:solidFill>
                <a:latin typeface="Arial" panose="020B0604020202020204" pitchFamily="34" charset="0"/>
              </a:rPr>
              <a:t> </a:t>
            </a:r>
            <a:r>
              <a:rPr lang="en-CA" sz="1200" dirty="0">
                <a:solidFill>
                  <a:srgbClr val="000000"/>
                </a:solidFill>
                <a:latin typeface="Arial" panose="020B0604020202020204" pitchFamily="34" charset="0"/>
              </a:rPr>
              <a:t>7; </a:t>
            </a:r>
            <a:r>
              <a:rPr lang="en-CA" sz="1200" dirty="0" err="1">
                <a:solidFill>
                  <a:srgbClr val="000000"/>
                </a:solidFill>
                <a:latin typeface="Arial" panose="020B0604020202020204" pitchFamily="34" charset="0"/>
              </a:rPr>
              <a:t>genomeinterpretation.org</a:t>
            </a:r>
            <a:endParaRPr lang="en-CA" dirty="0">
              <a:solidFill>
                <a:srgbClr val="000000"/>
              </a:solidFill>
            </a:endParaRPr>
          </a:p>
        </p:txBody>
      </p:sp>
    </p:spTree>
    <p:extLst>
      <p:ext uri="{BB962C8B-B14F-4D97-AF65-F5344CB8AC3E}">
        <p14:creationId xmlns:p14="http://schemas.microsoft.com/office/powerpoint/2010/main" val="3313940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EBA20-27E0-9A5B-5CAD-6F28E91D9274}"/>
              </a:ext>
            </a:extLst>
          </p:cNvPr>
          <p:cNvSpPr>
            <a:spLocks noGrp="1"/>
          </p:cNvSpPr>
          <p:nvPr>
            <p:ph type="title"/>
          </p:nvPr>
        </p:nvSpPr>
        <p:spPr/>
        <p:txBody>
          <a:bodyPr/>
          <a:lstStyle/>
          <a:p>
            <a:r>
              <a:rPr lang="en-US" dirty="0"/>
              <a:t>Addition of a C-terminal GPI anchor</a:t>
            </a:r>
            <a:br>
              <a:rPr lang="en-US" dirty="0"/>
            </a:br>
            <a:r>
              <a:rPr lang="en-US" dirty="0"/>
              <a:t>tethers LPL to the cell surface</a:t>
            </a:r>
          </a:p>
        </p:txBody>
      </p:sp>
      <p:sp>
        <p:nvSpPr>
          <p:cNvPr id="3" name="Content Placeholder 2">
            <a:extLst>
              <a:ext uri="{FF2B5EF4-FFF2-40B4-BE49-F238E27FC236}">
                <a16:creationId xmlns:a16="http://schemas.microsoft.com/office/drawing/2014/main" id="{D02A4750-3028-BC22-B20A-83AEF7A1A441}"/>
              </a:ext>
            </a:extLst>
          </p:cNvPr>
          <p:cNvSpPr>
            <a:spLocks noGrp="1"/>
          </p:cNvSpPr>
          <p:nvPr>
            <p:ph sz="half" idx="1"/>
          </p:nvPr>
        </p:nvSpPr>
        <p:spPr>
          <a:xfrm>
            <a:off x="609599" y="1690688"/>
            <a:ext cx="5181600" cy="4351338"/>
          </a:xfrm>
        </p:spPr>
        <p:txBody>
          <a:bodyPr anchor="ctr">
            <a:normAutofit/>
          </a:bodyPr>
          <a:lstStyle/>
          <a:p>
            <a:pPr marL="0" indent="0" algn="ctr">
              <a:buNone/>
            </a:pPr>
            <a:r>
              <a:rPr lang="en-US" sz="2400" dirty="0"/>
              <a:t>Lipid anchors used by many</a:t>
            </a:r>
          </a:p>
          <a:p>
            <a:pPr marL="0" indent="0" algn="ctr">
              <a:buNone/>
            </a:pPr>
            <a:r>
              <a:rPr lang="en-US" sz="2400" dirty="0"/>
              <a:t>cell-surface proteins</a:t>
            </a:r>
          </a:p>
          <a:p>
            <a:pPr marL="0" indent="0" algn="ctr">
              <a:buNone/>
            </a:pPr>
            <a:r>
              <a:rPr lang="en-US" sz="2400" dirty="0"/>
              <a:t>—</a:t>
            </a:r>
          </a:p>
          <a:p>
            <a:pPr marL="0" indent="0" algn="ctr">
              <a:buNone/>
            </a:pPr>
            <a:r>
              <a:rPr lang="en-US" sz="2400" dirty="0"/>
              <a:t>Added as a covalent</a:t>
            </a:r>
          </a:p>
          <a:p>
            <a:pPr marL="0" indent="0" algn="ctr">
              <a:buNone/>
            </a:pPr>
            <a:r>
              <a:rPr lang="en-US" sz="2400" dirty="0"/>
              <a:t>post-translational modification</a:t>
            </a:r>
          </a:p>
        </p:txBody>
      </p:sp>
      <p:sp>
        <p:nvSpPr>
          <p:cNvPr id="5" name="Slide Number Placeholder 4">
            <a:extLst>
              <a:ext uri="{FF2B5EF4-FFF2-40B4-BE49-F238E27FC236}">
                <a16:creationId xmlns:a16="http://schemas.microsoft.com/office/drawing/2014/main" id="{7DCC4CAC-7353-8E61-58D5-33F69EA7C394}"/>
              </a:ext>
            </a:extLst>
          </p:cNvPr>
          <p:cNvSpPr>
            <a:spLocks noGrp="1"/>
          </p:cNvSpPr>
          <p:nvPr>
            <p:ph type="sldNum" sz="quarter" idx="12"/>
          </p:nvPr>
        </p:nvSpPr>
        <p:spPr/>
        <p:txBody>
          <a:bodyPr/>
          <a:lstStyle/>
          <a:p>
            <a:fld id="{A1447A81-95D2-D446-9BC1-0B771B348E3D}" type="slidenum">
              <a:rPr lang="en-US" smtClean="0"/>
              <a:pPr/>
              <a:t>10</a:t>
            </a:fld>
            <a:endParaRPr lang="en-US" dirty="0"/>
          </a:p>
        </p:txBody>
      </p:sp>
      <p:sp>
        <p:nvSpPr>
          <p:cNvPr id="6" name="Text Placeholder 5">
            <a:extLst>
              <a:ext uri="{FF2B5EF4-FFF2-40B4-BE49-F238E27FC236}">
                <a16:creationId xmlns:a16="http://schemas.microsoft.com/office/drawing/2014/main" id="{B9451D32-2989-3762-FA62-E3E00D36DE5E}"/>
              </a:ext>
            </a:extLst>
          </p:cNvPr>
          <p:cNvSpPr>
            <a:spLocks noGrp="1"/>
          </p:cNvSpPr>
          <p:nvPr>
            <p:ph type="body" sz="quarter" idx="13"/>
          </p:nvPr>
        </p:nvSpPr>
        <p:spPr/>
        <p:txBody>
          <a:bodyPr/>
          <a:lstStyle/>
          <a:p>
            <a:endParaRPr lang="en-US"/>
          </a:p>
        </p:txBody>
      </p:sp>
      <p:pic>
        <p:nvPicPr>
          <p:cNvPr id="7" name="Content Placeholder 6" descr="A close up of a map&#10;&#10;Description automatically generated">
            <a:extLst>
              <a:ext uri="{FF2B5EF4-FFF2-40B4-BE49-F238E27FC236}">
                <a16:creationId xmlns:a16="http://schemas.microsoft.com/office/drawing/2014/main" id="{7C1DE297-4EE6-4605-7642-9357EAA6F66D}"/>
              </a:ext>
            </a:extLst>
          </p:cNvPr>
          <p:cNvPicPr>
            <a:picLocks noGrp="1" noChangeAspect="1"/>
          </p:cNvPicPr>
          <p:nvPr>
            <p:ph sz="half" idx="2"/>
          </p:nvPr>
        </p:nvPicPr>
        <p:blipFill>
          <a:blip r:embed="rId3"/>
          <a:stretch>
            <a:fillRect/>
          </a:stretch>
        </p:blipFill>
        <p:spPr>
          <a:xfrm>
            <a:off x="5659515" y="1731755"/>
            <a:ext cx="5694286" cy="4988195"/>
          </a:xfrm>
          <a:prstGeom prst="rect">
            <a:avLst/>
          </a:prstGeom>
        </p:spPr>
      </p:pic>
      <p:sp>
        <p:nvSpPr>
          <p:cNvPr id="8" name="Rectangle 7">
            <a:extLst>
              <a:ext uri="{FF2B5EF4-FFF2-40B4-BE49-F238E27FC236}">
                <a16:creationId xmlns:a16="http://schemas.microsoft.com/office/drawing/2014/main" id="{02447641-BF14-94F6-8AB3-F502C711A302}"/>
              </a:ext>
            </a:extLst>
          </p:cNvPr>
          <p:cNvSpPr/>
          <p:nvPr/>
        </p:nvSpPr>
        <p:spPr>
          <a:xfrm>
            <a:off x="5659515" y="4270683"/>
            <a:ext cx="2130855" cy="12723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4">
            <a:extLst>
              <a:ext uri="{FF2B5EF4-FFF2-40B4-BE49-F238E27FC236}">
                <a16:creationId xmlns:a16="http://schemas.microsoft.com/office/drawing/2014/main" id="{E4EA23B8-AADE-A569-6573-E96831665FE7}"/>
              </a:ext>
            </a:extLst>
          </p:cNvPr>
          <p:cNvSpPr txBox="1">
            <a:spLocks/>
          </p:cNvSpPr>
          <p:nvPr/>
        </p:nvSpPr>
        <p:spPr>
          <a:xfrm>
            <a:off x="3227400" y="6354275"/>
            <a:ext cx="5737200" cy="3672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CA" sz="1200" dirty="0">
                <a:solidFill>
                  <a:srgbClr val="000000"/>
                </a:solidFill>
                <a:latin typeface="Arial" panose="020B0604020202020204" pitchFamily="34" charset="0"/>
              </a:rPr>
              <a:t>Created for CAGI</a:t>
            </a:r>
            <a:r>
              <a:rPr lang="en-CA" sz="1200" dirty="0">
                <a:solidFill>
                  <a:srgbClr val="7030A0"/>
                </a:solidFill>
                <a:latin typeface="Arial" panose="020B0604020202020204" pitchFamily="34" charset="0"/>
              </a:rPr>
              <a:t> </a:t>
            </a:r>
            <a:r>
              <a:rPr lang="en-CA" sz="1200" dirty="0">
                <a:solidFill>
                  <a:srgbClr val="000000"/>
                </a:solidFill>
                <a:latin typeface="Arial" panose="020B0604020202020204" pitchFamily="34" charset="0"/>
              </a:rPr>
              <a:t>7; </a:t>
            </a:r>
            <a:r>
              <a:rPr lang="en-CA" sz="1200" dirty="0" err="1">
                <a:solidFill>
                  <a:srgbClr val="000000"/>
                </a:solidFill>
                <a:latin typeface="Arial" panose="020B0604020202020204" pitchFamily="34" charset="0"/>
              </a:rPr>
              <a:t>genomeinterpretation.org</a:t>
            </a:r>
            <a:endParaRPr lang="en-CA" dirty="0">
              <a:solidFill>
                <a:srgbClr val="000000"/>
              </a:solidFill>
            </a:endParaRPr>
          </a:p>
        </p:txBody>
      </p:sp>
    </p:spTree>
    <p:extLst>
      <p:ext uri="{BB962C8B-B14F-4D97-AF65-F5344CB8AC3E}">
        <p14:creationId xmlns:p14="http://schemas.microsoft.com/office/powerpoint/2010/main" val="4184463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76BBA-4ABB-37F5-8D9B-261C314482C3}"/>
              </a:ext>
            </a:extLst>
          </p:cNvPr>
          <p:cNvSpPr>
            <a:spLocks noGrp="1"/>
          </p:cNvSpPr>
          <p:nvPr>
            <p:ph type="title"/>
          </p:nvPr>
        </p:nvSpPr>
        <p:spPr/>
        <p:txBody>
          <a:bodyPr/>
          <a:lstStyle/>
          <a:p>
            <a:r>
              <a:rPr lang="en-US" dirty="0"/>
              <a:t>Measuring the effects of</a:t>
            </a:r>
            <a:br>
              <a:rPr lang="en-US" dirty="0"/>
            </a:br>
            <a:r>
              <a:rPr lang="en-US" dirty="0"/>
              <a:t>LPL missense variants at scale</a:t>
            </a:r>
          </a:p>
        </p:txBody>
      </p:sp>
      <p:sp>
        <p:nvSpPr>
          <p:cNvPr id="3" name="Slide Number Placeholder 2">
            <a:extLst>
              <a:ext uri="{FF2B5EF4-FFF2-40B4-BE49-F238E27FC236}">
                <a16:creationId xmlns:a16="http://schemas.microsoft.com/office/drawing/2014/main" id="{BE64805D-69F4-A288-CC50-CACDB00B2D6D}"/>
              </a:ext>
            </a:extLst>
          </p:cNvPr>
          <p:cNvSpPr>
            <a:spLocks noGrp="1"/>
          </p:cNvSpPr>
          <p:nvPr>
            <p:ph type="sldNum" sz="quarter" idx="10"/>
          </p:nvPr>
        </p:nvSpPr>
        <p:spPr/>
        <p:txBody>
          <a:bodyPr/>
          <a:lstStyle/>
          <a:p>
            <a:fld id="{FFE6A9D9-CBDA-4340-9DEF-3A7195784676}" type="slidenum">
              <a:rPr lang="en-US" smtClean="0"/>
              <a:pPr/>
              <a:t>11</a:t>
            </a:fld>
            <a:endParaRPr lang="en-US"/>
          </a:p>
        </p:txBody>
      </p:sp>
      <p:sp>
        <p:nvSpPr>
          <p:cNvPr id="4" name="Text Placeholder 3">
            <a:extLst>
              <a:ext uri="{FF2B5EF4-FFF2-40B4-BE49-F238E27FC236}">
                <a16:creationId xmlns:a16="http://schemas.microsoft.com/office/drawing/2014/main" id="{77F766C6-6478-EFB1-1D2D-D97ACF381C9A}"/>
              </a:ext>
            </a:extLst>
          </p:cNvPr>
          <p:cNvSpPr>
            <a:spLocks noGrp="1"/>
          </p:cNvSpPr>
          <p:nvPr>
            <p:ph type="body" sz="quarter" idx="11"/>
          </p:nvPr>
        </p:nvSpPr>
        <p:spPr>
          <a:xfrm>
            <a:off x="358800" y="6357600"/>
            <a:ext cx="5609514" cy="367200"/>
          </a:xfrm>
        </p:spPr>
        <p:txBody>
          <a:bodyPr>
            <a:normAutofit/>
          </a:bodyPr>
          <a:lstStyle/>
          <a:p>
            <a:r>
              <a:rPr lang="en-US" sz="1000" dirty="0"/>
              <a:t>Adapted from Tabet D., …, Roth FP., </a:t>
            </a:r>
            <a:r>
              <a:rPr lang="en-US" sz="1000" dirty="0" err="1"/>
              <a:t>Claussnitzer</a:t>
            </a:r>
            <a:r>
              <a:rPr lang="en-US" sz="1000" dirty="0"/>
              <a:t> M.</a:t>
            </a:r>
            <a:r>
              <a:rPr lang="en-US" sz="1000" i="1" dirty="0"/>
              <a:t> </a:t>
            </a:r>
            <a:r>
              <a:rPr lang="en-US" sz="1000" i="1" dirty="0" err="1"/>
              <a:t>Annu</a:t>
            </a:r>
            <a:r>
              <a:rPr lang="en-US" sz="1000" i="1" dirty="0"/>
              <a:t> Rev Genet.</a:t>
            </a:r>
            <a:r>
              <a:rPr lang="en-US" sz="1000" dirty="0"/>
              <a:t> (2022).</a:t>
            </a:r>
          </a:p>
        </p:txBody>
      </p:sp>
      <p:grpSp>
        <p:nvGrpSpPr>
          <p:cNvPr id="8" name="Group 7">
            <a:extLst>
              <a:ext uri="{FF2B5EF4-FFF2-40B4-BE49-F238E27FC236}">
                <a16:creationId xmlns:a16="http://schemas.microsoft.com/office/drawing/2014/main" id="{1887C41E-732A-57B7-DFCB-5651980B77C9}"/>
              </a:ext>
            </a:extLst>
          </p:cNvPr>
          <p:cNvGrpSpPr/>
          <p:nvPr/>
        </p:nvGrpSpPr>
        <p:grpSpPr>
          <a:xfrm>
            <a:off x="976433" y="1742340"/>
            <a:ext cx="9991840" cy="4564800"/>
            <a:chOff x="976433" y="1742340"/>
            <a:chExt cx="9991840" cy="4564800"/>
          </a:xfrm>
        </p:grpSpPr>
        <p:pic>
          <p:nvPicPr>
            <p:cNvPr id="11" name="Picture 10" descr="A black screen with arrows&#10;&#10;Description automatically generated">
              <a:extLst>
                <a:ext uri="{FF2B5EF4-FFF2-40B4-BE49-F238E27FC236}">
                  <a16:creationId xmlns:a16="http://schemas.microsoft.com/office/drawing/2014/main" id="{0B0041B9-49C0-141E-035E-2E0CA56170A8}"/>
                </a:ext>
              </a:extLst>
            </p:cNvPr>
            <p:cNvPicPr>
              <a:picLocks noChangeAspect="1"/>
            </p:cNvPicPr>
            <p:nvPr/>
          </p:nvPicPr>
          <p:blipFill>
            <a:blip r:embed="rId3"/>
            <a:stretch>
              <a:fillRect/>
            </a:stretch>
          </p:blipFill>
          <p:spPr>
            <a:xfrm>
              <a:off x="976433" y="1742340"/>
              <a:ext cx="9991840" cy="4564800"/>
            </a:xfrm>
            <a:prstGeom prst="rect">
              <a:avLst/>
            </a:prstGeom>
          </p:spPr>
        </p:pic>
        <p:sp>
          <p:nvSpPr>
            <p:cNvPr id="6" name="Rectangle 5">
              <a:extLst>
                <a:ext uri="{FF2B5EF4-FFF2-40B4-BE49-F238E27FC236}">
                  <a16:creationId xmlns:a16="http://schemas.microsoft.com/office/drawing/2014/main" id="{08628D91-0D2E-6596-425D-B651F3ECEF08}"/>
                </a:ext>
              </a:extLst>
            </p:cNvPr>
            <p:cNvSpPr/>
            <p:nvPr/>
          </p:nvSpPr>
          <p:spPr>
            <a:xfrm>
              <a:off x="8666508" y="3682529"/>
              <a:ext cx="1854347" cy="3516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Cells are binned by</a:t>
              </a:r>
            </a:p>
            <a:p>
              <a:pPr algn="ctr"/>
              <a:r>
                <a:rPr lang="en-US" sz="1200" dirty="0">
                  <a:solidFill>
                    <a:schemeClr val="tx1"/>
                  </a:solidFill>
                </a:rPr>
                <a:t>LPL abundance</a:t>
              </a:r>
            </a:p>
          </p:txBody>
        </p:sp>
        <p:sp>
          <p:nvSpPr>
            <p:cNvPr id="7" name="Rectangle 6">
              <a:extLst>
                <a:ext uri="{FF2B5EF4-FFF2-40B4-BE49-F238E27FC236}">
                  <a16:creationId xmlns:a16="http://schemas.microsoft.com/office/drawing/2014/main" id="{E16163CB-ED41-3D54-0CEC-18A195297CC4}"/>
                </a:ext>
              </a:extLst>
            </p:cNvPr>
            <p:cNvSpPr/>
            <p:nvPr/>
          </p:nvSpPr>
          <p:spPr>
            <a:xfrm>
              <a:off x="8666508" y="4787941"/>
              <a:ext cx="1854348" cy="3516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Surface abundance</a:t>
              </a:r>
            </a:p>
            <a:p>
              <a:pPr algn="ctr"/>
              <a:r>
                <a:rPr lang="en-US" sz="1200" dirty="0">
                  <a:solidFill>
                    <a:schemeClr val="tx1"/>
                  </a:solidFill>
                </a:rPr>
                <a:t>(anti-LPL Ab 5D2)</a:t>
              </a:r>
            </a:p>
          </p:txBody>
        </p:sp>
      </p:grpSp>
    </p:spTree>
    <p:extLst>
      <p:ext uri="{BB962C8B-B14F-4D97-AF65-F5344CB8AC3E}">
        <p14:creationId xmlns:p14="http://schemas.microsoft.com/office/powerpoint/2010/main" val="3678171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2CBEA-4770-74FE-3BD7-BC631D31BD95}"/>
              </a:ext>
            </a:extLst>
          </p:cNvPr>
          <p:cNvSpPr>
            <a:spLocks noGrp="1"/>
          </p:cNvSpPr>
          <p:nvPr>
            <p:ph type="title"/>
          </p:nvPr>
        </p:nvSpPr>
        <p:spPr/>
        <p:txBody>
          <a:bodyPr/>
          <a:lstStyle/>
          <a:p>
            <a:r>
              <a:rPr lang="en-US" dirty="0"/>
              <a:t>A complete sequence-function map</a:t>
            </a:r>
            <a:br>
              <a:rPr lang="en-US" dirty="0"/>
            </a:br>
            <a:r>
              <a:rPr lang="en-US" dirty="0"/>
              <a:t>of LPL based on surface abundance</a:t>
            </a:r>
          </a:p>
        </p:txBody>
      </p:sp>
      <p:sp>
        <p:nvSpPr>
          <p:cNvPr id="3" name="Slide Number Placeholder 2">
            <a:extLst>
              <a:ext uri="{FF2B5EF4-FFF2-40B4-BE49-F238E27FC236}">
                <a16:creationId xmlns:a16="http://schemas.microsoft.com/office/drawing/2014/main" id="{2442175C-D4FF-75E1-76E6-479F9D4413CC}"/>
              </a:ext>
            </a:extLst>
          </p:cNvPr>
          <p:cNvSpPr>
            <a:spLocks noGrp="1"/>
          </p:cNvSpPr>
          <p:nvPr>
            <p:ph type="sldNum" sz="quarter" idx="12"/>
          </p:nvPr>
        </p:nvSpPr>
        <p:spPr/>
        <p:txBody>
          <a:bodyPr/>
          <a:lstStyle/>
          <a:p>
            <a:fld id="{FD1E732B-AFD7-EF4C-AE50-40E6D22B374A}" type="slidenum">
              <a:rPr lang="en-US" smtClean="0"/>
              <a:t>12</a:t>
            </a:fld>
            <a:endParaRPr lang="en-US"/>
          </a:p>
        </p:txBody>
      </p:sp>
    </p:spTree>
    <p:extLst>
      <p:ext uri="{BB962C8B-B14F-4D97-AF65-F5344CB8AC3E}">
        <p14:creationId xmlns:p14="http://schemas.microsoft.com/office/powerpoint/2010/main" val="2112366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2CBEA-4770-74FE-3BD7-BC631D31BD95}"/>
              </a:ext>
            </a:extLst>
          </p:cNvPr>
          <p:cNvSpPr>
            <a:spLocks noGrp="1"/>
          </p:cNvSpPr>
          <p:nvPr>
            <p:ph type="title"/>
          </p:nvPr>
        </p:nvSpPr>
        <p:spPr/>
        <p:txBody>
          <a:bodyPr/>
          <a:lstStyle/>
          <a:p>
            <a:r>
              <a:rPr lang="en-US" dirty="0"/>
              <a:t>A complete sequence-function map</a:t>
            </a:r>
            <a:br>
              <a:rPr lang="en-US" dirty="0"/>
            </a:br>
            <a:r>
              <a:rPr lang="en-US" dirty="0"/>
              <a:t>of LPL based on surface abundance</a:t>
            </a:r>
          </a:p>
        </p:txBody>
      </p:sp>
      <p:sp>
        <p:nvSpPr>
          <p:cNvPr id="3" name="Slide Number Placeholder 2">
            <a:extLst>
              <a:ext uri="{FF2B5EF4-FFF2-40B4-BE49-F238E27FC236}">
                <a16:creationId xmlns:a16="http://schemas.microsoft.com/office/drawing/2014/main" id="{2442175C-D4FF-75E1-76E6-479F9D4413CC}"/>
              </a:ext>
            </a:extLst>
          </p:cNvPr>
          <p:cNvSpPr>
            <a:spLocks noGrp="1"/>
          </p:cNvSpPr>
          <p:nvPr>
            <p:ph type="sldNum" sz="quarter" idx="12"/>
          </p:nvPr>
        </p:nvSpPr>
        <p:spPr/>
        <p:txBody>
          <a:bodyPr/>
          <a:lstStyle/>
          <a:p>
            <a:fld id="{FD1E732B-AFD7-EF4C-AE50-40E6D22B374A}" type="slidenum">
              <a:rPr lang="en-US" smtClean="0"/>
              <a:t>13</a:t>
            </a:fld>
            <a:endParaRPr lang="en-US"/>
          </a:p>
        </p:txBody>
      </p:sp>
      <p:sp>
        <p:nvSpPr>
          <p:cNvPr id="5" name="TextBox 4">
            <a:extLst>
              <a:ext uri="{FF2B5EF4-FFF2-40B4-BE49-F238E27FC236}">
                <a16:creationId xmlns:a16="http://schemas.microsoft.com/office/drawing/2014/main" id="{30E2A23F-CD8B-9AFB-CDC5-D0E4B58B372F}"/>
              </a:ext>
            </a:extLst>
          </p:cNvPr>
          <p:cNvSpPr txBox="1"/>
          <p:nvPr/>
        </p:nvSpPr>
        <p:spPr>
          <a:xfrm>
            <a:off x="5263531" y="4877378"/>
            <a:ext cx="2185214" cy="369332"/>
          </a:xfrm>
          <a:prstGeom prst="rect">
            <a:avLst/>
          </a:prstGeom>
          <a:noFill/>
        </p:spPr>
        <p:txBody>
          <a:bodyPr wrap="none" rtlCol="0">
            <a:spAutoFit/>
          </a:bodyPr>
          <a:lstStyle/>
          <a:p>
            <a:r>
              <a:rPr lang="en-US" dirty="0">
                <a:latin typeface="Helvetica" pitchFamily="2" charset="0"/>
              </a:rPr>
              <a:t>Amino acid position</a:t>
            </a:r>
          </a:p>
        </p:txBody>
      </p:sp>
      <p:sp>
        <p:nvSpPr>
          <p:cNvPr id="6" name="TextBox 5">
            <a:extLst>
              <a:ext uri="{FF2B5EF4-FFF2-40B4-BE49-F238E27FC236}">
                <a16:creationId xmlns:a16="http://schemas.microsoft.com/office/drawing/2014/main" id="{0A3BFA45-CC9C-FB90-3980-751772E59E33}"/>
              </a:ext>
            </a:extLst>
          </p:cNvPr>
          <p:cNvSpPr txBox="1"/>
          <p:nvPr/>
        </p:nvSpPr>
        <p:spPr>
          <a:xfrm rot="16200000">
            <a:off x="-1052435" y="3326123"/>
            <a:ext cx="2557110" cy="369332"/>
          </a:xfrm>
          <a:prstGeom prst="rect">
            <a:avLst/>
          </a:prstGeom>
          <a:noFill/>
        </p:spPr>
        <p:txBody>
          <a:bodyPr wrap="none" rtlCol="0">
            <a:spAutoFit/>
          </a:bodyPr>
          <a:lstStyle/>
          <a:p>
            <a:r>
              <a:rPr lang="en-US" dirty="0">
                <a:latin typeface="Helvetica" pitchFamily="2" charset="0"/>
              </a:rPr>
              <a:t>Amino acid substitution</a:t>
            </a:r>
          </a:p>
        </p:txBody>
      </p:sp>
      <p:pic>
        <p:nvPicPr>
          <p:cNvPr id="7" name="Picture 6">
            <a:extLst>
              <a:ext uri="{FF2B5EF4-FFF2-40B4-BE49-F238E27FC236}">
                <a16:creationId xmlns:a16="http://schemas.microsoft.com/office/drawing/2014/main" id="{08E7E96B-BE9D-2C70-5687-2C9876CA2205}"/>
              </a:ext>
            </a:extLst>
          </p:cNvPr>
          <p:cNvPicPr>
            <a:picLocks noChangeAspect="1"/>
          </p:cNvPicPr>
          <p:nvPr/>
        </p:nvPicPr>
        <p:blipFill>
          <a:blip r:embed="rId3"/>
          <a:stretch>
            <a:fillRect/>
          </a:stretch>
        </p:blipFill>
        <p:spPr>
          <a:xfrm>
            <a:off x="420831" y="2182512"/>
            <a:ext cx="11714083" cy="2656552"/>
          </a:xfrm>
          <a:prstGeom prst="rect">
            <a:avLst/>
          </a:prstGeom>
        </p:spPr>
      </p:pic>
      <p:sp>
        <p:nvSpPr>
          <p:cNvPr id="4" name="Text Placeholder 4">
            <a:extLst>
              <a:ext uri="{FF2B5EF4-FFF2-40B4-BE49-F238E27FC236}">
                <a16:creationId xmlns:a16="http://schemas.microsoft.com/office/drawing/2014/main" id="{270D839D-4631-BD89-91FD-5C37442E460D}"/>
              </a:ext>
            </a:extLst>
          </p:cNvPr>
          <p:cNvSpPr txBox="1">
            <a:spLocks/>
          </p:cNvSpPr>
          <p:nvPr/>
        </p:nvSpPr>
        <p:spPr>
          <a:xfrm>
            <a:off x="3227400" y="6354275"/>
            <a:ext cx="5737200" cy="3672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CA" sz="1200" dirty="0">
                <a:solidFill>
                  <a:srgbClr val="000000"/>
                </a:solidFill>
                <a:latin typeface="Arial" panose="020B0604020202020204" pitchFamily="34" charset="0"/>
              </a:rPr>
              <a:t>Created for CAGI</a:t>
            </a:r>
            <a:r>
              <a:rPr lang="en-CA" sz="1200" dirty="0">
                <a:solidFill>
                  <a:srgbClr val="7030A0"/>
                </a:solidFill>
                <a:latin typeface="Arial" panose="020B0604020202020204" pitchFamily="34" charset="0"/>
              </a:rPr>
              <a:t> </a:t>
            </a:r>
            <a:r>
              <a:rPr lang="en-CA" sz="1200" dirty="0">
                <a:solidFill>
                  <a:srgbClr val="000000"/>
                </a:solidFill>
                <a:latin typeface="Arial" panose="020B0604020202020204" pitchFamily="34" charset="0"/>
              </a:rPr>
              <a:t>7; </a:t>
            </a:r>
            <a:r>
              <a:rPr lang="en-CA" sz="1200" dirty="0" err="1">
                <a:solidFill>
                  <a:srgbClr val="000000"/>
                </a:solidFill>
                <a:latin typeface="Arial" panose="020B0604020202020204" pitchFamily="34" charset="0"/>
              </a:rPr>
              <a:t>genomeinterpretation.org</a:t>
            </a:r>
            <a:endParaRPr lang="en-CA" dirty="0">
              <a:solidFill>
                <a:srgbClr val="000000"/>
              </a:solidFill>
            </a:endParaRPr>
          </a:p>
        </p:txBody>
      </p:sp>
    </p:spTree>
    <p:extLst>
      <p:ext uri="{BB962C8B-B14F-4D97-AF65-F5344CB8AC3E}">
        <p14:creationId xmlns:p14="http://schemas.microsoft.com/office/powerpoint/2010/main" val="2325641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C0BB3-243F-3E45-6F54-83D232C61FB1}"/>
              </a:ext>
            </a:extLst>
          </p:cNvPr>
          <p:cNvSpPr>
            <a:spLocks noGrp="1"/>
          </p:cNvSpPr>
          <p:nvPr>
            <p:ph type="title"/>
          </p:nvPr>
        </p:nvSpPr>
        <p:spPr/>
        <p:txBody>
          <a:bodyPr anchor="ctr">
            <a:normAutofit/>
          </a:bodyPr>
          <a:lstStyle/>
          <a:p>
            <a:pPr algn="l"/>
            <a:r>
              <a:rPr lang="en-US" sz="4000" dirty="0"/>
              <a:t>Outline</a:t>
            </a:r>
          </a:p>
        </p:txBody>
      </p:sp>
      <p:sp>
        <p:nvSpPr>
          <p:cNvPr id="3" name="Content Placeholder 2">
            <a:extLst>
              <a:ext uri="{FF2B5EF4-FFF2-40B4-BE49-F238E27FC236}">
                <a16:creationId xmlns:a16="http://schemas.microsoft.com/office/drawing/2014/main" id="{A1C0E8FD-3781-8361-0DE6-2F780053B38C}"/>
              </a:ext>
            </a:extLst>
          </p:cNvPr>
          <p:cNvSpPr>
            <a:spLocks noGrp="1"/>
          </p:cNvSpPr>
          <p:nvPr>
            <p:ph idx="1"/>
          </p:nvPr>
        </p:nvSpPr>
        <p:spPr/>
        <p:txBody>
          <a:bodyPr anchor="ctr">
            <a:normAutofit/>
          </a:bodyPr>
          <a:lstStyle/>
          <a:p>
            <a:pPr>
              <a:buSzPct val="85000"/>
              <a:buFont typeface="Wingdings" pitchFamily="2" charset="2"/>
              <a:buChar char="Ø"/>
            </a:pPr>
            <a:r>
              <a:rPr lang="en-US" sz="3200" dirty="0">
                <a:solidFill>
                  <a:schemeClr val="bg1">
                    <a:lumMod val="65000"/>
                  </a:schemeClr>
                </a:solidFill>
              </a:rPr>
              <a:t> Lipoprotein Lipase (LPL) as a disease gene</a:t>
            </a:r>
          </a:p>
          <a:p>
            <a:pPr>
              <a:buSzPct val="85000"/>
              <a:buFont typeface="Wingdings" pitchFamily="2" charset="2"/>
              <a:buChar char="Ø"/>
            </a:pPr>
            <a:endParaRPr lang="en-US" sz="3200" dirty="0"/>
          </a:p>
          <a:p>
            <a:pPr>
              <a:buSzPct val="85000"/>
              <a:buFont typeface="Wingdings" pitchFamily="2" charset="2"/>
              <a:buChar char="Ø"/>
            </a:pPr>
            <a:r>
              <a:rPr lang="en-US" sz="3200" dirty="0"/>
              <a:t> A sequence–function study of Lipoprotein Lipase (LPL)</a:t>
            </a:r>
          </a:p>
          <a:p>
            <a:pPr lvl="1">
              <a:lnSpc>
                <a:spcPct val="150000"/>
              </a:lnSpc>
              <a:buSzPct val="85000"/>
              <a:buFont typeface="Courier New" panose="02070309020205020404" pitchFamily="49" charset="0"/>
              <a:buChar char="o"/>
            </a:pPr>
            <a:r>
              <a:rPr lang="en-US" sz="2800" dirty="0">
                <a:solidFill>
                  <a:schemeClr val="bg1">
                    <a:lumMod val="65000"/>
                  </a:schemeClr>
                </a:solidFill>
              </a:rPr>
              <a:t> Experimental overview</a:t>
            </a:r>
          </a:p>
          <a:p>
            <a:pPr lvl="1">
              <a:lnSpc>
                <a:spcPct val="150000"/>
              </a:lnSpc>
              <a:buSzPct val="85000"/>
              <a:buFont typeface="Courier New" panose="02070309020205020404" pitchFamily="49" charset="0"/>
              <a:buChar char="o"/>
            </a:pPr>
            <a:r>
              <a:rPr lang="en-US" sz="2800" dirty="0"/>
              <a:t> Sequence-structure-function insights into LPL</a:t>
            </a:r>
          </a:p>
          <a:p>
            <a:pPr lvl="1">
              <a:lnSpc>
                <a:spcPct val="150000"/>
              </a:lnSpc>
              <a:buSzPct val="85000"/>
              <a:buFont typeface="Courier New" panose="02070309020205020404" pitchFamily="49" charset="0"/>
              <a:buChar char="o"/>
            </a:pPr>
            <a:r>
              <a:rPr lang="en-US" sz="2800" dirty="0">
                <a:solidFill>
                  <a:schemeClr val="bg1">
                    <a:lumMod val="65000"/>
                  </a:schemeClr>
                </a:solidFill>
              </a:rPr>
              <a:t> Potential for variant (re)classification</a:t>
            </a:r>
          </a:p>
        </p:txBody>
      </p:sp>
      <p:sp>
        <p:nvSpPr>
          <p:cNvPr id="4" name="Slide Number Placeholder 3">
            <a:extLst>
              <a:ext uri="{FF2B5EF4-FFF2-40B4-BE49-F238E27FC236}">
                <a16:creationId xmlns:a16="http://schemas.microsoft.com/office/drawing/2014/main" id="{A1C4DC18-E998-1A49-95B8-B649E6AC444D}"/>
              </a:ext>
            </a:extLst>
          </p:cNvPr>
          <p:cNvSpPr>
            <a:spLocks noGrp="1"/>
          </p:cNvSpPr>
          <p:nvPr>
            <p:ph type="sldNum" sz="quarter" idx="10"/>
          </p:nvPr>
        </p:nvSpPr>
        <p:spPr/>
        <p:txBody>
          <a:bodyPr/>
          <a:lstStyle/>
          <a:p>
            <a:fld id="{FFE6A9D9-CBDA-4340-9DEF-3A7195784676}" type="slidenum">
              <a:rPr lang="en-US" smtClean="0"/>
              <a:pPr/>
              <a:t>14</a:t>
            </a:fld>
            <a:endParaRPr lang="en-US"/>
          </a:p>
        </p:txBody>
      </p:sp>
      <p:sp>
        <p:nvSpPr>
          <p:cNvPr id="5" name="Text Placeholder 4">
            <a:extLst>
              <a:ext uri="{FF2B5EF4-FFF2-40B4-BE49-F238E27FC236}">
                <a16:creationId xmlns:a16="http://schemas.microsoft.com/office/drawing/2014/main" id="{EF2A24DE-6E6D-7D06-FBE0-4F9D0FF6B85B}"/>
              </a:ext>
            </a:extLst>
          </p:cNvPr>
          <p:cNvSpPr>
            <a:spLocks noGrp="1"/>
          </p:cNvSpPr>
          <p:nvPr>
            <p:ph type="body" sz="quarter" idx="11"/>
          </p:nvPr>
        </p:nvSpPr>
        <p:spPr>
          <a:xfrm>
            <a:off x="3227400" y="6354275"/>
            <a:ext cx="5737200" cy="367200"/>
          </a:xfrm>
        </p:spPr>
        <p:txBody>
          <a:bodyPr>
            <a:normAutofit/>
          </a:bodyPr>
          <a:lstStyle/>
          <a:p>
            <a:pPr algn="ctr" rtl="0">
              <a:spcBef>
                <a:spcPts val="0"/>
              </a:spcBef>
              <a:spcAft>
                <a:spcPts val="0"/>
              </a:spcAft>
            </a:pPr>
            <a:r>
              <a:rPr lang="en-CA" sz="1200" b="0" i="0" u="none" strike="noStrike" dirty="0">
                <a:solidFill>
                  <a:srgbClr val="000000"/>
                </a:solidFill>
                <a:effectLst/>
                <a:latin typeface="Arial" panose="020B0604020202020204" pitchFamily="34" charset="0"/>
              </a:rPr>
              <a:t>Created for CAGI</a:t>
            </a:r>
            <a:r>
              <a:rPr lang="en-CA" sz="1200" b="0" i="0" u="none" strike="noStrike" dirty="0">
                <a:solidFill>
                  <a:srgbClr val="7030A0"/>
                </a:solidFill>
                <a:effectLst/>
                <a:latin typeface="Arial" panose="020B0604020202020204" pitchFamily="34" charset="0"/>
              </a:rPr>
              <a:t> </a:t>
            </a:r>
            <a:r>
              <a:rPr lang="en-CA" sz="1200" b="0" i="0" u="none" strike="noStrike" dirty="0">
                <a:solidFill>
                  <a:srgbClr val="000000"/>
                </a:solidFill>
                <a:effectLst/>
                <a:latin typeface="Arial" panose="020B0604020202020204" pitchFamily="34" charset="0"/>
              </a:rPr>
              <a:t>7</a:t>
            </a:r>
            <a:r>
              <a:rPr lang="en-CA" sz="1200" dirty="0">
                <a:solidFill>
                  <a:srgbClr val="000000"/>
                </a:solidFill>
                <a:latin typeface="Arial" panose="020B0604020202020204" pitchFamily="34" charset="0"/>
              </a:rPr>
              <a:t>; </a:t>
            </a:r>
            <a:r>
              <a:rPr lang="en-CA" sz="1200" b="0" i="0" u="none" strike="noStrike" dirty="0" err="1">
                <a:solidFill>
                  <a:srgbClr val="000000"/>
                </a:solidFill>
                <a:effectLst/>
                <a:latin typeface="Arial" panose="020B0604020202020204" pitchFamily="34" charset="0"/>
              </a:rPr>
              <a:t>genomeinterpretation.org</a:t>
            </a:r>
            <a:endParaRPr lang="en-CA" b="0" i="0" u="none" strike="noStrike" dirty="0">
              <a:solidFill>
                <a:srgbClr val="000000"/>
              </a:solidFill>
              <a:effectLst/>
            </a:endParaRPr>
          </a:p>
        </p:txBody>
      </p:sp>
    </p:spTree>
    <p:extLst>
      <p:ext uri="{BB962C8B-B14F-4D97-AF65-F5344CB8AC3E}">
        <p14:creationId xmlns:p14="http://schemas.microsoft.com/office/powerpoint/2010/main" val="2462421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FBCE6-1F28-8D56-9E8A-DDDE52D5A791}"/>
              </a:ext>
            </a:extLst>
          </p:cNvPr>
          <p:cNvSpPr>
            <a:spLocks noGrp="1"/>
          </p:cNvSpPr>
          <p:nvPr>
            <p:ph type="title"/>
          </p:nvPr>
        </p:nvSpPr>
        <p:spPr/>
        <p:txBody>
          <a:bodyPr/>
          <a:lstStyle/>
          <a:p>
            <a:r>
              <a:rPr lang="en-US" dirty="0"/>
              <a:t>The (</a:t>
            </a:r>
            <a:r>
              <a:rPr lang="en-US" dirty="0" err="1"/>
              <a:t>AlphaFold</a:t>
            </a:r>
            <a:r>
              <a:rPr lang="en-US" dirty="0"/>
              <a:t>) structure of LPL</a:t>
            </a:r>
          </a:p>
        </p:txBody>
      </p:sp>
      <p:sp>
        <p:nvSpPr>
          <p:cNvPr id="3" name="Slide Number Placeholder 2">
            <a:extLst>
              <a:ext uri="{FF2B5EF4-FFF2-40B4-BE49-F238E27FC236}">
                <a16:creationId xmlns:a16="http://schemas.microsoft.com/office/drawing/2014/main" id="{222F96D5-239D-F34C-C989-024F8C2DBAB1}"/>
              </a:ext>
            </a:extLst>
          </p:cNvPr>
          <p:cNvSpPr>
            <a:spLocks noGrp="1"/>
          </p:cNvSpPr>
          <p:nvPr>
            <p:ph type="sldNum" sz="quarter" idx="10"/>
          </p:nvPr>
        </p:nvSpPr>
        <p:spPr/>
        <p:txBody>
          <a:bodyPr/>
          <a:lstStyle/>
          <a:p>
            <a:fld id="{FFE6A9D9-CBDA-4340-9DEF-3A7195784676}" type="slidenum">
              <a:rPr lang="en-US" smtClean="0"/>
              <a:pPr/>
              <a:t>15</a:t>
            </a:fld>
            <a:endParaRPr lang="en-US" dirty="0"/>
          </a:p>
        </p:txBody>
      </p:sp>
      <p:sp>
        <p:nvSpPr>
          <p:cNvPr id="4" name="Text Placeholder 3">
            <a:extLst>
              <a:ext uri="{FF2B5EF4-FFF2-40B4-BE49-F238E27FC236}">
                <a16:creationId xmlns:a16="http://schemas.microsoft.com/office/drawing/2014/main" id="{556BD818-28A0-212C-6B85-634F575162DE}"/>
              </a:ext>
            </a:extLst>
          </p:cNvPr>
          <p:cNvSpPr>
            <a:spLocks noGrp="1"/>
          </p:cNvSpPr>
          <p:nvPr>
            <p:ph type="body" sz="quarter" idx="11"/>
          </p:nvPr>
        </p:nvSpPr>
        <p:spPr/>
        <p:txBody>
          <a:bodyPr/>
          <a:lstStyle/>
          <a:p>
            <a:endParaRPr lang="en-US"/>
          </a:p>
        </p:txBody>
      </p:sp>
      <p:pic>
        <p:nvPicPr>
          <p:cNvPr id="11" name="Picture 10" descr="A green structure on a black background&#10;&#10;Description automatically generated">
            <a:extLst>
              <a:ext uri="{FF2B5EF4-FFF2-40B4-BE49-F238E27FC236}">
                <a16:creationId xmlns:a16="http://schemas.microsoft.com/office/drawing/2014/main" id="{B906B3E4-A481-7333-CF51-2F2E4ADAB014}"/>
              </a:ext>
            </a:extLst>
          </p:cNvPr>
          <p:cNvPicPr>
            <a:picLocks noChangeAspect="1"/>
          </p:cNvPicPr>
          <p:nvPr/>
        </p:nvPicPr>
        <p:blipFill rotWithShape="1">
          <a:blip r:embed="rId3"/>
          <a:srcRect l="25602" t="25602" r="16228" b="16228"/>
          <a:stretch/>
        </p:blipFill>
        <p:spPr>
          <a:xfrm rot="1504741" flipV="1">
            <a:off x="2194892" y="120815"/>
            <a:ext cx="8643513" cy="6616370"/>
          </a:xfrm>
          <a:prstGeom prst="rect">
            <a:avLst/>
          </a:prstGeom>
        </p:spPr>
      </p:pic>
      <p:sp>
        <p:nvSpPr>
          <p:cNvPr id="18" name="TextBox 17">
            <a:extLst>
              <a:ext uri="{FF2B5EF4-FFF2-40B4-BE49-F238E27FC236}">
                <a16:creationId xmlns:a16="http://schemas.microsoft.com/office/drawing/2014/main" id="{3C66CFB9-FF23-98B6-8400-3D6741363FC8}"/>
              </a:ext>
            </a:extLst>
          </p:cNvPr>
          <p:cNvSpPr txBox="1"/>
          <p:nvPr/>
        </p:nvSpPr>
        <p:spPr>
          <a:xfrm>
            <a:off x="125024" y="2612385"/>
            <a:ext cx="3210751" cy="1200329"/>
          </a:xfrm>
          <a:prstGeom prst="rect">
            <a:avLst/>
          </a:prstGeom>
          <a:noFill/>
        </p:spPr>
        <p:txBody>
          <a:bodyPr wrap="none" rtlCol="0">
            <a:spAutoFit/>
          </a:bodyPr>
          <a:lstStyle/>
          <a:p>
            <a:pPr algn="ctr"/>
            <a:r>
              <a:rPr lang="en-US" sz="2400" i="1" dirty="0"/>
              <a:t>Triglyceride hydrolysis</a:t>
            </a:r>
          </a:p>
          <a:p>
            <a:pPr algn="ctr"/>
            <a:r>
              <a:rPr lang="en-US" sz="2400" i="1" dirty="0"/>
              <a:t>&amp; regulation</a:t>
            </a:r>
          </a:p>
          <a:p>
            <a:pPr algn="ctr"/>
            <a:r>
              <a:rPr lang="en-US" sz="2400" i="1" dirty="0"/>
              <a:t>—</a:t>
            </a:r>
          </a:p>
        </p:txBody>
      </p:sp>
      <p:sp>
        <p:nvSpPr>
          <p:cNvPr id="19" name="TextBox 18">
            <a:extLst>
              <a:ext uri="{FF2B5EF4-FFF2-40B4-BE49-F238E27FC236}">
                <a16:creationId xmlns:a16="http://schemas.microsoft.com/office/drawing/2014/main" id="{3645DB1B-3ADF-8568-ECFB-F2C912990035}"/>
              </a:ext>
            </a:extLst>
          </p:cNvPr>
          <p:cNvSpPr txBox="1"/>
          <p:nvPr/>
        </p:nvSpPr>
        <p:spPr>
          <a:xfrm>
            <a:off x="9684784" y="2612385"/>
            <a:ext cx="1912856" cy="1200329"/>
          </a:xfrm>
          <a:prstGeom prst="rect">
            <a:avLst/>
          </a:prstGeom>
          <a:noFill/>
        </p:spPr>
        <p:txBody>
          <a:bodyPr wrap="square" rtlCol="0">
            <a:spAutoFit/>
          </a:bodyPr>
          <a:lstStyle/>
          <a:p>
            <a:pPr algn="ctr"/>
            <a:r>
              <a:rPr lang="en-US" sz="2400" i="1" dirty="0"/>
              <a:t>Stability &amp;</a:t>
            </a:r>
          </a:p>
          <a:p>
            <a:pPr algn="ctr"/>
            <a:r>
              <a:rPr lang="en-US" sz="2400" i="1" dirty="0"/>
              <a:t>trafficking</a:t>
            </a:r>
          </a:p>
          <a:p>
            <a:pPr algn="ctr"/>
            <a:r>
              <a:rPr lang="en-US" sz="2400" i="1" dirty="0"/>
              <a:t>—</a:t>
            </a:r>
          </a:p>
        </p:txBody>
      </p:sp>
      <p:sp>
        <p:nvSpPr>
          <p:cNvPr id="16" name="Rectangle 15">
            <a:extLst>
              <a:ext uri="{FF2B5EF4-FFF2-40B4-BE49-F238E27FC236}">
                <a16:creationId xmlns:a16="http://schemas.microsoft.com/office/drawing/2014/main" id="{98C96738-7BF9-44CB-FF01-C58838020F11}"/>
              </a:ext>
            </a:extLst>
          </p:cNvPr>
          <p:cNvSpPr/>
          <p:nvPr/>
        </p:nvSpPr>
        <p:spPr>
          <a:xfrm>
            <a:off x="6809598" y="5588739"/>
            <a:ext cx="4005436" cy="47070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D4604A5-6162-4DFB-56AE-BA536F1DC4BA}"/>
              </a:ext>
            </a:extLst>
          </p:cNvPr>
          <p:cNvSpPr/>
          <p:nvPr/>
        </p:nvSpPr>
        <p:spPr>
          <a:xfrm>
            <a:off x="1000739" y="5588739"/>
            <a:ext cx="4994947" cy="47070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EAD88D5D-FD85-8765-C1ED-9BE95B1CDCA7}"/>
              </a:ext>
            </a:extLst>
          </p:cNvPr>
          <p:cNvSpPr txBox="1"/>
          <p:nvPr/>
        </p:nvSpPr>
        <p:spPr>
          <a:xfrm>
            <a:off x="1154838" y="5593261"/>
            <a:ext cx="4932865" cy="461665"/>
          </a:xfrm>
          <a:prstGeom prst="rect">
            <a:avLst/>
          </a:prstGeom>
          <a:noFill/>
        </p:spPr>
        <p:txBody>
          <a:bodyPr wrap="square" rtlCol="0">
            <a:spAutoFit/>
          </a:bodyPr>
          <a:lstStyle/>
          <a:p>
            <a:r>
              <a:rPr lang="en-US" sz="2400" dirty="0"/>
              <a:t>N-terminal </a:t>
            </a:r>
            <a:r>
              <a:rPr lang="en-US" sz="2400" dirty="0" err="1"/>
              <a:t>ɑ</a:t>
            </a:r>
            <a:r>
              <a:rPr lang="en-US" sz="2400" dirty="0"/>
              <a:t>/β-hydrolase domain</a:t>
            </a:r>
          </a:p>
        </p:txBody>
      </p:sp>
      <p:sp>
        <p:nvSpPr>
          <p:cNvPr id="23" name="TextBox 22">
            <a:extLst>
              <a:ext uri="{FF2B5EF4-FFF2-40B4-BE49-F238E27FC236}">
                <a16:creationId xmlns:a16="http://schemas.microsoft.com/office/drawing/2014/main" id="{20575998-A62B-7938-96A3-CA7C1F038F0A}"/>
              </a:ext>
            </a:extLst>
          </p:cNvPr>
          <p:cNvSpPr txBox="1"/>
          <p:nvPr/>
        </p:nvSpPr>
        <p:spPr>
          <a:xfrm>
            <a:off x="6901615" y="5593261"/>
            <a:ext cx="3855543" cy="461665"/>
          </a:xfrm>
          <a:prstGeom prst="rect">
            <a:avLst/>
          </a:prstGeom>
          <a:noFill/>
        </p:spPr>
        <p:txBody>
          <a:bodyPr wrap="none" rtlCol="0">
            <a:spAutoFit/>
          </a:bodyPr>
          <a:lstStyle/>
          <a:p>
            <a:r>
              <a:rPr lang="en-US" sz="2400" dirty="0"/>
              <a:t>C-terminal β-barrel domain</a:t>
            </a:r>
          </a:p>
        </p:txBody>
      </p:sp>
      <p:sp>
        <p:nvSpPr>
          <p:cNvPr id="5" name="Text Placeholder 4">
            <a:extLst>
              <a:ext uri="{FF2B5EF4-FFF2-40B4-BE49-F238E27FC236}">
                <a16:creationId xmlns:a16="http://schemas.microsoft.com/office/drawing/2014/main" id="{3ABBA959-02AF-8807-3033-33CC7E4C7404}"/>
              </a:ext>
            </a:extLst>
          </p:cNvPr>
          <p:cNvSpPr txBox="1">
            <a:spLocks/>
          </p:cNvSpPr>
          <p:nvPr/>
        </p:nvSpPr>
        <p:spPr>
          <a:xfrm>
            <a:off x="3227400" y="6354275"/>
            <a:ext cx="5737200" cy="3672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CA" sz="1200" dirty="0">
                <a:solidFill>
                  <a:srgbClr val="000000"/>
                </a:solidFill>
                <a:latin typeface="Arial" panose="020B0604020202020204" pitchFamily="34" charset="0"/>
              </a:rPr>
              <a:t>Created for CAGI</a:t>
            </a:r>
            <a:r>
              <a:rPr lang="en-CA" sz="1200" dirty="0">
                <a:solidFill>
                  <a:srgbClr val="7030A0"/>
                </a:solidFill>
                <a:latin typeface="Arial" panose="020B0604020202020204" pitchFamily="34" charset="0"/>
              </a:rPr>
              <a:t> </a:t>
            </a:r>
            <a:r>
              <a:rPr lang="en-CA" sz="1200" dirty="0">
                <a:solidFill>
                  <a:srgbClr val="000000"/>
                </a:solidFill>
                <a:latin typeface="Arial" panose="020B0604020202020204" pitchFamily="34" charset="0"/>
              </a:rPr>
              <a:t>7; </a:t>
            </a:r>
            <a:r>
              <a:rPr lang="en-CA" sz="1200" dirty="0" err="1">
                <a:solidFill>
                  <a:srgbClr val="000000"/>
                </a:solidFill>
                <a:latin typeface="Arial" panose="020B0604020202020204" pitchFamily="34" charset="0"/>
              </a:rPr>
              <a:t>genomeinterpretation.org</a:t>
            </a:r>
            <a:endParaRPr lang="en-CA" dirty="0">
              <a:solidFill>
                <a:srgbClr val="000000"/>
              </a:solidFill>
            </a:endParaRPr>
          </a:p>
        </p:txBody>
      </p:sp>
    </p:spTree>
    <p:extLst>
      <p:ext uri="{BB962C8B-B14F-4D97-AF65-F5344CB8AC3E}">
        <p14:creationId xmlns:p14="http://schemas.microsoft.com/office/powerpoint/2010/main" val="2890579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tructure of a protein&#10;&#10;Description automatically generated">
            <a:extLst>
              <a:ext uri="{FF2B5EF4-FFF2-40B4-BE49-F238E27FC236}">
                <a16:creationId xmlns:a16="http://schemas.microsoft.com/office/drawing/2014/main" id="{9DC69061-628D-2020-48BD-BA013AA73846}"/>
              </a:ext>
            </a:extLst>
          </p:cNvPr>
          <p:cNvPicPr>
            <a:picLocks noChangeAspect="1"/>
          </p:cNvPicPr>
          <p:nvPr/>
        </p:nvPicPr>
        <p:blipFill>
          <a:blip r:embed="rId3"/>
          <a:stretch>
            <a:fillRect/>
          </a:stretch>
        </p:blipFill>
        <p:spPr>
          <a:xfrm rot="4224407">
            <a:off x="-2098552" y="-1821640"/>
            <a:ext cx="14713053" cy="11262434"/>
          </a:xfrm>
          <a:prstGeom prst="rect">
            <a:avLst/>
          </a:prstGeom>
        </p:spPr>
      </p:pic>
      <p:sp>
        <p:nvSpPr>
          <p:cNvPr id="2" name="Title 1">
            <a:extLst>
              <a:ext uri="{FF2B5EF4-FFF2-40B4-BE49-F238E27FC236}">
                <a16:creationId xmlns:a16="http://schemas.microsoft.com/office/drawing/2014/main" id="{7730835F-ADCE-640D-E338-6386537762D4}"/>
              </a:ext>
            </a:extLst>
          </p:cNvPr>
          <p:cNvSpPr>
            <a:spLocks noGrp="1"/>
          </p:cNvSpPr>
          <p:nvPr>
            <p:ph type="title"/>
          </p:nvPr>
        </p:nvSpPr>
        <p:spPr/>
        <p:txBody>
          <a:bodyPr/>
          <a:lstStyle/>
          <a:p>
            <a:r>
              <a:rPr lang="en-US" dirty="0"/>
              <a:t>The </a:t>
            </a:r>
            <a:r>
              <a:rPr lang="en-US" dirty="0" err="1"/>
              <a:t>ɑ</a:t>
            </a:r>
            <a:r>
              <a:rPr lang="en-US" dirty="0"/>
              <a:t>/β-hydrolase (catalytic) domain is highly unstable and</a:t>
            </a:r>
            <a:br>
              <a:rPr lang="en-US" dirty="0"/>
            </a:br>
            <a:r>
              <a:rPr lang="en-US" dirty="0"/>
              <a:t>shows a broad intolerance to substitution</a:t>
            </a:r>
          </a:p>
        </p:txBody>
      </p:sp>
      <p:sp>
        <p:nvSpPr>
          <p:cNvPr id="3" name="Slide Number Placeholder 2">
            <a:extLst>
              <a:ext uri="{FF2B5EF4-FFF2-40B4-BE49-F238E27FC236}">
                <a16:creationId xmlns:a16="http://schemas.microsoft.com/office/drawing/2014/main" id="{F63D8B8F-E440-8A93-DBDF-09630CFF097C}"/>
              </a:ext>
            </a:extLst>
          </p:cNvPr>
          <p:cNvSpPr>
            <a:spLocks noGrp="1"/>
          </p:cNvSpPr>
          <p:nvPr>
            <p:ph type="sldNum" sz="quarter" idx="10"/>
          </p:nvPr>
        </p:nvSpPr>
        <p:spPr/>
        <p:txBody>
          <a:bodyPr/>
          <a:lstStyle/>
          <a:p>
            <a:fld id="{FFE6A9D9-CBDA-4340-9DEF-3A7195784676}" type="slidenum">
              <a:rPr lang="en-US" smtClean="0"/>
              <a:pPr/>
              <a:t>16</a:t>
            </a:fld>
            <a:endParaRPr lang="en-US"/>
          </a:p>
        </p:txBody>
      </p:sp>
      <p:pic>
        <p:nvPicPr>
          <p:cNvPr id="7" name="Picture 6">
            <a:extLst>
              <a:ext uri="{FF2B5EF4-FFF2-40B4-BE49-F238E27FC236}">
                <a16:creationId xmlns:a16="http://schemas.microsoft.com/office/drawing/2014/main" id="{4A8E2A67-2CCC-70D3-3504-CF693ADC214B}"/>
              </a:ext>
            </a:extLst>
          </p:cNvPr>
          <p:cNvPicPr>
            <a:picLocks noChangeAspect="1"/>
          </p:cNvPicPr>
          <p:nvPr/>
        </p:nvPicPr>
        <p:blipFill rotWithShape="1">
          <a:blip r:embed="rId4"/>
          <a:srcRect l="94071" t="50480" r="20" b="-378"/>
          <a:stretch/>
        </p:blipFill>
        <p:spPr>
          <a:xfrm>
            <a:off x="10094959" y="1879087"/>
            <a:ext cx="1618841" cy="3099825"/>
          </a:xfrm>
          <a:prstGeom prst="rect">
            <a:avLst/>
          </a:prstGeom>
        </p:spPr>
      </p:pic>
      <p:sp>
        <p:nvSpPr>
          <p:cNvPr id="11" name="Rectangle 10">
            <a:extLst>
              <a:ext uri="{FF2B5EF4-FFF2-40B4-BE49-F238E27FC236}">
                <a16:creationId xmlns:a16="http://schemas.microsoft.com/office/drawing/2014/main" id="{540F10E0-B1E9-EBA1-9C07-2BF6898F99CA}"/>
              </a:ext>
            </a:extLst>
          </p:cNvPr>
          <p:cNvSpPr/>
          <p:nvPr/>
        </p:nvSpPr>
        <p:spPr>
          <a:xfrm>
            <a:off x="6456165" y="5741139"/>
            <a:ext cx="4005436" cy="47070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5AD53C8-4B91-4FAD-DAB9-19A68CAB05F4}"/>
              </a:ext>
            </a:extLst>
          </p:cNvPr>
          <p:cNvSpPr/>
          <p:nvPr/>
        </p:nvSpPr>
        <p:spPr>
          <a:xfrm>
            <a:off x="1000739" y="5741139"/>
            <a:ext cx="4994947" cy="47070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C0EB8686-C0D4-726E-134D-9125A9764608}"/>
              </a:ext>
            </a:extLst>
          </p:cNvPr>
          <p:cNvSpPr txBox="1"/>
          <p:nvPr/>
        </p:nvSpPr>
        <p:spPr>
          <a:xfrm>
            <a:off x="1154838" y="5745661"/>
            <a:ext cx="4932865" cy="461665"/>
          </a:xfrm>
          <a:prstGeom prst="rect">
            <a:avLst/>
          </a:prstGeom>
          <a:noFill/>
        </p:spPr>
        <p:txBody>
          <a:bodyPr wrap="square" rtlCol="0">
            <a:spAutoFit/>
          </a:bodyPr>
          <a:lstStyle/>
          <a:p>
            <a:r>
              <a:rPr lang="en-US" sz="2400" dirty="0"/>
              <a:t>N-terminal </a:t>
            </a:r>
            <a:r>
              <a:rPr lang="en-US" sz="2400" dirty="0" err="1"/>
              <a:t>ɑ</a:t>
            </a:r>
            <a:r>
              <a:rPr lang="en-US" sz="2400" dirty="0"/>
              <a:t>/β-hydrolase domain</a:t>
            </a:r>
          </a:p>
        </p:txBody>
      </p:sp>
      <p:sp>
        <p:nvSpPr>
          <p:cNvPr id="8" name="TextBox 7">
            <a:extLst>
              <a:ext uri="{FF2B5EF4-FFF2-40B4-BE49-F238E27FC236}">
                <a16:creationId xmlns:a16="http://schemas.microsoft.com/office/drawing/2014/main" id="{F55D5609-4CC6-8A2C-FA3A-B2D2ED4475CF}"/>
              </a:ext>
            </a:extLst>
          </p:cNvPr>
          <p:cNvSpPr txBox="1"/>
          <p:nvPr/>
        </p:nvSpPr>
        <p:spPr>
          <a:xfrm>
            <a:off x="6548182" y="5745661"/>
            <a:ext cx="3855543" cy="461665"/>
          </a:xfrm>
          <a:prstGeom prst="rect">
            <a:avLst/>
          </a:prstGeom>
          <a:noFill/>
        </p:spPr>
        <p:txBody>
          <a:bodyPr wrap="none" rtlCol="0">
            <a:spAutoFit/>
          </a:bodyPr>
          <a:lstStyle/>
          <a:p>
            <a:r>
              <a:rPr lang="en-US" sz="2400" dirty="0"/>
              <a:t>C-terminal β-barrel domain</a:t>
            </a:r>
          </a:p>
        </p:txBody>
      </p:sp>
      <p:sp>
        <p:nvSpPr>
          <p:cNvPr id="4" name="Text Placeholder 4">
            <a:extLst>
              <a:ext uri="{FF2B5EF4-FFF2-40B4-BE49-F238E27FC236}">
                <a16:creationId xmlns:a16="http://schemas.microsoft.com/office/drawing/2014/main" id="{BAD51B4E-E791-305E-DCA8-8415B54FA574}"/>
              </a:ext>
            </a:extLst>
          </p:cNvPr>
          <p:cNvSpPr txBox="1">
            <a:spLocks/>
          </p:cNvSpPr>
          <p:nvPr/>
        </p:nvSpPr>
        <p:spPr>
          <a:xfrm>
            <a:off x="3227400" y="6354275"/>
            <a:ext cx="5737200" cy="3672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CA" sz="1200" dirty="0">
                <a:solidFill>
                  <a:srgbClr val="000000"/>
                </a:solidFill>
                <a:latin typeface="Arial" panose="020B0604020202020204" pitchFamily="34" charset="0"/>
              </a:rPr>
              <a:t>Created for CAGI</a:t>
            </a:r>
            <a:r>
              <a:rPr lang="en-CA" sz="1200" dirty="0">
                <a:solidFill>
                  <a:srgbClr val="7030A0"/>
                </a:solidFill>
                <a:latin typeface="Arial" panose="020B0604020202020204" pitchFamily="34" charset="0"/>
              </a:rPr>
              <a:t> </a:t>
            </a:r>
            <a:r>
              <a:rPr lang="en-CA" sz="1200" dirty="0">
                <a:solidFill>
                  <a:srgbClr val="000000"/>
                </a:solidFill>
                <a:latin typeface="Arial" panose="020B0604020202020204" pitchFamily="34" charset="0"/>
              </a:rPr>
              <a:t>7; </a:t>
            </a:r>
            <a:r>
              <a:rPr lang="en-CA" sz="1200" dirty="0" err="1">
                <a:solidFill>
                  <a:srgbClr val="000000"/>
                </a:solidFill>
                <a:latin typeface="Arial" panose="020B0604020202020204" pitchFamily="34" charset="0"/>
              </a:rPr>
              <a:t>genomeinterpretation.org</a:t>
            </a:r>
            <a:endParaRPr lang="en-CA" dirty="0">
              <a:solidFill>
                <a:srgbClr val="000000"/>
              </a:solidFill>
            </a:endParaRPr>
          </a:p>
        </p:txBody>
      </p:sp>
    </p:spTree>
    <p:extLst>
      <p:ext uri="{BB962C8B-B14F-4D97-AF65-F5344CB8AC3E}">
        <p14:creationId xmlns:p14="http://schemas.microsoft.com/office/powerpoint/2010/main" val="2072743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4" descr="Diagram&#10;&#10;Description automatically generated">
            <a:extLst>
              <a:ext uri="{FF2B5EF4-FFF2-40B4-BE49-F238E27FC236}">
                <a16:creationId xmlns:a16="http://schemas.microsoft.com/office/drawing/2014/main" id="{EACA6205-3641-821C-1C2E-A1DE9C92F5EB}"/>
              </a:ext>
            </a:extLst>
          </p:cNvPr>
          <p:cNvPicPr>
            <a:picLocks noChangeAspect="1"/>
          </p:cNvPicPr>
          <p:nvPr/>
        </p:nvPicPr>
        <p:blipFill rotWithShape="1">
          <a:blip r:embed="rId3"/>
          <a:srcRect r="25517"/>
          <a:stretch/>
        </p:blipFill>
        <p:spPr>
          <a:xfrm>
            <a:off x="5130217" y="1690688"/>
            <a:ext cx="6583583" cy="4508500"/>
          </a:xfrm>
          <a:prstGeom prst="rect">
            <a:avLst/>
          </a:prstGeom>
        </p:spPr>
      </p:pic>
      <p:sp>
        <p:nvSpPr>
          <p:cNvPr id="2" name="Title 1">
            <a:extLst>
              <a:ext uri="{FF2B5EF4-FFF2-40B4-BE49-F238E27FC236}">
                <a16:creationId xmlns:a16="http://schemas.microsoft.com/office/drawing/2014/main" id="{DB1B4AE2-81A0-908A-8E54-FA307CA81AB0}"/>
              </a:ext>
            </a:extLst>
          </p:cNvPr>
          <p:cNvSpPr>
            <a:spLocks noGrp="1"/>
          </p:cNvSpPr>
          <p:nvPr>
            <p:ph type="title"/>
          </p:nvPr>
        </p:nvSpPr>
        <p:spPr/>
        <p:txBody>
          <a:bodyPr/>
          <a:lstStyle/>
          <a:p>
            <a:r>
              <a:rPr lang="en-US" dirty="0"/>
              <a:t>LPL interacts with multiple proteins that are critical</a:t>
            </a:r>
            <a:br>
              <a:rPr lang="en-US" dirty="0"/>
            </a:br>
            <a:r>
              <a:rPr lang="en-US" dirty="0"/>
              <a:t>to stabilizing its N-terminal domain</a:t>
            </a:r>
          </a:p>
        </p:txBody>
      </p:sp>
      <p:sp>
        <p:nvSpPr>
          <p:cNvPr id="3" name="Content Placeholder 2">
            <a:extLst>
              <a:ext uri="{FF2B5EF4-FFF2-40B4-BE49-F238E27FC236}">
                <a16:creationId xmlns:a16="http://schemas.microsoft.com/office/drawing/2014/main" id="{B54506FE-5DFD-E8F7-A4FB-24C916B11873}"/>
              </a:ext>
            </a:extLst>
          </p:cNvPr>
          <p:cNvSpPr>
            <a:spLocks noGrp="1"/>
          </p:cNvSpPr>
          <p:nvPr>
            <p:ph sz="half" idx="1"/>
          </p:nvPr>
        </p:nvSpPr>
        <p:spPr>
          <a:xfrm>
            <a:off x="360000" y="1769269"/>
            <a:ext cx="5181600" cy="4351338"/>
          </a:xfrm>
        </p:spPr>
        <p:txBody>
          <a:bodyPr anchor="ctr">
            <a:normAutofit/>
          </a:bodyPr>
          <a:lstStyle/>
          <a:p>
            <a:pPr marL="0" indent="0" algn="ctr">
              <a:buNone/>
            </a:pPr>
            <a:r>
              <a:rPr lang="en-US" sz="2000" dirty="0"/>
              <a:t>LPL is highly unstable</a:t>
            </a:r>
          </a:p>
          <a:p>
            <a:pPr marL="0" indent="0" algn="ctr">
              <a:buNone/>
            </a:pPr>
            <a:r>
              <a:rPr lang="en-US" sz="2000" dirty="0"/>
              <a:t>and must always be ‘chaperoned’</a:t>
            </a:r>
          </a:p>
          <a:p>
            <a:pPr marL="0" indent="0" algn="ctr">
              <a:buNone/>
            </a:pPr>
            <a:r>
              <a:rPr lang="en-US" sz="2000" dirty="0"/>
              <a:t>—</a:t>
            </a:r>
          </a:p>
          <a:p>
            <a:pPr marL="0" indent="0" algn="ctr">
              <a:buNone/>
            </a:pPr>
            <a:r>
              <a:rPr lang="en-US" sz="2000" dirty="0"/>
              <a:t>This instability is the central mechanism </a:t>
            </a:r>
          </a:p>
          <a:p>
            <a:pPr marL="0" indent="0" algn="ctr">
              <a:buNone/>
            </a:pPr>
            <a:r>
              <a:rPr lang="en-US" sz="2000" dirty="0"/>
              <a:t>by which LPL levels are regulated</a:t>
            </a:r>
          </a:p>
        </p:txBody>
      </p:sp>
      <p:sp>
        <p:nvSpPr>
          <p:cNvPr id="5" name="Slide Number Placeholder 4">
            <a:extLst>
              <a:ext uri="{FF2B5EF4-FFF2-40B4-BE49-F238E27FC236}">
                <a16:creationId xmlns:a16="http://schemas.microsoft.com/office/drawing/2014/main" id="{82EEDCF9-62DB-44A6-BBEE-D9D53334B5EC}"/>
              </a:ext>
            </a:extLst>
          </p:cNvPr>
          <p:cNvSpPr>
            <a:spLocks noGrp="1"/>
          </p:cNvSpPr>
          <p:nvPr>
            <p:ph type="sldNum" sz="quarter" idx="12"/>
          </p:nvPr>
        </p:nvSpPr>
        <p:spPr/>
        <p:txBody>
          <a:bodyPr/>
          <a:lstStyle/>
          <a:p>
            <a:fld id="{A1447A81-95D2-D446-9BC1-0B771B348E3D}" type="slidenum">
              <a:rPr lang="en-US" smtClean="0"/>
              <a:pPr/>
              <a:t>17</a:t>
            </a:fld>
            <a:endParaRPr lang="en-US" dirty="0"/>
          </a:p>
        </p:txBody>
      </p:sp>
      <p:sp>
        <p:nvSpPr>
          <p:cNvPr id="6" name="Text Placeholder 5">
            <a:extLst>
              <a:ext uri="{FF2B5EF4-FFF2-40B4-BE49-F238E27FC236}">
                <a16:creationId xmlns:a16="http://schemas.microsoft.com/office/drawing/2014/main" id="{3057A9CE-E028-114B-EE56-A78904D0DCDF}"/>
              </a:ext>
            </a:extLst>
          </p:cNvPr>
          <p:cNvSpPr>
            <a:spLocks noGrp="1"/>
          </p:cNvSpPr>
          <p:nvPr>
            <p:ph type="body" sz="quarter" idx="13"/>
          </p:nvPr>
        </p:nvSpPr>
        <p:spPr/>
        <p:txBody>
          <a:bodyPr/>
          <a:lstStyle/>
          <a:p>
            <a:r>
              <a:rPr lang="en-US" dirty="0"/>
              <a:t>Kristensen et al. </a:t>
            </a:r>
            <a:r>
              <a:rPr lang="en-US" i="1" dirty="0"/>
              <a:t>Cell Dev Bio.</a:t>
            </a:r>
            <a:r>
              <a:rPr lang="en-US" dirty="0"/>
              <a:t> (2021)</a:t>
            </a:r>
          </a:p>
        </p:txBody>
      </p:sp>
    </p:spTree>
    <p:extLst>
      <p:ext uri="{BB962C8B-B14F-4D97-AF65-F5344CB8AC3E}">
        <p14:creationId xmlns:p14="http://schemas.microsoft.com/office/powerpoint/2010/main" val="3053110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a white and blue string&#10;&#10;Description automatically generated">
            <a:extLst>
              <a:ext uri="{FF2B5EF4-FFF2-40B4-BE49-F238E27FC236}">
                <a16:creationId xmlns:a16="http://schemas.microsoft.com/office/drawing/2014/main" id="{1170868E-DB55-990D-0E8F-7376DDF55C83}"/>
              </a:ext>
            </a:extLst>
          </p:cNvPr>
          <p:cNvPicPr>
            <a:picLocks noChangeAspect="1"/>
          </p:cNvPicPr>
          <p:nvPr/>
        </p:nvPicPr>
        <p:blipFill rotWithShape="1">
          <a:blip r:embed="rId3"/>
          <a:srcRect l="11100" b="11100"/>
          <a:stretch/>
        </p:blipFill>
        <p:spPr>
          <a:xfrm>
            <a:off x="2158584" y="1695729"/>
            <a:ext cx="6046758" cy="4628625"/>
          </a:xfrm>
          <a:prstGeom prst="rect">
            <a:avLst/>
          </a:prstGeom>
          <a:ln w="19050">
            <a:solidFill>
              <a:schemeClr val="tx1"/>
            </a:solidFill>
          </a:ln>
        </p:spPr>
      </p:pic>
      <p:sp>
        <p:nvSpPr>
          <p:cNvPr id="9" name="Rectangle 8">
            <a:extLst>
              <a:ext uri="{FF2B5EF4-FFF2-40B4-BE49-F238E27FC236}">
                <a16:creationId xmlns:a16="http://schemas.microsoft.com/office/drawing/2014/main" id="{FBA0A446-28BC-A26C-E65C-472150B9B92A}"/>
              </a:ext>
            </a:extLst>
          </p:cNvPr>
          <p:cNvSpPr/>
          <p:nvPr/>
        </p:nvSpPr>
        <p:spPr>
          <a:xfrm>
            <a:off x="6914751" y="1545080"/>
            <a:ext cx="3842973" cy="3922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EF757D-C969-3F27-FCAD-6627B41289D4}"/>
              </a:ext>
            </a:extLst>
          </p:cNvPr>
          <p:cNvSpPr>
            <a:spLocks noGrp="1"/>
          </p:cNvSpPr>
          <p:nvPr>
            <p:ph type="title"/>
          </p:nvPr>
        </p:nvSpPr>
        <p:spPr/>
        <p:txBody>
          <a:bodyPr/>
          <a:lstStyle/>
          <a:p>
            <a:r>
              <a:rPr lang="en-US" dirty="0"/>
              <a:t>The </a:t>
            </a:r>
            <a:r>
              <a:rPr lang="en-US" dirty="0" err="1"/>
              <a:t>ɑ</a:t>
            </a:r>
            <a:r>
              <a:rPr lang="en-US" dirty="0"/>
              <a:t>/β-hydrolase (catalytic) domain is highly unstable and</a:t>
            </a:r>
            <a:br>
              <a:rPr lang="en-US" dirty="0"/>
            </a:br>
            <a:r>
              <a:rPr lang="en-US" dirty="0"/>
              <a:t>shows a broad intolerance to substitution</a:t>
            </a:r>
          </a:p>
        </p:txBody>
      </p:sp>
      <p:sp>
        <p:nvSpPr>
          <p:cNvPr id="3" name="Slide Number Placeholder 2">
            <a:extLst>
              <a:ext uri="{FF2B5EF4-FFF2-40B4-BE49-F238E27FC236}">
                <a16:creationId xmlns:a16="http://schemas.microsoft.com/office/drawing/2014/main" id="{97697CAF-0ACC-7A2C-D854-F69B681427DB}"/>
              </a:ext>
            </a:extLst>
          </p:cNvPr>
          <p:cNvSpPr>
            <a:spLocks noGrp="1"/>
          </p:cNvSpPr>
          <p:nvPr>
            <p:ph type="sldNum" sz="quarter" idx="10"/>
          </p:nvPr>
        </p:nvSpPr>
        <p:spPr/>
        <p:txBody>
          <a:bodyPr/>
          <a:lstStyle/>
          <a:p>
            <a:fld id="{FFE6A9D9-CBDA-4340-9DEF-3A7195784676}" type="slidenum">
              <a:rPr lang="en-US" smtClean="0"/>
              <a:pPr/>
              <a:t>18</a:t>
            </a:fld>
            <a:endParaRPr lang="en-US" dirty="0"/>
          </a:p>
        </p:txBody>
      </p:sp>
      <p:sp>
        <p:nvSpPr>
          <p:cNvPr id="4" name="Text Placeholder 3">
            <a:extLst>
              <a:ext uri="{FF2B5EF4-FFF2-40B4-BE49-F238E27FC236}">
                <a16:creationId xmlns:a16="http://schemas.microsoft.com/office/drawing/2014/main" id="{FA3DADDD-6D4F-3D23-21B9-22FFE0AC0D49}"/>
              </a:ext>
            </a:extLst>
          </p:cNvPr>
          <p:cNvSpPr>
            <a:spLocks noGrp="1"/>
          </p:cNvSpPr>
          <p:nvPr>
            <p:ph type="body" sz="quarter" idx="11"/>
          </p:nvPr>
        </p:nvSpPr>
        <p:spPr/>
        <p:txBody>
          <a:bodyPr/>
          <a:lstStyle/>
          <a:p>
            <a:endParaRPr lang="en-US"/>
          </a:p>
        </p:txBody>
      </p:sp>
      <p:sp>
        <p:nvSpPr>
          <p:cNvPr id="13" name="Oval 12">
            <a:extLst>
              <a:ext uri="{FF2B5EF4-FFF2-40B4-BE49-F238E27FC236}">
                <a16:creationId xmlns:a16="http://schemas.microsoft.com/office/drawing/2014/main" id="{AF94FA7E-8E36-7500-51AA-A0F0E90839C4}"/>
              </a:ext>
            </a:extLst>
          </p:cNvPr>
          <p:cNvSpPr/>
          <p:nvPr/>
        </p:nvSpPr>
        <p:spPr>
          <a:xfrm>
            <a:off x="4180477" y="3185160"/>
            <a:ext cx="2002972" cy="2002972"/>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lose-up of a protein&#10;&#10;Description automatically generated">
            <a:extLst>
              <a:ext uri="{FF2B5EF4-FFF2-40B4-BE49-F238E27FC236}">
                <a16:creationId xmlns:a16="http://schemas.microsoft.com/office/drawing/2014/main" id="{9D76BF63-57EE-54E9-729E-7C76E98905ED}"/>
              </a:ext>
            </a:extLst>
          </p:cNvPr>
          <p:cNvPicPr>
            <a:picLocks noChangeAspect="1"/>
          </p:cNvPicPr>
          <p:nvPr/>
        </p:nvPicPr>
        <p:blipFill rotWithShape="1">
          <a:blip r:embed="rId4"/>
          <a:srcRect l="21716" t="28858" r="32695" b="4756"/>
          <a:stretch/>
        </p:blipFill>
        <p:spPr>
          <a:xfrm rot="16200000">
            <a:off x="7155638" y="1348510"/>
            <a:ext cx="3895617" cy="4342425"/>
          </a:xfrm>
          <a:prstGeom prst="rect">
            <a:avLst/>
          </a:prstGeom>
          <a:ln w="28575">
            <a:solidFill>
              <a:schemeClr val="tx1"/>
            </a:solidFill>
          </a:ln>
        </p:spPr>
      </p:pic>
      <p:sp>
        <p:nvSpPr>
          <p:cNvPr id="19" name="Rectangle 18">
            <a:extLst>
              <a:ext uri="{FF2B5EF4-FFF2-40B4-BE49-F238E27FC236}">
                <a16:creationId xmlns:a16="http://schemas.microsoft.com/office/drawing/2014/main" id="{F7DA11D8-276A-3884-EC1B-5FFF04EF2F6B}"/>
              </a:ext>
            </a:extLst>
          </p:cNvPr>
          <p:cNvSpPr/>
          <p:nvPr/>
        </p:nvSpPr>
        <p:spPr>
          <a:xfrm>
            <a:off x="4581327" y="5284271"/>
            <a:ext cx="1201271" cy="36792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0F1E1FF-38F2-9892-B2D1-FAACC2DD1A74}"/>
              </a:ext>
            </a:extLst>
          </p:cNvPr>
          <p:cNvSpPr txBox="1"/>
          <p:nvPr/>
        </p:nvSpPr>
        <p:spPr>
          <a:xfrm>
            <a:off x="4563845" y="5282865"/>
            <a:ext cx="1236236" cy="369332"/>
          </a:xfrm>
          <a:prstGeom prst="rect">
            <a:avLst/>
          </a:prstGeom>
          <a:noFill/>
        </p:spPr>
        <p:txBody>
          <a:bodyPr wrap="none" rtlCol="0">
            <a:spAutoFit/>
          </a:bodyPr>
          <a:lstStyle/>
          <a:p>
            <a:r>
              <a:rPr lang="en-US" dirty="0">
                <a:solidFill>
                  <a:srgbClr val="FF0000"/>
                </a:solidFill>
              </a:rPr>
              <a:t>active site</a:t>
            </a:r>
          </a:p>
        </p:txBody>
      </p:sp>
      <p:sp>
        <p:nvSpPr>
          <p:cNvPr id="20" name="Rectangle 19">
            <a:extLst>
              <a:ext uri="{FF2B5EF4-FFF2-40B4-BE49-F238E27FC236}">
                <a16:creationId xmlns:a16="http://schemas.microsoft.com/office/drawing/2014/main" id="{F7852821-C481-BAE2-275E-0DCE6D8996B6}"/>
              </a:ext>
            </a:extLst>
          </p:cNvPr>
          <p:cNvSpPr/>
          <p:nvPr/>
        </p:nvSpPr>
        <p:spPr>
          <a:xfrm>
            <a:off x="9692879" y="5003466"/>
            <a:ext cx="1201271" cy="36792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DC37379D-A8A1-3A52-87F5-C9234E1EFB6D}"/>
              </a:ext>
            </a:extLst>
          </p:cNvPr>
          <p:cNvSpPr txBox="1"/>
          <p:nvPr/>
        </p:nvSpPr>
        <p:spPr>
          <a:xfrm>
            <a:off x="9668985" y="5003466"/>
            <a:ext cx="1249060" cy="369332"/>
          </a:xfrm>
          <a:prstGeom prst="rect">
            <a:avLst/>
          </a:prstGeom>
          <a:noFill/>
        </p:spPr>
        <p:txBody>
          <a:bodyPr wrap="none" rtlCol="0">
            <a:spAutoFit/>
          </a:bodyPr>
          <a:lstStyle/>
          <a:p>
            <a:r>
              <a:rPr lang="en-US" dirty="0"/>
              <a:t>lid-domain</a:t>
            </a:r>
          </a:p>
        </p:txBody>
      </p:sp>
      <p:sp>
        <p:nvSpPr>
          <p:cNvPr id="6" name="Text Placeholder 4">
            <a:extLst>
              <a:ext uri="{FF2B5EF4-FFF2-40B4-BE49-F238E27FC236}">
                <a16:creationId xmlns:a16="http://schemas.microsoft.com/office/drawing/2014/main" id="{594AC5B4-03F2-4D8B-B0EB-37537A178D61}"/>
              </a:ext>
            </a:extLst>
          </p:cNvPr>
          <p:cNvSpPr txBox="1">
            <a:spLocks/>
          </p:cNvSpPr>
          <p:nvPr/>
        </p:nvSpPr>
        <p:spPr>
          <a:xfrm>
            <a:off x="3227400" y="6354275"/>
            <a:ext cx="5737200" cy="3672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CA" sz="1200" dirty="0">
                <a:solidFill>
                  <a:srgbClr val="000000"/>
                </a:solidFill>
                <a:latin typeface="Arial" panose="020B0604020202020204" pitchFamily="34" charset="0"/>
              </a:rPr>
              <a:t>Created for CAGI</a:t>
            </a:r>
            <a:r>
              <a:rPr lang="en-CA" sz="1200" dirty="0">
                <a:solidFill>
                  <a:srgbClr val="7030A0"/>
                </a:solidFill>
                <a:latin typeface="Arial" panose="020B0604020202020204" pitchFamily="34" charset="0"/>
              </a:rPr>
              <a:t> </a:t>
            </a:r>
            <a:r>
              <a:rPr lang="en-CA" sz="1200" dirty="0">
                <a:solidFill>
                  <a:srgbClr val="000000"/>
                </a:solidFill>
                <a:latin typeface="Arial" panose="020B0604020202020204" pitchFamily="34" charset="0"/>
              </a:rPr>
              <a:t>7; </a:t>
            </a:r>
            <a:r>
              <a:rPr lang="en-CA" sz="1200" dirty="0" err="1">
                <a:solidFill>
                  <a:srgbClr val="000000"/>
                </a:solidFill>
                <a:latin typeface="Arial" panose="020B0604020202020204" pitchFamily="34" charset="0"/>
              </a:rPr>
              <a:t>genomeinterpretation.org</a:t>
            </a:r>
            <a:endParaRPr lang="en-CA" dirty="0">
              <a:solidFill>
                <a:srgbClr val="000000"/>
              </a:solidFill>
            </a:endParaRPr>
          </a:p>
        </p:txBody>
      </p:sp>
    </p:spTree>
    <p:extLst>
      <p:ext uri="{BB962C8B-B14F-4D97-AF65-F5344CB8AC3E}">
        <p14:creationId xmlns:p14="http://schemas.microsoft.com/office/powerpoint/2010/main" val="2457710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4D0B0-A208-FFD1-CB3D-8CAC01D7DF5A}"/>
              </a:ext>
            </a:extLst>
          </p:cNvPr>
          <p:cNvSpPr>
            <a:spLocks noGrp="1"/>
          </p:cNvSpPr>
          <p:nvPr>
            <p:ph type="title"/>
          </p:nvPr>
        </p:nvSpPr>
        <p:spPr/>
        <p:txBody>
          <a:bodyPr>
            <a:normAutofit/>
          </a:bodyPr>
          <a:lstStyle/>
          <a:p>
            <a:r>
              <a:rPr lang="en-US" dirty="0"/>
              <a:t>A large basic patch is critical for</a:t>
            </a:r>
            <a:br>
              <a:rPr lang="en-US" dirty="0"/>
            </a:br>
            <a:r>
              <a:rPr lang="en-US" dirty="0"/>
              <a:t>interaction-mediated stability &amp; localization</a:t>
            </a:r>
          </a:p>
        </p:txBody>
      </p:sp>
      <p:sp>
        <p:nvSpPr>
          <p:cNvPr id="3" name="Slide Number Placeholder 2">
            <a:extLst>
              <a:ext uri="{FF2B5EF4-FFF2-40B4-BE49-F238E27FC236}">
                <a16:creationId xmlns:a16="http://schemas.microsoft.com/office/drawing/2014/main" id="{BACC9FBE-E1EF-ABB6-177F-0DE03BCE6D77}"/>
              </a:ext>
            </a:extLst>
          </p:cNvPr>
          <p:cNvSpPr>
            <a:spLocks noGrp="1"/>
          </p:cNvSpPr>
          <p:nvPr>
            <p:ph type="sldNum" sz="quarter" idx="10"/>
          </p:nvPr>
        </p:nvSpPr>
        <p:spPr/>
        <p:txBody>
          <a:bodyPr/>
          <a:lstStyle/>
          <a:p>
            <a:fld id="{FFE6A9D9-CBDA-4340-9DEF-3A7195784676}" type="slidenum">
              <a:rPr lang="en-US" smtClean="0"/>
              <a:pPr/>
              <a:t>19</a:t>
            </a:fld>
            <a:endParaRPr lang="en-US"/>
          </a:p>
        </p:txBody>
      </p:sp>
      <p:sp>
        <p:nvSpPr>
          <p:cNvPr id="4" name="Text Placeholder 3">
            <a:extLst>
              <a:ext uri="{FF2B5EF4-FFF2-40B4-BE49-F238E27FC236}">
                <a16:creationId xmlns:a16="http://schemas.microsoft.com/office/drawing/2014/main" id="{AF065F00-5DDB-9650-F239-E64CF7E32F10}"/>
              </a:ext>
            </a:extLst>
          </p:cNvPr>
          <p:cNvSpPr>
            <a:spLocks noGrp="1"/>
          </p:cNvSpPr>
          <p:nvPr>
            <p:ph type="body" sz="quarter" idx="11"/>
          </p:nvPr>
        </p:nvSpPr>
        <p:spPr/>
        <p:txBody>
          <a:bodyPr>
            <a:normAutofit/>
          </a:bodyPr>
          <a:lstStyle/>
          <a:p>
            <a:r>
              <a:rPr lang="en-US" sz="1000" dirty="0" err="1"/>
              <a:t>Birrane</a:t>
            </a:r>
            <a:r>
              <a:rPr lang="en-US" sz="1000" dirty="0"/>
              <a:t> G et al. </a:t>
            </a:r>
            <a:r>
              <a:rPr lang="en-US" sz="1000" i="1" dirty="0"/>
              <a:t>PNAS.</a:t>
            </a:r>
            <a:r>
              <a:rPr lang="en-US" sz="1000" dirty="0"/>
              <a:t> (2018)</a:t>
            </a:r>
          </a:p>
        </p:txBody>
      </p:sp>
      <p:pic>
        <p:nvPicPr>
          <p:cNvPr id="5" name="Picture 4" descr="Diagram&#10;&#10;Description automatically generated">
            <a:extLst>
              <a:ext uri="{FF2B5EF4-FFF2-40B4-BE49-F238E27FC236}">
                <a16:creationId xmlns:a16="http://schemas.microsoft.com/office/drawing/2014/main" id="{04E49F34-8C57-2E4D-9320-32B02C4545AA}"/>
              </a:ext>
            </a:extLst>
          </p:cNvPr>
          <p:cNvPicPr>
            <a:picLocks noChangeAspect="1"/>
          </p:cNvPicPr>
          <p:nvPr/>
        </p:nvPicPr>
        <p:blipFill>
          <a:blip r:embed="rId3"/>
          <a:stretch>
            <a:fillRect/>
          </a:stretch>
        </p:blipFill>
        <p:spPr>
          <a:xfrm>
            <a:off x="2269777" y="1498919"/>
            <a:ext cx="7652446" cy="4857431"/>
          </a:xfrm>
          <a:prstGeom prst="rect">
            <a:avLst/>
          </a:prstGeom>
        </p:spPr>
      </p:pic>
      <p:sp>
        <p:nvSpPr>
          <p:cNvPr id="6" name="TextBox 5">
            <a:extLst>
              <a:ext uri="{FF2B5EF4-FFF2-40B4-BE49-F238E27FC236}">
                <a16:creationId xmlns:a16="http://schemas.microsoft.com/office/drawing/2014/main" id="{C73E5765-F5B5-6056-FCF5-7797C350A06D}"/>
              </a:ext>
            </a:extLst>
          </p:cNvPr>
          <p:cNvSpPr txBox="1"/>
          <p:nvPr/>
        </p:nvSpPr>
        <p:spPr>
          <a:xfrm>
            <a:off x="2422928" y="6092765"/>
            <a:ext cx="7346144" cy="400110"/>
          </a:xfrm>
          <a:prstGeom prst="rect">
            <a:avLst/>
          </a:prstGeom>
          <a:noFill/>
        </p:spPr>
        <p:txBody>
          <a:bodyPr wrap="square" rtlCol="0">
            <a:spAutoFit/>
          </a:bodyPr>
          <a:lstStyle/>
          <a:p>
            <a:r>
              <a:rPr lang="en-US" sz="2000" i="1" dirty="0"/>
              <a:t>*</a:t>
            </a:r>
            <a:r>
              <a:rPr lang="en-US" sz="2000" i="1" dirty="0" err="1"/>
              <a:t>Coloured</a:t>
            </a:r>
            <a:r>
              <a:rPr lang="en-US" sz="2000" i="1" dirty="0"/>
              <a:t> by electrostatic potential—not abundance score*</a:t>
            </a:r>
          </a:p>
        </p:txBody>
      </p:sp>
      <p:sp>
        <p:nvSpPr>
          <p:cNvPr id="8" name="Text Placeholder 4">
            <a:extLst>
              <a:ext uri="{FF2B5EF4-FFF2-40B4-BE49-F238E27FC236}">
                <a16:creationId xmlns:a16="http://schemas.microsoft.com/office/drawing/2014/main" id="{4A28F221-336B-FB78-6326-6162AC57A02E}"/>
              </a:ext>
            </a:extLst>
          </p:cNvPr>
          <p:cNvSpPr txBox="1">
            <a:spLocks/>
          </p:cNvSpPr>
          <p:nvPr/>
        </p:nvSpPr>
        <p:spPr>
          <a:xfrm>
            <a:off x="3227400" y="6537875"/>
            <a:ext cx="5737200" cy="3672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CA" sz="1200" dirty="0">
                <a:solidFill>
                  <a:srgbClr val="000000"/>
                </a:solidFill>
                <a:latin typeface="Arial" panose="020B0604020202020204" pitchFamily="34" charset="0"/>
              </a:rPr>
              <a:t>Created for CAGI</a:t>
            </a:r>
            <a:r>
              <a:rPr lang="en-CA" sz="1200" dirty="0">
                <a:solidFill>
                  <a:srgbClr val="7030A0"/>
                </a:solidFill>
                <a:latin typeface="Arial" panose="020B0604020202020204" pitchFamily="34" charset="0"/>
              </a:rPr>
              <a:t> </a:t>
            </a:r>
            <a:r>
              <a:rPr lang="en-CA" sz="1200" dirty="0">
                <a:solidFill>
                  <a:srgbClr val="000000"/>
                </a:solidFill>
                <a:latin typeface="Arial" panose="020B0604020202020204" pitchFamily="34" charset="0"/>
              </a:rPr>
              <a:t>7; </a:t>
            </a:r>
            <a:r>
              <a:rPr lang="en-CA" sz="1200" dirty="0" err="1">
                <a:solidFill>
                  <a:srgbClr val="000000"/>
                </a:solidFill>
                <a:latin typeface="Arial" panose="020B0604020202020204" pitchFamily="34" charset="0"/>
              </a:rPr>
              <a:t>genomeinterpretation.org</a:t>
            </a:r>
            <a:endParaRPr lang="en-CA" dirty="0">
              <a:solidFill>
                <a:srgbClr val="000000"/>
              </a:solidFill>
            </a:endParaRPr>
          </a:p>
        </p:txBody>
      </p:sp>
    </p:spTree>
    <p:extLst>
      <p:ext uri="{BB962C8B-B14F-4D97-AF65-F5344CB8AC3E}">
        <p14:creationId xmlns:p14="http://schemas.microsoft.com/office/powerpoint/2010/main" val="1533657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D67EB-1952-E132-85FA-7C0D04F15BD8}"/>
              </a:ext>
            </a:extLst>
          </p:cNvPr>
          <p:cNvSpPr>
            <a:spLocks noGrp="1"/>
          </p:cNvSpPr>
          <p:nvPr>
            <p:ph type="title"/>
          </p:nvPr>
        </p:nvSpPr>
        <p:spPr/>
        <p:txBody>
          <a:bodyPr/>
          <a:lstStyle/>
          <a:p>
            <a:r>
              <a:rPr lang="en-US" dirty="0"/>
              <a:t>The HSPG-binding patch is important for </a:t>
            </a:r>
            <a:r>
              <a:rPr lang="en-US" sz="3600" dirty="0"/>
              <a:t>protein</a:t>
            </a:r>
            <a:r>
              <a:rPr lang="en-US" dirty="0"/>
              <a:t> stability</a:t>
            </a:r>
          </a:p>
        </p:txBody>
      </p:sp>
      <p:sp>
        <p:nvSpPr>
          <p:cNvPr id="3" name="Content Placeholder 2">
            <a:extLst>
              <a:ext uri="{FF2B5EF4-FFF2-40B4-BE49-F238E27FC236}">
                <a16:creationId xmlns:a16="http://schemas.microsoft.com/office/drawing/2014/main" id="{ADCE67E1-AA26-2D4C-4ADD-BE567F4DFA2F}"/>
              </a:ext>
            </a:extLst>
          </p:cNvPr>
          <p:cNvSpPr>
            <a:spLocks noGrp="1"/>
          </p:cNvSpPr>
          <p:nvPr>
            <p:ph sz="half" idx="1"/>
          </p:nvPr>
        </p:nvSpPr>
        <p:spPr/>
        <p:txBody>
          <a:bodyPr anchor="ctr"/>
          <a:lstStyle/>
          <a:p>
            <a:pPr marL="0" indent="0" algn="ctr">
              <a:buNone/>
            </a:pPr>
            <a:r>
              <a:rPr lang="en-US" dirty="0"/>
              <a:t>A large basic patch </a:t>
            </a:r>
            <a:r>
              <a:rPr lang="en-US" baseline="0" dirty="0"/>
              <a:t>spans the</a:t>
            </a:r>
          </a:p>
          <a:p>
            <a:pPr marL="0" indent="0" algn="ctr">
              <a:buNone/>
            </a:pPr>
            <a:r>
              <a:rPr lang="en-US" baseline="0" dirty="0"/>
              <a:t> N- and C-terminal domains</a:t>
            </a:r>
          </a:p>
          <a:p>
            <a:pPr marL="0" indent="0" algn="ctr">
              <a:buNone/>
            </a:pPr>
            <a:r>
              <a:rPr lang="en-US" dirty="0"/>
              <a:t>—</a:t>
            </a:r>
          </a:p>
          <a:p>
            <a:pPr marL="0" indent="0" algn="ctr">
              <a:buNone/>
            </a:pPr>
            <a:r>
              <a:rPr lang="en-US" dirty="0"/>
              <a:t>Residues in this region do not</a:t>
            </a:r>
          </a:p>
          <a:p>
            <a:pPr marL="0" indent="0" algn="ctr">
              <a:buNone/>
            </a:pPr>
            <a:r>
              <a:rPr lang="en-US" dirty="0"/>
              <a:t> tolerate substitution</a:t>
            </a:r>
          </a:p>
        </p:txBody>
      </p:sp>
      <p:sp>
        <p:nvSpPr>
          <p:cNvPr id="5" name="Slide Number Placeholder 4">
            <a:extLst>
              <a:ext uri="{FF2B5EF4-FFF2-40B4-BE49-F238E27FC236}">
                <a16:creationId xmlns:a16="http://schemas.microsoft.com/office/drawing/2014/main" id="{C317EE80-B35A-92ED-4F57-3BA3D39D41E8}"/>
              </a:ext>
            </a:extLst>
          </p:cNvPr>
          <p:cNvSpPr>
            <a:spLocks noGrp="1"/>
          </p:cNvSpPr>
          <p:nvPr>
            <p:ph type="sldNum" sz="quarter" idx="12"/>
          </p:nvPr>
        </p:nvSpPr>
        <p:spPr/>
        <p:txBody>
          <a:bodyPr/>
          <a:lstStyle/>
          <a:p>
            <a:fld id="{A1447A81-95D2-D446-9BC1-0B771B348E3D}" type="slidenum">
              <a:rPr lang="en-US" smtClean="0"/>
              <a:pPr/>
              <a:t>20</a:t>
            </a:fld>
            <a:endParaRPr lang="en-US" dirty="0"/>
          </a:p>
        </p:txBody>
      </p:sp>
      <p:sp>
        <p:nvSpPr>
          <p:cNvPr id="6" name="Text Placeholder 5">
            <a:extLst>
              <a:ext uri="{FF2B5EF4-FFF2-40B4-BE49-F238E27FC236}">
                <a16:creationId xmlns:a16="http://schemas.microsoft.com/office/drawing/2014/main" id="{9E6997B6-BF22-3FBB-F8EE-86A522E49D91}"/>
              </a:ext>
            </a:extLst>
          </p:cNvPr>
          <p:cNvSpPr>
            <a:spLocks noGrp="1"/>
          </p:cNvSpPr>
          <p:nvPr>
            <p:ph type="body" sz="quarter" idx="13"/>
          </p:nvPr>
        </p:nvSpPr>
        <p:spPr/>
        <p:txBody>
          <a:bodyPr/>
          <a:lstStyle/>
          <a:p>
            <a:endParaRPr lang="en-US"/>
          </a:p>
        </p:txBody>
      </p:sp>
      <p:pic>
        <p:nvPicPr>
          <p:cNvPr id="7" name="Content Placeholder 7" descr="A white and blue object with green lines&#10;&#10;Description automatically generated">
            <a:extLst>
              <a:ext uri="{FF2B5EF4-FFF2-40B4-BE49-F238E27FC236}">
                <a16:creationId xmlns:a16="http://schemas.microsoft.com/office/drawing/2014/main" id="{62B2A0D8-6EE6-E010-6E33-FFBB2E633D95}"/>
              </a:ext>
            </a:extLst>
          </p:cNvPr>
          <p:cNvPicPr>
            <a:picLocks noChangeAspect="1"/>
          </p:cNvPicPr>
          <p:nvPr/>
        </p:nvPicPr>
        <p:blipFill rotWithShape="1">
          <a:blip r:embed="rId3"/>
          <a:srcRect l="43581" t="12015" r="9361"/>
          <a:stretch/>
        </p:blipFill>
        <p:spPr>
          <a:xfrm>
            <a:off x="6934922" y="1199692"/>
            <a:ext cx="3698386" cy="5293183"/>
          </a:xfrm>
          <a:prstGeom prst="rect">
            <a:avLst/>
          </a:prstGeom>
          <a:ln w="19050">
            <a:solidFill>
              <a:schemeClr val="tx1"/>
            </a:solidFill>
          </a:ln>
        </p:spPr>
      </p:pic>
      <p:pic>
        <p:nvPicPr>
          <p:cNvPr id="8" name="Picture 7">
            <a:extLst>
              <a:ext uri="{FF2B5EF4-FFF2-40B4-BE49-F238E27FC236}">
                <a16:creationId xmlns:a16="http://schemas.microsoft.com/office/drawing/2014/main" id="{0EF88774-4227-4DC1-4DE8-A5CB35C301DB}"/>
              </a:ext>
            </a:extLst>
          </p:cNvPr>
          <p:cNvPicPr>
            <a:picLocks noChangeAspect="1"/>
          </p:cNvPicPr>
          <p:nvPr/>
        </p:nvPicPr>
        <p:blipFill rotWithShape="1">
          <a:blip r:embed="rId4"/>
          <a:srcRect l="94071" t="50480" r="20" b="-378"/>
          <a:stretch/>
        </p:blipFill>
        <p:spPr>
          <a:xfrm>
            <a:off x="10173033" y="2192660"/>
            <a:ext cx="1345895" cy="2577177"/>
          </a:xfrm>
          <a:prstGeom prst="rect">
            <a:avLst/>
          </a:prstGeom>
        </p:spPr>
      </p:pic>
    </p:spTree>
    <p:extLst>
      <p:ext uri="{BB962C8B-B14F-4D97-AF65-F5344CB8AC3E}">
        <p14:creationId xmlns:p14="http://schemas.microsoft.com/office/powerpoint/2010/main" val="6393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C0BB3-243F-3E45-6F54-83D232C61FB1}"/>
              </a:ext>
            </a:extLst>
          </p:cNvPr>
          <p:cNvSpPr>
            <a:spLocks noGrp="1"/>
          </p:cNvSpPr>
          <p:nvPr>
            <p:ph type="title"/>
          </p:nvPr>
        </p:nvSpPr>
        <p:spPr/>
        <p:txBody>
          <a:bodyPr anchor="ctr">
            <a:normAutofit/>
          </a:bodyPr>
          <a:lstStyle/>
          <a:p>
            <a:pPr algn="l"/>
            <a:r>
              <a:rPr lang="en-US" sz="4000" dirty="0"/>
              <a:t>Outline</a:t>
            </a:r>
          </a:p>
        </p:txBody>
      </p:sp>
      <p:sp>
        <p:nvSpPr>
          <p:cNvPr id="3" name="Content Placeholder 2">
            <a:extLst>
              <a:ext uri="{FF2B5EF4-FFF2-40B4-BE49-F238E27FC236}">
                <a16:creationId xmlns:a16="http://schemas.microsoft.com/office/drawing/2014/main" id="{A1C0E8FD-3781-8361-0DE6-2F780053B38C}"/>
              </a:ext>
            </a:extLst>
          </p:cNvPr>
          <p:cNvSpPr>
            <a:spLocks noGrp="1"/>
          </p:cNvSpPr>
          <p:nvPr>
            <p:ph idx="1"/>
          </p:nvPr>
        </p:nvSpPr>
        <p:spPr/>
        <p:txBody>
          <a:bodyPr anchor="ctr">
            <a:normAutofit/>
          </a:bodyPr>
          <a:lstStyle/>
          <a:p>
            <a:pPr>
              <a:buSzPct val="85000"/>
              <a:buFont typeface="Wingdings" pitchFamily="2" charset="2"/>
              <a:buChar char="Ø"/>
            </a:pPr>
            <a:r>
              <a:rPr lang="en-US" sz="3200" dirty="0">
                <a:solidFill>
                  <a:schemeClr val="bg1">
                    <a:lumMod val="65000"/>
                  </a:schemeClr>
                </a:solidFill>
              </a:rPr>
              <a:t> Lipoprotein Lipase (LPL) as a disease gene</a:t>
            </a:r>
          </a:p>
          <a:p>
            <a:pPr>
              <a:buSzPct val="85000"/>
              <a:buFont typeface="Wingdings" pitchFamily="2" charset="2"/>
              <a:buChar char="Ø"/>
            </a:pPr>
            <a:endParaRPr lang="en-US" sz="3200" dirty="0"/>
          </a:p>
          <a:p>
            <a:pPr>
              <a:buSzPct val="85000"/>
              <a:buFont typeface="Wingdings" pitchFamily="2" charset="2"/>
              <a:buChar char="Ø"/>
            </a:pPr>
            <a:r>
              <a:rPr lang="en-US" sz="3200" dirty="0"/>
              <a:t> A sequence–function study of Lipoprotein Lipase (LPL)</a:t>
            </a:r>
          </a:p>
          <a:p>
            <a:pPr lvl="1">
              <a:lnSpc>
                <a:spcPct val="150000"/>
              </a:lnSpc>
              <a:buSzPct val="85000"/>
              <a:buFont typeface="Courier New" panose="02070309020205020404" pitchFamily="49" charset="0"/>
              <a:buChar char="o"/>
            </a:pPr>
            <a:r>
              <a:rPr lang="en-US" sz="2800" dirty="0">
                <a:solidFill>
                  <a:schemeClr val="bg1">
                    <a:lumMod val="65000"/>
                  </a:schemeClr>
                </a:solidFill>
              </a:rPr>
              <a:t> Experimental overview</a:t>
            </a:r>
          </a:p>
          <a:p>
            <a:pPr lvl="1">
              <a:lnSpc>
                <a:spcPct val="150000"/>
              </a:lnSpc>
              <a:buSzPct val="85000"/>
              <a:buFont typeface="Courier New" panose="02070309020205020404" pitchFamily="49" charset="0"/>
              <a:buChar char="o"/>
            </a:pPr>
            <a:r>
              <a:rPr lang="en-US" sz="2800" dirty="0">
                <a:solidFill>
                  <a:schemeClr val="bg1">
                    <a:lumMod val="65000"/>
                  </a:schemeClr>
                </a:solidFill>
              </a:rPr>
              <a:t> Sequence-structure insights into LPL</a:t>
            </a:r>
          </a:p>
          <a:p>
            <a:pPr lvl="1">
              <a:lnSpc>
                <a:spcPct val="150000"/>
              </a:lnSpc>
              <a:buSzPct val="85000"/>
              <a:buFont typeface="Courier New" panose="02070309020205020404" pitchFamily="49" charset="0"/>
              <a:buChar char="o"/>
            </a:pPr>
            <a:r>
              <a:rPr lang="en-US" sz="2800" dirty="0"/>
              <a:t> Potential for variant (re)classification</a:t>
            </a:r>
          </a:p>
        </p:txBody>
      </p:sp>
      <p:sp>
        <p:nvSpPr>
          <p:cNvPr id="4" name="Slide Number Placeholder 3">
            <a:extLst>
              <a:ext uri="{FF2B5EF4-FFF2-40B4-BE49-F238E27FC236}">
                <a16:creationId xmlns:a16="http://schemas.microsoft.com/office/drawing/2014/main" id="{A1C4DC18-E998-1A49-95B8-B649E6AC444D}"/>
              </a:ext>
            </a:extLst>
          </p:cNvPr>
          <p:cNvSpPr>
            <a:spLocks noGrp="1"/>
          </p:cNvSpPr>
          <p:nvPr>
            <p:ph type="sldNum" sz="quarter" idx="10"/>
          </p:nvPr>
        </p:nvSpPr>
        <p:spPr/>
        <p:txBody>
          <a:bodyPr/>
          <a:lstStyle/>
          <a:p>
            <a:fld id="{FFE6A9D9-CBDA-4340-9DEF-3A7195784676}" type="slidenum">
              <a:rPr lang="en-US" smtClean="0"/>
              <a:pPr/>
              <a:t>21</a:t>
            </a:fld>
            <a:endParaRPr lang="en-US"/>
          </a:p>
        </p:txBody>
      </p:sp>
      <p:sp>
        <p:nvSpPr>
          <p:cNvPr id="5" name="Text Placeholder 4">
            <a:extLst>
              <a:ext uri="{FF2B5EF4-FFF2-40B4-BE49-F238E27FC236}">
                <a16:creationId xmlns:a16="http://schemas.microsoft.com/office/drawing/2014/main" id="{EF2A24DE-6E6D-7D06-FBE0-4F9D0FF6B85B}"/>
              </a:ext>
            </a:extLst>
          </p:cNvPr>
          <p:cNvSpPr>
            <a:spLocks noGrp="1"/>
          </p:cNvSpPr>
          <p:nvPr>
            <p:ph type="body" sz="quarter" idx="11"/>
          </p:nvPr>
        </p:nvSpPr>
        <p:spPr>
          <a:xfrm>
            <a:off x="3227400" y="6354275"/>
            <a:ext cx="5737200" cy="367200"/>
          </a:xfrm>
        </p:spPr>
        <p:txBody>
          <a:bodyPr>
            <a:normAutofit/>
          </a:bodyPr>
          <a:lstStyle/>
          <a:p>
            <a:pPr algn="ctr" rtl="0">
              <a:spcBef>
                <a:spcPts val="0"/>
              </a:spcBef>
              <a:spcAft>
                <a:spcPts val="0"/>
              </a:spcAft>
            </a:pPr>
            <a:r>
              <a:rPr lang="en-CA" sz="1200" b="0" i="0" u="none" strike="noStrike" dirty="0">
                <a:solidFill>
                  <a:srgbClr val="000000"/>
                </a:solidFill>
                <a:effectLst/>
                <a:latin typeface="Arial" panose="020B0604020202020204" pitchFamily="34" charset="0"/>
              </a:rPr>
              <a:t>Created for CAGI</a:t>
            </a:r>
            <a:r>
              <a:rPr lang="en-CA" sz="1200" b="0" i="0" u="none" strike="noStrike" dirty="0">
                <a:solidFill>
                  <a:srgbClr val="7030A0"/>
                </a:solidFill>
                <a:effectLst/>
                <a:latin typeface="Arial" panose="020B0604020202020204" pitchFamily="34" charset="0"/>
              </a:rPr>
              <a:t> </a:t>
            </a:r>
            <a:r>
              <a:rPr lang="en-CA" sz="1200" b="0" i="0" u="none" strike="noStrike" dirty="0">
                <a:solidFill>
                  <a:srgbClr val="000000"/>
                </a:solidFill>
                <a:effectLst/>
                <a:latin typeface="Arial" panose="020B0604020202020204" pitchFamily="34" charset="0"/>
              </a:rPr>
              <a:t>7</a:t>
            </a:r>
            <a:r>
              <a:rPr lang="en-CA" sz="1200" dirty="0">
                <a:solidFill>
                  <a:srgbClr val="000000"/>
                </a:solidFill>
                <a:latin typeface="Arial" panose="020B0604020202020204" pitchFamily="34" charset="0"/>
              </a:rPr>
              <a:t>; </a:t>
            </a:r>
            <a:r>
              <a:rPr lang="en-CA" sz="1200" b="0" i="0" u="none" strike="noStrike" dirty="0" err="1">
                <a:solidFill>
                  <a:srgbClr val="000000"/>
                </a:solidFill>
                <a:effectLst/>
                <a:latin typeface="Arial" panose="020B0604020202020204" pitchFamily="34" charset="0"/>
              </a:rPr>
              <a:t>genomeinterpretation.org</a:t>
            </a:r>
            <a:endParaRPr lang="en-CA" b="0" i="0" u="none" strike="noStrike" dirty="0">
              <a:solidFill>
                <a:srgbClr val="000000"/>
              </a:solidFill>
              <a:effectLst/>
            </a:endParaRPr>
          </a:p>
        </p:txBody>
      </p:sp>
    </p:spTree>
    <p:extLst>
      <p:ext uri="{BB962C8B-B14F-4D97-AF65-F5344CB8AC3E}">
        <p14:creationId xmlns:p14="http://schemas.microsoft.com/office/powerpoint/2010/main" val="26459316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F7DFD-4361-3D0C-A033-646BCF027258}"/>
              </a:ext>
            </a:extLst>
          </p:cNvPr>
          <p:cNvSpPr>
            <a:spLocks noGrp="1"/>
          </p:cNvSpPr>
          <p:nvPr>
            <p:ph type="title"/>
          </p:nvPr>
        </p:nvSpPr>
        <p:spPr/>
        <p:txBody>
          <a:bodyPr>
            <a:normAutofit/>
          </a:bodyPr>
          <a:lstStyle/>
          <a:p>
            <a:r>
              <a:rPr lang="en-US" dirty="0"/>
              <a:t>Sequence variants are interpreted based on a </a:t>
            </a:r>
            <a:br>
              <a:rPr lang="en-US" dirty="0"/>
            </a:br>
            <a:r>
              <a:rPr lang="en-US" dirty="0"/>
              <a:t>combination of evidence types</a:t>
            </a:r>
          </a:p>
        </p:txBody>
      </p:sp>
      <p:sp>
        <p:nvSpPr>
          <p:cNvPr id="3" name="Content Placeholder 2">
            <a:extLst>
              <a:ext uri="{FF2B5EF4-FFF2-40B4-BE49-F238E27FC236}">
                <a16:creationId xmlns:a16="http://schemas.microsoft.com/office/drawing/2014/main" id="{EE29E1F2-E848-AEFF-B1D5-EF1025B844B3}"/>
              </a:ext>
            </a:extLst>
          </p:cNvPr>
          <p:cNvSpPr>
            <a:spLocks noGrp="1"/>
          </p:cNvSpPr>
          <p:nvPr>
            <p:ph idx="1"/>
          </p:nvPr>
        </p:nvSpPr>
        <p:spPr/>
        <p:txBody>
          <a:bodyPr>
            <a:normAutofit fontScale="92500" lnSpcReduction="20000"/>
          </a:bodyPr>
          <a:lstStyle/>
          <a:p>
            <a:pPr>
              <a:buSzPct val="75000"/>
              <a:buFont typeface="Wingdings" pitchFamily="2" charset="2"/>
              <a:buChar char="q"/>
            </a:pPr>
            <a:r>
              <a:rPr lang="en-US" dirty="0">
                <a:solidFill>
                  <a:schemeClr val="bg1">
                    <a:lumMod val="65000"/>
                  </a:schemeClr>
                </a:solidFill>
              </a:rPr>
              <a:t>Population data</a:t>
            </a:r>
          </a:p>
          <a:p>
            <a:pPr marL="457189" lvl="1" indent="0">
              <a:buSzPct val="75000"/>
              <a:buNone/>
            </a:pPr>
            <a:r>
              <a:rPr lang="en-US" dirty="0">
                <a:solidFill>
                  <a:schemeClr val="bg1">
                    <a:lumMod val="65000"/>
                  </a:schemeClr>
                </a:solidFill>
              </a:rPr>
              <a:t>(i.e., is a variant so common that it must be benign)</a:t>
            </a:r>
          </a:p>
          <a:p>
            <a:pPr>
              <a:buSzPct val="75000"/>
              <a:buFont typeface="Wingdings" pitchFamily="2" charset="2"/>
              <a:buChar char="q"/>
            </a:pPr>
            <a:endParaRPr lang="en-US" dirty="0">
              <a:solidFill>
                <a:schemeClr val="bg1">
                  <a:lumMod val="65000"/>
                </a:schemeClr>
              </a:solidFill>
            </a:endParaRPr>
          </a:p>
          <a:p>
            <a:pPr>
              <a:buSzPct val="75000"/>
              <a:buFont typeface="Wingdings" pitchFamily="2" charset="2"/>
              <a:buChar char="q"/>
            </a:pPr>
            <a:r>
              <a:rPr lang="en-US" dirty="0">
                <a:solidFill>
                  <a:schemeClr val="bg1">
                    <a:lumMod val="65000"/>
                  </a:schemeClr>
                </a:solidFill>
              </a:rPr>
              <a:t>Segregation data</a:t>
            </a:r>
          </a:p>
          <a:p>
            <a:pPr marL="457189" lvl="1" indent="0">
              <a:buSzPct val="75000"/>
              <a:buNone/>
            </a:pPr>
            <a:r>
              <a:rPr lang="en-US" dirty="0">
                <a:solidFill>
                  <a:schemeClr val="bg1">
                    <a:lumMod val="65000"/>
                  </a:schemeClr>
                </a:solidFill>
              </a:rPr>
              <a:t>(i.e., does a genetic variant co-segregate with disease)</a:t>
            </a:r>
          </a:p>
          <a:p>
            <a:pPr>
              <a:buSzPct val="75000"/>
              <a:buFont typeface="Wingdings" pitchFamily="2" charset="2"/>
              <a:buChar char="q"/>
            </a:pPr>
            <a:endParaRPr lang="en-US" dirty="0">
              <a:solidFill>
                <a:schemeClr val="bg1">
                  <a:lumMod val="65000"/>
                </a:schemeClr>
              </a:solidFill>
            </a:endParaRPr>
          </a:p>
          <a:p>
            <a:pPr>
              <a:buSzPct val="75000"/>
              <a:buFont typeface="Wingdings" pitchFamily="2" charset="2"/>
              <a:buChar char="q"/>
            </a:pPr>
            <a:r>
              <a:rPr lang="en-US" dirty="0">
                <a:solidFill>
                  <a:schemeClr val="bg1">
                    <a:lumMod val="65000"/>
                  </a:schemeClr>
                </a:solidFill>
              </a:rPr>
              <a:t>Computational prediction</a:t>
            </a:r>
          </a:p>
          <a:p>
            <a:pPr marL="457189" lvl="1" indent="0">
              <a:buSzPct val="75000"/>
              <a:buNone/>
            </a:pPr>
            <a:r>
              <a:rPr lang="en-US" dirty="0">
                <a:solidFill>
                  <a:schemeClr val="bg1">
                    <a:lumMod val="65000"/>
                  </a:schemeClr>
                </a:solidFill>
              </a:rPr>
              <a:t>(e.g., supervised machine learning models)</a:t>
            </a:r>
          </a:p>
          <a:p>
            <a:pPr>
              <a:buSzPct val="75000"/>
              <a:buFont typeface="Wingdings" pitchFamily="2" charset="2"/>
              <a:buChar char="q"/>
            </a:pPr>
            <a:endParaRPr lang="en-US" dirty="0"/>
          </a:p>
          <a:p>
            <a:pPr>
              <a:buSzPct val="75000"/>
              <a:buFont typeface="Wingdings" pitchFamily="2" charset="2"/>
              <a:buChar char="ü"/>
            </a:pPr>
            <a:r>
              <a:rPr lang="en-US" dirty="0"/>
              <a:t> Functional evidence</a:t>
            </a:r>
          </a:p>
          <a:p>
            <a:pPr marL="457189" lvl="1" indent="0">
              <a:buSzPct val="75000"/>
              <a:buNone/>
            </a:pPr>
            <a:r>
              <a:rPr lang="en-US" dirty="0"/>
              <a:t>(i.e., experimental assessment in a model system)</a:t>
            </a:r>
          </a:p>
        </p:txBody>
      </p:sp>
      <p:sp>
        <p:nvSpPr>
          <p:cNvPr id="4" name="Slide Number Placeholder 3">
            <a:extLst>
              <a:ext uri="{FF2B5EF4-FFF2-40B4-BE49-F238E27FC236}">
                <a16:creationId xmlns:a16="http://schemas.microsoft.com/office/drawing/2014/main" id="{880B2B61-22C4-8D8C-8703-8DD8ABC2813C}"/>
              </a:ext>
            </a:extLst>
          </p:cNvPr>
          <p:cNvSpPr>
            <a:spLocks noGrp="1"/>
          </p:cNvSpPr>
          <p:nvPr>
            <p:ph type="sldNum" sz="quarter" idx="12"/>
          </p:nvPr>
        </p:nvSpPr>
        <p:spPr/>
        <p:txBody>
          <a:bodyPr/>
          <a:lstStyle/>
          <a:p>
            <a:fld id="{A1447A81-95D2-D446-9BC1-0B771B348E3D}" type="slidenum">
              <a:rPr lang="en-US" smtClean="0"/>
              <a:pPr/>
              <a:t>22</a:t>
            </a:fld>
            <a:endParaRPr lang="en-US" dirty="0"/>
          </a:p>
        </p:txBody>
      </p:sp>
      <p:sp>
        <p:nvSpPr>
          <p:cNvPr id="5" name="Text Placeholder 4">
            <a:extLst>
              <a:ext uri="{FF2B5EF4-FFF2-40B4-BE49-F238E27FC236}">
                <a16:creationId xmlns:a16="http://schemas.microsoft.com/office/drawing/2014/main" id="{1EBA7DA9-431A-8877-E7ED-E9B6217DF4A0}"/>
              </a:ext>
            </a:extLst>
          </p:cNvPr>
          <p:cNvSpPr>
            <a:spLocks noGrp="1"/>
          </p:cNvSpPr>
          <p:nvPr>
            <p:ph type="body" sz="quarter" idx="13"/>
          </p:nvPr>
        </p:nvSpPr>
        <p:spPr/>
        <p:txBody>
          <a:bodyPr/>
          <a:lstStyle/>
          <a:p>
            <a:r>
              <a:rPr lang="en-US" dirty="0"/>
              <a:t>Richards S., </a:t>
            </a:r>
            <a:r>
              <a:rPr lang="en-US" i="1" dirty="0"/>
              <a:t>at al. Genet Med.</a:t>
            </a:r>
            <a:r>
              <a:rPr lang="en-US" dirty="0"/>
              <a:t> (2015)</a:t>
            </a:r>
          </a:p>
        </p:txBody>
      </p:sp>
    </p:spTree>
    <p:extLst>
      <p:ext uri="{BB962C8B-B14F-4D97-AF65-F5344CB8AC3E}">
        <p14:creationId xmlns:p14="http://schemas.microsoft.com/office/powerpoint/2010/main" val="19474831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C720D-D095-B730-9738-4DE3751BF737}"/>
              </a:ext>
            </a:extLst>
          </p:cNvPr>
          <p:cNvSpPr>
            <a:spLocks noGrp="1"/>
          </p:cNvSpPr>
          <p:nvPr>
            <p:ph type="title"/>
          </p:nvPr>
        </p:nvSpPr>
        <p:spPr/>
        <p:txBody>
          <a:bodyPr/>
          <a:lstStyle/>
          <a:p>
            <a:r>
              <a:rPr lang="en-US" sz="3200" dirty="0"/>
              <a:t>Functional scores correlate with variant consequence</a:t>
            </a:r>
            <a:br>
              <a:rPr lang="en-US" sz="3200" dirty="0"/>
            </a:br>
            <a:r>
              <a:rPr lang="en-US" sz="3200" dirty="0"/>
              <a:t>and clinical classification</a:t>
            </a:r>
            <a:endParaRPr lang="en-US" dirty="0"/>
          </a:p>
        </p:txBody>
      </p:sp>
      <p:sp>
        <p:nvSpPr>
          <p:cNvPr id="5" name="Slide Number Placeholder 4">
            <a:extLst>
              <a:ext uri="{FF2B5EF4-FFF2-40B4-BE49-F238E27FC236}">
                <a16:creationId xmlns:a16="http://schemas.microsoft.com/office/drawing/2014/main" id="{8C630B58-9A6A-4534-F3B7-CF511B601D0E}"/>
              </a:ext>
            </a:extLst>
          </p:cNvPr>
          <p:cNvSpPr>
            <a:spLocks noGrp="1"/>
          </p:cNvSpPr>
          <p:nvPr>
            <p:ph type="sldNum" sz="quarter" idx="12"/>
          </p:nvPr>
        </p:nvSpPr>
        <p:spPr/>
        <p:txBody>
          <a:bodyPr/>
          <a:lstStyle/>
          <a:p>
            <a:fld id="{A1447A81-95D2-D446-9BC1-0B771B348E3D}" type="slidenum">
              <a:rPr lang="en-US" smtClean="0"/>
              <a:pPr/>
              <a:t>23</a:t>
            </a:fld>
            <a:endParaRPr lang="en-US" dirty="0"/>
          </a:p>
        </p:txBody>
      </p:sp>
      <p:pic>
        <p:nvPicPr>
          <p:cNvPr id="10" name="Picture 9" descr="A graph of different sizes and colors&#10;&#10;Description automatically generated">
            <a:extLst>
              <a:ext uri="{FF2B5EF4-FFF2-40B4-BE49-F238E27FC236}">
                <a16:creationId xmlns:a16="http://schemas.microsoft.com/office/drawing/2014/main" id="{CFCCFF37-D138-CE84-C0F0-AB09F4FC7CA1}"/>
              </a:ext>
            </a:extLst>
          </p:cNvPr>
          <p:cNvPicPr>
            <a:picLocks noChangeAspect="1"/>
          </p:cNvPicPr>
          <p:nvPr/>
        </p:nvPicPr>
        <p:blipFill>
          <a:blip r:embed="rId3"/>
          <a:stretch>
            <a:fillRect/>
          </a:stretch>
        </p:blipFill>
        <p:spPr>
          <a:xfrm>
            <a:off x="3627619" y="1287002"/>
            <a:ext cx="4936761" cy="5570998"/>
          </a:xfrm>
          <a:prstGeom prst="rect">
            <a:avLst/>
          </a:prstGeom>
        </p:spPr>
      </p:pic>
    </p:spTree>
    <p:extLst>
      <p:ext uri="{BB962C8B-B14F-4D97-AF65-F5344CB8AC3E}">
        <p14:creationId xmlns:p14="http://schemas.microsoft.com/office/powerpoint/2010/main" val="1343835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0F772-1106-92CE-0C7B-3EED336FFED4}"/>
              </a:ext>
            </a:extLst>
          </p:cNvPr>
          <p:cNvSpPr>
            <a:spLocks noGrp="1"/>
          </p:cNvSpPr>
          <p:nvPr>
            <p:ph type="title"/>
          </p:nvPr>
        </p:nvSpPr>
        <p:spPr/>
        <p:txBody>
          <a:bodyPr/>
          <a:lstStyle/>
          <a:p>
            <a:r>
              <a:rPr lang="en-US" dirty="0"/>
              <a:t>Calculating score-specific evidence strengths</a:t>
            </a:r>
          </a:p>
        </p:txBody>
      </p:sp>
      <p:sp>
        <p:nvSpPr>
          <p:cNvPr id="3" name="Slide Number Placeholder 2">
            <a:extLst>
              <a:ext uri="{FF2B5EF4-FFF2-40B4-BE49-F238E27FC236}">
                <a16:creationId xmlns:a16="http://schemas.microsoft.com/office/drawing/2014/main" id="{8B056F8A-D3E7-E967-6C8E-5E5B5E5009DE}"/>
              </a:ext>
            </a:extLst>
          </p:cNvPr>
          <p:cNvSpPr>
            <a:spLocks noGrp="1"/>
          </p:cNvSpPr>
          <p:nvPr>
            <p:ph type="sldNum" sz="quarter" idx="10"/>
          </p:nvPr>
        </p:nvSpPr>
        <p:spPr/>
        <p:txBody>
          <a:bodyPr/>
          <a:lstStyle/>
          <a:p>
            <a:fld id="{FFE6A9D9-CBDA-4340-9DEF-3A7195784676}" type="slidenum">
              <a:rPr lang="en-US" smtClean="0"/>
              <a:pPr/>
              <a:t>24</a:t>
            </a:fld>
            <a:endParaRPr lang="en-US"/>
          </a:p>
        </p:txBody>
      </p:sp>
      <p:sp>
        <p:nvSpPr>
          <p:cNvPr id="4" name="Text Placeholder 3">
            <a:extLst>
              <a:ext uri="{FF2B5EF4-FFF2-40B4-BE49-F238E27FC236}">
                <a16:creationId xmlns:a16="http://schemas.microsoft.com/office/drawing/2014/main" id="{6B9D88C9-D9EA-1891-0986-A4A95346B125}"/>
              </a:ext>
            </a:extLst>
          </p:cNvPr>
          <p:cNvSpPr>
            <a:spLocks noGrp="1"/>
          </p:cNvSpPr>
          <p:nvPr>
            <p:ph type="body" sz="quarter" idx="11"/>
          </p:nvPr>
        </p:nvSpPr>
        <p:spPr/>
        <p:txBody>
          <a:bodyPr/>
          <a:lstStyle/>
          <a:p>
            <a:r>
              <a:rPr lang="en-US" dirty="0"/>
              <a:t>Jochen </a:t>
            </a:r>
            <a:r>
              <a:rPr lang="en-US" dirty="0" err="1"/>
              <a:t>Weile</a:t>
            </a:r>
            <a:endParaRPr lang="en-US" dirty="0"/>
          </a:p>
        </p:txBody>
      </p:sp>
      <p:pic>
        <p:nvPicPr>
          <p:cNvPr id="5" name="Picture 4" descr="A diagram of a path&#10;&#10;Description automatically generated">
            <a:extLst>
              <a:ext uri="{FF2B5EF4-FFF2-40B4-BE49-F238E27FC236}">
                <a16:creationId xmlns:a16="http://schemas.microsoft.com/office/drawing/2014/main" id="{2A68CB6D-B2FF-3F90-C912-EEDD4E36E0D0}"/>
              </a:ext>
            </a:extLst>
          </p:cNvPr>
          <p:cNvPicPr>
            <a:picLocks noChangeAspect="1"/>
          </p:cNvPicPr>
          <p:nvPr/>
        </p:nvPicPr>
        <p:blipFill>
          <a:blip r:embed="rId3"/>
          <a:stretch>
            <a:fillRect/>
          </a:stretch>
        </p:blipFill>
        <p:spPr>
          <a:xfrm>
            <a:off x="241559" y="1360480"/>
            <a:ext cx="11708881" cy="3545368"/>
          </a:xfrm>
          <a:prstGeom prst="rect">
            <a:avLst/>
          </a:prstGeom>
        </p:spPr>
      </p:pic>
      <p:sp>
        <p:nvSpPr>
          <p:cNvPr id="6" name="TextBox 5">
            <a:extLst>
              <a:ext uri="{FF2B5EF4-FFF2-40B4-BE49-F238E27FC236}">
                <a16:creationId xmlns:a16="http://schemas.microsoft.com/office/drawing/2014/main" id="{AE8AE433-1226-24A4-AED0-A791DF480446}"/>
              </a:ext>
            </a:extLst>
          </p:cNvPr>
          <p:cNvSpPr txBox="1"/>
          <p:nvPr/>
        </p:nvSpPr>
        <p:spPr>
          <a:xfrm>
            <a:off x="2102343" y="5156021"/>
            <a:ext cx="7987315" cy="1200329"/>
          </a:xfrm>
          <a:prstGeom prst="rect">
            <a:avLst/>
          </a:prstGeom>
          <a:noFill/>
        </p:spPr>
        <p:txBody>
          <a:bodyPr wrap="none" rtlCol="0">
            <a:spAutoFit/>
          </a:bodyPr>
          <a:lstStyle/>
          <a:p>
            <a:pPr algn="ctr"/>
            <a:r>
              <a:rPr lang="en-US" sz="2400" dirty="0"/>
              <a:t>—</a:t>
            </a:r>
          </a:p>
          <a:p>
            <a:pPr algn="ctr"/>
            <a:r>
              <a:rPr lang="en-US" sz="2400" dirty="0"/>
              <a:t>We can derive a score-specific likelihood of pathogenicity</a:t>
            </a:r>
          </a:p>
          <a:p>
            <a:pPr algn="ctr"/>
            <a:r>
              <a:rPr lang="en-US" sz="2400" dirty="0"/>
              <a:t>based on observed clinical variants</a:t>
            </a:r>
          </a:p>
        </p:txBody>
      </p:sp>
    </p:spTree>
    <p:extLst>
      <p:ext uri="{BB962C8B-B14F-4D97-AF65-F5344CB8AC3E}">
        <p14:creationId xmlns:p14="http://schemas.microsoft.com/office/powerpoint/2010/main" val="2590470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E5C70-FC60-2BE3-19A5-631F734A7275}"/>
              </a:ext>
            </a:extLst>
          </p:cNvPr>
          <p:cNvSpPr>
            <a:spLocks noGrp="1"/>
          </p:cNvSpPr>
          <p:nvPr>
            <p:ph type="title"/>
          </p:nvPr>
        </p:nvSpPr>
        <p:spPr/>
        <p:txBody>
          <a:bodyPr/>
          <a:lstStyle/>
          <a:p>
            <a:r>
              <a:rPr lang="en-US" dirty="0"/>
              <a:t>Functional scores provide evidence for clinical variant classification at scale</a:t>
            </a:r>
          </a:p>
        </p:txBody>
      </p:sp>
      <p:sp>
        <p:nvSpPr>
          <p:cNvPr id="3" name="Slide Number Placeholder 2">
            <a:extLst>
              <a:ext uri="{FF2B5EF4-FFF2-40B4-BE49-F238E27FC236}">
                <a16:creationId xmlns:a16="http://schemas.microsoft.com/office/drawing/2014/main" id="{087F7D4A-6822-589C-F7A4-099FFF86E7B3}"/>
              </a:ext>
            </a:extLst>
          </p:cNvPr>
          <p:cNvSpPr>
            <a:spLocks noGrp="1"/>
          </p:cNvSpPr>
          <p:nvPr>
            <p:ph type="sldNum" sz="quarter" idx="10"/>
          </p:nvPr>
        </p:nvSpPr>
        <p:spPr/>
        <p:txBody>
          <a:bodyPr/>
          <a:lstStyle/>
          <a:p>
            <a:fld id="{FFE6A9D9-CBDA-4340-9DEF-3A7195784676}" type="slidenum">
              <a:rPr lang="en-US" smtClean="0"/>
              <a:pPr/>
              <a:t>25</a:t>
            </a:fld>
            <a:endParaRPr lang="en-US"/>
          </a:p>
        </p:txBody>
      </p:sp>
      <p:sp>
        <p:nvSpPr>
          <p:cNvPr id="4" name="Text Placeholder 3">
            <a:extLst>
              <a:ext uri="{FF2B5EF4-FFF2-40B4-BE49-F238E27FC236}">
                <a16:creationId xmlns:a16="http://schemas.microsoft.com/office/drawing/2014/main" id="{B133DD3C-8325-27BF-3AD2-737E4A37922F}"/>
              </a:ext>
            </a:extLst>
          </p:cNvPr>
          <p:cNvSpPr>
            <a:spLocks noGrp="1"/>
          </p:cNvSpPr>
          <p:nvPr>
            <p:ph type="body" sz="quarter" idx="11"/>
          </p:nvPr>
        </p:nvSpPr>
        <p:spPr/>
        <p:txBody>
          <a:bodyPr/>
          <a:lstStyle/>
          <a:p>
            <a:endParaRPr lang="en-US"/>
          </a:p>
        </p:txBody>
      </p:sp>
      <p:pic>
        <p:nvPicPr>
          <p:cNvPr id="6" name="Picture 5" descr="A graph of a number of scores&#10;&#10;Description automatically generated with medium confidence">
            <a:extLst>
              <a:ext uri="{FF2B5EF4-FFF2-40B4-BE49-F238E27FC236}">
                <a16:creationId xmlns:a16="http://schemas.microsoft.com/office/drawing/2014/main" id="{BA0C41A9-9865-9375-D1C8-60BB4EB6D929}"/>
              </a:ext>
            </a:extLst>
          </p:cNvPr>
          <p:cNvPicPr>
            <a:picLocks noChangeAspect="1"/>
          </p:cNvPicPr>
          <p:nvPr/>
        </p:nvPicPr>
        <p:blipFill rotWithShape="1">
          <a:blip r:embed="rId3"/>
          <a:srcRect b="10858"/>
          <a:stretch/>
        </p:blipFill>
        <p:spPr>
          <a:xfrm>
            <a:off x="907071" y="1947324"/>
            <a:ext cx="10377858" cy="3700442"/>
          </a:xfrm>
          <a:prstGeom prst="rect">
            <a:avLst/>
          </a:prstGeom>
        </p:spPr>
      </p:pic>
      <p:sp>
        <p:nvSpPr>
          <p:cNvPr id="7" name="TextBox 6">
            <a:extLst>
              <a:ext uri="{FF2B5EF4-FFF2-40B4-BE49-F238E27FC236}">
                <a16:creationId xmlns:a16="http://schemas.microsoft.com/office/drawing/2014/main" id="{A97A9B7A-7C45-771C-577C-9E2046E913A0}"/>
              </a:ext>
            </a:extLst>
          </p:cNvPr>
          <p:cNvSpPr txBox="1"/>
          <p:nvPr/>
        </p:nvSpPr>
        <p:spPr>
          <a:xfrm>
            <a:off x="5459507" y="5704347"/>
            <a:ext cx="2669449" cy="400110"/>
          </a:xfrm>
          <a:prstGeom prst="rect">
            <a:avLst/>
          </a:prstGeom>
          <a:noFill/>
        </p:spPr>
        <p:txBody>
          <a:bodyPr wrap="none" rtlCol="0">
            <a:spAutoFit/>
          </a:bodyPr>
          <a:lstStyle/>
          <a:p>
            <a:r>
              <a:rPr lang="en-US" sz="2000" dirty="0"/>
              <a:t>LPL abundance score</a:t>
            </a:r>
          </a:p>
        </p:txBody>
      </p:sp>
      <p:sp>
        <p:nvSpPr>
          <p:cNvPr id="5" name="Text Placeholder 4">
            <a:extLst>
              <a:ext uri="{FF2B5EF4-FFF2-40B4-BE49-F238E27FC236}">
                <a16:creationId xmlns:a16="http://schemas.microsoft.com/office/drawing/2014/main" id="{E48B5D84-7BAB-4FB9-850E-8AEF502F5F91}"/>
              </a:ext>
            </a:extLst>
          </p:cNvPr>
          <p:cNvSpPr txBox="1">
            <a:spLocks/>
          </p:cNvSpPr>
          <p:nvPr/>
        </p:nvSpPr>
        <p:spPr>
          <a:xfrm>
            <a:off x="3227400" y="6354275"/>
            <a:ext cx="5737200" cy="3672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CA" sz="1200" dirty="0">
                <a:solidFill>
                  <a:srgbClr val="000000"/>
                </a:solidFill>
                <a:latin typeface="Arial" panose="020B0604020202020204" pitchFamily="34" charset="0"/>
              </a:rPr>
              <a:t>Created for CAGI</a:t>
            </a:r>
            <a:r>
              <a:rPr lang="en-CA" sz="1200" dirty="0">
                <a:solidFill>
                  <a:srgbClr val="7030A0"/>
                </a:solidFill>
                <a:latin typeface="Arial" panose="020B0604020202020204" pitchFamily="34" charset="0"/>
              </a:rPr>
              <a:t> </a:t>
            </a:r>
            <a:r>
              <a:rPr lang="en-CA" sz="1200" dirty="0">
                <a:solidFill>
                  <a:srgbClr val="000000"/>
                </a:solidFill>
                <a:latin typeface="Arial" panose="020B0604020202020204" pitchFamily="34" charset="0"/>
              </a:rPr>
              <a:t>7; </a:t>
            </a:r>
            <a:r>
              <a:rPr lang="en-CA" sz="1200" dirty="0" err="1">
                <a:solidFill>
                  <a:srgbClr val="000000"/>
                </a:solidFill>
                <a:latin typeface="Arial" panose="020B0604020202020204" pitchFamily="34" charset="0"/>
              </a:rPr>
              <a:t>genomeinterpretation.org</a:t>
            </a:r>
            <a:endParaRPr lang="en-CA" dirty="0">
              <a:solidFill>
                <a:srgbClr val="000000"/>
              </a:solidFill>
            </a:endParaRPr>
          </a:p>
        </p:txBody>
      </p:sp>
    </p:spTree>
    <p:extLst>
      <p:ext uri="{BB962C8B-B14F-4D97-AF65-F5344CB8AC3E}">
        <p14:creationId xmlns:p14="http://schemas.microsoft.com/office/powerpoint/2010/main" val="3197396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1D64-9540-992E-2E04-0425BB94778D}"/>
              </a:ext>
            </a:extLst>
          </p:cNvPr>
          <p:cNvSpPr>
            <a:spLocks noGrp="1"/>
          </p:cNvSpPr>
          <p:nvPr>
            <p:ph type="title"/>
          </p:nvPr>
        </p:nvSpPr>
        <p:spPr/>
        <p:txBody>
          <a:bodyPr/>
          <a:lstStyle/>
          <a:p>
            <a:r>
              <a:rPr lang="en-US" dirty="0"/>
              <a:t>Functional scores provide evidence for clinical variant classification at scale</a:t>
            </a:r>
          </a:p>
        </p:txBody>
      </p:sp>
      <p:sp>
        <p:nvSpPr>
          <p:cNvPr id="3" name="Slide Number Placeholder 2">
            <a:extLst>
              <a:ext uri="{FF2B5EF4-FFF2-40B4-BE49-F238E27FC236}">
                <a16:creationId xmlns:a16="http://schemas.microsoft.com/office/drawing/2014/main" id="{2EEF80E1-F2B5-3626-5580-1D08B254253D}"/>
              </a:ext>
            </a:extLst>
          </p:cNvPr>
          <p:cNvSpPr>
            <a:spLocks noGrp="1"/>
          </p:cNvSpPr>
          <p:nvPr>
            <p:ph type="sldNum" sz="quarter" idx="10"/>
          </p:nvPr>
        </p:nvSpPr>
        <p:spPr/>
        <p:txBody>
          <a:bodyPr/>
          <a:lstStyle/>
          <a:p>
            <a:fld id="{FFE6A9D9-CBDA-4340-9DEF-3A7195784676}" type="slidenum">
              <a:rPr lang="en-US" smtClean="0"/>
              <a:pPr/>
              <a:t>26</a:t>
            </a:fld>
            <a:endParaRPr lang="en-US"/>
          </a:p>
        </p:txBody>
      </p:sp>
      <p:pic>
        <p:nvPicPr>
          <p:cNvPr id="6" name="Picture 5" descr="A chart with numbers and a pie chart&#10;&#10;Description automatically generated">
            <a:extLst>
              <a:ext uri="{FF2B5EF4-FFF2-40B4-BE49-F238E27FC236}">
                <a16:creationId xmlns:a16="http://schemas.microsoft.com/office/drawing/2014/main" id="{9E01BCF2-2612-FFAA-4938-E565252B458D}"/>
              </a:ext>
            </a:extLst>
          </p:cNvPr>
          <p:cNvPicPr>
            <a:picLocks noChangeAspect="1"/>
          </p:cNvPicPr>
          <p:nvPr/>
        </p:nvPicPr>
        <p:blipFill>
          <a:blip r:embed="rId3"/>
          <a:stretch>
            <a:fillRect/>
          </a:stretch>
        </p:blipFill>
        <p:spPr>
          <a:xfrm>
            <a:off x="2237893" y="1690688"/>
            <a:ext cx="7716214" cy="3839994"/>
          </a:xfrm>
          <a:prstGeom prst="rect">
            <a:avLst/>
          </a:prstGeom>
        </p:spPr>
      </p:pic>
      <p:sp>
        <p:nvSpPr>
          <p:cNvPr id="5" name="TextBox 4">
            <a:extLst>
              <a:ext uri="{FF2B5EF4-FFF2-40B4-BE49-F238E27FC236}">
                <a16:creationId xmlns:a16="http://schemas.microsoft.com/office/drawing/2014/main" id="{92247D46-FA7F-A77B-AA05-51B5410B265B}"/>
              </a:ext>
            </a:extLst>
          </p:cNvPr>
          <p:cNvSpPr txBox="1"/>
          <p:nvPr/>
        </p:nvSpPr>
        <p:spPr>
          <a:xfrm>
            <a:off x="7853764" y="3241353"/>
            <a:ext cx="1236236" cy="369332"/>
          </a:xfrm>
          <a:prstGeom prst="rect">
            <a:avLst/>
          </a:prstGeom>
          <a:noFill/>
        </p:spPr>
        <p:txBody>
          <a:bodyPr wrap="none" rtlCol="0">
            <a:spAutoFit/>
          </a:bodyPr>
          <a:lstStyle/>
          <a:p>
            <a:r>
              <a:rPr lang="en-US" b="1" dirty="0"/>
              <a:t>108 VUSs</a:t>
            </a:r>
          </a:p>
        </p:txBody>
      </p:sp>
      <p:sp>
        <p:nvSpPr>
          <p:cNvPr id="7" name="TextBox 6">
            <a:extLst>
              <a:ext uri="{FF2B5EF4-FFF2-40B4-BE49-F238E27FC236}">
                <a16:creationId xmlns:a16="http://schemas.microsoft.com/office/drawing/2014/main" id="{E372014B-85AB-09EB-E9E5-306512B67863}"/>
              </a:ext>
            </a:extLst>
          </p:cNvPr>
          <p:cNvSpPr txBox="1"/>
          <p:nvPr/>
        </p:nvSpPr>
        <p:spPr>
          <a:xfrm>
            <a:off x="2007478" y="5661878"/>
            <a:ext cx="8177047" cy="830997"/>
          </a:xfrm>
          <a:prstGeom prst="rect">
            <a:avLst/>
          </a:prstGeom>
          <a:noFill/>
        </p:spPr>
        <p:txBody>
          <a:bodyPr wrap="none" rtlCol="0">
            <a:spAutoFit/>
          </a:bodyPr>
          <a:lstStyle/>
          <a:p>
            <a:pPr algn="ctr"/>
            <a:r>
              <a:rPr lang="en-US" sz="2400" dirty="0"/>
              <a:t>—</a:t>
            </a:r>
          </a:p>
          <a:p>
            <a:pPr algn="ctr"/>
            <a:r>
              <a:rPr lang="en-US" sz="2400" dirty="0"/>
              <a:t>New functional evidence for ~ 5500 LPL missense variants</a:t>
            </a:r>
          </a:p>
        </p:txBody>
      </p:sp>
    </p:spTree>
    <p:extLst>
      <p:ext uri="{BB962C8B-B14F-4D97-AF65-F5344CB8AC3E}">
        <p14:creationId xmlns:p14="http://schemas.microsoft.com/office/powerpoint/2010/main" val="301153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55E6E-F229-3D3D-DAAB-F064EC69BDA7}"/>
              </a:ext>
            </a:extLst>
          </p:cNvPr>
          <p:cNvSpPr>
            <a:spLocks noGrp="1"/>
          </p:cNvSpPr>
          <p:nvPr>
            <p:ph type="title"/>
          </p:nvPr>
        </p:nvSpPr>
        <p:spPr/>
        <p:txBody>
          <a:bodyPr>
            <a:normAutofit/>
          </a:bodyPr>
          <a:lstStyle/>
          <a:p>
            <a:r>
              <a:rPr lang="en-US" sz="4200" dirty="0"/>
              <a:t>Summary</a:t>
            </a:r>
          </a:p>
        </p:txBody>
      </p:sp>
      <p:sp>
        <p:nvSpPr>
          <p:cNvPr id="3" name="Content Placeholder 2">
            <a:extLst>
              <a:ext uri="{FF2B5EF4-FFF2-40B4-BE49-F238E27FC236}">
                <a16:creationId xmlns:a16="http://schemas.microsoft.com/office/drawing/2014/main" id="{6F6B17B4-E5DA-8B1C-034A-DD3E7C14FCBE}"/>
              </a:ext>
            </a:extLst>
          </p:cNvPr>
          <p:cNvSpPr>
            <a:spLocks noGrp="1"/>
          </p:cNvSpPr>
          <p:nvPr>
            <p:ph idx="1"/>
          </p:nvPr>
        </p:nvSpPr>
        <p:spPr>
          <a:xfrm>
            <a:off x="658200" y="1847225"/>
            <a:ext cx="10875600" cy="4351338"/>
          </a:xfrm>
        </p:spPr>
        <p:txBody>
          <a:bodyPr anchor="ctr">
            <a:normAutofit/>
          </a:bodyPr>
          <a:lstStyle/>
          <a:p>
            <a:pPr>
              <a:buFont typeface="Wingdings" pitchFamily="2" charset="2"/>
              <a:buChar char="v"/>
            </a:pPr>
            <a:r>
              <a:rPr lang="en-US" dirty="0"/>
              <a:t> Generated a full-length sequence-function map of LPL</a:t>
            </a:r>
          </a:p>
          <a:p>
            <a:pPr>
              <a:buFont typeface="Wingdings" pitchFamily="2" charset="2"/>
              <a:buChar char="v"/>
            </a:pPr>
            <a:endParaRPr lang="en-US" dirty="0"/>
          </a:p>
          <a:p>
            <a:pPr>
              <a:buFont typeface="Wingdings" pitchFamily="2" charset="2"/>
              <a:buChar char="v"/>
            </a:pPr>
            <a:r>
              <a:rPr lang="en-US" dirty="0"/>
              <a:t> Abundance is an effective readout for capturing LPL function(s)</a:t>
            </a:r>
          </a:p>
          <a:p>
            <a:pPr>
              <a:buFont typeface="Wingdings" pitchFamily="2" charset="2"/>
              <a:buChar char="v"/>
            </a:pPr>
            <a:endParaRPr lang="en-US" dirty="0"/>
          </a:p>
          <a:p>
            <a:pPr>
              <a:buFont typeface="Wingdings" pitchFamily="2" charset="2"/>
              <a:buChar char="v"/>
            </a:pPr>
            <a:r>
              <a:rPr lang="en-US" dirty="0"/>
              <a:t> Providing new evidence for variant classification for 5500 	</a:t>
            </a:r>
          </a:p>
          <a:p>
            <a:pPr marL="0" indent="0">
              <a:buNone/>
            </a:pPr>
            <a:r>
              <a:rPr lang="en-US" dirty="0"/>
              <a:t>	variants including &gt; 60% of current VUSs</a:t>
            </a:r>
          </a:p>
        </p:txBody>
      </p:sp>
      <p:sp>
        <p:nvSpPr>
          <p:cNvPr id="4" name="Slide Number Placeholder 3">
            <a:extLst>
              <a:ext uri="{FF2B5EF4-FFF2-40B4-BE49-F238E27FC236}">
                <a16:creationId xmlns:a16="http://schemas.microsoft.com/office/drawing/2014/main" id="{E6E1D935-1BC8-3CFD-C61A-7DBB64E89C58}"/>
              </a:ext>
            </a:extLst>
          </p:cNvPr>
          <p:cNvSpPr>
            <a:spLocks noGrp="1"/>
          </p:cNvSpPr>
          <p:nvPr>
            <p:ph type="sldNum" sz="quarter" idx="10"/>
          </p:nvPr>
        </p:nvSpPr>
        <p:spPr/>
        <p:txBody>
          <a:bodyPr/>
          <a:lstStyle/>
          <a:p>
            <a:fld id="{FFE6A9D9-CBDA-4340-9DEF-3A7195784676}" type="slidenum">
              <a:rPr lang="en-US" smtClean="0"/>
              <a:pPr/>
              <a:t>27</a:t>
            </a:fld>
            <a:endParaRPr lang="en-US"/>
          </a:p>
        </p:txBody>
      </p:sp>
      <p:sp>
        <p:nvSpPr>
          <p:cNvPr id="5" name="Text Placeholder 4">
            <a:extLst>
              <a:ext uri="{FF2B5EF4-FFF2-40B4-BE49-F238E27FC236}">
                <a16:creationId xmlns:a16="http://schemas.microsoft.com/office/drawing/2014/main" id="{0820E562-9F8F-8D22-6030-717BBF06B963}"/>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0163789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55E6E-F229-3D3D-DAAB-F064EC69BDA7}"/>
              </a:ext>
            </a:extLst>
          </p:cNvPr>
          <p:cNvSpPr>
            <a:spLocks noGrp="1"/>
          </p:cNvSpPr>
          <p:nvPr>
            <p:ph type="title"/>
          </p:nvPr>
        </p:nvSpPr>
        <p:spPr/>
        <p:txBody>
          <a:bodyPr>
            <a:normAutofit/>
          </a:bodyPr>
          <a:lstStyle/>
          <a:p>
            <a:r>
              <a:rPr lang="en-US" sz="4200" dirty="0"/>
              <a:t>Future directions…</a:t>
            </a:r>
          </a:p>
        </p:txBody>
      </p:sp>
      <p:sp>
        <p:nvSpPr>
          <p:cNvPr id="3" name="Content Placeholder 2">
            <a:extLst>
              <a:ext uri="{FF2B5EF4-FFF2-40B4-BE49-F238E27FC236}">
                <a16:creationId xmlns:a16="http://schemas.microsoft.com/office/drawing/2014/main" id="{6F6B17B4-E5DA-8B1C-034A-DD3E7C14FCBE}"/>
              </a:ext>
            </a:extLst>
          </p:cNvPr>
          <p:cNvSpPr>
            <a:spLocks noGrp="1"/>
          </p:cNvSpPr>
          <p:nvPr>
            <p:ph idx="1"/>
          </p:nvPr>
        </p:nvSpPr>
        <p:spPr>
          <a:xfrm>
            <a:off x="478201" y="1847225"/>
            <a:ext cx="11235599" cy="4351338"/>
          </a:xfrm>
        </p:spPr>
        <p:txBody>
          <a:bodyPr anchor="ctr">
            <a:normAutofit/>
          </a:bodyPr>
          <a:lstStyle/>
          <a:p>
            <a:pPr>
              <a:buFont typeface="Wingdings" pitchFamily="2" charset="2"/>
              <a:buChar char="v"/>
            </a:pPr>
            <a:r>
              <a:rPr lang="en-US" dirty="0"/>
              <a:t> Measuring LPL catalytic activity at scale</a:t>
            </a:r>
          </a:p>
          <a:p>
            <a:pPr marL="0" indent="0">
              <a:buNone/>
            </a:pPr>
            <a:r>
              <a:rPr lang="en-US" dirty="0"/>
              <a:t> </a:t>
            </a:r>
          </a:p>
          <a:p>
            <a:pPr>
              <a:buFont typeface="Wingdings" pitchFamily="2" charset="2"/>
              <a:buChar char="v"/>
            </a:pPr>
            <a:r>
              <a:rPr lang="en-US" dirty="0"/>
              <a:t> Resolving variant effects in the context of LPL chaperones, 	</a:t>
            </a:r>
          </a:p>
          <a:p>
            <a:pPr marL="0" indent="0">
              <a:buNone/>
            </a:pPr>
            <a:r>
              <a:rPr lang="en-US" dirty="0"/>
              <a:t>	activators, and inhibitors (e.g., GPIHBP1, ANGPTL4)</a:t>
            </a:r>
          </a:p>
          <a:p>
            <a:pPr marL="0" indent="0">
              <a:buNone/>
            </a:pPr>
            <a:endParaRPr lang="en-US" dirty="0"/>
          </a:p>
          <a:p>
            <a:pPr>
              <a:buFont typeface="Wingdings" pitchFamily="2" charset="2"/>
              <a:buChar char="v"/>
            </a:pPr>
            <a:r>
              <a:rPr lang="en-US" dirty="0"/>
              <a:t> Extending functional scores to disease prediction in human cohorts</a:t>
            </a:r>
          </a:p>
          <a:p>
            <a:pPr>
              <a:buFont typeface="Wingdings" pitchFamily="2" charset="2"/>
              <a:buChar char="v"/>
            </a:pPr>
            <a:endParaRPr lang="en-US" dirty="0"/>
          </a:p>
        </p:txBody>
      </p:sp>
      <p:sp>
        <p:nvSpPr>
          <p:cNvPr id="4" name="Slide Number Placeholder 3">
            <a:extLst>
              <a:ext uri="{FF2B5EF4-FFF2-40B4-BE49-F238E27FC236}">
                <a16:creationId xmlns:a16="http://schemas.microsoft.com/office/drawing/2014/main" id="{E6E1D935-1BC8-3CFD-C61A-7DBB64E89C58}"/>
              </a:ext>
            </a:extLst>
          </p:cNvPr>
          <p:cNvSpPr>
            <a:spLocks noGrp="1"/>
          </p:cNvSpPr>
          <p:nvPr>
            <p:ph type="sldNum" sz="quarter" idx="10"/>
          </p:nvPr>
        </p:nvSpPr>
        <p:spPr/>
        <p:txBody>
          <a:bodyPr/>
          <a:lstStyle/>
          <a:p>
            <a:fld id="{FFE6A9D9-CBDA-4340-9DEF-3A7195784676}" type="slidenum">
              <a:rPr lang="en-US" smtClean="0"/>
              <a:pPr/>
              <a:t>28</a:t>
            </a:fld>
            <a:endParaRPr lang="en-US"/>
          </a:p>
        </p:txBody>
      </p:sp>
      <p:sp>
        <p:nvSpPr>
          <p:cNvPr id="5" name="Text Placeholder 4">
            <a:extLst>
              <a:ext uri="{FF2B5EF4-FFF2-40B4-BE49-F238E27FC236}">
                <a16:creationId xmlns:a16="http://schemas.microsoft.com/office/drawing/2014/main" id="{0820E562-9F8F-8D22-6030-717BBF06B963}"/>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7596587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46E85-2843-D491-D25C-18585D19DE34}"/>
              </a:ext>
            </a:extLst>
          </p:cNvPr>
          <p:cNvSpPr>
            <a:spLocks noGrp="1"/>
          </p:cNvSpPr>
          <p:nvPr>
            <p:ph type="title"/>
          </p:nvPr>
        </p:nvSpPr>
        <p:spPr/>
        <p:txBody>
          <a:bodyPr/>
          <a:lstStyle/>
          <a:p>
            <a:r>
              <a:rPr lang="en-US" dirty="0"/>
              <a:t>Thank you!</a:t>
            </a:r>
          </a:p>
        </p:txBody>
      </p:sp>
      <p:sp>
        <p:nvSpPr>
          <p:cNvPr id="29" name="Content Placeholder 28">
            <a:extLst>
              <a:ext uri="{FF2B5EF4-FFF2-40B4-BE49-F238E27FC236}">
                <a16:creationId xmlns:a16="http://schemas.microsoft.com/office/drawing/2014/main" id="{C4419E04-8EFF-9F05-A609-543181218F8E}"/>
              </a:ext>
            </a:extLst>
          </p:cNvPr>
          <p:cNvSpPr>
            <a:spLocks noGrp="1"/>
          </p:cNvSpPr>
          <p:nvPr>
            <p:ph sz="half" idx="1"/>
          </p:nvPr>
        </p:nvSpPr>
        <p:spPr>
          <a:xfrm>
            <a:off x="506185" y="1671322"/>
            <a:ext cx="3675001" cy="4596506"/>
          </a:xfrm>
        </p:spPr>
        <p:txBody>
          <a:bodyPr anchor="t">
            <a:normAutofit/>
          </a:bodyPr>
          <a:lstStyle/>
          <a:p>
            <a:pPr marL="0" indent="0" algn="ctr">
              <a:buNone/>
            </a:pPr>
            <a:r>
              <a:rPr lang="en-US" sz="2400" i="1" dirty="0"/>
              <a:t>Roth lab</a:t>
            </a:r>
            <a:endParaRPr lang="en-US" i="1" dirty="0"/>
          </a:p>
          <a:p>
            <a:pPr marL="0" indent="0" algn="ctr">
              <a:buNone/>
            </a:pPr>
            <a:r>
              <a:rPr lang="en-US" sz="2000" b="1" dirty="0"/>
              <a:t>Fritz Roth</a:t>
            </a:r>
          </a:p>
          <a:p>
            <a:pPr marL="0" indent="0" algn="ctr">
              <a:buNone/>
            </a:pPr>
            <a:r>
              <a:rPr lang="en-US" sz="2000" b="1" dirty="0" err="1"/>
              <a:t>Atina</a:t>
            </a:r>
            <a:r>
              <a:rPr lang="en-US" sz="2000" b="1" dirty="0"/>
              <a:t> </a:t>
            </a:r>
            <a:r>
              <a:rPr lang="en-US" sz="2000" b="1" dirty="0" err="1"/>
              <a:t>Coté</a:t>
            </a:r>
            <a:endParaRPr lang="en-US" sz="2000" b="1" dirty="0"/>
          </a:p>
          <a:p>
            <a:pPr marL="0" indent="0" algn="ctr">
              <a:buNone/>
            </a:pPr>
            <a:r>
              <a:rPr lang="en-US" sz="2000" dirty="0"/>
              <a:t>Jochen </a:t>
            </a:r>
            <a:r>
              <a:rPr lang="en-US" sz="2000" dirty="0" err="1"/>
              <a:t>Weile</a:t>
            </a:r>
            <a:endParaRPr lang="en-US" sz="2000" dirty="0"/>
          </a:p>
          <a:p>
            <a:pPr marL="0" indent="0" algn="ctr">
              <a:buNone/>
            </a:pPr>
            <a:r>
              <a:rPr lang="en-US" sz="2000" dirty="0" err="1"/>
              <a:t>Ashyad</a:t>
            </a:r>
            <a:r>
              <a:rPr lang="en-US" sz="2000" dirty="0"/>
              <a:t> </a:t>
            </a:r>
            <a:r>
              <a:rPr lang="en-US" sz="2000" dirty="0" err="1"/>
              <a:t>Rayhan</a:t>
            </a:r>
            <a:endParaRPr lang="en-US" sz="2000" dirty="0"/>
          </a:p>
          <a:p>
            <a:pPr marL="0" indent="0" algn="ctr">
              <a:buNone/>
            </a:pPr>
            <a:r>
              <a:rPr lang="en-US" sz="2000" dirty="0" err="1"/>
              <a:t>Iosifina</a:t>
            </a:r>
            <a:r>
              <a:rPr lang="en-US" sz="2000" dirty="0"/>
              <a:t> </a:t>
            </a:r>
            <a:r>
              <a:rPr lang="en-US" sz="2000" dirty="0" err="1"/>
              <a:t>Fotiadou</a:t>
            </a:r>
            <a:endParaRPr lang="en-US" sz="2000" dirty="0"/>
          </a:p>
          <a:p>
            <a:pPr marL="0" indent="0" algn="ctr">
              <a:buNone/>
            </a:pPr>
            <a:r>
              <a:rPr lang="en-US" sz="2000" dirty="0" err="1"/>
              <a:t>Roujia</a:t>
            </a:r>
            <a:r>
              <a:rPr lang="en-US" sz="2000" dirty="0"/>
              <a:t> Li</a:t>
            </a:r>
          </a:p>
          <a:p>
            <a:pPr marL="0" indent="0" algn="ctr">
              <a:buNone/>
            </a:pPr>
            <a:r>
              <a:rPr lang="en-US" sz="2000" dirty="0" err="1"/>
              <a:t>Nishka</a:t>
            </a:r>
            <a:r>
              <a:rPr lang="en-US" sz="2000" dirty="0"/>
              <a:t> Kishore</a:t>
            </a:r>
          </a:p>
          <a:p>
            <a:pPr marL="0" indent="0" algn="ctr">
              <a:buNone/>
            </a:pPr>
            <a:r>
              <a:rPr lang="en-US" sz="2000" dirty="0"/>
              <a:t>Carmela Serio </a:t>
            </a:r>
            <a:r>
              <a:rPr lang="en-US" sz="2000" dirty="0" err="1"/>
              <a:t>Carrero</a:t>
            </a:r>
            <a:endParaRPr lang="en-US" sz="2000" dirty="0"/>
          </a:p>
          <a:p>
            <a:pPr marL="0" indent="0" algn="ctr">
              <a:buNone/>
            </a:pPr>
            <a:r>
              <a:rPr lang="en-US" sz="2000" dirty="0"/>
              <a:t>Kevin </a:t>
            </a:r>
            <a:r>
              <a:rPr lang="en-US" sz="2000" dirty="0" err="1"/>
              <a:t>Kuang</a:t>
            </a:r>
            <a:endParaRPr lang="en-US" sz="2000" dirty="0"/>
          </a:p>
          <a:p>
            <a:pPr marL="0" indent="0" algn="ctr">
              <a:buNone/>
            </a:pPr>
            <a:r>
              <a:rPr lang="en-US" sz="2000" dirty="0"/>
              <a:t>Anna </a:t>
            </a:r>
            <a:r>
              <a:rPr lang="en-US" sz="2000" dirty="0" err="1"/>
              <a:t>Axakova</a:t>
            </a:r>
            <a:endParaRPr lang="en-US" sz="2000" dirty="0"/>
          </a:p>
          <a:p>
            <a:pPr marL="0" indent="0" algn="ctr">
              <a:buNone/>
            </a:pPr>
            <a:endParaRPr lang="en-US" sz="2000" dirty="0"/>
          </a:p>
        </p:txBody>
      </p:sp>
      <p:grpSp>
        <p:nvGrpSpPr>
          <p:cNvPr id="9" name="Group 8">
            <a:extLst>
              <a:ext uri="{FF2B5EF4-FFF2-40B4-BE49-F238E27FC236}">
                <a16:creationId xmlns:a16="http://schemas.microsoft.com/office/drawing/2014/main" id="{76111603-544A-C5D8-65A5-C6C19C339823}"/>
              </a:ext>
            </a:extLst>
          </p:cNvPr>
          <p:cNvGrpSpPr/>
          <p:nvPr/>
        </p:nvGrpSpPr>
        <p:grpSpPr>
          <a:xfrm>
            <a:off x="8151242" y="1881667"/>
            <a:ext cx="3562558" cy="4405525"/>
            <a:chOff x="8207893" y="1690688"/>
            <a:chExt cx="3562558" cy="4405525"/>
          </a:xfrm>
        </p:grpSpPr>
        <p:pic>
          <p:nvPicPr>
            <p:cNvPr id="18" name="Picture 17">
              <a:extLst>
                <a:ext uri="{FF2B5EF4-FFF2-40B4-BE49-F238E27FC236}">
                  <a16:creationId xmlns:a16="http://schemas.microsoft.com/office/drawing/2014/main" id="{636C3D5A-CFDA-3085-0540-D42E1220AFF1}"/>
                </a:ext>
              </a:extLst>
            </p:cNvPr>
            <p:cNvPicPr>
              <a:picLocks noChangeAspect="1"/>
            </p:cNvPicPr>
            <p:nvPr/>
          </p:nvPicPr>
          <p:blipFill>
            <a:blip r:embed="rId3"/>
            <a:stretch>
              <a:fillRect/>
            </a:stretch>
          </p:blipFill>
          <p:spPr>
            <a:xfrm>
              <a:off x="8207893" y="5406685"/>
              <a:ext cx="3562558" cy="689528"/>
            </a:xfrm>
            <a:prstGeom prst="rect">
              <a:avLst/>
            </a:prstGeom>
          </p:spPr>
        </p:pic>
        <p:pic>
          <p:nvPicPr>
            <p:cNvPr id="8" name="Picture 7" descr="A close-up of a logo&#10;&#10;Description automatically generated">
              <a:extLst>
                <a:ext uri="{FF2B5EF4-FFF2-40B4-BE49-F238E27FC236}">
                  <a16:creationId xmlns:a16="http://schemas.microsoft.com/office/drawing/2014/main" id="{931E5905-9CCC-FEC8-15DB-51A7B7CD233F}"/>
                </a:ext>
              </a:extLst>
            </p:cNvPr>
            <p:cNvPicPr>
              <a:picLocks noChangeAspect="1"/>
            </p:cNvPicPr>
            <p:nvPr/>
          </p:nvPicPr>
          <p:blipFill>
            <a:blip r:embed="rId4"/>
            <a:stretch>
              <a:fillRect/>
            </a:stretch>
          </p:blipFill>
          <p:spPr>
            <a:xfrm>
              <a:off x="8391216" y="3089022"/>
              <a:ext cx="3195913" cy="689574"/>
            </a:xfrm>
            <a:prstGeom prst="rect">
              <a:avLst/>
            </a:prstGeom>
          </p:spPr>
        </p:pic>
        <p:pic>
          <p:nvPicPr>
            <p:cNvPr id="13" name="Picture 12">
              <a:extLst>
                <a:ext uri="{FF2B5EF4-FFF2-40B4-BE49-F238E27FC236}">
                  <a16:creationId xmlns:a16="http://schemas.microsoft.com/office/drawing/2014/main" id="{19F056B0-32CF-505E-7A28-A72D041B61D0}"/>
                </a:ext>
              </a:extLst>
            </p:cNvPr>
            <p:cNvPicPr>
              <a:picLocks noChangeAspect="1"/>
            </p:cNvPicPr>
            <p:nvPr/>
          </p:nvPicPr>
          <p:blipFill>
            <a:blip r:embed="rId5"/>
            <a:stretch>
              <a:fillRect/>
            </a:stretch>
          </p:blipFill>
          <p:spPr>
            <a:xfrm>
              <a:off x="8552172" y="1690688"/>
              <a:ext cx="2874001" cy="1092883"/>
            </a:xfrm>
            <a:prstGeom prst="rect">
              <a:avLst/>
            </a:prstGeom>
          </p:spPr>
        </p:pic>
        <p:grpSp>
          <p:nvGrpSpPr>
            <p:cNvPr id="7" name="Group 6">
              <a:extLst>
                <a:ext uri="{FF2B5EF4-FFF2-40B4-BE49-F238E27FC236}">
                  <a16:creationId xmlns:a16="http://schemas.microsoft.com/office/drawing/2014/main" id="{B2943CAE-CD0F-0ABB-6C15-4A4CAD5C61C8}"/>
                </a:ext>
              </a:extLst>
            </p:cNvPr>
            <p:cNvGrpSpPr/>
            <p:nvPr/>
          </p:nvGrpSpPr>
          <p:grpSpPr>
            <a:xfrm>
              <a:off x="8364894" y="3875641"/>
              <a:ext cx="3248557" cy="1379548"/>
              <a:chOff x="8277101" y="3647602"/>
              <a:chExt cx="2992209" cy="1270686"/>
            </a:xfrm>
          </p:grpSpPr>
          <p:pic>
            <p:nvPicPr>
              <p:cNvPr id="17" name="Picture 16">
                <a:extLst>
                  <a:ext uri="{FF2B5EF4-FFF2-40B4-BE49-F238E27FC236}">
                    <a16:creationId xmlns:a16="http://schemas.microsoft.com/office/drawing/2014/main" id="{FFAF4A04-CD73-31D5-53FE-6928C43F8A65}"/>
                  </a:ext>
                </a:extLst>
              </p:cNvPr>
              <p:cNvPicPr>
                <a:picLocks noChangeAspect="1"/>
              </p:cNvPicPr>
              <p:nvPr/>
            </p:nvPicPr>
            <p:blipFill>
              <a:blip r:embed="rId6"/>
              <a:stretch>
                <a:fillRect/>
              </a:stretch>
            </p:blipFill>
            <p:spPr>
              <a:xfrm>
                <a:off x="9998624" y="3647602"/>
                <a:ext cx="1270686" cy="1270686"/>
              </a:xfrm>
              <a:prstGeom prst="rect">
                <a:avLst/>
              </a:prstGeom>
            </p:spPr>
          </p:pic>
          <p:pic>
            <p:nvPicPr>
              <p:cNvPr id="10" name="Picture 9">
                <a:extLst>
                  <a:ext uri="{FF2B5EF4-FFF2-40B4-BE49-F238E27FC236}">
                    <a16:creationId xmlns:a16="http://schemas.microsoft.com/office/drawing/2014/main" id="{FB8C6DA7-47A5-8517-3752-EDD8BA0348DE}"/>
                  </a:ext>
                </a:extLst>
              </p:cNvPr>
              <p:cNvPicPr>
                <a:picLocks noChangeAspect="1"/>
              </p:cNvPicPr>
              <p:nvPr/>
            </p:nvPicPr>
            <p:blipFill>
              <a:blip r:embed="rId7"/>
              <a:stretch>
                <a:fillRect/>
              </a:stretch>
            </p:blipFill>
            <p:spPr>
              <a:xfrm>
                <a:off x="8277101" y="3759701"/>
                <a:ext cx="1626891" cy="1046488"/>
              </a:xfrm>
              <a:prstGeom prst="rect">
                <a:avLst/>
              </a:prstGeom>
            </p:spPr>
          </p:pic>
        </p:grpSp>
      </p:grpSp>
      <p:sp>
        <p:nvSpPr>
          <p:cNvPr id="32" name="Content Placeholder 28">
            <a:extLst>
              <a:ext uri="{FF2B5EF4-FFF2-40B4-BE49-F238E27FC236}">
                <a16:creationId xmlns:a16="http://schemas.microsoft.com/office/drawing/2014/main" id="{268847E9-C9CB-CC59-5806-55F06F6D429C}"/>
              </a:ext>
            </a:extLst>
          </p:cNvPr>
          <p:cNvSpPr txBox="1">
            <a:spLocks/>
          </p:cNvSpPr>
          <p:nvPr/>
        </p:nvSpPr>
        <p:spPr>
          <a:xfrm>
            <a:off x="4181186" y="1881666"/>
            <a:ext cx="3675001" cy="459650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i="1" dirty="0" err="1"/>
              <a:t>CardioVar</a:t>
            </a:r>
            <a:r>
              <a:rPr lang="en-US" sz="2000" i="1" dirty="0"/>
              <a:t> Consortium</a:t>
            </a:r>
          </a:p>
          <a:p>
            <a:pPr marL="0" indent="0" algn="ctr">
              <a:buNone/>
            </a:pPr>
            <a:r>
              <a:rPr lang="en-US" sz="2000" b="1" dirty="0"/>
              <a:t>Dan </a:t>
            </a:r>
            <a:r>
              <a:rPr lang="en-US" sz="2000" b="1" dirty="0" err="1"/>
              <a:t>Roden</a:t>
            </a:r>
            <a:endParaRPr lang="en-US" sz="2000" b="1" dirty="0"/>
          </a:p>
          <a:p>
            <a:pPr marL="0" indent="0" algn="ctr">
              <a:buNone/>
            </a:pPr>
            <a:r>
              <a:rPr lang="en-US" sz="2000" b="1" dirty="0"/>
              <a:t>Calum </a:t>
            </a:r>
            <a:r>
              <a:rPr lang="en-US" sz="2000" b="1" dirty="0" err="1"/>
              <a:t>MacRae</a:t>
            </a:r>
            <a:endParaRPr lang="en-US" sz="2000" b="1" dirty="0"/>
          </a:p>
          <a:p>
            <a:pPr marL="0" indent="0" algn="ctr">
              <a:buNone/>
            </a:pPr>
            <a:r>
              <a:rPr lang="en-US" sz="2000" b="1" dirty="0"/>
              <a:t>Megan Lancaster</a:t>
            </a:r>
          </a:p>
          <a:p>
            <a:pPr marL="0" indent="0" algn="ctr">
              <a:buNone/>
            </a:pPr>
            <a:r>
              <a:rPr lang="en-US" sz="2000" dirty="0"/>
              <a:t>Euan Ashley</a:t>
            </a:r>
          </a:p>
          <a:p>
            <a:pPr marL="0" indent="0" algn="ctr">
              <a:buNone/>
            </a:pPr>
            <a:r>
              <a:rPr lang="en-US" sz="2000" dirty="0"/>
              <a:t>Victoria Parikh</a:t>
            </a:r>
          </a:p>
          <a:p>
            <a:pPr marL="0" indent="0" algn="ctr">
              <a:buNone/>
            </a:pPr>
            <a:r>
              <a:rPr lang="en-US" sz="2000" dirty="0"/>
              <a:t>Andrew Glazier</a:t>
            </a:r>
          </a:p>
          <a:p>
            <a:pPr marL="0" indent="0" algn="ctr">
              <a:buNone/>
            </a:pPr>
            <a:r>
              <a:rPr lang="en-US" sz="2000" dirty="0"/>
              <a:t>Brett </a:t>
            </a:r>
            <a:r>
              <a:rPr lang="en-US" sz="2000" dirty="0" err="1"/>
              <a:t>Kroncke</a:t>
            </a:r>
            <a:endParaRPr lang="en-US" sz="2000" dirty="0"/>
          </a:p>
          <a:p>
            <a:pPr marL="0" indent="0" algn="ctr">
              <a:buNone/>
            </a:pPr>
            <a:endParaRPr lang="en-US" sz="2000" dirty="0"/>
          </a:p>
          <a:p>
            <a:pPr marL="0" indent="0" algn="ctr">
              <a:buNone/>
            </a:pPr>
            <a:r>
              <a:rPr lang="en-US" sz="2000" i="1" dirty="0"/>
              <a:t>Western University</a:t>
            </a:r>
          </a:p>
          <a:p>
            <a:pPr marL="0" indent="0" algn="ctr">
              <a:buNone/>
            </a:pPr>
            <a:r>
              <a:rPr lang="en-US" sz="2000" dirty="0"/>
              <a:t>Robert </a:t>
            </a:r>
            <a:r>
              <a:rPr lang="en-US" sz="2000" dirty="0" err="1"/>
              <a:t>Hegele</a:t>
            </a:r>
            <a:endParaRPr lang="en-US" sz="2000" dirty="0"/>
          </a:p>
        </p:txBody>
      </p:sp>
    </p:spTree>
    <p:extLst>
      <p:ext uri="{BB962C8B-B14F-4D97-AF65-F5344CB8AC3E}">
        <p14:creationId xmlns:p14="http://schemas.microsoft.com/office/powerpoint/2010/main" val="10075138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6962</TotalTime>
  <Words>3052</Words>
  <Application>Microsoft Macintosh PowerPoint</Application>
  <PresentationFormat>Widescreen</PresentationFormat>
  <Paragraphs>331</Paragraphs>
  <Slides>29</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vt:lpstr>
      <vt:lpstr>Calibri</vt:lpstr>
      <vt:lpstr>Courier New</vt:lpstr>
      <vt:lpstr>Helvetica</vt:lpstr>
      <vt:lpstr>Helvetica Neue</vt:lpstr>
      <vt:lpstr>MuseoSans</vt:lpstr>
      <vt:lpstr>Wingdings</vt:lpstr>
      <vt:lpstr>Office Theme</vt:lpstr>
      <vt:lpstr>CAGI 7 slide pack guidelines I agree to my slides being used according to the following terms: _______Daniel Tabet_______</vt:lpstr>
      <vt:lpstr>Measuring Lipoprotein Lipase (LPL) missense variants effects at scale</vt:lpstr>
      <vt:lpstr>Outline</vt:lpstr>
      <vt:lpstr>Outline</vt:lpstr>
      <vt:lpstr>Hydrolysis of triglycerides is important for lipoprotein maturation</vt:lpstr>
      <vt:lpstr>Dysfunction in LPL causes hypertriglyceridemia</vt:lpstr>
      <vt:lpstr>Outline</vt:lpstr>
      <vt:lpstr>Measuring the effects of LPL missense variants at scale</vt:lpstr>
      <vt:lpstr>LPL is secreted and remains membrane bound only through interactions with other partners</vt:lpstr>
      <vt:lpstr>Addition of a C-terminal GPI anchor tethers LPL to the cell surface</vt:lpstr>
      <vt:lpstr>Measuring the effects of LPL missense variants at scale</vt:lpstr>
      <vt:lpstr>A complete sequence-function map of LPL based on surface abundance</vt:lpstr>
      <vt:lpstr>A complete sequence-function map of LPL based on surface abundance</vt:lpstr>
      <vt:lpstr>Outline</vt:lpstr>
      <vt:lpstr>The (AlphaFold) structure of LPL</vt:lpstr>
      <vt:lpstr>The ɑ/β-hydrolase (catalytic) domain is highly unstable and shows a broad intolerance to substitution</vt:lpstr>
      <vt:lpstr>LPL interacts with multiple proteins that are critical to stabilizing its N-terminal domain</vt:lpstr>
      <vt:lpstr>The ɑ/β-hydrolase (catalytic) domain is highly unstable and shows a broad intolerance to substitution</vt:lpstr>
      <vt:lpstr>A large basic patch is critical for interaction-mediated stability &amp; localization</vt:lpstr>
      <vt:lpstr>The HSPG-binding patch is important for protein stability</vt:lpstr>
      <vt:lpstr>Outline</vt:lpstr>
      <vt:lpstr>Sequence variants are interpreted based on a  combination of evidence types</vt:lpstr>
      <vt:lpstr>Functional scores correlate with variant consequence and clinical classification</vt:lpstr>
      <vt:lpstr>Calculating score-specific evidence strengths</vt:lpstr>
      <vt:lpstr>Functional scores provide evidence for clinical variant classification at scale</vt:lpstr>
      <vt:lpstr>Functional scores provide evidence for clinical variant classification at scale</vt:lpstr>
      <vt:lpstr>Summary</vt:lpstr>
      <vt:lpstr>Future directions…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Tabet</dc:creator>
  <cp:lastModifiedBy>Daniel Tabet</cp:lastModifiedBy>
  <cp:revision>263</cp:revision>
  <dcterms:created xsi:type="dcterms:W3CDTF">2024-04-18T19:37:35Z</dcterms:created>
  <dcterms:modified xsi:type="dcterms:W3CDTF">2025-12-08T13:50:31Z</dcterms:modified>
</cp:coreProperties>
</file>