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69" r:id="rId2"/>
    <p:sldId id="300" r:id="rId3"/>
    <p:sldId id="270" r:id="rId4"/>
    <p:sldId id="292" r:id="rId5"/>
    <p:sldId id="273" r:id="rId6"/>
    <p:sldId id="275" r:id="rId7"/>
    <p:sldId id="257" r:id="rId8"/>
    <p:sldId id="264" r:id="rId9"/>
    <p:sldId id="286" r:id="rId10"/>
    <p:sldId id="278" r:id="rId11"/>
    <p:sldId id="279" r:id="rId12"/>
    <p:sldId id="287" r:id="rId13"/>
    <p:sldId id="258" r:id="rId14"/>
    <p:sldId id="259" r:id="rId15"/>
    <p:sldId id="268" r:id="rId16"/>
    <p:sldId id="271" r:id="rId17"/>
    <p:sldId id="272" r:id="rId18"/>
    <p:sldId id="284" r:id="rId19"/>
    <p:sldId id="290" r:id="rId20"/>
    <p:sldId id="295" r:id="rId21"/>
    <p:sldId id="261" r:id="rId22"/>
    <p:sldId id="262" r:id="rId23"/>
    <p:sldId id="280" r:id="rId24"/>
    <p:sldId id="298" r:id="rId25"/>
    <p:sldId id="283" r:id="rId26"/>
    <p:sldId id="299" r:id="rId27"/>
    <p:sldId id="296" r:id="rId28"/>
    <p:sldId id="285" r:id="rId29"/>
    <p:sldId id="277" r:id="rId30"/>
    <p:sldId id="265" r:id="rId31"/>
    <p:sldId id="266" r:id="rId32"/>
    <p:sldId id="297" r:id="rId33"/>
    <p:sldId id="267" r:id="rId34"/>
    <p:sldId id="276" r:id="rId35"/>
    <p:sldId id="263" r:id="rId36"/>
    <p:sldId id="288" r:id="rId37"/>
    <p:sldId id="291" r:id="rId38"/>
    <p:sldId id="29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32"/>
    <p:restoredTop sz="62270"/>
  </p:normalViewPr>
  <p:slideViewPr>
    <p:cSldViewPr snapToGrid="0">
      <p:cViewPr>
        <p:scale>
          <a:sx n="66" d="100"/>
          <a:sy n="66" d="100"/>
        </p:scale>
        <p:origin x="392" y="34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2F7337A-8981-46AA-AD7F-93FAA35DFE9A}"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80D54A42-D3CF-49E0-A799-04261E2CD259}">
      <dgm:prSet/>
      <dgm:spPr/>
      <dgm:t>
        <a:bodyPr/>
        <a:lstStyle/>
        <a:p>
          <a:r>
            <a:rPr lang="en-US" dirty="0"/>
            <a:t>3billion_cagi7</a:t>
          </a:r>
          <a:r>
            <a:rPr lang="zh-CN" dirty="0"/>
            <a:t>  </a:t>
          </a:r>
          <a:r>
            <a:rPr lang="en-US" dirty="0"/>
            <a:t>:</a:t>
          </a:r>
          <a:r>
            <a:rPr lang="zh-CN" altLang="en-US" dirty="0"/>
            <a:t> </a:t>
          </a:r>
          <a:r>
            <a:rPr lang="en-US" altLang="zh-CN" dirty="0"/>
            <a:t>U</a:t>
          </a:r>
          <a:r>
            <a:rPr lang="en-US" altLang="en-US" dirty="0"/>
            <a:t>nified splicing‐prediction framework combining a nucleotide-transformer backbone with specialized peri-</a:t>
          </a:r>
          <a:r>
            <a:rPr lang="en-US" altLang="en-US" dirty="0" err="1"/>
            <a:t>exonic</a:t>
          </a:r>
          <a:r>
            <a:rPr lang="en-US" altLang="en-US" dirty="0"/>
            <a:t> and deep-intronic variant-scoring models</a:t>
          </a:r>
          <a:endParaRPr lang="en-US" dirty="0"/>
        </a:p>
      </dgm:t>
    </dgm:pt>
    <dgm:pt modelId="{4B9615AB-841A-48AC-87BA-A9ADA5277B23}" type="parTrans" cxnId="{7BDC4B44-8F93-4816-A22D-6BB36DE68C3A}">
      <dgm:prSet/>
      <dgm:spPr/>
      <dgm:t>
        <a:bodyPr/>
        <a:lstStyle/>
        <a:p>
          <a:endParaRPr lang="en-US"/>
        </a:p>
      </dgm:t>
    </dgm:pt>
    <dgm:pt modelId="{F114EB82-972E-464B-817C-E6CC5AC4C54E}" type="sibTrans" cxnId="{7BDC4B44-8F93-4816-A22D-6BB36DE68C3A}">
      <dgm:prSet/>
      <dgm:spPr/>
      <dgm:t>
        <a:bodyPr/>
        <a:lstStyle/>
        <a:p>
          <a:endParaRPr lang="en-US"/>
        </a:p>
      </dgm:t>
    </dgm:pt>
    <dgm:pt modelId="{E3086E03-0BD9-4723-A777-EE9EFD788932}">
      <dgm:prSet/>
      <dgm:spPr/>
      <dgm:t>
        <a:bodyPr/>
        <a:lstStyle/>
        <a:p>
          <a:r>
            <a:rPr lang="en-US" dirty="0" err="1"/>
            <a:t>AIBIA_bioinfo-ufpr</a:t>
          </a:r>
          <a:r>
            <a:rPr lang="zh-CN" dirty="0"/>
            <a:t> </a:t>
          </a:r>
          <a:r>
            <a:rPr lang="en-US" dirty="0"/>
            <a:t>:</a:t>
          </a:r>
          <a:r>
            <a:rPr lang="zh-CN" dirty="0"/>
            <a:t> </a:t>
          </a:r>
          <a:r>
            <a:rPr lang="en-US" dirty="0"/>
            <a:t>Sequence-derived features with large neural-network ensembles (Models 1–3) or by using genomic annotation features with gradient-boosting regressors to estimate PSI/PRES changes (Models 5–6).</a:t>
          </a:r>
        </a:p>
      </dgm:t>
    </dgm:pt>
    <dgm:pt modelId="{3059C7ED-EBD4-4BCF-B4CA-87993E8C0507}" type="parTrans" cxnId="{BB101D22-179B-44FD-9007-F5D87B9F07FB}">
      <dgm:prSet/>
      <dgm:spPr/>
      <dgm:t>
        <a:bodyPr/>
        <a:lstStyle/>
        <a:p>
          <a:endParaRPr lang="en-US"/>
        </a:p>
      </dgm:t>
    </dgm:pt>
    <dgm:pt modelId="{645AA05A-4F3F-4AD1-9CF6-3BEDC7EF61A5}" type="sibTrans" cxnId="{BB101D22-179B-44FD-9007-F5D87B9F07FB}">
      <dgm:prSet/>
      <dgm:spPr/>
      <dgm:t>
        <a:bodyPr/>
        <a:lstStyle/>
        <a:p>
          <a:endParaRPr lang="en-US"/>
        </a:p>
      </dgm:t>
    </dgm:pt>
    <dgm:pt modelId="{20FC16F6-FF11-4635-A630-77271824FA84}">
      <dgm:prSet/>
      <dgm:spPr/>
      <dgm:t>
        <a:bodyPr/>
        <a:lstStyle/>
        <a:p>
          <a:r>
            <a:rPr lang="en-US" dirty="0" err="1"/>
            <a:t>Evolutionary_Action</a:t>
          </a:r>
          <a:r>
            <a:rPr lang="zh-CN" dirty="0"/>
            <a:t> </a:t>
          </a:r>
          <a:r>
            <a:rPr lang="en-US" dirty="0"/>
            <a:t>:</a:t>
          </a:r>
          <a:r>
            <a:rPr lang="zh-CN" dirty="0"/>
            <a:t> </a:t>
          </a:r>
          <a:r>
            <a:rPr lang="en-US" dirty="0"/>
            <a:t>Heuristically combining </a:t>
          </a:r>
          <a:r>
            <a:rPr lang="en-US" dirty="0" err="1"/>
            <a:t>SpliceAI</a:t>
          </a:r>
          <a:r>
            <a:rPr lang="en-US" dirty="0"/>
            <a:t>, CADD, and FATHMM-XF predictions,</a:t>
          </a:r>
        </a:p>
      </dgm:t>
    </dgm:pt>
    <dgm:pt modelId="{BEFA8503-5742-42BC-996E-49B252E8EE8C}" type="parTrans" cxnId="{3DC444F6-1828-44EE-8B08-CB074A8CB0E9}">
      <dgm:prSet/>
      <dgm:spPr/>
      <dgm:t>
        <a:bodyPr/>
        <a:lstStyle/>
        <a:p>
          <a:endParaRPr lang="en-US"/>
        </a:p>
      </dgm:t>
    </dgm:pt>
    <dgm:pt modelId="{98C1F38B-5FF9-41A8-85F4-1DC8BFBA50FC}" type="sibTrans" cxnId="{3DC444F6-1828-44EE-8B08-CB074A8CB0E9}">
      <dgm:prSet/>
      <dgm:spPr/>
      <dgm:t>
        <a:bodyPr/>
        <a:lstStyle/>
        <a:p>
          <a:endParaRPr lang="en-US"/>
        </a:p>
      </dgm:t>
    </dgm:pt>
    <dgm:pt modelId="{AF7D9A30-B24E-47D0-A3A7-C3F3A4BB16CB}">
      <dgm:prSet/>
      <dgm:spPr/>
      <dgm:t>
        <a:bodyPr/>
        <a:lstStyle/>
        <a:p>
          <a:r>
            <a:rPr lang="en-US" dirty="0"/>
            <a:t>INLAB_BBSR_2025</a:t>
          </a:r>
          <a:r>
            <a:rPr lang="zh-CN" dirty="0"/>
            <a:t>  </a:t>
          </a:r>
          <a:r>
            <a:rPr lang="en-US" dirty="0"/>
            <a:t>:</a:t>
          </a:r>
          <a:r>
            <a:rPr lang="zh-CN" dirty="0"/>
            <a:t> </a:t>
          </a:r>
          <a:r>
            <a:rPr lang="en-US" dirty="0"/>
            <a:t>Use </a:t>
          </a:r>
          <a:r>
            <a:rPr lang="en-US" dirty="0" err="1"/>
            <a:t>SpliceTransformer</a:t>
          </a:r>
          <a:r>
            <a:rPr lang="en-US" dirty="0"/>
            <a:t> </a:t>
          </a:r>
          <a:r>
            <a:rPr lang="en-US" dirty="0" err="1"/>
            <a:t>delSplice</a:t>
          </a:r>
          <a:r>
            <a:rPr lang="en-US" dirty="0"/>
            <a:t> scores and </a:t>
          </a:r>
          <a:r>
            <a:rPr lang="en-US" dirty="0" err="1"/>
            <a:t>MMSplice</a:t>
          </a:r>
          <a:r>
            <a:rPr lang="en-US" dirty="0"/>
            <a:t> </a:t>
          </a:r>
          <a:r>
            <a:rPr lang="el-GR" dirty="0"/>
            <a:t>Δ</a:t>
          </a:r>
          <a:r>
            <a:rPr lang="en-US" dirty="0"/>
            <a:t>logit-PSI and pathogenicity scores as features, trains multiple machine-learning regressors</a:t>
          </a:r>
        </a:p>
      </dgm:t>
    </dgm:pt>
    <dgm:pt modelId="{526731D9-BF9E-4682-883B-51952D0E8ECB}" type="parTrans" cxnId="{E8456958-B4C7-4F99-A3C1-01CB92880DF5}">
      <dgm:prSet/>
      <dgm:spPr/>
      <dgm:t>
        <a:bodyPr/>
        <a:lstStyle/>
        <a:p>
          <a:endParaRPr lang="en-US"/>
        </a:p>
      </dgm:t>
    </dgm:pt>
    <dgm:pt modelId="{1C295F7B-1E20-4ABC-91CE-EC6F31BD2A07}" type="sibTrans" cxnId="{E8456958-B4C7-4F99-A3C1-01CB92880DF5}">
      <dgm:prSet/>
      <dgm:spPr/>
      <dgm:t>
        <a:bodyPr/>
        <a:lstStyle/>
        <a:p>
          <a:endParaRPr lang="en-US"/>
        </a:p>
      </dgm:t>
    </dgm:pt>
    <dgm:pt modelId="{30B08EB7-AD8A-4671-818C-10C5A68EF8D7}">
      <dgm:prSet/>
      <dgm:spPr/>
      <dgm:t>
        <a:bodyPr/>
        <a:lstStyle/>
        <a:p>
          <a:r>
            <a:rPr lang="en-US" dirty="0" err="1"/>
            <a:t>Zhliu</a:t>
          </a:r>
          <a:r>
            <a:rPr lang="zh-CN" dirty="0"/>
            <a:t> </a:t>
          </a:r>
          <a:r>
            <a:rPr lang="en-US" dirty="0"/>
            <a:t>:</a:t>
          </a:r>
          <a:r>
            <a:rPr lang="zh-CN" dirty="0"/>
            <a:t> </a:t>
          </a:r>
          <a:r>
            <a:rPr lang="en-US" dirty="0"/>
            <a:t>Extracting </a:t>
          </a:r>
          <a:r>
            <a:rPr lang="en-US" dirty="0" err="1"/>
            <a:t>SpliceAI</a:t>
          </a:r>
          <a:r>
            <a:rPr lang="en-US" dirty="0"/>
            <a:t>-derived sequence features, training stacked </a:t>
          </a:r>
          <a:r>
            <a:rPr lang="en-US" dirty="0" err="1"/>
            <a:t>XGBoost</a:t>
          </a:r>
          <a:r>
            <a:rPr lang="en-US" dirty="0"/>
            <a:t> regression models, and improving accuracy through teacher-model–based denoising of the training data.</a:t>
          </a:r>
        </a:p>
      </dgm:t>
    </dgm:pt>
    <dgm:pt modelId="{3C4441D4-100A-47AA-B0CE-6DD1F218A76B}" type="parTrans" cxnId="{C6F9A57C-279C-4077-8D9B-2BE8E61BFB3D}">
      <dgm:prSet/>
      <dgm:spPr/>
      <dgm:t>
        <a:bodyPr/>
        <a:lstStyle/>
        <a:p>
          <a:endParaRPr lang="en-US"/>
        </a:p>
      </dgm:t>
    </dgm:pt>
    <dgm:pt modelId="{C68F3DB7-4FD3-42BF-A044-2EC48FF55453}" type="sibTrans" cxnId="{C6F9A57C-279C-4077-8D9B-2BE8E61BFB3D}">
      <dgm:prSet/>
      <dgm:spPr/>
      <dgm:t>
        <a:bodyPr/>
        <a:lstStyle/>
        <a:p>
          <a:endParaRPr lang="en-US"/>
        </a:p>
      </dgm:t>
    </dgm:pt>
    <dgm:pt modelId="{979F43E5-651F-4D75-A6B4-D9F38ABA5299}" type="pres">
      <dgm:prSet presAssocID="{A2F7337A-8981-46AA-AD7F-93FAA35DFE9A}" presName="root" presStyleCnt="0">
        <dgm:presLayoutVars>
          <dgm:dir/>
          <dgm:resizeHandles val="exact"/>
        </dgm:presLayoutVars>
      </dgm:prSet>
      <dgm:spPr/>
    </dgm:pt>
    <dgm:pt modelId="{11EC6F97-12D7-4159-AE6F-46D97B128B16}" type="pres">
      <dgm:prSet presAssocID="{80D54A42-D3CF-49E0-A799-04261E2CD259}" presName="compNode" presStyleCnt="0"/>
      <dgm:spPr/>
    </dgm:pt>
    <dgm:pt modelId="{F1858E40-38BC-4CD1-88B5-CDDD1F677FAF}" type="pres">
      <dgm:prSet presAssocID="{80D54A42-D3CF-49E0-A799-04261E2CD259}" presName="bgRect" presStyleLbl="bgShp" presStyleIdx="0" presStyleCnt="5"/>
      <dgm:spPr/>
    </dgm:pt>
    <dgm:pt modelId="{7BD7142A-A9B4-4CE6-839F-FAC72B09D819}" type="pres">
      <dgm:prSet presAssocID="{80D54A42-D3CF-49E0-A799-04261E2CD25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reless router"/>
        </a:ext>
      </dgm:extLst>
    </dgm:pt>
    <dgm:pt modelId="{6E6550BF-5301-4A1B-B9C0-5585F82C0FF2}" type="pres">
      <dgm:prSet presAssocID="{80D54A42-D3CF-49E0-A799-04261E2CD259}" presName="spaceRect" presStyleCnt="0"/>
      <dgm:spPr/>
    </dgm:pt>
    <dgm:pt modelId="{46EB7A0C-044A-4C4D-B91A-D843831E57E5}" type="pres">
      <dgm:prSet presAssocID="{80D54A42-D3CF-49E0-A799-04261E2CD259}" presName="parTx" presStyleLbl="revTx" presStyleIdx="0" presStyleCnt="5">
        <dgm:presLayoutVars>
          <dgm:chMax val="0"/>
          <dgm:chPref val="0"/>
        </dgm:presLayoutVars>
      </dgm:prSet>
      <dgm:spPr/>
    </dgm:pt>
    <dgm:pt modelId="{BCDF0633-A234-4E67-9E16-92979376AAEB}" type="pres">
      <dgm:prSet presAssocID="{F114EB82-972E-464B-817C-E6CC5AC4C54E}" presName="sibTrans" presStyleCnt="0"/>
      <dgm:spPr/>
    </dgm:pt>
    <dgm:pt modelId="{A716052F-1245-4405-8CFC-0703063CF8DB}" type="pres">
      <dgm:prSet presAssocID="{E3086E03-0BD9-4723-A777-EE9EFD788932}" presName="compNode" presStyleCnt="0"/>
      <dgm:spPr/>
    </dgm:pt>
    <dgm:pt modelId="{3BB28C34-4878-417A-88A6-8DE8F6E11CEB}" type="pres">
      <dgm:prSet presAssocID="{E3086E03-0BD9-4723-A777-EE9EFD788932}" presName="bgRect" presStyleLbl="bgShp" presStyleIdx="1" presStyleCnt="5"/>
      <dgm:spPr/>
    </dgm:pt>
    <dgm:pt modelId="{6F5D4994-6637-41A9-B927-82EE497EC030}" type="pres">
      <dgm:prSet presAssocID="{E3086E03-0BD9-4723-A777-EE9EFD788932}" presName="iconRect" presStyleLbl="node1" presStyleIdx="1"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rum"/>
        </a:ext>
      </dgm:extLst>
    </dgm:pt>
    <dgm:pt modelId="{5037CB4E-3D4F-4B0B-8E88-BECDC145EF21}" type="pres">
      <dgm:prSet presAssocID="{E3086E03-0BD9-4723-A777-EE9EFD788932}" presName="spaceRect" presStyleCnt="0"/>
      <dgm:spPr/>
    </dgm:pt>
    <dgm:pt modelId="{9BAD6323-9D74-410B-BA64-817A9F405A26}" type="pres">
      <dgm:prSet presAssocID="{E3086E03-0BD9-4723-A777-EE9EFD788932}" presName="parTx" presStyleLbl="revTx" presStyleIdx="1" presStyleCnt="5">
        <dgm:presLayoutVars>
          <dgm:chMax val="0"/>
          <dgm:chPref val="0"/>
        </dgm:presLayoutVars>
      </dgm:prSet>
      <dgm:spPr/>
    </dgm:pt>
    <dgm:pt modelId="{35307EF1-223B-49A1-81B6-05792812E9D0}" type="pres">
      <dgm:prSet presAssocID="{645AA05A-4F3F-4AD1-9CF6-3BEDC7EF61A5}" presName="sibTrans" presStyleCnt="0"/>
      <dgm:spPr/>
    </dgm:pt>
    <dgm:pt modelId="{1704C215-78B9-4088-98FB-97604402A375}" type="pres">
      <dgm:prSet presAssocID="{20FC16F6-FF11-4635-A630-77271824FA84}" presName="compNode" presStyleCnt="0"/>
      <dgm:spPr/>
    </dgm:pt>
    <dgm:pt modelId="{6EACA528-33F4-415C-95C0-7B71AD6230C9}" type="pres">
      <dgm:prSet presAssocID="{20FC16F6-FF11-4635-A630-77271824FA84}" presName="bgRect" presStyleLbl="bgShp" presStyleIdx="2" presStyleCnt="5"/>
      <dgm:spPr/>
    </dgm:pt>
    <dgm:pt modelId="{458375EE-BF80-40E3-B93A-D7D2A3EA910E}" type="pres">
      <dgm:prSet presAssocID="{20FC16F6-FF11-4635-A630-77271824FA84}" presName="iconRect" presStyleLbl="node1" presStyleIdx="2"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ircular Flowchart"/>
        </a:ext>
      </dgm:extLst>
    </dgm:pt>
    <dgm:pt modelId="{CE4ADF68-6AAC-43C5-BA34-444F47BEC4EE}" type="pres">
      <dgm:prSet presAssocID="{20FC16F6-FF11-4635-A630-77271824FA84}" presName="spaceRect" presStyleCnt="0"/>
      <dgm:spPr/>
    </dgm:pt>
    <dgm:pt modelId="{2E249536-E80B-4EE8-8A5D-B2469D73566B}" type="pres">
      <dgm:prSet presAssocID="{20FC16F6-FF11-4635-A630-77271824FA84}" presName="parTx" presStyleLbl="revTx" presStyleIdx="2" presStyleCnt="5">
        <dgm:presLayoutVars>
          <dgm:chMax val="0"/>
          <dgm:chPref val="0"/>
        </dgm:presLayoutVars>
      </dgm:prSet>
      <dgm:spPr/>
    </dgm:pt>
    <dgm:pt modelId="{85E23750-EE8F-45CF-973E-B718015DD510}" type="pres">
      <dgm:prSet presAssocID="{98C1F38B-5FF9-41A8-85F4-1DC8BFBA50FC}" presName="sibTrans" presStyleCnt="0"/>
      <dgm:spPr/>
    </dgm:pt>
    <dgm:pt modelId="{12759F5F-42D0-478A-872D-EF2E54E3E746}" type="pres">
      <dgm:prSet presAssocID="{AF7D9A30-B24E-47D0-A3A7-C3F3A4BB16CB}" presName="compNode" presStyleCnt="0"/>
      <dgm:spPr/>
    </dgm:pt>
    <dgm:pt modelId="{204752E7-2083-4624-8A90-93C4E3D5F15C}" type="pres">
      <dgm:prSet presAssocID="{AF7D9A30-B24E-47D0-A3A7-C3F3A4BB16CB}" presName="bgRect" presStyleLbl="bgShp" presStyleIdx="3" presStyleCnt="5"/>
      <dgm:spPr/>
    </dgm:pt>
    <dgm:pt modelId="{818C7F66-E977-4B04-9634-4A29643CA783}" type="pres">
      <dgm:prSet presAssocID="{AF7D9A30-B24E-47D0-A3A7-C3F3A4BB16CB}" presName="iconRect" presStyleLbl="node1" presStyleIdx="3"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rain"/>
        </a:ext>
      </dgm:extLst>
    </dgm:pt>
    <dgm:pt modelId="{0EEDC436-1CFA-491B-8839-6A49823CA4EE}" type="pres">
      <dgm:prSet presAssocID="{AF7D9A30-B24E-47D0-A3A7-C3F3A4BB16CB}" presName="spaceRect" presStyleCnt="0"/>
      <dgm:spPr/>
    </dgm:pt>
    <dgm:pt modelId="{8B872296-02EB-4CD3-95B4-9E0CECFD237F}" type="pres">
      <dgm:prSet presAssocID="{AF7D9A30-B24E-47D0-A3A7-C3F3A4BB16CB}" presName="parTx" presStyleLbl="revTx" presStyleIdx="3" presStyleCnt="5">
        <dgm:presLayoutVars>
          <dgm:chMax val="0"/>
          <dgm:chPref val="0"/>
        </dgm:presLayoutVars>
      </dgm:prSet>
      <dgm:spPr/>
    </dgm:pt>
    <dgm:pt modelId="{FCC62036-2245-420A-A650-C1F6A942DC05}" type="pres">
      <dgm:prSet presAssocID="{1C295F7B-1E20-4ABC-91CE-EC6F31BD2A07}" presName="sibTrans" presStyleCnt="0"/>
      <dgm:spPr/>
    </dgm:pt>
    <dgm:pt modelId="{03B52A3E-4B85-4705-8F2A-D2998B337207}" type="pres">
      <dgm:prSet presAssocID="{30B08EB7-AD8A-4671-818C-10C5A68EF8D7}" presName="compNode" presStyleCnt="0"/>
      <dgm:spPr/>
    </dgm:pt>
    <dgm:pt modelId="{4ADB57E6-ABDA-4BCF-B28B-BD86903A1ACB}" type="pres">
      <dgm:prSet presAssocID="{30B08EB7-AD8A-4671-818C-10C5A68EF8D7}" presName="bgRect" presStyleLbl="bgShp" presStyleIdx="4" presStyleCnt="5"/>
      <dgm:spPr/>
    </dgm:pt>
    <dgm:pt modelId="{DB719189-1BE6-4738-BCE0-1415078AE800}" type="pres">
      <dgm:prSet presAssocID="{30B08EB7-AD8A-4671-818C-10C5A68EF8D7}" presName="iconRect" presStyleLbl="node1" presStyleIdx="4"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tatistics"/>
        </a:ext>
      </dgm:extLst>
    </dgm:pt>
    <dgm:pt modelId="{B749C486-1B93-4A4C-8710-A8740DBB7D4A}" type="pres">
      <dgm:prSet presAssocID="{30B08EB7-AD8A-4671-818C-10C5A68EF8D7}" presName="spaceRect" presStyleCnt="0"/>
      <dgm:spPr/>
    </dgm:pt>
    <dgm:pt modelId="{4AD176B0-F610-463B-8AD0-A2CFB17776C3}" type="pres">
      <dgm:prSet presAssocID="{30B08EB7-AD8A-4671-818C-10C5A68EF8D7}" presName="parTx" presStyleLbl="revTx" presStyleIdx="4" presStyleCnt="5">
        <dgm:presLayoutVars>
          <dgm:chMax val="0"/>
          <dgm:chPref val="0"/>
        </dgm:presLayoutVars>
      </dgm:prSet>
      <dgm:spPr/>
    </dgm:pt>
  </dgm:ptLst>
  <dgm:cxnLst>
    <dgm:cxn modelId="{67F1C50F-1727-4A77-8DC4-D40E6FB4E7A1}" type="presOf" srcId="{AF7D9A30-B24E-47D0-A3A7-C3F3A4BB16CB}" destId="{8B872296-02EB-4CD3-95B4-9E0CECFD237F}" srcOrd="0" destOrd="0" presId="urn:microsoft.com/office/officeart/2018/2/layout/IconVerticalSolidList"/>
    <dgm:cxn modelId="{BB101D22-179B-44FD-9007-F5D87B9F07FB}" srcId="{A2F7337A-8981-46AA-AD7F-93FAA35DFE9A}" destId="{E3086E03-0BD9-4723-A777-EE9EFD788932}" srcOrd="1" destOrd="0" parTransId="{3059C7ED-EBD4-4BCF-B4CA-87993E8C0507}" sibTransId="{645AA05A-4F3F-4AD1-9CF6-3BEDC7EF61A5}"/>
    <dgm:cxn modelId="{7BDC4B44-8F93-4816-A22D-6BB36DE68C3A}" srcId="{A2F7337A-8981-46AA-AD7F-93FAA35DFE9A}" destId="{80D54A42-D3CF-49E0-A799-04261E2CD259}" srcOrd="0" destOrd="0" parTransId="{4B9615AB-841A-48AC-87BA-A9ADA5277B23}" sibTransId="{F114EB82-972E-464B-817C-E6CC5AC4C54E}"/>
    <dgm:cxn modelId="{4C742A48-4C52-4FB0-A621-F40B8FAFB6C8}" type="presOf" srcId="{80D54A42-D3CF-49E0-A799-04261E2CD259}" destId="{46EB7A0C-044A-4C4D-B91A-D843831E57E5}" srcOrd="0" destOrd="0" presId="urn:microsoft.com/office/officeart/2018/2/layout/IconVerticalSolidList"/>
    <dgm:cxn modelId="{BCDB7548-3201-42A3-987E-4E6ECD3D9468}" type="presOf" srcId="{30B08EB7-AD8A-4671-818C-10C5A68EF8D7}" destId="{4AD176B0-F610-463B-8AD0-A2CFB17776C3}" srcOrd="0" destOrd="0" presId="urn:microsoft.com/office/officeart/2018/2/layout/IconVerticalSolidList"/>
    <dgm:cxn modelId="{E8456958-B4C7-4F99-A3C1-01CB92880DF5}" srcId="{A2F7337A-8981-46AA-AD7F-93FAA35DFE9A}" destId="{AF7D9A30-B24E-47D0-A3A7-C3F3A4BB16CB}" srcOrd="3" destOrd="0" parTransId="{526731D9-BF9E-4682-883B-51952D0E8ECB}" sibTransId="{1C295F7B-1E20-4ABC-91CE-EC6F31BD2A07}"/>
    <dgm:cxn modelId="{C6F9A57C-279C-4077-8D9B-2BE8E61BFB3D}" srcId="{A2F7337A-8981-46AA-AD7F-93FAA35DFE9A}" destId="{30B08EB7-AD8A-4671-818C-10C5A68EF8D7}" srcOrd="4" destOrd="0" parTransId="{3C4441D4-100A-47AA-B0CE-6DD1F218A76B}" sibTransId="{C68F3DB7-4FD3-42BF-A044-2EC48FF55453}"/>
    <dgm:cxn modelId="{F84D59A6-50A3-4877-AB29-AF4878A459EE}" type="presOf" srcId="{20FC16F6-FF11-4635-A630-77271824FA84}" destId="{2E249536-E80B-4EE8-8A5D-B2469D73566B}" srcOrd="0" destOrd="0" presId="urn:microsoft.com/office/officeart/2018/2/layout/IconVerticalSolidList"/>
    <dgm:cxn modelId="{B530B1DB-5E2B-4963-929E-B600134784BF}" type="presOf" srcId="{A2F7337A-8981-46AA-AD7F-93FAA35DFE9A}" destId="{979F43E5-651F-4D75-A6B4-D9F38ABA5299}" srcOrd="0" destOrd="0" presId="urn:microsoft.com/office/officeart/2018/2/layout/IconVerticalSolidList"/>
    <dgm:cxn modelId="{3DC444F6-1828-44EE-8B08-CB074A8CB0E9}" srcId="{A2F7337A-8981-46AA-AD7F-93FAA35DFE9A}" destId="{20FC16F6-FF11-4635-A630-77271824FA84}" srcOrd="2" destOrd="0" parTransId="{BEFA8503-5742-42BC-996E-49B252E8EE8C}" sibTransId="{98C1F38B-5FF9-41A8-85F4-1DC8BFBA50FC}"/>
    <dgm:cxn modelId="{37D664F7-A028-4B5B-B05F-93870C2D6B32}" type="presOf" srcId="{E3086E03-0BD9-4723-A777-EE9EFD788932}" destId="{9BAD6323-9D74-410B-BA64-817A9F405A26}" srcOrd="0" destOrd="0" presId="urn:microsoft.com/office/officeart/2018/2/layout/IconVerticalSolidList"/>
    <dgm:cxn modelId="{97FA8F55-8322-4A5A-8775-86CFE50E7459}" type="presParOf" srcId="{979F43E5-651F-4D75-A6B4-D9F38ABA5299}" destId="{11EC6F97-12D7-4159-AE6F-46D97B128B16}" srcOrd="0" destOrd="0" presId="urn:microsoft.com/office/officeart/2018/2/layout/IconVerticalSolidList"/>
    <dgm:cxn modelId="{B7AE87FB-D457-4B4C-8331-F3B53DBC88E1}" type="presParOf" srcId="{11EC6F97-12D7-4159-AE6F-46D97B128B16}" destId="{F1858E40-38BC-4CD1-88B5-CDDD1F677FAF}" srcOrd="0" destOrd="0" presId="urn:microsoft.com/office/officeart/2018/2/layout/IconVerticalSolidList"/>
    <dgm:cxn modelId="{41A517B4-A609-47DE-BC45-AC17097ADDA2}" type="presParOf" srcId="{11EC6F97-12D7-4159-AE6F-46D97B128B16}" destId="{7BD7142A-A9B4-4CE6-839F-FAC72B09D819}" srcOrd="1" destOrd="0" presId="urn:microsoft.com/office/officeart/2018/2/layout/IconVerticalSolidList"/>
    <dgm:cxn modelId="{F7B65B9F-C68E-44F7-BF59-791F5A42CD57}" type="presParOf" srcId="{11EC6F97-12D7-4159-AE6F-46D97B128B16}" destId="{6E6550BF-5301-4A1B-B9C0-5585F82C0FF2}" srcOrd="2" destOrd="0" presId="urn:microsoft.com/office/officeart/2018/2/layout/IconVerticalSolidList"/>
    <dgm:cxn modelId="{E1C1021D-9BC7-41A8-8DA8-8C52F6402266}" type="presParOf" srcId="{11EC6F97-12D7-4159-AE6F-46D97B128B16}" destId="{46EB7A0C-044A-4C4D-B91A-D843831E57E5}" srcOrd="3" destOrd="0" presId="urn:microsoft.com/office/officeart/2018/2/layout/IconVerticalSolidList"/>
    <dgm:cxn modelId="{84F8807A-56C9-401C-8C94-E41980A36966}" type="presParOf" srcId="{979F43E5-651F-4D75-A6B4-D9F38ABA5299}" destId="{BCDF0633-A234-4E67-9E16-92979376AAEB}" srcOrd="1" destOrd="0" presId="urn:microsoft.com/office/officeart/2018/2/layout/IconVerticalSolidList"/>
    <dgm:cxn modelId="{7A7A1204-1CE8-4BB5-8358-7FEC9CE8D337}" type="presParOf" srcId="{979F43E5-651F-4D75-A6B4-D9F38ABA5299}" destId="{A716052F-1245-4405-8CFC-0703063CF8DB}" srcOrd="2" destOrd="0" presId="urn:microsoft.com/office/officeart/2018/2/layout/IconVerticalSolidList"/>
    <dgm:cxn modelId="{B3B7D42B-9AC9-4280-96E6-353323851BC8}" type="presParOf" srcId="{A716052F-1245-4405-8CFC-0703063CF8DB}" destId="{3BB28C34-4878-417A-88A6-8DE8F6E11CEB}" srcOrd="0" destOrd="0" presId="urn:microsoft.com/office/officeart/2018/2/layout/IconVerticalSolidList"/>
    <dgm:cxn modelId="{487606DA-0C0B-438D-A892-A14487BF49ED}" type="presParOf" srcId="{A716052F-1245-4405-8CFC-0703063CF8DB}" destId="{6F5D4994-6637-41A9-B927-82EE497EC030}" srcOrd="1" destOrd="0" presId="urn:microsoft.com/office/officeart/2018/2/layout/IconVerticalSolidList"/>
    <dgm:cxn modelId="{B73D039E-CED2-4842-BB56-7A407793FD5E}" type="presParOf" srcId="{A716052F-1245-4405-8CFC-0703063CF8DB}" destId="{5037CB4E-3D4F-4B0B-8E88-BECDC145EF21}" srcOrd="2" destOrd="0" presId="urn:microsoft.com/office/officeart/2018/2/layout/IconVerticalSolidList"/>
    <dgm:cxn modelId="{F620C998-8730-4441-AF02-D4D7567974A8}" type="presParOf" srcId="{A716052F-1245-4405-8CFC-0703063CF8DB}" destId="{9BAD6323-9D74-410B-BA64-817A9F405A26}" srcOrd="3" destOrd="0" presId="urn:microsoft.com/office/officeart/2018/2/layout/IconVerticalSolidList"/>
    <dgm:cxn modelId="{A47FC83B-5AAB-4269-9F47-80650DF20F1C}" type="presParOf" srcId="{979F43E5-651F-4D75-A6B4-D9F38ABA5299}" destId="{35307EF1-223B-49A1-81B6-05792812E9D0}" srcOrd="3" destOrd="0" presId="urn:microsoft.com/office/officeart/2018/2/layout/IconVerticalSolidList"/>
    <dgm:cxn modelId="{35F4DD1F-66EF-4AB5-A8FA-92BFB5502645}" type="presParOf" srcId="{979F43E5-651F-4D75-A6B4-D9F38ABA5299}" destId="{1704C215-78B9-4088-98FB-97604402A375}" srcOrd="4" destOrd="0" presId="urn:microsoft.com/office/officeart/2018/2/layout/IconVerticalSolidList"/>
    <dgm:cxn modelId="{C24884DB-6103-473F-9D70-8D6EC4E9CBB9}" type="presParOf" srcId="{1704C215-78B9-4088-98FB-97604402A375}" destId="{6EACA528-33F4-415C-95C0-7B71AD6230C9}" srcOrd="0" destOrd="0" presId="urn:microsoft.com/office/officeart/2018/2/layout/IconVerticalSolidList"/>
    <dgm:cxn modelId="{A128947B-EE26-4227-93C3-4711F34E8BAE}" type="presParOf" srcId="{1704C215-78B9-4088-98FB-97604402A375}" destId="{458375EE-BF80-40E3-B93A-D7D2A3EA910E}" srcOrd="1" destOrd="0" presId="urn:microsoft.com/office/officeart/2018/2/layout/IconVerticalSolidList"/>
    <dgm:cxn modelId="{944D56B2-4C1A-434B-BD02-C9E113C71D26}" type="presParOf" srcId="{1704C215-78B9-4088-98FB-97604402A375}" destId="{CE4ADF68-6AAC-43C5-BA34-444F47BEC4EE}" srcOrd="2" destOrd="0" presId="urn:microsoft.com/office/officeart/2018/2/layout/IconVerticalSolidList"/>
    <dgm:cxn modelId="{F9ED1F1D-5CEF-4F93-BBAA-2D8230B4C544}" type="presParOf" srcId="{1704C215-78B9-4088-98FB-97604402A375}" destId="{2E249536-E80B-4EE8-8A5D-B2469D73566B}" srcOrd="3" destOrd="0" presId="urn:microsoft.com/office/officeart/2018/2/layout/IconVerticalSolidList"/>
    <dgm:cxn modelId="{086EE7E0-3F58-460F-A857-64F432CC645E}" type="presParOf" srcId="{979F43E5-651F-4D75-A6B4-D9F38ABA5299}" destId="{85E23750-EE8F-45CF-973E-B718015DD510}" srcOrd="5" destOrd="0" presId="urn:microsoft.com/office/officeart/2018/2/layout/IconVerticalSolidList"/>
    <dgm:cxn modelId="{5E0E6098-5FF3-4DCE-AD6C-C057C0395AE1}" type="presParOf" srcId="{979F43E5-651F-4D75-A6B4-D9F38ABA5299}" destId="{12759F5F-42D0-478A-872D-EF2E54E3E746}" srcOrd="6" destOrd="0" presId="urn:microsoft.com/office/officeart/2018/2/layout/IconVerticalSolidList"/>
    <dgm:cxn modelId="{5886ACB8-7C51-4DC8-BA5F-77BDD0430ECB}" type="presParOf" srcId="{12759F5F-42D0-478A-872D-EF2E54E3E746}" destId="{204752E7-2083-4624-8A90-93C4E3D5F15C}" srcOrd="0" destOrd="0" presId="urn:microsoft.com/office/officeart/2018/2/layout/IconVerticalSolidList"/>
    <dgm:cxn modelId="{FE0C3B4F-65D2-4B04-A879-29086225CF5E}" type="presParOf" srcId="{12759F5F-42D0-478A-872D-EF2E54E3E746}" destId="{818C7F66-E977-4B04-9634-4A29643CA783}" srcOrd="1" destOrd="0" presId="urn:microsoft.com/office/officeart/2018/2/layout/IconVerticalSolidList"/>
    <dgm:cxn modelId="{10B49C86-E447-403B-BA93-EBAF3AC2D948}" type="presParOf" srcId="{12759F5F-42D0-478A-872D-EF2E54E3E746}" destId="{0EEDC436-1CFA-491B-8839-6A49823CA4EE}" srcOrd="2" destOrd="0" presId="urn:microsoft.com/office/officeart/2018/2/layout/IconVerticalSolidList"/>
    <dgm:cxn modelId="{935BF24C-BE3F-47B9-9573-D4BB99FE0ACD}" type="presParOf" srcId="{12759F5F-42D0-478A-872D-EF2E54E3E746}" destId="{8B872296-02EB-4CD3-95B4-9E0CECFD237F}" srcOrd="3" destOrd="0" presId="urn:microsoft.com/office/officeart/2018/2/layout/IconVerticalSolidList"/>
    <dgm:cxn modelId="{087100AA-A2B2-4B00-93F3-06D72AB2EC44}" type="presParOf" srcId="{979F43E5-651F-4D75-A6B4-D9F38ABA5299}" destId="{FCC62036-2245-420A-A650-C1F6A942DC05}" srcOrd="7" destOrd="0" presId="urn:microsoft.com/office/officeart/2018/2/layout/IconVerticalSolidList"/>
    <dgm:cxn modelId="{ED681412-4C5D-4B24-823E-13B1BC7EA96D}" type="presParOf" srcId="{979F43E5-651F-4D75-A6B4-D9F38ABA5299}" destId="{03B52A3E-4B85-4705-8F2A-D2998B337207}" srcOrd="8" destOrd="0" presId="urn:microsoft.com/office/officeart/2018/2/layout/IconVerticalSolidList"/>
    <dgm:cxn modelId="{D4A06D44-1DB2-4A93-A8EC-0126FF79E90B}" type="presParOf" srcId="{03B52A3E-4B85-4705-8F2A-D2998B337207}" destId="{4ADB57E6-ABDA-4BCF-B28B-BD86903A1ACB}" srcOrd="0" destOrd="0" presId="urn:microsoft.com/office/officeart/2018/2/layout/IconVerticalSolidList"/>
    <dgm:cxn modelId="{7E4B098F-B056-4C59-B678-A3E68C151F5C}" type="presParOf" srcId="{03B52A3E-4B85-4705-8F2A-D2998B337207}" destId="{DB719189-1BE6-4738-BCE0-1415078AE800}" srcOrd="1" destOrd="0" presId="urn:microsoft.com/office/officeart/2018/2/layout/IconVerticalSolidList"/>
    <dgm:cxn modelId="{B6649D80-3521-462D-B04D-13BA4D9AD34F}" type="presParOf" srcId="{03B52A3E-4B85-4705-8F2A-D2998B337207}" destId="{B749C486-1B93-4A4C-8710-A8740DBB7D4A}" srcOrd="2" destOrd="0" presId="urn:microsoft.com/office/officeart/2018/2/layout/IconVerticalSolidList"/>
    <dgm:cxn modelId="{B0267594-EA55-4317-96A1-FBE4A7DD4B26}" type="presParOf" srcId="{03B52A3E-4B85-4705-8F2A-D2998B337207}" destId="{4AD176B0-F610-463B-8AD0-A2CFB17776C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58E40-38BC-4CD1-88B5-CDDD1F677FAF}">
      <dsp:nvSpPr>
        <dsp:cNvPr id="0" name=""/>
        <dsp:cNvSpPr/>
      </dsp:nvSpPr>
      <dsp:spPr>
        <a:xfrm>
          <a:off x="0" y="4293"/>
          <a:ext cx="11125200" cy="9145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D7142A-A9B4-4CE6-839F-FAC72B09D819}">
      <dsp:nvSpPr>
        <dsp:cNvPr id="0" name=""/>
        <dsp:cNvSpPr/>
      </dsp:nvSpPr>
      <dsp:spPr>
        <a:xfrm>
          <a:off x="276653" y="210068"/>
          <a:ext cx="503006" cy="5030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EB7A0C-044A-4C4D-B91A-D843831E57E5}">
      <dsp:nvSpPr>
        <dsp:cNvPr id="0" name=""/>
        <dsp:cNvSpPr/>
      </dsp:nvSpPr>
      <dsp:spPr>
        <a:xfrm>
          <a:off x="1056312" y="4293"/>
          <a:ext cx="10068887" cy="914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1" tIns="96791" rIns="96791" bIns="96791" numCol="1" spcCol="1270" anchor="ctr" anchorCtr="0">
          <a:noAutofit/>
        </a:bodyPr>
        <a:lstStyle/>
        <a:p>
          <a:pPr marL="0" lvl="0" indent="0" algn="l" defTabSz="755650">
            <a:lnSpc>
              <a:spcPct val="90000"/>
            </a:lnSpc>
            <a:spcBef>
              <a:spcPct val="0"/>
            </a:spcBef>
            <a:spcAft>
              <a:spcPct val="35000"/>
            </a:spcAft>
            <a:buNone/>
          </a:pPr>
          <a:r>
            <a:rPr lang="en-US" sz="1700" kern="1200" dirty="0"/>
            <a:t>3billion_cagi7</a:t>
          </a:r>
          <a:r>
            <a:rPr lang="zh-CN" sz="1700" kern="1200" dirty="0"/>
            <a:t>  </a:t>
          </a:r>
          <a:r>
            <a:rPr lang="en-US" sz="1700" kern="1200" dirty="0"/>
            <a:t>:</a:t>
          </a:r>
          <a:r>
            <a:rPr lang="zh-CN" altLang="en-US" sz="1700" kern="1200" dirty="0"/>
            <a:t> </a:t>
          </a:r>
          <a:r>
            <a:rPr lang="en-US" altLang="zh-CN" sz="1700" kern="1200" dirty="0"/>
            <a:t>U</a:t>
          </a:r>
          <a:r>
            <a:rPr lang="en-US" altLang="en-US" sz="1700" kern="1200" dirty="0"/>
            <a:t>nified splicing‐prediction framework combining a nucleotide-transformer backbone with specialized peri-</a:t>
          </a:r>
          <a:r>
            <a:rPr lang="en-US" altLang="en-US" sz="1700" kern="1200" dirty="0" err="1"/>
            <a:t>exonic</a:t>
          </a:r>
          <a:r>
            <a:rPr lang="en-US" altLang="en-US" sz="1700" kern="1200" dirty="0"/>
            <a:t> and deep-intronic variant-scoring models</a:t>
          </a:r>
          <a:endParaRPr lang="en-US" sz="1700" kern="1200" dirty="0"/>
        </a:p>
      </dsp:txBody>
      <dsp:txXfrm>
        <a:off x="1056312" y="4293"/>
        <a:ext cx="10068887" cy="914556"/>
      </dsp:txXfrm>
    </dsp:sp>
    <dsp:sp modelId="{3BB28C34-4878-417A-88A6-8DE8F6E11CEB}">
      <dsp:nvSpPr>
        <dsp:cNvPr id="0" name=""/>
        <dsp:cNvSpPr/>
      </dsp:nvSpPr>
      <dsp:spPr>
        <a:xfrm>
          <a:off x="0" y="1147489"/>
          <a:ext cx="11125200" cy="9145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5D4994-6637-41A9-B927-82EE497EC030}">
      <dsp:nvSpPr>
        <dsp:cNvPr id="0" name=""/>
        <dsp:cNvSpPr/>
      </dsp:nvSpPr>
      <dsp:spPr>
        <a:xfrm>
          <a:off x="276653" y="1353264"/>
          <a:ext cx="503006" cy="503006"/>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AD6323-9D74-410B-BA64-817A9F405A26}">
      <dsp:nvSpPr>
        <dsp:cNvPr id="0" name=""/>
        <dsp:cNvSpPr/>
      </dsp:nvSpPr>
      <dsp:spPr>
        <a:xfrm>
          <a:off x="1056312" y="1147489"/>
          <a:ext cx="10068887" cy="914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1" tIns="96791" rIns="96791" bIns="96791" numCol="1" spcCol="1270" anchor="ctr" anchorCtr="0">
          <a:noAutofit/>
        </a:bodyPr>
        <a:lstStyle/>
        <a:p>
          <a:pPr marL="0" lvl="0" indent="0" algn="l" defTabSz="755650">
            <a:lnSpc>
              <a:spcPct val="90000"/>
            </a:lnSpc>
            <a:spcBef>
              <a:spcPct val="0"/>
            </a:spcBef>
            <a:spcAft>
              <a:spcPct val="35000"/>
            </a:spcAft>
            <a:buNone/>
          </a:pPr>
          <a:r>
            <a:rPr lang="en-US" sz="1700" kern="1200" dirty="0" err="1"/>
            <a:t>AIBIA_bioinfo-ufpr</a:t>
          </a:r>
          <a:r>
            <a:rPr lang="zh-CN" sz="1700" kern="1200" dirty="0"/>
            <a:t> </a:t>
          </a:r>
          <a:r>
            <a:rPr lang="en-US" sz="1700" kern="1200" dirty="0"/>
            <a:t>:</a:t>
          </a:r>
          <a:r>
            <a:rPr lang="zh-CN" sz="1700" kern="1200" dirty="0"/>
            <a:t> </a:t>
          </a:r>
          <a:r>
            <a:rPr lang="en-US" sz="1700" kern="1200" dirty="0"/>
            <a:t>Sequence-derived features with large neural-network ensembles (Models 1–3) or by using genomic annotation features with gradient-boosting regressors to estimate PSI/PRES changes (Models 5–6).</a:t>
          </a:r>
        </a:p>
      </dsp:txBody>
      <dsp:txXfrm>
        <a:off x="1056312" y="1147489"/>
        <a:ext cx="10068887" cy="914556"/>
      </dsp:txXfrm>
    </dsp:sp>
    <dsp:sp modelId="{6EACA528-33F4-415C-95C0-7B71AD6230C9}">
      <dsp:nvSpPr>
        <dsp:cNvPr id="0" name=""/>
        <dsp:cNvSpPr/>
      </dsp:nvSpPr>
      <dsp:spPr>
        <a:xfrm>
          <a:off x="0" y="2290685"/>
          <a:ext cx="11125200" cy="9145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8375EE-BF80-40E3-B93A-D7D2A3EA910E}">
      <dsp:nvSpPr>
        <dsp:cNvPr id="0" name=""/>
        <dsp:cNvSpPr/>
      </dsp:nvSpPr>
      <dsp:spPr>
        <a:xfrm>
          <a:off x="276653" y="2496460"/>
          <a:ext cx="503006" cy="503006"/>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249536-E80B-4EE8-8A5D-B2469D73566B}">
      <dsp:nvSpPr>
        <dsp:cNvPr id="0" name=""/>
        <dsp:cNvSpPr/>
      </dsp:nvSpPr>
      <dsp:spPr>
        <a:xfrm>
          <a:off x="1056312" y="2290685"/>
          <a:ext cx="10068887" cy="914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1" tIns="96791" rIns="96791" bIns="96791" numCol="1" spcCol="1270" anchor="ctr" anchorCtr="0">
          <a:noAutofit/>
        </a:bodyPr>
        <a:lstStyle/>
        <a:p>
          <a:pPr marL="0" lvl="0" indent="0" algn="l" defTabSz="755650">
            <a:lnSpc>
              <a:spcPct val="90000"/>
            </a:lnSpc>
            <a:spcBef>
              <a:spcPct val="0"/>
            </a:spcBef>
            <a:spcAft>
              <a:spcPct val="35000"/>
            </a:spcAft>
            <a:buNone/>
          </a:pPr>
          <a:r>
            <a:rPr lang="en-US" sz="1700" kern="1200" dirty="0" err="1"/>
            <a:t>Evolutionary_Action</a:t>
          </a:r>
          <a:r>
            <a:rPr lang="zh-CN" sz="1700" kern="1200" dirty="0"/>
            <a:t> </a:t>
          </a:r>
          <a:r>
            <a:rPr lang="en-US" sz="1700" kern="1200" dirty="0"/>
            <a:t>:</a:t>
          </a:r>
          <a:r>
            <a:rPr lang="zh-CN" sz="1700" kern="1200" dirty="0"/>
            <a:t> </a:t>
          </a:r>
          <a:r>
            <a:rPr lang="en-US" sz="1700" kern="1200" dirty="0"/>
            <a:t>Heuristically combining </a:t>
          </a:r>
          <a:r>
            <a:rPr lang="en-US" sz="1700" kern="1200" dirty="0" err="1"/>
            <a:t>SpliceAI</a:t>
          </a:r>
          <a:r>
            <a:rPr lang="en-US" sz="1700" kern="1200" dirty="0"/>
            <a:t>, CADD, and FATHMM-XF predictions,</a:t>
          </a:r>
        </a:p>
      </dsp:txBody>
      <dsp:txXfrm>
        <a:off x="1056312" y="2290685"/>
        <a:ext cx="10068887" cy="914556"/>
      </dsp:txXfrm>
    </dsp:sp>
    <dsp:sp modelId="{204752E7-2083-4624-8A90-93C4E3D5F15C}">
      <dsp:nvSpPr>
        <dsp:cNvPr id="0" name=""/>
        <dsp:cNvSpPr/>
      </dsp:nvSpPr>
      <dsp:spPr>
        <a:xfrm>
          <a:off x="0" y="3433880"/>
          <a:ext cx="11125200" cy="9145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C7F66-E977-4B04-9634-4A29643CA783}">
      <dsp:nvSpPr>
        <dsp:cNvPr id="0" name=""/>
        <dsp:cNvSpPr/>
      </dsp:nvSpPr>
      <dsp:spPr>
        <a:xfrm>
          <a:off x="276653" y="3639656"/>
          <a:ext cx="503006" cy="503006"/>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872296-02EB-4CD3-95B4-9E0CECFD237F}">
      <dsp:nvSpPr>
        <dsp:cNvPr id="0" name=""/>
        <dsp:cNvSpPr/>
      </dsp:nvSpPr>
      <dsp:spPr>
        <a:xfrm>
          <a:off x="1056312" y="3433880"/>
          <a:ext cx="10068887" cy="914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1" tIns="96791" rIns="96791" bIns="96791" numCol="1" spcCol="1270" anchor="ctr" anchorCtr="0">
          <a:noAutofit/>
        </a:bodyPr>
        <a:lstStyle/>
        <a:p>
          <a:pPr marL="0" lvl="0" indent="0" algn="l" defTabSz="755650">
            <a:lnSpc>
              <a:spcPct val="90000"/>
            </a:lnSpc>
            <a:spcBef>
              <a:spcPct val="0"/>
            </a:spcBef>
            <a:spcAft>
              <a:spcPct val="35000"/>
            </a:spcAft>
            <a:buNone/>
          </a:pPr>
          <a:r>
            <a:rPr lang="en-US" sz="1700" kern="1200" dirty="0"/>
            <a:t>INLAB_BBSR_2025</a:t>
          </a:r>
          <a:r>
            <a:rPr lang="zh-CN" sz="1700" kern="1200" dirty="0"/>
            <a:t>  </a:t>
          </a:r>
          <a:r>
            <a:rPr lang="en-US" sz="1700" kern="1200" dirty="0"/>
            <a:t>:</a:t>
          </a:r>
          <a:r>
            <a:rPr lang="zh-CN" sz="1700" kern="1200" dirty="0"/>
            <a:t> </a:t>
          </a:r>
          <a:r>
            <a:rPr lang="en-US" sz="1700" kern="1200" dirty="0"/>
            <a:t>Use </a:t>
          </a:r>
          <a:r>
            <a:rPr lang="en-US" sz="1700" kern="1200" dirty="0" err="1"/>
            <a:t>SpliceTransformer</a:t>
          </a:r>
          <a:r>
            <a:rPr lang="en-US" sz="1700" kern="1200" dirty="0"/>
            <a:t> </a:t>
          </a:r>
          <a:r>
            <a:rPr lang="en-US" sz="1700" kern="1200" dirty="0" err="1"/>
            <a:t>delSplice</a:t>
          </a:r>
          <a:r>
            <a:rPr lang="en-US" sz="1700" kern="1200" dirty="0"/>
            <a:t> scores and </a:t>
          </a:r>
          <a:r>
            <a:rPr lang="en-US" sz="1700" kern="1200" dirty="0" err="1"/>
            <a:t>MMSplice</a:t>
          </a:r>
          <a:r>
            <a:rPr lang="en-US" sz="1700" kern="1200" dirty="0"/>
            <a:t> </a:t>
          </a:r>
          <a:r>
            <a:rPr lang="el-GR" sz="1700" kern="1200" dirty="0"/>
            <a:t>Δ</a:t>
          </a:r>
          <a:r>
            <a:rPr lang="en-US" sz="1700" kern="1200" dirty="0"/>
            <a:t>logit-PSI and pathogenicity scores as features, trains multiple machine-learning regressors</a:t>
          </a:r>
        </a:p>
      </dsp:txBody>
      <dsp:txXfrm>
        <a:off x="1056312" y="3433880"/>
        <a:ext cx="10068887" cy="914556"/>
      </dsp:txXfrm>
    </dsp:sp>
    <dsp:sp modelId="{4ADB57E6-ABDA-4BCF-B28B-BD86903A1ACB}">
      <dsp:nvSpPr>
        <dsp:cNvPr id="0" name=""/>
        <dsp:cNvSpPr/>
      </dsp:nvSpPr>
      <dsp:spPr>
        <a:xfrm>
          <a:off x="0" y="4577076"/>
          <a:ext cx="11125200" cy="9145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719189-1BE6-4738-BCE0-1415078AE800}">
      <dsp:nvSpPr>
        <dsp:cNvPr id="0" name=""/>
        <dsp:cNvSpPr/>
      </dsp:nvSpPr>
      <dsp:spPr>
        <a:xfrm>
          <a:off x="276653" y="4782851"/>
          <a:ext cx="503006" cy="503006"/>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D176B0-F610-463B-8AD0-A2CFB17776C3}">
      <dsp:nvSpPr>
        <dsp:cNvPr id="0" name=""/>
        <dsp:cNvSpPr/>
      </dsp:nvSpPr>
      <dsp:spPr>
        <a:xfrm>
          <a:off x="1056312" y="4577076"/>
          <a:ext cx="10068887" cy="914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1" tIns="96791" rIns="96791" bIns="96791" numCol="1" spcCol="1270" anchor="ctr" anchorCtr="0">
          <a:noAutofit/>
        </a:bodyPr>
        <a:lstStyle/>
        <a:p>
          <a:pPr marL="0" lvl="0" indent="0" algn="l" defTabSz="755650">
            <a:lnSpc>
              <a:spcPct val="90000"/>
            </a:lnSpc>
            <a:spcBef>
              <a:spcPct val="0"/>
            </a:spcBef>
            <a:spcAft>
              <a:spcPct val="35000"/>
            </a:spcAft>
            <a:buNone/>
          </a:pPr>
          <a:r>
            <a:rPr lang="en-US" sz="1700" kern="1200" dirty="0" err="1"/>
            <a:t>Zhliu</a:t>
          </a:r>
          <a:r>
            <a:rPr lang="zh-CN" sz="1700" kern="1200" dirty="0"/>
            <a:t> </a:t>
          </a:r>
          <a:r>
            <a:rPr lang="en-US" sz="1700" kern="1200" dirty="0"/>
            <a:t>:</a:t>
          </a:r>
          <a:r>
            <a:rPr lang="zh-CN" sz="1700" kern="1200" dirty="0"/>
            <a:t> </a:t>
          </a:r>
          <a:r>
            <a:rPr lang="en-US" sz="1700" kern="1200" dirty="0"/>
            <a:t>Extracting </a:t>
          </a:r>
          <a:r>
            <a:rPr lang="en-US" sz="1700" kern="1200" dirty="0" err="1"/>
            <a:t>SpliceAI</a:t>
          </a:r>
          <a:r>
            <a:rPr lang="en-US" sz="1700" kern="1200" dirty="0"/>
            <a:t>-derived sequence features, training stacked </a:t>
          </a:r>
          <a:r>
            <a:rPr lang="en-US" sz="1700" kern="1200" dirty="0" err="1"/>
            <a:t>XGBoost</a:t>
          </a:r>
          <a:r>
            <a:rPr lang="en-US" sz="1700" kern="1200" dirty="0"/>
            <a:t> regression models, and improving accuracy through teacher-model–based denoising of the training data.</a:t>
          </a:r>
        </a:p>
      </dsp:txBody>
      <dsp:txXfrm>
        <a:off x="1056312" y="4577076"/>
        <a:ext cx="10068887" cy="9145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660822-3032-7348-8C8B-307C53316B31}" type="datetimeFigureOut">
              <a:rPr lang="en-US" smtClean="0"/>
              <a:t>12/7/25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540C28-50FA-B14B-8802-3FB7CDA556F7}" type="slidenum">
              <a:rPr lang="en-US" smtClean="0"/>
              <a:t>‹#›</a:t>
            </a:fld>
            <a:endParaRPr lang="en-US"/>
          </a:p>
        </p:txBody>
      </p:sp>
    </p:spTree>
    <p:extLst>
      <p:ext uri="{BB962C8B-B14F-4D97-AF65-F5344CB8AC3E}">
        <p14:creationId xmlns:p14="http://schemas.microsoft.com/office/powerpoint/2010/main" val="1831477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cmd://Speak/_us_/roughl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cmd://Speak/_us_/primarily"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cmd://Speak/_us_/spectru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cmd://Speak/_us_/dilated"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cmd://Speak/_us_/hierarchica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cmd://Speak/_us_/heuristic"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cmd://Speak/_us_/pathogenicity"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a:solidFill>
                  <a:srgbClr val="0070C0"/>
                </a:solidFill>
              </a:rPr>
              <a:t>At CAGI7</a:t>
            </a:r>
            <a:r>
              <a:rPr lang="en-US" sz="1200" i="0">
                <a:solidFill>
                  <a:srgbClr val="0070C0"/>
                </a:solidFill>
                <a:latin typeface="Arial"/>
                <a:ea typeface="Arial"/>
                <a:cs typeface="Arial"/>
                <a:sym typeface="Arial"/>
              </a:rPr>
              <a:t>,</a:t>
            </a:r>
            <a:r>
              <a:rPr lang="en-US" sz="1200" i="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t>
            </a:r>
          </a:p>
          <a:p>
            <a:r>
              <a:rPr lang="en-US" dirty="0"/>
              <a:t>It is my great </a:t>
            </a:r>
            <a:r>
              <a:rPr lang="en-US" dirty="0" err="1"/>
              <a:t>honour</a:t>
            </a:r>
            <a:r>
              <a:rPr lang="en-US" dirty="0"/>
              <a:t> to be here and present our evaluation of predictors submitted to the CAGI7 Splicing Challenge.</a:t>
            </a:r>
          </a:p>
          <a:p>
            <a:r>
              <a:rPr lang="en-US" dirty="0"/>
              <a:t>My name is Sirui Zhang, and this work was done together with Dr. </a:t>
            </a:r>
            <a:r>
              <a:rPr lang="en-US" dirty="0" err="1"/>
              <a:t>Zefeng</a:t>
            </a:r>
            <a:r>
              <a:rPr lang="en-US" dirty="0"/>
              <a:t> Wang in SOUTHERN UNIVERSITY of science and </a:t>
            </a:r>
            <a:r>
              <a:rPr lang="en-US" dirty="0" err="1"/>
              <a:t>techenoligy</a:t>
            </a:r>
            <a:r>
              <a:rPr lang="en-US" dirty="0"/>
              <a:t> in China, who is my </a:t>
            </a:r>
            <a:r>
              <a:rPr lang="en-US" dirty="0" err="1"/>
              <a:t>phd</a:t>
            </a:r>
            <a:r>
              <a:rPr lang="en-US" dirty="0"/>
              <a:t> </a:t>
            </a:r>
            <a:r>
              <a:rPr lang="en-US" dirty="0" err="1"/>
              <a:t>suopervisor</a:t>
            </a:r>
            <a:r>
              <a:rPr lang="en-US" dirty="0"/>
              <a:t>.</a:t>
            </a:r>
          </a:p>
        </p:txBody>
      </p:sp>
      <p:sp>
        <p:nvSpPr>
          <p:cNvPr id="4" name="Slide Number Placeholder 3"/>
          <p:cNvSpPr>
            <a:spLocks noGrp="1"/>
          </p:cNvSpPr>
          <p:nvPr>
            <p:ph type="sldNum" sz="quarter" idx="5"/>
          </p:nvPr>
        </p:nvSpPr>
        <p:spPr/>
        <p:txBody>
          <a:bodyPr/>
          <a:lstStyle/>
          <a:p>
            <a:fld id="{5A540C28-50FA-B14B-8802-3FB7CDA556F7}" type="slidenum">
              <a:rPr lang="en-US" smtClean="0"/>
              <a:t>2</a:t>
            </a:fld>
            <a:endParaRPr lang="en-US"/>
          </a:p>
        </p:txBody>
      </p:sp>
    </p:spTree>
    <p:extLst>
      <p:ext uri="{BB962C8B-B14F-4D97-AF65-F5344CB8AC3E}">
        <p14:creationId xmlns:p14="http://schemas.microsoft.com/office/powerpoint/2010/main" val="3241438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a:t>
            </a:r>
            <a:r>
              <a:rPr lang="zh-CN" altLang="en-US" dirty="0"/>
              <a:t> </a:t>
            </a:r>
            <a:r>
              <a:rPr lang="en-US" altLang="zh-CN" dirty="0"/>
              <a:t>would</a:t>
            </a:r>
            <a:r>
              <a:rPr lang="zh-CN" altLang="en-US" dirty="0"/>
              <a:t> </a:t>
            </a:r>
            <a:r>
              <a:rPr lang="en-US" altLang="zh-CN" dirty="0"/>
              <a:t>like</a:t>
            </a:r>
            <a:r>
              <a:rPr lang="zh-CN" altLang="en-US" dirty="0"/>
              <a:t> </a:t>
            </a:r>
            <a:r>
              <a:rPr lang="en-US" altLang="zh-CN" dirty="0"/>
              <a:t>to</a:t>
            </a:r>
            <a:r>
              <a:rPr lang="zh-CN" altLang="en-US" dirty="0"/>
              <a:t> </a:t>
            </a:r>
            <a:r>
              <a:rPr lang="en-US" altLang="zh-CN" dirty="0"/>
              <a:t>briefly</a:t>
            </a:r>
            <a:r>
              <a:rPr lang="zh-CN" altLang="en-US" dirty="0"/>
              <a:t> </a:t>
            </a:r>
            <a:r>
              <a:rPr lang="en-US" altLang="zh-CN" dirty="0" err="1"/>
              <a:t>inturduce</a:t>
            </a:r>
            <a:r>
              <a:rPr lang="zh-CN" altLang="en-US" dirty="0"/>
              <a:t> </a:t>
            </a:r>
            <a:r>
              <a:rPr lang="en-US" altLang="zh-CN" dirty="0"/>
              <a:t>this</a:t>
            </a:r>
            <a:r>
              <a:rPr lang="zh-CN" altLang="en-US" dirty="0"/>
              <a:t> </a:t>
            </a:r>
            <a:r>
              <a:rPr lang="en-US" altLang="zh-CN" dirty="0"/>
              <a:t>challenge.</a:t>
            </a:r>
            <a:r>
              <a:rPr lang="zh-CN" altLang="en-US" dirty="0"/>
              <a:t> </a:t>
            </a:r>
            <a:r>
              <a:rPr lang="en-US" dirty="0"/>
              <a:t>This challenge focuses on predicting aberrant splicing caused by two major classes of variants: peri-</a:t>
            </a:r>
            <a:r>
              <a:rPr lang="en-US" dirty="0" err="1"/>
              <a:t>exonic</a:t>
            </a:r>
            <a:r>
              <a:rPr lang="en-US" dirty="0"/>
              <a:t> variants, which lie close to splice junctions, and deep intronic variants, which can activate cryptic splice sites.</a:t>
            </a:r>
          </a:p>
          <a:p>
            <a:r>
              <a:rPr lang="en-US" dirty="0"/>
              <a:t>The experimental assay (as KNIGA </a:t>
            </a:r>
            <a:r>
              <a:rPr lang="en-US" dirty="0" err="1"/>
              <a:t>imntroduces</a:t>
            </a:r>
            <a:r>
              <a:rPr lang="en-US" dirty="0"/>
              <a:t>) , used a high-throughput mini-gene reporter that includes 270 nucleotides surrounding each tested variant. This allows us to quantify how each mutation alters the splicing outcome.</a:t>
            </a:r>
          </a:p>
          <a:p>
            <a:r>
              <a:rPr lang="en-US" dirty="0"/>
              <a:t>Our goal in this challenge is to predict the degree of aberrant splicing induced by each variant,</a:t>
            </a:r>
          </a:p>
          <a:p>
            <a:r>
              <a:rPr lang="en-US" dirty="0"/>
              <a:t> as measured experimentally by the </a:t>
            </a:r>
            <a:r>
              <a:rPr lang="el-GR" dirty="0"/>
              <a:t>Δ</a:t>
            </a:r>
            <a:r>
              <a:rPr lang="en-US" dirty="0" err="1"/>
              <a:t>AbS</a:t>
            </a:r>
            <a:r>
              <a:rPr lang="en-US" dirty="0"/>
              <a:t> </a:t>
            </a:r>
            <a:r>
              <a:rPr lang="en-US" dirty="0" err="1"/>
              <a:t>scor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3</a:t>
            </a:r>
            <a:r>
              <a:rPr lang="zh-CN" altLang="en-US" dirty="0"/>
              <a:t> </a:t>
            </a:r>
            <a:r>
              <a:rPr lang="en-US" altLang="zh-CN" dirty="0"/>
              <a:t>types of splicing changing variants </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3</a:t>
            </a:fld>
            <a:endParaRPr lang="en-US"/>
          </a:p>
        </p:txBody>
      </p:sp>
    </p:spTree>
    <p:extLst>
      <p:ext uri="{BB962C8B-B14F-4D97-AF65-F5344CB8AC3E}">
        <p14:creationId xmlns:p14="http://schemas.microsoft.com/office/powerpoint/2010/main" val="3751295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endParaRPr lang="en-US" dirty="0"/>
          </a:p>
          <a:p>
            <a:r>
              <a:rPr lang="en-US" b="1" dirty="0"/>
              <a:t>Why This Challenge Matters</a:t>
            </a:r>
          </a:p>
          <a:p>
            <a:r>
              <a:rPr lang="en-US" dirty="0"/>
              <a:t>**“Splicing disruption is one of the major contributors to human genetic disease, but many disease-causing variants occur outside canonical splice sites, where prediction becomes extremely challenging.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Accurately predicting these effects is essential for clinical genome interpretation — to determine whether a patient's variant is benign or pathogenic. /ˌ</a:t>
            </a:r>
            <a:r>
              <a:rPr lang="en-US" dirty="0" err="1"/>
              <a:t>pæ</a:t>
            </a:r>
            <a:r>
              <a:rPr lang="el-GR" dirty="0"/>
              <a:t>θ</a:t>
            </a:r>
            <a:r>
              <a:rPr lang="en-US" dirty="0" err="1"/>
              <a:t>ə'dʒɛnɪk</a:t>
            </a:r>
            <a:r>
              <a:rPr lang="en-US" dirty="0"/>
              <a:t>/</a:t>
            </a:r>
          </a:p>
          <a:p>
            <a:r>
              <a:rPr lang="en-US" dirty="0"/>
              <a:t>These predictions also guide therapeutic development, such as antisense oligonucleotides that correct splicing defects.</a:t>
            </a:r>
          </a:p>
          <a:p>
            <a:r>
              <a:rPr lang="en-US" dirty="0"/>
              <a:t>Finally, understanding how variants alter splicing helps us uncover fundamental disease mechanisms.</a:t>
            </a:r>
            <a:br>
              <a:rPr lang="en-US" dirty="0"/>
            </a:br>
            <a:r>
              <a:rPr lang="en-US" dirty="0"/>
              <a:t>That’s why this challenge is both scientifically important and clinically meaningful.”**</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30–50% of pathogenic variants act by altering RNA splicing.</a:t>
            </a:r>
          </a:p>
          <a:p>
            <a:pPr>
              <a:buFont typeface="Arial" panose="020B0604020202020204" pitchFamily="34" charset="0"/>
              <a:buChar char="•"/>
            </a:pPr>
            <a:r>
              <a:rPr lang="en-US" dirty="0"/>
              <a:t>Includes exon skipping, cryptic splice-site activation, and intron retention.</a:t>
            </a:r>
          </a:p>
          <a:p>
            <a:endParaRPr lang="en-US" dirty="0"/>
          </a:p>
          <a:p>
            <a:pPr>
              <a:buFont typeface="Arial" panose="020B0604020202020204" pitchFamily="34" charset="0"/>
              <a:buChar char="•"/>
            </a:pPr>
            <a:r>
              <a:rPr lang="en-US" dirty="0"/>
              <a:t>Deep intronic and regulatory variants are hard to detect without computational tools.</a:t>
            </a:r>
          </a:p>
          <a:p>
            <a:pPr>
              <a:buFont typeface="Arial" panose="020B0604020202020204" pitchFamily="34" charset="0"/>
              <a:buChar char="•"/>
            </a:pPr>
            <a:r>
              <a:rPr lang="en-US" dirty="0"/>
              <a:t>Models help reveal “hidden” splice-altering mutations.</a:t>
            </a:r>
          </a:p>
          <a:p>
            <a:endParaRPr lang="en-US" dirty="0"/>
          </a:p>
          <a:p>
            <a:pPr>
              <a:buFont typeface="Arial" panose="020B0604020202020204" pitchFamily="34" charset="0"/>
              <a:buChar char="•"/>
            </a:pPr>
            <a:r>
              <a:rPr lang="en-US" dirty="0"/>
              <a:t>Each genome contains millions of variants; experimental validation is impossible at scale.</a:t>
            </a:r>
          </a:p>
          <a:p>
            <a:pPr>
              <a:buFont typeface="Arial" panose="020B0604020202020204" pitchFamily="34" charset="0"/>
              <a:buChar char="•"/>
            </a:pPr>
            <a:r>
              <a:rPr lang="en-US" dirty="0"/>
              <a:t>Computational prediction prioritizes variants for diagnosis and functional testing.</a:t>
            </a:r>
          </a:p>
          <a:p>
            <a:endParaRPr lang="en-US" dirty="0"/>
          </a:p>
          <a:p>
            <a:pPr>
              <a:buFont typeface="Arial" panose="020B0604020202020204" pitchFamily="34" charset="0"/>
              <a:buChar char="•"/>
            </a:pPr>
            <a:r>
              <a:rPr lang="en-US" dirty="0"/>
              <a:t>Splicing-modifying therapies (e.g., antisense oligos) require knowing which variants disrupt splicing.</a:t>
            </a:r>
          </a:p>
          <a:p>
            <a:pPr>
              <a:buFont typeface="Arial" panose="020B0604020202020204" pitchFamily="34" charset="0"/>
              <a:buChar char="•"/>
            </a:pPr>
            <a:r>
              <a:rPr lang="en-US" dirty="0"/>
              <a:t>Predictors guide target selection.</a:t>
            </a:r>
          </a:p>
          <a:p>
            <a:pPr>
              <a:buFont typeface="Arial" panose="020B0604020202020204" pitchFamily="34" charset="0"/>
              <a:buChar char="•"/>
            </a:pPr>
            <a:endParaRPr lang="en-US" dirty="0"/>
          </a:p>
          <a:p>
            <a:pPr>
              <a:buFont typeface="Arial" panose="020B0604020202020204" pitchFamily="34" charset="0"/>
              <a:buChar char="•"/>
            </a:pPr>
            <a:r>
              <a:rPr lang="en-US" dirty="0"/>
              <a:t>Abnormal splicing contributes to cancer, neurodegeneration, and immune disorders.</a:t>
            </a:r>
          </a:p>
          <a:p>
            <a:pPr>
              <a:buFont typeface="Arial" panose="020B0604020202020204" pitchFamily="34" charset="0"/>
              <a:buChar char="•"/>
            </a:pPr>
            <a:r>
              <a:rPr lang="en-US" dirty="0"/>
              <a:t>Prediction models reveal regulatory networks affected by variants.</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4</a:t>
            </a:fld>
            <a:endParaRPr lang="en-US"/>
          </a:p>
        </p:txBody>
      </p:sp>
    </p:spTree>
    <p:extLst>
      <p:ext uri="{BB962C8B-B14F-4D97-AF65-F5344CB8AC3E}">
        <p14:creationId xmlns:p14="http://schemas.microsoft.com/office/powerpoint/2010/main" val="1977258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training dataset contains two main categories of variants: roughly </a:t>
            </a:r>
            <a:r>
              <a:rPr lang="en-US" sz="1200" b="0" i="0" u="none" strike="noStrike" kern="1200" dirty="0">
                <a:solidFill>
                  <a:schemeClr val="tx1"/>
                </a:solidFill>
                <a:effectLst/>
                <a:latin typeface="+mn-lt"/>
                <a:ea typeface="+mn-ea"/>
                <a:cs typeface="+mn-cs"/>
                <a:hlinkClick r:id="rId3"/>
              </a:rPr>
              <a:t>/ˈrʌfli/</a:t>
            </a:r>
            <a:r>
              <a:rPr lang="en-US" sz="1200" b="0" i="0" u="none" strike="noStrike" kern="1200" dirty="0">
                <a:solidFill>
                  <a:schemeClr val="tx1"/>
                </a:solidFill>
                <a:effectLst/>
                <a:latin typeface="+mn-lt"/>
                <a:ea typeface="+mn-ea"/>
                <a:cs typeface="+mn-cs"/>
              </a:rPr>
              <a:t> </a:t>
            </a:r>
            <a:r>
              <a:rPr lang="en-US" dirty="0"/>
              <a:t>900 peri-</a:t>
            </a:r>
            <a:r>
              <a:rPr lang="en-US" dirty="0" err="1"/>
              <a:t>exonic</a:t>
            </a:r>
            <a:r>
              <a:rPr lang="en-US" dirty="0"/>
              <a:t> variants and about 300 deep-intronic variants.</a:t>
            </a:r>
          </a:p>
          <a:p>
            <a:r>
              <a:rPr lang="en-US" dirty="0"/>
              <a:t>The testing dataset is larger and includes more than 6,400 peri-</a:t>
            </a:r>
            <a:r>
              <a:rPr lang="en-US" dirty="0" err="1"/>
              <a:t>exonic</a:t>
            </a:r>
            <a:r>
              <a:rPr lang="en-US" dirty="0"/>
              <a:t> variants, about 2,600 deep-intronic variants, </a:t>
            </a:r>
          </a:p>
        </p:txBody>
      </p:sp>
      <p:sp>
        <p:nvSpPr>
          <p:cNvPr id="4" name="Slide Number Placeholder 3"/>
          <p:cNvSpPr>
            <a:spLocks noGrp="1"/>
          </p:cNvSpPr>
          <p:nvPr>
            <p:ph type="sldNum" sz="quarter" idx="5"/>
          </p:nvPr>
        </p:nvSpPr>
        <p:spPr/>
        <p:txBody>
          <a:bodyPr/>
          <a:lstStyle/>
          <a:p>
            <a:fld id="{5A540C28-50FA-B14B-8802-3FB7CDA556F7}" type="slidenum">
              <a:rPr lang="en-US" smtClean="0"/>
              <a:t>5</a:t>
            </a:fld>
            <a:endParaRPr lang="en-US"/>
          </a:p>
        </p:txBody>
      </p:sp>
    </p:spTree>
    <p:extLst>
      <p:ext uri="{BB962C8B-B14F-4D97-AF65-F5344CB8AC3E}">
        <p14:creationId xmlns:p14="http://schemas.microsoft.com/office/powerpoint/2010/main" val="3083162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a:t>
            </a:r>
            <a:r>
              <a:rPr lang="en-US" altLang="zh-CN" dirty="0"/>
              <a:t>,</a:t>
            </a:r>
            <a:r>
              <a:rPr lang="zh-CN" altLang="en-US" dirty="0"/>
              <a:t> </a:t>
            </a:r>
            <a:r>
              <a:rPr lang="en-US" dirty="0"/>
              <a:t>In the first experimental batch of the testing dataset, we currently have 1,567 variants with measured splicing change( </a:t>
            </a:r>
            <a:r>
              <a:rPr lang="el-GR" dirty="0"/>
              <a:t>Δ</a:t>
            </a:r>
            <a:r>
              <a:rPr lang="en-US" dirty="0" err="1"/>
              <a:t>AbS</a:t>
            </a:r>
            <a:r>
              <a:rPr lang="en-US" dirty="0"/>
              <a:t> values). Almost all of these are peri-</a:t>
            </a:r>
            <a:r>
              <a:rPr lang="en-US" dirty="0" err="1"/>
              <a:t>exonic</a:t>
            </a:r>
            <a:r>
              <a:rPr lang="en-US" dirty="0"/>
              <a:t>, and only three are deep-intronic variants.</a:t>
            </a:r>
          </a:p>
          <a:p>
            <a:r>
              <a:rPr lang="en-US" dirty="0"/>
              <a:t>“So at this stage, the available ground truth is dominated by peri-</a:t>
            </a:r>
            <a:r>
              <a:rPr lang="en-US" dirty="0" err="1"/>
              <a:t>exonic</a:t>
            </a:r>
            <a:r>
              <a:rPr lang="en-US" dirty="0"/>
              <a:t> variants, meaning that today’s results primarily</a:t>
            </a:r>
            <a:r>
              <a:rPr lang="en-US" sz="1200" b="0" i="0" u="none" strike="noStrike" kern="1200" dirty="0">
                <a:solidFill>
                  <a:schemeClr val="tx1"/>
                </a:solidFill>
                <a:effectLst/>
                <a:latin typeface="+mn-lt"/>
                <a:ea typeface="+mn-ea"/>
                <a:cs typeface="+mn-cs"/>
                <a:hlinkClick r:id="rId3"/>
              </a:rPr>
              <a:t> /praɪˈmerəli/</a:t>
            </a:r>
            <a:r>
              <a:rPr lang="en-US" dirty="0"/>
              <a:t> reflect each predictor’s performance on peri-</a:t>
            </a:r>
            <a:r>
              <a:rPr lang="en-US" dirty="0" err="1"/>
              <a:t>exonic</a:t>
            </a:r>
            <a:r>
              <a:rPr lang="en-US" dirty="0"/>
              <a:t> variant prediction.</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6</a:t>
            </a:fld>
            <a:endParaRPr lang="en-US"/>
          </a:p>
        </p:txBody>
      </p:sp>
    </p:spTree>
    <p:extLst>
      <p:ext uri="{BB962C8B-B14F-4D97-AF65-F5344CB8AC3E}">
        <p14:creationId xmlns:p14="http://schemas.microsoft.com/office/powerpoint/2010/main" val="1819073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An</a:t>
            </a:r>
            <a:r>
              <a:rPr lang="zh-CN" altLang="en-US" b="0" dirty="0"/>
              <a:t> </a:t>
            </a:r>
            <a:r>
              <a:rPr lang="en-US" b="0" dirty="0"/>
              <a:t>Overview of Submitted Predictions</a:t>
            </a:r>
          </a:p>
          <a:p>
            <a:r>
              <a:rPr lang="en-US" b="0" dirty="0"/>
              <a:t>“We received a total of 28 predictions from 7 participating groups.</a:t>
            </a:r>
            <a:br>
              <a:rPr lang="en-US" b="0" dirty="0"/>
            </a:br>
            <a:r>
              <a:rPr lang="en-US" b="0" dirty="0"/>
              <a:t>The number of methods submitted by each team varies, ranging from single-model entries to teams contributing five or six different predictors.</a:t>
            </a:r>
            <a:br>
              <a:rPr lang="en-US" b="0" dirty="0"/>
            </a:br>
            <a:endParaRPr lang="en-US" b="0" dirty="0"/>
          </a:p>
          <a:p>
            <a:r>
              <a:rPr lang="en-US" b="0" dirty="0"/>
              <a:t>And</a:t>
            </a:r>
            <a:r>
              <a:rPr lang="zh-CN" altLang="en-US" b="0" dirty="0"/>
              <a:t> </a:t>
            </a:r>
            <a:r>
              <a:rPr lang="en-US" altLang="zh-CN" b="0" dirty="0"/>
              <a:t>I</a:t>
            </a:r>
            <a:r>
              <a:rPr lang="zh-CN" altLang="en-US" b="0" dirty="0"/>
              <a:t> </a:t>
            </a:r>
            <a:r>
              <a:rPr lang="en-US" altLang="zh-CN" b="0" dirty="0"/>
              <a:t>will</a:t>
            </a:r>
            <a:r>
              <a:rPr lang="zh-CN" altLang="en-US" b="0" dirty="0"/>
              <a:t> </a:t>
            </a:r>
            <a:r>
              <a:rPr lang="en-US" b="0" dirty="0"/>
              <a:t>summarizes the full set of predictors evaluated in today’s analysis.”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7</a:t>
            </a:fld>
            <a:endParaRPr lang="en-US"/>
          </a:p>
        </p:txBody>
      </p:sp>
    </p:spTree>
    <p:extLst>
      <p:ext uri="{BB962C8B-B14F-4D97-AF65-F5344CB8AC3E}">
        <p14:creationId xmlns:p14="http://schemas.microsoft.com/office/powerpoint/2010/main" val="2112209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“Here is an overview of the main modeling strategies used by the participating teams.</a:t>
            </a:r>
            <a:br>
              <a:rPr lang="en-US" dirty="0"/>
            </a:br>
            <a:r>
              <a:rPr lang="en-US" dirty="0"/>
              <a:t>Some teams built sequence-based models using large neural architectures—such as transformer backbones, neural-network ensembles, or </a:t>
            </a:r>
            <a:r>
              <a:rPr lang="en-US" dirty="0" err="1"/>
              <a:t>SpliceAI</a:t>
            </a:r>
            <a:r>
              <a:rPr lang="en-US" dirty="0"/>
              <a:t>-derived features.</a:t>
            </a:r>
            <a:br>
              <a:rPr lang="en-US" dirty="0"/>
            </a:br>
            <a:r>
              <a:rPr lang="en-US" dirty="0"/>
              <a:t>Others integrated multiple existing predictors, combining tools like </a:t>
            </a:r>
            <a:r>
              <a:rPr lang="en-US" dirty="0" err="1"/>
              <a:t>SpliceAI</a:t>
            </a:r>
            <a:r>
              <a:rPr lang="en-US" dirty="0"/>
              <a:t>, CADD, FATHMM-XF, or </a:t>
            </a:r>
            <a:r>
              <a:rPr lang="en-US" dirty="0" err="1"/>
              <a:t>MMSplice</a:t>
            </a:r>
            <a:r>
              <a:rPr lang="en-US" dirty="0"/>
              <a:t> to produce ensemble or feature-based scores.</a:t>
            </a:r>
            <a:br>
              <a:rPr lang="en-US" dirty="0"/>
            </a:br>
            <a:r>
              <a:rPr lang="en-US" dirty="0"/>
              <a:t>We also saw gradient-boosting and stacked regression models incorporating genomic annotations or denoised PSI labels.</a:t>
            </a:r>
            <a:br>
              <a:rPr lang="en-US" dirty="0"/>
            </a:br>
            <a:r>
              <a:rPr lang="en-US" dirty="0"/>
              <a:t>Overall, the submitted methods span a wide spectrum</a:t>
            </a:r>
            <a:r>
              <a:rPr lang="en-US" sz="1200" b="0" i="0" u="none" strike="noStrike" kern="1200" dirty="0">
                <a:solidFill>
                  <a:schemeClr val="tx1"/>
                </a:solidFill>
                <a:effectLst/>
                <a:latin typeface="+mn-lt"/>
                <a:ea typeface="+mn-ea"/>
                <a:cs typeface="+mn-cs"/>
                <a:hlinkClick r:id="rId3"/>
              </a:rPr>
              <a:t> /ˈspektrəm/</a:t>
            </a:r>
            <a:r>
              <a:rPr lang="en-US" dirty="0"/>
              <a:t>—from deep learning architectures to ensemble meta-predictors to traditional machine-learning regressors.”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And</a:t>
            </a:r>
            <a:r>
              <a:rPr lang="zh-CN" altLang="en-US" b="0" dirty="0"/>
              <a:t> </a:t>
            </a:r>
            <a:r>
              <a:rPr lang="en-US" altLang="zh-CN" b="0" dirty="0"/>
              <a:t>I</a:t>
            </a:r>
            <a:r>
              <a:rPr lang="zh-CN" altLang="en-US" b="0" dirty="0"/>
              <a:t> </a:t>
            </a:r>
            <a:r>
              <a:rPr lang="en-US" altLang="zh-CN" b="0" dirty="0"/>
              <a:t>will</a:t>
            </a:r>
            <a:r>
              <a:rPr lang="zh-CN" altLang="en-US" b="0" dirty="0"/>
              <a:t> </a:t>
            </a:r>
            <a:r>
              <a:rPr lang="en-US" b="0" dirty="0"/>
              <a:t>summarizes the full set of predictors evaluated in today’s analysis.”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8</a:t>
            </a:fld>
            <a:endParaRPr lang="en-US"/>
          </a:p>
        </p:txBody>
      </p:sp>
    </p:spTree>
    <p:extLst>
      <p:ext uri="{BB962C8B-B14F-4D97-AF65-F5344CB8AC3E}">
        <p14:creationId xmlns:p14="http://schemas.microsoft.com/office/powerpoint/2010/main" val="164263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a:t>
            </a:r>
            <a:r>
              <a:rPr lang="en-US" altLang="zh-CN" dirty="0"/>
              <a:t>,</a:t>
            </a:r>
            <a:r>
              <a:rPr lang="zh-CN" altLang="en-US" dirty="0"/>
              <a:t> </a:t>
            </a:r>
            <a:r>
              <a:rPr lang="en-US" altLang="zh-CN" dirty="0"/>
              <a:t>let’s</a:t>
            </a:r>
            <a:r>
              <a:rPr lang="zh-CN" altLang="en-US" dirty="0"/>
              <a:t> </a:t>
            </a:r>
            <a:r>
              <a:rPr lang="en-US" altLang="zh-CN" dirty="0"/>
              <a:t>compare</a:t>
            </a:r>
            <a:r>
              <a:rPr lang="zh-CN" altLang="en-US" dirty="0"/>
              <a:t> </a:t>
            </a:r>
            <a:r>
              <a:rPr lang="en-US" altLang="zh-CN" dirty="0"/>
              <a:t>the</a:t>
            </a:r>
            <a:r>
              <a:rPr lang="zh-CN" altLang="en-US" dirty="0"/>
              <a:t> </a:t>
            </a:r>
            <a:r>
              <a:rPr lang="en-US" altLang="zh-CN" dirty="0"/>
              <a:t>delta</a:t>
            </a:r>
            <a:r>
              <a:rPr lang="zh-CN" altLang="en-US" dirty="0"/>
              <a:t> </a:t>
            </a:r>
            <a:r>
              <a:rPr lang="en-US" altLang="zh-CN" dirty="0"/>
              <a:t>PSI</a:t>
            </a:r>
            <a:r>
              <a:rPr lang="zh-CN" altLang="en-US" dirty="0"/>
              <a:t> </a:t>
            </a:r>
            <a:r>
              <a:rPr lang="en-US" altLang="zh-CN" dirty="0"/>
              <a:t>values</a:t>
            </a:r>
            <a:r>
              <a:rPr lang="zh-CN" altLang="en-US" dirty="0"/>
              <a:t> </a:t>
            </a:r>
            <a:r>
              <a:rPr lang="en-US" altLang="zh-CN" dirty="0"/>
              <a:t>prediction</a:t>
            </a:r>
          </a:p>
          <a:p>
            <a:r>
              <a:rPr lang="en-US" dirty="0"/>
              <a:t>defined as the PSI of the variant minus the PSI of the reference. \</a:t>
            </a:r>
          </a:p>
          <a:p>
            <a:r>
              <a:rPr lang="en-US" dirty="0"/>
              <a:t>For the current test set, we have experimental ground truth for 1,567 variants.</a:t>
            </a:r>
            <a:br>
              <a:rPr lang="en-US" dirty="0"/>
            </a:br>
            <a:r>
              <a:rPr lang="en-US" dirty="0"/>
              <a:t>Among all participating teams, six groups submitted </a:t>
            </a:r>
            <a:r>
              <a:rPr lang="el-GR" dirty="0"/>
              <a:t>Δ</a:t>
            </a:r>
            <a:r>
              <a:rPr lang="en-US" dirty="0"/>
              <a:t>PSI predictions, which allows us to directly measure model.</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9</a:t>
            </a:fld>
            <a:endParaRPr lang="en-US"/>
          </a:p>
        </p:txBody>
      </p:sp>
    </p:spTree>
    <p:extLst>
      <p:ext uri="{BB962C8B-B14F-4D97-AF65-F5344CB8AC3E}">
        <p14:creationId xmlns:p14="http://schemas.microsoft.com/office/powerpoint/2010/main" val="4050913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plot on the left shows the results from our initial evaluation.</a:t>
            </a:r>
            <a:br>
              <a:rPr lang="en-US" dirty="0"/>
            </a:br>
            <a:r>
              <a:rPr lang="en-US" dirty="0"/>
              <a:t>You can see that most predictors fall into reasonable ranges, but the submissions from the </a:t>
            </a:r>
            <a:r>
              <a:rPr lang="en-US" dirty="0" err="1"/>
              <a:t>Evolutionary_Action</a:t>
            </a:r>
            <a:r>
              <a:rPr lang="en-US" dirty="0"/>
              <a:t> team displayed strong </a:t>
            </a:r>
            <a:r>
              <a:rPr lang="en-US" i="1" dirty="0"/>
              <a:t>negative</a:t>
            </a:r>
            <a:r>
              <a:rPr lang="en-US" dirty="0"/>
              <a:t> correlations, which was unexpected. And we re-examine the technical details. We found that they reversed the two terms when computing </a:t>
            </a:r>
            <a:r>
              <a:rPr lang="el-GR" dirty="0"/>
              <a:t>Δ</a:t>
            </a:r>
            <a:r>
              <a:rPr lang="en-US" dirty="0"/>
              <a:t>PSI.</a:t>
            </a:r>
          </a:p>
          <a:p>
            <a:r>
              <a:rPr lang="en-US" dirty="0"/>
              <a:t>Awe corrected </a:t>
            </a:r>
            <a:r>
              <a:rPr lang="el-GR" dirty="0"/>
              <a:t>Δ</a:t>
            </a:r>
            <a:r>
              <a:rPr lang="en-US" dirty="0"/>
              <a:t>PSI values.</a:t>
            </a:r>
            <a:br>
              <a:rPr lang="en-US" dirty="0"/>
            </a:br>
            <a:r>
              <a:rPr lang="en-US" dirty="0"/>
              <a:t>The updated results — shown in the plot on the right — </a:t>
            </a:r>
          </a:p>
          <a:p>
            <a:r>
              <a:rPr lang="en-US" dirty="0"/>
              <a:t>Overall, after this correction, the predictors from the </a:t>
            </a:r>
            <a:r>
              <a:rPr lang="en-US" dirty="0" err="1"/>
              <a:t>Zhiu</a:t>
            </a:r>
            <a:r>
              <a:rPr lang="en-US" dirty="0"/>
              <a:t> team remain the strongest, followed by </a:t>
            </a:r>
            <a:r>
              <a:rPr lang="en-US" dirty="0" err="1"/>
              <a:t>Evolutionary_Action</a:t>
            </a:r>
            <a:r>
              <a:rPr lang="en-US" dirty="0"/>
              <a:t>, </a:t>
            </a:r>
            <a:r>
              <a:rPr lang="en-US" dirty="0" err="1"/>
              <a:t>UMSplicing</a:t>
            </a:r>
            <a:r>
              <a:rPr lang="en-US" dirty="0"/>
              <a:t>, and others.</a:t>
            </a:r>
            <a:br>
              <a:rPr lang="en-US" dirty="0"/>
            </a:br>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10</a:t>
            </a:fld>
            <a:endParaRPr lang="en-US"/>
          </a:p>
        </p:txBody>
      </p:sp>
    </p:spTree>
    <p:extLst>
      <p:ext uri="{BB962C8B-B14F-4D97-AF65-F5344CB8AC3E}">
        <p14:creationId xmlns:p14="http://schemas.microsoft.com/office/powerpoint/2010/main" val="251073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t>
            </a:r>
            <a:r>
              <a:rPr lang="zh-CN" altLang="en-US" dirty="0"/>
              <a:t> </a:t>
            </a:r>
            <a:r>
              <a:rPr lang="en-US" altLang="zh-CN" dirty="0"/>
              <a:t>this</a:t>
            </a:r>
            <a:r>
              <a:rPr lang="zh-CN" altLang="en-US" dirty="0"/>
              <a:t> </a:t>
            </a:r>
            <a:r>
              <a:rPr lang="en-US" altLang="zh-CN" dirty="0"/>
              <a:t>is</a:t>
            </a:r>
            <a:r>
              <a:rPr lang="zh-CN" altLang="en-US" dirty="0"/>
              <a:t> </a:t>
            </a:r>
            <a:r>
              <a:rPr lang="en-US" altLang="zh-CN" dirty="0"/>
              <a:t>the</a:t>
            </a:r>
            <a:r>
              <a:rPr lang="zh-CN" altLang="en-US" dirty="0"/>
              <a:t> </a:t>
            </a:r>
            <a:r>
              <a:rPr lang="en-US" altLang="zh-CN" dirty="0"/>
              <a:t>results</a:t>
            </a:r>
            <a:r>
              <a:rPr lang="zh-CN" altLang="en-US" dirty="0"/>
              <a:t> </a:t>
            </a:r>
            <a:r>
              <a:rPr lang="en-US" altLang="zh-CN" dirty="0"/>
              <a:t>shows</a:t>
            </a:r>
            <a:r>
              <a:rPr lang="zh-CN" altLang="en-US" dirty="0"/>
              <a:t> </a:t>
            </a:r>
            <a:r>
              <a:rPr lang="en-US" altLang="zh-CN" dirty="0"/>
              <a:t>spearman</a:t>
            </a:r>
            <a:r>
              <a:rPr lang="zh-CN" altLang="en-US" dirty="0"/>
              <a:t> </a:t>
            </a:r>
            <a:r>
              <a:rPr lang="en-US" altLang="zh-CN" dirty="0"/>
              <a:t>correlations</a:t>
            </a:r>
            <a:r>
              <a:rPr lang="zh-CN" altLang="en-US" dirty="0"/>
              <a:t> </a:t>
            </a:r>
            <a:r>
              <a:rPr lang="en-US" altLang="zh-CN" dirty="0"/>
              <a:t>between</a:t>
            </a:r>
            <a:r>
              <a:rPr lang="zh-CN" altLang="en-US" dirty="0"/>
              <a:t> </a:t>
            </a:r>
            <a:r>
              <a:rPr lang="en-US" altLang="zh-CN" dirty="0"/>
              <a:t>each</a:t>
            </a:r>
            <a:r>
              <a:rPr lang="zh-CN" altLang="en-US" dirty="0"/>
              <a:t> </a:t>
            </a:r>
            <a:r>
              <a:rPr lang="en-US" altLang="zh-CN" dirty="0"/>
              <a:t>predictors</a:t>
            </a:r>
            <a:r>
              <a:rPr lang="zh-CN" altLang="en-US" dirty="0"/>
              <a:t> </a:t>
            </a:r>
            <a:r>
              <a:rPr lang="en-US" altLang="zh-CN" dirty="0"/>
              <a:t>and</a:t>
            </a:r>
            <a:r>
              <a:rPr lang="zh-CN" altLang="en-US" dirty="0"/>
              <a:t> </a:t>
            </a:r>
            <a:r>
              <a:rPr lang="en-US" altLang="zh-CN" dirty="0"/>
              <a:t>experimental</a:t>
            </a:r>
            <a:r>
              <a:rPr lang="zh-CN" altLang="en-US" dirty="0"/>
              <a:t> </a:t>
            </a:r>
            <a:r>
              <a:rPr lang="en-US" altLang="zh-CN" dirty="0"/>
              <a:t>ground</a:t>
            </a:r>
            <a:r>
              <a:rPr lang="zh-CN" altLang="en-US" dirty="0"/>
              <a:t> </a:t>
            </a:r>
            <a:r>
              <a:rPr lang="en-US" altLang="zh-CN" dirty="0"/>
              <a:t>truth</a:t>
            </a:r>
          </a:p>
          <a:p>
            <a:r>
              <a:rPr lang="en-US" dirty="0"/>
              <a:t>the predictors from the </a:t>
            </a:r>
            <a:r>
              <a:rPr lang="en-US" dirty="0" err="1"/>
              <a:t>Zhliu</a:t>
            </a:r>
            <a:r>
              <a:rPr lang="en-US" dirty="0"/>
              <a:t> team remain the strongest, followed, </a:t>
            </a:r>
            <a:r>
              <a:rPr lang="en-US" dirty="0" err="1"/>
              <a:t>UMSplicing</a:t>
            </a:r>
            <a:r>
              <a:rPr lang="en-US" dirty="0"/>
              <a:t>, by </a:t>
            </a:r>
            <a:r>
              <a:rPr lang="en-US" dirty="0" err="1"/>
              <a:t>Evolutionary_Action</a:t>
            </a:r>
            <a:r>
              <a:rPr lang="zh-CN" altLang="en-US" dirty="0"/>
              <a:t> </a:t>
            </a:r>
            <a:r>
              <a:rPr lang="en-US" dirty="0"/>
              <a:t> and others.</a:t>
            </a:r>
            <a:br>
              <a:rPr lang="en-US" dirty="0"/>
            </a:br>
            <a:r>
              <a:rPr lang="en-US" dirty="0"/>
              <a:t>These correlations provide a clear benchmark for each method’s ability to estimate </a:t>
            </a:r>
            <a:r>
              <a:rPr lang="el-GR" dirty="0"/>
              <a:t>Δ</a:t>
            </a:r>
            <a:r>
              <a:rPr lang="en-US" dirty="0"/>
              <a:t>PSI changes.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result of the </a:t>
            </a:r>
            <a:r>
              <a:rPr lang="en-US" sz="1200" b="0" i="0" u="none" strike="noStrike" kern="1200" dirty="0">
                <a:solidFill>
                  <a:schemeClr val="tx1"/>
                </a:solidFill>
                <a:effectLst/>
                <a:latin typeface="+mn-lt"/>
                <a:ea typeface="+mn-ea"/>
                <a:cs typeface="+mn-cs"/>
              </a:rPr>
              <a:t>accuracy</a:t>
            </a:r>
            <a:r>
              <a:rPr lang="zh-CN" altLang="en-US" sz="1200" b="0" i="0" u="none" strike="noStrike" kern="1200" dirty="0">
                <a:solidFill>
                  <a:schemeClr val="tx1"/>
                </a:solidFill>
                <a:effectLst/>
                <a:latin typeface="+mn-lt"/>
                <a:ea typeface="+mn-ea"/>
                <a:cs typeface="+mn-cs"/>
              </a:rPr>
              <a:t> </a:t>
            </a:r>
            <a:r>
              <a:rPr lang="en-US" dirty="0"/>
              <a:t>of </a:t>
            </a:r>
            <a:r>
              <a:rPr lang="en-US" dirty="0" err="1"/>
              <a:t>delt_PSI</a:t>
            </a:r>
            <a:r>
              <a:rPr lang="en-US" dirty="0"/>
              <a:t> value</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11</a:t>
            </a:fld>
            <a:endParaRPr lang="en-US"/>
          </a:p>
        </p:txBody>
      </p:sp>
    </p:spTree>
    <p:extLst>
      <p:ext uri="{BB962C8B-B14F-4D97-AF65-F5344CB8AC3E}">
        <p14:creationId xmlns:p14="http://schemas.microsoft.com/office/powerpoint/2010/main" val="1517184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we </a:t>
            </a:r>
            <a:r>
              <a:rPr lang="en-US" dirty="0" err="1"/>
              <a:t>exaimed</a:t>
            </a:r>
            <a:r>
              <a:rPr lang="en-US" dirty="0"/>
              <a:t> </a:t>
            </a:r>
            <a:r>
              <a:rPr lang="en-US" altLang="zh-CN" dirty="0"/>
              <a:t>the</a:t>
            </a:r>
            <a:r>
              <a:rPr lang="zh-CN" altLang="en-US" dirty="0"/>
              <a:t> </a:t>
            </a:r>
            <a:r>
              <a:rPr lang="en-US" altLang="zh-CN" dirty="0"/>
              <a:t>more</a:t>
            </a:r>
            <a:r>
              <a:rPr lang="zh-CN" altLang="en-US" dirty="0"/>
              <a:t> </a:t>
            </a:r>
            <a:r>
              <a:rPr lang="en-US" altLang="zh-CN" dirty="0" err="1"/>
              <a:t>imoprtant</a:t>
            </a:r>
            <a:r>
              <a:rPr lang="zh-CN" altLang="en-US" dirty="0"/>
              <a:t> </a:t>
            </a:r>
            <a:r>
              <a:rPr lang="en-US" altLang="zh-CN" dirty="0"/>
              <a:t>value,</a:t>
            </a:r>
            <a:r>
              <a:rPr lang="zh-CN" altLang="en-US" dirty="0"/>
              <a:t> </a:t>
            </a:r>
            <a:r>
              <a:rPr lang="en-US" sz="1200" b="0" i="0" dirty="0">
                <a:solidFill>
                  <a:srgbClr val="494128"/>
                </a:solidFill>
                <a:effectLst/>
                <a:latin typeface="Roboto 2"/>
              </a:rPr>
              <a:t>overall aberrant splicing score</a:t>
            </a:r>
            <a:r>
              <a:rPr lang="en-US" altLang="zh-CN" sz="1200" b="0" i="0" dirty="0">
                <a:solidFill>
                  <a:srgbClr val="494128"/>
                </a:solidFill>
                <a:effectLst/>
                <a:latin typeface="Roboto 2"/>
              </a:rPr>
              <a:t>,</a:t>
            </a:r>
            <a:r>
              <a:rPr lang="zh-CN" altLang="en-US" sz="1200" b="0" i="0" dirty="0">
                <a:solidFill>
                  <a:srgbClr val="494128"/>
                </a:solidFill>
                <a:effectLst/>
                <a:latin typeface="Roboto 2"/>
              </a:rPr>
              <a:t> </a:t>
            </a:r>
            <a:r>
              <a:rPr lang="en-US" sz="1200" b="0" i="0" dirty="0">
                <a:solidFill>
                  <a:srgbClr val="494128"/>
                </a:solidFill>
                <a:effectLst/>
                <a:latin typeface="Roboto 2"/>
              </a:rPr>
              <a:t>a score between 0 and 1, where 0 indicates no aberrant splicing, 1 indicates maximal aberrant splicin</a:t>
            </a:r>
            <a:r>
              <a:rPr lang="en-US" altLang="zh-CN" sz="1200" b="0" i="0" dirty="0">
                <a:solidFill>
                  <a:srgbClr val="494128"/>
                </a:solidFill>
                <a:effectLst/>
                <a:latin typeface="Roboto 2"/>
              </a:rPr>
              <a:t>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a:t>
            </a:r>
            <a:r>
              <a:rPr lang="en-US" b="1" dirty="0"/>
              <a:t>1,567 experimentally measured variants</a:t>
            </a:r>
            <a:r>
              <a:rPr lang="en-US" dirty="0"/>
              <a:t> with ground-truth </a:t>
            </a:r>
            <a:r>
              <a:rPr lang="el-GR" dirty="0"/>
              <a:t>Δ</a:t>
            </a:r>
            <a:r>
              <a:rPr lang="en-US" dirty="0" err="1"/>
              <a:t>AbS</a:t>
            </a:r>
            <a:r>
              <a:rPr lang="en-US" dirty="0"/>
              <a:t> values. </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12</a:t>
            </a:fld>
            <a:endParaRPr lang="en-US"/>
          </a:p>
        </p:txBody>
      </p:sp>
    </p:spTree>
    <p:extLst>
      <p:ext uri="{BB962C8B-B14F-4D97-AF65-F5344CB8AC3E}">
        <p14:creationId xmlns:p14="http://schemas.microsoft.com/office/powerpoint/2010/main" val="3110896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evaluate predictor performance using </a:t>
            </a:r>
            <a:r>
              <a:rPr lang="en-US" b="1" dirty="0"/>
              <a:t>correlation with </a:t>
            </a:r>
            <a:r>
              <a:rPr lang="el-GR" b="1" dirty="0"/>
              <a:t>Δ</a:t>
            </a:r>
            <a:r>
              <a:rPr lang="en-US" b="1" dirty="0" err="1"/>
              <a:t>AbS</a:t>
            </a:r>
            <a:r>
              <a:rPr lang="en-US" dirty="0"/>
              <a:t>, the overall aberrant-splicing score.</a:t>
            </a:r>
          </a:p>
          <a:p>
            <a:r>
              <a:rPr lang="en-US" dirty="0"/>
              <a:t>Each point on this plot represents one submitted predictor.</a:t>
            </a:r>
            <a:br>
              <a:rPr lang="en-US" dirty="0"/>
            </a:br>
            <a:r>
              <a:rPr lang="en-US" dirty="0"/>
              <a:t>A few key observations:</a:t>
            </a:r>
          </a:p>
          <a:p>
            <a:r>
              <a:rPr lang="en-US" b="1" dirty="0" err="1"/>
              <a:t>Evolutionary_Action</a:t>
            </a:r>
            <a:r>
              <a:rPr lang="en-US" dirty="0"/>
              <a:t> models show the strongest performance,, indicating very high consistency with the experimental measurements.</a:t>
            </a:r>
          </a:p>
          <a:p>
            <a:r>
              <a:rPr lang="en-US" dirty="0"/>
              <a:t>The </a:t>
            </a:r>
            <a:r>
              <a:rPr lang="en-US" b="1" dirty="0"/>
              <a:t>INLAB_BBSR_2025</a:t>
            </a:r>
            <a:r>
              <a:rPr lang="en-US" dirty="0"/>
              <a:t> models also perform very well, with correlations </a:t>
            </a:r>
          </a:p>
          <a:p>
            <a:r>
              <a:rPr lang="en-US" dirty="0"/>
              <a:t>The </a:t>
            </a:r>
            <a:r>
              <a:rPr lang="en-US" b="1" dirty="0" err="1"/>
              <a:t>Zhilu</a:t>
            </a:r>
            <a:r>
              <a:rPr lang="en-US" dirty="0"/>
              <a:t> predictors follow next, </a:t>
            </a:r>
          </a:p>
        </p:txBody>
      </p:sp>
      <p:sp>
        <p:nvSpPr>
          <p:cNvPr id="4" name="Slide Number Placeholder 3"/>
          <p:cNvSpPr>
            <a:spLocks noGrp="1"/>
          </p:cNvSpPr>
          <p:nvPr>
            <p:ph type="sldNum" sz="quarter" idx="5"/>
          </p:nvPr>
        </p:nvSpPr>
        <p:spPr/>
        <p:txBody>
          <a:bodyPr/>
          <a:lstStyle/>
          <a:p>
            <a:fld id="{5A540C28-50FA-B14B-8802-3FB7CDA556F7}" type="slidenum">
              <a:rPr lang="en-US" smtClean="0"/>
              <a:t>13</a:t>
            </a:fld>
            <a:endParaRPr lang="en-US"/>
          </a:p>
        </p:txBody>
      </p:sp>
    </p:spTree>
    <p:extLst>
      <p:ext uri="{BB962C8B-B14F-4D97-AF65-F5344CB8AC3E}">
        <p14:creationId xmlns:p14="http://schemas.microsoft.com/office/powerpoint/2010/main" val="897959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zh-CN" altLang="en-US" dirty="0"/>
              <a:t> </a:t>
            </a:r>
            <a:r>
              <a:rPr lang="en-US" altLang="zh-CN" dirty="0"/>
              <a:t>the</a:t>
            </a:r>
            <a:r>
              <a:rPr lang="zh-CN" altLang="en-US" dirty="0"/>
              <a:t> </a:t>
            </a:r>
            <a:r>
              <a:rPr lang="en-US" altLang="zh-CN" dirty="0"/>
              <a:t>Spearman</a:t>
            </a:r>
            <a:r>
              <a:rPr lang="zh-CN" altLang="en-US" dirty="0"/>
              <a:t> </a:t>
            </a:r>
            <a:r>
              <a:rPr lang="en-US" altLang="zh-CN" dirty="0"/>
              <a:t>correlation,</a:t>
            </a:r>
            <a:r>
              <a:rPr lang="zh-CN" altLang="en-US" dirty="0"/>
              <a:t> </a:t>
            </a:r>
            <a:r>
              <a:rPr lang="en-US" altLang="zh-CN" dirty="0"/>
              <a:t>the</a:t>
            </a:r>
            <a:r>
              <a:rPr lang="zh-CN" altLang="en-US" dirty="0"/>
              <a:t> </a:t>
            </a:r>
            <a:r>
              <a:rPr lang="en-US" altLang="zh-CN" dirty="0" err="1"/>
              <a:t>resulkts</a:t>
            </a:r>
            <a:r>
              <a:rPr lang="zh-CN" altLang="en-US" dirty="0"/>
              <a:t> </a:t>
            </a:r>
            <a:r>
              <a:rPr lang="en-US" altLang="zh-CN" dirty="0"/>
              <a:t>are</a:t>
            </a:r>
            <a:r>
              <a:rPr lang="zh-CN" altLang="en-US" dirty="0"/>
              <a:t> </a:t>
            </a:r>
            <a:r>
              <a:rPr lang="en-US" altLang="zh-CN" dirty="0"/>
              <a:t>similar</a:t>
            </a:r>
          </a:p>
          <a:p>
            <a:r>
              <a:rPr lang="en-US" b="1" dirty="0" err="1"/>
              <a:t>Evolutionary_Action</a:t>
            </a:r>
            <a:r>
              <a:rPr lang="en-US" dirty="0"/>
              <a:t> models and </a:t>
            </a:r>
            <a:r>
              <a:rPr lang="en-US" b="1" dirty="0"/>
              <a:t>INLAB_BBSR</a:t>
            </a:r>
            <a:r>
              <a:rPr lang="en-US" dirty="0"/>
              <a:t> models again perform the best, with Spearman correlations around </a:t>
            </a:r>
            <a:r>
              <a:rPr lang="en-US" b="1" dirty="0"/>
              <a:t>0.74–0.75</a:t>
            </a:r>
            <a:r>
              <a:rPr lang="en-US" dirty="0"/>
              <a:t>.</a:t>
            </a:r>
            <a:r>
              <a:rPr lang="en-US" altLang="zh-CN" dirty="0"/>
              <a:t>and</a:t>
            </a:r>
            <a:r>
              <a:rPr lang="zh-CN" altLang="en-US" b="0" dirty="0"/>
              <a:t> </a:t>
            </a:r>
            <a:r>
              <a:rPr lang="en-US" b="1" dirty="0" err="1"/>
              <a:t>Zhilu</a:t>
            </a:r>
            <a:r>
              <a:rPr lang="en-US" dirty="0"/>
              <a:t> predictors follow closely, </a:t>
            </a:r>
          </a:p>
        </p:txBody>
      </p:sp>
      <p:sp>
        <p:nvSpPr>
          <p:cNvPr id="4" name="Slide Number Placeholder 3"/>
          <p:cNvSpPr>
            <a:spLocks noGrp="1"/>
          </p:cNvSpPr>
          <p:nvPr>
            <p:ph type="sldNum" sz="quarter" idx="5"/>
          </p:nvPr>
        </p:nvSpPr>
        <p:spPr/>
        <p:txBody>
          <a:bodyPr/>
          <a:lstStyle/>
          <a:p>
            <a:fld id="{5A540C28-50FA-B14B-8802-3FB7CDA556F7}" type="slidenum">
              <a:rPr lang="en-US" smtClean="0"/>
              <a:t>14</a:t>
            </a:fld>
            <a:endParaRPr lang="en-US"/>
          </a:p>
        </p:txBody>
      </p:sp>
    </p:spTree>
    <p:extLst>
      <p:ext uri="{BB962C8B-B14F-4D97-AF65-F5344CB8AC3E}">
        <p14:creationId xmlns:p14="http://schemas.microsoft.com/office/powerpoint/2010/main" val="3758228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we look at the clustering of correlations between predictors and the ground truth, we can see that predictors from several teams consistently cluster together with the ground truth, as indicated by the red arrows. These teams including INLAB, evolutionary)action, </a:t>
            </a:r>
            <a:r>
              <a:rPr lang="en-US" dirty="0" err="1"/>
              <a:t>zhliu</a:t>
            </a:r>
            <a:r>
              <a:rPr lang="en-US" dirty="0"/>
              <a:t>, </a:t>
            </a:r>
            <a:r>
              <a:rPr lang="en-US" dirty="0" err="1"/>
              <a:t>UMSplicing</a:t>
            </a:r>
            <a:r>
              <a:rPr lang="en-US" dirty="0"/>
              <a:t> and </a:t>
            </a:r>
            <a:r>
              <a:rPr lang="en-US" dirty="0" err="1"/>
              <a:t>Frankstarlling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these results, we can see that several predictors show very strong consistency with the experimental measurements. It also becomes clear that a few groups demonstrate particularly strong predictive performance.</a:t>
            </a:r>
          </a:p>
        </p:txBody>
      </p:sp>
      <p:sp>
        <p:nvSpPr>
          <p:cNvPr id="4" name="Slide Number Placeholder 3"/>
          <p:cNvSpPr>
            <a:spLocks noGrp="1"/>
          </p:cNvSpPr>
          <p:nvPr>
            <p:ph type="sldNum" sz="quarter" idx="5"/>
          </p:nvPr>
        </p:nvSpPr>
        <p:spPr/>
        <p:txBody>
          <a:bodyPr/>
          <a:lstStyle/>
          <a:p>
            <a:fld id="{5A540C28-50FA-B14B-8802-3FB7CDA556F7}" type="slidenum">
              <a:rPr lang="en-US" smtClean="0"/>
              <a:t>15</a:t>
            </a:fld>
            <a:endParaRPr lang="en-US"/>
          </a:p>
        </p:txBody>
      </p:sp>
    </p:spTree>
    <p:extLst>
      <p:ext uri="{BB962C8B-B14F-4D97-AF65-F5344CB8AC3E}">
        <p14:creationId xmlns:p14="http://schemas.microsoft.com/office/powerpoint/2010/main" val="1030943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next question is:</a:t>
            </a:r>
            <a:br>
              <a:rPr lang="en-US" dirty="0"/>
            </a:br>
            <a:r>
              <a:rPr lang="en-US" b="1" dirty="0"/>
              <a:t>How do these tools compare with established baseline predictors</a:t>
            </a:r>
            <a:r>
              <a:rPr lang="en-US" dirty="0"/>
              <a:t>, such as </a:t>
            </a:r>
            <a:r>
              <a:rPr lang="en-US" b="1" dirty="0" err="1"/>
              <a:t>SpliceAI</a:t>
            </a:r>
            <a:r>
              <a:rPr lang="en-US" dirty="0"/>
              <a:t> and </a:t>
            </a:r>
            <a:r>
              <a:rPr lang="en-US" b="1" dirty="0"/>
              <a:t>Pangolin</a:t>
            </a:r>
            <a:r>
              <a:rPr lang="en-US" dirty="0"/>
              <a:t>?</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16</a:t>
            </a:fld>
            <a:endParaRPr lang="en-US"/>
          </a:p>
        </p:txBody>
      </p:sp>
    </p:spTree>
    <p:extLst>
      <p:ext uri="{BB962C8B-B14F-4D97-AF65-F5344CB8AC3E}">
        <p14:creationId xmlns:p14="http://schemas.microsoft.com/office/powerpoint/2010/main" val="2160093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SpliceAI</a:t>
            </a:r>
            <a:r>
              <a:rPr lang="en-US" dirty="0"/>
              <a:t> is a deep neural-network model trained on large genomic datasets (GENCODE, </a:t>
            </a:r>
            <a:r>
              <a:rPr lang="en-US" dirty="0" err="1"/>
              <a:t>GTEx</a:t>
            </a:r>
            <a:r>
              <a:rPr lang="en-US" dirty="0"/>
              <a:t>) to predict how sequence variants alter splice sites.</a:t>
            </a:r>
            <a:br>
              <a:rPr lang="en-US" dirty="0"/>
            </a:br>
            <a:r>
              <a:rPr lang="en-US" dirty="0"/>
              <a:t>#It is particularly effective at detecting cryptic splice sites and annotating potentially pathogenic splicing mutations.</a:t>
            </a:r>
          </a:p>
          <a:p>
            <a:r>
              <a:rPr lang="en-US" b="1" dirty="0"/>
              <a:t>Pangolin</a:t>
            </a:r>
          </a:p>
          <a:p>
            <a:r>
              <a:rPr lang="en-US" dirty="0"/>
              <a:t>Pangolin uses dilated </a:t>
            </a:r>
            <a:r>
              <a:rPr lang="en-US" sz="1200" b="0" i="0" u="none" strike="noStrike" kern="1200" dirty="0">
                <a:solidFill>
                  <a:schemeClr val="tx1"/>
                </a:solidFill>
                <a:effectLst/>
                <a:latin typeface="+mn-lt"/>
                <a:ea typeface="+mn-ea"/>
                <a:cs typeface="+mn-cs"/>
                <a:hlinkClick r:id="rId3"/>
              </a:rPr>
              <a:t>/daɪˈletɪd/</a:t>
            </a:r>
            <a:r>
              <a:rPr lang="en-US" dirty="0"/>
              <a:t> convolutional networks trained across multiple species to predict splice probabilities and tissue-specific splice usage.</a:t>
            </a:r>
            <a:br>
              <a:rPr lang="en-US" dirty="0"/>
            </a:br>
            <a:r>
              <a:rPr lang="en-US" dirty="0"/>
              <a:t>#It outperforms many existing splicing predictors and accurately models both linear and epistatic effects of genetic variants on splicing.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widely used splicing prediction models, so they serve as helpful reference points for evaluating whether the submitted approaches provide additional value or improvements.</a:t>
            </a:r>
          </a:p>
          <a:p>
            <a:endParaRPr lang="en-US" dirty="0"/>
          </a:p>
          <a:p>
            <a:pPr algn="l">
              <a:buNone/>
            </a:pPr>
            <a:endParaRPr lang="en-US" b="1" i="0" dirty="0">
              <a:solidFill>
                <a:srgbClr val="757575"/>
              </a:solidFill>
              <a:effectLst/>
              <a:latin typeface="Helvetica" pitchFamily="2" charset="0"/>
            </a:endParaRPr>
          </a:p>
          <a:p>
            <a:pPr algn="l">
              <a:buNone/>
            </a:pPr>
            <a:r>
              <a:rPr lang="en-US" b="1" i="0" dirty="0">
                <a:solidFill>
                  <a:srgbClr val="757575"/>
                </a:solidFill>
                <a:effectLst/>
                <a:latin typeface="Helvetica" pitchFamily="2" charset="0"/>
              </a:rPr>
              <a:t>•</a:t>
            </a:r>
          </a:p>
          <a:p>
            <a:pPr algn="l">
              <a:buNone/>
            </a:pPr>
            <a:r>
              <a:rPr lang="en-US" b="0" i="0" dirty="0" err="1">
                <a:solidFill>
                  <a:srgbClr val="2E2E2E"/>
                </a:solidFill>
                <a:effectLst/>
                <a:latin typeface="Helvetica" pitchFamily="2" charset="0"/>
              </a:rPr>
              <a:t>SpliceAI</a:t>
            </a:r>
            <a:r>
              <a:rPr lang="en-US" b="0" i="0" dirty="0">
                <a:solidFill>
                  <a:srgbClr val="2E2E2E"/>
                </a:solidFill>
                <a:effectLst/>
                <a:latin typeface="Helvetica" pitchFamily="2" charset="0"/>
              </a:rPr>
              <a:t>, a 32-layer deep neural network, predicts splicing from a pre-mRNA sequence</a:t>
            </a:r>
          </a:p>
          <a:p>
            <a:pPr algn="l">
              <a:buNone/>
            </a:pPr>
            <a:r>
              <a:rPr lang="en-US" b="1" i="0" dirty="0">
                <a:solidFill>
                  <a:srgbClr val="757575"/>
                </a:solidFill>
                <a:effectLst/>
                <a:latin typeface="Helvetica" pitchFamily="2" charset="0"/>
              </a:rPr>
              <a:t>•</a:t>
            </a:r>
          </a:p>
          <a:p>
            <a:pPr algn="l">
              <a:buNone/>
            </a:pPr>
            <a:r>
              <a:rPr lang="en-US" b="0" i="0" dirty="0">
                <a:solidFill>
                  <a:srgbClr val="2E2E2E"/>
                </a:solidFill>
                <a:effectLst/>
                <a:latin typeface="Helvetica" pitchFamily="2" charset="0"/>
              </a:rPr>
              <a:t>75% of predicted cryptic splice variants validate on RNA-seq</a:t>
            </a:r>
          </a:p>
          <a:p>
            <a:pPr algn="l">
              <a:buNone/>
            </a:pPr>
            <a:r>
              <a:rPr lang="en-US" b="1" i="0" dirty="0">
                <a:solidFill>
                  <a:srgbClr val="757575"/>
                </a:solidFill>
                <a:effectLst/>
                <a:latin typeface="Helvetica" pitchFamily="2" charset="0"/>
              </a:rPr>
              <a:t>•</a:t>
            </a:r>
          </a:p>
          <a:p>
            <a:pPr algn="l">
              <a:buNone/>
            </a:pPr>
            <a:r>
              <a:rPr lang="en-US" b="0" i="0" dirty="0">
                <a:solidFill>
                  <a:srgbClr val="2E2E2E"/>
                </a:solidFill>
                <a:effectLst/>
                <a:latin typeface="Helvetica" pitchFamily="2" charset="0"/>
              </a:rPr>
              <a:t>Cryptic splicing may yield ∼10% of pathogenic variants in neurodevelopmental disorders</a:t>
            </a:r>
          </a:p>
          <a:p>
            <a:pPr algn="l">
              <a:buNone/>
            </a:pPr>
            <a:r>
              <a:rPr lang="en-US" b="1" i="0" dirty="0">
                <a:solidFill>
                  <a:srgbClr val="757575"/>
                </a:solidFill>
                <a:effectLst/>
                <a:latin typeface="Helvetica" pitchFamily="2" charset="0"/>
              </a:rPr>
              <a:t>•</a:t>
            </a:r>
          </a:p>
          <a:p>
            <a:pPr algn="l">
              <a:buNone/>
            </a:pPr>
            <a:r>
              <a:rPr lang="en-US" b="0" i="0" dirty="0">
                <a:solidFill>
                  <a:srgbClr val="2E2E2E"/>
                </a:solidFill>
                <a:effectLst/>
                <a:latin typeface="Helvetica" pitchFamily="2" charset="0"/>
              </a:rPr>
              <a:t>Cryptic splice variants frequently give rise to alternative splicing</a:t>
            </a:r>
          </a:p>
          <a:p>
            <a:pPr algn="l">
              <a:buNone/>
            </a:pPr>
            <a:endParaRPr lang="en-US" b="0" i="0" dirty="0">
              <a:solidFill>
                <a:srgbClr val="2E2E2E"/>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effectLst/>
                <a:latin typeface="Merriweather Sans" panose="020F0502020204030204" pitchFamily="34" charset="0"/>
              </a:rPr>
              <a:t>Predicting RNA splicing from DNA sequence using Pangolin</a:t>
            </a:r>
          </a:p>
          <a:p>
            <a:pPr algn="l">
              <a:buNone/>
            </a:pPr>
            <a:endParaRPr lang="en-US" b="0" i="0" dirty="0">
              <a:solidFill>
                <a:srgbClr val="2E2E2E"/>
              </a:solidFill>
              <a:effectLst/>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17</a:t>
            </a:fld>
            <a:endParaRPr lang="en-US"/>
          </a:p>
        </p:txBody>
      </p:sp>
    </p:spTree>
    <p:extLst>
      <p:ext uri="{BB962C8B-B14F-4D97-AF65-F5344CB8AC3E}">
        <p14:creationId xmlns:p14="http://schemas.microsoft.com/office/powerpoint/2010/main" val="3342078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compare all submitted predictors against the experimental ground truth using both </a:t>
            </a:r>
            <a:r>
              <a:rPr lang="en-US" b="1" dirty="0"/>
              <a:t>Pearson</a:t>
            </a:r>
            <a:r>
              <a:rPr lang="en-US" dirty="0"/>
              <a:t> and </a:t>
            </a:r>
            <a:r>
              <a:rPr lang="en-US" b="1" dirty="0"/>
              <a:t>Spearman</a:t>
            </a:r>
            <a:r>
              <a:rPr lang="en-US" dirty="0"/>
              <a:t> correlations.</a:t>
            </a:r>
          </a:p>
          <a:p>
            <a:r>
              <a:rPr lang="en-US" dirty="0"/>
              <a:t>On both metrics, </a:t>
            </a:r>
            <a:r>
              <a:rPr lang="en-US" b="1" dirty="0"/>
              <a:t>Pangolin</a:t>
            </a:r>
            <a:r>
              <a:rPr lang="en-US" dirty="0"/>
              <a:t> and </a:t>
            </a:r>
            <a:r>
              <a:rPr lang="en-US" b="1" dirty="0" err="1"/>
              <a:t>Evolutionary_Action</a:t>
            </a:r>
            <a:r>
              <a:rPr lang="en-US" dirty="0"/>
              <a:t> are consistently the top performers, showing the strongest agreement with the real </a:t>
            </a:r>
            <a:r>
              <a:rPr lang="en-US" dirty="0" err="1"/>
              <a:t>abrrent</a:t>
            </a:r>
            <a:r>
              <a:rPr lang="en-US" dirty="0"/>
              <a:t> splicing measurements.</a:t>
            </a:r>
            <a:br>
              <a:rPr lang="en-US" dirty="0"/>
            </a:br>
            <a:r>
              <a:rPr lang="en-US" b="1" dirty="0" err="1"/>
              <a:t>SpliceAI</a:t>
            </a:r>
            <a:r>
              <a:rPr lang="en-US" dirty="0"/>
              <a:t> also performs well, ranking right below the top tier.</a:t>
            </a:r>
          </a:p>
          <a:p>
            <a:r>
              <a:rPr lang="en-US" dirty="0"/>
              <a:t>Other models show moderate to low correlation, with some methods producing near-zero or even negative correlations, suggesting limited predictive power under the current test set.</a:t>
            </a:r>
          </a:p>
          <a:p>
            <a:r>
              <a:rPr lang="en-US" dirty="0"/>
              <a:t>Overall, these two plots provide a clear performance ranking that is consistent across correlation measures.”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18</a:t>
            </a:fld>
            <a:endParaRPr lang="en-US"/>
          </a:p>
        </p:txBody>
      </p:sp>
    </p:spTree>
    <p:extLst>
      <p:ext uri="{BB962C8B-B14F-4D97-AF65-F5344CB8AC3E}">
        <p14:creationId xmlns:p14="http://schemas.microsoft.com/office/powerpoint/2010/main" val="1022274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heatmap visualizes all predictor outputs across the 1,567 variants in the test set, with hierarchical</a:t>
            </a:r>
            <a:r>
              <a:rPr lang="en-US" sz="1200" b="0" i="0" u="none" strike="noStrike" kern="1200" dirty="0">
                <a:solidFill>
                  <a:schemeClr val="tx1"/>
                </a:solidFill>
                <a:effectLst/>
                <a:latin typeface="+mn-lt"/>
                <a:ea typeface="+mn-ea"/>
                <a:cs typeface="+mn-cs"/>
                <a:hlinkClick r:id="rId3"/>
              </a:rPr>
              <a:t>/ˌhaɪə'rɑrkɪkl/</a:t>
            </a:r>
            <a:r>
              <a:rPr lang="en-US" dirty="0"/>
              <a:t> clustering applied to both predictors and variants.</a:t>
            </a:r>
          </a:p>
          <a:p>
            <a:r>
              <a:rPr lang="en-US" dirty="0"/>
              <a:t>We can see a clear block structure:</a:t>
            </a:r>
          </a:p>
          <a:p>
            <a:r>
              <a:rPr lang="en-US" dirty="0"/>
              <a:t>Predictors that correlate well with the experimental truth (such as </a:t>
            </a:r>
            <a:r>
              <a:rPr lang="en-US" b="1" dirty="0" err="1"/>
              <a:t>Evolutionary_Action</a:t>
            </a:r>
            <a:r>
              <a:rPr lang="en-US" dirty="0"/>
              <a:t>, </a:t>
            </a:r>
            <a:r>
              <a:rPr lang="en-US" b="1" dirty="0"/>
              <a:t>INLAB</a:t>
            </a:r>
            <a:r>
              <a:rPr lang="en-US" dirty="0"/>
              <a:t>, </a:t>
            </a:r>
            <a:r>
              <a:rPr lang="en-US" b="1" dirty="0" err="1"/>
              <a:t>SpliceAI</a:t>
            </a:r>
            <a:r>
              <a:rPr lang="en-US" dirty="0"/>
              <a:t>, and </a:t>
            </a:r>
            <a:r>
              <a:rPr lang="en-US" b="1" dirty="0"/>
              <a:t>Pangolin</a:t>
            </a:r>
            <a:r>
              <a:rPr lang="en-US" dirty="0"/>
              <a:t>) cluster together and show strong, consistent signal patterns.</a:t>
            </a:r>
          </a:p>
          <a:p>
            <a:r>
              <a:rPr lang="en-US" dirty="0"/>
              <a:t>#In contrast, predictors from </a:t>
            </a:r>
            <a:r>
              <a:rPr lang="en-US" b="1" dirty="0"/>
              <a:t>3billion</a:t>
            </a:r>
            <a:r>
              <a:rPr lang="en-US" dirty="0"/>
              <a:t> and some </a:t>
            </a:r>
            <a:r>
              <a:rPr lang="en-US" b="1" dirty="0"/>
              <a:t>AIBIA</a:t>
            </a:r>
            <a:r>
              <a:rPr lang="en-US" dirty="0"/>
              <a:t> models form separate clusters with much weaker or inconsistent signals, which matches their lower correlation scores.</a:t>
            </a:r>
          </a:p>
          <a:p>
            <a:r>
              <a:rPr lang="en-US" dirty="0"/>
              <a:t>Overall, this heatmap provides a global view of predictor similarity and highlights which methods capture meaningful splicing patterns.”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19</a:t>
            </a:fld>
            <a:endParaRPr lang="en-US"/>
          </a:p>
        </p:txBody>
      </p:sp>
    </p:spTree>
    <p:extLst>
      <p:ext uri="{BB962C8B-B14F-4D97-AF65-F5344CB8AC3E}">
        <p14:creationId xmlns:p14="http://schemas.microsoft.com/office/powerpoint/2010/main" val="2275874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52FF3-CA4F-1757-3986-89D9D5B6A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E866C-B091-F84D-869D-9DFAA28B4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A1403-A204-AA37-063D-0AB691096E2F}"/>
              </a:ext>
            </a:extLst>
          </p:cNvPr>
          <p:cNvSpPr>
            <a:spLocks noGrp="1"/>
          </p:cNvSpPr>
          <p:nvPr>
            <p:ph type="body" idx="1"/>
          </p:nvPr>
        </p:nvSpPr>
        <p:spPr/>
        <p:txBody>
          <a:bodyPr/>
          <a:lstStyle/>
          <a:p>
            <a:r>
              <a:rPr lang="en-US" b="1" dirty="0"/>
              <a:t>“At this point, a natural question is: what actually makes a splicing predictor perform well in this challenge?</a:t>
            </a:r>
            <a:br>
              <a:rPr lang="en-US" dirty="0"/>
            </a:br>
            <a:r>
              <a:rPr lang="en-US" dirty="0"/>
              <a:t>From our benchmark, three predictors clearly stand out: </a:t>
            </a:r>
            <a:r>
              <a:rPr lang="en-US" b="1" dirty="0" err="1"/>
              <a:t>Evolutionary_Action</a:t>
            </a:r>
            <a:r>
              <a:rPr lang="en-US" b="1" dirty="0"/>
              <a:t>, INLAB_BBSR, and </a:t>
            </a:r>
            <a:r>
              <a:rPr lang="en-US" b="1" dirty="0" err="1"/>
              <a:t>Zhliu</a:t>
            </a:r>
            <a:r>
              <a:rPr lang="en-US" dirty="0"/>
              <a:t>.</a:t>
            </a:r>
            <a:br>
              <a:rPr lang="en-US" dirty="0"/>
            </a:br>
            <a:r>
              <a:rPr lang="en-US" dirty="0"/>
              <a:t>In the next few slides, I’ll take a closer look at how each of these methods is built and what common design choices might be driving their strong performance.”**</a:t>
            </a:r>
          </a:p>
        </p:txBody>
      </p:sp>
      <p:sp>
        <p:nvSpPr>
          <p:cNvPr id="4" name="Slide Number Placeholder 3">
            <a:extLst>
              <a:ext uri="{FF2B5EF4-FFF2-40B4-BE49-F238E27FC236}">
                <a16:creationId xmlns:a16="http://schemas.microsoft.com/office/drawing/2014/main" id="{3A887CB8-9471-A355-4AAD-E91C63195113}"/>
              </a:ext>
            </a:extLst>
          </p:cNvPr>
          <p:cNvSpPr>
            <a:spLocks noGrp="1"/>
          </p:cNvSpPr>
          <p:nvPr>
            <p:ph type="sldNum" sz="quarter" idx="5"/>
          </p:nvPr>
        </p:nvSpPr>
        <p:spPr/>
        <p:txBody>
          <a:bodyPr/>
          <a:lstStyle/>
          <a:p>
            <a:fld id="{5A540C28-50FA-B14B-8802-3FB7CDA556F7}" type="slidenum">
              <a:rPr lang="en-US" smtClean="0"/>
              <a:t>20</a:t>
            </a:fld>
            <a:endParaRPr lang="en-US"/>
          </a:p>
        </p:txBody>
      </p:sp>
    </p:spTree>
    <p:extLst>
      <p:ext uri="{BB962C8B-B14F-4D97-AF65-F5344CB8AC3E}">
        <p14:creationId xmlns:p14="http://schemas.microsoft.com/office/powerpoint/2010/main" val="770567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Evolutionary_Action</a:t>
            </a:r>
            <a:r>
              <a:rPr lang="en-US" dirty="0"/>
              <a:t> achieves strong performance by integrating </a:t>
            </a:r>
            <a:r>
              <a:rPr lang="en-US" b="1" dirty="0"/>
              <a:t>three different variant-effect predictors</a:t>
            </a:r>
            <a:r>
              <a:rPr lang="en-US" dirty="0"/>
              <a:t>:</a:t>
            </a:r>
            <a:br>
              <a:rPr lang="en-US" dirty="0"/>
            </a:br>
            <a:r>
              <a:rPr lang="en-US" dirty="0"/>
              <a:t>#</a:t>
            </a:r>
            <a:r>
              <a:rPr lang="en-US" dirty="0" err="1"/>
              <a:t>SpliceAI</a:t>
            </a:r>
            <a:r>
              <a:rPr lang="en-US" dirty="0"/>
              <a:t> for splicing impact, CADD for general functional effects, and FATHMM-XF for regulatory impact.</a:t>
            </a:r>
            <a:br>
              <a:rPr lang="en-US" dirty="0"/>
            </a:br>
            <a:r>
              <a:rPr lang="en-US" dirty="0"/>
              <a:t>These scores are combined using heuristic </a:t>
            </a:r>
            <a:r>
              <a:rPr lang="en-US" sz="1200" b="0" i="0" u="none" strike="noStrike" kern="1200" dirty="0">
                <a:solidFill>
                  <a:schemeClr val="tx1"/>
                </a:solidFill>
                <a:effectLst/>
                <a:latin typeface="+mn-lt"/>
                <a:ea typeface="+mn-ea"/>
                <a:cs typeface="+mn-cs"/>
                <a:hlinkClick r:id="rId3"/>
              </a:rPr>
              <a:t> /hjʊ'rɪstɪk/</a:t>
            </a:r>
            <a:r>
              <a:rPr lang="en-US" sz="1200" b="0" i="0" u="none" strike="noStrike" kern="1200" dirty="0">
                <a:solidFill>
                  <a:schemeClr val="tx1"/>
                </a:solidFill>
                <a:effectLst/>
                <a:latin typeface="+mn-lt"/>
                <a:ea typeface="+mn-ea"/>
                <a:cs typeface="+mn-cs"/>
              </a:rPr>
              <a:t> </a:t>
            </a:r>
            <a:r>
              <a:rPr lang="en-US" dirty="0"/>
              <a:t>ensemble to produce one composite OASS value.</a:t>
            </a:r>
          </a:p>
          <a:p>
            <a:r>
              <a:rPr lang="en-US" dirty="0"/>
              <a:t>The team tested several model variants.</a:t>
            </a:r>
            <a:br>
              <a:rPr lang="en-US" dirty="0"/>
            </a:br>
            <a:r>
              <a:rPr lang="en-US" b="1" dirty="0"/>
              <a:t>Model 1</a:t>
            </a:r>
            <a:r>
              <a:rPr lang="en-US" dirty="0"/>
              <a:t> uses </a:t>
            </a:r>
            <a:r>
              <a:rPr lang="en-US" dirty="0" err="1"/>
              <a:t>SpliceAI</a:t>
            </a:r>
            <a:r>
              <a:rPr lang="en-US" dirty="0"/>
              <a:t> alone as the baseline.</a:t>
            </a:r>
            <a:br>
              <a:rPr lang="en-US" dirty="0"/>
            </a:br>
            <a:r>
              <a:rPr lang="en-US" b="1" dirty="0"/>
              <a:t>Models 2 and 3</a:t>
            </a:r>
            <a:r>
              <a:rPr lang="en-US" dirty="0"/>
              <a:t> add CADD and FATHMM-XF with different weighting schemes, allowing them to evaluate how much these additional functional scores improve </a:t>
            </a:r>
            <a:r>
              <a:rPr lang="en-US" dirty="0" err="1"/>
              <a:t>SpliceAI</a:t>
            </a:r>
            <a:r>
              <a:rPr lang="en-US" dirty="0"/>
              <a:t>-based predictions.</a:t>
            </a:r>
          </a:p>
          <a:p>
            <a:r>
              <a:rPr lang="en-US" b="1" dirty="0"/>
              <a:t>Models 4–6</a:t>
            </a:r>
            <a:r>
              <a:rPr lang="en-US" dirty="0"/>
              <a:t> extend these approaches further by incorporating </a:t>
            </a:r>
            <a:r>
              <a:rPr lang="en-US" b="1" dirty="0"/>
              <a:t>sequence-context or neighbor-aware adjustments</a:t>
            </a:r>
            <a:r>
              <a:rPr lang="en-US" dirty="0"/>
              <a:t>, which help capture local genomic influences, especially in cases like indels.</a:t>
            </a:r>
          </a:p>
          <a:p>
            <a:r>
              <a:rPr lang="en-US" dirty="0"/>
              <a:t>Overall, the method performs well because it blends </a:t>
            </a:r>
            <a:r>
              <a:rPr lang="en-US" b="1" dirty="0"/>
              <a:t>splicing-specific</a:t>
            </a:r>
            <a:r>
              <a:rPr lang="en-US" dirty="0"/>
              <a:t>, </a:t>
            </a:r>
            <a:r>
              <a:rPr lang="en-US" b="1" dirty="0"/>
              <a:t>functional</a:t>
            </a:r>
            <a:r>
              <a:rPr lang="en-US" dirty="0"/>
              <a:t>, and </a:t>
            </a:r>
            <a:r>
              <a:rPr lang="en-US" b="1" dirty="0"/>
              <a:t>regulatory</a:t>
            </a:r>
            <a:r>
              <a:rPr lang="en-US" dirty="0"/>
              <a:t> information, while also accounting for </a:t>
            </a:r>
            <a:r>
              <a:rPr lang="en-US" b="1" dirty="0"/>
              <a:t>local sequence context</a:t>
            </a:r>
            <a:r>
              <a:rPr lang="en-US" dirty="0"/>
              <a:t>.”</a:t>
            </a:r>
          </a:p>
          <a:p>
            <a:endParaRPr lang="en-US" dirty="0"/>
          </a:p>
          <a:p>
            <a:endParaRPr lang="en-US" dirty="0"/>
          </a:p>
          <a:p>
            <a:endParaRPr lang="en-US" dirty="0"/>
          </a:p>
          <a:p>
            <a:r>
              <a:rPr lang="en-US" dirty="0"/>
              <a:t>OASS provides a unified metric for capturing predicted splicing impact.</a:t>
            </a:r>
          </a:p>
          <a:p>
            <a:r>
              <a:rPr lang="en-US" dirty="0"/>
              <a:t>Six heuristic models allow systematic comparison of different tools, weightings, and neighbor-aware adjustments.</a:t>
            </a:r>
          </a:p>
          <a:p>
            <a:r>
              <a:rPr lang="en-US" dirty="0"/>
              <a:t>This framework helps identify which combination of predictors best approximates experimental splicing outcomes.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21</a:t>
            </a:fld>
            <a:endParaRPr lang="en-US"/>
          </a:p>
        </p:txBody>
      </p:sp>
    </p:spTree>
    <p:extLst>
      <p:ext uri="{BB962C8B-B14F-4D97-AF65-F5344CB8AC3E}">
        <p14:creationId xmlns:p14="http://schemas.microsoft.com/office/powerpoint/2010/main" val="3895201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“INLAB_BBSR_2025 followed a unified framework across all six of their models.</a:t>
            </a:r>
            <a:br>
              <a:rPr lang="en-US" dirty="0"/>
            </a:br>
            <a:r>
              <a:rPr lang="en-US" dirty="0"/>
              <a:t>They started by using a set of strong splicing-related features—primarily the </a:t>
            </a:r>
            <a:r>
              <a:rPr lang="en-US" dirty="0" err="1"/>
              <a:t>SpliceTransformer</a:t>
            </a:r>
            <a:r>
              <a:rPr lang="en-US" dirty="0"/>
              <a:t> </a:t>
            </a:r>
            <a:r>
              <a:rPr lang="en-US" dirty="0" err="1"/>
              <a:t>delSplice</a:t>
            </a:r>
            <a:r>
              <a:rPr lang="en-US" dirty="0"/>
              <a:t> scores, </a:t>
            </a:r>
            <a:r>
              <a:rPr lang="en-US" dirty="0" err="1"/>
              <a:t>MMSplice</a:t>
            </a:r>
            <a:r>
              <a:rPr lang="en-US" dirty="0"/>
              <a:t> delta logit PSI, and several pathogenicity</a:t>
            </a:r>
            <a:r>
              <a:rPr lang="en-US" sz="1200" b="0" i="0" u="none" strike="noStrike" kern="1200" dirty="0">
                <a:solidFill>
                  <a:schemeClr val="tx1"/>
                </a:solidFill>
                <a:effectLst/>
                <a:latin typeface="+mn-lt"/>
                <a:ea typeface="+mn-ea"/>
                <a:cs typeface="+mn-cs"/>
                <a:hlinkClick r:id="rId3"/>
              </a:rPr>
              <a:t> /ˌpæ</a:t>
            </a:r>
            <a:r>
              <a:rPr lang="el-GR" sz="1200" b="0" i="0" u="none" strike="noStrike" kern="1200" dirty="0">
                <a:solidFill>
                  <a:schemeClr val="tx1"/>
                </a:solidFill>
                <a:effectLst/>
                <a:latin typeface="+mn-lt"/>
                <a:ea typeface="+mn-ea"/>
                <a:cs typeface="+mn-cs"/>
                <a:hlinkClick r:id="rId3"/>
              </a:rPr>
              <a:t>θ</a:t>
            </a:r>
            <a:r>
              <a:rPr lang="en-US" sz="1200" b="0" i="0" u="none" strike="noStrike" kern="1200" dirty="0">
                <a:solidFill>
                  <a:schemeClr val="tx1"/>
                </a:solidFill>
                <a:effectLst/>
                <a:latin typeface="+mn-lt"/>
                <a:ea typeface="+mn-ea"/>
                <a:cs typeface="+mn-cs"/>
                <a:hlinkClick r:id="rId3"/>
              </a:rPr>
              <a:t>ədʒi'nisiti/</a:t>
            </a:r>
            <a:r>
              <a:rPr lang="en-US" dirty="0"/>
              <a:t> scores.</a:t>
            </a:r>
            <a:endParaRPr lang="en-US" dirty="0">
              <a:solidFill>
                <a:schemeClr val="bg2">
                  <a:lumMod val="75000"/>
                </a:schemeClr>
              </a:solidFill>
            </a:endParaRPr>
          </a:p>
          <a:p>
            <a:r>
              <a:rPr lang="en-US" dirty="0"/>
              <a:t>For supervision, they treated the experimental </a:t>
            </a:r>
            <a:r>
              <a:rPr lang="en-US" dirty="0" err="1"/>
              <a:t>AbS</a:t>
            </a:r>
            <a:r>
              <a:rPr lang="en-US" dirty="0"/>
              <a:t> values as regression labels and split the CAGI dataset into training, validation, and test sets.</a:t>
            </a:r>
            <a:br>
              <a:rPr lang="en-US" dirty="0"/>
            </a:br>
            <a:r>
              <a:rPr lang="en-US" dirty="0"/>
              <a:t>Each of the six models is a regression-based approach that estimates the magnitude of aberrant splicing.</a:t>
            </a:r>
          </a:p>
          <a:p>
            <a:r>
              <a:rPr lang="en-US" dirty="0"/>
              <a:t>#The key differences among the six models lie in the regression method used and in how predictions were combined—ranging from simple averaging to weighted ensembles, meta-learning, and a neural network strategy.</a:t>
            </a:r>
            <a:br>
              <a:rPr lang="en-US" dirty="0"/>
            </a:br>
            <a:r>
              <a:rPr lang="en-US" dirty="0"/>
              <a:t>Overall, their strong performance comes from using rich splicing features together with multiple ensemble formulations.”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22</a:t>
            </a:fld>
            <a:endParaRPr lang="en-US"/>
          </a:p>
        </p:txBody>
      </p:sp>
    </p:spTree>
    <p:extLst>
      <p:ext uri="{BB962C8B-B14F-4D97-AF65-F5344CB8AC3E}">
        <p14:creationId xmlns:p14="http://schemas.microsoft.com/office/powerpoint/2010/main" val="2823799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ZhliU’s</a:t>
            </a:r>
            <a:r>
              <a:rPr lang="en-US" dirty="0"/>
              <a:t> method builds heavily on </a:t>
            </a:r>
            <a:r>
              <a:rPr lang="en-US" dirty="0" err="1"/>
              <a:t>SpliceAI</a:t>
            </a:r>
            <a:r>
              <a:rPr lang="en-US" dirty="0"/>
              <a:t>-derived information.</a:t>
            </a:r>
            <a:br>
              <a:rPr lang="en-US" dirty="0"/>
            </a:br>
            <a:r>
              <a:rPr lang="en-US" dirty="0"/>
              <a:t>They first extract </a:t>
            </a:r>
            <a:r>
              <a:rPr lang="en-US" dirty="0" err="1"/>
              <a:t>SpliceAI</a:t>
            </a:r>
            <a:r>
              <a:rPr lang="en-US" dirty="0"/>
              <a:t> donor and acceptor probability profiles and engineer a rich set of sequence features</a:t>
            </a:r>
          </a:p>
          <a:p>
            <a:r>
              <a:rPr lang="en-US" dirty="0"/>
              <a:t>Using these features, they train multiple </a:t>
            </a:r>
            <a:r>
              <a:rPr lang="en-US" dirty="0" err="1"/>
              <a:t>XGBoost</a:t>
            </a:r>
            <a:r>
              <a:rPr lang="en-US" dirty="0"/>
              <a:t> regression models and then apply ridge-regression stacking to combine them into a final ensemble predictor.</a:t>
            </a:r>
            <a:br>
              <a:rPr lang="en-US" dirty="0"/>
            </a:br>
            <a:r>
              <a:rPr lang="en-US" dirty="0"/>
              <a:t>A teacher–student framework is used to obtain cleaner PSI estimates: </a:t>
            </a:r>
          </a:p>
          <a:p>
            <a:r>
              <a:rPr lang="en-US" dirty="0"/>
              <a:t>The final model is then retrained on this denoised dataset for improved generalization</a:t>
            </a:r>
          </a:p>
          <a:p>
            <a:endParaRPr lang="en-US" dirty="0"/>
          </a:p>
          <a:p>
            <a:r>
              <a:rPr lang="en-US" dirty="0"/>
              <a:t>“After reviewing the methods used by the top-performing predictors, I’d also like to raise one more question for discussion:”</a:t>
            </a:r>
          </a:p>
          <a:p>
            <a:endParaRPr lang="en-US" dirty="0"/>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23</a:t>
            </a:fld>
            <a:endParaRPr lang="en-US"/>
          </a:p>
        </p:txBody>
      </p:sp>
    </p:spTree>
    <p:extLst>
      <p:ext uri="{BB962C8B-B14F-4D97-AF65-F5344CB8AC3E}">
        <p14:creationId xmlns:p14="http://schemas.microsoft.com/office/powerpoint/2010/main" val="1403233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B2D0B-9F44-2C7B-AF12-C4A8C5311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C4492-1F51-AA06-983D-457EF416F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7D0BA-86FD-B6BE-7AC1-5780E74ABE47}"/>
              </a:ext>
            </a:extLst>
          </p:cNvPr>
          <p:cNvSpPr>
            <a:spLocks noGrp="1"/>
          </p:cNvSpPr>
          <p:nvPr>
            <p:ph type="body" idx="1"/>
          </p:nvPr>
        </p:nvSpPr>
        <p:spPr/>
        <p:txBody>
          <a:bodyPr/>
          <a:lstStyle/>
          <a:p>
            <a:r>
              <a:rPr lang="en-US" dirty="0"/>
              <a:t>“After reviewing the methods used by the top-performing predictors, I’d also like to raise one more question for discussion:”</a:t>
            </a:r>
          </a:p>
        </p:txBody>
      </p:sp>
      <p:sp>
        <p:nvSpPr>
          <p:cNvPr id="4" name="Slide Number Placeholder 3">
            <a:extLst>
              <a:ext uri="{FF2B5EF4-FFF2-40B4-BE49-F238E27FC236}">
                <a16:creationId xmlns:a16="http://schemas.microsoft.com/office/drawing/2014/main" id="{7E3F394F-220F-3D01-70D1-D97D5BEECE9F}"/>
              </a:ext>
            </a:extLst>
          </p:cNvPr>
          <p:cNvSpPr>
            <a:spLocks noGrp="1"/>
          </p:cNvSpPr>
          <p:nvPr>
            <p:ph type="sldNum" sz="quarter" idx="5"/>
          </p:nvPr>
        </p:nvSpPr>
        <p:spPr/>
        <p:txBody>
          <a:bodyPr/>
          <a:lstStyle/>
          <a:p>
            <a:fld id="{5A540C28-50FA-B14B-8802-3FB7CDA556F7}" type="slidenum">
              <a:rPr lang="en-US" smtClean="0"/>
              <a:t>24</a:t>
            </a:fld>
            <a:endParaRPr lang="en-US"/>
          </a:p>
        </p:txBody>
      </p:sp>
    </p:spTree>
    <p:extLst>
      <p:ext uri="{BB962C8B-B14F-4D97-AF65-F5344CB8AC3E}">
        <p14:creationId xmlns:p14="http://schemas.microsoft.com/office/powerpoint/2010/main" val="261496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“3billion’s method is built on the </a:t>
            </a:r>
            <a:r>
              <a:rPr lang="en-US" dirty="0" err="1"/>
              <a:t>IssaSplice</a:t>
            </a:r>
            <a:r>
              <a:rPr lang="en-US" dirty="0"/>
              <a:t> backbone, using a Nucleotide Transformer model trained on 270-bp local windows. It predicts both splice-site class and PSI, with supervision from GENCODE and </a:t>
            </a:r>
            <a:r>
              <a:rPr lang="en-US" dirty="0" err="1"/>
              <a:t>GTEx</a:t>
            </a:r>
            <a:r>
              <a:rPr lang="en-US" dirty="0"/>
              <a:t>. For variant scoring, they use two modules—one for deep-intronic variants and one for peri-</a:t>
            </a:r>
            <a:r>
              <a:rPr lang="en-US" dirty="0" err="1"/>
              <a:t>exonic</a:t>
            </a:r>
            <a:r>
              <a:rPr lang="en-US" dirty="0"/>
              <a:t> variants</a:t>
            </a:r>
          </a:p>
          <a:p>
            <a:r>
              <a:rPr lang="en-US" dirty="0"/>
              <a:t>The method seems </a:t>
            </a:r>
            <a:r>
              <a:rPr lang="en-US" dirty="0" err="1"/>
              <a:t>resonable</a:t>
            </a:r>
            <a:r>
              <a:rPr lang="en-US" dirty="0"/>
              <a:t>, one likely reason for its relatively weaker performance is the limited 270-bp context window. Splicing regulation often depends on long-range sequence context, and models like </a:t>
            </a:r>
            <a:r>
              <a:rPr lang="en-US" dirty="0" err="1"/>
              <a:t>SpliceAI</a:t>
            </a:r>
            <a:r>
              <a:rPr lang="en-US" dirty="0"/>
              <a:t> use much larger input windows, which may capture regulatory signals that this shorter-window model misses.”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25</a:t>
            </a:fld>
            <a:endParaRPr lang="en-US"/>
          </a:p>
        </p:txBody>
      </p:sp>
    </p:spTree>
    <p:extLst>
      <p:ext uri="{BB962C8B-B14F-4D97-AF65-F5344CB8AC3E}">
        <p14:creationId xmlns:p14="http://schemas.microsoft.com/office/powerpoint/2010/main" val="3439419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these results highlight both how far splicing predictors have come and where they still fall short. As we think about what could move the field forward, combining models might be a very promising direction, and future training frameworks will probably benefit from using richer information—like longer upstream and downstream sequence context. It’s also worth asking whether experimental designs could capture longer regulatory regions so the models have better support.”</a:t>
            </a:r>
          </a:p>
          <a:p>
            <a:endParaRPr lang="en-US" dirty="0"/>
          </a:p>
          <a:p>
            <a:r>
              <a:rPr lang="en-US" dirty="0"/>
              <a:t>These are just my own thoughts, and I’d really love to hear others’ suggestions or even counter-arguments</a:t>
            </a:r>
          </a:p>
        </p:txBody>
      </p:sp>
      <p:sp>
        <p:nvSpPr>
          <p:cNvPr id="4" name="Slide Number Placeholder 3"/>
          <p:cNvSpPr>
            <a:spLocks noGrp="1"/>
          </p:cNvSpPr>
          <p:nvPr>
            <p:ph type="sldNum" sz="quarter" idx="5"/>
          </p:nvPr>
        </p:nvSpPr>
        <p:spPr/>
        <p:txBody>
          <a:bodyPr/>
          <a:lstStyle/>
          <a:p>
            <a:fld id="{5A540C28-50FA-B14B-8802-3FB7CDA556F7}" type="slidenum">
              <a:rPr lang="en-US" smtClean="0"/>
              <a:t>26</a:t>
            </a:fld>
            <a:endParaRPr lang="en-US"/>
          </a:p>
        </p:txBody>
      </p:sp>
    </p:spTree>
    <p:extLst>
      <p:ext uri="{BB962C8B-B14F-4D97-AF65-F5344CB8AC3E}">
        <p14:creationId xmlns:p14="http://schemas.microsoft.com/office/powerpoint/2010/main" val="1325108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next steps, we have two main directions.</a:t>
            </a:r>
            <a:br>
              <a:rPr lang="en-US" dirty="0"/>
            </a:br>
            <a:r>
              <a:rPr lang="en-US" dirty="0"/>
              <a:t>First, we will perform a more comprehensive analysis once the complete test-set results are released. This will allow us to evaluate the predictors more thoroughly and refine our comparisons.</a:t>
            </a:r>
          </a:p>
          <a:p>
            <a:r>
              <a:rPr lang="en-US" dirty="0"/>
              <a:t>Second, we plan to expand the analysis by including additional splicing predictors, such as </a:t>
            </a:r>
            <a:r>
              <a:rPr lang="en-US" dirty="0" err="1"/>
              <a:t>SpliceTransformer</a:t>
            </a:r>
            <a:r>
              <a:rPr lang="en-US" dirty="0"/>
              <a:t>, </a:t>
            </a:r>
            <a:r>
              <a:rPr lang="en-US" dirty="0" err="1"/>
              <a:t>MMSplice</a:t>
            </a:r>
            <a:r>
              <a:rPr lang="en-US" dirty="0"/>
              <a:t>, and several others. Incorporating a broader set of models will help us better understand the strengths and limitations of different methodological approaches.”</a:t>
            </a:r>
          </a:p>
          <a:p>
            <a:endParaRPr lang="en-US" altLang="zh-CN" dirty="0"/>
          </a:p>
          <a:p>
            <a:endParaRPr lang="en-US" altLang="zh-CN" dirty="0"/>
          </a:p>
          <a:p>
            <a:r>
              <a:rPr lang="zh-CN" altLang="en-US" dirty="0"/>
              <a:t>这是为了捕捉：</a:t>
            </a:r>
          </a:p>
          <a:p>
            <a:r>
              <a:rPr lang="zh-CN" altLang="en-US" dirty="0"/>
              <a:t>远程剪接增强子</a:t>
            </a:r>
            <a:r>
              <a:rPr lang="en-US" altLang="zh-CN" dirty="0"/>
              <a:t>/</a:t>
            </a:r>
            <a:r>
              <a:rPr lang="zh-CN" altLang="en-US" dirty="0"/>
              <a:t>抑制子（</a:t>
            </a:r>
            <a:r>
              <a:rPr lang="en-US" dirty="0"/>
              <a:t>ESE/ESS/ISE/ISS）</a:t>
            </a:r>
          </a:p>
          <a:p>
            <a:r>
              <a:rPr lang="en-US" dirty="0"/>
              <a:t>branch point</a:t>
            </a:r>
          </a:p>
          <a:p>
            <a:r>
              <a:rPr lang="zh-CN" altLang="en-US" dirty="0"/>
              <a:t>长距离 </a:t>
            </a:r>
            <a:r>
              <a:rPr lang="en-US" dirty="0"/>
              <a:t>RNA secondary structure </a:t>
            </a:r>
            <a:r>
              <a:rPr lang="zh-CN" altLang="en-US" dirty="0"/>
              <a:t>影响</a:t>
            </a:r>
          </a:p>
          <a:p>
            <a:r>
              <a:rPr lang="en-US" dirty="0"/>
              <a:t>cryptic splice site activation</a:t>
            </a:r>
          </a:p>
          <a:p>
            <a:r>
              <a:rPr lang="en-US" dirty="0"/>
              <a:t>deep intronic regulatory elements</a:t>
            </a:r>
          </a:p>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27</a:t>
            </a:fld>
            <a:endParaRPr lang="en-US"/>
          </a:p>
        </p:txBody>
      </p:sp>
    </p:spTree>
    <p:extLst>
      <p:ext uri="{BB962C8B-B14F-4D97-AF65-F5344CB8AC3E}">
        <p14:creationId xmlns:p14="http://schemas.microsoft.com/office/powerpoint/2010/main" val="27627730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last, I really thank </a:t>
            </a:r>
            <a:r>
              <a:rPr lang="en-US" dirty="0" err="1"/>
              <a:t>zefeng</a:t>
            </a:r>
            <a:r>
              <a:rPr lang="en-US" dirty="0"/>
              <a:t>, who works together with this assessment, and thank steven, </a:t>
            </a:r>
            <a:r>
              <a:rPr lang="en-US" dirty="0" err="1"/>
              <a:t>predrag</a:t>
            </a:r>
            <a:r>
              <a:rPr lang="en-US" dirty="0"/>
              <a:t>, and </a:t>
            </a:r>
            <a:r>
              <a:rPr lang="en-US" dirty="0" err="1"/>
              <a:t>kinga</a:t>
            </a:r>
            <a:r>
              <a:rPr lang="en-US" dirty="0"/>
              <a:t> for the discussion</a:t>
            </a:r>
          </a:p>
        </p:txBody>
      </p:sp>
      <p:sp>
        <p:nvSpPr>
          <p:cNvPr id="4" name="Slide Number Placeholder 3"/>
          <p:cNvSpPr>
            <a:spLocks noGrp="1"/>
          </p:cNvSpPr>
          <p:nvPr>
            <p:ph type="sldNum" sz="quarter" idx="5"/>
          </p:nvPr>
        </p:nvSpPr>
        <p:spPr/>
        <p:txBody>
          <a:bodyPr/>
          <a:lstStyle/>
          <a:p>
            <a:fld id="{5A540C28-50FA-B14B-8802-3FB7CDA556F7}" type="slidenum">
              <a:rPr lang="en-US" smtClean="0"/>
              <a:t>28</a:t>
            </a:fld>
            <a:endParaRPr lang="en-US"/>
          </a:p>
        </p:txBody>
      </p:sp>
    </p:spTree>
    <p:extLst>
      <p:ext uri="{BB962C8B-B14F-4D97-AF65-F5344CB8AC3E}">
        <p14:creationId xmlns:p14="http://schemas.microsoft.com/office/powerpoint/2010/main" val="1199482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540C28-50FA-B14B-8802-3FB7CDA556F7}" type="slidenum">
              <a:rPr lang="en-US" smtClean="0"/>
              <a:t>30</a:t>
            </a:fld>
            <a:endParaRPr lang="en-US"/>
          </a:p>
        </p:txBody>
      </p:sp>
    </p:spTree>
    <p:extLst>
      <p:ext uri="{BB962C8B-B14F-4D97-AF65-F5344CB8AC3E}">
        <p14:creationId xmlns:p14="http://schemas.microsoft.com/office/powerpoint/2010/main" val="981808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C239-DB34-830C-4555-D156EDA52B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49E7B9-89B8-1754-776F-66941D7626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E5D5D9-E50C-1AFB-3365-AEC452D109CC}"/>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06FCE367-4465-628D-3DA9-A86719D0E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5C1D7-7CDB-4251-E2AF-55BFB40A1F0A}"/>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389940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5F65-DEFC-E549-8B48-B75D6DC311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E4C85F-927C-B635-FF55-1DD83EFE3A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E3279-790A-AF4B-2B71-AE54B400F142}"/>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55B9676C-A9F8-E758-74F8-EBED2DCCFE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093465-1E41-51AA-49DF-DE2373AB3166}"/>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3579395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C822B-ED32-486F-4D70-CFCEFED8EB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451B47-1B48-053D-4628-206F35AF1C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DD2481-237C-8FD9-6E05-C92CBA00A66A}"/>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8DAC678B-59FA-2825-F362-B8A83D4FB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54860-650E-61CF-C542-5C57BBB08EC3}"/>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4023942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CEAD-63E4-EE86-CE48-68FBB2C0D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42A0F0-C400-CB82-CBB4-9E5364961A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4F5388-3CE1-6022-A51A-E09811CF23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805409-86D8-806D-08EF-C51E86E63497}"/>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6" name="Footer Placeholder 5">
            <a:extLst>
              <a:ext uri="{FF2B5EF4-FFF2-40B4-BE49-F238E27FC236}">
                <a16:creationId xmlns:a16="http://schemas.microsoft.com/office/drawing/2014/main" id="{C45BD15F-57F8-28F8-E741-04E9D40611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1D8DE8-4C6B-9E20-3EBA-B1F0633F71B0}"/>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383753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A413E-A157-676E-A09B-1C14CA2522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5F1F25-93E8-91D2-9ABF-80680AF6CD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D7CB5E-CAB8-1ED5-C9F5-67E0C0D755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ABA677-0D85-37B6-AE0D-FEA7597CFD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F17520-7DBC-E8AD-CD74-500B0CD23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18DA41-1F36-2C64-6FB1-C63E3D06EC39}"/>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8" name="Footer Placeholder 7">
            <a:extLst>
              <a:ext uri="{FF2B5EF4-FFF2-40B4-BE49-F238E27FC236}">
                <a16:creationId xmlns:a16="http://schemas.microsoft.com/office/drawing/2014/main" id="{D8198C92-5295-2985-E672-A87114B9B2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F8A467-626F-26BF-6F77-7099FB6D93F8}"/>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8395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DE47-6525-2DEF-239E-F674D6561E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26B13D-88C3-A30C-3F39-7CEE48EAB61E}"/>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4" name="Footer Placeholder 3">
            <a:extLst>
              <a:ext uri="{FF2B5EF4-FFF2-40B4-BE49-F238E27FC236}">
                <a16:creationId xmlns:a16="http://schemas.microsoft.com/office/drawing/2014/main" id="{7256AEB9-5CA2-983B-EDFC-4989E3B140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57560C-7A21-1CD2-4327-0EA69DA2CDEE}"/>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179097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7782D-D5F2-38B4-432A-40956F8FEA57}"/>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3" name="Footer Placeholder 2">
            <a:extLst>
              <a:ext uri="{FF2B5EF4-FFF2-40B4-BE49-F238E27FC236}">
                <a16:creationId xmlns:a16="http://schemas.microsoft.com/office/drawing/2014/main" id="{D8CE451A-F89C-0546-1180-57082F86B4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CF7BBB-E231-E0CE-A34D-03C884E1AC80}"/>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212825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D7CC5-647F-9426-35E4-03C695C278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EC7934-BD2A-FC68-5831-D6CE08AA11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5BC2CB-4F1A-F18C-E583-88414E8E2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571101-8885-8AF2-7323-2489A29C3F4A}"/>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6" name="Footer Placeholder 5">
            <a:extLst>
              <a:ext uri="{FF2B5EF4-FFF2-40B4-BE49-F238E27FC236}">
                <a16:creationId xmlns:a16="http://schemas.microsoft.com/office/drawing/2014/main" id="{ED7FF735-C155-4202-9213-F09BE87E5D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EC5AE3-6C96-FF63-7949-AA884A27FCA1}"/>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3178578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4A3F-E51A-E15B-402E-E2AC520FBC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D3C59A-2C78-1BC5-3D79-17EF84AC55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2FD700-52EE-029F-6B91-C624D9449C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BD8883-D5F0-14BA-E308-7F3E67DB1893}"/>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6" name="Footer Placeholder 5">
            <a:extLst>
              <a:ext uri="{FF2B5EF4-FFF2-40B4-BE49-F238E27FC236}">
                <a16:creationId xmlns:a16="http://schemas.microsoft.com/office/drawing/2014/main" id="{D056379C-46F9-901B-095E-96E1EFC01D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02FB7-D4C7-6860-B9D1-EAE365564A80}"/>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1147018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9E9B-1E8E-72E4-2845-0C2FAF2804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6D4BCE-8DEC-CE90-AB79-C52C891802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11E8D-968B-7805-AFAE-820A00BB8A80}"/>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7C0BA4B5-E152-681B-73C0-C9A8B8934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F2008-6D1C-3D41-8739-AF3F3FD1D192}"/>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29269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CC3F10-5132-F28F-2372-5D3657F635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6DD84D-6ADB-4977-A40B-863AEFB5A2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FE507-C78F-0B85-88B9-99BC3AAE06C8}"/>
              </a:ext>
            </a:extLst>
          </p:cNvPr>
          <p:cNvSpPr>
            <a:spLocks noGrp="1"/>
          </p:cNvSpPr>
          <p:nvPr>
            <p:ph type="dt" sz="half" idx="10"/>
          </p:nvPr>
        </p:nvSpPr>
        <p:spPr/>
        <p:txBody>
          <a:body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43B5B4F8-67D0-3E23-226B-965C54853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F67EC8-57BA-9496-93D4-9BD6F590A313}"/>
              </a:ext>
            </a:extLst>
          </p:cNvPr>
          <p:cNvSpPr>
            <a:spLocks noGrp="1"/>
          </p:cNvSpPr>
          <p:nvPr>
            <p:ph type="sldNum" sz="quarter" idx="12"/>
          </p:nvPr>
        </p:nvSpPr>
        <p:spPr/>
        <p:txBody>
          <a:bodyPr/>
          <a:lstStyle/>
          <a:p>
            <a:fld id="{5CFF111B-E291-6C46-BAE6-1E4ECF33E2DB}" type="slidenum">
              <a:rPr lang="en-US" smtClean="0"/>
              <a:t>‹#›</a:t>
            </a:fld>
            <a:endParaRPr lang="en-US"/>
          </a:p>
        </p:txBody>
      </p:sp>
    </p:spTree>
    <p:extLst>
      <p:ext uri="{BB962C8B-B14F-4D97-AF65-F5344CB8AC3E}">
        <p14:creationId xmlns:p14="http://schemas.microsoft.com/office/powerpoint/2010/main" val="1025833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325817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1DEA12-F453-DCBF-C4BB-C88F28A11D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A490CC-8178-AB38-2CB0-95CA937AC7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4D874-5E65-46DF-ECAC-D8CD38DC54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F8655E-59E7-714E-8836-A891F7F4C27E}" type="datetimeFigureOut">
              <a:rPr lang="en-US" smtClean="0"/>
              <a:t>12/7/25</a:t>
            </a:fld>
            <a:endParaRPr lang="en-US"/>
          </a:p>
        </p:txBody>
      </p:sp>
      <p:sp>
        <p:nvSpPr>
          <p:cNvPr id="5" name="Footer Placeholder 4">
            <a:extLst>
              <a:ext uri="{FF2B5EF4-FFF2-40B4-BE49-F238E27FC236}">
                <a16:creationId xmlns:a16="http://schemas.microsoft.com/office/drawing/2014/main" id="{7307E3B5-615F-8626-A1E2-809D6B201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015E63C-9D58-8055-D749-E76FF3A6F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FF111B-E291-6C46-BAE6-1E4ECF33E2DB}" type="slidenum">
              <a:rPr lang="en-US" smtClean="0"/>
              <a:t>‹#›</a:t>
            </a:fld>
            <a:endParaRPr lang="en-US"/>
          </a:p>
        </p:txBody>
      </p:sp>
    </p:spTree>
    <p:extLst>
      <p:ext uri="{BB962C8B-B14F-4D97-AF65-F5344CB8AC3E}">
        <p14:creationId xmlns:p14="http://schemas.microsoft.com/office/powerpoint/2010/main" val="1273215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
          <p:cNvSpPr txBox="1"/>
          <p:nvPr/>
        </p:nvSpPr>
        <p:spPr>
          <a:xfrm>
            <a:off x="0" y="0"/>
            <a:ext cx="12192000" cy="932087"/>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dk1"/>
              </a:buClr>
              <a:buSzPts val="3600"/>
              <a:buFont typeface="Arial"/>
              <a:buNone/>
            </a:pPr>
            <a:r>
              <a:rPr lang="en-US" sz="3600" b="0" i="0" u="none" strike="noStrike" cap="small" dirty="0">
                <a:solidFill>
                  <a:schemeClr val="dk1"/>
                </a:solidFill>
                <a:latin typeface="Arial"/>
                <a:ea typeface="Arial"/>
                <a:cs typeface="Arial"/>
                <a:sym typeface="Arial"/>
              </a:rPr>
              <a:t>CAGI</a:t>
            </a:r>
            <a:r>
              <a:rPr lang="en-US" sz="3600" b="0" i="0" u="none" strike="noStrike" cap="none" dirty="0">
                <a:solidFill>
                  <a:schemeClr val="dk1"/>
                </a:solidFill>
                <a:latin typeface="Arial"/>
                <a:ea typeface="Arial"/>
                <a:cs typeface="Arial"/>
                <a:sym typeface="Arial"/>
              </a:rPr>
              <a:t>7</a:t>
            </a:r>
            <a:r>
              <a:rPr lang="en-US" sz="1600" b="1" i="0" u="none" strike="noStrike" cap="none" dirty="0">
                <a:solidFill>
                  <a:srgbClr val="404041"/>
                </a:solidFill>
                <a:latin typeface="Arial"/>
                <a:ea typeface="Arial"/>
                <a:cs typeface="Arial"/>
                <a:sym typeface="Arial"/>
              </a:rPr>
              <a:t> </a:t>
            </a:r>
            <a:r>
              <a:rPr lang="en-US" sz="3600" b="0" i="0" u="none" strike="noStrike" cap="small" dirty="0">
                <a:solidFill>
                  <a:schemeClr val="dk1"/>
                </a:solidFill>
                <a:latin typeface="Arial"/>
                <a:ea typeface="Arial"/>
                <a:cs typeface="Arial"/>
                <a:sym typeface="Arial"/>
              </a:rPr>
              <a:t> slide pack guidelines</a:t>
            </a:r>
            <a:endParaRPr sz="1400" b="0" i="0" u="none" strike="noStrike" cap="none" dirty="0">
              <a:solidFill>
                <a:srgbClr val="000000"/>
              </a:solidFill>
              <a:latin typeface="Arial"/>
              <a:ea typeface="Arial"/>
              <a:cs typeface="Arial"/>
              <a:sym typeface="Arial"/>
            </a:endParaRPr>
          </a:p>
        </p:txBody>
      </p:sp>
      <p:sp>
        <p:nvSpPr>
          <p:cNvPr id="139" name="Google Shape;139;p1"/>
          <p:cNvSpPr txBox="1"/>
          <p:nvPr/>
        </p:nvSpPr>
        <p:spPr>
          <a:xfrm>
            <a:off x="191386" y="1637414"/>
            <a:ext cx="11753331" cy="5220586"/>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may use or publish any content of these slides only in compliance with the CAGI Data Use Agreement.</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must acknowledge the original authors of these slides and CAGI7.  Include the acknowledgement banner across the bottom.</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must include the CAGI credits slide in their presentations.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red X over the entire slide may not be used in any circumstances.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blue slash (embargoed) may not be used unless the embargo is explicitly lifted.</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without slash or X may be tweeted unless flagged with the “No tweet” icon.</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sz="1400" b="0" i="0" u="none" strike="noStrike" cap="none" dirty="0">
              <a:solidFill>
                <a:srgbClr val="000000"/>
              </a:solidFill>
              <a:latin typeface="Arial"/>
              <a:ea typeface="Arial"/>
              <a:cs typeface="Arial"/>
              <a:sym typeface="Arial"/>
            </a:endParaRPr>
          </a:p>
        </p:txBody>
      </p:sp>
      <p:sp>
        <p:nvSpPr>
          <p:cNvPr id="140" name="Google Shape;140;p1"/>
          <p:cNvSpPr txBox="1"/>
          <p:nvPr/>
        </p:nvSpPr>
        <p:spPr>
          <a:xfrm>
            <a:off x="0" y="818707"/>
            <a:ext cx="1219199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ial"/>
                <a:ea typeface="Arial"/>
                <a:cs typeface="Arial"/>
                <a:sym typeface="Arial"/>
              </a:rPr>
              <a:t>I agree to my slides being used according to the following terms:</a:t>
            </a:r>
            <a:br>
              <a:rPr lang="en-US" sz="2400" b="0" i="0" u="none" strike="noStrike" cap="none" dirty="0">
                <a:solidFill>
                  <a:schemeClr val="dk1"/>
                </a:solidFill>
                <a:latin typeface="Arial"/>
                <a:ea typeface="Arial"/>
                <a:cs typeface="Arial"/>
                <a:sym typeface="Arial"/>
              </a:rPr>
            </a:br>
            <a:r>
              <a:rPr lang="en-US" sz="2400" b="0" i="0" u="none" strike="noStrike" cap="none" dirty="0">
                <a:solidFill>
                  <a:srgbClr val="FF0000"/>
                </a:solidFill>
                <a:latin typeface="Arial"/>
                <a:ea typeface="Arial"/>
                <a:cs typeface="Arial"/>
                <a:sym typeface="Arial"/>
              </a:rPr>
              <a:t>__Sirui</a:t>
            </a:r>
            <a:r>
              <a:rPr lang="zh-CN" altLang="en-US" sz="2400" b="0" i="0" u="none" strike="noStrike" cap="none" dirty="0">
                <a:solidFill>
                  <a:srgbClr val="FF0000"/>
                </a:solidFill>
                <a:latin typeface="Arial"/>
                <a:ea typeface="Arial"/>
                <a:cs typeface="Arial"/>
                <a:sym typeface="Arial"/>
              </a:rPr>
              <a:t> </a:t>
            </a:r>
            <a:r>
              <a:rPr lang="en-US" altLang="zh-CN" sz="2400" b="0" i="0" u="none" strike="noStrike" cap="none" dirty="0">
                <a:solidFill>
                  <a:srgbClr val="FF0000"/>
                </a:solidFill>
                <a:latin typeface="Arial"/>
                <a:ea typeface="Arial"/>
                <a:cs typeface="Arial"/>
                <a:sym typeface="Arial"/>
              </a:rPr>
              <a:t>Zhang,</a:t>
            </a:r>
            <a:r>
              <a:rPr lang="zh-CN" altLang="en-US" sz="2400" b="0" i="0" u="none" strike="noStrike" cap="none" dirty="0">
                <a:solidFill>
                  <a:srgbClr val="FF0000"/>
                </a:solidFill>
                <a:latin typeface="Arial"/>
                <a:ea typeface="Arial"/>
                <a:cs typeface="Arial"/>
                <a:sym typeface="Arial"/>
              </a:rPr>
              <a:t> </a:t>
            </a:r>
            <a:r>
              <a:rPr lang="en-US" altLang="zh-CN" sz="2400" b="0" i="0" u="none" strike="noStrike" cap="none" dirty="0" err="1">
                <a:solidFill>
                  <a:srgbClr val="FF0000"/>
                </a:solidFill>
                <a:latin typeface="Arial"/>
                <a:ea typeface="Arial"/>
                <a:cs typeface="Arial"/>
                <a:sym typeface="Arial"/>
              </a:rPr>
              <a:t>Zefeng</a:t>
            </a:r>
            <a:r>
              <a:rPr lang="zh-CN" altLang="en-US" sz="2400" b="0" i="0" u="none" strike="noStrike" cap="none" dirty="0">
                <a:solidFill>
                  <a:srgbClr val="FF0000"/>
                </a:solidFill>
                <a:latin typeface="Arial"/>
                <a:ea typeface="Arial"/>
                <a:cs typeface="Arial"/>
                <a:sym typeface="Arial"/>
              </a:rPr>
              <a:t> </a:t>
            </a:r>
            <a:r>
              <a:rPr lang="en-US" altLang="zh-CN" sz="2400" b="0" i="0" u="none" strike="noStrike" cap="none" dirty="0">
                <a:solidFill>
                  <a:srgbClr val="FF0000"/>
                </a:solidFill>
                <a:latin typeface="Arial"/>
                <a:ea typeface="Arial"/>
                <a:cs typeface="Arial"/>
                <a:sym typeface="Arial"/>
              </a:rPr>
              <a:t>Wang</a:t>
            </a:r>
            <a:r>
              <a:rPr lang="en-US" sz="2400" b="0" i="0" u="none" strike="noStrike" cap="none" dirty="0">
                <a:solidFill>
                  <a:srgbClr val="FF0000"/>
                </a:solidFill>
                <a:latin typeface="Arial"/>
                <a:ea typeface="Arial"/>
                <a:cs typeface="Arial"/>
                <a:sym typeface="Arial"/>
              </a:rPr>
              <a:t>__</a:t>
            </a:r>
            <a:endParaRPr sz="1400" b="0" i="0" u="none" strike="noStrike" cap="none" dirty="0">
              <a:solidFill>
                <a:srgbClr val="000000"/>
              </a:solidFill>
              <a:latin typeface="Arial"/>
              <a:ea typeface="Arial"/>
              <a:cs typeface="Arial"/>
              <a:sym typeface="Arial"/>
            </a:endParaRPr>
          </a:p>
        </p:txBody>
      </p:sp>
      <p:grpSp>
        <p:nvGrpSpPr>
          <p:cNvPr id="141" name="Google Shape;141;p1"/>
          <p:cNvGrpSpPr/>
          <p:nvPr/>
        </p:nvGrpSpPr>
        <p:grpSpPr>
          <a:xfrm>
            <a:off x="11710128" y="5443867"/>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144" name="Google Shape;144;p1"/>
            <p:cNvCxnSpPr/>
            <p:nvPr/>
          </p:nvCxnSpPr>
          <p:spPr>
            <a:xfrm rot="10800000" flipH="1">
              <a:off x="5436" y="3971"/>
              <a:ext cx="267" cy="311"/>
            </a:xfrm>
            <a:prstGeom prst="straightConnector1">
              <a:avLst/>
            </a:prstGeom>
            <a:noFill/>
            <a:ln w="28575" cap="flat" cmpd="sng">
              <a:solidFill>
                <a:srgbClr val="FF0200"/>
              </a:solidFill>
              <a:prstDash val="solid"/>
              <a:round/>
              <a:headEnd type="none" w="sm" len="sm"/>
              <a:tailEnd type="none" w="sm" len="sm"/>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552B6E-63D9-F80A-2350-31DAC4772638}"/>
              </a:ext>
            </a:extLst>
          </p:cNvPr>
          <p:cNvSpPr/>
          <p:nvPr/>
        </p:nvSpPr>
        <p:spPr>
          <a:xfrm>
            <a:off x="0" y="1759789"/>
            <a:ext cx="12192000" cy="1811547"/>
          </a:xfrm>
          <a:prstGeom prst="rect">
            <a:avLst/>
          </a:prstGeom>
          <a:solidFill>
            <a:srgbClr val="163E64">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0E8D252-D689-DBA8-F2E1-CC9635E7B9CE}"/>
              </a:ext>
            </a:extLst>
          </p:cNvPr>
          <p:cNvSpPr txBox="1"/>
          <p:nvPr/>
        </p:nvSpPr>
        <p:spPr>
          <a:xfrm>
            <a:off x="729098" y="2028615"/>
            <a:ext cx="11054586" cy="1323439"/>
          </a:xfrm>
          <a:prstGeom prst="rect">
            <a:avLst/>
          </a:prstGeom>
          <a:noFill/>
        </p:spPr>
        <p:txBody>
          <a:bodyPr wrap="square">
            <a:spAutoFit/>
          </a:bodyPr>
          <a:lstStyle/>
          <a:p>
            <a:pPr algn="ctr"/>
            <a:r>
              <a:rPr lang="en-US" sz="4000" b="1" dirty="0"/>
              <a:t>Evaluation of Predictors in the CAGI7 Splicing Challenge</a:t>
            </a:r>
          </a:p>
        </p:txBody>
      </p:sp>
      <p:pic>
        <p:nvPicPr>
          <p:cNvPr id="6" name="Picture 6" descr="Harvard Medical School">
            <a:extLst>
              <a:ext uri="{FF2B5EF4-FFF2-40B4-BE49-F238E27FC236}">
                <a16:creationId xmlns:a16="http://schemas.microsoft.com/office/drawing/2014/main" id="{7EC953EC-1F7E-8BA4-DE09-5779A72F1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 y="5255712"/>
            <a:ext cx="2670175" cy="6738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omepage - Center for Surgery and Public Health">
            <a:extLst>
              <a:ext uri="{FF2B5EF4-FFF2-40B4-BE49-F238E27FC236}">
                <a16:creationId xmlns:a16="http://schemas.microsoft.com/office/drawing/2014/main" id="{CC89EB67-47A4-6FAA-8FB1-9844CE9FB3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66069"/>
            <a:ext cx="4818003" cy="5533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A21F3E-D01B-630C-4E09-CF5A21FE0A47}"/>
              </a:ext>
            </a:extLst>
          </p:cNvPr>
          <p:cNvSpPr txBox="1"/>
          <p:nvPr/>
        </p:nvSpPr>
        <p:spPr>
          <a:xfrm>
            <a:off x="3541656" y="4018483"/>
            <a:ext cx="5108687" cy="800219"/>
          </a:xfrm>
          <a:prstGeom prst="rect">
            <a:avLst/>
          </a:prstGeom>
          <a:noFill/>
        </p:spPr>
        <p:txBody>
          <a:bodyPr wrap="square">
            <a:spAutoFit/>
          </a:bodyPr>
          <a:lstStyle/>
          <a:p>
            <a:pPr algn="ctr"/>
            <a:br>
              <a:rPr lang="en-US" dirty="0"/>
            </a:br>
            <a:r>
              <a:rPr lang="en-US" altLang="zh-CN" sz="2800" b="1" dirty="0">
                <a:solidFill>
                  <a:srgbClr val="494128"/>
                </a:solidFill>
                <a:latin typeface="Calibri" panose="020F0502020204030204" pitchFamily="34" charset="0"/>
                <a:cs typeface="Calibri" panose="020F0502020204030204" pitchFamily="34" charset="0"/>
              </a:rPr>
              <a:t>Sirui</a:t>
            </a:r>
            <a:r>
              <a:rPr lang="zh-CN" altLang="en-US" sz="2800" b="1" dirty="0">
                <a:solidFill>
                  <a:srgbClr val="494128"/>
                </a:solidFill>
                <a:latin typeface="Calibri" panose="020F0502020204030204" pitchFamily="34" charset="0"/>
                <a:cs typeface="Calibri" panose="020F0502020204030204" pitchFamily="34" charset="0"/>
              </a:rPr>
              <a:t> </a:t>
            </a:r>
            <a:r>
              <a:rPr lang="en-US" altLang="zh-CN" sz="2800" b="1" dirty="0">
                <a:solidFill>
                  <a:srgbClr val="494128"/>
                </a:solidFill>
                <a:latin typeface="Calibri" panose="020F0502020204030204" pitchFamily="34" charset="0"/>
                <a:cs typeface="Calibri" panose="020F0502020204030204" pitchFamily="34" charset="0"/>
              </a:rPr>
              <a:t>Zhang</a:t>
            </a:r>
            <a:r>
              <a:rPr lang="zh-CN" altLang="en-US" sz="2800" b="1" dirty="0">
                <a:solidFill>
                  <a:srgbClr val="494128"/>
                </a:solidFill>
                <a:latin typeface="Calibri" panose="020F0502020204030204" pitchFamily="34" charset="0"/>
                <a:cs typeface="Calibri" panose="020F0502020204030204" pitchFamily="34" charset="0"/>
              </a:rPr>
              <a:t> </a:t>
            </a:r>
            <a:r>
              <a:rPr lang="en-US" altLang="zh-CN" sz="2800" b="1" dirty="0">
                <a:solidFill>
                  <a:srgbClr val="494128"/>
                </a:solidFill>
                <a:latin typeface="Calibri" panose="020F0502020204030204" pitchFamily="34" charset="0"/>
                <a:cs typeface="Calibri" panose="020F0502020204030204" pitchFamily="34" charset="0"/>
              </a:rPr>
              <a:t>&amp;</a:t>
            </a:r>
            <a:r>
              <a:rPr lang="zh-CN" altLang="en-US" sz="2800" b="1" dirty="0">
                <a:solidFill>
                  <a:srgbClr val="494128"/>
                </a:solidFill>
                <a:latin typeface="Calibri" panose="020F0502020204030204" pitchFamily="34" charset="0"/>
                <a:cs typeface="Calibri" panose="020F0502020204030204" pitchFamily="34" charset="0"/>
              </a:rPr>
              <a:t> </a:t>
            </a:r>
            <a:r>
              <a:rPr lang="en-US" altLang="zh-CN" sz="2800" b="1" dirty="0" err="1">
                <a:solidFill>
                  <a:srgbClr val="494128"/>
                </a:solidFill>
                <a:latin typeface="Calibri" panose="020F0502020204030204" pitchFamily="34" charset="0"/>
                <a:cs typeface="Calibri" panose="020F0502020204030204" pitchFamily="34" charset="0"/>
              </a:rPr>
              <a:t>Zefeng</a:t>
            </a:r>
            <a:r>
              <a:rPr lang="zh-CN" altLang="en-US" sz="2800" b="1" dirty="0">
                <a:solidFill>
                  <a:srgbClr val="494128"/>
                </a:solidFill>
                <a:latin typeface="Calibri" panose="020F0502020204030204" pitchFamily="34" charset="0"/>
                <a:cs typeface="Calibri" panose="020F0502020204030204" pitchFamily="34" charset="0"/>
              </a:rPr>
              <a:t> </a:t>
            </a:r>
            <a:r>
              <a:rPr lang="en-US" altLang="zh-CN" sz="2800" b="1" dirty="0">
                <a:solidFill>
                  <a:srgbClr val="494128"/>
                </a:solidFill>
                <a:latin typeface="Calibri" panose="020F0502020204030204" pitchFamily="34" charset="0"/>
                <a:cs typeface="Calibri" panose="020F0502020204030204" pitchFamily="34" charset="0"/>
              </a:rPr>
              <a:t>Wang</a:t>
            </a:r>
            <a:endParaRPr lang="en-US" sz="2800" b="1" dirty="0">
              <a:solidFill>
                <a:srgbClr val="494128"/>
              </a:solidFill>
              <a:latin typeface="Calibri" panose="020F0502020204030204" pitchFamily="34" charset="0"/>
              <a:cs typeface="Calibri" panose="020F0502020204030204" pitchFamily="34" charset="0"/>
            </a:endParaRPr>
          </a:p>
        </p:txBody>
      </p:sp>
      <p:pic>
        <p:nvPicPr>
          <p:cNvPr id="3074" name="Picture 2" descr="南方科技大学- 维基百科，自由的百科全书">
            <a:extLst>
              <a:ext uri="{FF2B5EF4-FFF2-40B4-BE49-F238E27FC236}">
                <a16:creationId xmlns:a16="http://schemas.microsoft.com/office/drawing/2014/main" id="{A3646CDC-B208-E6D3-C1B3-43C9575C6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5271" y="5035493"/>
            <a:ext cx="1613646" cy="1615141"/>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57;p3">
            <a:extLst>
              <a:ext uri="{FF2B5EF4-FFF2-40B4-BE49-F238E27FC236}">
                <a16:creationId xmlns:a16="http://schemas.microsoft.com/office/drawing/2014/main" id="{1E526CB3-D6E1-1808-F2E5-D6CA9F2ABF49}"/>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10" name="Google Shape;158;p3">
            <a:extLst>
              <a:ext uri="{FF2B5EF4-FFF2-40B4-BE49-F238E27FC236}">
                <a16:creationId xmlns:a16="http://schemas.microsoft.com/office/drawing/2014/main" id="{61920939-AD1C-4933-968D-352A958BBF20}"/>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1" name="Google Shape;159;p3">
            <a:extLst>
              <a:ext uri="{FF2B5EF4-FFF2-40B4-BE49-F238E27FC236}">
                <a16:creationId xmlns:a16="http://schemas.microsoft.com/office/drawing/2014/main" id="{AA6B18B6-673E-1F4B-1A4F-549D0DE008BF}"/>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23715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57;p3">
            <a:extLst>
              <a:ext uri="{FF2B5EF4-FFF2-40B4-BE49-F238E27FC236}">
                <a16:creationId xmlns:a16="http://schemas.microsoft.com/office/drawing/2014/main" id="{49B28810-B963-AF66-EA4B-020A012899A6}"/>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BD164B4-1376-36D2-80FF-7E75363826F2}"/>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4" name="Google Shape;159;p3">
            <a:extLst>
              <a:ext uri="{FF2B5EF4-FFF2-40B4-BE49-F238E27FC236}">
                <a16:creationId xmlns:a16="http://schemas.microsoft.com/office/drawing/2014/main" id="{FF84C726-F0C1-2041-98BC-94CC7710049E}"/>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
        <p:nvSpPr>
          <p:cNvPr id="6" name="TextBox 5">
            <a:extLst>
              <a:ext uri="{FF2B5EF4-FFF2-40B4-BE49-F238E27FC236}">
                <a16:creationId xmlns:a16="http://schemas.microsoft.com/office/drawing/2014/main" id="{B71DBA54-88F2-7F25-A850-FB64DF160B37}"/>
              </a:ext>
            </a:extLst>
          </p:cNvPr>
          <p:cNvSpPr txBox="1"/>
          <p:nvPr/>
        </p:nvSpPr>
        <p:spPr>
          <a:xfrm>
            <a:off x="870856" y="867318"/>
            <a:ext cx="10450286" cy="1384995"/>
          </a:xfrm>
          <a:prstGeom prst="rect">
            <a:avLst/>
          </a:prstGeom>
          <a:noFill/>
        </p:spPr>
        <p:txBody>
          <a:bodyPr wrap="square">
            <a:spAutoFit/>
          </a:bodyPr>
          <a:lstStyle/>
          <a:p>
            <a:pPr algn="ctr"/>
            <a:br>
              <a:rPr lang="en-US" sz="2000" dirty="0"/>
            </a:br>
            <a:r>
              <a:rPr lang="en-US" sz="3200" b="1" i="0" dirty="0">
                <a:solidFill>
                  <a:srgbClr val="494128"/>
                </a:solidFill>
                <a:effectLst/>
                <a:latin typeface="Arial" panose="020B0604020202020204" pitchFamily="34" charset="0"/>
                <a:cs typeface="Arial" panose="020B0604020202020204" pitchFamily="34" charset="0"/>
              </a:rPr>
              <a:t>Predict aberrant splicing for peri-</a:t>
            </a:r>
            <a:r>
              <a:rPr lang="en-US" sz="3200" b="1" i="0" dirty="0" err="1">
                <a:solidFill>
                  <a:srgbClr val="494128"/>
                </a:solidFill>
                <a:effectLst/>
                <a:latin typeface="Arial" panose="020B0604020202020204" pitchFamily="34" charset="0"/>
                <a:cs typeface="Arial" panose="020B0604020202020204" pitchFamily="34" charset="0"/>
              </a:rPr>
              <a:t>exonic</a:t>
            </a:r>
            <a:r>
              <a:rPr lang="en-US" sz="3200" b="1" i="0" dirty="0">
                <a:solidFill>
                  <a:srgbClr val="494128"/>
                </a:solidFill>
                <a:effectLst/>
                <a:latin typeface="Arial" panose="020B0604020202020204" pitchFamily="34" charset="0"/>
                <a:cs typeface="Arial" panose="020B0604020202020204" pitchFamily="34" charset="0"/>
              </a:rPr>
              <a:t> and deep intronic variants</a:t>
            </a:r>
            <a:endParaRPr lang="en-US"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F8D8177-1CB8-FDFB-1953-D147CE453A61}"/>
              </a:ext>
            </a:extLst>
          </p:cNvPr>
          <p:cNvPicPr>
            <a:picLocks noChangeAspect="1"/>
          </p:cNvPicPr>
          <p:nvPr/>
        </p:nvPicPr>
        <p:blipFill>
          <a:blip r:embed="rId3"/>
          <a:stretch>
            <a:fillRect/>
          </a:stretch>
        </p:blipFill>
        <p:spPr>
          <a:xfrm>
            <a:off x="3487801" y="2274361"/>
            <a:ext cx="5216398" cy="2652406"/>
          </a:xfrm>
          <a:prstGeom prst="rect">
            <a:avLst/>
          </a:prstGeom>
        </p:spPr>
      </p:pic>
      <p:sp>
        <p:nvSpPr>
          <p:cNvPr id="9" name="TextBox 8">
            <a:extLst>
              <a:ext uri="{FF2B5EF4-FFF2-40B4-BE49-F238E27FC236}">
                <a16:creationId xmlns:a16="http://schemas.microsoft.com/office/drawing/2014/main" id="{2161A895-A2CD-4F94-A4D8-2B84065CCD2D}"/>
              </a:ext>
            </a:extLst>
          </p:cNvPr>
          <p:cNvSpPr txBox="1"/>
          <p:nvPr/>
        </p:nvSpPr>
        <p:spPr>
          <a:xfrm>
            <a:off x="319573" y="5038890"/>
            <a:ext cx="11756572" cy="1477328"/>
          </a:xfrm>
          <a:prstGeom prst="rect">
            <a:avLst/>
          </a:prstGeom>
          <a:noFill/>
        </p:spPr>
        <p:txBody>
          <a:bodyPr wrap="square">
            <a:spAutoFit/>
          </a:bodyPr>
          <a:lstStyle/>
          <a:p>
            <a:r>
              <a:rPr lang="en-US" b="0" i="0" dirty="0">
                <a:solidFill>
                  <a:srgbClr val="494128"/>
                </a:solidFill>
                <a:effectLst/>
                <a:latin typeface="Roboto 2"/>
              </a:rPr>
              <a:t>Figure 1. Aberrant splicing events to be studied by a high-throughput splicing assay (HTSA)</a:t>
            </a:r>
            <a:r>
              <a:rPr lang="zh-CN" altLang="en-US" b="0" i="0" dirty="0">
                <a:solidFill>
                  <a:srgbClr val="494128"/>
                </a:solidFill>
                <a:effectLst/>
                <a:latin typeface="Roboto 2"/>
              </a:rPr>
              <a:t> </a:t>
            </a:r>
            <a:r>
              <a:rPr lang="en-US" altLang="zh-CN" b="0" i="0" dirty="0">
                <a:solidFill>
                  <a:srgbClr val="FF0000"/>
                </a:solidFill>
                <a:effectLst/>
                <a:latin typeface="Roboto 2"/>
              </a:rPr>
              <a:t>using a splicing reporter containing 270 </a:t>
            </a:r>
            <a:r>
              <a:rPr lang="en-US" altLang="zh-CN" b="0" i="0" dirty="0" err="1">
                <a:solidFill>
                  <a:srgbClr val="FF0000"/>
                </a:solidFill>
                <a:effectLst/>
                <a:latin typeface="Roboto 2"/>
              </a:rPr>
              <a:t>nt</a:t>
            </a:r>
            <a:r>
              <a:rPr lang="en-US" altLang="zh-CN" b="0" i="0" dirty="0">
                <a:solidFill>
                  <a:srgbClr val="FF0000"/>
                </a:solidFill>
                <a:effectLst/>
                <a:latin typeface="Roboto 2"/>
              </a:rPr>
              <a:t> around the variants</a:t>
            </a:r>
            <a:r>
              <a:rPr lang="en-US" b="0" i="0" dirty="0">
                <a:solidFill>
                  <a:srgbClr val="FF0000"/>
                </a:solidFill>
                <a:effectLst/>
                <a:latin typeface="Roboto 2"/>
              </a:rPr>
              <a:t>.</a:t>
            </a:r>
          </a:p>
          <a:p>
            <a:r>
              <a:rPr lang="en-US" b="0" i="0" dirty="0">
                <a:solidFill>
                  <a:srgbClr val="494128"/>
                </a:solidFill>
                <a:effectLst/>
                <a:latin typeface="Roboto 2"/>
              </a:rPr>
              <a:t>(A) Peri-</a:t>
            </a:r>
            <a:r>
              <a:rPr lang="en-US" b="0" i="0" dirty="0" err="1">
                <a:solidFill>
                  <a:srgbClr val="494128"/>
                </a:solidFill>
                <a:effectLst/>
                <a:latin typeface="Roboto 2"/>
              </a:rPr>
              <a:t>exonic</a:t>
            </a:r>
            <a:r>
              <a:rPr lang="en-US" b="0" i="0" dirty="0">
                <a:solidFill>
                  <a:srgbClr val="494128"/>
                </a:solidFill>
                <a:effectLst/>
                <a:latin typeface="Roboto 2"/>
              </a:rPr>
              <a:t> variant leads to exon skipping. (B) Peri-</a:t>
            </a:r>
            <a:r>
              <a:rPr lang="en-US" b="0" i="0" dirty="0" err="1">
                <a:solidFill>
                  <a:srgbClr val="494128"/>
                </a:solidFill>
                <a:effectLst/>
                <a:latin typeface="Roboto 2"/>
              </a:rPr>
              <a:t>exonic</a:t>
            </a:r>
            <a:r>
              <a:rPr lang="en-US" b="0" i="0" dirty="0">
                <a:solidFill>
                  <a:srgbClr val="494128"/>
                </a:solidFill>
                <a:effectLst/>
                <a:latin typeface="Roboto 2"/>
              </a:rPr>
              <a:t> variant leads to a change in 3’ or 5’ splice site. (C) Deep-intronic variant leads to a cryptic exon inclusion. Normal splicing is presented with black lines, and abnormal splicing with red dotted lines.</a:t>
            </a:r>
            <a:endParaRPr lang="en-US" dirty="0"/>
          </a:p>
        </p:txBody>
      </p:sp>
      <p:sp>
        <p:nvSpPr>
          <p:cNvPr id="5" name="Rectangle 4">
            <a:extLst>
              <a:ext uri="{FF2B5EF4-FFF2-40B4-BE49-F238E27FC236}">
                <a16:creationId xmlns:a16="http://schemas.microsoft.com/office/drawing/2014/main" id="{1076C0CE-1B9D-4F50-096B-D80C287A3125}"/>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AD2A388-DFA1-91E1-ECD7-EA2FF8E281DD}"/>
              </a:ext>
            </a:extLst>
          </p:cNvPr>
          <p:cNvSpPr txBox="1">
            <a:spLocks/>
          </p:cNvSpPr>
          <p:nvPr/>
        </p:nvSpPr>
        <p:spPr>
          <a:xfrm>
            <a:off x="2873829" y="167951"/>
            <a:ext cx="7829976" cy="11576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dirty="0">
                <a:ln>
                  <a:solidFill>
                    <a:schemeClr val="bg1"/>
                  </a:solidFill>
                </a:ln>
                <a:solidFill>
                  <a:schemeClr val="bg1"/>
                </a:solidFill>
              </a:rPr>
              <a:t>Overview</a:t>
            </a:r>
            <a:r>
              <a:rPr lang="zh-CN" altLang="en-US" sz="4000" dirty="0">
                <a:ln>
                  <a:solidFill>
                    <a:schemeClr val="bg1"/>
                  </a:solidFill>
                </a:ln>
                <a:solidFill>
                  <a:schemeClr val="bg1"/>
                </a:solidFill>
              </a:rPr>
              <a:t> </a:t>
            </a:r>
            <a:r>
              <a:rPr lang="en-US" altLang="zh-CN" sz="4000" dirty="0">
                <a:ln>
                  <a:solidFill>
                    <a:schemeClr val="bg1"/>
                  </a:solidFill>
                </a:ln>
                <a:solidFill>
                  <a:schemeClr val="bg1"/>
                </a:solidFill>
              </a:rPr>
              <a:t>of</a:t>
            </a:r>
            <a:r>
              <a:rPr lang="zh-CN" altLang="en-US" sz="4000" dirty="0">
                <a:ln>
                  <a:solidFill>
                    <a:schemeClr val="bg1"/>
                  </a:solidFill>
                </a:ln>
                <a:solidFill>
                  <a:schemeClr val="bg1"/>
                </a:solidFill>
              </a:rPr>
              <a:t> </a:t>
            </a:r>
            <a:r>
              <a:rPr lang="en-US" altLang="zh-CN" sz="4000" dirty="0">
                <a:ln>
                  <a:solidFill>
                    <a:schemeClr val="bg1"/>
                  </a:solidFill>
                </a:ln>
                <a:solidFill>
                  <a:schemeClr val="bg1"/>
                </a:solidFill>
              </a:rPr>
              <a:t>Splicing</a:t>
            </a:r>
            <a:r>
              <a:rPr lang="zh-CN" altLang="en-US" sz="4000" dirty="0">
                <a:ln>
                  <a:solidFill>
                    <a:schemeClr val="bg1"/>
                  </a:solidFill>
                </a:ln>
                <a:solidFill>
                  <a:schemeClr val="bg1"/>
                </a:solidFill>
              </a:rPr>
              <a:t> </a:t>
            </a:r>
            <a:r>
              <a:rPr lang="en-US" altLang="zh-CN" sz="4000" dirty="0">
                <a:ln>
                  <a:solidFill>
                    <a:schemeClr val="bg1"/>
                  </a:solidFill>
                </a:ln>
                <a:solidFill>
                  <a:schemeClr val="bg1"/>
                </a:solidFill>
              </a:rPr>
              <a:t>Challenge</a:t>
            </a:r>
          </a:p>
        </p:txBody>
      </p:sp>
    </p:spTree>
    <p:extLst>
      <p:ext uri="{BB962C8B-B14F-4D97-AF65-F5344CB8AC3E}">
        <p14:creationId xmlns:p14="http://schemas.microsoft.com/office/powerpoint/2010/main" val="4106187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2F1090-60FA-19F5-1481-697DA9097ED4}"/>
              </a:ext>
            </a:extLst>
          </p:cNvPr>
          <p:cNvSpPr txBox="1"/>
          <p:nvPr/>
        </p:nvSpPr>
        <p:spPr>
          <a:xfrm>
            <a:off x="1591056" y="1898130"/>
            <a:ext cx="10789920" cy="3970318"/>
          </a:xfrm>
          <a:prstGeom prst="rect">
            <a:avLst/>
          </a:prstGeom>
          <a:noFill/>
        </p:spPr>
        <p:txBody>
          <a:bodyPr wrap="square">
            <a:spAutoFit/>
          </a:bodyPr>
          <a:lstStyle/>
          <a:p>
            <a:pPr marL="457200" indent="-457200">
              <a:buFont typeface="Arial" panose="020B0604020202020204" pitchFamily="34" charset="0"/>
              <a:buChar char="•"/>
            </a:pPr>
            <a:r>
              <a:rPr lang="en-US" sz="2800" b="1" dirty="0">
                <a:latin typeface="Calibri" panose="020F0502020204030204" pitchFamily="34" charset="0"/>
                <a:cs typeface="Calibri" panose="020F0502020204030204" pitchFamily="34" charset="0"/>
              </a:rPr>
              <a:t>Splicing disruption is a major cause of genetic disease</a:t>
            </a:r>
          </a:p>
          <a:p>
            <a:pPr marL="457200" indent="-457200">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800" b="1" dirty="0">
                <a:latin typeface="Calibri" panose="020F0502020204030204" pitchFamily="34" charset="0"/>
                <a:cs typeface="Calibri" panose="020F0502020204030204" pitchFamily="34" charset="0"/>
              </a:rPr>
              <a:t>Many impactful variants lie outside canonical splice sites</a:t>
            </a:r>
          </a:p>
          <a:p>
            <a:pPr marL="457200" indent="-457200">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800" b="1" dirty="0">
                <a:latin typeface="Calibri" panose="020F0502020204030204" pitchFamily="34" charset="0"/>
                <a:cs typeface="Calibri" panose="020F0502020204030204" pitchFamily="34" charset="0"/>
              </a:rPr>
              <a:t>Essential for clinical genome interpretation</a:t>
            </a:r>
          </a:p>
          <a:p>
            <a:pPr marL="457200" indent="-457200">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800" b="1" dirty="0">
                <a:latin typeface="Calibri" panose="020F0502020204030204" pitchFamily="34" charset="0"/>
                <a:cs typeface="Calibri" panose="020F0502020204030204" pitchFamily="34" charset="0"/>
              </a:rPr>
              <a:t>Enables therapeutic development</a:t>
            </a:r>
          </a:p>
          <a:p>
            <a:pPr marL="457200" indent="-457200">
              <a:buFont typeface="Arial" panose="020B0604020202020204" pitchFamily="34" charset="0"/>
              <a:buChar char="•"/>
            </a:pPr>
            <a:endParaRPr lang="en-US" sz="28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800" b="1" dirty="0">
                <a:latin typeface="Calibri" panose="020F0502020204030204" pitchFamily="34" charset="0"/>
                <a:cs typeface="Calibri" panose="020F0502020204030204" pitchFamily="34" charset="0"/>
              </a:rPr>
              <a:t>Critical for understanding disease mechanisms</a:t>
            </a:r>
          </a:p>
        </p:txBody>
      </p:sp>
      <p:sp>
        <p:nvSpPr>
          <p:cNvPr id="4" name="Rectangle 3">
            <a:extLst>
              <a:ext uri="{FF2B5EF4-FFF2-40B4-BE49-F238E27FC236}">
                <a16:creationId xmlns:a16="http://schemas.microsoft.com/office/drawing/2014/main" id="{30866E9C-36F1-5C75-5A33-06B6F8E5B7B9}"/>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E380FCB-940D-8385-5E33-838B73E7B7B8}"/>
              </a:ext>
            </a:extLst>
          </p:cNvPr>
          <p:cNvSpPr txBox="1">
            <a:spLocks/>
          </p:cNvSpPr>
          <p:nvPr/>
        </p:nvSpPr>
        <p:spPr>
          <a:xfrm>
            <a:off x="3312741" y="186239"/>
            <a:ext cx="7829976" cy="11576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dirty="0">
                <a:ln>
                  <a:solidFill>
                    <a:schemeClr val="bg1"/>
                  </a:solidFill>
                </a:ln>
                <a:solidFill>
                  <a:schemeClr val="bg1"/>
                </a:solidFill>
              </a:rPr>
              <a:t>Why This Challenge Matters</a:t>
            </a:r>
          </a:p>
        </p:txBody>
      </p:sp>
      <p:sp>
        <p:nvSpPr>
          <p:cNvPr id="2" name="Google Shape;157;p3">
            <a:extLst>
              <a:ext uri="{FF2B5EF4-FFF2-40B4-BE49-F238E27FC236}">
                <a16:creationId xmlns:a16="http://schemas.microsoft.com/office/drawing/2014/main" id="{3F997F61-5F7D-36C6-F035-75171EB07D30}"/>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D5A0918C-8E55-BBDD-2A96-A16D9F57483A}"/>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690EEBE4-9ECB-F5D5-0D99-CB9AF0BBC2C8}"/>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65629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57;p3">
            <a:extLst>
              <a:ext uri="{FF2B5EF4-FFF2-40B4-BE49-F238E27FC236}">
                <a16:creationId xmlns:a16="http://schemas.microsoft.com/office/drawing/2014/main" id="{68265866-CAF0-349D-1F2C-C5C4F365419A}"/>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0390AFAF-9C87-78FB-1698-AA22C52F3252}"/>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4" name="Google Shape;159;p3">
            <a:extLst>
              <a:ext uri="{FF2B5EF4-FFF2-40B4-BE49-F238E27FC236}">
                <a16:creationId xmlns:a16="http://schemas.microsoft.com/office/drawing/2014/main" id="{FB3D9526-A3F6-3CDF-32D2-54DF7A5BE4B9}"/>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
        <p:nvSpPr>
          <p:cNvPr id="5" name="TextBox 4">
            <a:extLst>
              <a:ext uri="{FF2B5EF4-FFF2-40B4-BE49-F238E27FC236}">
                <a16:creationId xmlns:a16="http://schemas.microsoft.com/office/drawing/2014/main" id="{D4F3A0AA-1ADF-B2D6-3DB2-DCF023F1BD4F}"/>
              </a:ext>
            </a:extLst>
          </p:cNvPr>
          <p:cNvSpPr txBox="1"/>
          <p:nvPr/>
        </p:nvSpPr>
        <p:spPr>
          <a:xfrm>
            <a:off x="849795" y="1854222"/>
            <a:ext cx="5108687" cy="800219"/>
          </a:xfrm>
          <a:prstGeom prst="rect">
            <a:avLst/>
          </a:prstGeom>
          <a:noFill/>
        </p:spPr>
        <p:txBody>
          <a:bodyPr wrap="square">
            <a:spAutoFit/>
          </a:bodyPr>
          <a:lstStyle/>
          <a:p>
            <a:pPr algn="ctr"/>
            <a:br>
              <a:rPr lang="en-US" dirty="0">
                <a:latin typeface="Calibri" panose="020F0502020204030204" pitchFamily="34" charset="0"/>
                <a:cs typeface="Calibri" panose="020F0502020204030204" pitchFamily="34" charset="0"/>
              </a:rPr>
            </a:br>
            <a:r>
              <a:rPr lang="en-US" altLang="zh-CN" sz="2800" i="0" dirty="0">
                <a:solidFill>
                  <a:srgbClr val="494128"/>
                </a:solidFill>
                <a:effectLst/>
                <a:latin typeface="Calibri" panose="020F0502020204030204" pitchFamily="34" charset="0"/>
                <a:cs typeface="Calibri" panose="020F0502020204030204" pitchFamily="34" charset="0"/>
              </a:rPr>
              <a:t>Training</a:t>
            </a:r>
            <a:r>
              <a:rPr lang="zh-CN" altLang="en-US" sz="2800" i="0" dirty="0">
                <a:solidFill>
                  <a:srgbClr val="494128"/>
                </a:solidFill>
                <a:effectLst/>
                <a:latin typeface="Calibri" panose="020F0502020204030204" pitchFamily="34" charset="0"/>
                <a:cs typeface="Calibri" panose="020F0502020204030204" pitchFamily="34" charset="0"/>
              </a:rPr>
              <a:t> </a:t>
            </a:r>
            <a:r>
              <a:rPr lang="en-US" altLang="zh-CN" sz="2800" i="0" dirty="0">
                <a:solidFill>
                  <a:srgbClr val="494128"/>
                </a:solidFill>
                <a:effectLst/>
                <a:latin typeface="Calibri" panose="020F0502020204030204" pitchFamily="34" charset="0"/>
                <a:cs typeface="Calibri" panose="020F0502020204030204" pitchFamily="34" charset="0"/>
              </a:rPr>
              <a:t>Dataset:</a:t>
            </a:r>
            <a:endParaRPr lang="en-US"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88E7BF2-4D04-F53C-EF62-CF24E3F74505}"/>
              </a:ext>
            </a:extLst>
          </p:cNvPr>
          <p:cNvPicPr>
            <a:picLocks noChangeAspect="1"/>
          </p:cNvPicPr>
          <p:nvPr/>
        </p:nvPicPr>
        <p:blipFill>
          <a:blip r:embed="rId3"/>
          <a:stretch>
            <a:fillRect/>
          </a:stretch>
        </p:blipFill>
        <p:spPr>
          <a:xfrm>
            <a:off x="118835" y="2865152"/>
            <a:ext cx="5339425" cy="2384879"/>
          </a:xfrm>
          <a:prstGeom prst="rect">
            <a:avLst/>
          </a:prstGeom>
        </p:spPr>
      </p:pic>
      <p:pic>
        <p:nvPicPr>
          <p:cNvPr id="7" name="Picture 6">
            <a:extLst>
              <a:ext uri="{FF2B5EF4-FFF2-40B4-BE49-F238E27FC236}">
                <a16:creationId xmlns:a16="http://schemas.microsoft.com/office/drawing/2014/main" id="{FF1C8699-3998-F834-2CA5-7EFC0E9E1350}"/>
              </a:ext>
            </a:extLst>
          </p:cNvPr>
          <p:cNvPicPr>
            <a:picLocks noChangeAspect="1"/>
          </p:cNvPicPr>
          <p:nvPr/>
        </p:nvPicPr>
        <p:blipFill>
          <a:blip r:embed="rId4"/>
          <a:stretch>
            <a:fillRect/>
          </a:stretch>
        </p:blipFill>
        <p:spPr>
          <a:xfrm>
            <a:off x="5958482" y="2901594"/>
            <a:ext cx="5339425" cy="2384879"/>
          </a:xfrm>
          <a:prstGeom prst="rect">
            <a:avLst/>
          </a:prstGeom>
        </p:spPr>
      </p:pic>
      <p:sp>
        <p:nvSpPr>
          <p:cNvPr id="8" name="TextBox 7">
            <a:extLst>
              <a:ext uri="{FF2B5EF4-FFF2-40B4-BE49-F238E27FC236}">
                <a16:creationId xmlns:a16="http://schemas.microsoft.com/office/drawing/2014/main" id="{9D5C14C4-0819-96B6-001B-A760DF239BFB}"/>
              </a:ext>
            </a:extLst>
          </p:cNvPr>
          <p:cNvSpPr txBox="1"/>
          <p:nvPr/>
        </p:nvSpPr>
        <p:spPr>
          <a:xfrm>
            <a:off x="6454994" y="1854222"/>
            <a:ext cx="5108687" cy="800219"/>
          </a:xfrm>
          <a:prstGeom prst="rect">
            <a:avLst/>
          </a:prstGeom>
          <a:noFill/>
        </p:spPr>
        <p:txBody>
          <a:bodyPr wrap="square">
            <a:spAutoFit/>
          </a:bodyPr>
          <a:lstStyle/>
          <a:p>
            <a:pPr algn="ctr"/>
            <a:br>
              <a:rPr lang="en-US" dirty="0"/>
            </a:br>
            <a:r>
              <a:rPr lang="en-US" altLang="zh-CN" sz="2800" dirty="0">
                <a:solidFill>
                  <a:srgbClr val="494128"/>
                </a:solidFill>
                <a:latin typeface="Calibri" panose="020F0502020204030204" pitchFamily="34" charset="0"/>
                <a:cs typeface="Calibri" panose="020F0502020204030204" pitchFamily="34" charset="0"/>
              </a:rPr>
              <a:t>Testing</a:t>
            </a:r>
            <a:r>
              <a:rPr lang="zh-CN" altLang="en-US" sz="2800" dirty="0">
                <a:solidFill>
                  <a:srgbClr val="494128"/>
                </a:solidFill>
                <a:latin typeface="Calibri" panose="020F0502020204030204" pitchFamily="34" charset="0"/>
                <a:cs typeface="Calibri" panose="020F0502020204030204" pitchFamily="34" charset="0"/>
              </a:rPr>
              <a:t> </a:t>
            </a:r>
            <a:r>
              <a:rPr lang="en-US" altLang="zh-CN" sz="2800" dirty="0">
                <a:solidFill>
                  <a:srgbClr val="494128"/>
                </a:solidFill>
                <a:latin typeface="Calibri" panose="020F0502020204030204" pitchFamily="34" charset="0"/>
                <a:cs typeface="Calibri" panose="020F0502020204030204" pitchFamily="34" charset="0"/>
              </a:rPr>
              <a:t>Dataset:</a:t>
            </a:r>
            <a:endParaRPr lang="en-US" sz="2800" dirty="0">
              <a:solidFill>
                <a:srgbClr val="494128"/>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6D6946EC-DDD4-1C57-01D1-2919523A358C}"/>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B37FEC6-E47A-BF8E-2191-9141D0671490}"/>
              </a:ext>
            </a:extLst>
          </p:cNvPr>
          <p:cNvSpPr txBox="1">
            <a:spLocks/>
          </p:cNvSpPr>
          <p:nvPr/>
        </p:nvSpPr>
        <p:spPr>
          <a:xfrm>
            <a:off x="1699591" y="199225"/>
            <a:ext cx="10206270" cy="11576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Training vs. Testing Dataset Overview</a:t>
            </a:r>
          </a:p>
        </p:txBody>
      </p:sp>
      <p:sp>
        <p:nvSpPr>
          <p:cNvPr id="10" name="TextBox 9">
            <a:extLst>
              <a:ext uri="{FF2B5EF4-FFF2-40B4-BE49-F238E27FC236}">
                <a16:creationId xmlns:a16="http://schemas.microsoft.com/office/drawing/2014/main" id="{D32EA304-21EE-42B0-6296-9F77566BA1E9}"/>
              </a:ext>
            </a:extLst>
          </p:cNvPr>
          <p:cNvSpPr txBox="1"/>
          <p:nvPr/>
        </p:nvSpPr>
        <p:spPr>
          <a:xfrm>
            <a:off x="2788547" y="5315350"/>
            <a:ext cx="2582477" cy="400110"/>
          </a:xfrm>
          <a:prstGeom prst="rect">
            <a:avLst/>
          </a:prstGeom>
          <a:noFill/>
        </p:spPr>
        <p:txBody>
          <a:bodyPr wrap="square" rtlCol="0">
            <a:spAutoFit/>
          </a:bodyPr>
          <a:lstStyle/>
          <a:p>
            <a:r>
              <a:rPr lang="en-US" altLang="zh-CN" sz="2000" dirty="0"/>
              <a:t>Total:</a:t>
            </a:r>
            <a:r>
              <a:rPr lang="zh-CN" altLang="en-US" sz="2000" dirty="0"/>
              <a:t> </a:t>
            </a:r>
            <a:r>
              <a:rPr lang="en-US" altLang="zh-CN" sz="2000" dirty="0"/>
              <a:t>1257</a:t>
            </a:r>
            <a:endParaRPr lang="en-US" sz="2000" dirty="0"/>
          </a:p>
        </p:txBody>
      </p:sp>
      <p:sp>
        <p:nvSpPr>
          <p:cNvPr id="12" name="TextBox 11">
            <a:extLst>
              <a:ext uri="{FF2B5EF4-FFF2-40B4-BE49-F238E27FC236}">
                <a16:creationId xmlns:a16="http://schemas.microsoft.com/office/drawing/2014/main" id="{28C7586E-9129-1EA2-A57B-5A93F04ADB74}"/>
              </a:ext>
            </a:extLst>
          </p:cNvPr>
          <p:cNvSpPr txBox="1"/>
          <p:nvPr/>
        </p:nvSpPr>
        <p:spPr>
          <a:xfrm>
            <a:off x="8548500" y="5315350"/>
            <a:ext cx="2582477" cy="400110"/>
          </a:xfrm>
          <a:prstGeom prst="rect">
            <a:avLst/>
          </a:prstGeom>
          <a:noFill/>
        </p:spPr>
        <p:txBody>
          <a:bodyPr wrap="square" rtlCol="0">
            <a:spAutoFit/>
          </a:bodyPr>
          <a:lstStyle/>
          <a:p>
            <a:r>
              <a:rPr lang="en-US" altLang="zh-CN" sz="2000" dirty="0"/>
              <a:t>Total:</a:t>
            </a:r>
            <a:r>
              <a:rPr lang="zh-CN" altLang="en-US" sz="2000" dirty="0"/>
              <a:t> </a:t>
            </a:r>
            <a:r>
              <a:rPr lang="en-US" altLang="zh-CN" sz="2000" dirty="0"/>
              <a:t>9133</a:t>
            </a:r>
            <a:endParaRPr lang="en-US" sz="2000" dirty="0"/>
          </a:p>
        </p:txBody>
      </p:sp>
    </p:spTree>
    <p:extLst>
      <p:ext uri="{BB962C8B-B14F-4D97-AF65-F5344CB8AC3E}">
        <p14:creationId xmlns:p14="http://schemas.microsoft.com/office/powerpoint/2010/main" val="383686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096EC-D2EC-768E-57FC-14C33214C624}"/>
            </a:ext>
          </a:extLst>
        </p:cNvPr>
        <p:cNvGrpSpPr/>
        <p:nvPr/>
      </p:nvGrpSpPr>
      <p:grpSpPr>
        <a:xfrm>
          <a:off x="0" y="0"/>
          <a:ext cx="0" cy="0"/>
          <a:chOff x="0" y="0"/>
          <a:chExt cx="0" cy="0"/>
        </a:xfrm>
      </p:grpSpPr>
      <p:sp>
        <p:nvSpPr>
          <p:cNvPr id="2" name="Google Shape;157;p3">
            <a:extLst>
              <a:ext uri="{FF2B5EF4-FFF2-40B4-BE49-F238E27FC236}">
                <a16:creationId xmlns:a16="http://schemas.microsoft.com/office/drawing/2014/main" id="{5DEACCC4-8948-0DFE-3DE6-D0D752770316}"/>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D69930C6-8838-BF51-0FBD-DA7C9FDDF39D}"/>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4" name="Google Shape;159;p3">
            <a:extLst>
              <a:ext uri="{FF2B5EF4-FFF2-40B4-BE49-F238E27FC236}">
                <a16:creationId xmlns:a16="http://schemas.microsoft.com/office/drawing/2014/main" id="{4C924E2D-BFFC-9EB5-62F6-F3C1742B339F}"/>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
        <p:nvSpPr>
          <p:cNvPr id="5" name="TextBox 4">
            <a:extLst>
              <a:ext uri="{FF2B5EF4-FFF2-40B4-BE49-F238E27FC236}">
                <a16:creationId xmlns:a16="http://schemas.microsoft.com/office/drawing/2014/main" id="{EBD63DCF-2679-F68E-E6F7-7779993A0505}"/>
              </a:ext>
            </a:extLst>
          </p:cNvPr>
          <p:cNvSpPr txBox="1"/>
          <p:nvPr/>
        </p:nvSpPr>
        <p:spPr>
          <a:xfrm>
            <a:off x="954393" y="1799550"/>
            <a:ext cx="5108687" cy="800219"/>
          </a:xfrm>
          <a:prstGeom prst="rect">
            <a:avLst/>
          </a:prstGeom>
          <a:noFill/>
        </p:spPr>
        <p:txBody>
          <a:bodyPr wrap="square">
            <a:spAutoFit/>
          </a:bodyPr>
          <a:lstStyle/>
          <a:p>
            <a:pPr algn="ctr"/>
            <a:br>
              <a:rPr lang="en-US" dirty="0"/>
            </a:br>
            <a:r>
              <a:rPr lang="en-US" altLang="zh-CN" sz="2800" dirty="0">
                <a:solidFill>
                  <a:srgbClr val="494128"/>
                </a:solidFill>
                <a:latin typeface="Calibri" panose="020F0502020204030204" pitchFamily="34" charset="0"/>
                <a:cs typeface="Calibri" panose="020F0502020204030204" pitchFamily="34" charset="0"/>
              </a:rPr>
              <a:t>Training</a:t>
            </a:r>
            <a:r>
              <a:rPr lang="zh-CN" altLang="en-US" sz="2800" dirty="0">
                <a:solidFill>
                  <a:srgbClr val="494128"/>
                </a:solidFill>
                <a:latin typeface="Calibri" panose="020F0502020204030204" pitchFamily="34" charset="0"/>
                <a:cs typeface="Calibri" panose="020F0502020204030204" pitchFamily="34" charset="0"/>
              </a:rPr>
              <a:t> </a:t>
            </a:r>
            <a:r>
              <a:rPr lang="en-US" altLang="zh-CN" sz="2800" dirty="0">
                <a:solidFill>
                  <a:srgbClr val="494128"/>
                </a:solidFill>
                <a:latin typeface="Calibri" panose="020F0502020204030204" pitchFamily="34" charset="0"/>
                <a:cs typeface="Calibri" panose="020F0502020204030204" pitchFamily="34" charset="0"/>
              </a:rPr>
              <a:t>Dataset:</a:t>
            </a:r>
            <a:endParaRPr lang="en-US" sz="2800" dirty="0">
              <a:solidFill>
                <a:srgbClr val="494128"/>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F82E34C-6368-904B-A17D-4E79D4F7066C}"/>
              </a:ext>
            </a:extLst>
          </p:cNvPr>
          <p:cNvPicPr>
            <a:picLocks noChangeAspect="1"/>
          </p:cNvPicPr>
          <p:nvPr/>
        </p:nvPicPr>
        <p:blipFill>
          <a:blip r:embed="rId3"/>
          <a:stretch>
            <a:fillRect/>
          </a:stretch>
        </p:blipFill>
        <p:spPr>
          <a:xfrm>
            <a:off x="146784" y="2963118"/>
            <a:ext cx="5339425" cy="2384879"/>
          </a:xfrm>
          <a:prstGeom prst="rect">
            <a:avLst/>
          </a:prstGeom>
        </p:spPr>
      </p:pic>
      <p:sp>
        <p:nvSpPr>
          <p:cNvPr id="8" name="TextBox 7">
            <a:extLst>
              <a:ext uri="{FF2B5EF4-FFF2-40B4-BE49-F238E27FC236}">
                <a16:creationId xmlns:a16="http://schemas.microsoft.com/office/drawing/2014/main" id="{4E397622-A797-9BB4-881B-42CBE79041EA}"/>
              </a:ext>
            </a:extLst>
          </p:cNvPr>
          <p:cNvSpPr txBox="1"/>
          <p:nvPr/>
        </p:nvSpPr>
        <p:spPr>
          <a:xfrm>
            <a:off x="6706316" y="1518791"/>
            <a:ext cx="5108687" cy="1231106"/>
          </a:xfrm>
          <a:prstGeom prst="rect">
            <a:avLst/>
          </a:prstGeom>
          <a:noFill/>
        </p:spPr>
        <p:txBody>
          <a:bodyPr wrap="square">
            <a:spAutoFit/>
          </a:bodyPr>
          <a:lstStyle/>
          <a:p>
            <a:pPr algn="ctr"/>
            <a:br>
              <a:rPr lang="en-US" dirty="0"/>
            </a:br>
            <a:r>
              <a:rPr lang="en-US" altLang="zh-CN" sz="2800" dirty="0">
                <a:solidFill>
                  <a:srgbClr val="494128"/>
                </a:solidFill>
                <a:latin typeface="Calibri" panose="020F0502020204030204" pitchFamily="34" charset="0"/>
                <a:cs typeface="Calibri" panose="020F0502020204030204" pitchFamily="34" charset="0"/>
              </a:rPr>
              <a:t>Testing</a:t>
            </a:r>
            <a:r>
              <a:rPr lang="zh-CN" altLang="en-US" sz="2800" dirty="0">
                <a:solidFill>
                  <a:srgbClr val="494128"/>
                </a:solidFill>
                <a:latin typeface="Calibri" panose="020F0502020204030204" pitchFamily="34" charset="0"/>
                <a:cs typeface="Calibri" panose="020F0502020204030204" pitchFamily="34" charset="0"/>
              </a:rPr>
              <a:t> </a:t>
            </a:r>
            <a:r>
              <a:rPr lang="en-US" altLang="zh-CN" sz="2800" dirty="0">
                <a:solidFill>
                  <a:srgbClr val="494128"/>
                </a:solidFill>
                <a:latin typeface="Calibri" panose="020F0502020204030204" pitchFamily="34" charset="0"/>
                <a:cs typeface="Calibri" panose="020F0502020204030204" pitchFamily="34" charset="0"/>
              </a:rPr>
              <a:t>Dataset</a:t>
            </a:r>
            <a:r>
              <a:rPr lang="zh-CN" altLang="en-US" sz="2800" dirty="0">
                <a:solidFill>
                  <a:srgbClr val="494128"/>
                </a:solidFill>
                <a:latin typeface="Calibri" panose="020F0502020204030204" pitchFamily="34" charset="0"/>
                <a:cs typeface="Calibri" panose="020F0502020204030204" pitchFamily="34" charset="0"/>
              </a:rPr>
              <a:t> </a:t>
            </a:r>
            <a:endParaRPr lang="en-US" altLang="zh-CN" sz="2800" dirty="0">
              <a:solidFill>
                <a:srgbClr val="494128"/>
              </a:solidFill>
              <a:latin typeface="Calibri" panose="020F0502020204030204" pitchFamily="34" charset="0"/>
              <a:cs typeface="Calibri" panose="020F0502020204030204" pitchFamily="34" charset="0"/>
            </a:endParaRPr>
          </a:p>
          <a:p>
            <a:pPr algn="ctr"/>
            <a:r>
              <a:rPr lang="en-US" altLang="zh-CN" sz="2800" dirty="0">
                <a:solidFill>
                  <a:srgbClr val="494128"/>
                </a:solidFill>
                <a:latin typeface="Calibri" panose="020F0502020204030204" pitchFamily="34" charset="0"/>
                <a:cs typeface="Calibri" panose="020F0502020204030204" pitchFamily="34" charset="0"/>
              </a:rPr>
              <a:t>(experiment</a:t>
            </a:r>
            <a:r>
              <a:rPr lang="zh-CN" altLang="en-US" sz="2800" dirty="0">
                <a:solidFill>
                  <a:srgbClr val="494128"/>
                </a:solidFill>
                <a:latin typeface="Calibri" panose="020F0502020204030204" pitchFamily="34" charset="0"/>
                <a:cs typeface="Calibri" panose="020F0502020204030204" pitchFamily="34" charset="0"/>
              </a:rPr>
              <a:t> </a:t>
            </a:r>
            <a:r>
              <a:rPr lang="en-US" altLang="zh-CN" sz="2800" dirty="0">
                <a:solidFill>
                  <a:srgbClr val="494128"/>
                </a:solidFill>
                <a:latin typeface="Calibri" panose="020F0502020204030204" pitchFamily="34" charset="0"/>
                <a:cs typeface="Calibri" panose="020F0502020204030204" pitchFamily="34" charset="0"/>
              </a:rPr>
              <a:t>batch</a:t>
            </a:r>
            <a:r>
              <a:rPr lang="zh-CN" altLang="en-US" sz="2800" dirty="0">
                <a:solidFill>
                  <a:srgbClr val="494128"/>
                </a:solidFill>
                <a:latin typeface="Calibri" panose="020F0502020204030204" pitchFamily="34" charset="0"/>
                <a:cs typeface="Calibri" panose="020F0502020204030204" pitchFamily="34" charset="0"/>
              </a:rPr>
              <a:t> </a:t>
            </a:r>
            <a:r>
              <a:rPr lang="en-US" altLang="zh-CN" sz="2800" dirty="0">
                <a:solidFill>
                  <a:srgbClr val="494128"/>
                </a:solidFill>
                <a:latin typeface="Calibri" panose="020F0502020204030204" pitchFamily="34" charset="0"/>
                <a:cs typeface="Calibri" panose="020F0502020204030204" pitchFamily="34" charset="0"/>
              </a:rPr>
              <a:t>1):</a:t>
            </a:r>
            <a:endParaRPr lang="en-US" sz="2800" dirty="0">
              <a:solidFill>
                <a:srgbClr val="494128"/>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9FF19D05-1BCC-489A-6534-4BDB151F33BC}"/>
              </a:ext>
            </a:extLst>
          </p:cNvPr>
          <p:cNvPicPr>
            <a:picLocks noChangeAspect="1"/>
          </p:cNvPicPr>
          <p:nvPr/>
        </p:nvPicPr>
        <p:blipFill>
          <a:blip r:embed="rId4"/>
          <a:stretch>
            <a:fillRect/>
          </a:stretch>
        </p:blipFill>
        <p:spPr>
          <a:xfrm>
            <a:off x="6095999" y="2963118"/>
            <a:ext cx="5339427" cy="2384880"/>
          </a:xfrm>
          <a:prstGeom prst="rect">
            <a:avLst/>
          </a:prstGeom>
        </p:spPr>
      </p:pic>
      <p:sp>
        <p:nvSpPr>
          <p:cNvPr id="7" name="Rectangle 6">
            <a:extLst>
              <a:ext uri="{FF2B5EF4-FFF2-40B4-BE49-F238E27FC236}">
                <a16:creationId xmlns:a16="http://schemas.microsoft.com/office/drawing/2014/main" id="{BAD0FAD9-8489-71D3-E8FF-AB4AB5B22D6F}"/>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0C946FA-BA29-5C0F-724A-8BFC91ECC28B}"/>
              </a:ext>
            </a:extLst>
          </p:cNvPr>
          <p:cNvSpPr txBox="1">
            <a:spLocks/>
          </p:cNvSpPr>
          <p:nvPr/>
        </p:nvSpPr>
        <p:spPr>
          <a:xfrm>
            <a:off x="1699591" y="199225"/>
            <a:ext cx="10206270" cy="11576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Training vs. Testing Dataset Overview</a:t>
            </a:r>
          </a:p>
        </p:txBody>
      </p:sp>
      <p:sp>
        <p:nvSpPr>
          <p:cNvPr id="10" name="TextBox 9">
            <a:extLst>
              <a:ext uri="{FF2B5EF4-FFF2-40B4-BE49-F238E27FC236}">
                <a16:creationId xmlns:a16="http://schemas.microsoft.com/office/drawing/2014/main" id="{279F1F8E-049A-2D10-5CA3-436E4BC014B7}"/>
              </a:ext>
            </a:extLst>
          </p:cNvPr>
          <p:cNvSpPr txBox="1"/>
          <p:nvPr/>
        </p:nvSpPr>
        <p:spPr>
          <a:xfrm>
            <a:off x="2788547" y="5315350"/>
            <a:ext cx="2582477" cy="400110"/>
          </a:xfrm>
          <a:prstGeom prst="rect">
            <a:avLst/>
          </a:prstGeom>
          <a:noFill/>
        </p:spPr>
        <p:txBody>
          <a:bodyPr wrap="square" rtlCol="0">
            <a:spAutoFit/>
          </a:bodyPr>
          <a:lstStyle/>
          <a:p>
            <a:r>
              <a:rPr lang="en-US" altLang="zh-CN" sz="2000" dirty="0"/>
              <a:t>Total:</a:t>
            </a:r>
            <a:r>
              <a:rPr lang="zh-CN" altLang="en-US" sz="2000" dirty="0"/>
              <a:t> </a:t>
            </a:r>
            <a:r>
              <a:rPr lang="en-US" altLang="zh-CN" sz="2000" dirty="0"/>
              <a:t>1257</a:t>
            </a:r>
            <a:endParaRPr lang="en-US" sz="2000" dirty="0"/>
          </a:p>
        </p:txBody>
      </p:sp>
      <p:sp>
        <p:nvSpPr>
          <p:cNvPr id="12" name="TextBox 11">
            <a:extLst>
              <a:ext uri="{FF2B5EF4-FFF2-40B4-BE49-F238E27FC236}">
                <a16:creationId xmlns:a16="http://schemas.microsoft.com/office/drawing/2014/main" id="{DA497E70-BB14-658F-D06C-C7B7DE52A89E}"/>
              </a:ext>
            </a:extLst>
          </p:cNvPr>
          <p:cNvSpPr txBox="1"/>
          <p:nvPr/>
        </p:nvSpPr>
        <p:spPr>
          <a:xfrm>
            <a:off x="8548500" y="5315350"/>
            <a:ext cx="2582477" cy="400110"/>
          </a:xfrm>
          <a:prstGeom prst="rect">
            <a:avLst/>
          </a:prstGeom>
          <a:noFill/>
        </p:spPr>
        <p:txBody>
          <a:bodyPr wrap="square" rtlCol="0">
            <a:spAutoFit/>
          </a:bodyPr>
          <a:lstStyle/>
          <a:p>
            <a:r>
              <a:rPr lang="en-US" altLang="zh-CN" sz="2000" dirty="0"/>
              <a:t>Total:1567</a:t>
            </a:r>
            <a:endParaRPr lang="en-US" sz="2000" dirty="0"/>
          </a:p>
        </p:txBody>
      </p:sp>
      <p:sp>
        <p:nvSpPr>
          <p:cNvPr id="13" name="Rectangle 12">
            <a:extLst>
              <a:ext uri="{FF2B5EF4-FFF2-40B4-BE49-F238E27FC236}">
                <a16:creationId xmlns:a16="http://schemas.microsoft.com/office/drawing/2014/main" id="{B8586310-6F40-E33E-F3C4-20C97E2AF9BE}"/>
              </a:ext>
            </a:extLst>
          </p:cNvPr>
          <p:cNvSpPr/>
          <p:nvPr/>
        </p:nvSpPr>
        <p:spPr>
          <a:xfrm>
            <a:off x="0" y="1799550"/>
            <a:ext cx="6063080" cy="4153778"/>
          </a:xfrm>
          <a:prstGeom prst="rect">
            <a:avLst/>
          </a:prstGeom>
          <a:solidFill>
            <a:srgbClr val="FFFFFF">
              <a:alpha val="54118"/>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20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469E42-CDB2-7957-FBBD-15CC3BFFF586}"/>
              </a:ext>
            </a:extLst>
          </p:cNvPr>
          <p:cNvSpPr>
            <a:spLocks noGrp="1"/>
          </p:cNvSpPr>
          <p:nvPr>
            <p:ph type="title"/>
          </p:nvPr>
        </p:nvSpPr>
        <p:spPr>
          <a:xfrm>
            <a:off x="586478" y="1683756"/>
            <a:ext cx="3115265" cy="2396359"/>
          </a:xfrm>
        </p:spPr>
        <p:txBody>
          <a:bodyPr anchor="b">
            <a:normAutofit/>
          </a:bodyPr>
          <a:lstStyle/>
          <a:p>
            <a:pPr algn="r"/>
            <a:r>
              <a:rPr lang="en-US" altLang="zh-CN" dirty="0">
                <a:solidFill>
                  <a:srgbClr val="FFFFFF"/>
                </a:solidFill>
              </a:rPr>
              <a:t>Overview</a:t>
            </a:r>
            <a:br>
              <a:rPr lang="en-US" altLang="zh-CN" sz="4000" dirty="0">
                <a:solidFill>
                  <a:srgbClr val="FFFFFF"/>
                </a:solidFill>
              </a:rPr>
            </a:br>
            <a:br>
              <a:rPr lang="en-US" altLang="zh-CN" sz="4000" dirty="0">
                <a:solidFill>
                  <a:srgbClr val="FFFFFF"/>
                </a:solidFill>
              </a:rPr>
            </a:br>
            <a:r>
              <a:rPr lang="en-US" altLang="zh-CN" sz="4000" dirty="0">
                <a:solidFill>
                  <a:srgbClr val="FFFFFF"/>
                </a:solidFill>
              </a:rPr>
              <a:t>7</a:t>
            </a:r>
            <a:r>
              <a:rPr lang="zh-CN" altLang="en-US" sz="4000" dirty="0">
                <a:solidFill>
                  <a:srgbClr val="FFFFFF"/>
                </a:solidFill>
              </a:rPr>
              <a:t> </a:t>
            </a:r>
            <a:r>
              <a:rPr lang="en-US" altLang="zh-CN" sz="4000" dirty="0">
                <a:solidFill>
                  <a:srgbClr val="FFFFFF"/>
                </a:solidFill>
              </a:rPr>
              <a:t>groups</a:t>
            </a:r>
            <a:br>
              <a:rPr lang="en-US" altLang="zh-CN" sz="4000" dirty="0">
                <a:solidFill>
                  <a:srgbClr val="FFFFFF"/>
                </a:solidFill>
              </a:rPr>
            </a:br>
            <a:r>
              <a:rPr lang="en-US" altLang="zh-CN" sz="4000" dirty="0">
                <a:solidFill>
                  <a:srgbClr val="FFFFFF"/>
                </a:solidFill>
              </a:rPr>
              <a:t>28</a:t>
            </a:r>
            <a:r>
              <a:rPr lang="zh-CN" altLang="en-US" sz="4000" dirty="0">
                <a:solidFill>
                  <a:srgbClr val="FFFFFF"/>
                </a:solidFill>
              </a:rPr>
              <a:t> </a:t>
            </a:r>
            <a:r>
              <a:rPr lang="en-US" altLang="zh-CN" sz="4000" dirty="0">
                <a:solidFill>
                  <a:srgbClr val="FFFFFF"/>
                </a:solidFill>
              </a:rPr>
              <a:t>predictions</a:t>
            </a:r>
            <a:endParaRPr lang="en-US" sz="4000" dirty="0">
              <a:solidFill>
                <a:srgbClr val="FFFFFF"/>
              </a:solidFill>
            </a:endParaRPr>
          </a:p>
        </p:txBody>
      </p:sp>
      <p:sp>
        <p:nvSpPr>
          <p:cNvPr id="4" name="Google Shape;157;p3">
            <a:extLst>
              <a:ext uri="{FF2B5EF4-FFF2-40B4-BE49-F238E27FC236}">
                <a16:creationId xmlns:a16="http://schemas.microsoft.com/office/drawing/2014/main" id="{0F361EA9-73E0-EA73-D8BC-7B7781949DCB}"/>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28742CC5-E4C3-3FED-F722-26EAFFF2FE68}"/>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35058A63-1554-9B9E-F7FE-9FCD0897C0DD}"/>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graphicFrame>
        <p:nvGraphicFramePr>
          <p:cNvPr id="3" name="Table 2">
            <a:extLst>
              <a:ext uri="{FF2B5EF4-FFF2-40B4-BE49-F238E27FC236}">
                <a16:creationId xmlns:a16="http://schemas.microsoft.com/office/drawing/2014/main" id="{D0A5AB1F-3468-A542-A0F3-8F67772B168A}"/>
              </a:ext>
            </a:extLst>
          </p:cNvPr>
          <p:cNvGraphicFramePr>
            <a:graphicFrameLocks noGrp="1"/>
          </p:cNvGraphicFramePr>
          <p:nvPr>
            <p:extLst>
              <p:ext uri="{D42A27DB-BD31-4B8C-83A1-F6EECF244321}">
                <p14:modId xmlns:p14="http://schemas.microsoft.com/office/powerpoint/2010/main" val="3558761302"/>
              </p:ext>
            </p:extLst>
          </p:nvPr>
        </p:nvGraphicFramePr>
        <p:xfrm>
          <a:off x="4881980" y="719665"/>
          <a:ext cx="5754918" cy="5121296"/>
        </p:xfrm>
        <a:graphic>
          <a:graphicData uri="http://schemas.openxmlformats.org/drawingml/2006/table">
            <a:tbl>
              <a:tblPr firstRow="1" bandRow="1">
                <a:tableStyleId>{69012ECD-51FC-41F1-AA8D-1B2483CD663E}</a:tableStyleId>
              </a:tblPr>
              <a:tblGrid>
                <a:gridCol w="2877459">
                  <a:extLst>
                    <a:ext uri="{9D8B030D-6E8A-4147-A177-3AD203B41FA5}">
                      <a16:colId xmlns:a16="http://schemas.microsoft.com/office/drawing/2014/main" val="367565104"/>
                    </a:ext>
                  </a:extLst>
                </a:gridCol>
                <a:gridCol w="2877459">
                  <a:extLst>
                    <a:ext uri="{9D8B030D-6E8A-4147-A177-3AD203B41FA5}">
                      <a16:colId xmlns:a16="http://schemas.microsoft.com/office/drawing/2014/main" val="877039296"/>
                    </a:ext>
                  </a:extLst>
                </a:gridCol>
              </a:tblGrid>
              <a:tr h="640162">
                <a:tc>
                  <a:txBody>
                    <a:bodyPr/>
                    <a:lstStyle/>
                    <a:p>
                      <a:pPr algn="ctr"/>
                      <a:r>
                        <a:rPr lang="en-US" altLang="zh-CN" sz="2800" dirty="0"/>
                        <a:t>Team</a:t>
                      </a:r>
                      <a:endParaRPr lang="en-US" dirty="0"/>
                    </a:p>
                  </a:txBody>
                  <a:tcPr/>
                </a:tc>
                <a:tc>
                  <a:txBody>
                    <a:bodyPr/>
                    <a:lstStyle/>
                    <a:p>
                      <a:pPr algn="ctr"/>
                      <a:r>
                        <a:rPr lang="en-US" altLang="zh-CN" sz="2800" b="1" kern="1200" dirty="0">
                          <a:solidFill>
                            <a:schemeClr val="lt1"/>
                          </a:solidFill>
                        </a:rPr>
                        <a:t>Methods</a:t>
                      </a:r>
                      <a:endParaRPr lang="en-US" sz="2800" b="1" kern="1200" dirty="0">
                        <a:solidFill>
                          <a:schemeClr val="lt1"/>
                        </a:solidFill>
                        <a:latin typeface="+mn-lt"/>
                        <a:ea typeface="+mn-ea"/>
                        <a:cs typeface="+mn-cs"/>
                      </a:endParaRPr>
                    </a:p>
                  </a:txBody>
                  <a:tcPr/>
                </a:tc>
                <a:extLst>
                  <a:ext uri="{0D108BD9-81ED-4DB2-BD59-A6C34878D82A}">
                    <a16:rowId xmlns:a16="http://schemas.microsoft.com/office/drawing/2014/main" val="3218385105"/>
                  </a:ext>
                </a:extLst>
              </a:tr>
              <a:tr h="640162">
                <a:tc>
                  <a:txBody>
                    <a:bodyPr/>
                    <a:lstStyle/>
                    <a:p>
                      <a:pPr algn="ctr"/>
                      <a:r>
                        <a:rPr lang="en-US" altLang="zh-CN" sz="2400" dirty="0"/>
                        <a:t>3billion_cagi7</a:t>
                      </a:r>
                      <a:endParaRPr lang="en-US" sz="2400" dirty="0"/>
                    </a:p>
                  </a:txBody>
                  <a:tcPr/>
                </a:tc>
                <a:tc>
                  <a:txBody>
                    <a:bodyPr/>
                    <a:lstStyle/>
                    <a:p>
                      <a:pPr algn="ctr"/>
                      <a:r>
                        <a:rPr lang="en-US" altLang="zh-CN" sz="2400" dirty="0"/>
                        <a:t>6</a:t>
                      </a:r>
                      <a:endParaRPr lang="en-US" sz="2400" dirty="0"/>
                    </a:p>
                  </a:txBody>
                  <a:tcPr/>
                </a:tc>
                <a:extLst>
                  <a:ext uri="{0D108BD9-81ED-4DB2-BD59-A6C34878D82A}">
                    <a16:rowId xmlns:a16="http://schemas.microsoft.com/office/drawing/2014/main" val="214689796"/>
                  </a:ext>
                </a:extLst>
              </a:tr>
              <a:tr h="640162">
                <a:tc>
                  <a:txBody>
                    <a:bodyPr/>
                    <a:lstStyle/>
                    <a:p>
                      <a:pPr algn="ctr"/>
                      <a:r>
                        <a:rPr lang="en-US" altLang="zh-CN" sz="2400" dirty="0" err="1"/>
                        <a:t>AIBIA_bioinfo-ufpr</a:t>
                      </a:r>
                      <a:endParaRPr lang="en-US" sz="2400" dirty="0"/>
                    </a:p>
                  </a:txBody>
                  <a:tcPr/>
                </a:tc>
                <a:tc>
                  <a:txBody>
                    <a:bodyPr/>
                    <a:lstStyle/>
                    <a:p>
                      <a:pPr algn="ctr"/>
                      <a:r>
                        <a:rPr lang="en-US" altLang="zh-CN" sz="2400" dirty="0"/>
                        <a:t>5</a:t>
                      </a:r>
                      <a:endParaRPr lang="en-US" sz="2400" dirty="0"/>
                    </a:p>
                  </a:txBody>
                  <a:tcPr/>
                </a:tc>
                <a:extLst>
                  <a:ext uri="{0D108BD9-81ED-4DB2-BD59-A6C34878D82A}">
                    <a16:rowId xmlns:a16="http://schemas.microsoft.com/office/drawing/2014/main" val="3524589233"/>
                  </a:ext>
                </a:extLst>
              </a:tr>
              <a:tr h="640162">
                <a:tc>
                  <a:txBody>
                    <a:bodyPr/>
                    <a:lstStyle/>
                    <a:p>
                      <a:pPr algn="ctr"/>
                      <a:r>
                        <a:rPr lang="en-US" altLang="zh-CN" sz="2400" dirty="0" err="1"/>
                        <a:t>Evolutionary_Action</a:t>
                      </a:r>
                      <a:endParaRPr lang="en-US" sz="2400" dirty="0"/>
                    </a:p>
                  </a:txBody>
                  <a:tcPr/>
                </a:tc>
                <a:tc>
                  <a:txBody>
                    <a:bodyPr/>
                    <a:lstStyle/>
                    <a:p>
                      <a:pPr algn="ctr"/>
                      <a:r>
                        <a:rPr lang="en-US" altLang="zh-CN" sz="2400" dirty="0"/>
                        <a:t>6</a:t>
                      </a:r>
                      <a:endParaRPr lang="en-US" sz="2400" dirty="0"/>
                    </a:p>
                  </a:txBody>
                  <a:tcPr/>
                </a:tc>
                <a:extLst>
                  <a:ext uri="{0D108BD9-81ED-4DB2-BD59-A6C34878D82A}">
                    <a16:rowId xmlns:a16="http://schemas.microsoft.com/office/drawing/2014/main" val="2174899029"/>
                  </a:ext>
                </a:extLst>
              </a:tr>
              <a:tr h="640162">
                <a:tc>
                  <a:txBody>
                    <a:bodyPr/>
                    <a:lstStyle/>
                    <a:p>
                      <a:pPr algn="ctr"/>
                      <a:r>
                        <a:rPr lang="en-US" altLang="zh-CN" sz="2400" dirty="0" err="1"/>
                        <a:t>FrankStarling</a:t>
                      </a:r>
                      <a:endParaRPr lang="en-US" sz="2400" dirty="0"/>
                    </a:p>
                  </a:txBody>
                  <a:tcPr/>
                </a:tc>
                <a:tc>
                  <a:txBody>
                    <a:bodyPr/>
                    <a:lstStyle/>
                    <a:p>
                      <a:pPr algn="ctr"/>
                      <a:r>
                        <a:rPr lang="en-US" altLang="zh-CN" sz="2400" dirty="0"/>
                        <a:t>1</a:t>
                      </a:r>
                      <a:r>
                        <a:rPr lang="zh-CN" altLang="en-US" sz="2400" dirty="0"/>
                        <a:t>*</a:t>
                      </a:r>
                      <a:endParaRPr lang="en-US" sz="2400" dirty="0"/>
                    </a:p>
                  </a:txBody>
                  <a:tcPr/>
                </a:tc>
                <a:extLst>
                  <a:ext uri="{0D108BD9-81ED-4DB2-BD59-A6C34878D82A}">
                    <a16:rowId xmlns:a16="http://schemas.microsoft.com/office/drawing/2014/main" val="3088440481"/>
                  </a:ext>
                </a:extLst>
              </a:tr>
              <a:tr h="640162">
                <a:tc>
                  <a:txBody>
                    <a:bodyPr/>
                    <a:lstStyle/>
                    <a:p>
                      <a:pPr algn="ctr"/>
                      <a:r>
                        <a:rPr lang="en-US" altLang="zh-CN" sz="2400" dirty="0"/>
                        <a:t>INLAB_BBSR_2025</a:t>
                      </a:r>
                      <a:endParaRPr lang="en-US" sz="2400" dirty="0"/>
                    </a:p>
                  </a:txBody>
                  <a:tcPr/>
                </a:tc>
                <a:tc>
                  <a:txBody>
                    <a:bodyPr/>
                    <a:lstStyle/>
                    <a:p>
                      <a:pPr algn="ctr"/>
                      <a:r>
                        <a:rPr lang="en-US" altLang="zh-CN" sz="2400" dirty="0"/>
                        <a:t>6</a:t>
                      </a:r>
                      <a:endParaRPr lang="en-US" sz="2400" dirty="0"/>
                    </a:p>
                  </a:txBody>
                  <a:tcPr/>
                </a:tc>
                <a:extLst>
                  <a:ext uri="{0D108BD9-81ED-4DB2-BD59-A6C34878D82A}">
                    <a16:rowId xmlns:a16="http://schemas.microsoft.com/office/drawing/2014/main" val="1497406351"/>
                  </a:ext>
                </a:extLst>
              </a:tr>
              <a:tr h="640162">
                <a:tc>
                  <a:txBody>
                    <a:bodyPr/>
                    <a:lstStyle/>
                    <a:p>
                      <a:pPr algn="ctr"/>
                      <a:r>
                        <a:rPr lang="en-US" altLang="zh-CN" sz="2400" dirty="0" err="1"/>
                        <a:t>UMSplicing</a:t>
                      </a:r>
                      <a:endParaRPr lang="en-US" sz="2400" dirty="0"/>
                    </a:p>
                  </a:txBody>
                  <a:tcPr/>
                </a:tc>
                <a:tc>
                  <a:txBody>
                    <a:bodyPr/>
                    <a:lstStyle/>
                    <a:p>
                      <a:pPr algn="ctr"/>
                      <a:r>
                        <a:rPr lang="en-US" altLang="zh-CN" sz="2400" dirty="0"/>
                        <a:t>1</a:t>
                      </a:r>
                      <a:r>
                        <a:rPr lang="zh-CN" altLang="en-US" sz="2400" dirty="0"/>
                        <a:t>*</a:t>
                      </a:r>
                      <a:endParaRPr lang="en-US" sz="2400" dirty="0"/>
                    </a:p>
                  </a:txBody>
                  <a:tcPr/>
                </a:tc>
                <a:extLst>
                  <a:ext uri="{0D108BD9-81ED-4DB2-BD59-A6C34878D82A}">
                    <a16:rowId xmlns:a16="http://schemas.microsoft.com/office/drawing/2014/main" val="3826394723"/>
                  </a:ext>
                </a:extLst>
              </a:tr>
              <a:tr h="640162">
                <a:tc>
                  <a:txBody>
                    <a:bodyPr/>
                    <a:lstStyle/>
                    <a:p>
                      <a:pPr algn="ctr"/>
                      <a:r>
                        <a:rPr lang="en-US" altLang="zh-CN" sz="2400" dirty="0" err="1"/>
                        <a:t>Zhliu</a:t>
                      </a:r>
                      <a:endParaRPr lang="en-US" sz="2400" dirty="0"/>
                    </a:p>
                  </a:txBody>
                  <a:tcPr/>
                </a:tc>
                <a:tc>
                  <a:txBody>
                    <a:bodyPr/>
                    <a:lstStyle/>
                    <a:p>
                      <a:pPr algn="ctr"/>
                      <a:r>
                        <a:rPr lang="en-US" altLang="zh-CN" sz="2400" dirty="0"/>
                        <a:t>3</a:t>
                      </a:r>
                      <a:endParaRPr lang="en-US" sz="2400" dirty="0"/>
                    </a:p>
                  </a:txBody>
                  <a:tcPr/>
                </a:tc>
                <a:extLst>
                  <a:ext uri="{0D108BD9-81ED-4DB2-BD59-A6C34878D82A}">
                    <a16:rowId xmlns:a16="http://schemas.microsoft.com/office/drawing/2014/main" val="2707635389"/>
                  </a:ext>
                </a:extLst>
              </a:tr>
            </a:tbl>
          </a:graphicData>
        </a:graphic>
      </p:graphicFrame>
      <p:sp>
        <p:nvSpPr>
          <p:cNvPr id="9" name="TextBox 8">
            <a:extLst>
              <a:ext uri="{FF2B5EF4-FFF2-40B4-BE49-F238E27FC236}">
                <a16:creationId xmlns:a16="http://schemas.microsoft.com/office/drawing/2014/main" id="{940A6F68-7272-138C-7105-035E20E3440E}"/>
              </a:ext>
            </a:extLst>
          </p:cNvPr>
          <p:cNvSpPr txBox="1"/>
          <p:nvPr/>
        </p:nvSpPr>
        <p:spPr>
          <a:xfrm>
            <a:off x="7254120" y="5907982"/>
            <a:ext cx="4422710" cy="400110"/>
          </a:xfrm>
          <a:prstGeom prst="rect">
            <a:avLst/>
          </a:prstGeom>
          <a:noFill/>
        </p:spPr>
        <p:txBody>
          <a:bodyPr wrap="square" rtlCol="0">
            <a:spAutoFit/>
          </a:bodyPr>
          <a:lstStyle/>
          <a:p>
            <a:r>
              <a:rPr lang="en-US" altLang="zh-CN" sz="2000" dirty="0"/>
              <a:t>(</a:t>
            </a:r>
            <a:r>
              <a:rPr lang="zh-CN" altLang="en-US" sz="2000" dirty="0"/>
              <a:t> *</a:t>
            </a:r>
            <a:r>
              <a:rPr lang="en-US" altLang="zh-CN" sz="2000" dirty="0"/>
              <a:t>:</a:t>
            </a:r>
            <a:r>
              <a:rPr lang="zh-CN" altLang="en-US" sz="2000" dirty="0"/>
              <a:t> </a:t>
            </a:r>
            <a:r>
              <a:rPr lang="en-US" altLang="zh-CN" sz="2000" dirty="0"/>
              <a:t>no</a:t>
            </a:r>
            <a:r>
              <a:rPr lang="zh-CN" altLang="en-US" sz="2000" dirty="0"/>
              <a:t> </a:t>
            </a:r>
            <a:r>
              <a:rPr lang="en-US" altLang="zh-CN" sz="2000" dirty="0"/>
              <a:t>supporting</a:t>
            </a:r>
            <a:r>
              <a:rPr lang="zh-CN" altLang="en-US" sz="2000" dirty="0"/>
              <a:t> </a:t>
            </a:r>
            <a:r>
              <a:rPr lang="en-US" altLang="zh-CN" sz="2000" dirty="0"/>
              <a:t>document)</a:t>
            </a:r>
            <a:endParaRPr lang="en-US" sz="2000" dirty="0"/>
          </a:p>
        </p:txBody>
      </p:sp>
    </p:spTree>
    <p:extLst>
      <p:ext uri="{BB962C8B-B14F-4D97-AF65-F5344CB8AC3E}">
        <p14:creationId xmlns:p14="http://schemas.microsoft.com/office/powerpoint/2010/main" val="3400042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125667B-2104-6F21-2626-492CD1DBDDF5}"/>
              </a:ext>
            </a:extLst>
          </p:cNvPr>
          <p:cNvSpPr txBox="1"/>
          <p:nvPr/>
        </p:nvSpPr>
        <p:spPr>
          <a:xfrm>
            <a:off x="836675" y="114190"/>
            <a:ext cx="10515600" cy="113369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a:solidFill>
                  <a:schemeClr val="tx1"/>
                </a:solidFill>
                <a:latin typeface="+mj-lt"/>
                <a:ea typeface="+mj-ea"/>
                <a:cs typeface="+mj-cs"/>
              </a:rPr>
              <a:t>Key Modeling Frameworks and Ideas</a:t>
            </a:r>
          </a:p>
        </p:txBody>
      </p:sp>
      <p:graphicFrame>
        <p:nvGraphicFramePr>
          <p:cNvPr id="5" name="Content Placeholder 2">
            <a:extLst>
              <a:ext uri="{FF2B5EF4-FFF2-40B4-BE49-F238E27FC236}">
                <a16:creationId xmlns:a16="http://schemas.microsoft.com/office/drawing/2014/main" id="{40B762D5-1B7E-0E26-3203-D13933C973F1}"/>
              </a:ext>
            </a:extLst>
          </p:cNvPr>
          <p:cNvGraphicFramePr>
            <a:graphicFrameLocks noGrp="1"/>
          </p:cNvGraphicFramePr>
          <p:nvPr>
            <p:ph idx="1"/>
            <p:extLst>
              <p:ext uri="{D42A27DB-BD31-4B8C-83A1-F6EECF244321}">
                <p14:modId xmlns:p14="http://schemas.microsoft.com/office/powerpoint/2010/main" val="1214659215"/>
              </p:ext>
            </p:extLst>
          </p:nvPr>
        </p:nvGraphicFramePr>
        <p:xfrm>
          <a:off x="660400" y="1247882"/>
          <a:ext cx="11125200" cy="5495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718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C6E5A7-1C2D-DE72-5F00-63B178BDBB30}"/>
              </a:ext>
            </a:extLst>
          </p:cNvPr>
          <p:cNvSpPr/>
          <p:nvPr/>
        </p:nvSpPr>
        <p:spPr>
          <a:xfrm>
            <a:off x="0" y="0"/>
            <a:ext cx="12192000" cy="996287"/>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97ACD95-A184-3E87-CC96-F1F733D37A8F}"/>
              </a:ext>
            </a:extLst>
          </p:cNvPr>
          <p:cNvPicPr>
            <a:picLocks noChangeAspect="1"/>
          </p:cNvPicPr>
          <p:nvPr/>
        </p:nvPicPr>
        <p:blipFill>
          <a:blip r:embed="rId3"/>
          <a:stretch>
            <a:fillRect/>
          </a:stretch>
        </p:blipFill>
        <p:spPr>
          <a:xfrm>
            <a:off x="2768729" y="2202671"/>
            <a:ext cx="6132028" cy="1466355"/>
          </a:xfrm>
          <a:prstGeom prst="rect">
            <a:avLst/>
          </a:prstGeom>
        </p:spPr>
      </p:pic>
      <p:sp>
        <p:nvSpPr>
          <p:cNvPr id="5" name="TextBox 4">
            <a:extLst>
              <a:ext uri="{FF2B5EF4-FFF2-40B4-BE49-F238E27FC236}">
                <a16:creationId xmlns:a16="http://schemas.microsoft.com/office/drawing/2014/main" id="{ADCD24CC-9E42-7DEF-3C3A-220703B50785}"/>
              </a:ext>
            </a:extLst>
          </p:cNvPr>
          <p:cNvSpPr txBox="1"/>
          <p:nvPr/>
        </p:nvSpPr>
        <p:spPr>
          <a:xfrm>
            <a:off x="721586" y="232006"/>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sz="2800" b="1" dirty="0">
                <a:latin typeface="Arial" panose="020B0604020202020204" pitchFamily="34" charset="0"/>
                <a:cs typeface="Arial" panose="020B0604020202020204" pitchFamily="34" charset="0"/>
              </a:rPr>
              <a:t>PSI</a:t>
            </a:r>
          </a:p>
        </p:txBody>
      </p:sp>
      <p:sp>
        <p:nvSpPr>
          <p:cNvPr id="7" name="TextBox 6">
            <a:extLst>
              <a:ext uri="{FF2B5EF4-FFF2-40B4-BE49-F238E27FC236}">
                <a16:creationId xmlns:a16="http://schemas.microsoft.com/office/drawing/2014/main" id="{822D3E16-1F02-F0EF-7FE8-9D02939B8BAC}"/>
              </a:ext>
            </a:extLst>
          </p:cNvPr>
          <p:cNvSpPr txBox="1"/>
          <p:nvPr/>
        </p:nvSpPr>
        <p:spPr>
          <a:xfrm>
            <a:off x="4412746" y="4021925"/>
            <a:ext cx="3984805" cy="461665"/>
          </a:xfrm>
          <a:prstGeom prst="rect">
            <a:avLst/>
          </a:prstGeom>
          <a:noFill/>
        </p:spPr>
        <p:txBody>
          <a:bodyPr wrap="square">
            <a:spAutoFit/>
          </a:bodyPr>
          <a:lstStyle/>
          <a:p>
            <a:r>
              <a:rPr lang="en-US" sz="2400" b="0" i="0" u="none" strike="noStrike" dirty="0">
                <a:solidFill>
                  <a:srgbClr val="494128"/>
                </a:solidFill>
                <a:effectLst/>
                <a:latin typeface="Roboto 2"/>
              </a:rPr>
              <a:t>∆PSI = </a:t>
            </a:r>
            <a:r>
              <a:rPr lang="en-US" sz="2400" b="0" i="0" u="none" strike="noStrike" dirty="0" err="1">
                <a:solidFill>
                  <a:srgbClr val="494128"/>
                </a:solidFill>
                <a:effectLst/>
                <a:latin typeface="Roboto 2"/>
              </a:rPr>
              <a:t>PSI</a:t>
            </a:r>
            <a:r>
              <a:rPr lang="en-US" sz="2400" b="0" i="0" u="none" strike="noStrike" baseline="-25000" dirty="0" err="1">
                <a:solidFill>
                  <a:srgbClr val="494128"/>
                </a:solidFill>
                <a:effectLst/>
                <a:latin typeface="Roboto 2"/>
              </a:rPr>
              <a:t>Var</a:t>
            </a:r>
            <a:r>
              <a:rPr lang="en-US" sz="2400" b="0" i="0" u="none" strike="noStrike" dirty="0">
                <a:solidFill>
                  <a:srgbClr val="494128"/>
                </a:solidFill>
                <a:effectLst/>
                <a:latin typeface="Roboto 2"/>
              </a:rPr>
              <a:t> - </a:t>
            </a:r>
            <a:r>
              <a:rPr lang="en-US" sz="2400" b="0" i="0" u="none" strike="noStrike" dirty="0" err="1">
                <a:solidFill>
                  <a:srgbClr val="494128"/>
                </a:solidFill>
                <a:effectLst/>
                <a:latin typeface="Roboto 2"/>
              </a:rPr>
              <a:t>PSI</a:t>
            </a:r>
            <a:r>
              <a:rPr lang="en-US" sz="2400" b="0" i="0" u="none" strike="noStrike" baseline="-25000" dirty="0" err="1">
                <a:solidFill>
                  <a:srgbClr val="494128"/>
                </a:solidFill>
                <a:effectLst/>
                <a:latin typeface="Roboto 2"/>
              </a:rPr>
              <a:t>Ref</a:t>
            </a:r>
            <a:r>
              <a:rPr lang="en-US" sz="2400" b="0" i="0" u="none" strike="noStrike" dirty="0">
                <a:solidFill>
                  <a:srgbClr val="494128"/>
                </a:solidFill>
                <a:effectLst/>
                <a:latin typeface="Roboto 2"/>
              </a:rPr>
              <a:t> </a:t>
            </a:r>
            <a:endParaRPr lang="en-US" sz="2400" dirty="0"/>
          </a:p>
        </p:txBody>
      </p:sp>
      <p:sp>
        <p:nvSpPr>
          <p:cNvPr id="9" name="TextBox 8">
            <a:extLst>
              <a:ext uri="{FF2B5EF4-FFF2-40B4-BE49-F238E27FC236}">
                <a16:creationId xmlns:a16="http://schemas.microsoft.com/office/drawing/2014/main" id="{17FEB066-6702-997D-A4F6-A1F499043161}"/>
              </a:ext>
            </a:extLst>
          </p:cNvPr>
          <p:cNvSpPr txBox="1"/>
          <p:nvPr/>
        </p:nvSpPr>
        <p:spPr>
          <a:xfrm>
            <a:off x="3029986" y="5164438"/>
            <a:ext cx="6132028" cy="461665"/>
          </a:xfrm>
          <a:prstGeom prst="rect">
            <a:avLst/>
          </a:prstGeom>
          <a:noFill/>
        </p:spPr>
        <p:txBody>
          <a:bodyPr wrap="square" rtlCol="0">
            <a:spAutoFit/>
          </a:bodyPr>
          <a:lstStyle/>
          <a:p>
            <a:r>
              <a:rPr lang="en-US" altLang="zh-CN" sz="2400" dirty="0"/>
              <a:t>Test</a:t>
            </a:r>
            <a:r>
              <a:rPr lang="zh-CN" altLang="en-US" sz="2400" dirty="0"/>
              <a:t> </a:t>
            </a:r>
            <a:r>
              <a:rPr lang="en-US" altLang="zh-CN" sz="2400" dirty="0"/>
              <a:t>set</a:t>
            </a:r>
            <a:r>
              <a:rPr lang="zh-CN" altLang="en-US" sz="2400" dirty="0"/>
              <a:t> </a:t>
            </a:r>
            <a:r>
              <a:rPr lang="en-US" altLang="zh-CN" sz="2400" dirty="0"/>
              <a:t>with</a:t>
            </a:r>
            <a:r>
              <a:rPr lang="zh-CN" altLang="en-US" sz="2400" dirty="0"/>
              <a:t> </a:t>
            </a:r>
            <a:r>
              <a:rPr lang="en-US" altLang="zh-CN" sz="2400" dirty="0"/>
              <a:t>experiment</a:t>
            </a:r>
            <a:r>
              <a:rPr lang="zh-CN" altLang="en-US" sz="2400" dirty="0"/>
              <a:t> </a:t>
            </a:r>
            <a:r>
              <a:rPr lang="en-US" altLang="zh-CN" sz="2400" dirty="0"/>
              <a:t>ground</a:t>
            </a:r>
            <a:r>
              <a:rPr lang="zh-CN" altLang="en-US" sz="2400" dirty="0"/>
              <a:t> </a:t>
            </a:r>
            <a:r>
              <a:rPr lang="en-US" altLang="zh-CN" sz="2400" dirty="0"/>
              <a:t>truth:</a:t>
            </a:r>
            <a:r>
              <a:rPr lang="zh-CN" altLang="en-US" sz="2400" dirty="0"/>
              <a:t> </a:t>
            </a:r>
            <a:r>
              <a:rPr lang="en-US" altLang="zh-CN" sz="2400" dirty="0"/>
              <a:t>1567</a:t>
            </a:r>
            <a:r>
              <a:rPr lang="zh-CN" altLang="en-US" sz="2400" dirty="0"/>
              <a:t> </a:t>
            </a:r>
            <a:endParaRPr lang="en-US" sz="2400" dirty="0"/>
          </a:p>
        </p:txBody>
      </p:sp>
      <p:sp>
        <p:nvSpPr>
          <p:cNvPr id="2" name="TextBox 1">
            <a:extLst>
              <a:ext uri="{FF2B5EF4-FFF2-40B4-BE49-F238E27FC236}">
                <a16:creationId xmlns:a16="http://schemas.microsoft.com/office/drawing/2014/main" id="{461BE1A1-0D32-9A04-4D21-0E5231EBCB91}"/>
              </a:ext>
            </a:extLst>
          </p:cNvPr>
          <p:cNvSpPr txBox="1"/>
          <p:nvPr/>
        </p:nvSpPr>
        <p:spPr>
          <a:xfrm>
            <a:off x="3654454" y="5626103"/>
            <a:ext cx="6132028" cy="461665"/>
          </a:xfrm>
          <a:prstGeom prst="rect">
            <a:avLst/>
          </a:prstGeom>
          <a:noFill/>
        </p:spPr>
        <p:txBody>
          <a:bodyPr wrap="square" rtlCol="0">
            <a:spAutoFit/>
          </a:bodyPr>
          <a:lstStyle/>
          <a:p>
            <a:r>
              <a:rPr lang="en-US" altLang="zh-CN" sz="2400" dirty="0"/>
              <a:t>Six</a:t>
            </a:r>
            <a:r>
              <a:rPr lang="zh-CN" altLang="en-US" sz="2400" dirty="0"/>
              <a:t> </a:t>
            </a:r>
            <a:r>
              <a:rPr lang="en-US" altLang="zh-CN" sz="2400" dirty="0"/>
              <a:t>groups</a:t>
            </a:r>
            <a:r>
              <a:rPr lang="zh-CN" altLang="en-US" sz="2400" dirty="0"/>
              <a:t> </a:t>
            </a:r>
            <a:r>
              <a:rPr lang="en-US" altLang="zh-CN" sz="2400" dirty="0"/>
              <a:t>submit</a:t>
            </a:r>
            <a:r>
              <a:rPr lang="zh-CN" altLang="en-US" sz="2400" dirty="0"/>
              <a:t> </a:t>
            </a:r>
            <a:r>
              <a:rPr lang="en-US" sz="2400" dirty="0">
                <a:solidFill>
                  <a:srgbClr val="494128"/>
                </a:solidFill>
                <a:latin typeface="Roboto 2"/>
              </a:rPr>
              <a:t>∆PSI</a:t>
            </a:r>
            <a:r>
              <a:rPr lang="zh-CN" altLang="en-US" sz="2400" dirty="0">
                <a:solidFill>
                  <a:srgbClr val="494128"/>
                </a:solidFill>
                <a:latin typeface="Roboto 2"/>
              </a:rPr>
              <a:t> </a:t>
            </a:r>
            <a:r>
              <a:rPr lang="en-US" altLang="zh-CN" sz="2400" dirty="0">
                <a:solidFill>
                  <a:srgbClr val="494128"/>
                </a:solidFill>
                <a:latin typeface="Roboto 2"/>
              </a:rPr>
              <a:t>predictions</a:t>
            </a:r>
            <a:r>
              <a:rPr lang="zh-CN" altLang="en-US" sz="2400" dirty="0"/>
              <a:t> </a:t>
            </a:r>
            <a:endParaRPr lang="en-US" sz="2400" dirty="0"/>
          </a:p>
        </p:txBody>
      </p:sp>
      <p:sp>
        <p:nvSpPr>
          <p:cNvPr id="3" name="Google Shape;157;p3">
            <a:extLst>
              <a:ext uri="{FF2B5EF4-FFF2-40B4-BE49-F238E27FC236}">
                <a16:creationId xmlns:a16="http://schemas.microsoft.com/office/drawing/2014/main" id="{DAF2932B-42E0-68F4-0B9F-945EB750DDEF}"/>
              </a:ext>
            </a:extLst>
          </p:cNvPr>
          <p:cNvSpPr txBox="1"/>
          <p:nvPr/>
        </p:nvSpPr>
        <p:spPr>
          <a:xfrm>
            <a:off x="0" y="6603303"/>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1EA8D8C6-C40A-03D8-5CF0-5DC6899F90B5}"/>
              </a:ext>
            </a:extLst>
          </p:cNvPr>
          <p:cNvSpPr txBox="1"/>
          <p:nvPr/>
        </p:nvSpPr>
        <p:spPr>
          <a:xfrm>
            <a:off x="9839739" y="6603302"/>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0" name="Google Shape;159;p3">
            <a:extLst>
              <a:ext uri="{FF2B5EF4-FFF2-40B4-BE49-F238E27FC236}">
                <a16:creationId xmlns:a16="http://schemas.microsoft.com/office/drawing/2014/main" id="{3EF4DAE3-C741-CDFA-5097-77A6EAA66E4C}"/>
              </a:ext>
            </a:extLst>
          </p:cNvPr>
          <p:cNvSpPr txBox="1"/>
          <p:nvPr/>
        </p:nvSpPr>
        <p:spPr>
          <a:xfrm>
            <a:off x="4881981" y="6603301"/>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10277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B490DB-D6F6-9747-2911-461A048102F7}"/>
              </a:ext>
            </a:extLst>
          </p:cNvPr>
          <p:cNvPicPr>
            <a:picLocks noChangeAspect="1"/>
          </p:cNvPicPr>
          <p:nvPr/>
        </p:nvPicPr>
        <p:blipFill>
          <a:blip r:embed="rId3"/>
          <a:stretch>
            <a:fillRect/>
          </a:stretch>
        </p:blipFill>
        <p:spPr>
          <a:xfrm>
            <a:off x="1" y="1147292"/>
            <a:ext cx="5359400" cy="5710708"/>
          </a:xfrm>
          <a:prstGeom prst="rect">
            <a:avLst/>
          </a:prstGeom>
        </p:spPr>
      </p:pic>
      <p:pic>
        <p:nvPicPr>
          <p:cNvPr id="6" name="Picture 5">
            <a:extLst>
              <a:ext uri="{FF2B5EF4-FFF2-40B4-BE49-F238E27FC236}">
                <a16:creationId xmlns:a16="http://schemas.microsoft.com/office/drawing/2014/main" id="{5C21A3FA-AD7C-9E55-9391-3DEE1BA9B9A9}"/>
              </a:ext>
            </a:extLst>
          </p:cNvPr>
          <p:cNvPicPr>
            <a:picLocks noChangeAspect="1"/>
          </p:cNvPicPr>
          <p:nvPr/>
        </p:nvPicPr>
        <p:blipFill>
          <a:blip r:embed="rId4"/>
          <a:stretch>
            <a:fillRect/>
          </a:stretch>
        </p:blipFill>
        <p:spPr>
          <a:xfrm>
            <a:off x="6832601" y="1147292"/>
            <a:ext cx="5146129" cy="5666258"/>
          </a:xfrm>
          <a:prstGeom prst="rect">
            <a:avLst/>
          </a:prstGeom>
        </p:spPr>
      </p:pic>
      <p:sp>
        <p:nvSpPr>
          <p:cNvPr id="5" name="Rectangle 4">
            <a:extLst>
              <a:ext uri="{FF2B5EF4-FFF2-40B4-BE49-F238E27FC236}">
                <a16:creationId xmlns:a16="http://schemas.microsoft.com/office/drawing/2014/main" id="{290CE32F-AEA9-9EFB-1B5E-77B99C705EA8}"/>
              </a:ext>
            </a:extLst>
          </p:cNvPr>
          <p:cNvSpPr/>
          <p:nvPr/>
        </p:nvSpPr>
        <p:spPr>
          <a:xfrm>
            <a:off x="0" y="0"/>
            <a:ext cx="12192000" cy="996287"/>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8770505-1830-CAAF-000E-8AF3FBA3C1B6}"/>
              </a:ext>
            </a:extLst>
          </p:cNvPr>
          <p:cNvSpPr txBox="1"/>
          <p:nvPr/>
        </p:nvSpPr>
        <p:spPr>
          <a:xfrm>
            <a:off x="721586" y="232006"/>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sz="2800" b="1" dirty="0">
                <a:latin typeface="Arial" panose="020B0604020202020204" pitchFamily="34" charset="0"/>
                <a:cs typeface="Arial" panose="020B0604020202020204" pitchFamily="34" charset="0"/>
              </a:rPr>
              <a:t>PSI</a:t>
            </a:r>
          </a:p>
        </p:txBody>
      </p:sp>
      <p:sp>
        <p:nvSpPr>
          <p:cNvPr id="2" name="Right Arrow 1">
            <a:extLst>
              <a:ext uri="{FF2B5EF4-FFF2-40B4-BE49-F238E27FC236}">
                <a16:creationId xmlns:a16="http://schemas.microsoft.com/office/drawing/2014/main" id="{3FFA15C3-B726-F233-BDEA-55B0632D092D}"/>
              </a:ext>
            </a:extLst>
          </p:cNvPr>
          <p:cNvSpPr/>
          <p:nvPr/>
        </p:nvSpPr>
        <p:spPr>
          <a:xfrm>
            <a:off x="5448301" y="3136900"/>
            <a:ext cx="1384299" cy="8657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79FCD6F-A8B5-FDF5-EE49-140449A61E62}"/>
              </a:ext>
            </a:extLst>
          </p:cNvPr>
          <p:cNvSpPr txBox="1"/>
          <p:nvPr/>
        </p:nvSpPr>
        <p:spPr>
          <a:xfrm>
            <a:off x="5359400" y="3969867"/>
            <a:ext cx="1663700" cy="738664"/>
          </a:xfrm>
          <a:prstGeom prst="rect">
            <a:avLst/>
          </a:prstGeom>
          <a:noFill/>
        </p:spPr>
        <p:txBody>
          <a:bodyPr wrap="square" rtlCol="0">
            <a:spAutoFit/>
          </a:bodyPr>
          <a:lstStyle/>
          <a:p>
            <a:r>
              <a:rPr lang="en-US" altLang="zh-CN" sz="1400" dirty="0"/>
              <a:t>Correct the technical mistakes by team E-A</a:t>
            </a:r>
            <a:endParaRPr lang="en-US" sz="1400" dirty="0"/>
          </a:p>
        </p:txBody>
      </p:sp>
      <p:sp>
        <p:nvSpPr>
          <p:cNvPr id="8" name="Google Shape;157;p3">
            <a:extLst>
              <a:ext uri="{FF2B5EF4-FFF2-40B4-BE49-F238E27FC236}">
                <a16:creationId xmlns:a16="http://schemas.microsoft.com/office/drawing/2014/main" id="{E447113F-4090-00A3-6F70-34CA1D05F0DD}"/>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9" name="Google Shape;158;p3">
            <a:extLst>
              <a:ext uri="{FF2B5EF4-FFF2-40B4-BE49-F238E27FC236}">
                <a16:creationId xmlns:a16="http://schemas.microsoft.com/office/drawing/2014/main" id="{2360C8EA-2E38-3F5A-01E0-03F4279BC83C}"/>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0" name="Google Shape;159;p3">
            <a:extLst>
              <a:ext uri="{FF2B5EF4-FFF2-40B4-BE49-F238E27FC236}">
                <a16:creationId xmlns:a16="http://schemas.microsoft.com/office/drawing/2014/main" id="{AF187DD6-61D1-6C02-A8A3-C3FC0FA4AD97}"/>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6797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6B2352-D4C3-B412-7EB4-259BC5365CE0}"/>
              </a:ext>
            </a:extLst>
          </p:cNvPr>
          <p:cNvPicPr>
            <a:picLocks noChangeAspect="1"/>
          </p:cNvPicPr>
          <p:nvPr/>
        </p:nvPicPr>
        <p:blipFill>
          <a:blip r:embed="rId3"/>
          <a:stretch>
            <a:fillRect/>
          </a:stretch>
        </p:blipFill>
        <p:spPr>
          <a:xfrm>
            <a:off x="2892490" y="1043114"/>
            <a:ext cx="5945802" cy="5814885"/>
          </a:xfrm>
          <a:prstGeom prst="rect">
            <a:avLst/>
          </a:prstGeom>
        </p:spPr>
      </p:pic>
      <p:sp>
        <p:nvSpPr>
          <p:cNvPr id="2" name="Rectangle 1">
            <a:extLst>
              <a:ext uri="{FF2B5EF4-FFF2-40B4-BE49-F238E27FC236}">
                <a16:creationId xmlns:a16="http://schemas.microsoft.com/office/drawing/2014/main" id="{D6D4AD67-8971-4CD7-12F2-9FDE973F623C}"/>
              </a:ext>
            </a:extLst>
          </p:cNvPr>
          <p:cNvSpPr/>
          <p:nvPr/>
        </p:nvSpPr>
        <p:spPr>
          <a:xfrm>
            <a:off x="0" y="0"/>
            <a:ext cx="12192000" cy="996287"/>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FB23B83-E898-FA00-7EB9-ED69C564706C}"/>
              </a:ext>
            </a:extLst>
          </p:cNvPr>
          <p:cNvSpPr txBox="1"/>
          <p:nvPr/>
        </p:nvSpPr>
        <p:spPr>
          <a:xfrm>
            <a:off x="721586" y="232006"/>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sz="2800" b="1" dirty="0">
                <a:latin typeface="Arial" panose="020B0604020202020204" pitchFamily="34" charset="0"/>
                <a:cs typeface="Arial" panose="020B0604020202020204" pitchFamily="34" charset="0"/>
              </a:rPr>
              <a:t>PSI</a:t>
            </a:r>
          </a:p>
        </p:txBody>
      </p:sp>
      <p:sp>
        <p:nvSpPr>
          <p:cNvPr id="4" name="Google Shape;157;p3">
            <a:extLst>
              <a:ext uri="{FF2B5EF4-FFF2-40B4-BE49-F238E27FC236}">
                <a16:creationId xmlns:a16="http://schemas.microsoft.com/office/drawing/2014/main" id="{6523C390-AFCF-7E59-ECE6-BD1D58264785}"/>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BADD76D9-A7C6-3E52-DB92-79C2D3C2DE74}"/>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63C2B7DA-E669-CF48-D106-F11D592E3CA5}"/>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76354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ADF739-56FE-C547-D516-CC9A83C2C9EF}"/>
              </a:ext>
            </a:extLst>
          </p:cNvPr>
          <p:cNvSpPr/>
          <p:nvPr/>
        </p:nvSpPr>
        <p:spPr>
          <a:xfrm>
            <a:off x="0" y="0"/>
            <a:ext cx="12192000" cy="996287"/>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BF86BBE-CE0B-E6A4-DA8B-F24CBAFE0F6D}"/>
              </a:ext>
            </a:extLst>
          </p:cNvPr>
          <p:cNvSpPr txBox="1"/>
          <p:nvPr/>
        </p:nvSpPr>
        <p:spPr>
          <a:xfrm>
            <a:off x="721586" y="232006"/>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altLang="zh-CN" sz="2800" b="1" dirty="0">
                <a:latin typeface="Arial" panose="020B0604020202020204" pitchFamily="34" charset="0"/>
                <a:cs typeface="Arial" panose="020B0604020202020204" pitchFamily="34" charset="0"/>
              </a:rPr>
              <a:t>Abs</a:t>
            </a:r>
            <a:endParaRPr lang="en-US" sz="28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1ACE4CF-C57E-BD65-7B57-1A00BF72F61C}"/>
              </a:ext>
            </a:extLst>
          </p:cNvPr>
          <p:cNvSpPr txBox="1"/>
          <p:nvPr/>
        </p:nvSpPr>
        <p:spPr>
          <a:xfrm>
            <a:off x="1010279" y="4649017"/>
            <a:ext cx="10923018" cy="830997"/>
          </a:xfrm>
          <a:prstGeom prst="rect">
            <a:avLst/>
          </a:prstGeom>
          <a:noFill/>
        </p:spPr>
        <p:txBody>
          <a:bodyPr wrap="square">
            <a:spAutoFit/>
          </a:bodyPr>
          <a:lstStyle/>
          <a:p>
            <a:r>
              <a:rPr lang="en-US" sz="2400" b="0" i="0" dirty="0">
                <a:solidFill>
                  <a:srgbClr val="494128"/>
                </a:solidFill>
                <a:effectLst/>
                <a:latin typeface="Roboto 2"/>
              </a:rPr>
              <a:t>∆</a:t>
            </a:r>
            <a:r>
              <a:rPr lang="en-US" sz="2400" b="0" i="0" dirty="0" err="1">
                <a:solidFill>
                  <a:srgbClr val="494128"/>
                </a:solidFill>
                <a:effectLst/>
                <a:latin typeface="Roboto 2"/>
              </a:rPr>
              <a:t>AbS</a:t>
            </a:r>
            <a:r>
              <a:rPr lang="en-US" sz="2400" b="0" i="0" dirty="0">
                <a:solidFill>
                  <a:srgbClr val="494128"/>
                </a:solidFill>
                <a:effectLst/>
                <a:latin typeface="Roboto 2"/>
              </a:rPr>
              <a:t> = overall aberrant splicing score, a score between 0 and 1, where 0 indicates no aberrant splicing, 1 indicates maximal aberrant splicing.</a:t>
            </a:r>
            <a:endParaRPr lang="en-US" sz="2400" dirty="0"/>
          </a:p>
        </p:txBody>
      </p:sp>
      <p:sp>
        <p:nvSpPr>
          <p:cNvPr id="8" name="TextBox 7">
            <a:extLst>
              <a:ext uri="{FF2B5EF4-FFF2-40B4-BE49-F238E27FC236}">
                <a16:creationId xmlns:a16="http://schemas.microsoft.com/office/drawing/2014/main" id="{3AC965B3-AD3D-683A-7AD4-8021C6066027}"/>
              </a:ext>
            </a:extLst>
          </p:cNvPr>
          <p:cNvSpPr txBox="1"/>
          <p:nvPr/>
        </p:nvSpPr>
        <p:spPr>
          <a:xfrm>
            <a:off x="3029986" y="5706755"/>
            <a:ext cx="6132028" cy="461665"/>
          </a:xfrm>
          <a:prstGeom prst="rect">
            <a:avLst/>
          </a:prstGeom>
          <a:noFill/>
        </p:spPr>
        <p:txBody>
          <a:bodyPr wrap="square" rtlCol="0">
            <a:spAutoFit/>
          </a:bodyPr>
          <a:lstStyle/>
          <a:p>
            <a:r>
              <a:rPr lang="en-US" altLang="zh-CN" sz="2400" dirty="0"/>
              <a:t>Test</a:t>
            </a:r>
            <a:r>
              <a:rPr lang="zh-CN" altLang="en-US" sz="2400" dirty="0"/>
              <a:t> </a:t>
            </a:r>
            <a:r>
              <a:rPr lang="en-US" altLang="zh-CN" sz="2400" dirty="0"/>
              <a:t>set</a:t>
            </a:r>
            <a:r>
              <a:rPr lang="zh-CN" altLang="en-US" sz="2400" dirty="0"/>
              <a:t> </a:t>
            </a:r>
            <a:r>
              <a:rPr lang="en-US" altLang="zh-CN" sz="2400" dirty="0"/>
              <a:t>with</a:t>
            </a:r>
            <a:r>
              <a:rPr lang="zh-CN" altLang="en-US" sz="2400" dirty="0"/>
              <a:t> </a:t>
            </a:r>
            <a:r>
              <a:rPr lang="en-US" altLang="zh-CN" sz="2400" dirty="0"/>
              <a:t>experiment</a:t>
            </a:r>
            <a:r>
              <a:rPr lang="zh-CN" altLang="en-US" sz="2400" dirty="0"/>
              <a:t> </a:t>
            </a:r>
            <a:r>
              <a:rPr lang="en-US" altLang="zh-CN" sz="2400" dirty="0"/>
              <a:t>ground</a:t>
            </a:r>
            <a:r>
              <a:rPr lang="zh-CN" altLang="en-US" sz="2400" dirty="0"/>
              <a:t> </a:t>
            </a:r>
            <a:r>
              <a:rPr lang="en-US" altLang="zh-CN" sz="2400" dirty="0"/>
              <a:t>truth:</a:t>
            </a:r>
            <a:r>
              <a:rPr lang="zh-CN" altLang="en-US" sz="2400" dirty="0"/>
              <a:t> </a:t>
            </a:r>
            <a:r>
              <a:rPr lang="en-US" altLang="zh-CN" sz="2400" dirty="0"/>
              <a:t>1567</a:t>
            </a:r>
            <a:r>
              <a:rPr lang="zh-CN" altLang="en-US" sz="2400" dirty="0"/>
              <a:t> </a:t>
            </a:r>
            <a:endParaRPr lang="en-US" sz="2400" dirty="0"/>
          </a:p>
        </p:txBody>
      </p:sp>
      <p:graphicFrame>
        <p:nvGraphicFramePr>
          <p:cNvPr id="2" name="Table 1">
            <a:extLst>
              <a:ext uri="{FF2B5EF4-FFF2-40B4-BE49-F238E27FC236}">
                <a16:creationId xmlns:a16="http://schemas.microsoft.com/office/drawing/2014/main" id="{526E33A4-C77B-55F6-9537-1D05A54847BB}"/>
              </a:ext>
            </a:extLst>
          </p:cNvPr>
          <p:cNvGraphicFramePr>
            <a:graphicFrameLocks noGrp="1"/>
          </p:cNvGraphicFramePr>
          <p:nvPr>
            <p:extLst>
              <p:ext uri="{D42A27DB-BD31-4B8C-83A1-F6EECF244321}">
                <p14:modId xmlns:p14="http://schemas.microsoft.com/office/powerpoint/2010/main" val="2916995539"/>
              </p:ext>
            </p:extLst>
          </p:nvPr>
        </p:nvGraphicFramePr>
        <p:xfrm>
          <a:off x="2390321" y="1400502"/>
          <a:ext cx="7411358" cy="3102426"/>
        </p:xfrm>
        <a:graphic>
          <a:graphicData uri="http://schemas.openxmlformats.org/drawingml/2006/table">
            <a:tbl>
              <a:tblPr>
                <a:tableStyleId>{5C22544A-7EE6-4342-B048-85BDC9FD1C3A}</a:tableStyleId>
              </a:tblPr>
              <a:tblGrid>
                <a:gridCol w="1404767">
                  <a:extLst>
                    <a:ext uri="{9D8B030D-6E8A-4147-A177-3AD203B41FA5}">
                      <a16:colId xmlns:a16="http://schemas.microsoft.com/office/drawing/2014/main" val="497964276"/>
                    </a:ext>
                  </a:extLst>
                </a:gridCol>
                <a:gridCol w="6006591">
                  <a:extLst>
                    <a:ext uri="{9D8B030D-6E8A-4147-A177-3AD203B41FA5}">
                      <a16:colId xmlns:a16="http://schemas.microsoft.com/office/drawing/2014/main" val="1281303707"/>
                    </a:ext>
                  </a:extLst>
                </a:gridCol>
              </a:tblGrid>
              <a:tr h="344714">
                <a:tc>
                  <a:txBody>
                    <a:bodyPr/>
                    <a:lstStyle/>
                    <a:p>
                      <a:pPr algn="l" fontAlgn="b">
                        <a:buNone/>
                      </a:pPr>
                      <a:r>
                        <a:rPr lang="en-US" sz="2000" u="none" strike="noStrike">
                          <a:effectLst/>
                        </a:rPr>
                        <a:t>PSIRef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a:effectLst/>
                        </a:rPr>
                        <a:t>percent spliced in for references</a:t>
                      </a:r>
                      <a:endParaRPr lang="en-US" sz="2000" b="0" i="0" u="none" strike="noStrike">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699658004"/>
                  </a:ext>
                </a:extLst>
              </a:tr>
              <a:tr h="344714">
                <a:tc>
                  <a:txBody>
                    <a:bodyPr/>
                    <a:lstStyle/>
                    <a:p>
                      <a:pPr algn="l" fontAlgn="b">
                        <a:buNone/>
                      </a:pPr>
                      <a:r>
                        <a:rPr lang="en-US" sz="2000" u="none" strike="noStrike">
                          <a:effectLst/>
                        </a:rPr>
                        <a:t>PSIVar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a:effectLst/>
                        </a:rPr>
                        <a:t>percent spliced in for variants</a:t>
                      </a:r>
                      <a:endParaRPr lang="en-US" sz="2000" b="0" i="0" u="none" strike="noStrike">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1580869294"/>
                  </a:ext>
                </a:extLst>
              </a:tr>
              <a:tr h="344714">
                <a:tc>
                  <a:txBody>
                    <a:bodyPr/>
                    <a:lstStyle/>
                    <a:p>
                      <a:pPr algn="l" fontAlgn="b">
                        <a:buNone/>
                      </a:pPr>
                      <a:r>
                        <a:rPr lang="en-US" sz="2000" u="none" strike="noStrike" dirty="0">
                          <a:effectLst/>
                        </a:rPr>
                        <a:t>∆PSI </a:t>
                      </a:r>
                      <a:endParaRPr lang="en-US" sz="2000" b="0" i="0" u="none" strike="noStrike" dirty="0">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PSIVar</a:t>
                      </a:r>
                      <a:r>
                        <a:rPr lang="en-US" sz="2000" u="none" strike="noStrike" dirty="0">
                          <a:effectLst/>
                        </a:rPr>
                        <a:t> - </a:t>
                      </a:r>
                      <a:r>
                        <a:rPr lang="en-US" sz="2000" u="none" strike="noStrike" dirty="0" err="1">
                          <a:effectLst/>
                        </a:rPr>
                        <a:t>PSIRef</a:t>
                      </a:r>
                      <a:r>
                        <a:rPr lang="en-US" sz="2000" u="none" strike="noStrike" dirty="0">
                          <a:effectLst/>
                        </a:rPr>
                        <a:t> </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529773949"/>
                  </a:ext>
                </a:extLst>
              </a:tr>
              <a:tr h="344714">
                <a:tc>
                  <a:txBody>
                    <a:bodyPr/>
                    <a:lstStyle/>
                    <a:p>
                      <a:pPr algn="l" fontAlgn="b">
                        <a:buNone/>
                      </a:pPr>
                      <a:r>
                        <a:rPr lang="en-US" sz="2000" u="none" strike="noStrike">
                          <a:effectLst/>
                        </a:rPr>
                        <a:t>PRESRef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a:effectLst/>
                        </a:rPr>
                        <a:t>Percent reference exon splicing in a reference sample</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1682376526"/>
                  </a:ext>
                </a:extLst>
              </a:tr>
              <a:tr h="344714">
                <a:tc>
                  <a:txBody>
                    <a:bodyPr/>
                    <a:lstStyle/>
                    <a:p>
                      <a:pPr algn="l" fontAlgn="b">
                        <a:buNone/>
                      </a:pPr>
                      <a:r>
                        <a:rPr lang="en-US" sz="2000" u="none" strike="noStrike">
                          <a:effectLst/>
                        </a:rPr>
                        <a:t>PRESVar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a:effectLst/>
                        </a:rPr>
                        <a:t>Percent reference exon splicing in a variant sample</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2354483657"/>
                  </a:ext>
                </a:extLst>
              </a:tr>
              <a:tr h="344714">
                <a:tc>
                  <a:txBody>
                    <a:bodyPr/>
                    <a:lstStyle/>
                    <a:p>
                      <a:pPr algn="l" fontAlgn="b">
                        <a:buNone/>
                      </a:pPr>
                      <a:r>
                        <a:rPr lang="en-US" sz="2000" u="none" strike="noStrike">
                          <a:effectLst/>
                        </a:rPr>
                        <a:t>∆PRES</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PRESVar</a:t>
                      </a:r>
                      <a:r>
                        <a:rPr lang="en-US" sz="2000" u="none" strike="noStrike" dirty="0">
                          <a:effectLst/>
                        </a:rPr>
                        <a:t> – </a:t>
                      </a:r>
                      <a:r>
                        <a:rPr lang="en-US" sz="2000" u="none" strike="noStrike" dirty="0" err="1">
                          <a:effectLst/>
                        </a:rPr>
                        <a:t>PRESRef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2932472325"/>
                  </a:ext>
                </a:extLst>
              </a:tr>
              <a:tr h="344714">
                <a:tc>
                  <a:txBody>
                    <a:bodyPr/>
                    <a:lstStyle/>
                    <a:p>
                      <a:pPr algn="l" fontAlgn="b">
                        <a:buNone/>
                      </a:pPr>
                      <a:r>
                        <a:rPr lang="en-US" sz="2000" u="none" strike="noStrike">
                          <a:effectLst/>
                        </a:rPr>
                        <a:t>AbSRef</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AbSRef</a:t>
                      </a:r>
                      <a:r>
                        <a:rPr lang="en-US" sz="2000" u="none" strike="noStrike" dirty="0">
                          <a:effectLst/>
                        </a:rPr>
                        <a:t> = 1 – </a:t>
                      </a:r>
                      <a:r>
                        <a:rPr lang="en-US" sz="2000" u="none" strike="noStrike" dirty="0" err="1">
                          <a:effectLst/>
                        </a:rPr>
                        <a:t>PSIRef</a:t>
                      </a:r>
                      <a:r>
                        <a:rPr lang="en-US" sz="2000" u="none" strike="noStrike" dirty="0">
                          <a:effectLst/>
                        </a:rPr>
                        <a:t> ⋅ </a:t>
                      </a:r>
                      <a:r>
                        <a:rPr lang="en-US" sz="2000" u="none" strike="noStrike" dirty="0" err="1">
                          <a:effectLst/>
                        </a:rPr>
                        <a:t>PRESRef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293407834"/>
                  </a:ext>
                </a:extLst>
              </a:tr>
              <a:tr h="344714">
                <a:tc>
                  <a:txBody>
                    <a:bodyPr/>
                    <a:lstStyle/>
                    <a:p>
                      <a:pPr algn="l" fontAlgn="b">
                        <a:buNone/>
                      </a:pPr>
                      <a:r>
                        <a:rPr lang="en-US" sz="2000" u="none" strike="noStrike">
                          <a:effectLst/>
                        </a:rPr>
                        <a:t>AbSVar</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AbSVar</a:t>
                      </a:r>
                      <a:r>
                        <a:rPr lang="en-US" sz="2000" u="none" strike="noStrike" dirty="0">
                          <a:effectLst/>
                        </a:rPr>
                        <a:t> = 1 – </a:t>
                      </a:r>
                      <a:r>
                        <a:rPr lang="en-US" sz="2000" u="none" strike="noStrike" dirty="0" err="1">
                          <a:effectLst/>
                        </a:rPr>
                        <a:t>PSIVar</a:t>
                      </a:r>
                      <a:r>
                        <a:rPr lang="en-US" sz="2000" u="none" strike="noStrike" dirty="0">
                          <a:effectLst/>
                        </a:rPr>
                        <a:t> ⋅ </a:t>
                      </a:r>
                      <a:r>
                        <a:rPr lang="en-US" sz="2000" u="none" strike="noStrike" dirty="0" err="1">
                          <a:effectLst/>
                        </a:rPr>
                        <a:t>PRESVar</a:t>
                      </a:r>
                      <a:r>
                        <a:rPr lang="en-US" sz="2000" u="none" strike="noStrike" dirty="0">
                          <a:effectLst/>
                        </a:rPr>
                        <a:t> </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643144167"/>
                  </a:ext>
                </a:extLst>
              </a:tr>
              <a:tr h="344714">
                <a:tc>
                  <a:txBody>
                    <a:bodyPr/>
                    <a:lstStyle/>
                    <a:p>
                      <a:pPr algn="l" fontAlgn="b">
                        <a:buNone/>
                      </a:pPr>
                      <a:r>
                        <a:rPr lang="en-US" sz="2000" u="none" strike="noStrike" dirty="0">
                          <a:effectLst/>
                        </a:rPr>
                        <a:t>∆</a:t>
                      </a:r>
                      <a:r>
                        <a:rPr lang="en-US" sz="2000" u="none" strike="noStrike" dirty="0" err="1">
                          <a:effectLst/>
                        </a:rPr>
                        <a:t>AbS</a:t>
                      </a:r>
                      <a:r>
                        <a:rPr lang="en-US" sz="2000" u="none" strike="noStrike" dirty="0">
                          <a:effectLst/>
                        </a:rPr>
                        <a:t> </a:t>
                      </a:r>
                      <a:endParaRPr lang="en-US" sz="2000" b="0" i="0" u="none" strike="noStrike" dirty="0">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AbSVar</a:t>
                      </a:r>
                      <a:r>
                        <a:rPr lang="en-US" sz="2000" u="none" strike="noStrike" dirty="0">
                          <a:effectLst/>
                        </a:rPr>
                        <a:t> – </a:t>
                      </a:r>
                      <a:r>
                        <a:rPr lang="en-US" sz="2000" u="none" strike="noStrike" dirty="0" err="1">
                          <a:effectLst/>
                        </a:rPr>
                        <a:t>AbSRef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793196551"/>
                  </a:ext>
                </a:extLst>
              </a:tr>
            </a:tbl>
          </a:graphicData>
        </a:graphic>
      </p:graphicFrame>
      <p:sp>
        <p:nvSpPr>
          <p:cNvPr id="3" name="TextBox 2">
            <a:extLst>
              <a:ext uri="{FF2B5EF4-FFF2-40B4-BE49-F238E27FC236}">
                <a16:creationId xmlns:a16="http://schemas.microsoft.com/office/drawing/2014/main" id="{18E1FAA6-BE7E-3A9D-2FFB-DA28B152D239}"/>
              </a:ext>
            </a:extLst>
          </p:cNvPr>
          <p:cNvSpPr txBox="1"/>
          <p:nvPr/>
        </p:nvSpPr>
        <p:spPr>
          <a:xfrm>
            <a:off x="3405774" y="6168420"/>
            <a:ext cx="6132028" cy="461665"/>
          </a:xfrm>
          <a:prstGeom prst="rect">
            <a:avLst/>
          </a:prstGeom>
          <a:noFill/>
        </p:spPr>
        <p:txBody>
          <a:bodyPr wrap="square" rtlCol="0">
            <a:spAutoFit/>
          </a:bodyPr>
          <a:lstStyle/>
          <a:p>
            <a:r>
              <a:rPr lang="en-US" altLang="zh-CN" sz="2400" dirty="0"/>
              <a:t>All</a:t>
            </a:r>
            <a:r>
              <a:rPr lang="zh-CN" altLang="en-US" sz="2400" dirty="0"/>
              <a:t> </a:t>
            </a:r>
            <a:r>
              <a:rPr lang="en-US" altLang="zh-CN" sz="2400" dirty="0"/>
              <a:t>groups</a:t>
            </a:r>
            <a:r>
              <a:rPr lang="zh-CN" altLang="en-US" sz="2400" dirty="0"/>
              <a:t> </a:t>
            </a:r>
            <a:r>
              <a:rPr lang="en-US" altLang="zh-CN" sz="2400" dirty="0"/>
              <a:t>submit</a:t>
            </a:r>
            <a:r>
              <a:rPr lang="zh-CN" altLang="en-US" sz="2400" dirty="0"/>
              <a:t> </a:t>
            </a:r>
            <a:r>
              <a:rPr lang="en-US" sz="2400" dirty="0"/>
              <a:t>∆PSI</a:t>
            </a:r>
            <a:r>
              <a:rPr lang="zh-CN" altLang="en-US" sz="2400" dirty="0"/>
              <a:t> </a:t>
            </a:r>
            <a:r>
              <a:rPr lang="en-US" altLang="zh-CN" sz="2400" dirty="0"/>
              <a:t>predictions</a:t>
            </a:r>
            <a:r>
              <a:rPr lang="zh-CN" altLang="en-US" sz="2400" dirty="0"/>
              <a:t> </a:t>
            </a:r>
            <a:endParaRPr lang="en-US" sz="2400" dirty="0"/>
          </a:p>
        </p:txBody>
      </p:sp>
      <p:sp>
        <p:nvSpPr>
          <p:cNvPr id="6" name="Google Shape;157;p3">
            <a:extLst>
              <a:ext uri="{FF2B5EF4-FFF2-40B4-BE49-F238E27FC236}">
                <a16:creationId xmlns:a16="http://schemas.microsoft.com/office/drawing/2014/main" id="{F69DD4BA-E124-0CF9-CC97-BECC36629E8D}"/>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9" name="Google Shape;158;p3">
            <a:extLst>
              <a:ext uri="{FF2B5EF4-FFF2-40B4-BE49-F238E27FC236}">
                <a16:creationId xmlns:a16="http://schemas.microsoft.com/office/drawing/2014/main" id="{492E967B-8772-25FE-2CA7-2ACDD9854F69}"/>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0" name="Google Shape;159;p3">
            <a:extLst>
              <a:ext uri="{FF2B5EF4-FFF2-40B4-BE49-F238E27FC236}">
                <a16:creationId xmlns:a16="http://schemas.microsoft.com/office/drawing/2014/main" id="{50C9B663-375D-9A36-F2EC-487BB626B852}"/>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9758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BCD728-FBD5-DE56-A012-B6ADD97CF27C}"/>
              </a:ext>
            </a:extLst>
          </p:cNvPr>
          <p:cNvPicPr>
            <a:picLocks noGrp="1" noChangeAspect="1"/>
          </p:cNvPicPr>
          <p:nvPr>
            <p:ph idx="1"/>
          </p:nvPr>
        </p:nvPicPr>
        <p:blipFill>
          <a:blip r:embed="rId3"/>
          <a:srcRect t="4319"/>
          <a:stretch>
            <a:fillRect/>
          </a:stretch>
        </p:blipFill>
        <p:spPr>
          <a:xfrm>
            <a:off x="3564294" y="1097693"/>
            <a:ext cx="5383884" cy="5776636"/>
          </a:xfrm>
        </p:spPr>
      </p:pic>
      <p:sp>
        <p:nvSpPr>
          <p:cNvPr id="6" name="TextBox 5">
            <a:extLst>
              <a:ext uri="{FF2B5EF4-FFF2-40B4-BE49-F238E27FC236}">
                <a16:creationId xmlns:a16="http://schemas.microsoft.com/office/drawing/2014/main" id="{7A683DE7-DDE4-94E9-2FA7-F39E08329F77}"/>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1567</a:t>
            </a:r>
            <a:r>
              <a:rPr lang="zh-CN" altLang="en-US" dirty="0"/>
              <a:t> </a:t>
            </a:r>
            <a:endParaRPr lang="en-US" dirty="0"/>
          </a:p>
        </p:txBody>
      </p:sp>
      <p:sp>
        <p:nvSpPr>
          <p:cNvPr id="3" name="TextBox 2">
            <a:extLst>
              <a:ext uri="{FF2B5EF4-FFF2-40B4-BE49-F238E27FC236}">
                <a16:creationId xmlns:a16="http://schemas.microsoft.com/office/drawing/2014/main" id="{12D9012B-390D-CA84-9F8D-5DC6F735EE1D}"/>
              </a:ext>
            </a:extLst>
          </p:cNvPr>
          <p:cNvSpPr txBox="1"/>
          <p:nvPr/>
        </p:nvSpPr>
        <p:spPr>
          <a:xfrm>
            <a:off x="4556910" y="797146"/>
            <a:ext cx="6098720" cy="369332"/>
          </a:xfrm>
          <a:prstGeom prst="rect">
            <a:avLst/>
          </a:prstGeom>
          <a:noFill/>
        </p:spPr>
        <p:txBody>
          <a:bodyPr wrap="square">
            <a:spAutoFit/>
          </a:bodyPr>
          <a:lstStyle/>
          <a:p>
            <a:r>
              <a:rPr lang="en-US" dirty="0"/>
              <a:t>Pearson Correlation with ∆</a:t>
            </a:r>
            <a:r>
              <a:rPr lang="en-US" dirty="0" err="1"/>
              <a:t>AbS</a:t>
            </a:r>
            <a:r>
              <a:rPr lang="en-US" dirty="0"/>
              <a:t> (Truth)</a:t>
            </a:r>
          </a:p>
        </p:txBody>
      </p:sp>
      <p:sp>
        <p:nvSpPr>
          <p:cNvPr id="2" name="Rectangle 1">
            <a:extLst>
              <a:ext uri="{FF2B5EF4-FFF2-40B4-BE49-F238E27FC236}">
                <a16:creationId xmlns:a16="http://schemas.microsoft.com/office/drawing/2014/main" id="{47D41168-AE58-C8D7-50C4-ACA0BA4A0651}"/>
              </a:ext>
            </a:extLst>
          </p:cNvPr>
          <p:cNvSpPr/>
          <p:nvPr/>
        </p:nvSpPr>
        <p:spPr>
          <a:xfrm>
            <a:off x="0" y="1"/>
            <a:ext cx="12192000" cy="755226"/>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A7A8FBC-5E2F-E2A4-750B-04E061176FCA}"/>
              </a:ext>
            </a:extLst>
          </p:cNvPr>
          <p:cNvSpPr txBox="1"/>
          <p:nvPr/>
        </p:nvSpPr>
        <p:spPr>
          <a:xfrm>
            <a:off x="721586" y="120040"/>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altLang="zh-CN" sz="2800" b="1" dirty="0">
                <a:latin typeface="Arial" panose="020B0604020202020204" pitchFamily="34" charset="0"/>
                <a:cs typeface="Arial" panose="020B0604020202020204" pitchFamily="34" charset="0"/>
              </a:rPr>
              <a:t>Abs</a:t>
            </a:r>
            <a:endParaRPr lang="en-US" sz="2800" b="1" dirty="0">
              <a:latin typeface="Arial" panose="020B0604020202020204" pitchFamily="34" charset="0"/>
              <a:cs typeface="Arial" panose="020B0604020202020204" pitchFamily="34" charset="0"/>
            </a:endParaRPr>
          </a:p>
        </p:txBody>
      </p:sp>
      <p:sp>
        <p:nvSpPr>
          <p:cNvPr id="4" name="Google Shape;157;p3">
            <a:extLst>
              <a:ext uri="{FF2B5EF4-FFF2-40B4-BE49-F238E27FC236}">
                <a16:creationId xmlns:a16="http://schemas.microsoft.com/office/drawing/2014/main" id="{8A0921CF-F9D8-01B2-37D9-EE455232435E}"/>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8" name="Google Shape;158;p3">
            <a:extLst>
              <a:ext uri="{FF2B5EF4-FFF2-40B4-BE49-F238E27FC236}">
                <a16:creationId xmlns:a16="http://schemas.microsoft.com/office/drawing/2014/main" id="{9D8DD703-D13F-0EF1-EDFC-92C7B854DE57}"/>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9" name="Google Shape;159;p3">
            <a:extLst>
              <a:ext uri="{FF2B5EF4-FFF2-40B4-BE49-F238E27FC236}">
                <a16:creationId xmlns:a16="http://schemas.microsoft.com/office/drawing/2014/main" id="{CF18A687-37D8-21C0-F5E7-DB39FF3F51AF}"/>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37111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696CC74-7326-AC6C-0794-C74C50FD3075}"/>
              </a:ext>
            </a:extLst>
          </p:cNvPr>
          <p:cNvPicPr>
            <a:picLocks noGrp="1" noChangeAspect="1"/>
          </p:cNvPicPr>
          <p:nvPr>
            <p:ph idx="1"/>
          </p:nvPr>
        </p:nvPicPr>
        <p:blipFill>
          <a:blip r:embed="rId3"/>
          <a:srcRect t="4626"/>
          <a:stretch>
            <a:fillRect/>
          </a:stretch>
        </p:blipFill>
        <p:spPr>
          <a:xfrm>
            <a:off x="3449994" y="1017123"/>
            <a:ext cx="5470072" cy="5850231"/>
          </a:xfrm>
        </p:spPr>
      </p:pic>
      <p:sp>
        <p:nvSpPr>
          <p:cNvPr id="2" name="TextBox 1">
            <a:extLst>
              <a:ext uri="{FF2B5EF4-FFF2-40B4-BE49-F238E27FC236}">
                <a16:creationId xmlns:a16="http://schemas.microsoft.com/office/drawing/2014/main" id="{A95FA1E2-1CC2-A9DD-F5AF-FACDCA7A20AF}"/>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1567</a:t>
            </a:r>
            <a:r>
              <a:rPr lang="zh-CN" altLang="en-US" dirty="0"/>
              <a:t> </a:t>
            </a:r>
            <a:endParaRPr lang="en-US" dirty="0"/>
          </a:p>
        </p:txBody>
      </p:sp>
      <p:sp>
        <p:nvSpPr>
          <p:cNvPr id="4" name="TextBox 3">
            <a:extLst>
              <a:ext uri="{FF2B5EF4-FFF2-40B4-BE49-F238E27FC236}">
                <a16:creationId xmlns:a16="http://schemas.microsoft.com/office/drawing/2014/main" id="{25276727-6C0A-A15A-E59B-E753649100B8}"/>
              </a:ext>
            </a:extLst>
          </p:cNvPr>
          <p:cNvSpPr txBox="1"/>
          <p:nvPr/>
        </p:nvSpPr>
        <p:spPr>
          <a:xfrm>
            <a:off x="4313661" y="745893"/>
            <a:ext cx="6098720" cy="369332"/>
          </a:xfrm>
          <a:prstGeom prst="rect">
            <a:avLst/>
          </a:prstGeom>
          <a:noFill/>
        </p:spPr>
        <p:txBody>
          <a:bodyPr wrap="square">
            <a:spAutoFit/>
          </a:bodyPr>
          <a:lstStyle/>
          <a:p>
            <a:r>
              <a:rPr lang="en-US" altLang="zh-CN" dirty="0"/>
              <a:t>Spearman</a:t>
            </a:r>
            <a:r>
              <a:rPr lang="en-US" dirty="0"/>
              <a:t> Correlation with ∆</a:t>
            </a:r>
            <a:r>
              <a:rPr lang="en-US" dirty="0" err="1"/>
              <a:t>AbS</a:t>
            </a:r>
            <a:r>
              <a:rPr lang="en-US" dirty="0"/>
              <a:t> (Truth)</a:t>
            </a:r>
          </a:p>
        </p:txBody>
      </p:sp>
      <p:sp>
        <p:nvSpPr>
          <p:cNvPr id="8" name="Rectangle 7">
            <a:extLst>
              <a:ext uri="{FF2B5EF4-FFF2-40B4-BE49-F238E27FC236}">
                <a16:creationId xmlns:a16="http://schemas.microsoft.com/office/drawing/2014/main" id="{CECEE958-9807-F2E8-7BEC-1BBD9DB5C967}"/>
              </a:ext>
            </a:extLst>
          </p:cNvPr>
          <p:cNvSpPr/>
          <p:nvPr/>
        </p:nvSpPr>
        <p:spPr>
          <a:xfrm>
            <a:off x="0" y="1"/>
            <a:ext cx="12192000" cy="755226"/>
          </a:xfrm>
          <a:prstGeom prst="rect">
            <a:avLst/>
          </a:prstGeom>
          <a:solidFill>
            <a:srgbClr val="163E6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C387395-C7EF-70A4-666D-1C23F78798AE}"/>
              </a:ext>
            </a:extLst>
          </p:cNvPr>
          <p:cNvSpPr txBox="1"/>
          <p:nvPr/>
        </p:nvSpPr>
        <p:spPr>
          <a:xfrm>
            <a:off x="721586" y="120040"/>
            <a:ext cx="10235385" cy="523220"/>
          </a:xfrm>
          <a:prstGeom prst="rect">
            <a:avLst/>
          </a:prstGeom>
          <a:noFill/>
        </p:spPr>
        <p:txBody>
          <a:bodyPr wrap="square">
            <a:spAutoFit/>
          </a:bodyPr>
          <a:lstStyle/>
          <a:p>
            <a:pPr>
              <a:buNone/>
            </a:pPr>
            <a:r>
              <a:rPr lang="en-US" sz="2800" b="1" dirty="0">
                <a:latin typeface="Arial" panose="020B0604020202020204" pitchFamily="34" charset="0"/>
                <a:cs typeface="Arial" panose="020B0604020202020204" pitchFamily="34" charset="0"/>
              </a:rPr>
              <a:t>Predictor Performance Measured by Correlation with </a:t>
            </a:r>
            <a:r>
              <a:rPr lang="el-GR" sz="2800" b="1" dirty="0">
                <a:latin typeface="Arial" panose="020B0604020202020204" pitchFamily="34" charset="0"/>
                <a:cs typeface="Arial" panose="020B0604020202020204" pitchFamily="34" charset="0"/>
              </a:rPr>
              <a:t>Δ</a:t>
            </a:r>
            <a:r>
              <a:rPr lang="en-US" altLang="zh-CN" sz="2800" b="1" dirty="0">
                <a:latin typeface="Arial" panose="020B0604020202020204" pitchFamily="34" charset="0"/>
                <a:cs typeface="Arial" panose="020B0604020202020204" pitchFamily="34" charset="0"/>
              </a:rPr>
              <a:t>Abs</a:t>
            </a:r>
            <a:endParaRPr lang="en-US" sz="2800" b="1" dirty="0">
              <a:latin typeface="Arial" panose="020B0604020202020204" pitchFamily="34" charset="0"/>
              <a:cs typeface="Arial" panose="020B0604020202020204" pitchFamily="34" charset="0"/>
            </a:endParaRPr>
          </a:p>
        </p:txBody>
      </p:sp>
      <p:sp>
        <p:nvSpPr>
          <p:cNvPr id="3" name="Google Shape;157;p3">
            <a:extLst>
              <a:ext uri="{FF2B5EF4-FFF2-40B4-BE49-F238E27FC236}">
                <a16:creationId xmlns:a16="http://schemas.microsoft.com/office/drawing/2014/main" id="{17FEDDA4-87FC-92FD-ADED-DF473C37A39D}"/>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3C150BF2-D7BF-A0A8-C257-A3CDACA41876}"/>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A07ED04A-2B8C-B015-1A62-9ACBAE400E5F}"/>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73442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061F3-6092-0267-D733-19E94D7A3BEF}"/>
              </a:ext>
            </a:extLst>
          </p:cNvPr>
          <p:cNvPicPr>
            <a:picLocks noChangeAspect="1"/>
          </p:cNvPicPr>
          <p:nvPr/>
        </p:nvPicPr>
        <p:blipFill>
          <a:blip r:embed="rId3"/>
          <a:stretch>
            <a:fillRect/>
          </a:stretch>
        </p:blipFill>
        <p:spPr>
          <a:xfrm>
            <a:off x="0" y="604158"/>
            <a:ext cx="6400889" cy="6204856"/>
          </a:xfrm>
          <a:prstGeom prst="rect">
            <a:avLst/>
          </a:prstGeom>
        </p:spPr>
      </p:pic>
      <p:pic>
        <p:nvPicPr>
          <p:cNvPr id="5" name="Picture 4">
            <a:extLst>
              <a:ext uri="{FF2B5EF4-FFF2-40B4-BE49-F238E27FC236}">
                <a16:creationId xmlns:a16="http://schemas.microsoft.com/office/drawing/2014/main" id="{68623284-56D2-3B43-33E3-5090ABA7B315}"/>
              </a:ext>
            </a:extLst>
          </p:cNvPr>
          <p:cNvPicPr>
            <a:picLocks noChangeAspect="1"/>
          </p:cNvPicPr>
          <p:nvPr/>
        </p:nvPicPr>
        <p:blipFill>
          <a:blip r:embed="rId4"/>
          <a:stretch>
            <a:fillRect/>
          </a:stretch>
        </p:blipFill>
        <p:spPr>
          <a:xfrm>
            <a:off x="5910568" y="620488"/>
            <a:ext cx="6400889" cy="6204856"/>
          </a:xfrm>
          <a:prstGeom prst="rect">
            <a:avLst/>
          </a:prstGeom>
        </p:spPr>
      </p:pic>
      <p:sp>
        <p:nvSpPr>
          <p:cNvPr id="6" name="TextBox 5">
            <a:extLst>
              <a:ext uri="{FF2B5EF4-FFF2-40B4-BE49-F238E27FC236}">
                <a16:creationId xmlns:a16="http://schemas.microsoft.com/office/drawing/2014/main" id="{25A71580-3B07-AB62-DEB2-7A3FB506C1D4}"/>
              </a:ext>
            </a:extLst>
          </p:cNvPr>
          <p:cNvSpPr txBox="1"/>
          <p:nvPr/>
        </p:nvSpPr>
        <p:spPr>
          <a:xfrm>
            <a:off x="10725028" y="6358038"/>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1567</a:t>
            </a:r>
            <a:r>
              <a:rPr lang="zh-CN" altLang="en-US" dirty="0"/>
              <a:t> </a:t>
            </a:r>
            <a:endParaRPr lang="en-US" dirty="0"/>
          </a:p>
        </p:txBody>
      </p:sp>
      <p:sp>
        <p:nvSpPr>
          <p:cNvPr id="7" name="TextBox 6">
            <a:extLst>
              <a:ext uri="{FF2B5EF4-FFF2-40B4-BE49-F238E27FC236}">
                <a16:creationId xmlns:a16="http://schemas.microsoft.com/office/drawing/2014/main" id="{236DA004-9305-B069-3E78-84A1FEEF6C71}"/>
              </a:ext>
            </a:extLst>
          </p:cNvPr>
          <p:cNvSpPr txBox="1"/>
          <p:nvPr/>
        </p:nvSpPr>
        <p:spPr>
          <a:xfrm>
            <a:off x="3069682" y="48986"/>
            <a:ext cx="6400889" cy="461665"/>
          </a:xfrm>
          <a:prstGeom prst="rect">
            <a:avLst/>
          </a:prstGeom>
          <a:noFill/>
        </p:spPr>
        <p:txBody>
          <a:bodyPr wrap="square" rtlCol="0">
            <a:spAutoFit/>
          </a:bodyPr>
          <a:lstStyle/>
          <a:p>
            <a:r>
              <a:rPr lang="en-US" altLang="zh-CN" sz="2400" dirty="0"/>
              <a:t>Correlations</a:t>
            </a:r>
            <a:r>
              <a:rPr lang="zh-CN" altLang="en-US" sz="2400" dirty="0"/>
              <a:t> </a:t>
            </a:r>
            <a:r>
              <a:rPr lang="en-US" altLang="zh-CN" sz="2400" dirty="0"/>
              <a:t>among</a:t>
            </a:r>
            <a:r>
              <a:rPr lang="zh-CN" altLang="en-US" sz="2400" dirty="0"/>
              <a:t> </a:t>
            </a:r>
            <a:r>
              <a:rPr lang="en-US" altLang="zh-CN" sz="2400" dirty="0"/>
              <a:t>predictors</a:t>
            </a:r>
            <a:r>
              <a:rPr lang="zh-CN" altLang="en-US" sz="2400" dirty="0"/>
              <a:t> </a:t>
            </a:r>
            <a:r>
              <a:rPr lang="en-US" altLang="zh-CN" sz="2400" dirty="0"/>
              <a:t>&amp;</a:t>
            </a:r>
            <a:r>
              <a:rPr lang="zh-CN" altLang="en-US" sz="2400" dirty="0"/>
              <a:t> </a:t>
            </a:r>
            <a:r>
              <a:rPr lang="en-US" altLang="zh-CN" sz="2400" dirty="0"/>
              <a:t>ground</a:t>
            </a:r>
            <a:r>
              <a:rPr lang="zh-CN" altLang="en-US" sz="2400" dirty="0"/>
              <a:t> </a:t>
            </a:r>
            <a:r>
              <a:rPr lang="en-US" altLang="zh-CN" sz="2400" dirty="0"/>
              <a:t>truth</a:t>
            </a:r>
            <a:r>
              <a:rPr lang="zh-CN" altLang="en-US" sz="2400" dirty="0"/>
              <a:t> </a:t>
            </a:r>
            <a:endParaRPr lang="en-US" sz="2400" dirty="0"/>
          </a:p>
        </p:txBody>
      </p:sp>
      <p:sp>
        <p:nvSpPr>
          <p:cNvPr id="2" name="Google Shape;157;p3">
            <a:extLst>
              <a:ext uri="{FF2B5EF4-FFF2-40B4-BE49-F238E27FC236}">
                <a16:creationId xmlns:a16="http://schemas.microsoft.com/office/drawing/2014/main" id="{4A629B8B-4170-65AF-7B42-5B33F259140F}"/>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DCC0D457-D3A0-F44E-4E7C-F7F7410A24BD}"/>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8" name="Google Shape;159;p3">
            <a:extLst>
              <a:ext uri="{FF2B5EF4-FFF2-40B4-BE49-F238E27FC236}">
                <a16:creationId xmlns:a16="http://schemas.microsoft.com/office/drawing/2014/main" id="{19D83C50-EC4B-7E08-90BF-5FA1F483046B}"/>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
        <p:nvSpPr>
          <p:cNvPr id="9" name="Right Arrow 8">
            <a:extLst>
              <a:ext uri="{FF2B5EF4-FFF2-40B4-BE49-F238E27FC236}">
                <a16:creationId xmlns:a16="http://schemas.microsoft.com/office/drawing/2014/main" id="{B8651336-C4FE-2173-55D2-474C79648E8B}"/>
              </a:ext>
            </a:extLst>
          </p:cNvPr>
          <p:cNvSpPr/>
          <p:nvPr/>
        </p:nvSpPr>
        <p:spPr>
          <a:xfrm rot="10800000">
            <a:off x="4546079" y="3243975"/>
            <a:ext cx="335902" cy="223935"/>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548ACC66-8C18-1727-D8AE-C84AF9133708}"/>
              </a:ext>
            </a:extLst>
          </p:cNvPr>
          <p:cNvSpPr/>
          <p:nvPr/>
        </p:nvSpPr>
        <p:spPr>
          <a:xfrm rot="10800000">
            <a:off x="10502280" y="3761826"/>
            <a:ext cx="335902" cy="223935"/>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77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08ADE2-593D-6B68-A9CD-DF999B75C51A}"/>
              </a:ext>
            </a:extLst>
          </p:cNvPr>
          <p:cNvSpPr/>
          <p:nvPr/>
        </p:nvSpPr>
        <p:spPr>
          <a:xfrm>
            <a:off x="0" y="1759789"/>
            <a:ext cx="12192000" cy="1811547"/>
          </a:xfrm>
          <a:prstGeom prst="rect">
            <a:avLst/>
          </a:prstGeom>
          <a:solidFill>
            <a:srgbClr val="163E64">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A1A3B07-E655-6384-0547-097BBFCF55BD}"/>
              </a:ext>
            </a:extLst>
          </p:cNvPr>
          <p:cNvSpPr txBox="1"/>
          <p:nvPr/>
        </p:nvSpPr>
        <p:spPr>
          <a:xfrm>
            <a:off x="729098" y="2028615"/>
            <a:ext cx="11054586" cy="1323439"/>
          </a:xfrm>
          <a:prstGeom prst="rect">
            <a:avLst/>
          </a:prstGeom>
          <a:noFill/>
        </p:spPr>
        <p:txBody>
          <a:bodyPr wrap="square">
            <a:spAutoFit/>
          </a:bodyPr>
          <a:lstStyle/>
          <a:p>
            <a:pPr algn="ctr"/>
            <a:r>
              <a:rPr lang="en-US" sz="4000" dirty="0"/>
              <a:t>How These Tools Perform Compared to Recruited</a:t>
            </a:r>
            <a:r>
              <a:rPr lang="zh-CN" altLang="en-US" sz="4000" dirty="0"/>
              <a:t> </a:t>
            </a:r>
            <a:r>
              <a:rPr lang="en-US" altLang="zh-CN" sz="4000" dirty="0"/>
              <a:t>Predictors</a:t>
            </a:r>
            <a:r>
              <a:rPr lang="zh-CN" altLang="en-US" sz="4000" dirty="0"/>
              <a:t> </a:t>
            </a:r>
            <a:r>
              <a:rPr lang="en-US" altLang="zh-CN" sz="4000" dirty="0"/>
              <a:t>?</a:t>
            </a:r>
            <a:endParaRPr lang="en-US" sz="4000" dirty="0"/>
          </a:p>
        </p:txBody>
      </p:sp>
      <p:pic>
        <p:nvPicPr>
          <p:cNvPr id="4" name="Picture 2" descr="How To Ask Questions Effectively. When we have a question, our first… | by  Soundarya Balasubramani | Agile Insider | Medium">
            <a:extLst>
              <a:ext uri="{FF2B5EF4-FFF2-40B4-BE49-F238E27FC236}">
                <a16:creationId xmlns:a16="http://schemas.microsoft.com/office/drawing/2014/main" id="{3F2E4695-EFD2-17F8-3BA9-59F54E521E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008" y="5085139"/>
            <a:ext cx="4332029" cy="177286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1BA11CE-D2DC-F7F2-885C-9A89CC140620}"/>
              </a:ext>
            </a:extLst>
          </p:cNvPr>
          <p:cNvSpPr txBox="1"/>
          <p:nvPr/>
        </p:nvSpPr>
        <p:spPr>
          <a:xfrm>
            <a:off x="2889850" y="4272414"/>
            <a:ext cx="7504980" cy="523220"/>
          </a:xfrm>
          <a:prstGeom prst="rect">
            <a:avLst/>
          </a:prstGeom>
          <a:noFill/>
        </p:spPr>
        <p:txBody>
          <a:bodyPr wrap="square">
            <a:spAutoFit/>
          </a:bodyPr>
          <a:lstStyle/>
          <a:p>
            <a:r>
              <a:rPr lang="en-US" sz="2800" b="1" dirty="0"/>
              <a:t>Recruited Predictors</a:t>
            </a:r>
            <a:r>
              <a:rPr lang="en-US" sz="2800" dirty="0"/>
              <a:t>: </a:t>
            </a:r>
            <a:r>
              <a:rPr lang="en-US" sz="2800" dirty="0" err="1"/>
              <a:t>SpliceAI</a:t>
            </a:r>
            <a:r>
              <a:rPr lang="en-US" sz="2800" dirty="0"/>
              <a:t>, Pangolin</a:t>
            </a:r>
          </a:p>
        </p:txBody>
      </p:sp>
      <p:sp>
        <p:nvSpPr>
          <p:cNvPr id="2" name="Google Shape;157;p3">
            <a:extLst>
              <a:ext uri="{FF2B5EF4-FFF2-40B4-BE49-F238E27FC236}">
                <a16:creationId xmlns:a16="http://schemas.microsoft.com/office/drawing/2014/main" id="{14DD1798-B32C-128C-55A1-4D586CB90E38}"/>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7" name="Google Shape;158;p3">
            <a:extLst>
              <a:ext uri="{FF2B5EF4-FFF2-40B4-BE49-F238E27FC236}">
                <a16:creationId xmlns:a16="http://schemas.microsoft.com/office/drawing/2014/main" id="{AE6B8410-79DE-A957-B741-E27481796808}"/>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8" name="Google Shape;159;p3">
            <a:extLst>
              <a:ext uri="{FF2B5EF4-FFF2-40B4-BE49-F238E27FC236}">
                <a16:creationId xmlns:a16="http://schemas.microsoft.com/office/drawing/2014/main" id="{6B315887-5FD0-DFCA-4DC7-E422AE87CE0D}"/>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76264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D81267E-BDEC-196C-7EA9-4B4542D2F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034" y="1084782"/>
            <a:ext cx="5124091" cy="51240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70F6D42-AA90-4463-1AE5-DD30231E8FF3}"/>
              </a:ext>
            </a:extLst>
          </p:cNvPr>
          <p:cNvSpPr txBox="1"/>
          <p:nvPr/>
        </p:nvSpPr>
        <p:spPr>
          <a:xfrm>
            <a:off x="2023678" y="6208873"/>
            <a:ext cx="3710667" cy="369332"/>
          </a:xfrm>
          <a:prstGeom prst="rect">
            <a:avLst/>
          </a:prstGeom>
          <a:noFill/>
        </p:spPr>
        <p:txBody>
          <a:bodyPr wrap="square">
            <a:spAutoFit/>
          </a:bodyPr>
          <a:lstStyle/>
          <a:p>
            <a:r>
              <a:rPr lang="zh-CN" altLang="en-US" b="0" i="0" strike="noStrike" dirty="0">
                <a:solidFill>
                  <a:schemeClr val="tx1">
                    <a:lumMod val="85000"/>
                    <a:lumOff val="15000"/>
                  </a:schemeClr>
                </a:solidFill>
                <a:effectLst/>
                <a:latin typeface="Helvetica" pitchFamily="2" charset="0"/>
              </a:rPr>
              <a:t> </a:t>
            </a:r>
            <a:r>
              <a:rPr lang="en-US" altLang="zh-CN" b="0" i="0" strike="noStrike" dirty="0">
                <a:solidFill>
                  <a:schemeClr val="tx1">
                    <a:lumMod val="85000"/>
                    <a:lumOff val="15000"/>
                  </a:schemeClr>
                </a:solidFill>
                <a:effectLst/>
                <a:latin typeface="Helvetica" pitchFamily="2" charset="0"/>
              </a:rPr>
              <a:t>(Jaganathan</a:t>
            </a:r>
            <a:r>
              <a:rPr lang="zh-CN" altLang="en-US" b="0" i="0" strike="noStrike" dirty="0">
                <a:solidFill>
                  <a:schemeClr val="tx1">
                    <a:lumMod val="85000"/>
                    <a:lumOff val="15000"/>
                  </a:schemeClr>
                </a:solidFill>
                <a:effectLst/>
                <a:latin typeface="Helvetica" pitchFamily="2" charset="0"/>
              </a:rPr>
              <a:t> </a:t>
            </a:r>
            <a:r>
              <a:rPr lang="en-US" altLang="zh-CN" b="0" i="0" strike="noStrike" dirty="0">
                <a:solidFill>
                  <a:schemeClr val="tx1">
                    <a:lumMod val="85000"/>
                    <a:lumOff val="15000"/>
                  </a:schemeClr>
                </a:solidFill>
                <a:effectLst/>
                <a:latin typeface="Helvetica" pitchFamily="2" charset="0"/>
              </a:rPr>
              <a:t>et.</a:t>
            </a:r>
            <a:r>
              <a:rPr lang="zh-CN" altLang="en-US" b="0" i="0" strike="noStrike" dirty="0">
                <a:solidFill>
                  <a:schemeClr val="tx1">
                    <a:lumMod val="85000"/>
                    <a:lumOff val="15000"/>
                  </a:schemeClr>
                </a:solidFill>
                <a:effectLst/>
                <a:latin typeface="Helvetica" pitchFamily="2" charset="0"/>
              </a:rPr>
              <a:t> </a:t>
            </a:r>
            <a:r>
              <a:rPr lang="en-US" altLang="zh-CN" dirty="0">
                <a:solidFill>
                  <a:schemeClr val="tx1">
                    <a:lumMod val="85000"/>
                    <a:lumOff val="15000"/>
                  </a:schemeClr>
                </a:solidFill>
                <a:latin typeface="Helvetica" pitchFamily="2" charset="0"/>
              </a:rPr>
              <a:t>al,</a:t>
            </a:r>
            <a:r>
              <a:rPr lang="zh-CN" altLang="en-US" dirty="0">
                <a:solidFill>
                  <a:schemeClr val="tx1">
                    <a:lumMod val="85000"/>
                    <a:lumOff val="15000"/>
                  </a:schemeClr>
                </a:solidFill>
                <a:latin typeface="Helvetica" pitchFamily="2" charset="0"/>
              </a:rPr>
              <a:t> </a:t>
            </a:r>
            <a:r>
              <a:rPr lang="en-US" altLang="zh-CN" dirty="0">
                <a:solidFill>
                  <a:schemeClr val="tx1">
                    <a:lumMod val="85000"/>
                    <a:lumOff val="15000"/>
                  </a:schemeClr>
                </a:solidFill>
                <a:latin typeface="Helvetica" pitchFamily="2" charset="0"/>
              </a:rPr>
              <a:t>2019,</a:t>
            </a:r>
            <a:r>
              <a:rPr lang="zh-CN" altLang="en-US" dirty="0">
                <a:solidFill>
                  <a:schemeClr val="tx1">
                    <a:lumMod val="85000"/>
                    <a:lumOff val="15000"/>
                  </a:schemeClr>
                </a:solidFill>
                <a:latin typeface="Helvetica" pitchFamily="2" charset="0"/>
              </a:rPr>
              <a:t> </a:t>
            </a:r>
            <a:r>
              <a:rPr lang="en-US" altLang="zh-CN" dirty="0">
                <a:solidFill>
                  <a:schemeClr val="tx1">
                    <a:lumMod val="85000"/>
                    <a:lumOff val="15000"/>
                  </a:schemeClr>
                </a:solidFill>
                <a:latin typeface="Helvetica" pitchFamily="2" charset="0"/>
              </a:rPr>
              <a:t>Cell)</a:t>
            </a:r>
            <a:endParaRPr lang="en-US" dirty="0">
              <a:solidFill>
                <a:schemeClr val="tx1">
                  <a:lumMod val="85000"/>
                  <a:lumOff val="15000"/>
                </a:schemeClr>
              </a:solidFill>
            </a:endParaRPr>
          </a:p>
        </p:txBody>
      </p:sp>
      <p:pic>
        <p:nvPicPr>
          <p:cNvPr id="2" name="Picture 1">
            <a:extLst>
              <a:ext uri="{FF2B5EF4-FFF2-40B4-BE49-F238E27FC236}">
                <a16:creationId xmlns:a16="http://schemas.microsoft.com/office/drawing/2014/main" id="{CC14F1B4-7E6B-1155-6F9F-945BF98A583C}"/>
              </a:ext>
            </a:extLst>
          </p:cNvPr>
          <p:cNvPicPr>
            <a:picLocks noChangeAspect="1"/>
          </p:cNvPicPr>
          <p:nvPr/>
        </p:nvPicPr>
        <p:blipFill>
          <a:blip r:embed="rId4"/>
          <a:srcRect b="34088"/>
          <a:stretch>
            <a:fillRect/>
          </a:stretch>
        </p:blipFill>
        <p:spPr>
          <a:xfrm>
            <a:off x="6058034" y="1591076"/>
            <a:ext cx="5466454" cy="4274886"/>
          </a:xfrm>
          <a:prstGeom prst="rect">
            <a:avLst/>
          </a:prstGeom>
        </p:spPr>
      </p:pic>
      <p:sp>
        <p:nvSpPr>
          <p:cNvPr id="6" name="TextBox 5">
            <a:extLst>
              <a:ext uri="{FF2B5EF4-FFF2-40B4-BE49-F238E27FC236}">
                <a16:creationId xmlns:a16="http://schemas.microsoft.com/office/drawing/2014/main" id="{6935C6A0-2C28-ECEA-ABE0-0ED8EF09CB26}"/>
              </a:ext>
            </a:extLst>
          </p:cNvPr>
          <p:cNvSpPr txBox="1"/>
          <p:nvPr/>
        </p:nvSpPr>
        <p:spPr>
          <a:xfrm>
            <a:off x="8312990" y="557682"/>
            <a:ext cx="1929314" cy="523220"/>
          </a:xfrm>
          <a:prstGeom prst="rect">
            <a:avLst/>
          </a:prstGeom>
          <a:noFill/>
        </p:spPr>
        <p:txBody>
          <a:bodyPr wrap="square">
            <a:spAutoFit/>
          </a:bodyPr>
          <a:lstStyle/>
          <a:p>
            <a:r>
              <a:rPr lang="en-US" sz="2800" b="1" i="0" dirty="0">
                <a:effectLst/>
                <a:latin typeface="Merriweather Sans" panose="020F0502020204030204" pitchFamily="34" charset="0"/>
              </a:rPr>
              <a:t>Pangolin</a:t>
            </a:r>
            <a:endParaRPr lang="en-US" sz="2800" dirty="0"/>
          </a:p>
        </p:txBody>
      </p:sp>
      <p:sp>
        <p:nvSpPr>
          <p:cNvPr id="7" name="TextBox 6">
            <a:extLst>
              <a:ext uri="{FF2B5EF4-FFF2-40B4-BE49-F238E27FC236}">
                <a16:creationId xmlns:a16="http://schemas.microsoft.com/office/drawing/2014/main" id="{E6D2ACEB-17A1-F74E-75B0-F136A43A6DDC}"/>
              </a:ext>
            </a:extLst>
          </p:cNvPr>
          <p:cNvSpPr txBox="1"/>
          <p:nvPr/>
        </p:nvSpPr>
        <p:spPr>
          <a:xfrm>
            <a:off x="1949698" y="561562"/>
            <a:ext cx="1929314" cy="523220"/>
          </a:xfrm>
          <a:prstGeom prst="rect">
            <a:avLst/>
          </a:prstGeom>
          <a:noFill/>
        </p:spPr>
        <p:txBody>
          <a:bodyPr wrap="square">
            <a:spAutoFit/>
          </a:bodyPr>
          <a:lstStyle/>
          <a:p>
            <a:r>
              <a:rPr lang="en-US" sz="2800" b="1" i="0" dirty="0" err="1">
                <a:effectLst/>
                <a:latin typeface="Merriweather Sans" panose="020F0502020204030204" pitchFamily="34" charset="0"/>
              </a:rPr>
              <a:t>SpliceAI</a:t>
            </a:r>
            <a:endParaRPr lang="en-US" sz="2800" dirty="0"/>
          </a:p>
        </p:txBody>
      </p:sp>
      <p:sp>
        <p:nvSpPr>
          <p:cNvPr id="8" name="TextBox 7">
            <a:extLst>
              <a:ext uri="{FF2B5EF4-FFF2-40B4-BE49-F238E27FC236}">
                <a16:creationId xmlns:a16="http://schemas.microsoft.com/office/drawing/2014/main" id="{3C897867-A22B-4B39-2143-C31385E9F7C3}"/>
              </a:ext>
            </a:extLst>
          </p:cNvPr>
          <p:cNvSpPr txBox="1"/>
          <p:nvPr/>
        </p:nvSpPr>
        <p:spPr>
          <a:xfrm>
            <a:off x="8022566" y="6191470"/>
            <a:ext cx="4001091" cy="369332"/>
          </a:xfrm>
          <a:prstGeom prst="rect">
            <a:avLst/>
          </a:prstGeom>
          <a:noFill/>
        </p:spPr>
        <p:txBody>
          <a:bodyPr wrap="square">
            <a:spAutoFit/>
          </a:bodyPr>
          <a:lstStyle/>
          <a:p>
            <a:r>
              <a:rPr lang="zh-CN" altLang="en-US" b="0" i="0" strike="noStrike" dirty="0">
                <a:solidFill>
                  <a:schemeClr val="tx1">
                    <a:lumMod val="85000"/>
                    <a:lumOff val="15000"/>
                  </a:schemeClr>
                </a:solidFill>
                <a:effectLst/>
                <a:latin typeface="Helvetica" pitchFamily="2" charset="0"/>
              </a:rPr>
              <a:t> </a:t>
            </a:r>
            <a:r>
              <a:rPr lang="en-US" altLang="zh-CN" b="0" i="0" strike="noStrike" dirty="0">
                <a:solidFill>
                  <a:schemeClr val="tx1">
                    <a:lumMod val="85000"/>
                    <a:lumOff val="15000"/>
                  </a:schemeClr>
                </a:solidFill>
                <a:effectLst/>
                <a:latin typeface="Helvetica" pitchFamily="2" charset="0"/>
              </a:rPr>
              <a:t>(Zeng</a:t>
            </a:r>
            <a:r>
              <a:rPr lang="zh-CN" altLang="en-US" b="0" i="0" strike="noStrike" dirty="0">
                <a:solidFill>
                  <a:schemeClr val="tx1">
                    <a:lumMod val="85000"/>
                    <a:lumOff val="15000"/>
                  </a:schemeClr>
                </a:solidFill>
                <a:effectLst/>
                <a:latin typeface="Helvetica" pitchFamily="2" charset="0"/>
              </a:rPr>
              <a:t> </a:t>
            </a:r>
            <a:r>
              <a:rPr lang="en-US" altLang="zh-CN" b="0" i="0" strike="noStrike" dirty="0">
                <a:solidFill>
                  <a:schemeClr val="tx1">
                    <a:lumMod val="85000"/>
                    <a:lumOff val="15000"/>
                  </a:schemeClr>
                </a:solidFill>
                <a:effectLst/>
                <a:latin typeface="Helvetica" pitchFamily="2" charset="0"/>
              </a:rPr>
              <a:t>et.</a:t>
            </a:r>
            <a:r>
              <a:rPr lang="zh-CN" altLang="en-US" b="0" i="0" strike="noStrike" dirty="0">
                <a:solidFill>
                  <a:schemeClr val="tx1">
                    <a:lumMod val="85000"/>
                    <a:lumOff val="15000"/>
                  </a:schemeClr>
                </a:solidFill>
                <a:effectLst/>
                <a:latin typeface="Helvetica" pitchFamily="2" charset="0"/>
              </a:rPr>
              <a:t> </a:t>
            </a:r>
            <a:r>
              <a:rPr lang="en-US" altLang="zh-CN" dirty="0">
                <a:solidFill>
                  <a:schemeClr val="tx1">
                    <a:lumMod val="85000"/>
                    <a:lumOff val="15000"/>
                  </a:schemeClr>
                </a:solidFill>
                <a:latin typeface="Helvetica" pitchFamily="2" charset="0"/>
              </a:rPr>
              <a:t>al,</a:t>
            </a:r>
            <a:r>
              <a:rPr lang="zh-CN" altLang="en-US" dirty="0">
                <a:solidFill>
                  <a:schemeClr val="tx1">
                    <a:lumMod val="85000"/>
                    <a:lumOff val="15000"/>
                  </a:schemeClr>
                </a:solidFill>
                <a:latin typeface="Helvetica" pitchFamily="2" charset="0"/>
              </a:rPr>
              <a:t> </a:t>
            </a:r>
            <a:r>
              <a:rPr lang="en-US" altLang="zh-CN" dirty="0">
                <a:solidFill>
                  <a:schemeClr val="tx1">
                    <a:lumMod val="85000"/>
                    <a:lumOff val="15000"/>
                  </a:schemeClr>
                </a:solidFill>
                <a:latin typeface="Helvetica" pitchFamily="2" charset="0"/>
              </a:rPr>
              <a:t>2022,</a:t>
            </a:r>
            <a:r>
              <a:rPr lang="zh-CN" altLang="en-US" dirty="0">
                <a:solidFill>
                  <a:schemeClr val="tx1">
                    <a:lumMod val="85000"/>
                    <a:lumOff val="15000"/>
                  </a:schemeClr>
                </a:solidFill>
                <a:latin typeface="Helvetica" pitchFamily="2" charset="0"/>
              </a:rPr>
              <a:t> </a:t>
            </a:r>
            <a:r>
              <a:rPr lang="en-US" altLang="zh-CN" dirty="0">
                <a:solidFill>
                  <a:schemeClr val="tx1">
                    <a:lumMod val="85000"/>
                    <a:lumOff val="15000"/>
                  </a:schemeClr>
                </a:solidFill>
                <a:latin typeface="Helvetica" pitchFamily="2" charset="0"/>
              </a:rPr>
              <a:t>Genome</a:t>
            </a:r>
            <a:r>
              <a:rPr lang="zh-CN" altLang="en-US" dirty="0">
                <a:solidFill>
                  <a:schemeClr val="tx1">
                    <a:lumMod val="85000"/>
                    <a:lumOff val="15000"/>
                  </a:schemeClr>
                </a:solidFill>
                <a:latin typeface="Helvetica" pitchFamily="2" charset="0"/>
              </a:rPr>
              <a:t> </a:t>
            </a:r>
            <a:r>
              <a:rPr lang="en-US" altLang="zh-CN" dirty="0">
                <a:solidFill>
                  <a:schemeClr val="tx1">
                    <a:lumMod val="85000"/>
                    <a:lumOff val="15000"/>
                  </a:schemeClr>
                </a:solidFill>
                <a:latin typeface="Helvetica" pitchFamily="2" charset="0"/>
              </a:rPr>
              <a:t>Biology)</a:t>
            </a:r>
            <a:endParaRPr lang="en-US" dirty="0">
              <a:solidFill>
                <a:schemeClr val="tx1">
                  <a:lumMod val="85000"/>
                  <a:lumOff val="15000"/>
                </a:schemeClr>
              </a:solidFill>
            </a:endParaRPr>
          </a:p>
        </p:txBody>
      </p:sp>
      <p:sp>
        <p:nvSpPr>
          <p:cNvPr id="4" name="Google Shape;157;p3">
            <a:extLst>
              <a:ext uri="{FF2B5EF4-FFF2-40B4-BE49-F238E27FC236}">
                <a16:creationId xmlns:a16="http://schemas.microsoft.com/office/drawing/2014/main" id="{4E6323B4-00BB-401C-2F6C-34DDCD2ADF6C}"/>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5" name="Google Shape;158;p3">
            <a:extLst>
              <a:ext uri="{FF2B5EF4-FFF2-40B4-BE49-F238E27FC236}">
                <a16:creationId xmlns:a16="http://schemas.microsoft.com/office/drawing/2014/main" id="{559D89E6-CAD5-262A-8B47-8B86D06874C5}"/>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9" name="Google Shape;159;p3">
            <a:extLst>
              <a:ext uri="{FF2B5EF4-FFF2-40B4-BE49-F238E27FC236}">
                <a16:creationId xmlns:a16="http://schemas.microsoft.com/office/drawing/2014/main" id="{44D99367-AFB2-C158-F1DA-343757D092B0}"/>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70486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DE1EEB50-AFD4-0A3A-E51C-ABFE230E24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a:extLst>
              <a:ext uri="{FF2B5EF4-FFF2-40B4-BE49-F238E27FC236}">
                <a16:creationId xmlns:a16="http://schemas.microsoft.com/office/drawing/2014/main" id="{504F72AC-9D99-CFB3-EFE3-03F3A7525A6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26C7C3D4-C3FC-807A-B315-7E2C2D797E1E}"/>
              </a:ext>
            </a:extLst>
          </p:cNvPr>
          <p:cNvPicPr>
            <a:picLocks noChangeAspect="1"/>
          </p:cNvPicPr>
          <p:nvPr/>
        </p:nvPicPr>
        <p:blipFill>
          <a:blip r:embed="rId3"/>
          <a:stretch>
            <a:fillRect/>
          </a:stretch>
        </p:blipFill>
        <p:spPr>
          <a:xfrm>
            <a:off x="209554" y="447869"/>
            <a:ext cx="5874967" cy="6343261"/>
          </a:xfrm>
          <a:prstGeom prst="rect">
            <a:avLst/>
          </a:prstGeom>
        </p:spPr>
      </p:pic>
      <p:pic>
        <p:nvPicPr>
          <p:cNvPr id="6" name="Picture 5">
            <a:extLst>
              <a:ext uri="{FF2B5EF4-FFF2-40B4-BE49-F238E27FC236}">
                <a16:creationId xmlns:a16="http://schemas.microsoft.com/office/drawing/2014/main" id="{AE96BB4D-C5C1-E8A4-107C-7FB1B3E9E853}"/>
              </a:ext>
            </a:extLst>
          </p:cNvPr>
          <p:cNvPicPr>
            <a:picLocks noChangeAspect="1"/>
          </p:cNvPicPr>
          <p:nvPr/>
        </p:nvPicPr>
        <p:blipFill>
          <a:blip r:embed="rId4"/>
          <a:stretch>
            <a:fillRect/>
          </a:stretch>
        </p:blipFill>
        <p:spPr>
          <a:xfrm>
            <a:off x="6236920" y="436982"/>
            <a:ext cx="5936900" cy="6410131"/>
          </a:xfrm>
          <a:prstGeom prst="rect">
            <a:avLst/>
          </a:prstGeom>
        </p:spPr>
      </p:pic>
      <p:sp>
        <p:nvSpPr>
          <p:cNvPr id="7" name="Right Arrow 6">
            <a:extLst>
              <a:ext uri="{FF2B5EF4-FFF2-40B4-BE49-F238E27FC236}">
                <a16:creationId xmlns:a16="http://schemas.microsoft.com/office/drawing/2014/main" id="{FA2604EA-F377-80E3-6DB4-71F2B3AF16BD}"/>
              </a:ext>
            </a:extLst>
          </p:cNvPr>
          <p:cNvSpPr/>
          <p:nvPr/>
        </p:nvSpPr>
        <p:spPr>
          <a:xfrm>
            <a:off x="1343608" y="821094"/>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55F17A6A-C527-81FF-7057-9EC2D5E0215C}"/>
              </a:ext>
            </a:extLst>
          </p:cNvPr>
          <p:cNvSpPr/>
          <p:nvPr/>
        </p:nvSpPr>
        <p:spPr>
          <a:xfrm>
            <a:off x="1343608" y="2111828"/>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BA68414A-E107-7E45-F72A-E3D794171097}"/>
              </a:ext>
            </a:extLst>
          </p:cNvPr>
          <p:cNvSpPr/>
          <p:nvPr/>
        </p:nvSpPr>
        <p:spPr>
          <a:xfrm>
            <a:off x="7448939" y="821094"/>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4D29A12A-A72F-E818-2BCD-E9A39ACB5EFE}"/>
              </a:ext>
            </a:extLst>
          </p:cNvPr>
          <p:cNvSpPr/>
          <p:nvPr/>
        </p:nvSpPr>
        <p:spPr>
          <a:xfrm>
            <a:off x="7448939" y="1372563"/>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57;p3">
            <a:extLst>
              <a:ext uri="{FF2B5EF4-FFF2-40B4-BE49-F238E27FC236}">
                <a16:creationId xmlns:a16="http://schemas.microsoft.com/office/drawing/2014/main" id="{C6D76385-1A81-4807-DD41-BB9E277325D9}"/>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11" name="Google Shape;158;p3">
            <a:extLst>
              <a:ext uri="{FF2B5EF4-FFF2-40B4-BE49-F238E27FC236}">
                <a16:creationId xmlns:a16="http://schemas.microsoft.com/office/drawing/2014/main" id="{501E1802-05A9-1F98-983D-CFDE5F1A39A7}"/>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2" name="Google Shape;159;p3">
            <a:extLst>
              <a:ext uri="{FF2B5EF4-FFF2-40B4-BE49-F238E27FC236}">
                <a16:creationId xmlns:a16="http://schemas.microsoft.com/office/drawing/2014/main" id="{D32E78E1-05D9-3A56-55B4-6B02B76AEB1C}"/>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96304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F91F8-3157-DF64-A890-F3F30D1B99D7}"/>
              </a:ext>
            </a:extLst>
          </p:cNvPr>
          <p:cNvPicPr>
            <a:picLocks noChangeAspect="1"/>
          </p:cNvPicPr>
          <p:nvPr/>
        </p:nvPicPr>
        <p:blipFill>
          <a:blip r:embed="rId3"/>
          <a:stretch>
            <a:fillRect/>
          </a:stretch>
        </p:blipFill>
        <p:spPr>
          <a:xfrm>
            <a:off x="1723464" y="360339"/>
            <a:ext cx="8440271" cy="6442121"/>
          </a:xfrm>
          <a:prstGeom prst="rect">
            <a:avLst/>
          </a:prstGeom>
        </p:spPr>
      </p:pic>
      <p:sp>
        <p:nvSpPr>
          <p:cNvPr id="2" name="AutoShape 2">
            <a:extLst>
              <a:ext uri="{FF2B5EF4-FFF2-40B4-BE49-F238E27FC236}">
                <a16:creationId xmlns:a16="http://schemas.microsoft.com/office/drawing/2014/main" id="{DC342EDA-E3F3-8407-111F-4CEC03B08CB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4095A0FB-5F88-11FB-628E-3E9EB5481EE0}"/>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1567</a:t>
            </a:r>
            <a:r>
              <a:rPr lang="zh-CN" altLang="en-US" dirty="0"/>
              <a:t> </a:t>
            </a:r>
            <a:endParaRPr lang="en-US" dirty="0"/>
          </a:p>
        </p:txBody>
      </p:sp>
      <p:sp>
        <p:nvSpPr>
          <p:cNvPr id="6" name="Right Arrow 5">
            <a:extLst>
              <a:ext uri="{FF2B5EF4-FFF2-40B4-BE49-F238E27FC236}">
                <a16:creationId xmlns:a16="http://schemas.microsoft.com/office/drawing/2014/main" id="{8D84456D-E196-525E-B618-4DBADFA46F71}"/>
              </a:ext>
            </a:extLst>
          </p:cNvPr>
          <p:cNvSpPr/>
          <p:nvPr/>
        </p:nvSpPr>
        <p:spPr>
          <a:xfrm rot="16200000">
            <a:off x="3309672" y="5244660"/>
            <a:ext cx="335902" cy="223935"/>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650F5B6C-3B47-AC98-9245-3009711B6480}"/>
              </a:ext>
            </a:extLst>
          </p:cNvPr>
          <p:cNvSpPr/>
          <p:nvPr/>
        </p:nvSpPr>
        <p:spPr>
          <a:xfrm rot="16200000">
            <a:off x="4916006" y="5412610"/>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05C55C74-D72A-72B3-C7AA-C6246511C14A}"/>
              </a:ext>
            </a:extLst>
          </p:cNvPr>
          <p:cNvSpPr/>
          <p:nvPr/>
        </p:nvSpPr>
        <p:spPr>
          <a:xfrm rot="16200000">
            <a:off x="3782852" y="5412611"/>
            <a:ext cx="335902" cy="22393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157;p3">
            <a:extLst>
              <a:ext uri="{FF2B5EF4-FFF2-40B4-BE49-F238E27FC236}">
                <a16:creationId xmlns:a16="http://schemas.microsoft.com/office/drawing/2014/main" id="{C058DE61-B2D8-8D40-4CAB-F3B170597C8D}"/>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10" name="Google Shape;158;p3">
            <a:extLst>
              <a:ext uri="{FF2B5EF4-FFF2-40B4-BE49-F238E27FC236}">
                <a16:creationId xmlns:a16="http://schemas.microsoft.com/office/drawing/2014/main" id="{188325E6-46B4-972A-753F-05251AADFA7E}"/>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1" name="Google Shape;159;p3">
            <a:extLst>
              <a:ext uri="{FF2B5EF4-FFF2-40B4-BE49-F238E27FC236}">
                <a16:creationId xmlns:a16="http://schemas.microsoft.com/office/drawing/2014/main" id="{7E101089-B35F-C97F-5525-E022074D9A25}"/>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02FA93A5-E3EF-DD92-3F63-A4E9B72FA57A}"/>
              </a:ext>
            </a:extLst>
          </p:cNvPr>
          <p:cNvSpPr txBox="1"/>
          <p:nvPr/>
        </p:nvSpPr>
        <p:spPr>
          <a:xfrm flipH="1">
            <a:off x="9508291" y="3784218"/>
            <a:ext cx="1536972" cy="369332"/>
          </a:xfrm>
          <a:prstGeom prst="rect">
            <a:avLst/>
          </a:prstGeom>
          <a:noFill/>
        </p:spPr>
        <p:txBody>
          <a:bodyPr wrap="square">
            <a:spAutoFit/>
          </a:bodyPr>
          <a:lstStyle/>
          <a:p>
            <a:r>
              <a:rPr lang="en-US" sz="1800" b="0" i="0" dirty="0">
                <a:solidFill>
                  <a:srgbClr val="494128"/>
                </a:solidFill>
                <a:effectLst/>
                <a:latin typeface="Roboto 2"/>
              </a:rPr>
              <a:t>∆</a:t>
            </a:r>
            <a:r>
              <a:rPr lang="en-US" sz="1800" b="0" i="0" dirty="0" err="1">
                <a:solidFill>
                  <a:srgbClr val="494128"/>
                </a:solidFill>
                <a:effectLst/>
                <a:latin typeface="Roboto 2"/>
              </a:rPr>
              <a:t>AbS</a:t>
            </a:r>
            <a:r>
              <a:rPr lang="en-US" sz="1800" b="0" i="0" dirty="0">
                <a:solidFill>
                  <a:srgbClr val="494128"/>
                </a:solidFill>
                <a:effectLst/>
                <a:latin typeface="Roboto 2"/>
              </a:rPr>
              <a:t> </a:t>
            </a:r>
            <a:endParaRPr lang="en-US" dirty="0"/>
          </a:p>
        </p:txBody>
      </p:sp>
    </p:spTree>
    <p:extLst>
      <p:ext uri="{BB962C8B-B14F-4D97-AF65-F5344CB8AC3E}">
        <p14:creationId xmlns:p14="http://schemas.microsoft.com/office/powerpoint/2010/main" val="1385258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6134E-92CF-C3CC-4A35-703CDA5D3E55}"/>
            </a:ext>
          </a:extLst>
        </p:cNvPr>
        <p:cNvGrpSpPr/>
        <p:nvPr/>
      </p:nvGrpSpPr>
      <p:grpSpPr>
        <a:xfrm>
          <a:off x="0" y="0"/>
          <a:ext cx="0" cy="0"/>
          <a:chOff x="0" y="0"/>
          <a:chExt cx="0" cy="0"/>
        </a:xfrm>
      </p:grpSpPr>
      <p:pic>
        <p:nvPicPr>
          <p:cNvPr id="4098" name="Picture 2" descr="Let' s discuss Stock Vector | Adobe Stock">
            <a:extLst>
              <a:ext uri="{FF2B5EF4-FFF2-40B4-BE49-F238E27FC236}">
                <a16:creationId xmlns:a16="http://schemas.microsoft.com/office/drawing/2014/main" id="{E9D8C806-ECA8-0B87-B597-43AB5A1076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33" t="10251" r="6324" b="22046"/>
          <a:stretch>
            <a:fillRect/>
          </a:stretch>
        </p:blipFill>
        <p:spPr bwMode="auto">
          <a:xfrm>
            <a:off x="4843071" y="5117964"/>
            <a:ext cx="3235950" cy="172057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0A0968B-2128-9C59-8505-E6D5933DA681}"/>
              </a:ext>
            </a:extLst>
          </p:cNvPr>
          <p:cNvSpPr/>
          <p:nvPr/>
        </p:nvSpPr>
        <p:spPr>
          <a:xfrm>
            <a:off x="0" y="1759789"/>
            <a:ext cx="12192000" cy="1811547"/>
          </a:xfrm>
          <a:prstGeom prst="rect">
            <a:avLst/>
          </a:prstGeom>
          <a:solidFill>
            <a:srgbClr val="163E64">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DECAA9-1592-AD39-1E62-4B565DEE4E96}"/>
              </a:ext>
            </a:extLst>
          </p:cNvPr>
          <p:cNvSpPr txBox="1"/>
          <p:nvPr/>
        </p:nvSpPr>
        <p:spPr>
          <a:xfrm>
            <a:off x="729098" y="2028615"/>
            <a:ext cx="11054586" cy="1323439"/>
          </a:xfrm>
          <a:prstGeom prst="rect">
            <a:avLst/>
          </a:prstGeom>
          <a:noFill/>
        </p:spPr>
        <p:txBody>
          <a:bodyPr wrap="square">
            <a:spAutoFit/>
          </a:bodyPr>
          <a:lstStyle/>
          <a:p>
            <a:pPr algn="ctr"/>
            <a:r>
              <a:rPr lang="en-US" sz="4000" dirty="0"/>
              <a:t>What Drives Strong Performance in Splicing Predictors?</a:t>
            </a:r>
          </a:p>
        </p:txBody>
      </p:sp>
      <p:sp>
        <p:nvSpPr>
          <p:cNvPr id="5" name="TextBox 4">
            <a:extLst>
              <a:ext uri="{FF2B5EF4-FFF2-40B4-BE49-F238E27FC236}">
                <a16:creationId xmlns:a16="http://schemas.microsoft.com/office/drawing/2014/main" id="{97CCCB60-BEDD-327C-44B2-350E00B26623}"/>
              </a:ext>
            </a:extLst>
          </p:cNvPr>
          <p:cNvSpPr txBox="1"/>
          <p:nvPr/>
        </p:nvSpPr>
        <p:spPr>
          <a:xfrm>
            <a:off x="2169459" y="4272414"/>
            <a:ext cx="8225371" cy="523220"/>
          </a:xfrm>
          <a:prstGeom prst="rect">
            <a:avLst/>
          </a:prstGeom>
          <a:noFill/>
        </p:spPr>
        <p:txBody>
          <a:bodyPr wrap="square">
            <a:spAutoFit/>
          </a:bodyPr>
          <a:lstStyle/>
          <a:p>
            <a:r>
              <a:rPr lang="en-US" sz="2800" b="1" dirty="0"/>
              <a:t>Predictors</a:t>
            </a:r>
            <a:r>
              <a:rPr lang="en-US" sz="2800" dirty="0"/>
              <a:t>: </a:t>
            </a:r>
            <a:r>
              <a:rPr lang="en-US" sz="2800" dirty="0" err="1"/>
              <a:t>Evolutionary</a:t>
            </a:r>
            <a:r>
              <a:rPr lang="en-US" altLang="zh-CN" sz="2800" dirty="0" err="1"/>
              <a:t>_Action</a:t>
            </a:r>
            <a:r>
              <a:rPr lang="en-US" altLang="zh-CN" sz="2800" dirty="0"/>
              <a:t>,</a:t>
            </a:r>
            <a:r>
              <a:rPr lang="zh-CN" altLang="en-US" sz="2800" dirty="0"/>
              <a:t> </a:t>
            </a:r>
            <a:r>
              <a:rPr lang="en-US" altLang="zh-CN" sz="2800" dirty="0"/>
              <a:t>INLAB_BBSR,</a:t>
            </a:r>
            <a:r>
              <a:rPr lang="zh-CN" altLang="en-US" sz="2800" dirty="0"/>
              <a:t> </a:t>
            </a:r>
            <a:r>
              <a:rPr lang="en-US" altLang="zh-CN" sz="2800" dirty="0" err="1"/>
              <a:t>Zhliu</a:t>
            </a:r>
            <a:endParaRPr lang="en-US" sz="2800" dirty="0"/>
          </a:p>
        </p:txBody>
      </p:sp>
      <p:sp>
        <p:nvSpPr>
          <p:cNvPr id="2" name="Google Shape;157;p3">
            <a:extLst>
              <a:ext uri="{FF2B5EF4-FFF2-40B4-BE49-F238E27FC236}">
                <a16:creationId xmlns:a16="http://schemas.microsoft.com/office/drawing/2014/main" id="{D881089F-9E65-1370-D18E-53E6E4771093}"/>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7" name="Google Shape;158;p3">
            <a:extLst>
              <a:ext uri="{FF2B5EF4-FFF2-40B4-BE49-F238E27FC236}">
                <a16:creationId xmlns:a16="http://schemas.microsoft.com/office/drawing/2014/main" id="{BF5B20C8-4583-67D5-FD3A-81CAA35E85FC}"/>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8" name="Google Shape;159;p3">
            <a:extLst>
              <a:ext uri="{FF2B5EF4-FFF2-40B4-BE49-F238E27FC236}">
                <a16:creationId xmlns:a16="http://schemas.microsoft.com/office/drawing/2014/main" id="{29D5B9C0-99F6-1DD1-317C-0A84DAC036C4}"/>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52483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57508B-131F-F590-8418-00D0B3458346}"/>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F9510-6605-17F8-9E23-347A50FE7C29}"/>
              </a:ext>
            </a:extLst>
          </p:cNvPr>
          <p:cNvSpPr>
            <a:spLocks noGrp="1"/>
          </p:cNvSpPr>
          <p:nvPr>
            <p:ph type="title"/>
          </p:nvPr>
        </p:nvSpPr>
        <p:spPr>
          <a:xfrm>
            <a:off x="188205" y="0"/>
            <a:ext cx="10515600" cy="1325563"/>
          </a:xfrm>
        </p:spPr>
        <p:txBody>
          <a:bodyPr/>
          <a:lstStyle/>
          <a:p>
            <a:r>
              <a:rPr lang="en-US" altLang="zh-CN" dirty="0" err="1">
                <a:ln>
                  <a:solidFill>
                    <a:schemeClr val="bg1"/>
                  </a:solidFill>
                </a:ln>
                <a:solidFill>
                  <a:schemeClr val="bg1"/>
                </a:solidFill>
              </a:rPr>
              <a:t>Evolutionary_Action</a:t>
            </a:r>
            <a:endParaRPr lang="en-US" dirty="0">
              <a:ln>
                <a:solidFill>
                  <a:schemeClr val="bg1"/>
                </a:solidFill>
              </a:ln>
              <a:solidFill>
                <a:schemeClr val="bg1"/>
              </a:solidFill>
            </a:endParaRPr>
          </a:p>
        </p:txBody>
      </p:sp>
      <p:sp>
        <p:nvSpPr>
          <p:cNvPr id="4" name="TextBox 3">
            <a:extLst>
              <a:ext uri="{FF2B5EF4-FFF2-40B4-BE49-F238E27FC236}">
                <a16:creationId xmlns:a16="http://schemas.microsoft.com/office/drawing/2014/main" id="{B9F58B14-8F64-3139-00E7-1DDAE05A25F1}"/>
              </a:ext>
            </a:extLst>
          </p:cNvPr>
          <p:cNvSpPr txBox="1"/>
          <p:nvPr/>
        </p:nvSpPr>
        <p:spPr>
          <a:xfrm>
            <a:off x="283739" y="1325563"/>
            <a:ext cx="10934720" cy="1754326"/>
          </a:xfrm>
          <a:prstGeom prst="rect">
            <a:avLst/>
          </a:prstGeom>
          <a:noFill/>
        </p:spPr>
        <p:txBody>
          <a:bodyPr wrap="square" rtlCol="0">
            <a:spAutoFit/>
          </a:bodyPr>
          <a:lstStyle/>
          <a:p>
            <a:r>
              <a:rPr lang="en-US" dirty="0"/>
              <a:t>Combined three variant-effect prediction tools:</a:t>
            </a:r>
          </a:p>
          <a:p>
            <a:pPr marL="285750" indent="-285750">
              <a:buFont typeface="Arial" panose="020B0604020202020204" pitchFamily="34" charset="0"/>
              <a:buChar char="•"/>
            </a:pPr>
            <a:r>
              <a:rPr lang="en-US" b="1" dirty="0" err="1"/>
              <a:t>SpliceAI</a:t>
            </a:r>
            <a:r>
              <a:rPr lang="en-US" dirty="0"/>
              <a:t> – primary predictor of splicing impact</a:t>
            </a:r>
          </a:p>
          <a:p>
            <a:pPr marL="285750" indent="-285750">
              <a:buFont typeface="Arial" panose="020B0604020202020204" pitchFamily="34" charset="0"/>
              <a:buChar char="•"/>
            </a:pPr>
            <a:r>
              <a:rPr lang="en-US" b="1" dirty="0"/>
              <a:t>CADD</a:t>
            </a:r>
            <a:r>
              <a:rPr lang="en-US" dirty="0"/>
              <a:t> – general functional impact scoring</a:t>
            </a:r>
          </a:p>
          <a:p>
            <a:pPr marL="285750" indent="-285750">
              <a:buFont typeface="Arial" panose="020B0604020202020204" pitchFamily="34" charset="0"/>
              <a:buChar char="•"/>
            </a:pPr>
            <a:r>
              <a:rPr lang="en-US" b="1" dirty="0"/>
              <a:t>FATHMM-XF</a:t>
            </a:r>
            <a:r>
              <a:rPr lang="en-US" dirty="0"/>
              <a:t> – regulatory/functional effect predictor</a:t>
            </a:r>
          </a:p>
          <a:p>
            <a:r>
              <a:rPr lang="en-US" dirty="0"/>
              <a:t>A heuristic ensemble approach was used to integrate these scores into a single composite OASS value.</a:t>
            </a:r>
          </a:p>
          <a:p>
            <a:endParaRPr lang="en-US" dirty="0"/>
          </a:p>
        </p:txBody>
      </p:sp>
      <p:sp>
        <p:nvSpPr>
          <p:cNvPr id="5" name="TextBox 4">
            <a:extLst>
              <a:ext uri="{FF2B5EF4-FFF2-40B4-BE49-F238E27FC236}">
                <a16:creationId xmlns:a16="http://schemas.microsoft.com/office/drawing/2014/main" id="{966D671E-4938-529B-A85C-B0F651CBFAFD}"/>
              </a:ext>
            </a:extLst>
          </p:cNvPr>
          <p:cNvSpPr txBox="1"/>
          <p:nvPr/>
        </p:nvSpPr>
        <p:spPr>
          <a:xfrm>
            <a:off x="283739" y="2905267"/>
            <a:ext cx="10420066" cy="3416320"/>
          </a:xfrm>
          <a:prstGeom prst="rect">
            <a:avLst/>
          </a:prstGeom>
          <a:noFill/>
        </p:spPr>
        <p:txBody>
          <a:bodyPr wrap="square" rtlCol="0">
            <a:spAutoFit/>
          </a:bodyPr>
          <a:lstStyle/>
          <a:p>
            <a:r>
              <a:rPr lang="en-US" b="1" dirty="0"/>
              <a:t>Model 1</a:t>
            </a:r>
          </a:p>
          <a:p>
            <a:r>
              <a:rPr lang="en-US" dirty="0" err="1"/>
              <a:t>SpliceAI</a:t>
            </a:r>
            <a:r>
              <a:rPr lang="en-US" dirty="0"/>
              <a:t>-only</a:t>
            </a:r>
            <a:r>
              <a:rPr lang="zh-CN" altLang="en-US" dirty="0"/>
              <a:t> </a:t>
            </a:r>
            <a:r>
              <a:rPr lang="en-US" altLang="zh-CN" dirty="0"/>
              <a:t>(</a:t>
            </a:r>
            <a:r>
              <a:rPr lang="en-US" dirty="0"/>
              <a:t>Serves as the baseline model, leveraging the most splicing-specific predictor.</a:t>
            </a:r>
            <a:r>
              <a:rPr lang="en-US" altLang="zh-CN" dirty="0"/>
              <a:t>)</a:t>
            </a:r>
            <a:endParaRPr lang="en-US" dirty="0"/>
          </a:p>
          <a:p>
            <a:r>
              <a:rPr lang="en-US" b="1" dirty="0"/>
              <a:t>Models 2–3: Weighted Ensembles</a:t>
            </a:r>
          </a:p>
          <a:p>
            <a:r>
              <a:rPr lang="en-US" dirty="0"/>
              <a:t>Combine </a:t>
            </a:r>
            <a:r>
              <a:rPr lang="en-US" b="1" dirty="0" err="1"/>
              <a:t>SpliceAI</a:t>
            </a:r>
            <a:r>
              <a:rPr lang="en-US" b="1" dirty="0"/>
              <a:t> + (CADD + FATHMM-XF)</a:t>
            </a:r>
            <a:endParaRPr lang="en-US" dirty="0"/>
          </a:p>
          <a:p>
            <a:r>
              <a:rPr lang="en-US" dirty="0"/>
              <a:t>Weighting schemes:</a:t>
            </a:r>
          </a:p>
          <a:p>
            <a:pPr lvl="1"/>
            <a:r>
              <a:rPr lang="en-US" b="1" dirty="0"/>
              <a:t>Model 2:</a:t>
            </a:r>
            <a:r>
              <a:rPr lang="en-US" dirty="0"/>
              <a:t> 2:1 (</a:t>
            </a:r>
            <a:r>
              <a:rPr lang="en-US" dirty="0" err="1"/>
              <a:t>SpliceAI</a:t>
            </a:r>
            <a:r>
              <a:rPr lang="en-US" dirty="0"/>
              <a:t> : CADD+FATHMM-XF)</a:t>
            </a:r>
          </a:p>
          <a:p>
            <a:pPr lvl="1"/>
            <a:r>
              <a:rPr lang="en-US" b="1" dirty="0"/>
              <a:t>Model 3:</a:t>
            </a:r>
            <a:r>
              <a:rPr lang="en-US" dirty="0"/>
              <a:t> 4:1</a:t>
            </a:r>
          </a:p>
          <a:p>
            <a:r>
              <a:rPr lang="en-US" dirty="0"/>
              <a:t>Designed to test how additional functional scores refine </a:t>
            </a:r>
            <a:r>
              <a:rPr lang="en-US" dirty="0" err="1"/>
              <a:t>SpliceAI</a:t>
            </a:r>
            <a:r>
              <a:rPr lang="en-US" dirty="0"/>
              <a:t>-based predictions.</a:t>
            </a:r>
          </a:p>
          <a:p>
            <a:r>
              <a:rPr lang="en-US" b="1" dirty="0"/>
              <a:t>Models 4–6: Neighbor-Aware Extensions</a:t>
            </a:r>
          </a:p>
          <a:p>
            <a:r>
              <a:rPr lang="en-US" dirty="0"/>
              <a:t>Extend Models 1–3 by incorporating </a:t>
            </a:r>
            <a:r>
              <a:rPr lang="en-US" b="1" dirty="0"/>
              <a:t>sequence-context adjustments</a:t>
            </a:r>
            <a:r>
              <a:rPr lang="en-US" dirty="0"/>
              <a:t>, especially for </a:t>
            </a:r>
            <a:r>
              <a:rPr lang="en-US" b="1" dirty="0"/>
              <a:t>indels</a:t>
            </a:r>
            <a:r>
              <a:rPr lang="en-US" dirty="0"/>
              <a:t>.</a:t>
            </a:r>
          </a:p>
          <a:p>
            <a:r>
              <a:rPr lang="en-US" dirty="0"/>
              <a:t>Variant effects are influenced by nearby genomic positions to better capture local splicing perturbations.</a:t>
            </a:r>
          </a:p>
          <a:p>
            <a:endParaRPr lang="en-US" dirty="0"/>
          </a:p>
        </p:txBody>
      </p:sp>
      <p:sp>
        <p:nvSpPr>
          <p:cNvPr id="6" name="Google Shape;157;p3">
            <a:extLst>
              <a:ext uri="{FF2B5EF4-FFF2-40B4-BE49-F238E27FC236}">
                <a16:creationId xmlns:a16="http://schemas.microsoft.com/office/drawing/2014/main" id="{EE2B0A59-8FD1-2D75-BDB7-3D8A699F40EA}"/>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7" name="Google Shape;158;p3">
            <a:extLst>
              <a:ext uri="{FF2B5EF4-FFF2-40B4-BE49-F238E27FC236}">
                <a16:creationId xmlns:a16="http://schemas.microsoft.com/office/drawing/2014/main" id="{D86F480D-9EAA-F946-F635-BB111FC79791}"/>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8" name="Google Shape;159;p3">
            <a:extLst>
              <a:ext uri="{FF2B5EF4-FFF2-40B4-BE49-F238E27FC236}">
                <a16:creationId xmlns:a16="http://schemas.microsoft.com/office/drawing/2014/main" id="{4D7E298E-BDDD-8CE4-459F-62B7F6AD4F18}"/>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98034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B5B862-01EA-DB1D-01AB-3D4854E3FEF8}"/>
              </a:ext>
            </a:extLst>
          </p:cNvPr>
          <p:cNvSpPr>
            <a:spLocks noGrp="1"/>
          </p:cNvSpPr>
          <p:nvPr>
            <p:ph idx="1"/>
          </p:nvPr>
        </p:nvSpPr>
        <p:spPr>
          <a:xfrm>
            <a:off x="451339" y="1843209"/>
            <a:ext cx="11041414" cy="4351338"/>
          </a:xfrm>
        </p:spPr>
        <p:txBody>
          <a:bodyPr>
            <a:normAutofit fontScale="85000" lnSpcReduction="20000"/>
          </a:bodyPr>
          <a:lstStyle/>
          <a:p>
            <a:r>
              <a:rPr lang="en-US" dirty="0"/>
              <a:t>Across all six models, the team followed a shared overall framework for predicting aberrant splicing in peri-</a:t>
            </a:r>
            <a:r>
              <a:rPr lang="en-US" dirty="0" err="1"/>
              <a:t>exonic</a:t>
            </a:r>
            <a:r>
              <a:rPr lang="en-US" dirty="0"/>
              <a:t> and deep-intronic variants. All models:</a:t>
            </a:r>
          </a:p>
          <a:p>
            <a:r>
              <a:rPr lang="en-US" dirty="0"/>
              <a:t>Used </a:t>
            </a:r>
            <a:r>
              <a:rPr lang="en-US" b="1" dirty="0" err="1"/>
              <a:t>SpliceTransformer</a:t>
            </a:r>
            <a:r>
              <a:rPr lang="en-US" b="1" dirty="0"/>
              <a:t> </a:t>
            </a:r>
            <a:r>
              <a:rPr lang="en-US" b="1" dirty="0" err="1"/>
              <a:t>delSplice</a:t>
            </a:r>
            <a:r>
              <a:rPr lang="en-US" b="1" dirty="0"/>
              <a:t> scores</a:t>
            </a:r>
            <a:r>
              <a:rPr lang="en-US" dirty="0"/>
              <a:t> and </a:t>
            </a:r>
            <a:r>
              <a:rPr lang="en-US" b="1" dirty="0" err="1"/>
              <a:t>MMSplice</a:t>
            </a:r>
            <a:r>
              <a:rPr lang="en-US" b="1" dirty="0"/>
              <a:t> </a:t>
            </a:r>
            <a:r>
              <a:rPr lang="en-US" b="1" dirty="0" err="1"/>
              <a:t>delta_logit_psi</a:t>
            </a:r>
            <a:r>
              <a:rPr lang="en-US" b="1" dirty="0"/>
              <a:t> + pathogenicity scores</a:t>
            </a:r>
            <a:r>
              <a:rPr lang="en-US" dirty="0"/>
              <a:t> as the core feature set.</a:t>
            </a:r>
          </a:p>
          <a:p>
            <a:r>
              <a:rPr lang="en-US" dirty="0"/>
              <a:t>Leveraged these scores because changes in PSI and predicted pathogenicity are both indicative of splicing disruption.</a:t>
            </a:r>
          </a:p>
          <a:p>
            <a:r>
              <a:rPr lang="en-US" dirty="0"/>
              <a:t>Treated the </a:t>
            </a:r>
            <a:r>
              <a:rPr lang="en-US" b="1" dirty="0"/>
              <a:t>experimental </a:t>
            </a:r>
            <a:r>
              <a:rPr lang="en-US" b="1" dirty="0" err="1"/>
              <a:t>AbS</a:t>
            </a:r>
            <a:r>
              <a:rPr lang="en-US" b="1" dirty="0"/>
              <a:t> (aberrant splicing) values</a:t>
            </a:r>
            <a:r>
              <a:rPr lang="en-US" dirty="0"/>
              <a:t> as regression labels.</a:t>
            </a:r>
          </a:p>
          <a:p>
            <a:r>
              <a:rPr lang="en-US" dirty="0"/>
              <a:t>Split the provided CAGI dataset into training, validation, and test sets.</a:t>
            </a:r>
          </a:p>
          <a:p>
            <a:r>
              <a:rPr lang="en-US" dirty="0"/>
              <a:t>Built regression-based predictors to estimate splicing effects.</a:t>
            </a:r>
          </a:p>
          <a:p>
            <a:r>
              <a:rPr lang="en-US" dirty="0"/>
              <a:t>The primary differences between the six models involve </a:t>
            </a:r>
            <a:r>
              <a:rPr lang="en-US" b="1" dirty="0"/>
              <a:t>which regression method was used</a:t>
            </a:r>
            <a:r>
              <a:rPr lang="en-US" dirty="0"/>
              <a:t> and </a:t>
            </a:r>
            <a:r>
              <a:rPr lang="en-US" b="1" dirty="0"/>
              <a:t>how the individual model predictions were combined</a:t>
            </a:r>
            <a:r>
              <a:rPr lang="en-US" dirty="0"/>
              <a:t> (meta-learning, weighted averaging, simple averaging, single-model prediction, or neural network).</a:t>
            </a:r>
          </a:p>
          <a:p>
            <a:endParaRPr lang="en-US" dirty="0"/>
          </a:p>
        </p:txBody>
      </p:sp>
      <p:sp>
        <p:nvSpPr>
          <p:cNvPr id="4" name="Rectangle 3">
            <a:extLst>
              <a:ext uri="{FF2B5EF4-FFF2-40B4-BE49-F238E27FC236}">
                <a16:creationId xmlns:a16="http://schemas.microsoft.com/office/drawing/2014/main" id="{2398D544-22C2-24E9-5BD5-22EA8B6585CC}"/>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723FD19-0741-5DB5-6E2C-9CEBB58DFABD}"/>
              </a:ext>
            </a:extLst>
          </p:cNvPr>
          <p:cNvSpPr txBox="1">
            <a:spLocks/>
          </p:cNvSpPr>
          <p:nvPr/>
        </p:nvSpPr>
        <p:spPr>
          <a:xfrm>
            <a:off x="188205"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a:ln>
                  <a:solidFill>
                    <a:schemeClr val="bg1"/>
                  </a:solidFill>
                </a:ln>
                <a:solidFill>
                  <a:schemeClr val="bg1"/>
                </a:solidFill>
              </a:rPr>
              <a:t>INLAB_BBSR_2025</a:t>
            </a:r>
            <a:endParaRPr lang="en-US" dirty="0">
              <a:ln>
                <a:solidFill>
                  <a:schemeClr val="bg1"/>
                </a:solidFill>
              </a:ln>
              <a:solidFill>
                <a:schemeClr val="bg1"/>
              </a:solidFill>
            </a:endParaRPr>
          </a:p>
        </p:txBody>
      </p:sp>
      <p:sp>
        <p:nvSpPr>
          <p:cNvPr id="2" name="Google Shape;157;p3">
            <a:extLst>
              <a:ext uri="{FF2B5EF4-FFF2-40B4-BE49-F238E27FC236}">
                <a16:creationId xmlns:a16="http://schemas.microsoft.com/office/drawing/2014/main" id="{34B54505-1BB0-C422-03FC-C498F1DF0A7C}"/>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9AE4876E-B26F-8CF6-A81D-03AF99E4AADD}"/>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DB0FDEE8-B175-AD6F-194C-4B5000C235CD}"/>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68405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741C-4D85-AB5E-6315-9DA01EE303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1EC1EF-9F68-293C-DA4C-7ED7970501EB}"/>
              </a:ext>
            </a:extLst>
          </p:cNvPr>
          <p:cNvSpPr>
            <a:spLocks noGrp="1"/>
          </p:cNvSpPr>
          <p:nvPr>
            <p:ph idx="1"/>
          </p:nvPr>
        </p:nvSpPr>
        <p:spPr>
          <a:xfrm>
            <a:off x="451339" y="1843209"/>
            <a:ext cx="10515600" cy="4351338"/>
          </a:xfrm>
        </p:spPr>
        <p:txBody>
          <a:bodyPr>
            <a:normAutofit fontScale="25000" lnSpcReduction="20000"/>
          </a:bodyPr>
          <a:lstStyle/>
          <a:p>
            <a:r>
              <a:rPr lang="en-US" sz="8800" dirty="0"/>
              <a:t>Extract </a:t>
            </a:r>
            <a:r>
              <a:rPr lang="en-US" sz="8800" b="1" dirty="0" err="1"/>
              <a:t>SpliceAI</a:t>
            </a:r>
            <a:r>
              <a:rPr lang="en-US" sz="8800" dirty="0"/>
              <a:t> donor/acceptor probability profiles (AG, AL, DG, DL) from genomic sequence</a:t>
            </a:r>
          </a:p>
          <a:p>
            <a:r>
              <a:rPr lang="en-US" sz="8800" dirty="0"/>
              <a:t>Engineer sequence features (regional averages, </a:t>
            </a:r>
            <a:r>
              <a:rPr lang="en-US" sz="8800" dirty="0" err="1"/>
              <a:t>softmax</a:t>
            </a:r>
            <a:r>
              <a:rPr lang="en-US" sz="8800" dirty="0"/>
              <a:t>-weighted windows, positional summaries)</a:t>
            </a:r>
          </a:p>
          <a:p>
            <a:r>
              <a:rPr lang="en-US" sz="8800" dirty="0"/>
              <a:t>Train multiple </a:t>
            </a:r>
            <a:r>
              <a:rPr lang="en-US" sz="8800" dirty="0" err="1"/>
              <a:t>XGBoost</a:t>
            </a:r>
            <a:r>
              <a:rPr lang="en-US" sz="8800" dirty="0"/>
              <a:t> regression models on these </a:t>
            </a:r>
            <a:r>
              <a:rPr lang="en-US" sz="8800" dirty="0" err="1"/>
              <a:t>SpliceAI</a:t>
            </a:r>
            <a:r>
              <a:rPr lang="en-US" sz="8800" dirty="0"/>
              <a:t>-derived features</a:t>
            </a:r>
          </a:p>
          <a:p>
            <a:r>
              <a:rPr lang="en-US" sz="8800" dirty="0"/>
              <a:t>Use ridge regression stacking to combine </a:t>
            </a:r>
            <a:r>
              <a:rPr lang="en-US" sz="8800" dirty="0" err="1"/>
              <a:t>XGBoost</a:t>
            </a:r>
            <a:r>
              <a:rPr lang="en-US" sz="8800" dirty="0"/>
              <a:t> outputs into a final predictor</a:t>
            </a:r>
          </a:p>
          <a:p>
            <a:r>
              <a:rPr lang="en-US" sz="8800" dirty="0"/>
              <a:t>Train teacher models on an external dataset (Scott et al.) to obtain clean PSI estimates</a:t>
            </a:r>
          </a:p>
          <a:p>
            <a:r>
              <a:rPr lang="en-US" sz="8800" dirty="0"/>
              <a:t>Remove samples with large discrepancies between teacher predictions and experimental measurements</a:t>
            </a:r>
          </a:p>
          <a:p>
            <a:r>
              <a:rPr lang="en-US" sz="8800" dirty="0"/>
              <a:t>Retrain ensemble on the denoised dataset to improve generalization</a:t>
            </a:r>
          </a:p>
          <a:p>
            <a:r>
              <a:rPr lang="en-US" sz="8800" dirty="0"/>
              <a:t>Predict PSI/PRES and compute </a:t>
            </a:r>
            <a:r>
              <a:rPr lang="el-GR" sz="8800" dirty="0"/>
              <a:t>Δ</a:t>
            </a:r>
            <a:r>
              <a:rPr lang="en-US" sz="8800" dirty="0" err="1"/>
              <a:t>AbS</a:t>
            </a:r>
            <a:r>
              <a:rPr lang="en-US" sz="8800" dirty="0"/>
              <a:t> as the final output</a:t>
            </a:r>
          </a:p>
        </p:txBody>
      </p:sp>
      <p:sp>
        <p:nvSpPr>
          <p:cNvPr id="4" name="Rectangle 3">
            <a:extLst>
              <a:ext uri="{FF2B5EF4-FFF2-40B4-BE49-F238E27FC236}">
                <a16:creationId xmlns:a16="http://schemas.microsoft.com/office/drawing/2014/main" id="{C1A68830-495C-6965-0328-5C917719E2B7}"/>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A14A7E60-F7CE-CEF1-6A50-31EFA2886830}"/>
              </a:ext>
            </a:extLst>
          </p:cNvPr>
          <p:cNvSpPr txBox="1">
            <a:spLocks/>
          </p:cNvSpPr>
          <p:nvPr/>
        </p:nvSpPr>
        <p:spPr>
          <a:xfrm>
            <a:off x="209977" y="672"/>
            <a:ext cx="10515600" cy="9956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b="1" dirty="0" err="1">
                <a:solidFill>
                  <a:schemeClr val="bg1"/>
                </a:solidFill>
              </a:rPr>
              <a:t>Zhliu</a:t>
            </a:r>
            <a:r>
              <a:rPr lang="zh-CN" altLang="en-US" b="1" dirty="0">
                <a:solidFill>
                  <a:schemeClr val="bg1"/>
                </a:solidFill>
              </a:rPr>
              <a:t>  </a:t>
            </a:r>
            <a:endParaRPr lang="en-US" b="1" dirty="0">
              <a:solidFill>
                <a:schemeClr val="bg1"/>
              </a:solidFill>
            </a:endParaRPr>
          </a:p>
        </p:txBody>
      </p:sp>
      <p:sp>
        <p:nvSpPr>
          <p:cNvPr id="2" name="Google Shape;157;p3">
            <a:extLst>
              <a:ext uri="{FF2B5EF4-FFF2-40B4-BE49-F238E27FC236}">
                <a16:creationId xmlns:a16="http://schemas.microsoft.com/office/drawing/2014/main" id="{498485A8-B6E3-F711-413A-1F53C856928C}"/>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6" name="Google Shape;158;p3">
            <a:extLst>
              <a:ext uri="{FF2B5EF4-FFF2-40B4-BE49-F238E27FC236}">
                <a16:creationId xmlns:a16="http://schemas.microsoft.com/office/drawing/2014/main" id="{DE1EED66-C647-6751-32E4-0C6E16F77EB7}"/>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7" name="Google Shape;159;p3">
            <a:extLst>
              <a:ext uri="{FF2B5EF4-FFF2-40B4-BE49-F238E27FC236}">
                <a16:creationId xmlns:a16="http://schemas.microsoft.com/office/drawing/2014/main" id="{2B13B067-0B1E-A3D5-7D3D-FC4D3BBF683F}"/>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40491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0B907-D046-AD33-58D4-4AEC7D2A28AF}"/>
            </a:ext>
          </a:extLst>
        </p:cNvPr>
        <p:cNvGrpSpPr/>
        <p:nvPr/>
      </p:nvGrpSpPr>
      <p:grpSpPr>
        <a:xfrm>
          <a:off x="0" y="0"/>
          <a:ext cx="0" cy="0"/>
          <a:chOff x="0" y="0"/>
          <a:chExt cx="0" cy="0"/>
        </a:xfrm>
      </p:grpSpPr>
      <p:pic>
        <p:nvPicPr>
          <p:cNvPr id="9" name="Picture 2" descr="Let' s discuss Stock Vector | Adobe Stock">
            <a:extLst>
              <a:ext uri="{FF2B5EF4-FFF2-40B4-BE49-F238E27FC236}">
                <a16:creationId xmlns:a16="http://schemas.microsoft.com/office/drawing/2014/main" id="{318125B6-F6EC-EB7A-6821-B203C8BA3D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33" t="10251" r="6324" b="22046"/>
          <a:stretch>
            <a:fillRect/>
          </a:stretch>
        </p:blipFill>
        <p:spPr bwMode="auto">
          <a:xfrm>
            <a:off x="4372165" y="4817227"/>
            <a:ext cx="3604298" cy="191643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F423A7C-48D8-FF5E-81CE-09A51BE4B4BC}"/>
              </a:ext>
            </a:extLst>
          </p:cNvPr>
          <p:cNvSpPr/>
          <p:nvPr/>
        </p:nvSpPr>
        <p:spPr>
          <a:xfrm>
            <a:off x="0" y="1759789"/>
            <a:ext cx="12192000" cy="1811547"/>
          </a:xfrm>
          <a:prstGeom prst="rect">
            <a:avLst/>
          </a:prstGeom>
          <a:solidFill>
            <a:srgbClr val="163E64">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EB31FC1-978F-AFF0-682C-2BBAF1F3EDA0}"/>
              </a:ext>
            </a:extLst>
          </p:cNvPr>
          <p:cNvSpPr txBox="1"/>
          <p:nvPr/>
        </p:nvSpPr>
        <p:spPr>
          <a:xfrm>
            <a:off x="729098" y="2028615"/>
            <a:ext cx="11054586" cy="1323439"/>
          </a:xfrm>
          <a:prstGeom prst="rect">
            <a:avLst/>
          </a:prstGeom>
          <a:noFill/>
        </p:spPr>
        <p:txBody>
          <a:bodyPr wrap="square">
            <a:spAutoFit/>
          </a:bodyPr>
          <a:lstStyle/>
          <a:p>
            <a:pPr algn="ctr"/>
            <a:r>
              <a:rPr lang="en-US" sz="4000" dirty="0"/>
              <a:t>Why a Large Language Model Showed Limited Performance:  Case Study of 3billion?</a:t>
            </a:r>
          </a:p>
        </p:txBody>
      </p:sp>
      <p:sp>
        <p:nvSpPr>
          <p:cNvPr id="2" name="Google Shape;157;p3">
            <a:extLst>
              <a:ext uri="{FF2B5EF4-FFF2-40B4-BE49-F238E27FC236}">
                <a16:creationId xmlns:a16="http://schemas.microsoft.com/office/drawing/2014/main" id="{DBB2A300-5C12-4955-A98F-7122AA6D9441}"/>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7" name="Google Shape;158;p3">
            <a:extLst>
              <a:ext uri="{FF2B5EF4-FFF2-40B4-BE49-F238E27FC236}">
                <a16:creationId xmlns:a16="http://schemas.microsoft.com/office/drawing/2014/main" id="{1F15610F-59B0-2549-ED65-908DE4C0C76F}"/>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8" name="Google Shape;159;p3">
            <a:extLst>
              <a:ext uri="{FF2B5EF4-FFF2-40B4-BE49-F238E27FC236}">
                <a16:creationId xmlns:a16="http://schemas.microsoft.com/office/drawing/2014/main" id="{D1ED45D3-C333-F36B-9D53-1798D100B9FD}"/>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42585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A5F1A2-D8A6-EC7B-5EC7-E85EE4F82F26}"/>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E0AFEE9-5A7D-5438-78C5-F78F4247BBA2}"/>
              </a:ext>
            </a:extLst>
          </p:cNvPr>
          <p:cNvSpPr txBox="1">
            <a:spLocks/>
          </p:cNvSpPr>
          <p:nvPr/>
        </p:nvSpPr>
        <p:spPr>
          <a:xfrm>
            <a:off x="188205"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altLang="zh-CN" b="1" dirty="0">
                <a:solidFill>
                  <a:schemeClr val="bg1"/>
                </a:solidFill>
              </a:rPr>
              <a:t>3billion</a:t>
            </a:r>
            <a:r>
              <a:rPr lang="zh-CN" altLang="en-US" b="1" dirty="0">
                <a:solidFill>
                  <a:schemeClr val="bg1"/>
                </a:solidFill>
              </a:rPr>
              <a:t>  </a:t>
            </a:r>
            <a:endParaRPr lang="en-US" b="1" dirty="0">
              <a:solidFill>
                <a:schemeClr val="bg1"/>
              </a:solidFill>
            </a:endParaRPr>
          </a:p>
        </p:txBody>
      </p:sp>
      <p:sp>
        <p:nvSpPr>
          <p:cNvPr id="9" name="Content Placeholder 2">
            <a:extLst>
              <a:ext uri="{FF2B5EF4-FFF2-40B4-BE49-F238E27FC236}">
                <a16:creationId xmlns:a16="http://schemas.microsoft.com/office/drawing/2014/main" id="{FCC63BB0-71A8-AE0A-189D-565D53FB6127}"/>
              </a:ext>
            </a:extLst>
          </p:cNvPr>
          <p:cNvSpPr>
            <a:spLocks noGrp="1"/>
          </p:cNvSpPr>
          <p:nvPr>
            <p:ph idx="1"/>
          </p:nvPr>
        </p:nvSpPr>
        <p:spPr>
          <a:xfrm>
            <a:off x="376409" y="1125419"/>
            <a:ext cx="11241849" cy="5326446"/>
          </a:xfrm>
        </p:spPr>
        <p:txBody>
          <a:bodyPr>
            <a:normAutofit fontScale="92500" lnSpcReduction="20000"/>
          </a:bodyPr>
          <a:lstStyle/>
          <a:p>
            <a:r>
              <a:rPr lang="en-US" sz="1900" b="1" dirty="0" err="1">
                <a:latin typeface="Calibri" panose="020F0502020204030204" pitchFamily="34" charset="0"/>
                <a:cs typeface="Calibri" panose="020F0502020204030204" pitchFamily="34" charset="0"/>
              </a:rPr>
              <a:t>IssaSplice</a:t>
            </a:r>
            <a:r>
              <a:rPr lang="en-US" sz="1900" b="1" dirty="0">
                <a:latin typeface="Calibri" panose="020F0502020204030204" pitchFamily="34" charset="0"/>
                <a:cs typeface="Calibri" panose="020F0502020204030204" pitchFamily="34" charset="0"/>
              </a:rPr>
              <a:t> Backbone</a:t>
            </a:r>
          </a:p>
          <a:p>
            <a:r>
              <a:rPr lang="en-US" sz="1900" dirty="0">
                <a:latin typeface="Calibri" panose="020F0502020204030204" pitchFamily="34" charset="0"/>
                <a:cs typeface="Calibri" panose="020F0502020204030204" pitchFamily="34" charset="0"/>
              </a:rPr>
              <a:t>Built on the </a:t>
            </a:r>
            <a:r>
              <a:rPr lang="en-US" sz="1900" b="1" dirty="0">
                <a:latin typeface="Calibri" panose="020F0502020204030204" pitchFamily="34" charset="0"/>
                <a:cs typeface="Calibri" panose="020F0502020204030204" pitchFamily="34" charset="0"/>
              </a:rPr>
              <a:t>Nucleotide Transformer</a:t>
            </a:r>
            <a:r>
              <a:rPr lang="en-US" sz="1900" dirty="0">
                <a:latin typeface="Calibri" panose="020F0502020204030204" pitchFamily="34" charset="0"/>
                <a:cs typeface="Calibri" panose="020F0502020204030204" pitchFamily="34" charset="0"/>
              </a:rPr>
              <a:t>, selected for </a:t>
            </a:r>
            <a:r>
              <a:rPr lang="en-US" sz="1900" b="1" dirty="0">
                <a:latin typeface="Calibri" panose="020F0502020204030204" pitchFamily="34" charset="0"/>
                <a:cs typeface="Calibri" panose="020F0502020204030204" pitchFamily="34" charset="0"/>
              </a:rPr>
              <a:t>strong performance on 270bp local sequence windows</a:t>
            </a:r>
            <a:r>
              <a:rPr lang="en-US" sz="1900" dirty="0">
                <a:latin typeface="Calibri" panose="020F0502020204030204" pitchFamily="34" charset="0"/>
                <a:cs typeface="Calibri" panose="020F0502020204030204" pitchFamily="34" charset="0"/>
              </a:rPr>
              <a:t>.</a:t>
            </a:r>
          </a:p>
          <a:p>
            <a:r>
              <a:rPr lang="en-US" sz="1900" dirty="0">
                <a:latin typeface="Calibri" panose="020F0502020204030204" pitchFamily="34" charset="0"/>
                <a:cs typeface="Calibri" panose="020F0502020204030204" pitchFamily="34" charset="0"/>
              </a:rPr>
              <a:t>Predicts both </a:t>
            </a:r>
            <a:r>
              <a:rPr lang="en-US" sz="1900" b="1" dirty="0">
                <a:latin typeface="Calibri" panose="020F0502020204030204" pitchFamily="34" charset="0"/>
                <a:cs typeface="Calibri" panose="020F0502020204030204" pitchFamily="34" charset="0"/>
              </a:rPr>
              <a:t>splice-site class (acceptor / donor / neither)</a:t>
            </a:r>
            <a:r>
              <a:rPr lang="en-US" sz="1900" dirty="0">
                <a:latin typeface="Calibri" panose="020F0502020204030204" pitchFamily="34" charset="0"/>
                <a:cs typeface="Calibri" panose="020F0502020204030204" pitchFamily="34" charset="0"/>
              </a:rPr>
              <a:t> and </a:t>
            </a:r>
            <a:r>
              <a:rPr lang="en-US" sz="1900" b="1" dirty="0">
                <a:latin typeface="Calibri" panose="020F0502020204030204" pitchFamily="34" charset="0"/>
                <a:cs typeface="Calibri" panose="020F0502020204030204" pitchFamily="34" charset="0"/>
              </a:rPr>
              <a:t>PSI regression values</a:t>
            </a:r>
            <a:r>
              <a:rPr lang="en-US" sz="1900" dirty="0">
                <a:latin typeface="Calibri" panose="020F0502020204030204" pitchFamily="34" charset="0"/>
                <a:cs typeface="Calibri" panose="020F0502020204030204" pitchFamily="34" charset="0"/>
              </a:rPr>
              <a:t>.</a:t>
            </a:r>
          </a:p>
          <a:p>
            <a:r>
              <a:rPr lang="en-US" sz="1900" dirty="0">
                <a:latin typeface="Calibri" panose="020F0502020204030204" pitchFamily="34" charset="0"/>
                <a:cs typeface="Calibri" panose="020F0502020204030204" pitchFamily="34" charset="0"/>
              </a:rPr>
              <a:t>Trained using balanced splice-site labels derived from </a:t>
            </a:r>
            <a:r>
              <a:rPr lang="en-US" sz="1900" b="1" dirty="0">
                <a:latin typeface="Calibri" panose="020F0502020204030204" pitchFamily="34" charset="0"/>
                <a:cs typeface="Calibri" panose="020F0502020204030204" pitchFamily="34" charset="0"/>
              </a:rPr>
              <a:t>GENCODE v49</a:t>
            </a:r>
            <a:r>
              <a:rPr lang="en-US" sz="1900" dirty="0">
                <a:latin typeface="Calibri" panose="020F0502020204030204" pitchFamily="34" charset="0"/>
                <a:cs typeface="Calibri" panose="020F0502020204030204" pitchFamily="34" charset="0"/>
              </a:rPr>
              <a:t>, with soft boundary labeling.</a:t>
            </a:r>
          </a:p>
          <a:p>
            <a:r>
              <a:rPr lang="en-US" sz="1900" dirty="0">
                <a:latin typeface="Calibri" panose="020F0502020204030204" pitchFamily="34" charset="0"/>
                <a:cs typeface="Calibri" panose="020F0502020204030204" pitchFamily="34" charset="0"/>
              </a:rPr>
              <a:t>PSI supervision comes from </a:t>
            </a:r>
            <a:r>
              <a:rPr lang="en-US" sz="1900" b="1" dirty="0" err="1">
                <a:latin typeface="Calibri" panose="020F0502020204030204" pitchFamily="34" charset="0"/>
                <a:cs typeface="Calibri" panose="020F0502020204030204" pitchFamily="34" charset="0"/>
              </a:rPr>
              <a:t>GTEx</a:t>
            </a:r>
            <a:r>
              <a:rPr lang="en-US" sz="1900" dirty="0">
                <a:latin typeface="Calibri" panose="020F0502020204030204" pitchFamily="34" charset="0"/>
                <a:cs typeface="Calibri" panose="020F0502020204030204" pitchFamily="34" charset="0"/>
              </a:rPr>
              <a:t>, applying Gaussian weighting to reflect read distributions.</a:t>
            </a:r>
          </a:p>
          <a:p>
            <a:r>
              <a:rPr lang="en-US" sz="1900" dirty="0">
                <a:latin typeface="Calibri" panose="020F0502020204030204" pitchFamily="34" charset="0"/>
                <a:cs typeface="Calibri" panose="020F0502020204030204" pitchFamily="34" charset="0"/>
              </a:rPr>
              <a:t>Optimized with </a:t>
            </a:r>
            <a:r>
              <a:rPr lang="en-US" sz="1900" b="1" dirty="0">
                <a:latin typeface="Calibri" panose="020F0502020204030204" pitchFamily="34" charset="0"/>
                <a:cs typeface="Calibri" panose="020F0502020204030204" pitchFamily="34" charset="0"/>
              </a:rPr>
              <a:t>focal loss + weighted MSE</a:t>
            </a:r>
            <a:r>
              <a:rPr lang="en-US" sz="1900" dirty="0">
                <a:latin typeface="Calibri" panose="020F0502020204030204" pitchFamily="34" charset="0"/>
                <a:cs typeface="Calibri" panose="020F0502020204030204" pitchFamily="34" charset="0"/>
              </a:rPr>
              <a:t> and a cosine learning-rate schedule.</a:t>
            </a:r>
          </a:p>
          <a:p>
            <a:r>
              <a:rPr lang="en-US" sz="1900" b="1" dirty="0">
                <a:latin typeface="Calibri" panose="020F0502020204030204" pitchFamily="34" charset="0"/>
                <a:cs typeface="Calibri" panose="020F0502020204030204" pitchFamily="34" charset="0"/>
              </a:rPr>
              <a:t>Variant Scoring Models</a:t>
            </a:r>
          </a:p>
          <a:p>
            <a:r>
              <a:rPr lang="en-US" sz="1900" dirty="0">
                <a:latin typeface="Calibri" panose="020F0502020204030204" pitchFamily="34" charset="0"/>
                <a:cs typeface="Calibri" panose="020F0502020204030204" pitchFamily="34" charset="0"/>
              </a:rPr>
              <a:t>Two specialized modules: </a:t>
            </a:r>
            <a:r>
              <a:rPr lang="en-US" sz="1900" b="1" dirty="0" err="1">
                <a:latin typeface="Calibri" panose="020F0502020204030204" pitchFamily="34" charset="0"/>
                <a:cs typeface="Calibri" panose="020F0502020204030204" pitchFamily="34" charset="0"/>
              </a:rPr>
              <a:t>DeepIntronicPredictor</a:t>
            </a:r>
            <a:r>
              <a:rPr lang="en-US" sz="1900" dirty="0">
                <a:latin typeface="Calibri" panose="020F0502020204030204" pitchFamily="34" charset="0"/>
                <a:cs typeface="Calibri" panose="020F0502020204030204" pitchFamily="34" charset="0"/>
              </a:rPr>
              <a:t> for deep intronic variants and </a:t>
            </a:r>
            <a:r>
              <a:rPr lang="en-US" sz="1900" b="1" dirty="0" err="1">
                <a:latin typeface="Calibri" panose="020F0502020204030204" pitchFamily="34" charset="0"/>
                <a:cs typeface="Calibri" panose="020F0502020204030204" pitchFamily="34" charset="0"/>
              </a:rPr>
              <a:t>PeriExonicPredictor</a:t>
            </a:r>
            <a:r>
              <a:rPr lang="en-US" sz="1900" dirty="0">
                <a:latin typeface="Calibri" panose="020F0502020204030204" pitchFamily="34" charset="0"/>
                <a:cs typeface="Calibri" panose="020F0502020204030204" pitchFamily="34" charset="0"/>
              </a:rPr>
              <a:t> for exon-proximal variants.</a:t>
            </a:r>
          </a:p>
          <a:p>
            <a:r>
              <a:rPr lang="en-US" sz="1900" dirty="0">
                <a:latin typeface="Calibri" panose="020F0502020204030204" pitchFamily="34" charset="0"/>
                <a:cs typeface="Calibri" panose="020F0502020204030204" pitchFamily="34" charset="0"/>
              </a:rPr>
              <a:t>Models operate on </a:t>
            </a:r>
            <a:r>
              <a:rPr lang="en-US" sz="1900" b="1" dirty="0">
                <a:latin typeface="Calibri" panose="020F0502020204030204" pitchFamily="34" charset="0"/>
                <a:cs typeface="Calibri" panose="020F0502020204030204" pitchFamily="34" charset="0"/>
              </a:rPr>
              <a:t>REF and ALT sequences</a:t>
            </a:r>
            <a:r>
              <a:rPr lang="en-US" sz="1900" dirty="0">
                <a:latin typeface="Calibri" panose="020F0502020204030204" pitchFamily="34" charset="0"/>
                <a:cs typeface="Calibri" panose="020F0502020204030204" pitchFamily="34" charset="0"/>
              </a:rPr>
              <a:t>, predicting PSI/PRES for each allele to compute splicing impact.</a:t>
            </a:r>
          </a:p>
          <a:p>
            <a:r>
              <a:rPr lang="en-US" sz="1900" dirty="0">
                <a:latin typeface="Calibri" panose="020F0502020204030204" pitchFamily="34" charset="0"/>
                <a:cs typeface="Calibri" panose="020F0502020204030204" pitchFamily="34" charset="0"/>
              </a:rPr>
              <a:t>Deep intronic predictor uses </a:t>
            </a:r>
            <a:r>
              <a:rPr lang="en-US" sz="1900" b="1" dirty="0">
                <a:latin typeface="Calibri" panose="020F0502020204030204" pitchFamily="34" charset="0"/>
                <a:cs typeface="Calibri" panose="020F0502020204030204" pitchFamily="34" charset="0"/>
              </a:rPr>
              <a:t>six sequence patterns per variant</a:t>
            </a:r>
            <a:r>
              <a:rPr lang="en-US" sz="1900" dirty="0">
                <a:latin typeface="Calibri" panose="020F0502020204030204" pitchFamily="34" charset="0"/>
                <a:cs typeface="Calibri" panose="020F0502020204030204" pitchFamily="34" charset="0"/>
              </a:rPr>
              <a:t> to capture long-range effects; peri-</a:t>
            </a:r>
            <a:r>
              <a:rPr lang="en-US" sz="1900" dirty="0" err="1">
                <a:latin typeface="Calibri" panose="020F0502020204030204" pitchFamily="34" charset="0"/>
                <a:cs typeface="Calibri" panose="020F0502020204030204" pitchFamily="34" charset="0"/>
              </a:rPr>
              <a:t>exonic</a:t>
            </a:r>
            <a:r>
              <a:rPr lang="en-US" sz="1900" dirty="0">
                <a:latin typeface="Calibri" panose="020F0502020204030204" pitchFamily="34" charset="0"/>
                <a:cs typeface="Calibri" panose="020F0502020204030204" pitchFamily="34" charset="0"/>
              </a:rPr>
              <a:t> uses paired windows around junctions.</a:t>
            </a:r>
          </a:p>
          <a:p>
            <a:r>
              <a:rPr lang="en-US" sz="1900" dirty="0">
                <a:latin typeface="Calibri" panose="020F0502020204030204" pitchFamily="34" charset="0"/>
                <a:cs typeface="Calibri" panose="020F0502020204030204" pitchFamily="34" charset="0"/>
              </a:rPr>
              <a:t>Aggregation uses either </a:t>
            </a:r>
            <a:r>
              <a:rPr lang="en-US" sz="1900" b="1" dirty="0">
                <a:latin typeface="Calibri" panose="020F0502020204030204" pitchFamily="34" charset="0"/>
                <a:cs typeface="Calibri" panose="020F0502020204030204" pitchFamily="34" charset="0"/>
              </a:rPr>
              <a:t>Pooling + MLP</a:t>
            </a:r>
            <a:r>
              <a:rPr lang="en-US" sz="1900" dirty="0">
                <a:latin typeface="Calibri" panose="020F0502020204030204" pitchFamily="34" charset="0"/>
                <a:cs typeface="Calibri" panose="020F0502020204030204" pitchFamily="34" charset="0"/>
              </a:rPr>
              <a:t> or </a:t>
            </a:r>
            <a:r>
              <a:rPr lang="en-US" sz="1900" b="1" dirty="0">
                <a:latin typeface="Calibri" panose="020F0502020204030204" pitchFamily="34" charset="0"/>
                <a:cs typeface="Calibri" panose="020F0502020204030204" pitchFamily="34" charset="0"/>
              </a:rPr>
              <a:t>Self-attention with CLS token</a:t>
            </a:r>
            <a:r>
              <a:rPr lang="en-US" sz="1900" dirty="0">
                <a:latin typeface="Calibri" panose="020F0502020204030204" pitchFamily="34" charset="0"/>
                <a:cs typeface="Calibri" panose="020F0502020204030204" pitchFamily="34" charset="0"/>
              </a:rPr>
              <a:t> to combine contextual signals.</a:t>
            </a:r>
          </a:p>
          <a:p>
            <a:r>
              <a:rPr lang="en-US" sz="1900" dirty="0">
                <a:latin typeface="Calibri" panose="020F0502020204030204" pitchFamily="34" charset="0"/>
                <a:cs typeface="Calibri" panose="020F0502020204030204" pitchFamily="34" charset="0"/>
              </a:rPr>
              <a:t>Supports optional </a:t>
            </a:r>
            <a:r>
              <a:rPr lang="en-US" sz="1900" b="1" dirty="0" err="1">
                <a:latin typeface="Calibri" panose="020F0502020204030204" pitchFamily="34" charset="0"/>
                <a:cs typeface="Calibri" panose="020F0502020204030204" pitchFamily="34" charset="0"/>
              </a:rPr>
              <a:t>gnomAD</a:t>
            </a:r>
            <a:r>
              <a:rPr lang="en-US" sz="1900" b="1" dirty="0">
                <a:latin typeface="Calibri" panose="020F0502020204030204" pitchFamily="34" charset="0"/>
                <a:cs typeface="Calibri" panose="020F0502020204030204" pitchFamily="34" charset="0"/>
              </a:rPr>
              <a:t> allele-frequency features</a:t>
            </a:r>
            <a:r>
              <a:rPr lang="en-US" sz="1900" dirty="0">
                <a:latin typeface="Calibri" panose="020F0502020204030204" pitchFamily="34" charset="0"/>
                <a:cs typeface="Calibri" panose="020F0502020204030204" pitchFamily="34" charset="0"/>
              </a:rPr>
              <a:t> via RBF embedding to model variant rarity.</a:t>
            </a:r>
          </a:p>
          <a:p>
            <a:r>
              <a:rPr lang="en-US" sz="1900" b="1" dirty="0">
                <a:latin typeface="Calibri" panose="020F0502020204030204" pitchFamily="34" charset="0"/>
                <a:cs typeface="Calibri" panose="020F0502020204030204" pitchFamily="34" charset="0"/>
              </a:rPr>
              <a:t>Data Handling &amp; Calibration</a:t>
            </a:r>
          </a:p>
          <a:p>
            <a:r>
              <a:rPr lang="en-US" sz="1900" dirty="0">
                <a:latin typeface="Calibri" panose="020F0502020204030204" pitchFamily="34" charset="0"/>
                <a:cs typeface="Calibri" panose="020F0502020204030204" pitchFamily="34" charset="0"/>
              </a:rPr>
              <a:t>Missing or inconsistent </a:t>
            </a:r>
            <a:r>
              <a:rPr lang="en-US" sz="1900" dirty="0" err="1">
                <a:latin typeface="Calibri" panose="020F0502020204030204" pitchFamily="34" charset="0"/>
                <a:cs typeface="Calibri" panose="020F0502020204030204" pitchFamily="34" charset="0"/>
              </a:rPr>
              <a:t>oligotypes</a:t>
            </a:r>
            <a:r>
              <a:rPr lang="en-US" sz="1900" dirty="0">
                <a:latin typeface="Calibri" panose="020F0502020204030204" pitchFamily="34" charset="0"/>
                <a:cs typeface="Calibri" panose="020F0502020204030204" pitchFamily="34" charset="0"/>
              </a:rPr>
              <a:t> trigger a </a:t>
            </a:r>
            <a:r>
              <a:rPr lang="en-US" sz="1900" b="1" dirty="0">
                <a:latin typeface="Calibri" panose="020F0502020204030204" pitchFamily="34" charset="0"/>
                <a:cs typeface="Calibri" panose="020F0502020204030204" pitchFamily="34" charset="0"/>
              </a:rPr>
              <a:t>hierarchical fallback</a:t>
            </a:r>
            <a:r>
              <a:rPr lang="en-US" sz="1900" dirty="0">
                <a:latin typeface="Calibri" panose="020F0502020204030204" pitchFamily="34" charset="0"/>
                <a:cs typeface="Calibri" panose="020F0502020204030204" pitchFamily="34" charset="0"/>
              </a:rPr>
              <a:t> between peri-</a:t>
            </a:r>
            <a:r>
              <a:rPr lang="en-US" sz="1900" dirty="0" err="1">
                <a:latin typeface="Calibri" panose="020F0502020204030204" pitchFamily="34" charset="0"/>
                <a:cs typeface="Calibri" panose="020F0502020204030204" pitchFamily="34" charset="0"/>
              </a:rPr>
              <a:t>exonic</a:t>
            </a:r>
            <a:r>
              <a:rPr lang="en-US" sz="1900" dirty="0">
                <a:latin typeface="Calibri" panose="020F0502020204030204" pitchFamily="34" charset="0"/>
                <a:cs typeface="Calibri" panose="020F0502020204030204" pitchFamily="34" charset="0"/>
              </a:rPr>
              <a:t> and deep-intronic extraction strategies.</a:t>
            </a:r>
          </a:p>
          <a:p>
            <a:r>
              <a:rPr lang="en-US" sz="1900" dirty="0">
                <a:latin typeface="Calibri" panose="020F0502020204030204" pitchFamily="34" charset="0"/>
                <a:cs typeface="Calibri" panose="020F0502020204030204" pitchFamily="34" charset="0"/>
              </a:rPr>
              <a:t>Ambiguous strand or incomplete annotations default to a </a:t>
            </a:r>
            <a:r>
              <a:rPr lang="en-US" sz="1900" b="1" dirty="0">
                <a:latin typeface="Calibri" panose="020F0502020204030204" pitchFamily="34" charset="0"/>
                <a:cs typeface="Calibri" panose="020F0502020204030204" pitchFamily="34" charset="0"/>
              </a:rPr>
              <a:t>standardized positive-strand windowing scheme</a:t>
            </a:r>
            <a:r>
              <a:rPr lang="en-US" sz="1900" dirty="0">
                <a:latin typeface="Calibri" panose="020F0502020204030204" pitchFamily="34" charset="0"/>
                <a:cs typeface="Calibri" panose="020F0502020204030204" pitchFamily="34" charset="0"/>
              </a:rPr>
              <a:t>.</a:t>
            </a:r>
          </a:p>
          <a:p>
            <a:endParaRPr lang="en-US" sz="1400" dirty="0"/>
          </a:p>
        </p:txBody>
      </p:sp>
      <p:sp>
        <p:nvSpPr>
          <p:cNvPr id="2" name="Google Shape;157;p3">
            <a:extLst>
              <a:ext uri="{FF2B5EF4-FFF2-40B4-BE49-F238E27FC236}">
                <a16:creationId xmlns:a16="http://schemas.microsoft.com/office/drawing/2014/main" id="{17F54743-B3DC-7648-CA24-DBBC3C835145}"/>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1A2E9018-5323-51F7-EBEE-B96B09B17A9A}"/>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6" name="Google Shape;159;p3">
            <a:extLst>
              <a:ext uri="{FF2B5EF4-FFF2-40B4-BE49-F238E27FC236}">
                <a16:creationId xmlns:a16="http://schemas.microsoft.com/office/drawing/2014/main" id="{CA628A1E-628B-0492-DA5E-823990BE0F94}"/>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38798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Let' s discuss Stock Vector | Adobe Stock">
            <a:extLst>
              <a:ext uri="{FF2B5EF4-FFF2-40B4-BE49-F238E27FC236}">
                <a16:creationId xmlns:a16="http://schemas.microsoft.com/office/drawing/2014/main" id="{3DBCF47C-10A6-BACC-B3DC-9A9585D7A0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33" t="10251" r="6324" b="22046"/>
          <a:stretch>
            <a:fillRect/>
          </a:stretch>
        </p:blipFill>
        <p:spPr bwMode="auto">
          <a:xfrm>
            <a:off x="4372165" y="4817227"/>
            <a:ext cx="3604298" cy="191643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3CF9B5A-2A7B-FEAD-3A7F-2509A700DE4B}"/>
              </a:ext>
            </a:extLst>
          </p:cNvPr>
          <p:cNvSpPr txBox="1">
            <a:spLocks/>
          </p:cNvSpPr>
          <p:nvPr/>
        </p:nvSpPr>
        <p:spPr>
          <a:xfrm>
            <a:off x="551329" y="1502896"/>
            <a:ext cx="11425518" cy="319461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300" b="1" dirty="0"/>
              <a:t>Integrate complementary predictors</a:t>
            </a:r>
            <a:r>
              <a:rPr lang="en-US" sz="3300" dirty="0"/>
              <a:t> to leverage different model strengths.</a:t>
            </a:r>
          </a:p>
          <a:p>
            <a:r>
              <a:rPr lang="en-US" sz="3300" b="1" dirty="0"/>
              <a:t>Expand sequence context</a:t>
            </a:r>
            <a:r>
              <a:rPr lang="en-US" sz="3300" dirty="0"/>
              <a:t> in training and experiments (beyond 270 bp) to capture broader regulatory signals.</a:t>
            </a:r>
          </a:p>
          <a:p>
            <a:r>
              <a:rPr lang="en-US" sz="3300" b="1" dirty="0"/>
              <a:t>Incorporate richer biological information</a:t>
            </a:r>
            <a:r>
              <a:rPr lang="en-US" sz="3300" dirty="0"/>
              <a:t> (e.g., upstream/downstream context, multi-source features) to enhance generalization.</a:t>
            </a:r>
          </a:p>
          <a:p>
            <a:pPr marL="0" indent="0">
              <a:buNone/>
            </a:pPr>
            <a:endParaRPr lang="en-US" dirty="0"/>
          </a:p>
        </p:txBody>
      </p:sp>
      <p:sp>
        <p:nvSpPr>
          <p:cNvPr id="5" name="Rectangle 4">
            <a:extLst>
              <a:ext uri="{FF2B5EF4-FFF2-40B4-BE49-F238E27FC236}">
                <a16:creationId xmlns:a16="http://schemas.microsoft.com/office/drawing/2014/main" id="{64EADE8D-7C97-4DE7-91E9-7D5AB7BD85C8}"/>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9CCA8F08-A37B-3D74-DA9A-827C46C6E046}"/>
              </a:ext>
            </a:extLst>
          </p:cNvPr>
          <p:cNvSpPr txBox="1">
            <a:spLocks/>
          </p:cNvSpPr>
          <p:nvPr/>
        </p:nvSpPr>
        <p:spPr>
          <a:xfrm>
            <a:off x="551329" y="32290"/>
            <a:ext cx="10515600" cy="99561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altLang="zh-CN" b="1" dirty="0">
                <a:solidFill>
                  <a:schemeClr val="bg1"/>
                </a:solidFill>
              </a:rPr>
              <a:t>Future Directions for Improving Splicing Prediction</a:t>
            </a:r>
          </a:p>
        </p:txBody>
      </p:sp>
      <p:sp>
        <p:nvSpPr>
          <p:cNvPr id="7" name="Google Shape;157;p3">
            <a:extLst>
              <a:ext uri="{FF2B5EF4-FFF2-40B4-BE49-F238E27FC236}">
                <a16:creationId xmlns:a16="http://schemas.microsoft.com/office/drawing/2014/main" id="{AB6BBA45-AB27-4DA3-231F-EE14679C4CD9}"/>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8" name="Google Shape;158;p3">
            <a:extLst>
              <a:ext uri="{FF2B5EF4-FFF2-40B4-BE49-F238E27FC236}">
                <a16:creationId xmlns:a16="http://schemas.microsoft.com/office/drawing/2014/main" id="{1F782322-6BFA-F375-F54D-8EC2FFFBC466}"/>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9" name="Google Shape;159;p3">
            <a:extLst>
              <a:ext uri="{FF2B5EF4-FFF2-40B4-BE49-F238E27FC236}">
                <a16:creationId xmlns:a16="http://schemas.microsoft.com/office/drawing/2014/main" id="{91B914B0-E3D9-CA7D-7727-E511A3F9C2BE}"/>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41824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232B91-C0DE-BC0B-6282-0568711B33AF}"/>
              </a:ext>
            </a:extLst>
          </p:cNvPr>
          <p:cNvSpPr>
            <a:spLocks noGrp="1"/>
          </p:cNvSpPr>
          <p:nvPr>
            <p:ph idx="1"/>
          </p:nvPr>
        </p:nvSpPr>
        <p:spPr>
          <a:xfrm>
            <a:off x="551328" y="1502896"/>
            <a:ext cx="10833847" cy="2423645"/>
          </a:xfrm>
        </p:spPr>
        <p:txBody>
          <a:bodyPr/>
          <a:lstStyle/>
          <a:p>
            <a:r>
              <a:rPr lang="en-US" dirty="0"/>
              <a:t>A more comprehensive analysis will be performed once the full test set results become available</a:t>
            </a:r>
            <a:r>
              <a:rPr lang="en-US" altLang="zh-CN" dirty="0"/>
              <a:t>.</a:t>
            </a:r>
          </a:p>
          <a:p>
            <a:r>
              <a:rPr lang="en-US" dirty="0"/>
              <a:t>Expand the analysis to include more predictors, including </a:t>
            </a:r>
            <a:r>
              <a:rPr lang="en-US" dirty="0" err="1"/>
              <a:t>SpliceTransformer</a:t>
            </a:r>
            <a:r>
              <a:rPr lang="en-US" dirty="0"/>
              <a:t>, </a:t>
            </a:r>
            <a:r>
              <a:rPr lang="en-US" dirty="0" err="1"/>
              <a:t>MMSplice</a:t>
            </a:r>
            <a:r>
              <a:rPr lang="en-US" dirty="0"/>
              <a:t>, and others</a:t>
            </a:r>
            <a:r>
              <a:rPr lang="en-US" altLang="zh-CN" dirty="0"/>
              <a:t>.</a:t>
            </a:r>
          </a:p>
          <a:p>
            <a:endParaRPr lang="en-US" dirty="0"/>
          </a:p>
        </p:txBody>
      </p:sp>
      <p:sp>
        <p:nvSpPr>
          <p:cNvPr id="4" name="Rectangle 3">
            <a:extLst>
              <a:ext uri="{FF2B5EF4-FFF2-40B4-BE49-F238E27FC236}">
                <a16:creationId xmlns:a16="http://schemas.microsoft.com/office/drawing/2014/main" id="{44168A3D-206B-D6F7-6B14-7C3212D048FE}"/>
              </a:ext>
            </a:extLst>
          </p:cNvPr>
          <p:cNvSpPr/>
          <p:nvPr/>
        </p:nvSpPr>
        <p:spPr>
          <a:xfrm>
            <a:off x="0" y="0"/>
            <a:ext cx="12192000" cy="996287"/>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AF7DE071-D7D5-82FC-B26F-9DB980251387}"/>
              </a:ext>
            </a:extLst>
          </p:cNvPr>
          <p:cNvSpPr txBox="1">
            <a:spLocks/>
          </p:cNvSpPr>
          <p:nvPr/>
        </p:nvSpPr>
        <p:spPr>
          <a:xfrm>
            <a:off x="188205"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zh-CN" altLang="en-US" b="1" dirty="0">
                <a:solidFill>
                  <a:schemeClr val="bg1"/>
                </a:solidFill>
              </a:rPr>
              <a:t>  </a:t>
            </a:r>
            <a:endParaRPr lang="en-US" b="1" dirty="0">
              <a:solidFill>
                <a:schemeClr val="bg1"/>
              </a:solidFill>
            </a:endParaRPr>
          </a:p>
        </p:txBody>
      </p:sp>
      <p:sp>
        <p:nvSpPr>
          <p:cNvPr id="6" name="Title 1">
            <a:extLst>
              <a:ext uri="{FF2B5EF4-FFF2-40B4-BE49-F238E27FC236}">
                <a16:creationId xmlns:a16="http://schemas.microsoft.com/office/drawing/2014/main" id="{50528045-6881-A0E3-903B-6B3B96356BEB}"/>
              </a:ext>
            </a:extLst>
          </p:cNvPr>
          <p:cNvSpPr txBox="1">
            <a:spLocks/>
          </p:cNvSpPr>
          <p:nvPr/>
        </p:nvSpPr>
        <p:spPr>
          <a:xfrm>
            <a:off x="4069976" y="672"/>
            <a:ext cx="6655600" cy="9956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en-US" altLang="zh-CN" b="1" dirty="0">
                <a:solidFill>
                  <a:schemeClr val="bg1"/>
                </a:solidFill>
              </a:rPr>
              <a:t>Future</a:t>
            </a:r>
            <a:r>
              <a:rPr lang="zh-CN" altLang="en-US" b="1" dirty="0">
                <a:solidFill>
                  <a:schemeClr val="bg1"/>
                </a:solidFill>
              </a:rPr>
              <a:t> </a:t>
            </a:r>
            <a:r>
              <a:rPr lang="en-US" altLang="zh-CN" b="1" dirty="0">
                <a:solidFill>
                  <a:schemeClr val="bg1"/>
                </a:solidFill>
              </a:rPr>
              <a:t>Plan</a:t>
            </a:r>
            <a:endParaRPr lang="en-US" b="1" dirty="0">
              <a:solidFill>
                <a:schemeClr val="bg1"/>
              </a:solidFill>
            </a:endParaRPr>
          </a:p>
        </p:txBody>
      </p:sp>
      <p:sp>
        <p:nvSpPr>
          <p:cNvPr id="7" name="Google Shape;157;p3">
            <a:extLst>
              <a:ext uri="{FF2B5EF4-FFF2-40B4-BE49-F238E27FC236}">
                <a16:creationId xmlns:a16="http://schemas.microsoft.com/office/drawing/2014/main" id="{7F3B68AE-13BC-71C9-FEFD-0243596E3119}"/>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8" name="Google Shape;158;p3">
            <a:extLst>
              <a:ext uri="{FF2B5EF4-FFF2-40B4-BE49-F238E27FC236}">
                <a16:creationId xmlns:a16="http://schemas.microsoft.com/office/drawing/2014/main" id="{B4539043-4FE3-8634-20EB-C04AF4595FE1}"/>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9" name="Google Shape;159;p3">
            <a:extLst>
              <a:ext uri="{FF2B5EF4-FFF2-40B4-BE49-F238E27FC236}">
                <a16:creationId xmlns:a16="http://schemas.microsoft.com/office/drawing/2014/main" id="{064B18EE-1E7D-CA99-9FF1-57C4479872C2}"/>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8152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BA4DDC-064E-45F2-4339-9EB84F43EAF8}"/>
              </a:ext>
            </a:extLst>
          </p:cNvPr>
          <p:cNvSpPr/>
          <p:nvPr/>
        </p:nvSpPr>
        <p:spPr>
          <a:xfrm>
            <a:off x="-27950" y="11518"/>
            <a:ext cx="12192000" cy="1325563"/>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9DE9240-B2CD-A8BA-1D95-CF64C0CB5357}"/>
              </a:ext>
            </a:extLst>
          </p:cNvPr>
          <p:cNvSpPr txBox="1">
            <a:spLocks/>
          </p:cNvSpPr>
          <p:nvPr/>
        </p:nvSpPr>
        <p:spPr>
          <a:xfrm>
            <a:off x="3657599" y="0"/>
            <a:ext cx="70462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a:ln>
                  <a:solidFill>
                    <a:schemeClr val="bg1"/>
                  </a:solidFill>
                </a:ln>
                <a:solidFill>
                  <a:schemeClr val="bg1"/>
                </a:solidFill>
              </a:rPr>
              <a:t>Acknowledgement</a:t>
            </a:r>
            <a:endParaRPr lang="en-US" dirty="0">
              <a:ln>
                <a:solidFill>
                  <a:schemeClr val="bg1"/>
                </a:solidFill>
              </a:ln>
              <a:solidFill>
                <a:schemeClr val="bg1"/>
              </a:solidFill>
            </a:endParaRPr>
          </a:p>
        </p:txBody>
      </p:sp>
      <p:sp>
        <p:nvSpPr>
          <p:cNvPr id="6" name="TextBox 5">
            <a:extLst>
              <a:ext uri="{FF2B5EF4-FFF2-40B4-BE49-F238E27FC236}">
                <a16:creationId xmlns:a16="http://schemas.microsoft.com/office/drawing/2014/main" id="{F4ADF1A3-F631-5C39-02A2-5C9BB1B81214}"/>
              </a:ext>
            </a:extLst>
          </p:cNvPr>
          <p:cNvSpPr txBox="1"/>
          <p:nvPr/>
        </p:nvSpPr>
        <p:spPr>
          <a:xfrm>
            <a:off x="982099" y="3963445"/>
            <a:ext cx="4261104" cy="2339102"/>
          </a:xfrm>
          <a:prstGeom prst="rect">
            <a:avLst/>
          </a:prstGeom>
          <a:noFill/>
        </p:spPr>
        <p:txBody>
          <a:bodyPr wrap="square" rtlCol="0">
            <a:spAutoFit/>
          </a:bodyPr>
          <a:lstStyle/>
          <a:p>
            <a:pPr algn="ctr"/>
            <a:r>
              <a:rPr lang="en-US" sz="3200" b="1" dirty="0"/>
              <a:t>CAGI7</a:t>
            </a:r>
          </a:p>
          <a:p>
            <a:pPr algn="ctr"/>
            <a:r>
              <a:rPr lang="en-US" sz="3200" dirty="0"/>
              <a:t>Steven E. Brenner</a:t>
            </a:r>
          </a:p>
          <a:p>
            <a:pPr algn="ctr"/>
            <a:r>
              <a:rPr lang="en-US" sz="3200" dirty="0"/>
              <a:t>Predrag </a:t>
            </a:r>
            <a:r>
              <a:rPr lang="en-US" sz="3200" dirty="0" err="1"/>
              <a:t>Radivojac</a:t>
            </a:r>
            <a:endParaRPr lang="en-US" sz="3200" dirty="0"/>
          </a:p>
          <a:p>
            <a:pPr algn="ctr"/>
            <a:r>
              <a:rPr lang="en-US" sz="3200" dirty="0"/>
              <a:t>Kinga </a:t>
            </a:r>
            <a:r>
              <a:rPr lang="en-US" sz="3200" dirty="0" err="1"/>
              <a:t>Bujakowska</a:t>
            </a:r>
            <a:endParaRPr lang="en-US" sz="3200" dirty="0"/>
          </a:p>
          <a:p>
            <a:pPr algn="ctr"/>
            <a:endParaRPr lang="en-US" dirty="0"/>
          </a:p>
        </p:txBody>
      </p:sp>
      <p:pic>
        <p:nvPicPr>
          <p:cNvPr id="2" name="Picture 1">
            <a:extLst>
              <a:ext uri="{FF2B5EF4-FFF2-40B4-BE49-F238E27FC236}">
                <a16:creationId xmlns:a16="http://schemas.microsoft.com/office/drawing/2014/main" id="{04DBB6E7-9C73-4CCD-A936-F92B1E6ED7A7}"/>
              </a:ext>
            </a:extLst>
          </p:cNvPr>
          <p:cNvPicPr>
            <a:picLocks noChangeAspect="1"/>
          </p:cNvPicPr>
          <p:nvPr/>
        </p:nvPicPr>
        <p:blipFill>
          <a:blip r:embed="rId3"/>
          <a:stretch>
            <a:fillRect/>
          </a:stretch>
        </p:blipFill>
        <p:spPr>
          <a:xfrm>
            <a:off x="982099" y="1470121"/>
            <a:ext cx="1705595" cy="2339102"/>
          </a:xfrm>
          <a:prstGeom prst="rect">
            <a:avLst/>
          </a:prstGeom>
        </p:spPr>
      </p:pic>
      <p:sp>
        <p:nvSpPr>
          <p:cNvPr id="7" name="TextBox 6">
            <a:extLst>
              <a:ext uri="{FF2B5EF4-FFF2-40B4-BE49-F238E27FC236}">
                <a16:creationId xmlns:a16="http://schemas.microsoft.com/office/drawing/2014/main" id="{C46AF497-49B9-920B-8F92-BF7854C67AF7}"/>
              </a:ext>
            </a:extLst>
          </p:cNvPr>
          <p:cNvSpPr txBox="1"/>
          <p:nvPr/>
        </p:nvSpPr>
        <p:spPr>
          <a:xfrm>
            <a:off x="2687694" y="1947388"/>
            <a:ext cx="3709870" cy="1569660"/>
          </a:xfrm>
          <a:prstGeom prst="rect">
            <a:avLst/>
          </a:prstGeom>
          <a:noFill/>
        </p:spPr>
        <p:txBody>
          <a:bodyPr wrap="square">
            <a:spAutoFit/>
          </a:bodyPr>
          <a:lstStyle/>
          <a:p>
            <a:r>
              <a:rPr lang="en-US" sz="2400" b="1" dirty="0" err="1"/>
              <a:t>Zefeng</a:t>
            </a:r>
            <a:r>
              <a:rPr lang="zh-CN" altLang="en-US" sz="2400" b="1" dirty="0"/>
              <a:t> </a:t>
            </a:r>
            <a:r>
              <a:rPr lang="en-US" altLang="zh-CN" sz="2400" b="1" dirty="0"/>
              <a:t>Wang</a:t>
            </a:r>
          </a:p>
          <a:p>
            <a:r>
              <a:rPr lang="en-US" sz="2400" dirty="0"/>
              <a:t>Chair Professor, </a:t>
            </a:r>
          </a:p>
          <a:p>
            <a:r>
              <a:rPr lang="en-US" sz="2400" dirty="0"/>
              <a:t>Southern University of Science and Technology</a:t>
            </a:r>
            <a:endParaRPr lang="en-US" sz="3200" dirty="0"/>
          </a:p>
        </p:txBody>
      </p:sp>
      <p:sp>
        <p:nvSpPr>
          <p:cNvPr id="8" name="Google Shape;157;p3">
            <a:extLst>
              <a:ext uri="{FF2B5EF4-FFF2-40B4-BE49-F238E27FC236}">
                <a16:creationId xmlns:a16="http://schemas.microsoft.com/office/drawing/2014/main" id="{AA23BC88-2C80-FD62-F878-27897DCDB63C}"/>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9" name="Google Shape;158;p3">
            <a:extLst>
              <a:ext uri="{FF2B5EF4-FFF2-40B4-BE49-F238E27FC236}">
                <a16:creationId xmlns:a16="http://schemas.microsoft.com/office/drawing/2014/main" id="{66BDD52E-B49C-CE5A-2AEF-F8AFDC47D408}"/>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10" name="Google Shape;159;p3">
            <a:extLst>
              <a:ext uri="{FF2B5EF4-FFF2-40B4-BE49-F238E27FC236}">
                <a16:creationId xmlns:a16="http://schemas.microsoft.com/office/drawing/2014/main" id="{EA9F3974-5102-C084-8D21-D757094F03BA}"/>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pic>
        <p:nvPicPr>
          <p:cNvPr id="14" name="Picture 6" descr="Smiley cartoon caricature with text on a board - thank you. Business concept. Vector Smiley cartoon caricature with text on a board - thank you. Business concept. Vector many thanks clip art stock illustrations">
            <a:extLst>
              <a:ext uri="{FF2B5EF4-FFF2-40B4-BE49-F238E27FC236}">
                <a16:creationId xmlns:a16="http://schemas.microsoft.com/office/drawing/2014/main" id="{BAD6BBE1-C229-0582-54CC-AD2694967D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050" y="2720534"/>
            <a:ext cx="5630708" cy="2815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863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Smiley cartoon caricature with text on a board - thank you. Business concept. Vector Smiley cartoon caricature with text on a board - thank you. Business concept. Vector many thanks clip art stock illustrations">
            <a:extLst>
              <a:ext uri="{FF2B5EF4-FFF2-40B4-BE49-F238E27FC236}">
                <a16:creationId xmlns:a16="http://schemas.microsoft.com/office/drawing/2014/main" id="{49FA06CD-E9B5-DEAB-94F1-3553776E34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412" y="1192706"/>
            <a:ext cx="8945176" cy="4472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423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8A0C8B-6F49-3DB5-CB70-A2E8D4CAED02}"/>
              </a:ext>
            </a:extLst>
          </p:cNvPr>
          <p:cNvPicPr>
            <a:picLocks noChangeAspect="1"/>
          </p:cNvPicPr>
          <p:nvPr/>
        </p:nvPicPr>
        <p:blipFill>
          <a:blip r:embed="rId3"/>
          <a:stretch>
            <a:fillRect/>
          </a:stretch>
        </p:blipFill>
        <p:spPr>
          <a:xfrm>
            <a:off x="2398426" y="97019"/>
            <a:ext cx="7801131" cy="6760981"/>
          </a:xfrm>
          <a:prstGeom prst="rect">
            <a:avLst/>
          </a:prstGeom>
        </p:spPr>
      </p:pic>
      <p:sp>
        <p:nvSpPr>
          <p:cNvPr id="6" name="Rectangle 5">
            <a:extLst>
              <a:ext uri="{FF2B5EF4-FFF2-40B4-BE49-F238E27FC236}">
                <a16:creationId xmlns:a16="http://schemas.microsoft.com/office/drawing/2014/main" id="{8FF708B2-ECAF-8647-125F-49335F93A02C}"/>
              </a:ext>
            </a:extLst>
          </p:cNvPr>
          <p:cNvSpPr/>
          <p:nvPr/>
        </p:nvSpPr>
        <p:spPr>
          <a:xfrm>
            <a:off x="7493240" y="1733887"/>
            <a:ext cx="2070624" cy="2282221"/>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7" name="TextBox 6">
            <a:extLst>
              <a:ext uri="{FF2B5EF4-FFF2-40B4-BE49-F238E27FC236}">
                <a16:creationId xmlns:a16="http://schemas.microsoft.com/office/drawing/2014/main" id="{425B1476-F204-326A-F198-CEEC89A142E0}"/>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9133</a:t>
            </a:r>
            <a:endParaRPr lang="en-US" dirty="0"/>
          </a:p>
        </p:txBody>
      </p:sp>
      <p:sp>
        <p:nvSpPr>
          <p:cNvPr id="2" name="Google Shape;157;p3">
            <a:extLst>
              <a:ext uri="{FF2B5EF4-FFF2-40B4-BE49-F238E27FC236}">
                <a16:creationId xmlns:a16="http://schemas.microsoft.com/office/drawing/2014/main" id="{6A4113EC-A483-E80B-EBC6-39295777E1D1}"/>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085C5E0-0887-752C-9430-D6A149E4D69B}"/>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4" name="Google Shape;159;p3">
            <a:extLst>
              <a:ext uri="{FF2B5EF4-FFF2-40B4-BE49-F238E27FC236}">
                <a16:creationId xmlns:a16="http://schemas.microsoft.com/office/drawing/2014/main" id="{BFD93F30-21E9-0710-73C4-4451265CE85B}"/>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62902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CE9D21C-9EA0-E7B8-C11D-4D3DB3425199}"/>
              </a:ext>
            </a:extLst>
          </p:cNvPr>
          <p:cNvPicPr>
            <a:picLocks noGrp="1" noChangeAspect="1"/>
          </p:cNvPicPr>
          <p:nvPr>
            <p:ph idx="1"/>
          </p:nvPr>
        </p:nvPicPr>
        <p:blipFill>
          <a:blip r:embed="rId2"/>
          <a:stretch>
            <a:fillRect/>
          </a:stretch>
        </p:blipFill>
        <p:spPr>
          <a:xfrm>
            <a:off x="2473377" y="22721"/>
            <a:ext cx="7886859" cy="6835279"/>
          </a:xfrm>
        </p:spPr>
      </p:pic>
      <p:sp>
        <p:nvSpPr>
          <p:cNvPr id="7" name="TextBox 6">
            <a:extLst>
              <a:ext uri="{FF2B5EF4-FFF2-40B4-BE49-F238E27FC236}">
                <a16:creationId xmlns:a16="http://schemas.microsoft.com/office/drawing/2014/main" id="{D95FE548-6EBA-2B8E-EE1C-11D8ED8D081E}"/>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9133</a:t>
            </a:r>
            <a:endParaRPr lang="en-US" dirty="0"/>
          </a:p>
        </p:txBody>
      </p:sp>
      <p:sp>
        <p:nvSpPr>
          <p:cNvPr id="2" name="Rectangle 1">
            <a:extLst>
              <a:ext uri="{FF2B5EF4-FFF2-40B4-BE49-F238E27FC236}">
                <a16:creationId xmlns:a16="http://schemas.microsoft.com/office/drawing/2014/main" id="{842E2565-52F9-1782-E35E-6A227306872F}"/>
              </a:ext>
            </a:extLst>
          </p:cNvPr>
          <p:cNvSpPr/>
          <p:nvPr/>
        </p:nvSpPr>
        <p:spPr>
          <a:xfrm>
            <a:off x="7647999" y="1679459"/>
            <a:ext cx="2160030" cy="2282221"/>
          </a:xfrm>
          <a:prstGeom prst="rect">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 name="Google Shape;157;p3">
            <a:extLst>
              <a:ext uri="{FF2B5EF4-FFF2-40B4-BE49-F238E27FC236}">
                <a16:creationId xmlns:a16="http://schemas.microsoft.com/office/drawing/2014/main" id="{AAE1FEEF-4B59-13B6-105C-270573EF2586}"/>
              </a:ext>
            </a:extLst>
          </p:cNvPr>
          <p:cNvSpPr txBox="1"/>
          <p:nvPr/>
        </p:nvSpPr>
        <p:spPr>
          <a:xfrm>
            <a:off x="0" y="6581001"/>
            <a:ext cx="169959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Created for CAGI7</a:t>
            </a:r>
            <a:endParaRPr sz="1200" b="0" i="0" u="none" strike="noStrike" cap="none" dirty="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A46E033F-94A5-38AF-8BD5-0FC5E5D3E255}"/>
              </a:ext>
            </a:extLst>
          </p:cNvPr>
          <p:cNvSpPr txBox="1"/>
          <p:nvPr/>
        </p:nvSpPr>
        <p:spPr>
          <a:xfrm>
            <a:off x="9839739" y="6581000"/>
            <a:ext cx="2372139"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Arial"/>
                <a:ea typeface="Arial"/>
                <a:cs typeface="Arial"/>
                <a:sym typeface="Arial"/>
              </a:rPr>
              <a:t>Sirui</a:t>
            </a:r>
            <a:r>
              <a:rPr lang="zh-CN" altLang="en-US" sz="1200" b="0" i="0" u="none" strike="noStrike" cap="none" dirty="0">
                <a:solidFill>
                  <a:schemeClr val="dk1"/>
                </a:solidFill>
                <a:latin typeface="Arial"/>
                <a:ea typeface="Arial"/>
                <a:cs typeface="Arial"/>
                <a:sym typeface="Arial"/>
              </a:rPr>
              <a:t> </a:t>
            </a:r>
            <a:r>
              <a:rPr lang="en-US" altLang="zh-CN" sz="1200" b="0" i="0" u="none" strike="noStrike" cap="none" dirty="0">
                <a:solidFill>
                  <a:schemeClr val="dk1"/>
                </a:solidFill>
                <a:latin typeface="Arial"/>
                <a:ea typeface="Arial"/>
                <a:cs typeface="Arial"/>
                <a:sym typeface="Arial"/>
              </a:rPr>
              <a:t>Zhang</a:t>
            </a:r>
            <a:endParaRPr sz="1400" b="0" i="0" u="none" strike="noStrike" cap="none" dirty="0">
              <a:solidFill>
                <a:srgbClr val="000000"/>
              </a:solidFill>
              <a:latin typeface="Arial"/>
              <a:ea typeface="Arial"/>
              <a:cs typeface="Arial"/>
              <a:sym typeface="Arial"/>
            </a:endParaRPr>
          </a:p>
        </p:txBody>
      </p:sp>
      <p:sp>
        <p:nvSpPr>
          <p:cNvPr id="6" name="Google Shape;159;p3">
            <a:extLst>
              <a:ext uri="{FF2B5EF4-FFF2-40B4-BE49-F238E27FC236}">
                <a16:creationId xmlns:a16="http://schemas.microsoft.com/office/drawing/2014/main" id="{CC41CA89-DB3F-AAD9-E2BA-611A69A58CA4}"/>
              </a:ext>
            </a:extLst>
          </p:cNvPr>
          <p:cNvSpPr txBox="1"/>
          <p:nvPr/>
        </p:nvSpPr>
        <p:spPr>
          <a:xfrm>
            <a:off x="4881981" y="6580999"/>
            <a:ext cx="2372139"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genomeinterpretation.org</a:t>
            </a:r>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13126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B448B0E-1B20-2AB6-E52A-E9E2AF245993}"/>
              </a:ext>
            </a:extLst>
          </p:cNvPr>
          <p:cNvGraphicFramePr>
            <a:graphicFrameLocks noGrp="1"/>
          </p:cNvGraphicFramePr>
          <p:nvPr>
            <p:ph idx="1"/>
            <p:extLst>
              <p:ext uri="{D42A27DB-BD31-4B8C-83A1-F6EECF244321}">
                <p14:modId xmlns:p14="http://schemas.microsoft.com/office/powerpoint/2010/main" val="927745297"/>
              </p:ext>
            </p:extLst>
          </p:nvPr>
        </p:nvGraphicFramePr>
        <p:xfrm>
          <a:off x="1111625" y="1541929"/>
          <a:ext cx="9950820" cy="4206102"/>
        </p:xfrm>
        <a:graphic>
          <a:graphicData uri="http://schemas.openxmlformats.org/drawingml/2006/table">
            <a:tbl>
              <a:tblPr/>
              <a:tblGrid>
                <a:gridCol w="1990164">
                  <a:extLst>
                    <a:ext uri="{9D8B030D-6E8A-4147-A177-3AD203B41FA5}">
                      <a16:colId xmlns:a16="http://schemas.microsoft.com/office/drawing/2014/main" val="790240412"/>
                    </a:ext>
                  </a:extLst>
                </a:gridCol>
                <a:gridCol w="1990164">
                  <a:extLst>
                    <a:ext uri="{9D8B030D-6E8A-4147-A177-3AD203B41FA5}">
                      <a16:colId xmlns:a16="http://schemas.microsoft.com/office/drawing/2014/main" val="3594905110"/>
                    </a:ext>
                  </a:extLst>
                </a:gridCol>
                <a:gridCol w="1990164">
                  <a:extLst>
                    <a:ext uri="{9D8B030D-6E8A-4147-A177-3AD203B41FA5}">
                      <a16:colId xmlns:a16="http://schemas.microsoft.com/office/drawing/2014/main" val="4241308718"/>
                    </a:ext>
                  </a:extLst>
                </a:gridCol>
                <a:gridCol w="1990164">
                  <a:extLst>
                    <a:ext uri="{9D8B030D-6E8A-4147-A177-3AD203B41FA5}">
                      <a16:colId xmlns:a16="http://schemas.microsoft.com/office/drawing/2014/main" val="434340668"/>
                    </a:ext>
                  </a:extLst>
                </a:gridCol>
                <a:gridCol w="1990164">
                  <a:extLst>
                    <a:ext uri="{9D8B030D-6E8A-4147-A177-3AD203B41FA5}">
                      <a16:colId xmlns:a16="http://schemas.microsoft.com/office/drawing/2014/main" val="2982200231"/>
                    </a:ext>
                  </a:extLst>
                </a:gridCol>
              </a:tblGrid>
              <a:tr h="309383">
                <a:tc>
                  <a:txBody>
                    <a:bodyPr/>
                    <a:lstStyle/>
                    <a:p>
                      <a:pPr>
                        <a:buNone/>
                      </a:pPr>
                      <a:r>
                        <a:rPr lang="en-US" sz="1300"/>
                        <a:t>Predictor</a:t>
                      </a:r>
                    </a:p>
                  </a:txBody>
                  <a:tcPr marL="64945" marR="64945" marT="32473" marB="32473" anchor="ctr">
                    <a:lnL>
                      <a:noFill/>
                    </a:lnL>
                    <a:lnR>
                      <a:noFill/>
                    </a:lnR>
                    <a:lnT>
                      <a:noFill/>
                    </a:lnT>
                    <a:lnB>
                      <a:noFill/>
                    </a:lnB>
                    <a:noFill/>
                  </a:tcPr>
                </a:tc>
                <a:tc>
                  <a:txBody>
                    <a:bodyPr/>
                    <a:lstStyle/>
                    <a:p>
                      <a:pPr>
                        <a:buNone/>
                      </a:pPr>
                      <a:r>
                        <a:rPr lang="en-US" sz="1300"/>
                        <a:t>Core Idea</a:t>
                      </a:r>
                    </a:p>
                  </a:txBody>
                  <a:tcPr marL="64945" marR="64945" marT="32473" marB="32473" anchor="ctr">
                    <a:lnL>
                      <a:noFill/>
                    </a:lnL>
                    <a:lnR>
                      <a:noFill/>
                    </a:lnR>
                    <a:lnT>
                      <a:noFill/>
                    </a:lnT>
                    <a:lnB>
                      <a:noFill/>
                    </a:lnB>
                    <a:noFill/>
                  </a:tcPr>
                </a:tc>
                <a:tc>
                  <a:txBody>
                    <a:bodyPr/>
                    <a:lstStyle/>
                    <a:p>
                      <a:pPr>
                        <a:buNone/>
                      </a:pPr>
                      <a:r>
                        <a:rPr lang="en-US" sz="1300"/>
                        <a:t>Key Inputs / Features</a:t>
                      </a:r>
                    </a:p>
                  </a:txBody>
                  <a:tcPr marL="64945" marR="64945" marT="32473" marB="32473" anchor="ctr">
                    <a:lnL>
                      <a:noFill/>
                    </a:lnL>
                    <a:lnR>
                      <a:noFill/>
                    </a:lnR>
                    <a:lnT>
                      <a:noFill/>
                    </a:lnT>
                    <a:lnB>
                      <a:noFill/>
                    </a:lnB>
                    <a:noFill/>
                  </a:tcPr>
                </a:tc>
                <a:tc>
                  <a:txBody>
                    <a:bodyPr/>
                    <a:lstStyle/>
                    <a:p>
                      <a:pPr>
                        <a:buNone/>
                      </a:pPr>
                      <a:r>
                        <a:rPr lang="en-US" sz="1300"/>
                        <a:t>Modeling Strategy</a:t>
                      </a:r>
                    </a:p>
                  </a:txBody>
                  <a:tcPr marL="64945" marR="64945" marT="32473" marB="32473" anchor="ctr">
                    <a:lnL>
                      <a:noFill/>
                    </a:lnL>
                    <a:lnR>
                      <a:noFill/>
                    </a:lnR>
                    <a:lnT>
                      <a:noFill/>
                    </a:lnT>
                    <a:lnB>
                      <a:noFill/>
                    </a:lnB>
                    <a:noFill/>
                  </a:tcPr>
                </a:tc>
                <a:tc>
                  <a:txBody>
                    <a:bodyPr/>
                    <a:lstStyle/>
                    <a:p>
                      <a:pPr>
                        <a:buNone/>
                      </a:pPr>
                      <a:r>
                        <a:rPr lang="en-US" sz="1300"/>
                        <a:t>Why It Works Well</a:t>
                      </a:r>
                    </a:p>
                  </a:txBody>
                  <a:tcPr marL="64945" marR="64945" marT="32473" marB="32473" anchor="ctr">
                    <a:lnL>
                      <a:noFill/>
                    </a:lnL>
                    <a:lnR>
                      <a:noFill/>
                    </a:lnR>
                    <a:lnT>
                      <a:noFill/>
                    </a:lnT>
                    <a:lnB>
                      <a:noFill/>
                    </a:lnB>
                    <a:noFill/>
                  </a:tcPr>
                </a:tc>
                <a:extLst>
                  <a:ext uri="{0D108BD9-81ED-4DB2-BD59-A6C34878D82A}">
                    <a16:rowId xmlns:a16="http://schemas.microsoft.com/office/drawing/2014/main" val="3689789627"/>
                  </a:ext>
                </a:extLst>
              </a:tr>
              <a:tr h="1428797">
                <a:tc>
                  <a:txBody>
                    <a:bodyPr/>
                    <a:lstStyle/>
                    <a:p>
                      <a:pPr>
                        <a:buNone/>
                      </a:pPr>
                      <a:r>
                        <a:rPr lang="en-US" sz="1300" b="1"/>
                        <a:t>Evolutionary_Action</a:t>
                      </a:r>
                      <a:endParaRPr lang="en-US" sz="1300"/>
                    </a:p>
                  </a:txBody>
                  <a:tcPr marL="64945" marR="64945" marT="32473" marB="32473" anchor="ctr">
                    <a:lnL>
                      <a:noFill/>
                    </a:lnL>
                    <a:lnR>
                      <a:noFill/>
                    </a:lnR>
                    <a:lnT>
                      <a:noFill/>
                    </a:lnT>
                    <a:lnB>
                      <a:noFill/>
                    </a:lnB>
                    <a:noFill/>
                  </a:tcPr>
                </a:tc>
                <a:tc>
                  <a:txBody>
                    <a:bodyPr/>
                    <a:lstStyle/>
                    <a:p>
                      <a:pPr>
                        <a:buNone/>
                      </a:pPr>
                      <a:r>
                        <a:rPr lang="en-US" sz="1300"/>
                        <a:t>Ensemble integrates splicing + functional impact scores</a:t>
                      </a:r>
                    </a:p>
                  </a:txBody>
                  <a:tcPr marL="64945" marR="64945" marT="32473" marB="32473" anchor="ctr">
                    <a:lnL>
                      <a:noFill/>
                    </a:lnL>
                    <a:lnR>
                      <a:noFill/>
                    </a:lnR>
                    <a:lnT>
                      <a:noFill/>
                    </a:lnT>
                    <a:lnB>
                      <a:noFill/>
                    </a:lnB>
                    <a:noFill/>
                  </a:tcPr>
                </a:tc>
                <a:tc>
                  <a:txBody>
                    <a:bodyPr/>
                    <a:lstStyle/>
                    <a:p>
                      <a:pPr>
                        <a:buNone/>
                      </a:pPr>
                      <a:r>
                        <a:rPr lang="en-US" sz="1300" dirty="0" err="1"/>
                        <a:t>SpliceAI</a:t>
                      </a:r>
                      <a:r>
                        <a:rPr lang="en-US" sz="1300" dirty="0"/>
                        <a:t>, CADD, FATHMM-XF + neighbor-aware context</a:t>
                      </a:r>
                    </a:p>
                  </a:txBody>
                  <a:tcPr marL="64945" marR="64945" marT="32473" marB="32473" anchor="ctr">
                    <a:lnL>
                      <a:noFill/>
                    </a:lnL>
                    <a:lnR>
                      <a:noFill/>
                    </a:lnR>
                    <a:lnT>
                      <a:noFill/>
                    </a:lnT>
                    <a:lnB>
                      <a:noFill/>
                    </a:lnB>
                    <a:noFill/>
                  </a:tcPr>
                </a:tc>
                <a:tc>
                  <a:txBody>
                    <a:bodyPr/>
                    <a:lstStyle/>
                    <a:p>
                      <a:pPr>
                        <a:buNone/>
                      </a:pPr>
                      <a:r>
                        <a:rPr lang="en-US" sz="1300" dirty="0"/>
                        <a:t>Weighted ensembles (2:1, 4:1), sequence-context extensions</a:t>
                      </a:r>
                    </a:p>
                  </a:txBody>
                  <a:tcPr marL="64945" marR="64945" marT="32473" marB="32473" anchor="ctr">
                    <a:lnL>
                      <a:noFill/>
                    </a:lnL>
                    <a:lnR>
                      <a:noFill/>
                    </a:lnR>
                    <a:lnT>
                      <a:noFill/>
                    </a:lnT>
                    <a:lnB>
                      <a:noFill/>
                    </a:lnB>
                    <a:noFill/>
                  </a:tcPr>
                </a:tc>
                <a:tc>
                  <a:txBody>
                    <a:bodyPr/>
                    <a:lstStyle/>
                    <a:p>
                      <a:pPr>
                        <a:buNone/>
                      </a:pPr>
                      <a:r>
                        <a:rPr lang="en-US" sz="1300"/>
                        <a:t>Captures both splicing-specific and regulatory/functional disruption; robust across variant types</a:t>
                      </a:r>
                    </a:p>
                  </a:txBody>
                  <a:tcPr marL="64945" marR="64945" marT="32473" marB="32473" anchor="ctr">
                    <a:lnL>
                      <a:noFill/>
                    </a:lnL>
                    <a:lnR>
                      <a:noFill/>
                    </a:lnR>
                    <a:lnT>
                      <a:noFill/>
                    </a:lnT>
                    <a:lnB>
                      <a:noFill/>
                    </a:lnB>
                    <a:noFill/>
                  </a:tcPr>
                </a:tc>
                <a:extLst>
                  <a:ext uri="{0D108BD9-81ED-4DB2-BD59-A6C34878D82A}">
                    <a16:rowId xmlns:a16="http://schemas.microsoft.com/office/drawing/2014/main" val="2754732382"/>
                  </a:ext>
                </a:extLst>
              </a:tr>
              <a:tr h="1233961">
                <a:tc>
                  <a:txBody>
                    <a:bodyPr/>
                    <a:lstStyle/>
                    <a:p>
                      <a:pPr>
                        <a:buNone/>
                      </a:pPr>
                      <a:r>
                        <a:rPr lang="en-US" sz="1300" b="1" dirty="0"/>
                        <a:t>INLAB_BBSR_2025</a:t>
                      </a:r>
                      <a:endParaRPr lang="en-US" sz="1300" dirty="0"/>
                    </a:p>
                  </a:txBody>
                  <a:tcPr marL="64945" marR="64945" marT="32473" marB="32473" anchor="ctr">
                    <a:lnL>
                      <a:noFill/>
                    </a:lnL>
                    <a:lnR>
                      <a:noFill/>
                    </a:lnR>
                    <a:lnT>
                      <a:noFill/>
                    </a:lnT>
                    <a:lnB>
                      <a:noFill/>
                    </a:lnB>
                    <a:noFill/>
                  </a:tcPr>
                </a:tc>
                <a:tc>
                  <a:txBody>
                    <a:bodyPr/>
                    <a:lstStyle/>
                    <a:p>
                      <a:pPr>
                        <a:buNone/>
                      </a:pPr>
                      <a:r>
                        <a:rPr lang="en-US" sz="1300" dirty="0"/>
                        <a:t>Meta-learning framework using multiple splicing predictors</a:t>
                      </a:r>
                    </a:p>
                  </a:txBody>
                  <a:tcPr marL="64945" marR="64945" marT="32473" marB="32473" anchor="ctr">
                    <a:lnL>
                      <a:noFill/>
                    </a:lnL>
                    <a:lnR>
                      <a:noFill/>
                    </a:lnR>
                    <a:lnT>
                      <a:noFill/>
                    </a:lnT>
                    <a:lnB>
                      <a:noFill/>
                    </a:lnB>
                    <a:noFill/>
                  </a:tcPr>
                </a:tc>
                <a:tc>
                  <a:txBody>
                    <a:bodyPr/>
                    <a:lstStyle/>
                    <a:p>
                      <a:pPr>
                        <a:buNone/>
                      </a:pPr>
                      <a:r>
                        <a:rPr lang="en-US" sz="1300"/>
                        <a:t>SpliceTransformer delSplice, MMSplice </a:t>
                      </a:r>
                      <a:r>
                        <a:rPr lang="el-GR" sz="1300"/>
                        <a:t>Δ</a:t>
                      </a:r>
                      <a:r>
                        <a:rPr lang="en-US" sz="1300"/>
                        <a:t>logit(psi), pathogenicity scores</a:t>
                      </a:r>
                    </a:p>
                  </a:txBody>
                  <a:tcPr marL="64945" marR="64945" marT="32473" marB="32473" anchor="ctr">
                    <a:lnL>
                      <a:noFill/>
                    </a:lnL>
                    <a:lnR>
                      <a:noFill/>
                    </a:lnR>
                    <a:lnT>
                      <a:noFill/>
                    </a:lnT>
                    <a:lnB>
                      <a:noFill/>
                    </a:lnB>
                    <a:noFill/>
                  </a:tcPr>
                </a:tc>
                <a:tc>
                  <a:txBody>
                    <a:bodyPr/>
                    <a:lstStyle/>
                    <a:p>
                      <a:pPr>
                        <a:buNone/>
                      </a:pPr>
                      <a:r>
                        <a:rPr lang="en-US" sz="1300" dirty="0"/>
                        <a:t>Regression models + different </a:t>
                      </a:r>
                      <a:r>
                        <a:rPr lang="en-US" sz="1300" dirty="0" err="1"/>
                        <a:t>ensembling</a:t>
                      </a:r>
                      <a:r>
                        <a:rPr lang="en-US" sz="1300" dirty="0"/>
                        <a:t> schemes; trained on CAGI dataset</a:t>
                      </a:r>
                    </a:p>
                  </a:txBody>
                  <a:tcPr marL="64945" marR="64945" marT="32473" marB="32473" anchor="ctr">
                    <a:lnL>
                      <a:noFill/>
                    </a:lnL>
                    <a:lnR>
                      <a:noFill/>
                    </a:lnR>
                    <a:lnT>
                      <a:noFill/>
                    </a:lnT>
                    <a:lnB>
                      <a:noFill/>
                    </a:lnB>
                    <a:noFill/>
                  </a:tcPr>
                </a:tc>
                <a:tc>
                  <a:txBody>
                    <a:bodyPr/>
                    <a:lstStyle/>
                    <a:p>
                      <a:pPr>
                        <a:buNone/>
                      </a:pPr>
                      <a:r>
                        <a:rPr lang="en-US" sz="1300"/>
                        <a:t>Leverages complementary splicing features; flexible ensemble improves generalization</a:t>
                      </a:r>
                    </a:p>
                  </a:txBody>
                  <a:tcPr marL="64945" marR="64945" marT="32473" marB="32473" anchor="ctr">
                    <a:lnL>
                      <a:noFill/>
                    </a:lnL>
                    <a:lnR>
                      <a:noFill/>
                    </a:lnR>
                    <a:lnT>
                      <a:noFill/>
                    </a:lnT>
                    <a:lnB>
                      <a:noFill/>
                    </a:lnB>
                    <a:noFill/>
                  </a:tcPr>
                </a:tc>
                <a:extLst>
                  <a:ext uri="{0D108BD9-81ED-4DB2-BD59-A6C34878D82A}">
                    <a16:rowId xmlns:a16="http://schemas.microsoft.com/office/drawing/2014/main" val="2690129657"/>
                  </a:ext>
                </a:extLst>
              </a:tr>
              <a:tr h="1233961">
                <a:tc>
                  <a:txBody>
                    <a:bodyPr/>
                    <a:lstStyle/>
                    <a:p>
                      <a:pPr>
                        <a:buNone/>
                      </a:pPr>
                      <a:r>
                        <a:rPr lang="en-US" sz="1300" b="1"/>
                        <a:t>Zhliu</a:t>
                      </a:r>
                      <a:endParaRPr lang="en-US" sz="1300"/>
                    </a:p>
                  </a:txBody>
                  <a:tcPr marL="64945" marR="64945" marT="32473" marB="32473" anchor="ctr">
                    <a:lnL>
                      <a:noFill/>
                    </a:lnL>
                    <a:lnR>
                      <a:noFill/>
                    </a:lnR>
                    <a:lnT>
                      <a:noFill/>
                    </a:lnT>
                    <a:lnB>
                      <a:noFill/>
                    </a:lnB>
                    <a:noFill/>
                  </a:tcPr>
                </a:tc>
                <a:tc>
                  <a:txBody>
                    <a:bodyPr/>
                    <a:lstStyle/>
                    <a:p>
                      <a:pPr>
                        <a:buNone/>
                      </a:pPr>
                      <a:r>
                        <a:rPr lang="en-US" sz="1300"/>
                        <a:t>SpliceAI probability tracks + feature engineering + XGBoost</a:t>
                      </a:r>
                    </a:p>
                  </a:txBody>
                  <a:tcPr marL="64945" marR="64945" marT="32473" marB="32473" anchor="ctr">
                    <a:lnL>
                      <a:noFill/>
                    </a:lnL>
                    <a:lnR>
                      <a:noFill/>
                    </a:lnR>
                    <a:lnT>
                      <a:noFill/>
                    </a:lnT>
                    <a:lnB>
                      <a:noFill/>
                    </a:lnB>
                    <a:noFill/>
                  </a:tcPr>
                </a:tc>
                <a:tc>
                  <a:txBody>
                    <a:bodyPr/>
                    <a:lstStyle/>
                    <a:p>
                      <a:pPr>
                        <a:buNone/>
                      </a:pPr>
                      <a:r>
                        <a:rPr lang="en-US" sz="1300"/>
                        <a:t>SpliceAI AG/AL/DG/DL probability profiles + engineered sequence windows</a:t>
                      </a:r>
                    </a:p>
                  </a:txBody>
                  <a:tcPr marL="64945" marR="64945" marT="32473" marB="32473" anchor="ctr">
                    <a:lnL>
                      <a:noFill/>
                    </a:lnL>
                    <a:lnR>
                      <a:noFill/>
                    </a:lnR>
                    <a:lnT>
                      <a:noFill/>
                    </a:lnT>
                    <a:lnB>
                      <a:noFill/>
                    </a:lnB>
                    <a:noFill/>
                  </a:tcPr>
                </a:tc>
                <a:tc>
                  <a:txBody>
                    <a:bodyPr/>
                    <a:lstStyle/>
                    <a:p>
                      <a:pPr>
                        <a:buNone/>
                      </a:pPr>
                      <a:r>
                        <a:rPr lang="en-US" sz="1300" dirty="0"/>
                        <a:t>Multiple </a:t>
                      </a:r>
                      <a:r>
                        <a:rPr lang="en-US" sz="1300" dirty="0" err="1"/>
                        <a:t>XGBoost</a:t>
                      </a:r>
                      <a:r>
                        <a:rPr lang="en-US" sz="1300" dirty="0"/>
                        <a:t> models + ridge stacking + teacher–student denoising</a:t>
                      </a:r>
                    </a:p>
                  </a:txBody>
                  <a:tcPr marL="64945" marR="64945" marT="32473" marB="32473" anchor="ctr">
                    <a:lnL>
                      <a:noFill/>
                    </a:lnL>
                    <a:lnR>
                      <a:noFill/>
                    </a:lnR>
                    <a:lnT>
                      <a:noFill/>
                    </a:lnT>
                    <a:lnB>
                      <a:noFill/>
                    </a:lnB>
                    <a:noFill/>
                  </a:tcPr>
                </a:tc>
                <a:tc>
                  <a:txBody>
                    <a:bodyPr/>
                    <a:lstStyle/>
                    <a:p>
                      <a:pPr>
                        <a:buNone/>
                      </a:pPr>
                      <a:r>
                        <a:rPr lang="en-US" sz="1300" dirty="0"/>
                        <a:t>Uses rich local probability profiles + denoising to better capture subtle splicing effects</a:t>
                      </a:r>
                    </a:p>
                  </a:txBody>
                  <a:tcPr marL="64945" marR="64945" marT="32473" marB="32473" anchor="ctr">
                    <a:lnL>
                      <a:noFill/>
                    </a:lnL>
                    <a:lnR>
                      <a:noFill/>
                    </a:lnR>
                    <a:lnT>
                      <a:noFill/>
                    </a:lnT>
                    <a:lnB>
                      <a:noFill/>
                    </a:lnB>
                    <a:noFill/>
                  </a:tcPr>
                </a:tc>
                <a:extLst>
                  <a:ext uri="{0D108BD9-81ED-4DB2-BD59-A6C34878D82A}">
                    <a16:rowId xmlns:a16="http://schemas.microsoft.com/office/drawing/2014/main" val="1457786440"/>
                  </a:ext>
                </a:extLst>
              </a:tr>
            </a:tbl>
          </a:graphicData>
        </a:graphic>
      </p:graphicFrame>
    </p:spTree>
    <p:extLst>
      <p:ext uri="{BB962C8B-B14F-4D97-AF65-F5344CB8AC3E}">
        <p14:creationId xmlns:p14="http://schemas.microsoft.com/office/powerpoint/2010/main" val="3154295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3DB01A-3323-829B-A88A-7B42DC02AC0E}"/>
              </a:ext>
            </a:extLst>
          </p:cNvPr>
          <p:cNvPicPr>
            <a:picLocks noGrp="1" noChangeAspect="1"/>
          </p:cNvPicPr>
          <p:nvPr>
            <p:ph idx="1"/>
          </p:nvPr>
        </p:nvPicPr>
        <p:blipFill>
          <a:blip r:embed="rId2"/>
          <a:stretch>
            <a:fillRect/>
          </a:stretch>
        </p:blipFill>
        <p:spPr>
          <a:xfrm>
            <a:off x="1676820" y="0"/>
            <a:ext cx="9150280" cy="6654750"/>
          </a:xfrm>
        </p:spPr>
      </p:pic>
      <p:sp>
        <p:nvSpPr>
          <p:cNvPr id="6" name="TextBox 5">
            <a:extLst>
              <a:ext uri="{FF2B5EF4-FFF2-40B4-BE49-F238E27FC236}">
                <a16:creationId xmlns:a16="http://schemas.microsoft.com/office/drawing/2014/main" id="{5848DC1D-E8D7-F2A5-9989-EBBB853C4393}"/>
              </a:ext>
            </a:extLst>
          </p:cNvPr>
          <p:cNvSpPr txBox="1"/>
          <p:nvPr/>
        </p:nvSpPr>
        <p:spPr>
          <a:xfrm>
            <a:off x="5890284" y="6552104"/>
            <a:ext cx="1586429" cy="338554"/>
          </a:xfrm>
          <a:prstGeom prst="rect">
            <a:avLst/>
          </a:prstGeom>
          <a:noFill/>
        </p:spPr>
        <p:txBody>
          <a:bodyPr wrap="square" rtlCol="0">
            <a:spAutoFit/>
          </a:bodyPr>
          <a:lstStyle/>
          <a:p>
            <a:r>
              <a:rPr lang="en-US" altLang="zh-CN" sz="1600" dirty="0"/>
              <a:t>Ground</a:t>
            </a:r>
            <a:r>
              <a:rPr lang="zh-CN" altLang="en-US" sz="1600" dirty="0"/>
              <a:t> </a:t>
            </a:r>
            <a:r>
              <a:rPr lang="en-US" altLang="zh-CN" sz="1600" dirty="0"/>
              <a:t>truth</a:t>
            </a:r>
            <a:endParaRPr lang="en-US" sz="1600" dirty="0"/>
          </a:p>
        </p:txBody>
      </p:sp>
      <p:sp>
        <p:nvSpPr>
          <p:cNvPr id="7" name="TextBox 6">
            <a:extLst>
              <a:ext uri="{FF2B5EF4-FFF2-40B4-BE49-F238E27FC236}">
                <a16:creationId xmlns:a16="http://schemas.microsoft.com/office/drawing/2014/main" id="{799DA3A5-B95F-2DE5-40F6-2439D5582C24}"/>
              </a:ext>
            </a:extLst>
          </p:cNvPr>
          <p:cNvSpPr txBox="1"/>
          <p:nvPr/>
        </p:nvSpPr>
        <p:spPr>
          <a:xfrm rot="16200000">
            <a:off x="740964" y="2792187"/>
            <a:ext cx="1586429" cy="338554"/>
          </a:xfrm>
          <a:prstGeom prst="rect">
            <a:avLst/>
          </a:prstGeom>
          <a:noFill/>
        </p:spPr>
        <p:txBody>
          <a:bodyPr wrap="square" rtlCol="0">
            <a:spAutoFit/>
          </a:bodyPr>
          <a:lstStyle/>
          <a:p>
            <a:r>
              <a:rPr lang="en-US" altLang="zh-CN" sz="1600" dirty="0"/>
              <a:t>predictions</a:t>
            </a:r>
            <a:endParaRPr lang="en-US" sz="1600" dirty="0"/>
          </a:p>
        </p:txBody>
      </p:sp>
    </p:spTree>
    <p:extLst>
      <p:ext uri="{BB962C8B-B14F-4D97-AF65-F5344CB8AC3E}">
        <p14:creationId xmlns:p14="http://schemas.microsoft.com/office/powerpoint/2010/main" val="3942585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B0089F-D972-33D8-8EA1-F014746E550A}"/>
              </a:ext>
            </a:extLst>
          </p:cNvPr>
          <p:cNvGraphicFramePr>
            <a:graphicFrameLocks noGrp="1"/>
          </p:cNvGraphicFramePr>
          <p:nvPr>
            <p:extLst>
              <p:ext uri="{D42A27DB-BD31-4B8C-83A1-F6EECF244321}">
                <p14:modId xmlns:p14="http://schemas.microsoft.com/office/powerpoint/2010/main" val="3050667873"/>
              </p:ext>
            </p:extLst>
          </p:nvPr>
        </p:nvGraphicFramePr>
        <p:xfrm>
          <a:off x="2390321" y="2416627"/>
          <a:ext cx="7411358" cy="3102426"/>
        </p:xfrm>
        <a:graphic>
          <a:graphicData uri="http://schemas.openxmlformats.org/drawingml/2006/table">
            <a:tbl>
              <a:tblPr>
                <a:tableStyleId>{5C22544A-7EE6-4342-B048-85BDC9FD1C3A}</a:tableStyleId>
              </a:tblPr>
              <a:tblGrid>
                <a:gridCol w="1404767">
                  <a:extLst>
                    <a:ext uri="{9D8B030D-6E8A-4147-A177-3AD203B41FA5}">
                      <a16:colId xmlns:a16="http://schemas.microsoft.com/office/drawing/2014/main" val="497964276"/>
                    </a:ext>
                  </a:extLst>
                </a:gridCol>
                <a:gridCol w="6006591">
                  <a:extLst>
                    <a:ext uri="{9D8B030D-6E8A-4147-A177-3AD203B41FA5}">
                      <a16:colId xmlns:a16="http://schemas.microsoft.com/office/drawing/2014/main" val="1281303707"/>
                    </a:ext>
                  </a:extLst>
                </a:gridCol>
              </a:tblGrid>
              <a:tr h="344714">
                <a:tc>
                  <a:txBody>
                    <a:bodyPr/>
                    <a:lstStyle/>
                    <a:p>
                      <a:pPr algn="l" fontAlgn="b">
                        <a:buNone/>
                      </a:pPr>
                      <a:r>
                        <a:rPr lang="en-US" sz="2000" u="none" strike="noStrike">
                          <a:effectLst/>
                        </a:rPr>
                        <a:t>PSIRef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a:effectLst/>
                        </a:rPr>
                        <a:t>percent spliced in for references</a:t>
                      </a:r>
                      <a:endParaRPr lang="en-US" sz="2000" b="0" i="0" u="none" strike="noStrike">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699658004"/>
                  </a:ext>
                </a:extLst>
              </a:tr>
              <a:tr h="344714">
                <a:tc>
                  <a:txBody>
                    <a:bodyPr/>
                    <a:lstStyle/>
                    <a:p>
                      <a:pPr algn="l" fontAlgn="b">
                        <a:buNone/>
                      </a:pPr>
                      <a:r>
                        <a:rPr lang="en-US" sz="2000" u="none" strike="noStrike">
                          <a:effectLst/>
                        </a:rPr>
                        <a:t>PSIVar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a:effectLst/>
                        </a:rPr>
                        <a:t>percent spliced in for variants</a:t>
                      </a:r>
                      <a:endParaRPr lang="en-US" sz="2000" b="0" i="0" u="none" strike="noStrike">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1580869294"/>
                  </a:ext>
                </a:extLst>
              </a:tr>
              <a:tr h="344714">
                <a:tc>
                  <a:txBody>
                    <a:bodyPr/>
                    <a:lstStyle/>
                    <a:p>
                      <a:pPr algn="l" fontAlgn="b">
                        <a:buNone/>
                      </a:pPr>
                      <a:r>
                        <a:rPr lang="en-US" sz="2000" u="none" strike="noStrike" dirty="0">
                          <a:effectLst/>
                        </a:rPr>
                        <a:t>∆PSI </a:t>
                      </a:r>
                      <a:endParaRPr lang="en-US" sz="2000" b="0" i="0" u="none" strike="noStrike" dirty="0">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PSIVar</a:t>
                      </a:r>
                      <a:r>
                        <a:rPr lang="en-US" sz="2000" u="none" strike="noStrike" dirty="0">
                          <a:effectLst/>
                        </a:rPr>
                        <a:t> - </a:t>
                      </a:r>
                      <a:r>
                        <a:rPr lang="en-US" sz="2000" u="none" strike="noStrike" dirty="0" err="1">
                          <a:effectLst/>
                        </a:rPr>
                        <a:t>PSIRef</a:t>
                      </a:r>
                      <a:r>
                        <a:rPr lang="en-US" sz="2000" u="none" strike="noStrike" dirty="0">
                          <a:effectLst/>
                        </a:rPr>
                        <a:t> </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529773949"/>
                  </a:ext>
                </a:extLst>
              </a:tr>
              <a:tr h="344714">
                <a:tc>
                  <a:txBody>
                    <a:bodyPr/>
                    <a:lstStyle/>
                    <a:p>
                      <a:pPr algn="l" fontAlgn="b">
                        <a:buNone/>
                      </a:pPr>
                      <a:r>
                        <a:rPr lang="en-US" sz="2000" u="none" strike="noStrike">
                          <a:effectLst/>
                        </a:rPr>
                        <a:t>PRESRef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a:effectLst/>
                        </a:rPr>
                        <a:t>Percent reference exon splicing in a reference sample</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1682376526"/>
                  </a:ext>
                </a:extLst>
              </a:tr>
              <a:tr h="344714">
                <a:tc>
                  <a:txBody>
                    <a:bodyPr/>
                    <a:lstStyle/>
                    <a:p>
                      <a:pPr algn="l" fontAlgn="b">
                        <a:buNone/>
                      </a:pPr>
                      <a:r>
                        <a:rPr lang="en-US" sz="2000" u="none" strike="noStrike">
                          <a:effectLst/>
                        </a:rPr>
                        <a:t>PRESVar </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a:effectLst/>
                        </a:rPr>
                        <a:t>Percent reference exon splicing in a variant sample</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2354483657"/>
                  </a:ext>
                </a:extLst>
              </a:tr>
              <a:tr h="344714">
                <a:tc>
                  <a:txBody>
                    <a:bodyPr/>
                    <a:lstStyle/>
                    <a:p>
                      <a:pPr algn="l" fontAlgn="b">
                        <a:buNone/>
                      </a:pPr>
                      <a:r>
                        <a:rPr lang="en-US" sz="2000" u="none" strike="noStrike">
                          <a:effectLst/>
                        </a:rPr>
                        <a:t>∆PRES</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PRESVar</a:t>
                      </a:r>
                      <a:r>
                        <a:rPr lang="en-US" sz="2000" u="none" strike="noStrike" dirty="0">
                          <a:effectLst/>
                        </a:rPr>
                        <a:t> – </a:t>
                      </a:r>
                      <a:r>
                        <a:rPr lang="en-US" sz="2000" u="none" strike="noStrike" dirty="0" err="1">
                          <a:effectLst/>
                        </a:rPr>
                        <a:t>PRESRef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2932472325"/>
                  </a:ext>
                </a:extLst>
              </a:tr>
              <a:tr h="344714">
                <a:tc>
                  <a:txBody>
                    <a:bodyPr/>
                    <a:lstStyle/>
                    <a:p>
                      <a:pPr algn="l" fontAlgn="b">
                        <a:buNone/>
                      </a:pPr>
                      <a:r>
                        <a:rPr lang="en-US" sz="2000" u="none" strike="noStrike">
                          <a:effectLst/>
                        </a:rPr>
                        <a:t>AbSRef</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AbSRef</a:t>
                      </a:r>
                      <a:r>
                        <a:rPr lang="en-US" sz="2000" u="none" strike="noStrike" dirty="0">
                          <a:effectLst/>
                        </a:rPr>
                        <a:t> = 1 – </a:t>
                      </a:r>
                      <a:r>
                        <a:rPr lang="en-US" sz="2000" u="none" strike="noStrike" dirty="0" err="1">
                          <a:effectLst/>
                        </a:rPr>
                        <a:t>PSIRef</a:t>
                      </a:r>
                      <a:r>
                        <a:rPr lang="en-US" sz="2000" u="none" strike="noStrike" dirty="0">
                          <a:effectLst/>
                        </a:rPr>
                        <a:t> ⋅ </a:t>
                      </a:r>
                      <a:r>
                        <a:rPr lang="en-US" sz="2000" u="none" strike="noStrike" dirty="0" err="1">
                          <a:effectLst/>
                        </a:rPr>
                        <a:t>PRESRef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293407834"/>
                  </a:ext>
                </a:extLst>
              </a:tr>
              <a:tr h="344714">
                <a:tc>
                  <a:txBody>
                    <a:bodyPr/>
                    <a:lstStyle/>
                    <a:p>
                      <a:pPr algn="l" fontAlgn="b">
                        <a:buNone/>
                      </a:pPr>
                      <a:r>
                        <a:rPr lang="en-US" sz="2000" u="none" strike="noStrike">
                          <a:effectLst/>
                        </a:rPr>
                        <a:t>AbSVar</a:t>
                      </a:r>
                      <a:endParaRPr lang="en-US" sz="2000" b="0" i="0" u="none" strike="noStrike">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a:effectLst/>
                        </a:rPr>
                        <a:t>AbSVar = 1 – PSIVar ⋅ PRESVar </a:t>
                      </a:r>
                      <a:endParaRPr lang="en-US" sz="2000" b="0" i="0" u="none" strike="noStrike">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643144167"/>
                  </a:ext>
                </a:extLst>
              </a:tr>
              <a:tr h="344714">
                <a:tc>
                  <a:txBody>
                    <a:bodyPr/>
                    <a:lstStyle/>
                    <a:p>
                      <a:pPr algn="l" fontAlgn="b">
                        <a:buNone/>
                      </a:pPr>
                      <a:r>
                        <a:rPr lang="en-US" sz="2000" u="none" strike="noStrike" dirty="0">
                          <a:effectLst/>
                        </a:rPr>
                        <a:t>∆</a:t>
                      </a:r>
                      <a:r>
                        <a:rPr lang="en-US" sz="2000" u="none" strike="noStrike" dirty="0" err="1">
                          <a:effectLst/>
                        </a:rPr>
                        <a:t>AbS</a:t>
                      </a:r>
                      <a:r>
                        <a:rPr lang="en-US" sz="2000" u="none" strike="noStrike" dirty="0">
                          <a:effectLst/>
                        </a:rPr>
                        <a:t> </a:t>
                      </a:r>
                      <a:endParaRPr lang="en-US" sz="2000" b="0" i="0" u="none" strike="noStrike" dirty="0">
                        <a:solidFill>
                          <a:srgbClr val="000000"/>
                        </a:solidFill>
                        <a:effectLst/>
                        <a:latin typeface="Aptos Narrow" panose="020B0004020202020204" pitchFamily="34" charset="0"/>
                      </a:endParaRPr>
                    </a:p>
                  </a:txBody>
                  <a:tcPr marL="16158" marR="16158" marT="16158" marB="0" anchor="b"/>
                </a:tc>
                <a:tc>
                  <a:txBody>
                    <a:bodyPr/>
                    <a:lstStyle/>
                    <a:p>
                      <a:pPr algn="l" fontAlgn="b">
                        <a:buNone/>
                      </a:pPr>
                      <a:r>
                        <a:rPr lang="en-US" sz="2000" u="none" strike="noStrike" dirty="0" err="1">
                          <a:effectLst/>
                        </a:rPr>
                        <a:t>AbSVar</a:t>
                      </a:r>
                      <a:r>
                        <a:rPr lang="en-US" sz="2000" u="none" strike="noStrike" dirty="0">
                          <a:effectLst/>
                        </a:rPr>
                        <a:t> – </a:t>
                      </a:r>
                      <a:r>
                        <a:rPr lang="en-US" sz="2000" u="none" strike="noStrike" dirty="0" err="1">
                          <a:effectLst/>
                        </a:rPr>
                        <a:t>AbSRef</a:t>
                      </a:r>
                      <a:endParaRPr lang="en-US" sz="2000" b="0" i="0" u="none" strike="noStrike" dirty="0">
                        <a:solidFill>
                          <a:srgbClr val="000000"/>
                        </a:solidFill>
                        <a:effectLst/>
                        <a:latin typeface="Aptos Narrow" panose="020B0004020202020204" pitchFamily="34" charset="0"/>
                      </a:endParaRPr>
                    </a:p>
                  </a:txBody>
                  <a:tcPr marL="16158" marR="16158" marT="16158" marB="0" anchor="b"/>
                </a:tc>
                <a:extLst>
                  <a:ext uri="{0D108BD9-81ED-4DB2-BD59-A6C34878D82A}">
                    <a16:rowId xmlns:a16="http://schemas.microsoft.com/office/drawing/2014/main" val="3793196551"/>
                  </a:ext>
                </a:extLst>
              </a:tr>
            </a:tbl>
          </a:graphicData>
        </a:graphic>
      </p:graphicFrame>
      <p:sp>
        <p:nvSpPr>
          <p:cNvPr id="3" name="TextBox 2">
            <a:extLst>
              <a:ext uri="{FF2B5EF4-FFF2-40B4-BE49-F238E27FC236}">
                <a16:creationId xmlns:a16="http://schemas.microsoft.com/office/drawing/2014/main" id="{1A212EA9-E78E-1C50-64F8-9D8A1AF772A6}"/>
              </a:ext>
            </a:extLst>
          </p:cNvPr>
          <p:cNvSpPr txBox="1"/>
          <p:nvPr/>
        </p:nvSpPr>
        <p:spPr>
          <a:xfrm>
            <a:off x="2182218" y="523252"/>
            <a:ext cx="7827563" cy="584775"/>
          </a:xfrm>
          <a:prstGeom prst="rect">
            <a:avLst/>
          </a:prstGeom>
          <a:noFill/>
        </p:spPr>
        <p:txBody>
          <a:bodyPr wrap="square">
            <a:spAutoFit/>
          </a:bodyPr>
          <a:lstStyle/>
          <a:p>
            <a:r>
              <a:rPr lang="en-US" sz="3200" b="1" dirty="0">
                <a:solidFill>
                  <a:srgbClr val="494128"/>
                </a:solidFill>
                <a:latin typeface="Arial" panose="020B0604020202020204" pitchFamily="34" charset="0"/>
                <a:cs typeface="Arial" panose="020B0604020202020204" pitchFamily="34" charset="0"/>
              </a:rPr>
              <a:t>Training vs. Testing Dataset Overview</a:t>
            </a:r>
          </a:p>
        </p:txBody>
      </p:sp>
    </p:spTree>
    <p:extLst>
      <p:ext uri="{BB962C8B-B14F-4D97-AF65-F5344CB8AC3E}">
        <p14:creationId xmlns:p14="http://schemas.microsoft.com/office/powerpoint/2010/main" val="3508662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00044-03E5-FC54-AEF0-97432A6659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F3DA34-9F52-FDA5-0909-CA8AB6B990B7}"/>
              </a:ext>
            </a:extLst>
          </p:cNvPr>
          <p:cNvSpPr>
            <a:spLocks noGrp="1"/>
          </p:cNvSpPr>
          <p:nvPr>
            <p:ph idx="1"/>
          </p:nvPr>
        </p:nvSpPr>
        <p:spPr/>
        <p:txBody>
          <a:bodyPr/>
          <a:lstStyle/>
          <a:p>
            <a:r>
              <a:rPr lang="en-US" altLang="zh-CN" dirty="0"/>
              <a:t>Initial</a:t>
            </a:r>
            <a:r>
              <a:rPr lang="zh-CN" altLang="en-US" dirty="0"/>
              <a:t> </a:t>
            </a:r>
            <a:r>
              <a:rPr lang="en-US" altLang="zh-CN" dirty="0"/>
              <a:t>dataset</a:t>
            </a:r>
            <a:r>
              <a:rPr lang="zh-CN" altLang="en-US" dirty="0"/>
              <a:t> </a:t>
            </a:r>
            <a:r>
              <a:rPr lang="en-US" altLang="zh-CN" dirty="0"/>
              <a:t>[]</a:t>
            </a:r>
            <a:endParaRPr lang="en-US" dirty="0"/>
          </a:p>
          <a:p>
            <a:r>
              <a:rPr lang="en-US" dirty="0"/>
              <a:t>Compare</a:t>
            </a:r>
            <a:r>
              <a:rPr lang="zh-CN" altLang="en-US" dirty="0"/>
              <a:t> </a:t>
            </a:r>
            <a:r>
              <a:rPr lang="en-US" dirty="0" err="1"/>
              <a:t>Delta_PSI</a:t>
            </a:r>
            <a:r>
              <a:rPr lang="zh-CN" altLang="en-US" dirty="0"/>
              <a:t> </a:t>
            </a:r>
            <a:endParaRPr lang="en-US" altLang="zh-CN" dirty="0"/>
          </a:p>
          <a:p>
            <a:r>
              <a:rPr lang="en-US" altLang="zh-CN" dirty="0"/>
              <a:t>Add</a:t>
            </a:r>
            <a:r>
              <a:rPr lang="zh-CN" altLang="en-US" dirty="0"/>
              <a:t> </a:t>
            </a:r>
            <a:r>
              <a:rPr lang="en-US" altLang="zh-CN" dirty="0" err="1"/>
              <a:t>SpliceAI</a:t>
            </a:r>
            <a:r>
              <a:rPr lang="zh-CN" altLang="en-US" dirty="0"/>
              <a:t> </a:t>
            </a:r>
            <a:r>
              <a:rPr lang="en-US" altLang="zh-CN" dirty="0"/>
              <a:t>&amp;</a:t>
            </a:r>
            <a:r>
              <a:rPr lang="zh-CN" altLang="en-US" dirty="0"/>
              <a:t> </a:t>
            </a:r>
            <a:r>
              <a:rPr lang="en-US" altLang="zh-CN" dirty="0"/>
              <a:t>Pangolin</a:t>
            </a:r>
            <a:r>
              <a:rPr lang="zh-CN" altLang="en-US" dirty="0"/>
              <a:t> </a:t>
            </a:r>
            <a:r>
              <a:rPr lang="en-US" altLang="zh-CN" dirty="0"/>
              <a:t>&amp;</a:t>
            </a:r>
            <a:r>
              <a:rPr lang="zh-CN" altLang="en-US" dirty="0"/>
              <a:t> </a:t>
            </a:r>
            <a:r>
              <a:rPr lang="en-US" altLang="zh-CN" dirty="0" err="1"/>
              <a:t>Splicetransformer</a:t>
            </a:r>
            <a:endParaRPr lang="en-US" altLang="zh-CN" dirty="0"/>
          </a:p>
          <a:p>
            <a:r>
              <a:rPr lang="en-US" altLang="zh-CN" dirty="0"/>
              <a:t>Deep</a:t>
            </a:r>
            <a:r>
              <a:rPr lang="zh-CN" altLang="en-US" dirty="0"/>
              <a:t> </a:t>
            </a:r>
            <a:r>
              <a:rPr lang="en-US" altLang="zh-CN" dirty="0"/>
              <a:t>intron~(few)</a:t>
            </a:r>
            <a:endParaRPr lang="en-US" dirty="0"/>
          </a:p>
        </p:txBody>
      </p:sp>
    </p:spTree>
    <p:extLst>
      <p:ext uri="{BB962C8B-B14F-4D97-AF65-F5344CB8AC3E}">
        <p14:creationId xmlns:p14="http://schemas.microsoft.com/office/powerpoint/2010/main" val="624288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8A71E5-C6F4-9AC3-A194-237C2B5C0CE7}"/>
              </a:ext>
            </a:extLst>
          </p:cNvPr>
          <p:cNvPicPr>
            <a:picLocks noChangeAspect="1"/>
          </p:cNvPicPr>
          <p:nvPr/>
        </p:nvPicPr>
        <p:blipFill>
          <a:blip r:embed="rId2"/>
          <a:stretch>
            <a:fillRect/>
          </a:stretch>
        </p:blipFill>
        <p:spPr>
          <a:xfrm>
            <a:off x="2635250" y="508000"/>
            <a:ext cx="6921500" cy="5842000"/>
          </a:xfrm>
          <a:prstGeom prst="rect">
            <a:avLst/>
          </a:prstGeom>
        </p:spPr>
      </p:pic>
      <p:sp>
        <p:nvSpPr>
          <p:cNvPr id="5" name="Oval 4">
            <a:extLst>
              <a:ext uri="{FF2B5EF4-FFF2-40B4-BE49-F238E27FC236}">
                <a16:creationId xmlns:a16="http://schemas.microsoft.com/office/drawing/2014/main" id="{CD6A65FB-AFED-9E95-3769-CC1845167101}"/>
              </a:ext>
            </a:extLst>
          </p:cNvPr>
          <p:cNvSpPr/>
          <p:nvPr/>
        </p:nvSpPr>
        <p:spPr>
          <a:xfrm>
            <a:off x="7483151" y="4590661"/>
            <a:ext cx="466531" cy="485192"/>
          </a:xfrm>
          <a:prstGeom prst="ellipse">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01595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B8F27A-9445-27E8-659C-EA35FEA699FA}"/>
              </a:ext>
            </a:extLst>
          </p:cNvPr>
          <p:cNvPicPr>
            <a:picLocks noChangeAspect="1"/>
          </p:cNvPicPr>
          <p:nvPr/>
        </p:nvPicPr>
        <p:blipFill>
          <a:blip r:embed="rId2"/>
          <a:stretch>
            <a:fillRect/>
          </a:stretch>
        </p:blipFill>
        <p:spPr>
          <a:xfrm>
            <a:off x="2343088" y="0"/>
            <a:ext cx="7505824" cy="6858000"/>
          </a:xfrm>
          <a:prstGeom prst="rect">
            <a:avLst/>
          </a:prstGeom>
        </p:spPr>
      </p:pic>
      <p:sp>
        <p:nvSpPr>
          <p:cNvPr id="3" name="TextBox 2">
            <a:extLst>
              <a:ext uri="{FF2B5EF4-FFF2-40B4-BE49-F238E27FC236}">
                <a16:creationId xmlns:a16="http://schemas.microsoft.com/office/drawing/2014/main" id="{A4625596-A962-D10C-CA56-5E5C3BD1A574}"/>
              </a:ext>
            </a:extLst>
          </p:cNvPr>
          <p:cNvSpPr txBox="1"/>
          <p:nvPr/>
        </p:nvSpPr>
        <p:spPr>
          <a:xfrm>
            <a:off x="550843" y="6004193"/>
            <a:ext cx="1586429" cy="369332"/>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9133</a:t>
            </a:r>
            <a:endParaRPr lang="en-US" dirty="0"/>
          </a:p>
        </p:txBody>
      </p:sp>
      <p:sp>
        <p:nvSpPr>
          <p:cNvPr id="4" name="Rectangle 3">
            <a:extLst>
              <a:ext uri="{FF2B5EF4-FFF2-40B4-BE49-F238E27FC236}">
                <a16:creationId xmlns:a16="http://schemas.microsoft.com/office/drawing/2014/main" id="{6D9282A9-5C3B-5627-E0F7-AE64273059D5}"/>
              </a:ext>
            </a:extLst>
          </p:cNvPr>
          <p:cNvSpPr/>
          <p:nvPr/>
        </p:nvSpPr>
        <p:spPr>
          <a:xfrm>
            <a:off x="5541264" y="4718304"/>
            <a:ext cx="3712464" cy="2139696"/>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85958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A5C4D88A-D35C-F1A6-DC0A-6224321A9E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extLst>
              <a:ext uri="{FF2B5EF4-FFF2-40B4-BE49-F238E27FC236}">
                <a16:creationId xmlns:a16="http://schemas.microsoft.com/office/drawing/2014/main" id="{469CC1DF-9790-957B-2968-965B8EE55431}"/>
              </a:ext>
            </a:extLst>
          </p:cNvPr>
          <p:cNvPicPr>
            <a:picLocks noChangeAspect="1"/>
          </p:cNvPicPr>
          <p:nvPr/>
        </p:nvPicPr>
        <p:blipFill>
          <a:blip r:embed="rId2"/>
          <a:stretch>
            <a:fillRect/>
          </a:stretch>
        </p:blipFill>
        <p:spPr>
          <a:xfrm>
            <a:off x="2343088" y="0"/>
            <a:ext cx="7505824" cy="6858000"/>
          </a:xfrm>
          <a:prstGeom prst="rect">
            <a:avLst/>
          </a:prstGeom>
        </p:spPr>
      </p:pic>
      <p:sp>
        <p:nvSpPr>
          <p:cNvPr id="4" name="TextBox 3">
            <a:extLst>
              <a:ext uri="{FF2B5EF4-FFF2-40B4-BE49-F238E27FC236}">
                <a16:creationId xmlns:a16="http://schemas.microsoft.com/office/drawing/2014/main" id="{0C64742D-7B7A-3497-3FBD-EE6B28553A3C}"/>
              </a:ext>
            </a:extLst>
          </p:cNvPr>
          <p:cNvSpPr txBox="1"/>
          <p:nvPr/>
        </p:nvSpPr>
        <p:spPr>
          <a:xfrm>
            <a:off x="550843" y="6004193"/>
            <a:ext cx="1586429" cy="646331"/>
          </a:xfrm>
          <a:prstGeom prst="rect">
            <a:avLst/>
          </a:prstGeom>
          <a:noFill/>
        </p:spPr>
        <p:txBody>
          <a:bodyPr wrap="square" rtlCol="0">
            <a:spAutoFit/>
          </a:bodyPr>
          <a:lstStyle/>
          <a:p>
            <a:r>
              <a:rPr lang="en-US" altLang="zh-CN" dirty="0"/>
              <a:t>Test</a:t>
            </a:r>
            <a:r>
              <a:rPr lang="zh-CN" altLang="en-US" dirty="0"/>
              <a:t> </a:t>
            </a:r>
            <a:r>
              <a:rPr lang="en-US" altLang="zh-CN" dirty="0"/>
              <a:t>set:</a:t>
            </a:r>
            <a:r>
              <a:rPr lang="zh-CN" altLang="en-US" dirty="0"/>
              <a:t> </a:t>
            </a:r>
            <a:r>
              <a:rPr lang="en-US" altLang="zh-CN" dirty="0"/>
              <a:t>9133</a:t>
            </a:r>
          </a:p>
          <a:p>
            <a:r>
              <a:rPr lang="en-US" dirty="0"/>
              <a:t>Absolute</a:t>
            </a:r>
          </a:p>
        </p:txBody>
      </p:sp>
    </p:spTree>
    <p:extLst>
      <p:ext uri="{BB962C8B-B14F-4D97-AF65-F5344CB8AC3E}">
        <p14:creationId xmlns:p14="http://schemas.microsoft.com/office/powerpoint/2010/main" val="86930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8810</TotalTime>
  <Words>4685</Words>
  <Application>Microsoft Macintosh PowerPoint</Application>
  <PresentationFormat>Widescreen</PresentationFormat>
  <Paragraphs>470</Paragraphs>
  <Slides>38</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Roboto 2</vt:lpstr>
      <vt:lpstr>Aptos</vt:lpstr>
      <vt:lpstr>Aptos Display</vt:lpstr>
      <vt:lpstr>Aptos Narrow</vt:lpstr>
      <vt:lpstr>Arial</vt:lpstr>
      <vt:lpstr>Calibri</vt:lpstr>
      <vt:lpstr>Helvetica</vt:lpstr>
      <vt:lpstr>Merriweather Sans</vt:lpstr>
      <vt:lpstr>Office Theme</vt:lpstr>
      <vt:lpstr>PowerPoint Presentation</vt:lpstr>
      <vt:lpstr>PowerPoint Presentation</vt:lpstr>
      <vt:lpstr>PowerPoint Presentation</vt:lpstr>
      <vt:lpstr>PowerPoint Presentation</vt:lpstr>
      <vt:lpstr>PowerPoint Presentation</vt:lpstr>
      <vt:lpstr>PowerPoint Presentation</vt:lpstr>
      <vt:lpstr>Overview  7 groups 28 predictions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Evolutionary_Action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Zhang, Sirui</dc:creator>
  <cp:lastModifiedBy>Zhang, Sirui</cp:lastModifiedBy>
  <cp:revision>9</cp:revision>
  <dcterms:created xsi:type="dcterms:W3CDTF">2025-12-01T02:33:12Z</dcterms:created>
  <dcterms:modified xsi:type="dcterms:W3CDTF">2025-12-08T04:46:29Z</dcterms:modified>
</cp:coreProperties>
</file>