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6"/>
  </p:notesMasterIdLst>
  <p:sldIdLst>
    <p:sldId id="2147472940" r:id="rId2"/>
    <p:sldId id="2147472941" r:id="rId3"/>
    <p:sldId id="2147472942" r:id="rId4"/>
    <p:sldId id="2147472949" r:id="rId5"/>
    <p:sldId id="2147472887" r:id="rId6"/>
    <p:sldId id="2147472888" r:id="rId7"/>
    <p:sldId id="2147472951" r:id="rId8"/>
    <p:sldId id="2147472889" r:id="rId9"/>
    <p:sldId id="2147472946" r:id="rId10"/>
    <p:sldId id="2147472944" r:id="rId11"/>
    <p:sldId id="2147472876" r:id="rId12"/>
    <p:sldId id="2147472879" r:id="rId13"/>
    <p:sldId id="2147472878" r:id="rId14"/>
    <p:sldId id="2147472881" r:id="rId15"/>
    <p:sldId id="2147472923" r:id="rId16"/>
    <p:sldId id="2147472924" r:id="rId17"/>
    <p:sldId id="2147472925" r:id="rId18"/>
    <p:sldId id="2147472882" r:id="rId19"/>
    <p:sldId id="2147472947" r:id="rId20"/>
    <p:sldId id="2147472948" r:id="rId21"/>
    <p:sldId id="2147472905" r:id="rId22"/>
    <p:sldId id="2147472950" r:id="rId23"/>
    <p:sldId id="2147472903" r:id="rId24"/>
    <p:sldId id="2147472896" r:id="rId25"/>
  </p:sldIdLst>
  <p:sldSz cx="12192000" cy="6858000"/>
  <p:notesSz cx="6858000" cy="9144000"/>
  <p:embeddedFontLst>
    <p:embeddedFont>
      <p:font typeface="Open Sans" panose="020B060603050402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348"/>
    <p:restoredTop sz="93615"/>
  </p:normalViewPr>
  <p:slideViewPr>
    <p:cSldViewPr snapToGrid="0">
      <p:cViewPr varScale="1">
        <p:scale>
          <a:sx n="84" d="100"/>
          <a:sy n="84" d="100"/>
        </p:scale>
        <p:origin x="184" y="6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i="0">
                <a:solidFill>
                  <a:srgbClr val="0070C0"/>
                </a:solidFill>
              </a:rPr>
              <a:t>At CAGI7</a:t>
            </a:r>
            <a:r>
              <a:rPr lang="en-US" sz="1200" i="0">
                <a:solidFill>
                  <a:srgbClr val="0070C0"/>
                </a:solidFill>
                <a:latin typeface="Arial"/>
                <a:ea typeface="Arial"/>
                <a:cs typeface="Arial"/>
                <a:sym typeface="Arial"/>
              </a:rPr>
              <a:t>,</a:t>
            </a:r>
            <a:r>
              <a:rPr lang="en-US" sz="1200" i="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36" name="Google Shape;13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1" name="Google Shape;51;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2a8ff01bae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22a8ff01bae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66121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each cell 1 mutation but each variant at least 100 cells…</a:t>
            </a:r>
            <a:endParaRPr/>
          </a:p>
        </p:txBody>
      </p:sp>
      <p:sp>
        <p:nvSpPr>
          <p:cNvPr id="124" name="Google Shape;12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4A0D7AA4-C9F7-C31B-5AA9-3262CE3F574B}"/>
            </a:ext>
          </a:extLst>
        </p:cNvPr>
        <p:cNvGrpSpPr/>
        <p:nvPr/>
      </p:nvGrpSpPr>
      <p:grpSpPr>
        <a:xfrm>
          <a:off x="0" y="0"/>
          <a:ext cx="0" cy="0"/>
          <a:chOff x="0" y="0"/>
          <a:chExt cx="0" cy="0"/>
        </a:xfrm>
      </p:grpSpPr>
      <p:sp>
        <p:nvSpPr>
          <p:cNvPr id="123" name="Google Shape;123;p9:notes">
            <a:extLst>
              <a:ext uri="{FF2B5EF4-FFF2-40B4-BE49-F238E27FC236}">
                <a16:creationId xmlns:a16="http://schemas.microsoft.com/office/drawing/2014/main" id="{97AF85F4-6DEA-9C9B-8E17-EE4FCE64E85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each cell 1 mutation but each variant at least 100 cells…</a:t>
            </a:r>
            <a:endParaRPr/>
          </a:p>
        </p:txBody>
      </p:sp>
      <p:sp>
        <p:nvSpPr>
          <p:cNvPr id="124" name="Google Shape;124;p9:notes">
            <a:extLst>
              <a:ext uri="{FF2B5EF4-FFF2-40B4-BE49-F238E27FC236}">
                <a16:creationId xmlns:a16="http://schemas.microsoft.com/office/drawing/2014/main" id="{733751A2-825C-7582-9124-3455D7B198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0439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EII box / text in red, bigger</a:t>
            </a:r>
            <a:endParaRPr/>
          </a:p>
        </p:txBody>
      </p:sp>
      <p:sp>
        <p:nvSpPr>
          <p:cNvPr id="133" name="Google Shape;13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2a8ff01bae_0_2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9" name="Google Shape;99;g22a8ff01bae_0_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10369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8153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5DDF1-50D1-9D4E-D7D3-61A42FE5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770747-08F2-4AFA-C62A-1B80520EA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96D453-9167-DA19-82C4-A5F975F7F3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011D94-3D06-A375-6B92-6527C033B53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5580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91E92-AA76-D4D2-4993-BCC6CF5BF2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5BC58-2BC6-40FB-B9E6-14B1D3926F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F37F20-7010-9C97-40A1-A1B9E77B05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ACDEFDF-1ED4-74B1-918E-8E3078EF0839}"/>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243917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48153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94766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
        <p:cNvGrpSpPr/>
        <p:nvPr/>
      </p:nvGrpSpPr>
      <p:grpSpPr>
        <a:xfrm>
          <a:off x="0" y="0"/>
          <a:ext cx="0" cy="0"/>
          <a:chOff x="0" y="0"/>
          <a:chExt cx="0" cy="0"/>
        </a:xfrm>
      </p:grpSpPr>
      <p:sp>
        <p:nvSpPr>
          <p:cNvPr id="14" name="Google Shape;14;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Open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016148" y="113659"/>
            <a:ext cx="10515600" cy="85039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1016148" y="113659"/>
            <a:ext cx="10515600" cy="85039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1" name="Google Shape;31;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3" name="Google Shape;33;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4"/>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 name="Google Shape;37;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38" name="Google Shape;38;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9"/>
        <p:cNvGrpSpPr/>
        <p:nvPr/>
      </p:nvGrpSpPr>
      <p:grpSpPr>
        <a:xfrm>
          <a:off x="0" y="0"/>
          <a:ext cx="0" cy="0"/>
          <a:chOff x="0" y="0"/>
          <a:chExt cx="0" cy="0"/>
        </a:xfrm>
      </p:grpSpPr>
      <p:sp>
        <p:nvSpPr>
          <p:cNvPr id="40" name="Google Shape;40;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Open Sans"/>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10"/>
          <p:cNvSpPr>
            <a:spLocks noGrp="1"/>
          </p:cNvSpPr>
          <p:nvPr>
            <p:ph type="pic" idx="2"/>
          </p:nvPr>
        </p:nvSpPr>
        <p:spPr>
          <a:xfrm>
            <a:off x="5183188" y="987425"/>
            <a:ext cx="6172200" cy="4873625"/>
          </a:xfrm>
          <a:prstGeom prst="rect">
            <a:avLst/>
          </a:prstGeom>
          <a:noFill/>
          <a:ln>
            <a:noFill/>
          </a:ln>
        </p:spPr>
      </p:sp>
      <p:sp>
        <p:nvSpPr>
          <p:cNvPr id="42" name="Google Shape;42;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3"/>
        <p:cNvGrpSpPr/>
        <p:nvPr/>
      </p:nvGrpSpPr>
      <p:grpSpPr>
        <a:xfrm>
          <a:off x="0" y="0"/>
          <a:ext cx="0" cy="0"/>
          <a:chOff x="0" y="0"/>
          <a:chExt cx="0" cy="0"/>
        </a:xfrm>
      </p:grpSpPr>
      <p:sp>
        <p:nvSpPr>
          <p:cNvPr id="44" name="Google Shape;44;p11"/>
          <p:cNvSpPr txBox="1">
            <a:spLocks noGrp="1"/>
          </p:cNvSpPr>
          <p:nvPr>
            <p:ph type="title"/>
          </p:nvPr>
        </p:nvSpPr>
        <p:spPr>
          <a:xfrm>
            <a:off x="1016148" y="113659"/>
            <a:ext cx="10515600" cy="85039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6"/>
        <p:cNvGrpSpPr/>
        <p:nvPr/>
      </p:nvGrpSpPr>
      <p:grpSpPr>
        <a:xfrm>
          <a:off x="0" y="0"/>
          <a:ext cx="0" cy="0"/>
          <a:chOff x="0" y="0"/>
          <a:chExt cx="0" cy="0"/>
        </a:xfrm>
      </p:grpSpPr>
      <p:sp>
        <p:nvSpPr>
          <p:cNvPr id="47" name="Google Shape;47;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2"/>
        <p:cNvGrpSpPr/>
        <p:nvPr/>
      </p:nvGrpSpPr>
      <p:grpSpPr>
        <a:xfrm>
          <a:off x="0" y="0"/>
          <a:ext cx="0" cy="0"/>
          <a:chOff x="0" y="0"/>
          <a:chExt cx="0" cy="0"/>
        </a:xfrm>
      </p:grpSpPr>
    </p:spTree>
    <p:extLst>
      <p:ext uri="{BB962C8B-B14F-4D97-AF65-F5344CB8AC3E}">
        <p14:creationId xmlns:p14="http://schemas.microsoft.com/office/powerpoint/2010/main" val="1986243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016148" y="113659"/>
            <a:ext cx="10515600" cy="85039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000"/>
              <a:buFont typeface="Open Sans"/>
              <a:buNone/>
              <a:defRPr sz="4000" b="0" i="0" u="none" strike="noStrike" cap="none">
                <a:solidFill>
                  <a:schemeClr val="dk1"/>
                </a:solidFill>
                <a:latin typeface="Open Sans"/>
                <a:ea typeface="Open Sans"/>
                <a:cs typeface="Open Sans"/>
                <a:sym typeface="Open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Open Sans"/>
                <a:ea typeface="Open Sans"/>
                <a:cs typeface="Open Sans"/>
                <a:sym typeface="Open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Open Sans"/>
                <a:ea typeface="Open Sans"/>
                <a:cs typeface="Open Sans"/>
                <a:sym typeface="Open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Open Sans"/>
                <a:ea typeface="Open Sans"/>
                <a:cs typeface="Open Sans"/>
                <a:sym typeface="Open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Open Sans"/>
                <a:ea typeface="Open Sans"/>
                <a:cs typeface="Open Sans"/>
                <a:sym typeface="Open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2" name="Google Shape;12;p1"/>
          <p:cNvPicPr preferRelativeResize="0"/>
          <p:nvPr/>
        </p:nvPicPr>
        <p:blipFill rotWithShape="1">
          <a:blip r:embed="rId12" cstate="email">
            <a:alphaModFix/>
            <a:extLst>
              <a:ext uri="{28A0092B-C50C-407E-A947-70E740481C1C}">
                <a14:useLocalDpi xmlns:a14="http://schemas.microsoft.com/office/drawing/2010/main"/>
              </a:ext>
            </a:extLst>
          </a:blip>
          <a:srcRect/>
          <a:stretch/>
        </p:blipFill>
        <p:spPr>
          <a:xfrm>
            <a:off x="138616" y="113659"/>
            <a:ext cx="877532" cy="850392"/>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3" r:id="rId4"/>
    <p:sldLayoutId id="2147483654" r:id="rId5"/>
    <p:sldLayoutId id="2147483655" r:id="rId6"/>
    <p:sldLayoutId id="2147483656" r:id="rId7"/>
    <p:sldLayoutId id="2147483657" r:id="rId8"/>
    <p:sldLayoutId id="2147483658" r:id="rId9"/>
    <p:sldLayoutId id="214748366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3.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5.png"/><Relationship Id="rId4" Type="http://schemas.openxmlformats.org/officeDocument/2006/relationships/image" Target="../media/image24.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10" Type="http://schemas.openxmlformats.org/officeDocument/2006/relationships/image" Target="../media/image43.png"/><Relationship Id="rId4" Type="http://schemas.openxmlformats.org/officeDocument/2006/relationships/image" Target="../media/image37.png"/><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1"/>
          <p:cNvSpPr txBox="1"/>
          <p:nvPr/>
        </p:nvSpPr>
        <p:spPr>
          <a:xfrm>
            <a:off x="0" y="0"/>
            <a:ext cx="12192000" cy="932087"/>
          </a:xfrm>
          <a:prstGeom prst="rect">
            <a:avLst/>
          </a:prstGeom>
          <a:noFill/>
          <a:ln>
            <a:noFill/>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Clr>
                <a:schemeClr val="dk1"/>
              </a:buClr>
              <a:buSzPts val="3600"/>
              <a:buFont typeface="Arial"/>
              <a:buNone/>
            </a:pPr>
            <a:r>
              <a:rPr lang="en-US" sz="3600" b="0" i="0" u="none" strike="noStrike" cap="small" dirty="0">
                <a:solidFill>
                  <a:schemeClr val="dk1"/>
                </a:solidFill>
                <a:latin typeface="Arial"/>
                <a:ea typeface="Arial"/>
                <a:cs typeface="Arial"/>
                <a:sym typeface="Arial"/>
              </a:rPr>
              <a:t>CAGI</a:t>
            </a:r>
            <a:r>
              <a:rPr lang="en-US" sz="3600" b="0" i="0" u="none" strike="noStrike" cap="none" dirty="0">
                <a:solidFill>
                  <a:schemeClr val="dk1"/>
                </a:solidFill>
                <a:latin typeface="Arial"/>
                <a:ea typeface="Arial"/>
                <a:cs typeface="Arial"/>
                <a:sym typeface="Arial"/>
              </a:rPr>
              <a:t>7</a:t>
            </a:r>
            <a:r>
              <a:rPr lang="en-US" sz="1600" b="1" i="0" u="none" strike="noStrike" cap="none" dirty="0">
                <a:solidFill>
                  <a:srgbClr val="404041"/>
                </a:solidFill>
                <a:latin typeface="Arial"/>
                <a:ea typeface="Arial"/>
                <a:cs typeface="Arial"/>
                <a:sym typeface="Arial"/>
              </a:rPr>
              <a:t> </a:t>
            </a:r>
            <a:r>
              <a:rPr lang="en-US" sz="3600" b="0" i="0" u="none" strike="noStrike" cap="small" dirty="0">
                <a:solidFill>
                  <a:schemeClr val="dk1"/>
                </a:solidFill>
                <a:latin typeface="Arial"/>
                <a:ea typeface="Arial"/>
                <a:cs typeface="Arial"/>
                <a:sym typeface="Arial"/>
              </a:rPr>
              <a:t> slide pack guidelines</a:t>
            </a:r>
            <a:endParaRPr sz="1400" b="0" i="0" u="none" strike="noStrike" cap="none" dirty="0">
              <a:solidFill>
                <a:srgbClr val="000000"/>
              </a:solidFill>
              <a:latin typeface="Arial"/>
              <a:ea typeface="Arial"/>
              <a:cs typeface="Arial"/>
              <a:sym typeface="Arial"/>
            </a:endParaRPr>
          </a:p>
        </p:txBody>
      </p:sp>
      <p:sp>
        <p:nvSpPr>
          <p:cNvPr id="139" name="Google Shape;139;p1"/>
          <p:cNvSpPr txBox="1"/>
          <p:nvPr/>
        </p:nvSpPr>
        <p:spPr>
          <a:xfrm>
            <a:off x="191386" y="1637414"/>
            <a:ext cx="11753331" cy="5220586"/>
          </a:xfrm>
          <a:prstGeom prst="rect">
            <a:avLst/>
          </a:prstGeom>
          <a:noFill/>
          <a:ln>
            <a:noFill/>
          </a:ln>
        </p:spPr>
        <p:txBody>
          <a:bodyPr spcFirstLastPara="1" wrap="square" lIns="91425" tIns="45700" rIns="91425" bIns="45700" anchor="t" anchorCtr="0">
            <a:noAutofit/>
          </a:bodyPr>
          <a:lstStyle/>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may use or publish any content of these slides only in compliance with the CAGI Data Use Agreement.</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must acknowledge the original authors of these slides and CAGI7.  Include the acknowledgement banner across the bottom.</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must include the CAGI credits slide in their presentations.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 a red X over the entire slide may not be used in any circumstances.</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 a blue slash (embargoed) may not be used unless the embargo is explicitly lifted.</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Slides without slash or X may be tweeted unless flagged with the “No tweet” icon.</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sz="1400" b="0" i="0" u="none" strike="noStrike" cap="none" dirty="0">
              <a:solidFill>
                <a:srgbClr val="000000"/>
              </a:solidFill>
              <a:latin typeface="Arial"/>
              <a:ea typeface="Arial"/>
              <a:cs typeface="Arial"/>
              <a:sym typeface="Arial"/>
            </a:endParaRPr>
          </a:p>
          <a:p>
            <a:pPr marL="228600" marR="0" lvl="0" indent="-228600" algn="l" rtl="0">
              <a:lnSpc>
                <a:spcPct val="100000"/>
              </a:lnSpc>
              <a:spcBef>
                <a:spcPts val="0"/>
              </a:spcBef>
              <a:spcAft>
                <a:spcPts val="0"/>
              </a:spcAft>
              <a:buClr>
                <a:schemeClr val="dk1"/>
              </a:buClr>
              <a:buSzPts val="1600"/>
              <a:buFont typeface="Arial"/>
              <a:buChar char="•"/>
            </a:pPr>
            <a:r>
              <a:rPr lang="en-US" sz="1600" b="0" i="0" u="none" strike="noStrike" cap="none" dirty="0">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sz="1400" b="0" i="0" u="none" strike="noStrike" cap="none" dirty="0">
              <a:solidFill>
                <a:srgbClr val="000000"/>
              </a:solidFill>
              <a:latin typeface="Arial"/>
              <a:ea typeface="Arial"/>
              <a:cs typeface="Arial"/>
              <a:sym typeface="Arial"/>
            </a:endParaRPr>
          </a:p>
        </p:txBody>
      </p:sp>
      <p:sp>
        <p:nvSpPr>
          <p:cNvPr id="140" name="Google Shape;140;p1"/>
          <p:cNvSpPr txBox="1"/>
          <p:nvPr/>
        </p:nvSpPr>
        <p:spPr>
          <a:xfrm>
            <a:off x="0" y="818707"/>
            <a:ext cx="12191999"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chemeClr val="dk1"/>
                </a:solidFill>
                <a:latin typeface="Arial"/>
                <a:ea typeface="Arial"/>
                <a:cs typeface="Arial"/>
                <a:sym typeface="Arial"/>
              </a:rPr>
              <a:t>I agree to my slides being used according to the following terms:</a:t>
            </a:r>
            <a:br>
              <a:rPr lang="en-US" sz="2400" b="0" i="0" u="none" strike="noStrike" cap="none" dirty="0">
                <a:solidFill>
                  <a:schemeClr val="dk1"/>
                </a:solidFill>
                <a:latin typeface="Arial"/>
                <a:ea typeface="Arial"/>
                <a:cs typeface="Arial"/>
                <a:sym typeface="Arial"/>
              </a:rPr>
            </a:br>
            <a:r>
              <a:rPr lang="en-US" sz="2400" b="0" i="0" u="none" strike="noStrike" cap="none" dirty="0">
                <a:solidFill>
                  <a:srgbClr val="FF0000"/>
                </a:solidFill>
                <a:latin typeface="Arial"/>
                <a:ea typeface="Arial"/>
                <a:cs typeface="Arial"/>
                <a:sym typeface="Arial"/>
              </a:rPr>
              <a:t>__Kinga Bujakowska__</a:t>
            </a:r>
            <a:endParaRPr sz="1400" b="0" i="0" u="none" strike="noStrike" cap="none" dirty="0">
              <a:solidFill>
                <a:srgbClr val="000000"/>
              </a:solidFill>
              <a:latin typeface="Arial"/>
              <a:ea typeface="Arial"/>
              <a:cs typeface="Arial"/>
              <a:sym typeface="Arial"/>
            </a:endParaRPr>
          </a:p>
        </p:txBody>
      </p:sp>
      <p:grpSp>
        <p:nvGrpSpPr>
          <p:cNvPr id="141" name="Google Shape;141;p1"/>
          <p:cNvGrpSpPr/>
          <p:nvPr/>
        </p:nvGrpSpPr>
        <p:grpSpPr>
          <a:xfrm>
            <a:off x="11710128" y="5443867"/>
            <a:ext cx="290486" cy="279032"/>
            <a:chOff x="5373" y="3933"/>
            <a:chExt cx="387" cy="387"/>
          </a:xfrm>
        </p:grpSpPr>
        <p:sp>
          <p:nvSpPr>
            <p:cNvPr id="142" name="Google Shape;142;p1"/>
            <p:cNvSpPr/>
            <p:nvPr/>
          </p:nvSpPr>
          <p:spPr>
            <a:xfrm>
              <a:off x="5373" y="3933"/>
              <a:ext cx="387" cy="387"/>
            </a:xfrm>
            <a:prstGeom prst="ellipse">
              <a:avLst/>
            </a:prstGeom>
            <a:solidFill>
              <a:schemeClr val="lt1"/>
            </a:solidFill>
            <a:ln w="28575" cap="flat" cmpd="sng">
              <a:solidFill>
                <a:srgbClr val="FF0200"/>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143" name="Google Shape;143;p1"/>
            <p:cNvPicPr preferRelativeResize="0"/>
            <p:nvPr/>
          </p:nvPicPr>
          <p:blipFill rotWithShape="1">
            <a:blip r:embed="rId3">
              <a:alphaModFix/>
            </a:blip>
            <a:srcRect/>
            <a:stretch/>
          </p:blipFill>
          <p:spPr>
            <a:xfrm>
              <a:off x="5411" y="4005"/>
              <a:ext cx="311" cy="248"/>
            </a:xfrm>
            <a:prstGeom prst="rect">
              <a:avLst/>
            </a:prstGeom>
            <a:noFill/>
            <a:ln>
              <a:noFill/>
            </a:ln>
          </p:spPr>
        </p:pic>
        <p:cxnSp>
          <p:nvCxnSpPr>
            <p:cNvPr id="144" name="Google Shape;144;p1"/>
            <p:cNvCxnSpPr/>
            <p:nvPr/>
          </p:nvCxnSpPr>
          <p:spPr>
            <a:xfrm rot="10800000" flipH="1">
              <a:off x="5436" y="3971"/>
              <a:ext cx="267" cy="311"/>
            </a:xfrm>
            <a:prstGeom prst="straightConnector1">
              <a:avLst/>
            </a:prstGeom>
            <a:noFill/>
            <a:ln w="28575" cap="flat" cmpd="sng">
              <a:solidFill>
                <a:srgbClr val="FF0200"/>
              </a:solidFill>
              <a:prstDash val="solid"/>
              <a:round/>
              <a:headEnd type="none" w="sm" len="sm"/>
              <a:tailEnd type="none" w="sm" len="sm"/>
            </a:ln>
          </p:spPr>
        </p:cxn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4" name="Google Shape;54;p13"/>
          <p:cNvSpPr txBox="1">
            <a:spLocks noGrp="1"/>
          </p:cNvSpPr>
          <p:nvPr>
            <p:ph type="ctrTitle"/>
          </p:nvPr>
        </p:nvSpPr>
        <p:spPr>
          <a:xfrm>
            <a:off x="1372689" y="1518407"/>
            <a:ext cx="9892146" cy="2211300"/>
          </a:xfrm>
          <a:prstGeom prst="rect">
            <a:avLst/>
          </a:prstGeom>
          <a:noFill/>
          <a:ln>
            <a:noFill/>
          </a:ln>
        </p:spPr>
        <p:txBody>
          <a:bodyPr spcFirstLastPara="1" wrap="square" lIns="91425" tIns="45700" rIns="91425" bIns="45700" anchor="ctr" anchorCtr="0">
            <a:noAutofit/>
          </a:bodyPr>
          <a:lstStyle/>
          <a:p>
            <a:pPr marL="0" marR="0">
              <a:spcBef>
                <a:spcPts val="0"/>
              </a:spcBef>
              <a:spcAft>
                <a:spcPts val="0"/>
              </a:spcAft>
            </a:pPr>
            <a:r>
              <a:rPr lang="en-US" altLang="en-US" sz="4000" b="1" dirty="0">
                <a:solidFill>
                  <a:srgbClr val="494128"/>
                </a:solidFill>
                <a:latin typeface="Roboto 4"/>
              </a:rPr>
              <a:t>Predict aberrant splicing for peri-</a:t>
            </a:r>
            <a:r>
              <a:rPr lang="en-US" altLang="en-US" sz="4000" b="1" dirty="0" err="1">
                <a:solidFill>
                  <a:srgbClr val="494128"/>
                </a:solidFill>
                <a:latin typeface="Roboto 4"/>
              </a:rPr>
              <a:t>exonic</a:t>
            </a:r>
            <a:r>
              <a:rPr lang="en-US" altLang="en-US" sz="4000" b="1" dirty="0">
                <a:solidFill>
                  <a:srgbClr val="494128"/>
                </a:solidFill>
                <a:latin typeface="Roboto 4"/>
              </a:rPr>
              <a:t> and deep intronic variants</a:t>
            </a:r>
            <a:endParaRPr lang="en-US" sz="4000" dirty="0">
              <a:effectLst/>
              <a:latin typeface="+mj-lt"/>
              <a:ea typeface="Times New Roman" panose="02020603050405020304" pitchFamily="18" charset="0"/>
              <a:cs typeface="Calibri" panose="020F0502020204030204" pitchFamily="34" charset="0"/>
            </a:endParaRPr>
          </a:p>
        </p:txBody>
      </p:sp>
      <p:pic>
        <p:nvPicPr>
          <p:cNvPr id="55" name="Google Shape;55;p13"/>
          <p:cNvPicPr preferRelativeResize="0"/>
          <p:nvPr/>
        </p:nvPicPr>
        <p:blipFill rotWithShape="1">
          <a:blip r:embed="rId3">
            <a:alphaModFix/>
          </a:blip>
          <a:srcRect/>
          <a:stretch/>
        </p:blipFill>
        <p:spPr>
          <a:xfrm>
            <a:off x="0" y="5907452"/>
            <a:ext cx="2745379" cy="964903"/>
          </a:xfrm>
          <a:prstGeom prst="rect">
            <a:avLst/>
          </a:prstGeom>
          <a:noFill/>
          <a:ln>
            <a:noFill/>
          </a:ln>
        </p:spPr>
      </p:pic>
      <p:sp>
        <p:nvSpPr>
          <p:cNvPr id="56" name="Google Shape;56;p13"/>
          <p:cNvSpPr txBox="1"/>
          <p:nvPr/>
        </p:nvSpPr>
        <p:spPr>
          <a:xfrm>
            <a:off x="1448790" y="4455622"/>
            <a:ext cx="9488384" cy="145183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dk1"/>
              </a:buClr>
              <a:buSzPts val="2800"/>
              <a:buFont typeface="Calibri"/>
              <a:buNone/>
            </a:pPr>
            <a:r>
              <a:rPr lang="en-US" sz="2600" b="1" dirty="0">
                <a:solidFill>
                  <a:srgbClr val="212121"/>
                </a:solidFill>
                <a:latin typeface="+mj-lt"/>
                <a:ea typeface="Calibri"/>
                <a:cs typeface="Calibri"/>
                <a:sym typeface="Calibri"/>
              </a:rPr>
              <a:t>Kinga M. Bujakowska</a:t>
            </a:r>
            <a:endParaRPr lang="en-US" sz="2600" b="0" i="0" u="none" strike="noStrike" cap="none" dirty="0">
              <a:solidFill>
                <a:srgbClr val="212121"/>
              </a:solidFill>
              <a:latin typeface="+mj-lt"/>
              <a:ea typeface="Calibri"/>
              <a:cs typeface="Calibri"/>
              <a:sym typeface="Calibri"/>
            </a:endParaRPr>
          </a:p>
          <a:p>
            <a:pPr marL="0" marR="0" lvl="0" indent="0" algn="ctr" rtl="0">
              <a:spcBef>
                <a:spcPts val="0"/>
              </a:spcBef>
              <a:spcAft>
                <a:spcPts val="0"/>
              </a:spcAft>
              <a:buClr>
                <a:schemeClr val="dk1"/>
              </a:buClr>
              <a:buSzPts val="2400"/>
              <a:buFont typeface="Calibri"/>
              <a:buNone/>
            </a:pPr>
            <a:r>
              <a:rPr lang="en-US" sz="2600" b="0" i="0" u="none" strike="noStrike" cap="none" dirty="0">
                <a:solidFill>
                  <a:srgbClr val="212121"/>
                </a:solidFill>
                <a:latin typeface="+mj-lt"/>
                <a:ea typeface="Calibri"/>
                <a:cs typeface="Calibri"/>
                <a:sym typeface="Calibri"/>
              </a:rPr>
              <a:t>CAGI7 Conference</a:t>
            </a:r>
          </a:p>
          <a:p>
            <a:pPr marL="0" marR="0" lvl="0" indent="0" algn="ctr" rtl="0">
              <a:spcBef>
                <a:spcPts val="0"/>
              </a:spcBef>
              <a:spcAft>
                <a:spcPts val="0"/>
              </a:spcAft>
              <a:buClr>
                <a:schemeClr val="dk1"/>
              </a:buClr>
              <a:buSzPts val="2400"/>
              <a:buFont typeface="Calibri"/>
              <a:buNone/>
            </a:pPr>
            <a:r>
              <a:rPr lang="en-US" sz="2600" b="0" i="0" u="none" strike="noStrike" cap="none" dirty="0">
                <a:solidFill>
                  <a:srgbClr val="212121"/>
                </a:solidFill>
                <a:latin typeface="+mj-lt"/>
                <a:ea typeface="Calibri"/>
                <a:cs typeface="Calibri"/>
                <a:sym typeface="Calibri"/>
              </a:rPr>
              <a:t>Boston, 2025-12-08</a:t>
            </a:r>
            <a:endParaRPr sz="2600" b="0" i="0" u="none" strike="noStrike" cap="none" dirty="0">
              <a:solidFill>
                <a:srgbClr val="212121"/>
              </a:solidFill>
              <a:latin typeface="+mj-lt"/>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4E35A2-F998-D53C-E362-EC9898B963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B3B089-583A-D658-AFCE-4D912BF4B39A}"/>
              </a:ext>
            </a:extLst>
          </p:cNvPr>
          <p:cNvSpPr>
            <a:spLocks noGrp="1"/>
          </p:cNvSpPr>
          <p:nvPr>
            <p:ph type="title"/>
          </p:nvPr>
        </p:nvSpPr>
        <p:spPr>
          <a:xfrm>
            <a:off x="1016148" y="113659"/>
            <a:ext cx="11175852" cy="850392"/>
          </a:xfrm>
        </p:spPr>
        <p:txBody>
          <a:bodyPr>
            <a:normAutofit/>
          </a:bodyPr>
          <a:lstStyle/>
          <a:p>
            <a:r>
              <a:rPr lang="en-US" dirty="0"/>
              <a:t>Study Motivation</a:t>
            </a:r>
          </a:p>
        </p:txBody>
      </p:sp>
      <p:pic>
        <p:nvPicPr>
          <p:cNvPr id="4" name="Picture 3">
            <a:extLst>
              <a:ext uri="{FF2B5EF4-FFF2-40B4-BE49-F238E27FC236}">
                <a16:creationId xmlns:a16="http://schemas.microsoft.com/office/drawing/2014/main" id="{A4DDA0F2-DAF3-B571-9349-CCECEA4AD01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934218" y="2049320"/>
            <a:ext cx="5202985" cy="3922777"/>
          </a:xfrm>
          <a:prstGeom prst="rect">
            <a:avLst/>
          </a:prstGeom>
        </p:spPr>
      </p:pic>
      <p:sp>
        <p:nvSpPr>
          <p:cNvPr id="5" name="TextBox 4">
            <a:extLst>
              <a:ext uri="{FF2B5EF4-FFF2-40B4-BE49-F238E27FC236}">
                <a16:creationId xmlns:a16="http://schemas.microsoft.com/office/drawing/2014/main" id="{86070998-000E-C59C-C726-CB773B4B8BFE}"/>
              </a:ext>
            </a:extLst>
          </p:cNvPr>
          <p:cNvSpPr txBox="1"/>
          <p:nvPr/>
        </p:nvSpPr>
        <p:spPr>
          <a:xfrm>
            <a:off x="14713778" y="5972097"/>
            <a:ext cx="2681207" cy="307777"/>
          </a:xfrm>
          <a:prstGeom prst="rect">
            <a:avLst/>
          </a:prstGeom>
          <a:noFill/>
        </p:spPr>
        <p:txBody>
          <a:bodyPr wrap="square" rtlCol="0">
            <a:spAutoFit/>
          </a:bodyPr>
          <a:lstStyle/>
          <a:p>
            <a:pPr algn="r"/>
            <a:r>
              <a:rPr lang="en-US" sz="1400" dirty="0"/>
              <a:t>Illustration by Hilary Scott</a:t>
            </a:r>
          </a:p>
        </p:txBody>
      </p:sp>
      <p:grpSp>
        <p:nvGrpSpPr>
          <p:cNvPr id="3" name="Group 2">
            <a:extLst>
              <a:ext uri="{FF2B5EF4-FFF2-40B4-BE49-F238E27FC236}">
                <a16:creationId xmlns:a16="http://schemas.microsoft.com/office/drawing/2014/main" id="{308987AF-35A4-0B81-6F06-D1FF1BD2DEDE}"/>
              </a:ext>
            </a:extLst>
          </p:cNvPr>
          <p:cNvGrpSpPr/>
          <p:nvPr/>
        </p:nvGrpSpPr>
        <p:grpSpPr>
          <a:xfrm>
            <a:off x="859804" y="1116428"/>
            <a:ext cx="4127034" cy="2294019"/>
            <a:chOff x="428482" y="1116428"/>
            <a:chExt cx="4127034" cy="2294019"/>
          </a:xfrm>
        </p:grpSpPr>
        <p:pic>
          <p:nvPicPr>
            <p:cNvPr id="7" name="Picture 6">
              <a:extLst>
                <a:ext uri="{FF2B5EF4-FFF2-40B4-BE49-F238E27FC236}">
                  <a16:creationId xmlns:a16="http://schemas.microsoft.com/office/drawing/2014/main" id="{520BFEDF-60A6-7CC2-27D6-30CCA2319A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8482" y="1563355"/>
              <a:ext cx="2041833" cy="1847092"/>
            </a:xfrm>
            <a:prstGeom prst="rect">
              <a:avLst/>
            </a:prstGeom>
          </p:spPr>
        </p:pic>
        <p:sp>
          <p:nvSpPr>
            <p:cNvPr id="8" name="TextBox 7">
              <a:extLst>
                <a:ext uri="{FF2B5EF4-FFF2-40B4-BE49-F238E27FC236}">
                  <a16:creationId xmlns:a16="http://schemas.microsoft.com/office/drawing/2014/main" id="{93853F85-15C8-DB6C-9AFF-B117B5C21BBB}"/>
                </a:ext>
              </a:extLst>
            </p:cNvPr>
            <p:cNvSpPr txBox="1"/>
            <p:nvPr/>
          </p:nvSpPr>
          <p:spPr>
            <a:xfrm>
              <a:off x="633228" y="1258218"/>
              <a:ext cx="1576072" cy="338554"/>
            </a:xfrm>
            <a:prstGeom prst="rect">
              <a:avLst/>
            </a:prstGeom>
            <a:noFill/>
          </p:spPr>
          <p:txBody>
            <a:bodyPr wrap="none" rtlCol="0">
              <a:spAutoFit/>
            </a:bodyPr>
            <a:lstStyle/>
            <a:p>
              <a:pPr algn="ctr"/>
              <a:r>
                <a:rPr lang="en-US" sz="1600" b="1" dirty="0"/>
                <a:t>Normal Retina</a:t>
              </a:r>
            </a:p>
          </p:txBody>
        </p:sp>
        <p:sp>
          <p:nvSpPr>
            <p:cNvPr id="9" name="TextBox 8">
              <a:extLst>
                <a:ext uri="{FF2B5EF4-FFF2-40B4-BE49-F238E27FC236}">
                  <a16:creationId xmlns:a16="http://schemas.microsoft.com/office/drawing/2014/main" id="{5B3CFBE0-B371-0E46-3CCE-C1BC25E9A076}"/>
                </a:ext>
              </a:extLst>
            </p:cNvPr>
            <p:cNvSpPr txBox="1"/>
            <p:nvPr/>
          </p:nvSpPr>
          <p:spPr>
            <a:xfrm>
              <a:off x="2519659" y="1116428"/>
              <a:ext cx="1973617" cy="477054"/>
            </a:xfrm>
            <a:prstGeom prst="rect">
              <a:avLst/>
            </a:prstGeom>
            <a:noFill/>
          </p:spPr>
          <p:txBody>
            <a:bodyPr wrap="none" rtlCol="0">
              <a:spAutoFit/>
            </a:bodyPr>
            <a:lstStyle/>
            <a:p>
              <a:pPr algn="ctr">
                <a:lnSpc>
                  <a:spcPts val="1500"/>
                </a:lnSpc>
              </a:pPr>
              <a:r>
                <a:rPr lang="en-US" sz="1600" b="1" dirty="0"/>
                <a:t>Rod-Cone </a:t>
              </a:r>
            </a:p>
            <a:p>
              <a:pPr algn="ctr">
                <a:lnSpc>
                  <a:spcPts val="1500"/>
                </a:lnSpc>
              </a:pPr>
              <a:r>
                <a:rPr lang="en-US" sz="1600" b="1" dirty="0"/>
                <a:t>Degeneration (RP)</a:t>
              </a:r>
            </a:p>
          </p:txBody>
        </p:sp>
        <p:pic>
          <p:nvPicPr>
            <p:cNvPr id="10" name="Picture 9">
              <a:extLst>
                <a:ext uri="{FF2B5EF4-FFF2-40B4-BE49-F238E27FC236}">
                  <a16:creationId xmlns:a16="http://schemas.microsoft.com/office/drawing/2014/main" id="{CE361126-E3AE-C55A-A4CF-72B11FB2D1C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13683" y="1563355"/>
              <a:ext cx="2041833" cy="1847092"/>
            </a:xfrm>
            <a:prstGeom prst="rect">
              <a:avLst/>
            </a:prstGeom>
          </p:spPr>
        </p:pic>
      </p:grpSp>
      <p:pic>
        <p:nvPicPr>
          <p:cNvPr id="16" name="Picture 15">
            <a:extLst>
              <a:ext uri="{FF2B5EF4-FFF2-40B4-BE49-F238E27FC236}">
                <a16:creationId xmlns:a16="http://schemas.microsoft.com/office/drawing/2014/main" id="{320F5696-ED9B-CC5C-E3BC-130FE0E8E2A2}"/>
              </a:ext>
            </a:extLst>
          </p:cNvPr>
          <p:cNvPicPr>
            <a:picLocks noChangeAspect="1"/>
          </p:cNvPicPr>
          <p:nvPr/>
        </p:nvPicPr>
        <p:blipFill>
          <a:blip r:embed="rId5"/>
          <a:srcRect t="9613"/>
          <a:stretch>
            <a:fillRect/>
          </a:stretch>
        </p:blipFill>
        <p:spPr>
          <a:xfrm>
            <a:off x="747219" y="4187421"/>
            <a:ext cx="4171702" cy="2205681"/>
          </a:xfrm>
          <a:prstGeom prst="rect">
            <a:avLst/>
          </a:prstGeom>
        </p:spPr>
      </p:pic>
      <p:sp>
        <p:nvSpPr>
          <p:cNvPr id="17" name="TextBox 16">
            <a:extLst>
              <a:ext uri="{FF2B5EF4-FFF2-40B4-BE49-F238E27FC236}">
                <a16:creationId xmlns:a16="http://schemas.microsoft.com/office/drawing/2014/main" id="{A22C1E48-6EF6-ABD3-9A56-40BD1A182184}"/>
              </a:ext>
            </a:extLst>
          </p:cNvPr>
          <p:cNvSpPr txBox="1"/>
          <p:nvPr/>
        </p:nvSpPr>
        <p:spPr>
          <a:xfrm>
            <a:off x="1852586" y="3914761"/>
            <a:ext cx="2146742" cy="338554"/>
          </a:xfrm>
          <a:prstGeom prst="rect">
            <a:avLst/>
          </a:prstGeom>
          <a:noFill/>
        </p:spPr>
        <p:txBody>
          <a:bodyPr wrap="none" rtlCol="0">
            <a:spAutoFit/>
          </a:bodyPr>
          <a:lstStyle/>
          <a:p>
            <a:r>
              <a:rPr lang="en-US" sz="1600" b="1" dirty="0"/>
              <a:t>328 identified genes</a:t>
            </a:r>
          </a:p>
        </p:txBody>
      </p:sp>
      <p:sp>
        <p:nvSpPr>
          <p:cNvPr id="19" name="TextBox 18">
            <a:extLst>
              <a:ext uri="{FF2B5EF4-FFF2-40B4-BE49-F238E27FC236}">
                <a16:creationId xmlns:a16="http://schemas.microsoft.com/office/drawing/2014/main" id="{0983A7BD-DA26-DA4B-DF13-ED0EC4A58918}"/>
              </a:ext>
            </a:extLst>
          </p:cNvPr>
          <p:cNvSpPr txBox="1"/>
          <p:nvPr/>
        </p:nvSpPr>
        <p:spPr>
          <a:xfrm>
            <a:off x="747219" y="6344220"/>
            <a:ext cx="1797287" cy="307777"/>
          </a:xfrm>
          <a:prstGeom prst="rect">
            <a:avLst/>
          </a:prstGeom>
          <a:noFill/>
        </p:spPr>
        <p:txBody>
          <a:bodyPr wrap="none" rtlCol="0">
            <a:spAutoFit/>
          </a:bodyPr>
          <a:lstStyle/>
          <a:p>
            <a:r>
              <a:rPr lang="en-US" dirty="0" err="1"/>
              <a:t>RetNet</a:t>
            </a:r>
            <a:r>
              <a:rPr lang="en-US" dirty="0"/>
              <a:t> April 7, 2025</a:t>
            </a:r>
          </a:p>
        </p:txBody>
      </p:sp>
      <p:pic>
        <p:nvPicPr>
          <p:cNvPr id="6" name="Picture 5">
            <a:extLst>
              <a:ext uri="{FF2B5EF4-FFF2-40B4-BE49-F238E27FC236}">
                <a16:creationId xmlns:a16="http://schemas.microsoft.com/office/drawing/2014/main" id="{1BBCB168-DB83-6E56-852F-5DCDD887E1ED}"/>
              </a:ext>
            </a:extLst>
          </p:cNvPr>
          <p:cNvPicPr>
            <a:picLocks noChangeAspect="1"/>
          </p:cNvPicPr>
          <p:nvPr/>
        </p:nvPicPr>
        <p:blipFill>
          <a:blip r:embed="rId6"/>
          <a:stretch>
            <a:fillRect/>
          </a:stretch>
        </p:blipFill>
        <p:spPr>
          <a:xfrm>
            <a:off x="7935605" y="1458273"/>
            <a:ext cx="2112187" cy="2082209"/>
          </a:xfrm>
          <a:prstGeom prst="rect">
            <a:avLst/>
          </a:prstGeom>
        </p:spPr>
      </p:pic>
      <p:sp>
        <p:nvSpPr>
          <p:cNvPr id="12" name="TextBox 11">
            <a:extLst>
              <a:ext uri="{FF2B5EF4-FFF2-40B4-BE49-F238E27FC236}">
                <a16:creationId xmlns:a16="http://schemas.microsoft.com/office/drawing/2014/main" id="{7AFE4525-496B-6047-1DDF-9412943D1438}"/>
              </a:ext>
            </a:extLst>
          </p:cNvPr>
          <p:cNvSpPr txBox="1"/>
          <p:nvPr/>
        </p:nvSpPr>
        <p:spPr>
          <a:xfrm>
            <a:off x="6707592" y="1073784"/>
            <a:ext cx="44964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Confident Genetic Diagnoses: 56%</a:t>
            </a:r>
          </a:p>
        </p:txBody>
      </p:sp>
      <p:sp>
        <p:nvSpPr>
          <p:cNvPr id="13" name="TextBox 12">
            <a:extLst>
              <a:ext uri="{FF2B5EF4-FFF2-40B4-BE49-F238E27FC236}">
                <a16:creationId xmlns:a16="http://schemas.microsoft.com/office/drawing/2014/main" id="{03388BA2-F8AF-69BB-CCED-CF1E62625923}"/>
              </a:ext>
            </a:extLst>
          </p:cNvPr>
          <p:cNvSpPr txBox="1"/>
          <p:nvPr/>
        </p:nvSpPr>
        <p:spPr>
          <a:xfrm>
            <a:off x="6104496" y="2162271"/>
            <a:ext cx="186145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VUSs or n</a:t>
            </a:r>
            <a:r>
              <a:rPr kumimoji="0" lang="en-US" sz="1800" b="1" i="1"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o genetic lead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44</a:t>
            </a:r>
            <a:r>
              <a:rPr kumimoji="0" lang="en-US" sz="1800" b="1" i="1"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26" name="TextBox 25">
            <a:extLst>
              <a:ext uri="{FF2B5EF4-FFF2-40B4-BE49-F238E27FC236}">
                <a16:creationId xmlns:a16="http://schemas.microsoft.com/office/drawing/2014/main" id="{52514888-E082-6E7A-D673-81CE046BFC3C}"/>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796254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977A14-4F0F-B544-C36B-1D7D47F68D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4517F2-A300-BC7F-B7D5-6ED621543067}"/>
              </a:ext>
            </a:extLst>
          </p:cNvPr>
          <p:cNvSpPr>
            <a:spLocks noGrp="1"/>
          </p:cNvSpPr>
          <p:nvPr>
            <p:ph type="title"/>
          </p:nvPr>
        </p:nvSpPr>
        <p:spPr>
          <a:xfrm>
            <a:off x="1016148" y="113659"/>
            <a:ext cx="11175852" cy="850392"/>
          </a:xfrm>
        </p:spPr>
        <p:txBody>
          <a:bodyPr>
            <a:normAutofit/>
          </a:bodyPr>
          <a:lstStyle/>
          <a:p>
            <a:r>
              <a:rPr lang="en-US" dirty="0"/>
              <a:t>Study Motivation</a:t>
            </a:r>
          </a:p>
        </p:txBody>
      </p:sp>
      <p:pic>
        <p:nvPicPr>
          <p:cNvPr id="4" name="Picture 3">
            <a:extLst>
              <a:ext uri="{FF2B5EF4-FFF2-40B4-BE49-F238E27FC236}">
                <a16:creationId xmlns:a16="http://schemas.microsoft.com/office/drawing/2014/main" id="{97D507F3-E1EB-17AD-32F9-DA921EC537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934218" y="2049320"/>
            <a:ext cx="5202985" cy="3922777"/>
          </a:xfrm>
          <a:prstGeom prst="rect">
            <a:avLst/>
          </a:prstGeom>
        </p:spPr>
      </p:pic>
      <p:sp>
        <p:nvSpPr>
          <p:cNvPr id="5" name="TextBox 4">
            <a:extLst>
              <a:ext uri="{FF2B5EF4-FFF2-40B4-BE49-F238E27FC236}">
                <a16:creationId xmlns:a16="http://schemas.microsoft.com/office/drawing/2014/main" id="{CAB6262B-B967-979D-76E4-41A80C633421}"/>
              </a:ext>
            </a:extLst>
          </p:cNvPr>
          <p:cNvSpPr txBox="1"/>
          <p:nvPr/>
        </p:nvSpPr>
        <p:spPr>
          <a:xfrm>
            <a:off x="14713778" y="5972097"/>
            <a:ext cx="2681207" cy="307777"/>
          </a:xfrm>
          <a:prstGeom prst="rect">
            <a:avLst/>
          </a:prstGeom>
          <a:noFill/>
        </p:spPr>
        <p:txBody>
          <a:bodyPr wrap="square" rtlCol="0">
            <a:spAutoFit/>
          </a:bodyPr>
          <a:lstStyle/>
          <a:p>
            <a:pPr algn="r"/>
            <a:r>
              <a:rPr lang="en-US" sz="1400" dirty="0"/>
              <a:t>Illustration by Hilary Scott</a:t>
            </a:r>
          </a:p>
        </p:txBody>
      </p:sp>
      <p:grpSp>
        <p:nvGrpSpPr>
          <p:cNvPr id="3" name="Group 2">
            <a:extLst>
              <a:ext uri="{FF2B5EF4-FFF2-40B4-BE49-F238E27FC236}">
                <a16:creationId xmlns:a16="http://schemas.microsoft.com/office/drawing/2014/main" id="{216FAA44-2738-125B-9C39-B613AA469E02}"/>
              </a:ext>
            </a:extLst>
          </p:cNvPr>
          <p:cNvGrpSpPr/>
          <p:nvPr/>
        </p:nvGrpSpPr>
        <p:grpSpPr>
          <a:xfrm>
            <a:off x="859804" y="1116428"/>
            <a:ext cx="4127034" cy="2294019"/>
            <a:chOff x="428482" y="1116428"/>
            <a:chExt cx="4127034" cy="2294019"/>
          </a:xfrm>
        </p:grpSpPr>
        <p:pic>
          <p:nvPicPr>
            <p:cNvPr id="7" name="Picture 6">
              <a:extLst>
                <a:ext uri="{FF2B5EF4-FFF2-40B4-BE49-F238E27FC236}">
                  <a16:creationId xmlns:a16="http://schemas.microsoft.com/office/drawing/2014/main" id="{81F1309E-DFC5-B0B0-B761-4B2991B5688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28482" y="1563355"/>
              <a:ext cx="2041833" cy="1847092"/>
            </a:xfrm>
            <a:prstGeom prst="rect">
              <a:avLst/>
            </a:prstGeom>
          </p:spPr>
        </p:pic>
        <p:sp>
          <p:nvSpPr>
            <p:cNvPr id="8" name="TextBox 7">
              <a:extLst>
                <a:ext uri="{FF2B5EF4-FFF2-40B4-BE49-F238E27FC236}">
                  <a16:creationId xmlns:a16="http://schemas.microsoft.com/office/drawing/2014/main" id="{E4E72699-0DA2-55F1-845A-FF4E5508C35A}"/>
                </a:ext>
              </a:extLst>
            </p:cNvPr>
            <p:cNvSpPr txBox="1"/>
            <p:nvPr/>
          </p:nvSpPr>
          <p:spPr>
            <a:xfrm>
              <a:off x="633228" y="1258218"/>
              <a:ext cx="1576072" cy="338554"/>
            </a:xfrm>
            <a:prstGeom prst="rect">
              <a:avLst/>
            </a:prstGeom>
            <a:noFill/>
          </p:spPr>
          <p:txBody>
            <a:bodyPr wrap="none" rtlCol="0">
              <a:spAutoFit/>
            </a:bodyPr>
            <a:lstStyle/>
            <a:p>
              <a:pPr algn="ctr"/>
              <a:r>
                <a:rPr lang="en-US" sz="1600" b="1" dirty="0"/>
                <a:t>Normal Retina</a:t>
              </a:r>
            </a:p>
          </p:txBody>
        </p:sp>
        <p:sp>
          <p:nvSpPr>
            <p:cNvPr id="9" name="TextBox 8">
              <a:extLst>
                <a:ext uri="{FF2B5EF4-FFF2-40B4-BE49-F238E27FC236}">
                  <a16:creationId xmlns:a16="http://schemas.microsoft.com/office/drawing/2014/main" id="{086BD594-3053-D677-7DA9-AA94CA999D0B}"/>
                </a:ext>
              </a:extLst>
            </p:cNvPr>
            <p:cNvSpPr txBox="1"/>
            <p:nvPr/>
          </p:nvSpPr>
          <p:spPr>
            <a:xfrm>
              <a:off x="2519659" y="1116428"/>
              <a:ext cx="1973617" cy="477054"/>
            </a:xfrm>
            <a:prstGeom prst="rect">
              <a:avLst/>
            </a:prstGeom>
            <a:noFill/>
          </p:spPr>
          <p:txBody>
            <a:bodyPr wrap="none" rtlCol="0">
              <a:spAutoFit/>
            </a:bodyPr>
            <a:lstStyle/>
            <a:p>
              <a:pPr algn="ctr">
                <a:lnSpc>
                  <a:spcPts val="1500"/>
                </a:lnSpc>
              </a:pPr>
              <a:r>
                <a:rPr lang="en-US" sz="1600" b="1" dirty="0"/>
                <a:t>Rod-Cone </a:t>
              </a:r>
            </a:p>
            <a:p>
              <a:pPr algn="ctr">
                <a:lnSpc>
                  <a:spcPts val="1500"/>
                </a:lnSpc>
              </a:pPr>
              <a:r>
                <a:rPr lang="en-US" sz="1600" b="1" dirty="0"/>
                <a:t>Degeneration (RP)</a:t>
              </a:r>
            </a:p>
          </p:txBody>
        </p:sp>
        <p:pic>
          <p:nvPicPr>
            <p:cNvPr id="10" name="Picture 9">
              <a:extLst>
                <a:ext uri="{FF2B5EF4-FFF2-40B4-BE49-F238E27FC236}">
                  <a16:creationId xmlns:a16="http://schemas.microsoft.com/office/drawing/2014/main" id="{1B68D2E5-37D1-FA38-F000-7829BDA55F1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513683" y="1563355"/>
              <a:ext cx="2041833" cy="1847092"/>
            </a:xfrm>
            <a:prstGeom prst="rect">
              <a:avLst/>
            </a:prstGeom>
          </p:spPr>
        </p:pic>
      </p:grpSp>
      <p:pic>
        <p:nvPicPr>
          <p:cNvPr id="16" name="Picture 15">
            <a:extLst>
              <a:ext uri="{FF2B5EF4-FFF2-40B4-BE49-F238E27FC236}">
                <a16:creationId xmlns:a16="http://schemas.microsoft.com/office/drawing/2014/main" id="{039D57D8-0702-11D5-402F-705A7EB92F08}"/>
              </a:ext>
            </a:extLst>
          </p:cNvPr>
          <p:cNvPicPr>
            <a:picLocks noChangeAspect="1"/>
          </p:cNvPicPr>
          <p:nvPr/>
        </p:nvPicPr>
        <p:blipFill>
          <a:blip r:embed="rId5"/>
          <a:srcRect t="9613"/>
          <a:stretch>
            <a:fillRect/>
          </a:stretch>
        </p:blipFill>
        <p:spPr>
          <a:xfrm>
            <a:off x="747219" y="4187421"/>
            <a:ext cx="4171702" cy="2205681"/>
          </a:xfrm>
          <a:prstGeom prst="rect">
            <a:avLst/>
          </a:prstGeom>
        </p:spPr>
      </p:pic>
      <p:sp>
        <p:nvSpPr>
          <p:cNvPr id="17" name="TextBox 16">
            <a:extLst>
              <a:ext uri="{FF2B5EF4-FFF2-40B4-BE49-F238E27FC236}">
                <a16:creationId xmlns:a16="http://schemas.microsoft.com/office/drawing/2014/main" id="{056CBFC1-2511-F427-F570-67CE1B8328DB}"/>
              </a:ext>
            </a:extLst>
          </p:cNvPr>
          <p:cNvSpPr txBox="1"/>
          <p:nvPr/>
        </p:nvSpPr>
        <p:spPr>
          <a:xfrm>
            <a:off x="1852586" y="3914761"/>
            <a:ext cx="2146742" cy="338554"/>
          </a:xfrm>
          <a:prstGeom prst="rect">
            <a:avLst/>
          </a:prstGeom>
          <a:noFill/>
        </p:spPr>
        <p:txBody>
          <a:bodyPr wrap="none" rtlCol="0">
            <a:spAutoFit/>
          </a:bodyPr>
          <a:lstStyle/>
          <a:p>
            <a:r>
              <a:rPr lang="en-US" sz="1600" b="1" dirty="0"/>
              <a:t>328 identified genes</a:t>
            </a:r>
          </a:p>
        </p:txBody>
      </p:sp>
      <p:sp>
        <p:nvSpPr>
          <p:cNvPr id="19" name="TextBox 18">
            <a:extLst>
              <a:ext uri="{FF2B5EF4-FFF2-40B4-BE49-F238E27FC236}">
                <a16:creationId xmlns:a16="http://schemas.microsoft.com/office/drawing/2014/main" id="{C154C1C2-2CCF-3EFD-2319-93F23FE9BB59}"/>
              </a:ext>
            </a:extLst>
          </p:cNvPr>
          <p:cNvSpPr txBox="1"/>
          <p:nvPr/>
        </p:nvSpPr>
        <p:spPr>
          <a:xfrm>
            <a:off x="747219" y="6344220"/>
            <a:ext cx="1797287" cy="307777"/>
          </a:xfrm>
          <a:prstGeom prst="rect">
            <a:avLst/>
          </a:prstGeom>
          <a:noFill/>
        </p:spPr>
        <p:txBody>
          <a:bodyPr wrap="none" rtlCol="0">
            <a:spAutoFit/>
          </a:bodyPr>
          <a:lstStyle/>
          <a:p>
            <a:r>
              <a:rPr lang="en-US" dirty="0" err="1"/>
              <a:t>RetNet</a:t>
            </a:r>
            <a:r>
              <a:rPr lang="en-US" dirty="0"/>
              <a:t> April 7, 2025</a:t>
            </a:r>
          </a:p>
        </p:txBody>
      </p:sp>
      <p:pic>
        <p:nvPicPr>
          <p:cNvPr id="6" name="Picture 5">
            <a:extLst>
              <a:ext uri="{FF2B5EF4-FFF2-40B4-BE49-F238E27FC236}">
                <a16:creationId xmlns:a16="http://schemas.microsoft.com/office/drawing/2014/main" id="{E34BB62F-1B95-4E1F-C81B-052F4FA7DB5E}"/>
              </a:ext>
            </a:extLst>
          </p:cNvPr>
          <p:cNvPicPr>
            <a:picLocks noChangeAspect="1"/>
          </p:cNvPicPr>
          <p:nvPr/>
        </p:nvPicPr>
        <p:blipFill>
          <a:blip r:embed="rId6"/>
          <a:stretch>
            <a:fillRect/>
          </a:stretch>
        </p:blipFill>
        <p:spPr>
          <a:xfrm>
            <a:off x="7935605" y="1458273"/>
            <a:ext cx="2112187" cy="2082209"/>
          </a:xfrm>
          <a:prstGeom prst="rect">
            <a:avLst/>
          </a:prstGeom>
        </p:spPr>
      </p:pic>
      <p:sp>
        <p:nvSpPr>
          <p:cNvPr id="12" name="TextBox 11">
            <a:extLst>
              <a:ext uri="{FF2B5EF4-FFF2-40B4-BE49-F238E27FC236}">
                <a16:creationId xmlns:a16="http://schemas.microsoft.com/office/drawing/2014/main" id="{95C2BF8E-EC6E-42F8-7150-8CA2418ECC07}"/>
              </a:ext>
            </a:extLst>
          </p:cNvPr>
          <p:cNvSpPr txBox="1"/>
          <p:nvPr/>
        </p:nvSpPr>
        <p:spPr>
          <a:xfrm>
            <a:off x="6707592" y="1073784"/>
            <a:ext cx="449641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C00000"/>
                </a:solidFill>
                <a:effectLst/>
                <a:uLnTx/>
                <a:uFillTx/>
                <a:latin typeface="Open Sans" panose="020B0606030504020204" pitchFamily="34" charset="0"/>
                <a:ea typeface="Open Sans" panose="020B0606030504020204" pitchFamily="34" charset="0"/>
                <a:cs typeface="Open Sans" panose="020B0606030504020204" pitchFamily="34" charset="0"/>
              </a:rPr>
              <a:t>Confident Genetic Diagnoses: 56%</a:t>
            </a:r>
          </a:p>
        </p:txBody>
      </p:sp>
      <p:sp>
        <p:nvSpPr>
          <p:cNvPr id="13" name="TextBox 12">
            <a:extLst>
              <a:ext uri="{FF2B5EF4-FFF2-40B4-BE49-F238E27FC236}">
                <a16:creationId xmlns:a16="http://schemas.microsoft.com/office/drawing/2014/main" id="{2BA05D0B-DA04-75B0-402D-1D61BEE47FBC}"/>
              </a:ext>
            </a:extLst>
          </p:cNvPr>
          <p:cNvSpPr txBox="1"/>
          <p:nvPr/>
        </p:nvSpPr>
        <p:spPr>
          <a:xfrm>
            <a:off x="6104496" y="2162271"/>
            <a:ext cx="1861455"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VUSs or n</a:t>
            </a:r>
            <a:r>
              <a:rPr kumimoji="0" lang="en-US" sz="1800" b="1" i="1"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o genetic lead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1" kern="1200" dirty="0">
                <a:solidFill>
                  <a:schemeClr val="tx1"/>
                </a:solidFill>
                <a:latin typeface="Open Sans" panose="020B0606030504020204" pitchFamily="34" charset="0"/>
                <a:ea typeface="Open Sans" panose="020B0606030504020204" pitchFamily="34" charset="0"/>
                <a:cs typeface="Open Sans" panose="020B0606030504020204" pitchFamily="34" charset="0"/>
              </a:rPr>
              <a:t>44</a:t>
            </a:r>
            <a:r>
              <a:rPr kumimoji="0" lang="en-US" sz="1800" b="1" i="1" u="none" strike="noStrike" kern="1200" cap="none" spc="0" normalizeH="0" baseline="0" noProof="0" dirty="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rPr>
              <a:t>%</a:t>
            </a:r>
          </a:p>
        </p:txBody>
      </p:sp>
      <p:sp>
        <p:nvSpPr>
          <p:cNvPr id="22" name="Google Shape;101;p18">
            <a:extLst>
              <a:ext uri="{FF2B5EF4-FFF2-40B4-BE49-F238E27FC236}">
                <a16:creationId xmlns:a16="http://schemas.microsoft.com/office/drawing/2014/main" id="{48FFC61D-D718-E7A7-C293-CF93C36D27B9}"/>
              </a:ext>
            </a:extLst>
          </p:cNvPr>
          <p:cNvSpPr txBox="1">
            <a:spLocks/>
          </p:cNvSpPr>
          <p:nvPr/>
        </p:nvSpPr>
        <p:spPr>
          <a:xfrm>
            <a:off x="6408155" y="3954620"/>
            <a:ext cx="5167086" cy="74112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Open Sans"/>
              <a:buNone/>
              <a:defRPr sz="4000"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SzPts val="4000"/>
            </a:pPr>
            <a:r>
              <a:rPr lang="en-US" sz="1800" b="1" dirty="0">
                <a:latin typeface="Open Sans" panose="020B0606030504020204" pitchFamily="34" charset="0"/>
                <a:ea typeface="Open Sans" panose="020B0606030504020204" pitchFamily="34" charset="0"/>
                <a:cs typeface="Open Sans" panose="020B0606030504020204" pitchFamily="34" charset="0"/>
              </a:rPr>
              <a:t>Can a substantial number of VUSs affect splicing? </a:t>
            </a:r>
          </a:p>
        </p:txBody>
      </p:sp>
      <p:pic>
        <p:nvPicPr>
          <p:cNvPr id="23" name="Picture 22">
            <a:extLst>
              <a:ext uri="{FF2B5EF4-FFF2-40B4-BE49-F238E27FC236}">
                <a16:creationId xmlns:a16="http://schemas.microsoft.com/office/drawing/2014/main" id="{548D9B87-32FE-460F-A040-5148FEBF18C5}"/>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960274" y="4743721"/>
            <a:ext cx="4432860" cy="854158"/>
          </a:xfrm>
          <a:prstGeom prst="rect">
            <a:avLst/>
          </a:prstGeom>
        </p:spPr>
      </p:pic>
      <p:pic>
        <p:nvPicPr>
          <p:cNvPr id="24" name="Picture 23">
            <a:extLst>
              <a:ext uri="{FF2B5EF4-FFF2-40B4-BE49-F238E27FC236}">
                <a16:creationId xmlns:a16="http://schemas.microsoft.com/office/drawing/2014/main" id="{9B6D2F6A-93F5-2BCF-9558-92147549694D}"/>
              </a:ext>
            </a:extLst>
          </p:cNvPr>
          <p:cNvPicPr>
            <a:picLocks noChangeAspect="1"/>
          </p:cNvPicPr>
          <p:nvPr/>
        </p:nvPicPr>
        <p:blipFill>
          <a:blip r:embed="rId8"/>
          <a:stretch>
            <a:fillRect/>
          </a:stretch>
        </p:blipFill>
        <p:spPr>
          <a:xfrm>
            <a:off x="7914192" y="5709199"/>
            <a:ext cx="4267200" cy="914400"/>
          </a:xfrm>
          <a:prstGeom prst="rect">
            <a:avLst/>
          </a:prstGeom>
        </p:spPr>
      </p:pic>
      <p:sp>
        <p:nvSpPr>
          <p:cNvPr id="11" name="TextBox 10">
            <a:extLst>
              <a:ext uri="{FF2B5EF4-FFF2-40B4-BE49-F238E27FC236}">
                <a16:creationId xmlns:a16="http://schemas.microsoft.com/office/drawing/2014/main" id="{219235CE-8B1C-3CB4-45A2-4198C7218E7E}"/>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0557380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1384509" y="186853"/>
            <a:ext cx="9885900" cy="87269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Open Sans"/>
              <a:buNone/>
            </a:pPr>
            <a:r>
              <a:rPr lang="en-US" dirty="0"/>
              <a:t>Aberrant Splicing events</a:t>
            </a:r>
            <a:endParaRPr dirty="0"/>
          </a:p>
        </p:txBody>
      </p:sp>
      <p:grpSp>
        <p:nvGrpSpPr>
          <p:cNvPr id="10" name="Group 9">
            <a:extLst>
              <a:ext uri="{FF2B5EF4-FFF2-40B4-BE49-F238E27FC236}">
                <a16:creationId xmlns:a16="http://schemas.microsoft.com/office/drawing/2014/main" id="{F228A381-059F-9431-489E-425A91865C1B}"/>
              </a:ext>
            </a:extLst>
          </p:cNvPr>
          <p:cNvGrpSpPr/>
          <p:nvPr/>
        </p:nvGrpSpPr>
        <p:grpSpPr>
          <a:xfrm>
            <a:off x="3034741" y="1843314"/>
            <a:ext cx="7807429" cy="4558249"/>
            <a:chOff x="409374" y="2470573"/>
            <a:chExt cx="6736223" cy="3791243"/>
          </a:xfrm>
        </p:grpSpPr>
        <p:pic>
          <p:nvPicPr>
            <p:cNvPr id="2" name="Picture 1">
              <a:extLst>
                <a:ext uri="{FF2B5EF4-FFF2-40B4-BE49-F238E27FC236}">
                  <a16:creationId xmlns:a16="http://schemas.microsoft.com/office/drawing/2014/main" id="{7C645427-D2BC-0FD5-E7AC-61ACF5245117}"/>
                </a:ext>
              </a:extLst>
            </p:cNvPr>
            <p:cNvPicPr>
              <a:picLocks noChangeAspect="1"/>
            </p:cNvPicPr>
            <p:nvPr/>
          </p:nvPicPr>
          <p:blipFill>
            <a:blip r:embed="rId3"/>
            <a:stretch>
              <a:fillRect/>
            </a:stretch>
          </p:blipFill>
          <p:spPr>
            <a:xfrm>
              <a:off x="409374" y="2470573"/>
              <a:ext cx="4144245" cy="3791243"/>
            </a:xfrm>
            <a:prstGeom prst="rect">
              <a:avLst/>
            </a:prstGeom>
          </p:spPr>
        </p:pic>
        <p:sp>
          <p:nvSpPr>
            <p:cNvPr id="3" name="TextBox 2">
              <a:extLst>
                <a:ext uri="{FF2B5EF4-FFF2-40B4-BE49-F238E27FC236}">
                  <a16:creationId xmlns:a16="http://schemas.microsoft.com/office/drawing/2014/main" id="{9B33B166-D67F-687B-C135-4FE6DB1A144E}"/>
                </a:ext>
              </a:extLst>
            </p:cNvPr>
            <p:cNvSpPr txBox="1"/>
            <p:nvPr/>
          </p:nvSpPr>
          <p:spPr>
            <a:xfrm>
              <a:off x="4639176" y="2695074"/>
              <a:ext cx="2111426" cy="343647"/>
            </a:xfrm>
            <a:prstGeom prst="rect">
              <a:avLst/>
            </a:prstGeom>
            <a:noFill/>
          </p:spPr>
          <p:txBody>
            <a:bodyPr wrap="none" rtlCol="0">
              <a:spAutoFit/>
            </a:bodyPr>
            <a:lstStyle/>
            <a:p>
              <a:r>
                <a:rPr lang="en-US" sz="1800" b="1" dirty="0"/>
                <a:t>Reference Splicing</a:t>
              </a:r>
            </a:p>
          </p:txBody>
        </p:sp>
        <p:sp>
          <p:nvSpPr>
            <p:cNvPr id="6" name="TextBox 5">
              <a:extLst>
                <a:ext uri="{FF2B5EF4-FFF2-40B4-BE49-F238E27FC236}">
                  <a16:creationId xmlns:a16="http://schemas.microsoft.com/office/drawing/2014/main" id="{01EF720B-6235-839A-D88F-21859C86C0C0}"/>
                </a:ext>
              </a:extLst>
            </p:cNvPr>
            <p:cNvSpPr txBox="1"/>
            <p:nvPr/>
          </p:nvSpPr>
          <p:spPr>
            <a:xfrm>
              <a:off x="4639176" y="3429000"/>
              <a:ext cx="1668553" cy="343647"/>
            </a:xfrm>
            <a:prstGeom prst="rect">
              <a:avLst/>
            </a:prstGeom>
            <a:noFill/>
          </p:spPr>
          <p:txBody>
            <a:bodyPr wrap="none" rtlCol="0">
              <a:spAutoFit/>
            </a:bodyPr>
            <a:lstStyle/>
            <a:p>
              <a:r>
                <a:rPr lang="en-US" sz="1800" b="1" dirty="0"/>
                <a:t>Exon Skipping</a:t>
              </a:r>
            </a:p>
          </p:txBody>
        </p:sp>
        <p:sp>
          <p:nvSpPr>
            <p:cNvPr id="7" name="TextBox 6">
              <a:extLst>
                <a:ext uri="{FF2B5EF4-FFF2-40B4-BE49-F238E27FC236}">
                  <a16:creationId xmlns:a16="http://schemas.microsoft.com/office/drawing/2014/main" id="{060E29D5-4E3D-1871-F736-492985EFBE9C}"/>
                </a:ext>
              </a:extLst>
            </p:cNvPr>
            <p:cNvSpPr txBox="1"/>
            <p:nvPr/>
          </p:nvSpPr>
          <p:spPr>
            <a:xfrm>
              <a:off x="4639176" y="4174956"/>
              <a:ext cx="2458541" cy="343647"/>
            </a:xfrm>
            <a:prstGeom prst="rect">
              <a:avLst/>
            </a:prstGeom>
            <a:noFill/>
          </p:spPr>
          <p:txBody>
            <a:bodyPr wrap="none" rtlCol="0">
              <a:spAutoFit/>
            </a:bodyPr>
            <a:lstStyle/>
            <a:p>
              <a:r>
                <a:rPr lang="en-US" sz="1800" b="1" dirty="0"/>
                <a:t>Aberrant 3’ Splice Site</a:t>
              </a:r>
            </a:p>
          </p:txBody>
        </p:sp>
        <p:sp>
          <p:nvSpPr>
            <p:cNvPr id="8" name="TextBox 7">
              <a:extLst>
                <a:ext uri="{FF2B5EF4-FFF2-40B4-BE49-F238E27FC236}">
                  <a16:creationId xmlns:a16="http://schemas.microsoft.com/office/drawing/2014/main" id="{201FCA80-4D45-63A8-2CDE-92233806DD01}"/>
                </a:ext>
              </a:extLst>
            </p:cNvPr>
            <p:cNvSpPr txBox="1"/>
            <p:nvPr/>
          </p:nvSpPr>
          <p:spPr>
            <a:xfrm>
              <a:off x="4639176" y="4947503"/>
              <a:ext cx="2458542" cy="343647"/>
            </a:xfrm>
            <a:prstGeom prst="rect">
              <a:avLst/>
            </a:prstGeom>
            <a:noFill/>
          </p:spPr>
          <p:txBody>
            <a:bodyPr wrap="none" rtlCol="0">
              <a:spAutoFit/>
            </a:bodyPr>
            <a:lstStyle/>
            <a:p>
              <a:r>
                <a:rPr lang="en-US" sz="1800" b="1" dirty="0"/>
                <a:t>Aberrant 5’ Splice Site</a:t>
              </a:r>
            </a:p>
          </p:txBody>
        </p:sp>
        <p:sp>
          <p:nvSpPr>
            <p:cNvPr id="9" name="TextBox 8">
              <a:extLst>
                <a:ext uri="{FF2B5EF4-FFF2-40B4-BE49-F238E27FC236}">
                  <a16:creationId xmlns:a16="http://schemas.microsoft.com/office/drawing/2014/main" id="{39EAC5CD-93FA-F67B-0E22-8A0DA4010D41}"/>
                </a:ext>
              </a:extLst>
            </p:cNvPr>
            <p:cNvSpPr txBox="1"/>
            <p:nvPr/>
          </p:nvSpPr>
          <p:spPr>
            <a:xfrm>
              <a:off x="4639176" y="5690934"/>
              <a:ext cx="2506421" cy="343647"/>
            </a:xfrm>
            <a:prstGeom prst="rect">
              <a:avLst/>
            </a:prstGeom>
            <a:noFill/>
          </p:spPr>
          <p:txBody>
            <a:bodyPr wrap="none" rtlCol="0">
              <a:spAutoFit/>
            </a:bodyPr>
            <a:lstStyle/>
            <a:p>
              <a:r>
                <a:rPr lang="en-US" sz="1800" b="1" dirty="0"/>
                <a:t>Cryptic Exon Inclusion</a:t>
              </a:r>
            </a:p>
          </p:txBody>
        </p:sp>
      </p:grpSp>
      <p:sp>
        <p:nvSpPr>
          <p:cNvPr id="4" name="TextBox 3">
            <a:extLst>
              <a:ext uri="{FF2B5EF4-FFF2-40B4-BE49-F238E27FC236}">
                <a16:creationId xmlns:a16="http://schemas.microsoft.com/office/drawing/2014/main" id="{0DC1FAD5-4FE5-AC94-46FA-07E48ECB15A9}"/>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2272855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1"/>
          <p:cNvSpPr txBox="1">
            <a:spLocks noGrp="1"/>
          </p:cNvSpPr>
          <p:nvPr>
            <p:ph type="title"/>
          </p:nvPr>
        </p:nvSpPr>
        <p:spPr>
          <a:xfrm>
            <a:off x="1170878" y="59531"/>
            <a:ext cx="10020998" cy="10221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Open Sans"/>
              <a:buNone/>
            </a:pPr>
            <a:r>
              <a:rPr lang="en-US" dirty="0"/>
              <a:t>High throughput splicing assay (HTSA)</a:t>
            </a:r>
            <a:endParaRPr dirty="0"/>
          </a:p>
        </p:txBody>
      </p:sp>
      <p:pic>
        <p:nvPicPr>
          <p:cNvPr id="127" name="Google Shape;127;p21" descr="Diagram&#10;&#10;Description automatically generated"/>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43362" y="1690688"/>
            <a:ext cx="5893715" cy="4290524"/>
          </a:xfrm>
          <a:prstGeom prst="rect">
            <a:avLst/>
          </a:prstGeom>
          <a:noFill/>
          <a:ln>
            <a:noFill/>
          </a:ln>
        </p:spPr>
      </p:pic>
      <p:sp>
        <p:nvSpPr>
          <p:cNvPr id="130" name="Google Shape;130;p21"/>
          <p:cNvSpPr txBox="1"/>
          <p:nvPr/>
        </p:nvSpPr>
        <p:spPr>
          <a:xfrm>
            <a:off x="8898303" y="6211710"/>
            <a:ext cx="3293697" cy="64629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dirty="0">
                <a:solidFill>
                  <a:schemeClr val="dk1"/>
                </a:solidFill>
                <a:latin typeface="Calibri"/>
                <a:ea typeface="Calibri"/>
                <a:cs typeface="Calibri"/>
                <a:sym typeface="Calibri"/>
              </a:rPr>
              <a:t>Scott et al 2023</a:t>
            </a:r>
          </a:p>
          <a:p>
            <a:pPr marL="0" marR="0" lvl="0" indent="0" algn="r" rtl="0">
              <a:spcBef>
                <a:spcPts val="0"/>
              </a:spcBef>
              <a:spcAft>
                <a:spcPts val="0"/>
              </a:spcAft>
              <a:buNone/>
            </a:pPr>
            <a:r>
              <a:rPr lang="en-US" sz="1800" dirty="0">
                <a:solidFill>
                  <a:schemeClr val="dk1"/>
                </a:solidFill>
                <a:latin typeface="Calibri"/>
                <a:ea typeface="Calibri"/>
                <a:cs typeface="Calibri"/>
                <a:sym typeface="Calibri"/>
              </a:rPr>
              <a:t>Adapted from Cheung </a:t>
            </a:r>
            <a:r>
              <a:rPr lang="en-US" sz="1800" i="1" dirty="0">
                <a:solidFill>
                  <a:schemeClr val="dk1"/>
                </a:solidFill>
                <a:latin typeface="Calibri"/>
                <a:ea typeface="Calibri"/>
                <a:cs typeface="Calibri"/>
                <a:sym typeface="Calibri"/>
              </a:rPr>
              <a:t>et al </a:t>
            </a:r>
            <a:r>
              <a:rPr lang="en-US" sz="1800" dirty="0">
                <a:solidFill>
                  <a:schemeClr val="dk1"/>
                </a:solidFill>
                <a:latin typeface="Calibri"/>
                <a:ea typeface="Calibri"/>
                <a:cs typeface="Calibri"/>
                <a:sym typeface="Calibri"/>
              </a:rPr>
              <a:t>2019</a:t>
            </a:r>
            <a:endParaRPr dirty="0"/>
          </a:p>
        </p:txBody>
      </p:sp>
      <p:sp>
        <p:nvSpPr>
          <p:cNvPr id="3" name="TextBox 2">
            <a:extLst>
              <a:ext uri="{FF2B5EF4-FFF2-40B4-BE49-F238E27FC236}">
                <a16:creationId xmlns:a16="http://schemas.microsoft.com/office/drawing/2014/main" id="{77B854BB-6630-AFAB-7360-1E53E450AEA6}"/>
              </a:ext>
            </a:extLst>
          </p:cNvPr>
          <p:cNvSpPr txBox="1"/>
          <p:nvPr/>
        </p:nvSpPr>
        <p:spPr>
          <a:xfrm>
            <a:off x="0" y="6550223"/>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2CB96CFB-7ECB-EC5D-3B24-91DA552A58D7}"/>
            </a:ext>
          </a:extLst>
        </p:cNvPr>
        <p:cNvGrpSpPr/>
        <p:nvPr/>
      </p:nvGrpSpPr>
      <p:grpSpPr>
        <a:xfrm>
          <a:off x="0" y="0"/>
          <a:ext cx="0" cy="0"/>
          <a:chOff x="0" y="0"/>
          <a:chExt cx="0" cy="0"/>
        </a:xfrm>
      </p:grpSpPr>
      <p:sp>
        <p:nvSpPr>
          <p:cNvPr id="126" name="Google Shape;126;p21">
            <a:extLst>
              <a:ext uri="{FF2B5EF4-FFF2-40B4-BE49-F238E27FC236}">
                <a16:creationId xmlns:a16="http://schemas.microsoft.com/office/drawing/2014/main" id="{91207E66-64C0-E459-335F-91D228DEA375}"/>
              </a:ext>
            </a:extLst>
          </p:cNvPr>
          <p:cNvSpPr txBox="1">
            <a:spLocks noGrp="1"/>
          </p:cNvSpPr>
          <p:nvPr>
            <p:ph type="title"/>
          </p:nvPr>
        </p:nvSpPr>
        <p:spPr>
          <a:xfrm>
            <a:off x="1170878" y="59531"/>
            <a:ext cx="10020998" cy="1022137"/>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Open Sans"/>
              <a:buNone/>
            </a:pPr>
            <a:r>
              <a:rPr lang="en-US" dirty="0"/>
              <a:t>High throughput splicing assay (HTSA)</a:t>
            </a:r>
            <a:endParaRPr dirty="0"/>
          </a:p>
        </p:txBody>
      </p:sp>
      <p:pic>
        <p:nvPicPr>
          <p:cNvPr id="127" name="Google Shape;127;p21" descr="Diagram&#10;&#10;Description automatically generated">
            <a:extLst>
              <a:ext uri="{FF2B5EF4-FFF2-40B4-BE49-F238E27FC236}">
                <a16:creationId xmlns:a16="http://schemas.microsoft.com/office/drawing/2014/main" id="{9E6A7F03-19A7-8E5B-5DB8-C7788AB0D9C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43362" y="1690688"/>
            <a:ext cx="5893715" cy="4290524"/>
          </a:xfrm>
          <a:prstGeom prst="rect">
            <a:avLst/>
          </a:prstGeom>
          <a:noFill/>
          <a:ln>
            <a:noFill/>
          </a:ln>
        </p:spPr>
      </p:pic>
      <p:pic>
        <p:nvPicPr>
          <p:cNvPr id="128" name="Google Shape;128;p21" descr="Diagram&#10;&#10;Description automatically generated">
            <a:extLst>
              <a:ext uri="{FF2B5EF4-FFF2-40B4-BE49-F238E27FC236}">
                <a16:creationId xmlns:a16="http://schemas.microsoft.com/office/drawing/2014/main" id="{7B356F3F-9FD4-1617-5E81-AE0DC3B17979}"/>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427980" y="1690688"/>
            <a:ext cx="5286375" cy="2700338"/>
          </a:xfrm>
          <a:prstGeom prst="rect">
            <a:avLst/>
          </a:prstGeom>
          <a:noFill/>
          <a:ln>
            <a:noFill/>
          </a:ln>
        </p:spPr>
      </p:pic>
      <p:pic>
        <p:nvPicPr>
          <p:cNvPr id="129" name="Google Shape;129;p21" descr="Diagram&#10;&#10;Description automatically generated">
            <a:extLst>
              <a:ext uri="{FF2B5EF4-FFF2-40B4-BE49-F238E27FC236}">
                <a16:creationId xmlns:a16="http://schemas.microsoft.com/office/drawing/2014/main" id="{2E3DB155-39DB-DB68-A1C2-F0855FE04DC3}"/>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6313680" y="4649787"/>
            <a:ext cx="5724525" cy="1485900"/>
          </a:xfrm>
          <a:prstGeom prst="rect">
            <a:avLst/>
          </a:prstGeom>
          <a:noFill/>
          <a:ln>
            <a:noFill/>
          </a:ln>
        </p:spPr>
      </p:pic>
      <p:sp>
        <p:nvSpPr>
          <p:cNvPr id="130" name="Google Shape;130;p21">
            <a:extLst>
              <a:ext uri="{FF2B5EF4-FFF2-40B4-BE49-F238E27FC236}">
                <a16:creationId xmlns:a16="http://schemas.microsoft.com/office/drawing/2014/main" id="{2636EC3F-807F-640A-2AAA-EA41649E6B86}"/>
              </a:ext>
            </a:extLst>
          </p:cNvPr>
          <p:cNvSpPr txBox="1"/>
          <p:nvPr/>
        </p:nvSpPr>
        <p:spPr>
          <a:xfrm>
            <a:off x="8898303" y="6211710"/>
            <a:ext cx="3293697" cy="64629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dirty="0">
                <a:solidFill>
                  <a:schemeClr val="dk1"/>
                </a:solidFill>
                <a:latin typeface="Calibri"/>
                <a:ea typeface="Calibri"/>
                <a:cs typeface="Calibri"/>
                <a:sym typeface="Calibri"/>
              </a:rPr>
              <a:t>Scott et al 2023</a:t>
            </a:r>
          </a:p>
          <a:p>
            <a:pPr marL="0" marR="0" lvl="0" indent="0" algn="r" rtl="0">
              <a:spcBef>
                <a:spcPts val="0"/>
              </a:spcBef>
              <a:spcAft>
                <a:spcPts val="0"/>
              </a:spcAft>
              <a:buNone/>
            </a:pPr>
            <a:r>
              <a:rPr lang="en-US" sz="1800" dirty="0">
                <a:solidFill>
                  <a:schemeClr val="dk1"/>
                </a:solidFill>
                <a:latin typeface="Calibri"/>
                <a:ea typeface="Calibri"/>
                <a:cs typeface="Calibri"/>
                <a:sym typeface="Calibri"/>
              </a:rPr>
              <a:t>Adapted from Cheung </a:t>
            </a:r>
            <a:r>
              <a:rPr lang="en-US" sz="1800" i="1" dirty="0">
                <a:solidFill>
                  <a:schemeClr val="dk1"/>
                </a:solidFill>
                <a:latin typeface="Calibri"/>
                <a:ea typeface="Calibri"/>
                <a:cs typeface="Calibri"/>
                <a:sym typeface="Calibri"/>
              </a:rPr>
              <a:t>et al </a:t>
            </a:r>
            <a:r>
              <a:rPr lang="en-US" sz="1800" dirty="0">
                <a:solidFill>
                  <a:schemeClr val="dk1"/>
                </a:solidFill>
                <a:latin typeface="Calibri"/>
                <a:ea typeface="Calibri"/>
                <a:cs typeface="Calibri"/>
                <a:sym typeface="Calibri"/>
              </a:rPr>
              <a:t>2019</a:t>
            </a:r>
            <a:endParaRPr dirty="0"/>
          </a:p>
        </p:txBody>
      </p:sp>
      <p:sp>
        <p:nvSpPr>
          <p:cNvPr id="2" name="TextBox 1">
            <a:extLst>
              <a:ext uri="{FF2B5EF4-FFF2-40B4-BE49-F238E27FC236}">
                <a16:creationId xmlns:a16="http://schemas.microsoft.com/office/drawing/2014/main" id="{F3B3164C-42D3-3B79-8E5C-75B82102DDB0}"/>
              </a:ext>
            </a:extLst>
          </p:cNvPr>
          <p:cNvSpPr txBox="1"/>
          <p:nvPr/>
        </p:nvSpPr>
        <p:spPr>
          <a:xfrm>
            <a:off x="10640513" y="1690688"/>
            <a:ext cx="1311578" cy="307777"/>
          </a:xfrm>
          <a:prstGeom prst="rect">
            <a:avLst/>
          </a:prstGeom>
          <a:noFill/>
        </p:spPr>
        <p:txBody>
          <a:bodyPr wrap="none" rtlCol="0">
            <a:spAutoFit/>
          </a:bodyPr>
          <a:lstStyle/>
          <a:p>
            <a:r>
              <a:rPr lang="en-US" dirty="0"/>
              <a:t>HEK293 cells</a:t>
            </a:r>
          </a:p>
        </p:txBody>
      </p:sp>
      <p:sp>
        <p:nvSpPr>
          <p:cNvPr id="3" name="TextBox 2">
            <a:extLst>
              <a:ext uri="{FF2B5EF4-FFF2-40B4-BE49-F238E27FC236}">
                <a16:creationId xmlns:a16="http://schemas.microsoft.com/office/drawing/2014/main" id="{E702F290-1981-7924-E258-8433ADE4D588}"/>
              </a:ext>
            </a:extLst>
          </p:cNvPr>
          <p:cNvSpPr txBox="1"/>
          <p:nvPr/>
        </p:nvSpPr>
        <p:spPr>
          <a:xfrm>
            <a:off x="0" y="6550223"/>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1410472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pic>
        <p:nvPicPr>
          <p:cNvPr id="135" name="Google Shape;135;p2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95931" y="2040041"/>
            <a:ext cx="1046285" cy="404811"/>
          </a:xfrm>
          <a:prstGeom prst="rect">
            <a:avLst/>
          </a:prstGeom>
          <a:noFill/>
          <a:ln>
            <a:noFill/>
          </a:ln>
        </p:spPr>
      </p:pic>
      <p:grpSp>
        <p:nvGrpSpPr>
          <p:cNvPr id="136" name="Google Shape;136;p22"/>
          <p:cNvGrpSpPr/>
          <p:nvPr/>
        </p:nvGrpSpPr>
        <p:grpSpPr>
          <a:xfrm>
            <a:off x="9150929" y="1734700"/>
            <a:ext cx="2109600" cy="710158"/>
            <a:chOff x="9168479" y="2679950"/>
            <a:chExt cx="2109600" cy="710158"/>
          </a:xfrm>
        </p:grpSpPr>
        <p:pic>
          <p:nvPicPr>
            <p:cNvPr id="137" name="Google Shape;137;p2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07843" y="3094285"/>
              <a:ext cx="830872" cy="295823"/>
            </a:xfrm>
            <a:prstGeom prst="rect">
              <a:avLst/>
            </a:prstGeom>
            <a:noFill/>
            <a:ln>
              <a:noFill/>
            </a:ln>
          </p:spPr>
        </p:pic>
        <p:sp>
          <p:nvSpPr>
            <p:cNvPr id="138" name="Google Shape;138;p22"/>
            <p:cNvSpPr txBox="1"/>
            <p:nvPr/>
          </p:nvSpPr>
          <p:spPr>
            <a:xfrm>
              <a:off x="9168479" y="2679950"/>
              <a:ext cx="2109600" cy="430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chemeClr val="dk1"/>
                  </a:solidFill>
                  <a:latin typeface="Calibri"/>
                  <a:ea typeface="Calibri"/>
                  <a:cs typeface="Calibri"/>
                  <a:sym typeface="Calibri"/>
                </a:rPr>
                <a:t>Exon skipping</a:t>
              </a:r>
              <a:endParaRPr sz="1800" b="1"/>
            </a:p>
          </p:txBody>
        </p:sp>
      </p:grpSp>
      <p:sp>
        <p:nvSpPr>
          <p:cNvPr id="139" name="Google Shape;139;p22"/>
          <p:cNvSpPr txBox="1"/>
          <p:nvPr/>
        </p:nvSpPr>
        <p:spPr>
          <a:xfrm>
            <a:off x="1164274" y="1680200"/>
            <a:ext cx="2109600" cy="430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200" b="1">
                <a:solidFill>
                  <a:schemeClr val="dk1"/>
                </a:solidFill>
                <a:latin typeface="Calibri"/>
                <a:ea typeface="Calibri"/>
                <a:cs typeface="Calibri"/>
                <a:sym typeface="Calibri"/>
              </a:rPr>
              <a:t>Exon inclusion</a:t>
            </a:r>
            <a:endParaRPr sz="1800" b="1"/>
          </a:p>
        </p:txBody>
      </p:sp>
      <p:sp>
        <p:nvSpPr>
          <p:cNvPr id="141" name="Google Shape;141;p22"/>
          <p:cNvSpPr txBox="1"/>
          <p:nvPr/>
        </p:nvSpPr>
        <p:spPr>
          <a:xfrm>
            <a:off x="1062700" y="238950"/>
            <a:ext cx="1526100" cy="585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600" b="1">
                <a:latin typeface="Open Sans"/>
                <a:ea typeface="Open Sans"/>
                <a:cs typeface="Open Sans"/>
                <a:sym typeface="Open Sans"/>
              </a:rPr>
              <a:t>FACS</a:t>
            </a:r>
            <a:endParaRPr sz="2600" b="1">
              <a:latin typeface="Open Sans"/>
              <a:ea typeface="Open Sans"/>
              <a:cs typeface="Open Sans"/>
              <a:sym typeface="Open Sans"/>
            </a:endParaRPr>
          </a:p>
        </p:txBody>
      </p:sp>
      <p:sp>
        <p:nvSpPr>
          <p:cNvPr id="2" name="TextBox 1">
            <a:extLst>
              <a:ext uri="{FF2B5EF4-FFF2-40B4-BE49-F238E27FC236}">
                <a16:creationId xmlns:a16="http://schemas.microsoft.com/office/drawing/2014/main" id="{514A3FF5-C8D4-A8A1-E6B5-062B4661BAF2}"/>
              </a:ext>
            </a:extLst>
          </p:cNvPr>
          <p:cNvSpPr txBox="1"/>
          <p:nvPr/>
        </p:nvSpPr>
        <p:spPr>
          <a:xfrm>
            <a:off x="2669646" y="6359472"/>
            <a:ext cx="7148111" cy="369332"/>
          </a:xfrm>
          <a:prstGeom prst="rect">
            <a:avLst/>
          </a:prstGeom>
          <a:noFill/>
        </p:spPr>
        <p:txBody>
          <a:bodyPr wrap="none" rtlCol="0">
            <a:spAutoFit/>
          </a:bodyPr>
          <a:lstStyle/>
          <a:p>
            <a:r>
              <a:rPr lang="en-US" sz="1800" b="1" dirty="0">
                <a:solidFill>
                  <a:srgbClr val="C00000"/>
                </a:solidFill>
              </a:rPr>
              <a:t>The fraction of minigene transcripts with the test exon included</a:t>
            </a:r>
          </a:p>
        </p:txBody>
      </p:sp>
      <p:pic>
        <p:nvPicPr>
          <p:cNvPr id="5" name="Picture 4">
            <a:extLst>
              <a:ext uri="{FF2B5EF4-FFF2-40B4-BE49-F238E27FC236}">
                <a16:creationId xmlns:a16="http://schemas.microsoft.com/office/drawing/2014/main" id="{370AC629-35C1-76A5-3BC9-9B8139E4A85E}"/>
              </a:ext>
            </a:extLst>
          </p:cNvPr>
          <p:cNvPicPr>
            <a:picLocks noChangeAspect="1"/>
          </p:cNvPicPr>
          <p:nvPr/>
        </p:nvPicPr>
        <p:blipFill>
          <a:blip r:embed="rId5"/>
          <a:stretch>
            <a:fillRect/>
          </a:stretch>
        </p:blipFill>
        <p:spPr>
          <a:xfrm>
            <a:off x="3071424" y="724361"/>
            <a:ext cx="6281955" cy="5409278"/>
          </a:xfrm>
          <a:prstGeom prst="snip2SameRect">
            <a:avLst/>
          </a:prstGeom>
        </p:spPr>
      </p:pic>
      <p:sp>
        <p:nvSpPr>
          <p:cNvPr id="6" name="TextBox 5">
            <a:extLst>
              <a:ext uri="{FF2B5EF4-FFF2-40B4-BE49-F238E27FC236}">
                <a16:creationId xmlns:a16="http://schemas.microsoft.com/office/drawing/2014/main" id="{3486A6E6-47D4-2EB9-203F-0153B9E3E30B}"/>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94722-2157-D31C-B387-2C57412AEC73}"/>
              </a:ext>
            </a:extLst>
          </p:cNvPr>
          <p:cNvSpPr>
            <a:spLocks noGrp="1"/>
          </p:cNvSpPr>
          <p:nvPr>
            <p:ph type="title"/>
          </p:nvPr>
        </p:nvSpPr>
        <p:spPr/>
        <p:txBody>
          <a:bodyPr/>
          <a:lstStyle/>
          <a:p>
            <a:r>
              <a:rPr lang="en-US" dirty="0"/>
              <a:t>Oligo Design</a:t>
            </a:r>
          </a:p>
        </p:txBody>
      </p:sp>
      <p:pic>
        <p:nvPicPr>
          <p:cNvPr id="4" name="Picture 3">
            <a:extLst>
              <a:ext uri="{FF2B5EF4-FFF2-40B4-BE49-F238E27FC236}">
                <a16:creationId xmlns:a16="http://schemas.microsoft.com/office/drawing/2014/main" id="{A5C0D160-D1DF-4423-9A3F-EB4A0BA4A2B6}"/>
              </a:ext>
            </a:extLst>
          </p:cNvPr>
          <p:cNvPicPr>
            <a:picLocks noChangeAspect="1"/>
          </p:cNvPicPr>
          <p:nvPr/>
        </p:nvPicPr>
        <p:blipFill>
          <a:blip r:embed="rId2"/>
          <a:srcRect l="3660" t="89141" r="1876" b="1216"/>
          <a:stretch>
            <a:fillRect/>
          </a:stretch>
        </p:blipFill>
        <p:spPr>
          <a:xfrm>
            <a:off x="307664" y="6305056"/>
            <a:ext cx="4380980" cy="439285"/>
          </a:xfrm>
          <a:prstGeom prst="rect">
            <a:avLst/>
          </a:prstGeom>
        </p:spPr>
      </p:pic>
      <p:pic>
        <p:nvPicPr>
          <p:cNvPr id="5" name="Picture 4">
            <a:extLst>
              <a:ext uri="{FF2B5EF4-FFF2-40B4-BE49-F238E27FC236}">
                <a16:creationId xmlns:a16="http://schemas.microsoft.com/office/drawing/2014/main" id="{E77C87B0-6999-BED5-20EA-759BE7D0093F}"/>
              </a:ext>
            </a:extLst>
          </p:cNvPr>
          <p:cNvPicPr>
            <a:picLocks noChangeAspect="1"/>
          </p:cNvPicPr>
          <p:nvPr/>
        </p:nvPicPr>
        <p:blipFill>
          <a:blip r:embed="rId2"/>
          <a:srcRect b="12188"/>
          <a:stretch>
            <a:fillRect/>
          </a:stretch>
        </p:blipFill>
        <p:spPr>
          <a:xfrm>
            <a:off x="4729700" y="391887"/>
            <a:ext cx="7364329" cy="6352454"/>
          </a:xfrm>
          <a:prstGeom prst="rect">
            <a:avLst/>
          </a:prstGeom>
        </p:spPr>
      </p:pic>
      <p:sp>
        <p:nvSpPr>
          <p:cNvPr id="6" name="TextBox 5">
            <a:extLst>
              <a:ext uri="{FF2B5EF4-FFF2-40B4-BE49-F238E27FC236}">
                <a16:creationId xmlns:a16="http://schemas.microsoft.com/office/drawing/2014/main" id="{F53C1040-02B2-E00A-44EA-D272C82FD886}"/>
              </a:ext>
            </a:extLst>
          </p:cNvPr>
          <p:cNvSpPr txBox="1"/>
          <p:nvPr/>
        </p:nvSpPr>
        <p:spPr>
          <a:xfrm>
            <a:off x="307664" y="2562202"/>
            <a:ext cx="3961341" cy="1815882"/>
          </a:xfrm>
          <a:prstGeom prst="rect">
            <a:avLst/>
          </a:prstGeom>
          <a:noFill/>
        </p:spPr>
        <p:txBody>
          <a:bodyPr wrap="none" rtlCol="0">
            <a:spAutoFit/>
          </a:bodyPr>
          <a:lstStyle/>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2152 exons</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864 intronic oligos</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835 AS/DS controls</a:t>
            </a:r>
          </a:p>
          <a:p>
            <a:pPr marL="457200" indent="-457200">
              <a:buFont typeface="Arial" panose="020B0604020202020204" pitchFamily="34" charset="0"/>
              <a:buChar char="•"/>
            </a:pPr>
            <a:r>
              <a:rPr lang="en-US" sz="2800" dirty="0">
                <a:latin typeface="Open Sans" panose="020B0606030504020204" pitchFamily="34" charset="0"/>
                <a:ea typeface="Open Sans" panose="020B0606030504020204" pitchFamily="34" charset="0"/>
                <a:cs typeface="Open Sans" panose="020B0606030504020204" pitchFamily="34" charset="0"/>
              </a:rPr>
              <a:t>2950 Variants</a:t>
            </a:r>
          </a:p>
        </p:txBody>
      </p:sp>
      <p:sp>
        <p:nvSpPr>
          <p:cNvPr id="3" name="TextBox 2">
            <a:extLst>
              <a:ext uri="{FF2B5EF4-FFF2-40B4-BE49-F238E27FC236}">
                <a16:creationId xmlns:a16="http://schemas.microsoft.com/office/drawing/2014/main" id="{3FCD9D88-A861-1895-B448-E4752BD1750F}"/>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2875515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6A595-E73F-0C14-919B-94E1336C00E3}"/>
              </a:ext>
            </a:extLst>
          </p:cNvPr>
          <p:cNvSpPr>
            <a:spLocks noGrp="1"/>
          </p:cNvSpPr>
          <p:nvPr>
            <p:ph type="title"/>
          </p:nvPr>
        </p:nvSpPr>
        <p:spPr/>
        <p:txBody>
          <a:bodyPr/>
          <a:lstStyle/>
          <a:p>
            <a:r>
              <a:rPr lang="en-US" dirty="0"/>
              <a:t>PSI Controls</a:t>
            </a:r>
          </a:p>
        </p:txBody>
      </p:sp>
      <p:sp>
        <p:nvSpPr>
          <p:cNvPr id="9" name="TextBox 8">
            <a:extLst>
              <a:ext uri="{FF2B5EF4-FFF2-40B4-BE49-F238E27FC236}">
                <a16:creationId xmlns:a16="http://schemas.microsoft.com/office/drawing/2014/main" id="{ADB090B3-41E3-129B-F145-9EA6AA75D026}"/>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pic>
        <p:nvPicPr>
          <p:cNvPr id="4" name="Picture 3">
            <a:extLst>
              <a:ext uri="{FF2B5EF4-FFF2-40B4-BE49-F238E27FC236}">
                <a16:creationId xmlns:a16="http://schemas.microsoft.com/office/drawing/2014/main" id="{BFB3500A-017F-2598-C81A-6DF5D51D1602}"/>
              </a:ext>
            </a:extLst>
          </p:cNvPr>
          <p:cNvPicPr>
            <a:picLocks noChangeAspect="1"/>
          </p:cNvPicPr>
          <p:nvPr/>
        </p:nvPicPr>
        <p:blipFill>
          <a:blip r:embed="rId2"/>
          <a:stretch>
            <a:fillRect/>
          </a:stretch>
        </p:blipFill>
        <p:spPr>
          <a:xfrm>
            <a:off x="3759506" y="1214436"/>
            <a:ext cx="4428544" cy="5349240"/>
          </a:xfrm>
          <a:prstGeom prst="rect">
            <a:avLst/>
          </a:prstGeom>
        </p:spPr>
      </p:pic>
    </p:spTree>
    <p:extLst>
      <p:ext uri="{BB962C8B-B14F-4D97-AF65-F5344CB8AC3E}">
        <p14:creationId xmlns:p14="http://schemas.microsoft.com/office/powerpoint/2010/main" val="296604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84EC9-0539-741F-8B57-EA5D419733AA}"/>
              </a:ext>
            </a:extLst>
          </p:cNvPr>
          <p:cNvSpPr>
            <a:spLocks noGrp="1"/>
          </p:cNvSpPr>
          <p:nvPr>
            <p:ph type="title"/>
          </p:nvPr>
        </p:nvSpPr>
        <p:spPr>
          <a:xfrm>
            <a:off x="1016148" y="113659"/>
            <a:ext cx="10958138" cy="850392"/>
          </a:xfrm>
        </p:spPr>
        <p:txBody>
          <a:bodyPr>
            <a:normAutofit/>
          </a:bodyPr>
          <a:lstStyle/>
          <a:p>
            <a:r>
              <a:rPr lang="en-US" dirty="0"/>
              <a:t>Reproducibility of the Assay</a:t>
            </a:r>
          </a:p>
        </p:txBody>
      </p:sp>
      <p:grpSp>
        <p:nvGrpSpPr>
          <p:cNvPr id="14" name="Group 13">
            <a:extLst>
              <a:ext uri="{FF2B5EF4-FFF2-40B4-BE49-F238E27FC236}">
                <a16:creationId xmlns:a16="http://schemas.microsoft.com/office/drawing/2014/main" id="{4EF82723-2593-F25B-0F12-185952DDAE3B}"/>
              </a:ext>
            </a:extLst>
          </p:cNvPr>
          <p:cNvGrpSpPr/>
          <p:nvPr/>
        </p:nvGrpSpPr>
        <p:grpSpPr>
          <a:xfrm>
            <a:off x="1016148" y="6383312"/>
            <a:ext cx="4172269" cy="338514"/>
            <a:chOff x="1016148" y="6383312"/>
            <a:chExt cx="4172269" cy="338514"/>
          </a:xfrm>
        </p:grpSpPr>
        <p:sp>
          <p:nvSpPr>
            <p:cNvPr id="4" name="Google Shape;160;p24">
              <a:extLst>
                <a:ext uri="{FF2B5EF4-FFF2-40B4-BE49-F238E27FC236}">
                  <a16:creationId xmlns:a16="http://schemas.microsoft.com/office/drawing/2014/main" id="{1EFC1493-617B-ECA1-FEFB-54BED8858F5C}"/>
                </a:ext>
              </a:extLst>
            </p:cNvPr>
            <p:cNvSpPr txBox="1"/>
            <p:nvPr/>
          </p:nvSpPr>
          <p:spPr>
            <a:xfrm>
              <a:off x="1016148" y="6383312"/>
              <a:ext cx="1901314"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y = 0.75x - 0.0017</a:t>
              </a:r>
              <a:endParaRPr sz="1200" dirty="0"/>
            </a:p>
          </p:txBody>
        </p:sp>
        <p:sp>
          <p:nvSpPr>
            <p:cNvPr id="5" name="Google Shape;161;p24">
              <a:extLst>
                <a:ext uri="{FF2B5EF4-FFF2-40B4-BE49-F238E27FC236}">
                  <a16:creationId xmlns:a16="http://schemas.microsoft.com/office/drawing/2014/main" id="{CC8F4B8C-1C0F-F4AA-5482-5DB981CCA9BE}"/>
                </a:ext>
              </a:extLst>
            </p:cNvPr>
            <p:cNvSpPr txBox="1"/>
            <p:nvPr/>
          </p:nvSpPr>
          <p:spPr>
            <a:xfrm>
              <a:off x="2749417" y="6383312"/>
              <a:ext cx="243900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r</a:t>
              </a:r>
              <a:r>
                <a:rPr lang="en-US" sz="1600" b="1" i="1" baseline="30000" dirty="0">
                  <a:solidFill>
                    <a:srgbClr val="C00000"/>
                  </a:solidFill>
                  <a:latin typeface="Calibri"/>
                  <a:ea typeface="Calibri"/>
                  <a:cs typeface="Calibri"/>
                  <a:sym typeface="Calibri"/>
                </a:rPr>
                <a:t>2</a:t>
              </a:r>
              <a:r>
                <a:rPr lang="en-US" sz="1600" b="1" i="1" dirty="0">
                  <a:solidFill>
                    <a:srgbClr val="C00000"/>
                  </a:solidFill>
                  <a:latin typeface="Calibri"/>
                  <a:ea typeface="Calibri"/>
                  <a:cs typeface="Calibri"/>
                  <a:sym typeface="Calibri"/>
                </a:rPr>
                <a:t> = 0.78   p &lt;0.0001</a:t>
              </a:r>
              <a:endParaRPr sz="1200" dirty="0"/>
            </a:p>
          </p:txBody>
        </p:sp>
      </p:grpSp>
      <p:pic>
        <p:nvPicPr>
          <p:cNvPr id="12" name="Picture 11">
            <a:extLst>
              <a:ext uri="{FF2B5EF4-FFF2-40B4-BE49-F238E27FC236}">
                <a16:creationId xmlns:a16="http://schemas.microsoft.com/office/drawing/2014/main" id="{DBED6E5A-D5F9-40EB-352E-4DB8DAE5CF5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54931" y="1841158"/>
            <a:ext cx="5062331" cy="4500681"/>
          </a:xfrm>
          <a:prstGeom prst="rect">
            <a:avLst/>
          </a:prstGeom>
        </p:spPr>
      </p:pic>
      <p:sp>
        <p:nvSpPr>
          <p:cNvPr id="6" name="TextBox 5">
            <a:extLst>
              <a:ext uri="{FF2B5EF4-FFF2-40B4-BE49-F238E27FC236}">
                <a16:creationId xmlns:a16="http://schemas.microsoft.com/office/drawing/2014/main" id="{D58421E7-59F6-F6AE-6CAF-AB2E55280C7F}"/>
              </a:ext>
            </a:extLst>
          </p:cNvPr>
          <p:cNvSpPr txBox="1"/>
          <p:nvPr/>
        </p:nvSpPr>
        <p:spPr>
          <a:xfrm>
            <a:off x="1426623" y="1282607"/>
            <a:ext cx="3761794" cy="558551"/>
          </a:xfrm>
          <a:prstGeom prst="rect">
            <a:avLst/>
          </a:prstGeom>
          <a:noFill/>
        </p:spPr>
        <p:txBody>
          <a:bodyPr wrap="square">
            <a:spAutoFit/>
          </a:bodyPr>
          <a:lstStyle/>
          <a:p>
            <a:pPr marL="0" marR="0">
              <a:lnSpc>
                <a:spcPct val="115000"/>
              </a:lnSpc>
              <a:spcAft>
                <a:spcPts val="800"/>
              </a:spcAft>
              <a:buNone/>
            </a:pPr>
            <a:r>
              <a:rPr lang="en-US" sz="2800" b="1" kern="100" dirty="0">
                <a:effectLst/>
                <a:latin typeface="Aptos" panose="020B0004020202020204" pitchFamily="34" charset="0"/>
                <a:ea typeface="Aptos" panose="020B0004020202020204" pitchFamily="34" charset="0"/>
                <a:cs typeface="Times New Roman" panose="02020603050405020304" pitchFamily="18" charset="0"/>
                <a:sym typeface="Symbol" pitchFamily="2" charset="2"/>
              </a:rPr>
              <a:t></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PSI = </a:t>
            </a:r>
            <a:r>
              <a:rPr lang="en-US" sz="2800" b="1" kern="100" dirty="0" err="1">
                <a:effectLst/>
                <a:latin typeface="Aptos" panose="020B0004020202020204" pitchFamily="34" charset="0"/>
                <a:ea typeface="Aptos" panose="020B0004020202020204" pitchFamily="34" charset="0"/>
                <a:cs typeface="Times New Roman" panose="02020603050405020304" pitchFamily="18" charset="0"/>
              </a:rPr>
              <a:t>PSI</a:t>
            </a:r>
            <a:r>
              <a:rPr lang="en-US" sz="2800" b="1" kern="100" baseline="-25000" dirty="0" err="1">
                <a:effectLst/>
                <a:latin typeface="Aptos" panose="020B0004020202020204" pitchFamily="34" charset="0"/>
                <a:ea typeface="Aptos" panose="020B0004020202020204" pitchFamily="34" charset="0"/>
                <a:cs typeface="Times New Roman" panose="02020603050405020304" pitchFamily="18" charset="0"/>
              </a:rPr>
              <a:t>Var</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 - </a:t>
            </a:r>
            <a:r>
              <a:rPr lang="en-US" sz="2800" b="1" kern="100" dirty="0" err="1">
                <a:effectLst/>
                <a:latin typeface="Aptos" panose="020B0004020202020204" pitchFamily="34" charset="0"/>
                <a:ea typeface="Aptos" panose="020B0004020202020204" pitchFamily="34" charset="0"/>
                <a:cs typeface="Times New Roman" panose="02020603050405020304" pitchFamily="18" charset="0"/>
              </a:rPr>
              <a:t>PSI</a:t>
            </a:r>
            <a:r>
              <a:rPr lang="en-US" sz="2800" b="1" kern="100" baseline="-25000" dirty="0" err="1">
                <a:effectLst/>
                <a:latin typeface="Aptos" panose="020B0004020202020204" pitchFamily="34" charset="0"/>
                <a:ea typeface="Aptos" panose="020B0004020202020204" pitchFamily="34" charset="0"/>
                <a:cs typeface="Times New Roman" panose="02020603050405020304" pitchFamily="18" charset="0"/>
              </a:rPr>
              <a:t>Ref</a:t>
            </a:r>
            <a:endParaRPr lang="en-US" sz="2800" b="1" kern="100" baseline="-25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8DC67C5C-6E97-A6C8-F8A9-B20349A55DC6}"/>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4744334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84EC9-0539-741F-8B57-EA5D419733AA}"/>
              </a:ext>
            </a:extLst>
          </p:cNvPr>
          <p:cNvSpPr>
            <a:spLocks noGrp="1"/>
          </p:cNvSpPr>
          <p:nvPr>
            <p:ph type="title"/>
          </p:nvPr>
        </p:nvSpPr>
        <p:spPr/>
        <p:txBody>
          <a:bodyPr/>
          <a:lstStyle/>
          <a:p>
            <a:r>
              <a:rPr lang="en-US" dirty="0"/>
              <a:t>Reproducibility of the Assay</a:t>
            </a:r>
          </a:p>
        </p:txBody>
      </p:sp>
      <p:grpSp>
        <p:nvGrpSpPr>
          <p:cNvPr id="14" name="Group 13">
            <a:extLst>
              <a:ext uri="{FF2B5EF4-FFF2-40B4-BE49-F238E27FC236}">
                <a16:creationId xmlns:a16="http://schemas.microsoft.com/office/drawing/2014/main" id="{4EF82723-2593-F25B-0F12-185952DDAE3B}"/>
              </a:ext>
            </a:extLst>
          </p:cNvPr>
          <p:cNvGrpSpPr/>
          <p:nvPr/>
        </p:nvGrpSpPr>
        <p:grpSpPr>
          <a:xfrm>
            <a:off x="1016148" y="6383312"/>
            <a:ext cx="4172269" cy="338514"/>
            <a:chOff x="1016148" y="6383312"/>
            <a:chExt cx="4172269" cy="338514"/>
          </a:xfrm>
        </p:grpSpPr>
        <p:sp>
          <p:nvSpPr>
            <p:cNvPr id="4" name="Google Shape;160;p24">
              <a:extLst>
                <a:ext uri="{FF2B5EF4-FFF2-40B4-BE49-F238E27FC236}">
                  <a16:creationId xmlns:a16="http://schemas.microsoft.com/office/drawing/2014/main" id="{1EFC1493-617B-ECA1-FEFB-54BED8858F5C}"/>
                </a:ext>
              </a:extLst>
            </p:cNvPr>
            <p:cNvSpPr txBox="1"/>
            <p:nvPr/>
          </p:nvSpPr>
          <p:spPr>
            <a:xfrm>
              <a:off x="1016148" y="6383312"/>
              <a:ext cx="1901314"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y = 0.75x - 0.0017</a:t>
              </a:r>
              <a:endParaRPr sz="1200" dirty="0"/>
            </a:p>
          </p:txBody>
        </p:sp>
        <p:sp>
          <p:nvSpPr>
            <p:cNvPr id="5" name="Google Shape;161;p24">
              <a:extLst>
                <a:ext uri="{FF2B5EF4-FFF2-40B4-BE49-F238E27FC236}">
                  <a16:creationId xmlns:a16="http://schemas.microsoft.com/office/drawing/2014/main" id="{CC8F4B8C-1C0F-F4AA-5482-5DB981CCA9BE}"/>
                </a:ext>
              </a:extLst>
            </p:cNvPr>
            <p:cNvSpPr txBox="1"/>
            <p:nvPr/>
          </p:nvSpPr>
          <p:spPr>
            <a:xfrm>
              <a:off x="2749417" y="6383312"/>
              <a:ext cx="243900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r</a:t>
              </a:r>
              <a:r>
                <a:rPr lang="en-US" sz="1600" b="1" i="1" baseline="30000" dirty="0">
                  <a:solidFill>
                    <a:srgbClr val="C00000"/>
                  </a:solidFill>
                  <a:latin typeface="Calibri"/>
                  <a:ea typeface="Calibri"/>
                  <a:cs typeface="Calibri"/>
                  <a:sym typeface="Calibri"/>
                </a:rPr>
                <a:t>2</a:t>
              </a:r>
              <a:r>
                <a:rPr lang="en-US" sz="1600" b="1" i="1" dirty="0">
                  <a:solidFill>
                    <a:srgbClr val="C00000"/>
                  </a:solidFill>
                  <a:latin typeface="Calibri"/>
                  <a:ea typeface="Calibri"/>
                  <a:cs typeface="Calibri"/>
                  <a:sym typeface="Calibri"/>
                </a:rPr>
                <a:t> = 0.78   p &lt;0.0001</a:t>
              </a:r>
              <a:endParaRPr sz="1200" dirty="0"/>
            </a:p>
          </p:txBody>
        </p:sp>
      </p:grpSp>
      <p:pic>
        <p:nvPicPr>
          <p:cNvPr id="12" name="Picture 11">
            <a:extLst>
              <a:ext uri="{FF2B5EF4-FFF2-40B4-BE49-F238E27FC236}">
                <a16:creationId xmlns:a16="http://schemas.microsoft.com/office/drawing/2014/main" id="{DBED6E5A-D5F9-40EB-352E-4DB8DAE5CF5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54931" y="1841158"/>
            <a:ext cx="5062331" cy="4500681"/>
          </a:xfrm>
          <a:prstGeom prst="rect">
            <a:avLst/>
          </a:prstGeom>
        </p:spPr>
      </p:pic>
      <p:pic>
        <p:nvPicPr>
          <p:cNvPr id="3" name="Picture 2">
            <a:extLst>
              <a:ext uri="{FF2B5EF4-FFF2-40B4-BE49-F238E27FC236}">
                <a16:creationId xmlns:a16="http://schemas.microsoft.com/office/drawing/2014/main" id="{6B3EED43-39DD-07C9-E65F-079239639D28}"/>
              </a:ext>
            </a:extLst>
          </p:cNvPr>
          <p:cNvPicPr>
            <a:picLocks noChangeAspect="1"/>
          </p:cNvPicPr>
          <p:nvPr/>
        </p:nvPicPr>
        <p:blipFill>
          <a:blip r:embed="rId3"/>
          <a:stretch>
            <a:fillRect/>
          </a:stretch>
        </p:blipFill>
        <p:spPr>
          <a:xfrm>
            <a:off x="8432688" y="3387939"/>
            <a:ext cx="3722893" cy="719400"/>
          </a:xfrm>
          <a:prstGeom prst="rect">
            <a:avLst/>
          </a:prstGeom>
        </p:spPr>
      </p:pic>
      <p:pic>
        <p:nvPicPr>
          <p:cNvPr id="9" name="Picture 8">
            <a:extLst>
              <a:ext uri="{FF2B5EF4-FFF2-40B4-BE49-F238E27FC236}">
                <a16:creationId xmlns:a16="http://schemas.microsoft.com/office/drawing/2014/main" id="{D5532FA7-9D5B-17DF-EB43-DBB1B7E4326C}"/>
              </a:ext>
            </a:extLst>
          </p:cNvPr>
          <p:cNvPicPr>
            <a:picLocks noChangeAspect="1"/>
          </p:cNvPicPr>
          <p:nvPr/>
        </p:nvPicPr>
        <p:blipFill>
          <a:blip r:embed="rId4"/>
          <a:stretch>
            <a:fillRect/>
          </a:stretch>
        </p:blipFill>
        <p:spPr>
          <a:xfrm>
            <a:off x="579975" y="1916288"/>
            <a:ext cx="5022773" cy="4525080"/>
          </a:xfrm>
          <a:prstGeom prst="rect">
            <a:avLst/>
          </a:prstGeom>
        </p:spPr>
      </p:pic>
      <p:pic>
        <p:nvPicPr>
          <p:cNvPr id="10" name="Picture 9">
            <a:extLst>
              <a:ext uri="{FF2B5EF4-FFF2-40B4-BE49-F238E27FC236}">
                <a16:creationId xmlns:a16="http://schemas.microsoft.com/office/drawing/2014/main" id="{393C6E46-8E8F-722A-B95C-C8DBD233CC49}"/>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l="-3430" r="-1"/>
          <a:stretch/>
        </p:blipFill>
        <p:spPr>
          <a:xfrm>
            <a:off x="8453873" y="4076079"/>
            <a:ext cx="3638292" cy="647607"/>
          </a:xfrm>
          <a:prstGeom prst="rect">
            <a:avLst/>
          </a:prstGeom>
        </p:spPr>
      </p:pic>
      <p:sp>
        <p:nvSpPr>
          <p:cNvPr id="19" name="Google Shape;191;p26">
            <a:extLst>
              <a:ext uri="{FF2B5EF4-FFF2-40B4-BE49-F238E27FC236}">
                <a16:creationId xmlns:a16="http://schemas.microsoft.com/office/drawing/2014/main" id="{667F73EA-3190-D986-B4CC-0D4CAEBBC22E}"/>
              </a:ext>
            </a:extLst>
          </p:cNvPr>
          <p:cNvSpPr txBox="1"/>
          <p:nvPr/>
        </p:nvSpPr>
        <p:spPr>
          <a:xfrm>
            <a:off x="5986352" y="3862334"/>
            <a:ext cx="2055600" cy="749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33" b="1" dirty="0">
                <a:solidFill>
                  <a:srgbClr val="999999"/>
                </a:solidFill>
                <a:latin typeface="Calibri"/>
                <a:ea typeface="Calibri"/>
                <a:cs typeface="Calibri"/>
                <a:sym typeface="Calibri"/>
              </a:rPr>
              <a:t>No effect on exon inclusion</a:t>
            </a:r>
            <a:endParaRPr b="1" dirty="0">
              <a:solidFill>
                <a:srgbClr val="999999"/>
              </a:solidFill>
            </a:endParaRPr>
          </a:p>
        </p:txBody>
      </p:sp>
      <p:sp>
        <p:nvSpPr>
          <p:cNvPr id="6" name="TextBox 5">
            <a:extLst>
              <a:ext uri="{FF2B5EF4-FFF2-40B4-BE49-F238E27FC236}">
                <a16:creationId xmlns:a16="http://schemas.microsoft.com/office/drawing/2014/main" id="{85B4BDDA-BF45-2BCA-478D-88FF119C2528}"/>
              </a:ext>
            </a:extLst>
          </p:cNvPr>
          <p:cNvSpPr txBox="1"/>
          <p:nvPr/>
        </p:nvSpPr>
        <p:spPr>
          <a:xfrm>
            <a:off x="1426623" y="1282607"/>
            <a:ext cx="3761794" cy="558551"/>
          </a:xfrm>
          <a:prstGeom prst="rect">
            <a:avLst/>
          </a:prstGeom>
          <a:noFill/>
        </p:spPr>
        <p:txBody>
          <a:bodyPr wrap="square">
            <a:spAutoFit/>
          </a:bodyPr>
          <a:lstStyle/>
          <a:p>
            <a:pPr marL="0" marR="0">
              <a:lnSpc>
                <a:spcPct val="115000"/>
              </a:lnSpc>
              <a:spcAft>
                <a:spcPts val="800"/>
              </a:spcAft>
              <a:buNone/>
            </a:pPr>
            <a:r>
              <a:rPr lang="en-US" sz="2800" b="1" kern="100" dirty="0">
                <a:effectLst/>
                <a:latin typeface="Aptos" panose="020B0004020202020204" pitchFamily="34" charset="0"/>
                <a:ea typeface="Aptos" panose="020B0004020202020204" pitchFamily="34" charset="0"/>
                <a:cs typeface="Times New Roman" panose="02020603050405020304" pitchFamily="18" charset="0"/>
                <a:sym typeface="Symbol" pitchFamily="2" charset="2"/>
              </a:rPr>
              <a:t></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PSI = </a:t>
            </a:r>
            <a:r>
              <a:rPr lang="en-US" sz="2800" b="1" kern="100" dirty="0" err="1">
                <a:effectLst/>
                <a:latin typeface="Aptos" panose="020B0004020202020204" pitchFamily="34" charset="0"/>
                <a:ea typeface="Aptos" panose="020B0004020202020204" pitchFamily="34" charset="0"/>
                <a:cs typeface="Times New Roman" panose="02020603050405020304" pitchFamily="18" charset="0"/>
              </a:rPr>
              <a:t>PSI</a:t>
            </a:r>
            <a:r>
              <a:rPr lang="en-US" sz="2800" b="1" kern="100" baseline="-25000" dirty="0" err="1">
                <a:effectLst/>
                <a:latin typeface="Aptos" panose="020B0004020202020204" pitchFamily="34" charset="0"/>
                <a:ea typeface="Aptos" panose="020B0004020202020204" pitchFamily="34" charset="0"/>
                <a:cs typeface="Times New Roman" panose="02020603050405020304" pitchFamily="18" charset="0"/>
              </a:rPr>
              <a:t>Var</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 - </a:t>
            </a:r>
            <a:r>
              <a:rPr lang="en-US" sz="2800" b="1" kern="100" dirty="0" err="1">
                <a:effectLst/>
                <a:latin typeface="Aptos" panose="020B0004020202020204" pitchFamily="34" charset="0"/>
                <a:ea typeface="Aptos" panose="020B0004020202020204" pitchFamily="34" charset="0"/>
                <a:cs typeface="Times New Roman" panose="02020603050405020304" pitchFamily="18" charset="0"/>
              </a:rPr>
              <a:t>PSI</a:t>
            </a:r>
            <a:r>
              <a:rPr lang="en-US" sz="2800" b="1" kern="100" baseline="-25000" dirty="0" err="1">
                <a:effectLst/>
                <a:latin typeface="Aptos" panose="020B0004020202020204" pitchFamily="34" charset="0"/>
                <a:ea typeface="Aptos" panose="020B0004020202020204" pitchFamily="34" charset="0"/>
                <a:cs typeface="Times New Roman" panose="02020603050405020304" pitchFamily="18" charset="0"/>
              </a:rPr>
              <a:t>Ref</a:t>
            </a:r>
            <a:endParaRPr lang="en-US" sz="2800" b="1" kern="100" baseline="-25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7" name="TextBox 6">
            <a:extLst>
              <a:ext uri="{FF2B5EF4-FFF2-40B4-BE49-F238E27FC236}">
                <a16:creationId xmlns:a16="http://schemas.microsoft.com/office/drawing/2014/main" id="{D3EA6329-03F2-697B-DCA5-06EA904D5DBB}"/>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2363245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84EC9-0539-741F-8B57-EA5D419733AA}"/>
              </a:ext>
            </a:extLst>
          </p:cNvPr>
          <p:cNvSpPr>
            <a:spLocks noGrp="1"/>
          </p:cNvSpPr>
          <p:nvPr>
            <p:ph type="title"/>
          </p:nvPr>
        </p:nvSpPr>
        <p:spPr/>
        <p:txBody>
          <a:bodyPr/>
          <a:lstStyle/>
          <a:p>
            <a:r>
              <a:rPr lang="en-US" dirty="0"/>
              <a:t>Reproducibility of the Assay</a:t>
            </a:r>
          </a:p>
        </p:txBody>
      </p:sp>
      <p:grpSp>
        <p:nvGrpSpPr>
          <p:cNvPr id="14" name="Group 13">
            <a:extLst>
              <a:ext uri="{FF2B5EF4-FFF2-40B4-BE49-F238E27FC236}">
                <a16:creationId xmlns:a16="http://schemas.microsoft.com/office/drawing/2014/main" id="{4EF82723-2593-F25B-0F12-185952DDAE3B}"/>
              </a:ext>
            </a:extLst>
          </p:cNvPr>
          <p:cNvGrpSpPr/>
          <p:nvPr/>
        </p:nvGrpSpPr>
        <p:grpSpPr>
          <a:xfrm>
            <a:off x="1016148" y="6383312"/>
            <a:ext cx="4172269" cy="338514"/>
            <a:chOff x="1016148" y="6383312"/>
            <a:chExt cx="4172269" cy="338514"/>
          </a:xfrm>
        </p:grpSpPr>
        <p:sp>
          <p:nvSpPr>
            <p:cNvPr id="4" name="Google Shape;160;p24">
              <a:extLst>
                <a:ext uri="{FF2B5EF4-FFF2-40B4-BE49-F238E27FC236}">
                  <a16:creationId xmlns:a16="http://schemas.microsoft.com/office/drawing/2014/main" id="{1EFC1493-617B-ECA1-FEFB-54BED8858F5C}"/>
                </a:ext>
              </a:extLst>
            </p:cNvPr>
            <p:cNvSpPr txBox="1"/>
            <p:nvPr/>
          </p:nvSpPr>
          <p:spPr>
            <a:xfrm>
              <a:off x="1016148" y="6383312"/>
              <a:ext cx="1901314"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y = 0.75x - 0.0017</a:t>
              </a:r>
              <a:endParaRPr sz="1200" dirty="0"/>
            </a:p>
          </p:txBody>
        </p:sp>
        <p:sp>
          <p:nvSpPr>
            <p:cNvPr id="5" name="Google Shape;161;p24">
              <a:extLst>
                <a:ext uri="{FF2B5EF4-FFF2-40B4-BE49-F238E27FC236}">
                  <a16:creationId xmlns:a16="http://schemas.microsoft.com/office/drawing/2014/main" id="{CC8F4B8C-1C0F-F4AA-5482-5DB981CCA9BE}"/>
                </a:ext>
              </a:extLst>
            </p:cNvPr>
            <p:cNvSpPr txBox="1"/>
            <p:nvPr/>
          </p:nvSpPr>
          <p:spPr>
            <a:xfrm>
              <a:off x="2749417" y="6383312"/>
              <a:ext cx="243900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r</a:t>
              </a:r>
              <a:r>
                <a:rPr lang="en-US" sz="1600" b="1" i="1" baseline="30000" dirty="0">
                  <a:solidFill>
                    <a:srgbClr val="C00000"/>
                  </a:solidFill>
                  <a:latin typeface="Calibri"/>
                  <a:ea typeface="Calibri"/>
                  <a:cs typeface="Calibri"/>
                  <a:sym typeface="Calibri"/>
                </a:rPr>
                <a:t>2</a:t>
              </a:r>
              <a:r>
                <a:rPr lang="en-US" sz="1600" b="1" i="1" dirty="0">
                  <a:solidFill>
                    <a:srgbClr val="C00000"/>
                  </a:solidFill>
                  <a:latin typeface="Calibri"/>
                  <a:ea typeface="Calibri"/>
                  <a:cs typeface="Calibri"/>
                  <a:sym typeface="Calibri"/>
                </a:rPr>
                <a:t> = 0.78   p &lt;0.0001</a:t>
              </a:r>
              <a:endParaRPr sz="1200" dirty="0"/>
            </a:p>
          </p:txBody>
        </p:sp>
      </p:grpSp>
      <p:pic>
        <p:nvPicPr>
          <p:cNvPr id="12" name="Picture 11">
            <a:extLst>
              <a:ext uri="{FF2B5EF4-FFF2-40B4-BE49-F238E27FC236}">
                <a16:creationId xmlns:a16="http://schemas.microsoft.com/office/drawing/2014/main" id="{DBED6E5A-D5F9-40EB-352E-4DB8DAE5CF5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54931" y="1841158"/>
            <a:ext cx="5062331" cy="4500681"/>
          </a:xfrm>
          <a:prstGeom prst="rect">
            <a:avLst/>
          </a:prstGeom>
        </p:spPr>
      </p:pic>
      <p:pic>
        <p:nvPicPr>
          <p:cNvPr id="3" name="Picture 2">
            <a:extLst>
              <a:ext uri="{FF2B5EF4-FFF2-40B4-BE49-F238E27FC236}">
                <a16:creationId xmlns:a16="http://schemas.microsoft.com/office/drawing/2014/main" id="{6B3EED43-39DD-07C9-E65F-079239639D28}"/>
              </a:ext>
            </a:extLst>
          </p:cNvPr>
          <p:cNvPicPr>
            <a:picLocks noChangeAspect="1"/>
          </p:cNvPicPr>
          <p:nvPr/>
        </p:nvPicPr>
        <p:blipFill>
          <a:blip r:embed="rId3"/>
          <a:stretch>
            <a:fillRect/>
          </a:stretch>
        </p:blipFill>
        <p:spPr>
          <a:xfrm>
            <a:off x="8432688" y="3387939"/>
            <a:ext cx="3722893" cy="719400"/>
          </a:xfrm>
          <a:prstGeom prst="rect">
            <a:avLst/>
          </a:prstGeom>
        </p:spPr>
      </p:pic>
      <p:pic>
        <p:nvPicPr>
          <p:cNvPr id="6" name="Picture 5">
            <a:extLst>
              <a:ext uri="{FF2B5EF4-FFF2-40B4-BE49-F238E27FC236}">
                <a16:creationId xmlns:a16="http://schemas.microsoft.com/office/drawing/2014/main" id="{AC7FA49D-F1C1-A802-E882-F7F22BA0CBD8}"/>
              </a:ext>
            </a:extLst>
          </p:cNvPr>
          <p:cNvPicPr>
            <a:picLocks noChangeAspect="1"/>
          </p:cNvPicPr>
          <p:nvPr/>
        </p:nvPicPr>
        <p:blipFill>
          <a:blip r:embed="rId4"/>
          <a:stretch>
            <a:fillRect/>
          </a:stretch>
        </p:blipFill>
        <p:spPr>
          <a:xfrm>
            <a:off x="8432688" y="5250063"/>
            <a:ext cx="3762590" cy="727071"/>
          </a:xfrm>
          <a:prstGeom prst="rect">
            <a:avLst/>
          </a:prstGeom>
        </p:spPr>
      </p:pic>
      <p:pic>
        <p:nvPicPr>
          <p:cNvPr id="7" name="Picture 6">
            <a:extLst>
              <a:ext uri="{FF2B5EF4-FFF2-40B4-BE49-F238E27FC236}">
                <a16:creationId xmlns:a16="http://schemas.microsoft.com/office/drawing/2014/main" id="{4363CC38-39BD-C512-56E2-0450B5AC3010}"/>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8574571" y="2259970"/>
            <a:ext cx="3517594" cy="850392"/>
          </a:xfrm>
          <a:prstGeom prst="rect">
            <a:avLst/>
          </a:prstGeom>
        </p:spPr>
      </p:pic>
      <p:pic>
        <p:nvPicPr>
          <p:cNvPr id="9" name="Picture 8">
            <a:extLst>
              <a:ext uri="{FF2B5EF4-FFF2-40B4-BE49-F238E27FC236}">
                <a16:creationId xmlns:a16="http://schemas.microsoft.com/office/drawing/2014/main" id="{D5532FA7-9D5B-17DF-EB43-DBB1B7E4326C}"/>
              </a:ext>
            </a:extLst>
          </p:cNvPr>
          <p:cNvPicPr>
            <a:picLocks noChangeAspect="1"/>
          </p:cNvPicPr>
          <p:nvPr/>
        </p:nvPicPr>
        <p:blipFill>
          <a:blip r:embed="rId6"/>
          <a:stretch>
            <a:fillRect/>
          </a:stretch>
        </p:blipFill>
        <p:spPr>
          <a:xfrm>
            <a:off x="579975" y="1916288"/>
            <a:ext cx="5022773" cy="4525080"/>
          </a:xfrm>
          <a:prstGeom prst="rect">
            <a:avLst/>
          </a:prstGeom>
        </p:spPr>
      </p:pic>
      <p:pic>
        <p:nvPicPr>
          <p:cNvPr id="10" name="Picture 9">
            <a:extLst>
              <a:ext uri="{FF2B5EF4-FFF2-40B4-BE49-F238E27FC236}">
                <a16:creationId xmlns:a16="http://schemas.microsoft.com/office/drawing/2014/main" id="{393C6E46-8E8F-722A-B95C-C8DBD233CC49}"/>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3430" r="-1"/>
          <a:stretch/>
        </p:blipFill>
        <p:spPr>
          <a:xfrm>
            <a:off x="8453873" y="4076079"/>
            <a:ext cx="3638292" cy="647607"/>
          </a:xfrm>
          <a:prstGeom prst="rect">
            <a:avLst/>
          </a:prstGeom>
        </p:spPr>
      </p:pic>
      <p:sp>
        <p:nvSpPr>
          <p:cNvPr id="17" name="Frame 16">
            <a:extLst>
              <a:ext uri="{FF2B5EF4-FFF2-40B4-BE49-F238E27FC236}">
                <a16:creationId xmlns:a16="http://schemas.microsoft.com/office/drawing/2014/main" id="{82BB5506-737A-FB6F-8C2D-80294B5F0A3B}"/>
              </a:ext>
            </a:extLst>
          </p:cNvPr>
          <p:cNvSpPr/>
          <p:nvPr/>
        </p:nvSpPr>
        <p:spPr>
          <a:xfrm>
            <a:off x="3657600" y="2061108"/>
            <a:ext cx="1828799" cy="1642533"/>
          </a:xfrm>
          <a:prstGeom prst="frame">
            <a:avLst>
              <a:gd name="adj1" fmla="val 700"/>
            </a:avLst>
          </a:prstGeom>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rame 17">
            <a:extLst>
              <a:ext uri="{FF2B5EF4-FFF2-40B4-BE49-F238E27FC236}">
                <a16:creationId xmlns:a16="http://schemas.microsoft.com/office/drawing/2014/main" id="{FE3BBB82-F134-2E02-5BC9-B54CC61FD2C0}"/>
              </a:ext>
            </a:extLst>
          </p:cNvPr>
          <p:cNvSpPr/>
          <p:nvPr/>
        </p:nvSpPr>
        <p:spPr>
          <a:xfrm>
            <a:off x="709433" y="4684792"/>
            <a:ext cx="1828799" cy="1642533"/>
          </a:xfrm>
          <a:prstGeom prst="frame">
            <a:avLst>
              <a:gd name="adj1" fmla="val 700"/>
            </a:avLst>
          </a:prstGeom>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Google Shape;191;p26">
            <a:extLst>
              <a:ext uri="{FF2B5EF4-FFF2-40B4-BE49-F238E27FC236}">
                <a16:creationId xmlns:a16="http://schemas.microsoft.com/office/drawing/2014/main" id="{667F73EA-3190-D986-B4CC-0D4CAEBBC22E}"/>
              </a:ext>
            </a:extLst>
          </p:cNvPr>
          <p:cNvSpPr txBox="1"/>
          <p:nvPr/>
        </p:nvSpPr>
        <p:spPr>
          <a:xfrm>
            <a:off x="5986352" y="3862334"/>
            <a:ext cx="2055600" cy="7491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133" b="1" dirty="0">
                <a:solidFill>
                  <a:srgbClr val="999999"/>
                </a:solidFill>
                <a:latin typeface="Calibri"/>
                <a:ea typeface="Calibri"/>
                <a:cs typeface="Calibri"/>
                <a:sym typeface="Calibri"/>
              </a:rPr>
              <a:t>No effect on exon inclusion</a:t>
            </a:r>
            <a:endParaRPr b="1" dirty="0">
              <a:solidFill>
                <a:srgbClr val="999999"/>
              </a:solidFill>
            </a:endParaRPr>
          </a:p>
        </p:txBody>
      </p:sp>
      <p:sp>
        <p:nvSpPr>
          <p:cNvPr id="20" name="Google Shape;192;p26">
            <a:extLst>
              <a:ext uri="{FF2B5EF4-FFF2-40B4-BE49-F238E27FC236}">
                <a16:creationId xmlns:a16="http://schemas.microsoft.com/office/drawing/2014/main" id="{3E095BFB-1E67-FC9B-BB0B-79E58702A01F}"/>
              </a:ext>
            </a:extLst>
          </p:cNvPr>
          <p:cNvSpPr txBox="1"/>
          <p:nvPr/>
        </p:nvSpPr>
        <p:spPr>
          <a:xfrm>
            <a:off x="5986352" y="5493372"/>
            <a:ext cx="2055600" cy="45130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33" b="1" dirty="0">
                <a:solidFill>
                  <a:schemeClr val="dk1"/>
                </a:solidFill>
                <a:latin typeface="Calibri"/>
                <a:ea typeface="Calibri"/>
                <a:cs typeface="Calibri"/>
                <a:sym typeface="Calibri"/>
              </a:rPr>
              <a:t>Exon skipping</a:t>
            </a:r>
            <a:endParaRPr sz="1600" b="1" dirty="0"/>
          </a:p>
        </p:txBody>
      </p:sp>
      <p:sp>
        <p:nvSpPr>
          <p:cNvPr id="21" name="Google Shape;192;p26">
            <a:extLst>
              <a:ext uri="{FF2B5EF4-FFF2-40B4-BE49-F238E27FC236}">
                <a16:creationId xmlns:a16="http://schemas.microsoft.com/office/drawing/2014/main" id="{27B9649C-752F-EDA7-D48C-297E3AC255C4}"/>
              </a:ext>
            </a:extLst>
          </p:cNvPr>
          <p:cNvSpPr txBox="1"/>
          <p:nvPr/>
        </p:nvSpPr>
        <p:spPr>
          <a:xfrm>
            <a:off x="5986352" y="2300052"/>
            <a:ext cx="2055600" cy="8103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333" b="1" dirty="0">
                <a:solidFill>
                  <a:schemeClr val="dk1"/>
                </a:solidFill>
                <a:latin typeface="Calibri"/>
                <a:ea typeface="Calibri"/>
                <a:cs typeface="Calibri"/>
                <a:sym typeface="Calibri"/>
              </a:rPr>
              <a:t>Cryptic exon inclusion</a:t>
            </a:r>
            <a:endParaRPr sz="1600" b="1" dirty="0"/>
          </a:p>
        </p:txBody>
      </p:sp>
      <p:sp>
        <p:nvSpPr>
          <p:cNvPr id="8" name="TextBox 7">
            <a:extLst>
              <a:ext uri="{FF2B5EF4-FFF2-40B4-BE49-F238E27FC236}">
                <a16:creationId xmlns:a16="http://schemas.microsoft.com/office/drawing/2014/main" id="{EC8570CB-789A-004F-6668-A7DD310A0C37}"/>
              </a:ext>
            </a:extLst>
          </p:cNvPr>
          <p:cNvSpPr txBox="1"/>
          <p:nvPr/>
        </p:nvSpPr>
        <p:spPr>
          <a:xfrm>
            <a:off x="1426623" y="1282607"/>
            <a:ext cx="3761794" cy="558551"/>
          </a:xfrm>
          <a:prstGeom prst="rect">
            <a:avLst/>
          </a:prstGeom>
          <a:noFill/>
        </p:spPr>
        <p:txBody>
          <a:bodyPr wrap="square">
            <a:spAutoFit/>
          </a:bodyPr>
          <a:lstStyle/>
          <a:p>
            <a:pPr marL="0" marR="0">
              <a:lnSpc>
                <a:spcPct val="115000"/>
              </a:lnSpc>
              <a:spcAft>
                <a:spcPts val="800"/>
              </a:spcAft>
              <a:buNone/>
            </a:pPr>
            <a:r>
              <a:rPr lang="en-US" sz="2800" b="1" kern="100" dirty="0">
                <a:effectLst/>
                <a:latin typeface="Aptos" panose="020B0004020202020204" pitchFamily="34" charset="0"/>
                <a:ea typeface="Aptos" panose="020B0004020202020204" pitchFamily="34" charset="0"/>
                <a:cs typeface="Times New Roman" panose="02020603050405020304" pitchFamily="18" charset="0"/>
                <a:sym typeface="Symbol" pitchFamily="2" charset="2"/>
              </a:rPr>
              <a:t></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PSI = </a:t>
            </a:r>
            <a:r>
              <a:rPr lang="en-US" sz="2800" b="1" kern="100" dirty="0" err="1">
                <a:effectLst/>
                <a:latin typeface="Aptos" panose="020B0004020202020204" pitchFamily="34" charset="0"/>
                <a:ea typeface="Aptos" panose="020B0004020202020204" pitchFamily="34" charset="0"/>
                <a:cs typeface="Times New Roman" panose="02020603050405020304" pitchFamily="18" charset="0"/>
              </a:rPr>
              <a:t>PSI</a:t>
            </a:r>
            <a:r>
              <a:rPr lang="en-US" sz="2800" b="1" kern="100" baseline="-25000" dirty="0" err="1">
                <a:effectLst/>
                <a:latin typeface="Aptos" panose="020B0004020202020204" pitchFamily="34" charset="0"/>
                <a:ea typeface="Aptos" panose="020B0004020202020204" pitchFamily="34" charset="0"/>
                <a:cs typeface="Times New Roman" panose="02020603050405020304" pitchFamily="18" charset="0"/>
              </a:rPr>
              <a:t>Var</a:t>
            </a:r>
            <a:r>
              <a:rPr lang="en-US" sz="2800" b="1" kern="100" dirty="0">
                <a:effectLst/>
                <a:latin typeface="Aptos" panose="020B0004020202020204" pitchFamily="34" charset="0"/>
                <a:ea typeface="Aptos" panose="020B0004020202020204" pitchFamily="34" charset="0"/>
                <a:cs typeface="Times New Roman" panose="02020603050405020304" pitchFamily="18" charset="0"/>
              </a:rPr>
              <a:t> - </a:t>
            </a:r>
            <a:r>
              <a:rPr lang="en-US" sz="2800" b="1" kern="100" dirty="0" err="1">
                <a:effectLst/>
                <a:latin typeface="Aptos" panose="020B0004020202020204" pitchFamily="34" charset="0"/>
                <a:ea typeface="Aptos" panose="020B0004020202020204" pitchFamily="34" charset="0"/>
                <a:cs typeface="Times New Roman" panose="02020603050405020304" pitchFamily="18" charset="0"/>
              </a:rPr>
              <a:t>PSI</a:t>
            </a:r>
            <a:r>
              <a:rPr lang="en-US" sz="2800" b="1" kern="100" baseline="-25000" dirty="0" err="1">
                <a:effectLst/>
                <a:latin typeface="Aptos" panose="020B0004020202020204" pitchFamily="34" charset="0"/>
                <a:ea typeface="Aptos" panose="020B0004020202020204" pitchFamily="34" charset="0"/>
                <a:cs typeface="Times New Roman" panose="02020603050405020304" pitchFamily="18" charset="0"/>
              </a:rPr>
              <a:t>Ref</a:t>
            </a:r>
            <a:endParaRPr lang="en-US" sz="2800" b="1" kern="100" baseline="-250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11" name="TextBox 10">
            <a:extLst>
              <a:ext uri="{FF2B5EF4-FFF2-40B4-BE49-F238E27FC236}">
                <a16:creationId xmlns:a16="http://schemas.microsoft.com/office/drawing/2014/main" id="{9052C1D4-8F30-6638-A04D-AF60FDB70338}"/>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922092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8"/>
          <p:cNvSpPr txBox="1">
            <a:spLocks noGrp="1"/>
          </p:cNvSpPr>
          <p:nvPr>
            <p:ph type="title"/>
          </p:nvPr>
        </p:nvSpPr>
        <p:spPr>
          <a:xfrm>
            <a:off x="1384509" y="186853"/>
            <a:ext cx="9885900" cy="799736"/>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4000"/>
              <a:buFont typeface="Open Sans"/>
              <a:buNone/>
            </a:pPr>
            <a:r>
              <a:rPr lang="en-US" dirty="0"/>
              <a:t>HTSA vs Different Splicing Events</a:t>
            </a:r>
            <a:endParaRPr dirty="0"/>
          </a:p>
        </p:txBody>
      </p:sp>
      <p:grpSp>
        <p:nvGrpSpPr>
          <p:cNvPr id="10" name="Group 9">
            <a:extLst>
              <a:ext uri="{FF2B5EF4-FFF2-40B4-BE49-F238E27FC236}">
                <a16:creationId xmlns:a16="http://schemas.microsoft.com/office/drawing/2014/main" id="{F228A381-059F-9431-489E-425A91865C1B}"/>
              </a:ext>
            </a:extLst>
          </p:cNvPr>
          <p:cNvGrpSpPr/>
          <p:nvPr/>
        </p:nvGrpSpPr>
        <p:grpSpPr>
          <a:xfrm>
            <a:off x="3020227" y="2181814"/>
            <a:ext cx="7217114" cy="4074606"/>
            <a:chOff x="409374" y="2470573"/>
            <a:chExt cx="6736223" cy="3791243"/>
          </a:xfrm>
        </p:grpSpPr>
        <p:pic>
          <p:nvPicPr>
            <p:cNvPr id="2" name="Picture 1">
              <a:extLst>
                <a:ext uri="{FF2B5EF4-FFF2-40B4-BE49-F238E27FC236}">
                  <a16:creationId xmlns:a16="http://schemas.microsoft.com/office/drawing/2014/main" id="{7C645427-D2BC-0FD5-E7AC-61ACF5245117}"/>
                </a:ext>
              </a:extLst>
            </p:cNvPr>
            <p:cNvPicPr>
              <a:picLocks noChangeAspect="1"/>
            </p:cNvPicPr>
            <p:nvPr/>
          </p:nvPicPr>
          <p:blipFill>
            <a:blip r:embed="rId3"/>
            <a:stretch>
              <a:fillRect/>
            </a:stretch>
          </p:blipFill>
          <p:spPr>
            <a:xfrm>
              <a:off x="409374" y="2470573"/>
              <a:ext cx="4144245" cy="3791243"/>
            </a:xfrm>
            <a:prstGeom prst="rect">
              <a:avLst/>
            </a:prstGeom>
          </p:spPr>
        </p:pic>
        <p:sp>
          <p:nvSpPr>
            <p:cNvPr id="3" name="TextBox 2">
              <a:extLst>
                <a:ext uri="{FF2B5EF4-FFF2-40B4-BE49-F238E27FC236}">
                  <a16:creationId xmlns:a16="http://schemas.microsoft.com/office/drawing/2014/main" id="{9B33B166-D67F-687B-C135-4FE6DB1A144E}"/>
                </a:ext>
              </a:extLst>
            </p:cNvPr>
            <p:cNvSpPr txBox="1"/>
            <p:nvPr/>
          </p:nvSpPr>
          <p:spPr>
            <a:xfrm>
              <a:off x="4639176" y="2695074"/>
              <a:ext cx="2111426" cy="343647"/>
            </a:xfrm>
            <a:prstGeom prst="rect">
              <a:avLst/>
            </a:prstGeom>
            <a:noFill/>
          </p:spPr>
          <p:txBody>
            <a:bodyPr wrap="none" rtlCol="0">
              <a:spAutoFit/>
            </a:bodyPr>
            <a:lstStyle/>
            <a:p>
              <a:r>
                <a:rPr lang="en-US" sz="1800" b="1" dirty="0"/>
                <a:t>Reference Splicing</a:t>
              </a:r>
            </a:p>
          </p:txBody>
        </p:sp>
        <p:sp>
          <p:nvSpPr>
            <p:cNvPr id="6" name="TextBox 5">
              <a:extLst>
                <a:ext uri="{FF2B5EF4-FFF2-40B4-BE49-F238E27FC236}">
                  <a16:creationId xmlns:a16="http://schemas.microsoft.com/office/drawing/2014/main" id="{01EF720B-6235-839A-D88F-21859C86C0C0}"/>
                </a:ext>
              </a:extLst>
            </p:cNvPr>
            <p:cNvSpPr txBox="1"/>
            <p:nvPr/>
          </p:nvSpPr>
          <p:spPr>
            <a:xfrm>
              <a:off x="4639176" y="3429000"/>
              <a:ext cx="1668553" cy="343647"/>
            </a:xfrm>
            <a:prstGeom prst="rect">
              <a:avLst/>
            </a:prstGeom>
            <a:noFill/>
          </p:spPr>
          <p:txBody>
            <a:bodyPr wrap="none" rtlCol="0">
              <a:spAutoFit/>
            </a:bodyPr>
            <a:lstStyle/>
            <a:p>
              <a:r>
                <a:rPr lang="en-US" sz="1800" b="1" dirty="0"/>
                <a:t>Exon Skipping</a:t>
              </a:r>
            </a:p>
          </p:txBody>
        </p:sp>
        <p:sp>
          <p:nvSpPr>
            <p:cNvPr id="7" name="TextBox 6">
              <a:extLst>
                <a:ext uri="{FF2B5EF4-FFF2-40B4-BE49-F238E27FC236}">
                  <a16:creationId xmlns:a16="http://schemas.microsoft.com/office/drawing/2014/main" id="{060E29D5-4E3D-1871-F736-492985EFBE9C}"/>
                </a:ext>
              </a:extLst>
            </p:cNvPr>
            <p:cNvSpPr txBox="1"/>
            <p:nvPr/>
          </p:nvSpPr>
          <p:spPr>
            <a:xfrm>
              <a:off x="4639176" y="4174956"/>
              <a:ext cx="2458541" cy="343647"/>
            </a:xfrm>
            <a:prstGeom prst="rect">
              <a:avLst/>
            </a:prstGeom>
            <a:noFill/>
          </p:spPr>
          <p:txBody>
            <a:bodyPr wrap="none" rtlCol="0">
              <a:spAutoFit/>
            </a:bodyPr>
            <a:lstStyle/>
            <a:p>
              <a:r>
                <a:rPr lang="en-US" sz="1800" b="1" dirty="0"/>
                <a:t>Aberrant 3’ Splice Site</a:t>
              </a:r>
            </a:p>
          </p:txBody>
        </p:sp>
        <p:sp>
          <p:nvSpPr>
            <p:cNvPr id="8" name="TextBox 7">
              <a:extLst>
                <a:ext uri="{FF2B5EF4-FFF2-40B4-BE49-F238E27FC236}">
                  <a16:creationId xmlns:a16="http://schemas.microsoft.com/office/drawing/2014/main" id="{201FCA80-4D45-63A8-2CDE-92233806DD01}"/>
                </a:ext>
              </a:extLst>
            </p:cNvPr>
            <p:cNvSpPr txBox="1"/>
            <p:nvPr/>
          </p:nvSpPr>
          <p:spPr>
            <a:xfrm>
              <a:off x="4639176" y="4947503"/>
              <a:ext cx="2458542" cy="343647"/>
            </a:xfrm>
            <a:prstGeom prst="rect">
              <a:avLst/>
            </a:prstGeom>
            <a:noFill/>
          </p:spPr>
          <p:txBody>
            <a:bodyPr wrap="none" rtlCol="0">
              <a:spAutoFit/>
            </a:bodyPr>
            <a:lstStyle/>
            <a:p>
              <a:r>
                <a:rPr lang="en-US" sz="1800" b="1" dirty="0"/>
                <a:t>Aberrant 5’ Splice Site</a:t>
              </a:r>
            </a:p>
          </p:txBody>
        </p:sp>
        <p:sp>
          <p:nvSpPr>
            <p:cNvPr id="9" name="TextBox 8">
              <a:extLst>
                <a:ext uri="{FF2B5EF4-FFF2-40B4-BE49-F238E27FC236}">
                  <a16:creationId xmlns:a16="http://schemas.microsoft.com/office/drawing/2014/main" id="{39EAC5CD-93FA-F67B-0E22-8A0DA4010D41}"/>
                </a:ext>
              </a:extLst>
            </p:cNvPr>
            <p:cNvSpPr txBox="1"/>
            <p:nvPr/>
          </p:nvSpPr>
          <p:spPr>
            <a:xfrm>
              <a:off x="4639176" y="5690934"/>
              <a:ext cx="2506421" cy="343647"/>
            </a:xfrm>
            <a:prstGeom prst="rect">
              <a:avLst/>
            </a:prstGeom>
            <a:noFill/>
          </p:spPr>
          <p:txBody>
            <a:bodyPr wrap="none" rtlCol="0">
              <a:spAutoFit/>
            </a:bodyPr>
            <a:lstStyle/>
            <a:p>
              <a:r>
                <a:rPr lang="en-US" sz="1800" b="1" dirty="0"/>
                <a:t>Cryptic Exon Inclusion</a:t>
              </a:r>
            </a:p>
          </p:txBody>
        </p:sp>
      </p:grpSp>
      <p:sp>
        <p:nvSpPr>
          <p:cNvPr id="4" name="Rectangle 3">
            <a:extLst>
              <a:ext uri="{FF2B5EF4-FFF2-40B4-BE49-F238E27FC236}">
                <a16:creationId xmlns:a16="http://schemas.microsoft.com/office/drawing/2014/main" id="{7D09F6A7-E4DF-22AA-E710-9A8AB02E5836}"/>
              </a:ext>
            </a:extLst>
          </p:cNvPr>
          <p:cNvSpPr/>
          <p:nvPr/>
        </p:nvSpPr>
        <p:spPr>
          <a:xfrm>
            <a:off x="1085975" y="2922181"/>
            <a:ext cx="9721516" cy="810602"/>
          </a:xfrm>
          <a:prstGeom prst="rect">
            <a:avLst/>
          </a:prstGeom>
          <a:solidFill>
            <a:srgbClr val="FFFFFF">
              <a:alpha val="69804"/>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4">
            <a:extLst>
              <a:ext uri="{FF2B5EF4-FFF2-40B4-BE49-F238E27FC236}">
                <a16:creationId xmlns:a16="http://schemas.microsoft.com/office/drawing/2014/main" id="{BE281FED-4274-33AE-BE42-D013482B6FD2}"/>
              </a:ext>
            </a:extLst>
          </p:cNvPr>
          <p:cNvSpPr/>
          <p:nvPr/>
        </p:nvSpPr>
        <p:spPr>
          <a:xfrm>
            <a:off x="1345556" y="4011880"/>
            <a:ext cx="786063" cy="308811"/>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a:extLst>
              <a:ext uri="{FF2B5EF4-FFF2-40B4-BE49-F238E27FC236}">
                <a16:creationId xmlns:a16="http://schemas.microsoft.com/office/drawing/2014/main" id="{82CD3EB9-F4D6-11E6-34A5-9C80FD32771E}"/>
              </a:ext>
            </a:extLst>
          </p:cNvPr>
          <p:cNvSpPr/>
          <p:nvPr/>
        </p:nvSpPr>
        <p:spPr>
          <a:xfrm>
            <a:off x="1345556" y="4872901"/>
            <a:ext cx="786063" cy="308811"/>
          </a:xfrm>
          <a:prstGeom prst="righ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B8E1A81-CFA4-127B-6557-C657EED23058}"/>
              </a:ext>
            </a:extLst>
          </p:cNvPr>
          <p:cNvSpPr/>
          <p:nvPr/>
        </p:nvSpPr>
        <p:spPr>
          <a:xfrm>
            <a:off x="1548893" y="5213205"/>
            <a:ext cx="9721516" cy="1059911"/>
          </a:xfrm>
          <a:prstGeom prst="rect">
            <a:avLst/>
          </a:prstGeom>
          <a:solidFill>
            <a:srgbClr val="FFFFFF">
              <a:alpha val="69804"/>
            </a:srgb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54E9836E-0366-8926-9859-F62C9EF4D666}"/>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1303270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EAEE9-AE17-D3F1-FC5A-B7ABEA5F5A87}"/>
              </a:ext>
            </a:extLst>
          </p:cNvPr>
          <p:cNvSpPr>
            <a:spLocks noGrp="1"/>
          </p:cNvSpPr>
          <p:nvPr>
            <p:ph type="title"/>
          </p:nvPr>
        </p:nvSpPr>
        <p:spPr>
          <a:xfrm>
            <a:off x="1175805" y="43542"/>
            <a:ext cx="10515600" cy="972457"/>
          </a:xfrm>
        </p:spPr>
        <p:txBody>
          <a:bodyPr>
            <a:normAutofit/>
          </a:bodyPr>
          <a:lstStyle/>
          <a:p>
            <a:pPr>
              <a:lnSpc>
                <a:spcPct val="100000"/>
              </a:lnSpc>
            </a:pPr>
            <a:r>
              <a:rPr lang="en-US" dirty="0"/>
              <a:t>Experiment 2: HTSA RT-PCR</a:t>
            </a:r>
          </a:p>
        </p:txBody>
      </p:sp>
      <p:pic>
        <p:nvPicPr>
          <p:cNvPr id="8" name="Picture 7">
            <a:extLst>
              <a:ext uri="{FF2B5EF4-FFF2-40B4-BE49-F238E27FC236}">
                <a16:creationId xmlns:a16="http://schemas.microsoft.com/office/drawing/2014/main" id="{1691DBBD-5814-9DD4-B89C-BDE47D198B6E}"/>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19099" y="2115425"/>
            <a:ext cx="3225801" cy="3866275"/>
          </a:xfrm>
          <a:prstGeom prst="rect">
            <a:avLst/>
          </a:prstGeom>
        </p:spPr>
      </p:pic>
      <p:sp>
        <p:nvSpPr>
          <p:cNvPr id="3" name="TextBox 2">
            <a:extLst>
              <a:ext uri="{FF2B5EF4-FFF2-40B4-BE49-F238E27FC236}">
                <a16:creationId xmlns:a16="http://schemas.microsoft.com/office/drawing/2014/main" id="{E1B69FC2-F6A7-26FA-6AD5-334ED15D2D84}"/>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990442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548C9-7671-6C8A-E403-85AACD906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E5402-B1DF-D25C-D5AC-5664313F3945}"/>
              </a:ext>
            </a:extLst>
          </p:cNvPr>
          <p:cNvSpPr>
            <a:spLocks noGrp="1"/>
          </p:cNvSpPr>
          <p:nvPr>
            <p:ph type="title"/>
          </p:nvPr>
        </p:nvSpPr>
        <p:spPr>
          <a:xfrm>
            <a:off x="1175805" y="43542"/>
            <a:ext cx="10515600" cy="972457"/>
          </a:xfrm>
        </p:spPr>
        <p:txBody>
          <a:bodyPr>
            <a:normAutofit/>
          </a:bodyPr>
          <a:lstStyle/>
          <a:p>
            <a:pPr>
              <a:lnSpc>
                <a:spcPct val="100000"/>
              </a:lnSpc>
            </a:pPr>
            <a:r>
              <a:rPr lang="en-US" dirty="0"/>
              <a:t>Experiment 2: HTSA RT-PCR</a:t>
            </a:r>
          </a:p>
        </p:txBody>
      </p:sp>
      <p:pic>
        <p:nvPicPr>
          <p:cNvPr id="8" name="Picture 7">
            <a:extLst>
              <a:ext uri="{FF2B5EF4-FFF2-40B4-BE49-F238E27FC236}">
                <a16:creationId xmlns:a16="http://schemas.microsoft.com/office/drawing/2014/main" id="{FF409040-0562-C85A-BE8B-F96C961444D0}"/>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419099" y="2115425"/>
            <a:ext cx="7048501" cy="3866275"/>
          </a:xfrm>
          <a:prstGeom prst="rect">
            <a:avLst/>
          </a:prstGeom>
        </p:spPr>
      </p:pic>
      <p:sp>
        <p:nvSpPr>
          <p:cNvPr id="3" name="TextBox 2">
            <a:extLst>
              <a:ext uri="{FF2B5EF4-FFF2-40B4-BE49-F238E27FC236}">
                <a16:creationId xmlns:a16="http://schemas.microsoft.com/office/drawing/2014/main" id="{0D6C0D47-44A4-6E75-ED88-4876B82C320B}"/>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785953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6D4CE-12DD-EA22-4FBE-D299C7C2A2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3D921-7FCE-C18A-81F7-25C4D4EDA129}"/>
              </a:ext>
            </a:extLst>
          </p:cNvPr>
          <p:cNvSpPr>
            <a:spLocks noGrp="1"/>
          </p:cNvSpPr>
          <p:nvPr>
            <p:ph type="title"/>
          </p:nvPr>
        </p:nvSpPr>
        <p:spPr>
          <a:xfrm>
            <a:off x="1175805" y="43542"/>
            <a:ext cx="10515600" cy="972457"/>
          </a:xfrm>
        </p:spPr>
        <p:txBody>
          <a:bodyPr>
            <a:normAutofit/>
          </a:bodyPr>
          <a:lstStyle/>
          <a:p>
            <a:pPr>
              <a:lnSpc>
                <a:spcPct val="100000"/>
              </a:lnSpc>
            </a:pPr>
            <a:r>
              <a:rPr lang="en-US" dirty="0"/>
              <a:t>Experiment 2: HTSA RT-PCR</a:t>
            </a:r>
          </a:p>
        </p:txBody>
      </p:sp>
      <p:pic>
        <p:nvPicPr>
          <p:cNvPr id="8" name="Picture 7">
            <a:extLst>
              <a:ext uri="{FF2B5EF4-FFF2-40B4-BE49-F238E27FC236}">
                <a16:creationId xmlns:a16="http://schemas.microsoft.com/office/drawing/2014/main" id="{61DEA32E-748A-22D0-8FB9-8E708395EDA8}"/>
              </a:ext>
            </a:extLst>
          </p:cNvPr>
          <p:cNvPicPr>
            <a:picLocks noChangeAspect="1"/>
          </p:cNvPicPr>
          <p:nvPr/>
        </p:nvPicPr>
        <p:blipFill>
          <a:blip r:embed="rId3"/>
          <a:stretch>
            <a:fillRect/>
          </a:stretch>
        </p:blipFill>
        <p:spPr>
          <a:xfrm>
            <a:off x="419099" y="2115425"/>
            <a:ext cx="11404601" cy="3866275"/>
          </a:xfrm>
          <a:prstGeom prst="rect">
            <a:avLst/>
          </a:prstGeom>
        </p:spPr>
      </p:pic>
      <p:sp>
        <p:nvSpPr>
          <p:cNvPr id="3" name="TextBox 2">
            <a:extLst>
              <a:ext uri="{FF2B5EF4-FFF2-40B4-BE49-F238E27FC236}">
                <a16:creationId xmlns:a16="http://schemas.microsoft.com/office/drawing/2014/main" id="{49AB3F06-0C45-82A3-EC97-98EC435237E0}"/>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14959504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EAEE9-AE17-D3F1-FC5A-B7ABEA5F5A87}"/>
              </a:ext>
            </a:extLst>
          </p:cNvPr>
          <p:cNvSpPr>
            <a:spLocks noGrp="1"/>
          </p:cNvSpPr>
          <p:nvPr>
            <p:ph type="title"/>
          </p:nvPr>
        </p:nvSpPr>
        <p:spPr>
          <a:xfrm>
            <a:off x="1175805" y="43542"/>
            <a:ext cx="10515600" cy="972457"/>
          </a:xfrm>
        </p:spPr>
        <p:txBody>
          <a:bodyPr>
            <a:normAutofit/>
          </a:bodyPr>
          <a:lstStyle/>
          <a:p>
            <a:pPr>
              <a:lnSpc>
                <a:spcPct val="100000"/>
              </a:lnSpc>
            </a:pPr>
            <a:r>
              <a:rPr lang="en-US" dirty="0"/>
              <a:t>PRES: Percent Reference Exon Splicing</a:t>
            </a:r>
          </a:p>
        </p:txBody>
      </p:sp>
      <p:pic>
        <p:nvPicPr>
          <p:cNvPr id="3" name="Picture 2">
            <a:extLst>
              <a:ext uri="{FF2B5EF4-FFF2-40B4-BE49-F238E27FC236}">
                <a16:creationId xmlns:a16="http://schemas.microsoft.com/office/drawing/2014/main" id="{673D9CA7-16A4-1CA8-3047-2C205E5C8DE8}"/>
              </a:ext>
            </a:extLst>
          </p:cNvPr>
          <p:cNvPicPr>
            <a:picLocks noChangeAspect="1"/>
          </p:cNvPicPr>
          <p:nvPr/>
        </p:nvPicPr>
        <p:blipFill>
          <a:blip r:embed="rId3" cstate="hqprint">
            <a:extLst>
              <a:ext uri="{28A0092B-C50C-407E-A947-70E740481C1C}">
                <a14:useLocalDpi xmlns:a14="http://schemas.microsoft.com/office/drawing/2010/main"/>
              </a:ext>
            </a:extLst>
          </a:blip>
          <a:srcRect r="40100"/>
          <a:stretch>
            <a:fillRect/>
          </a:stretch>
        </p:blipFill>
        <p:spPr>
          <a:xfrm>
            <a:off x="597615" y="2491460"/>
            <a:ext cx="2961532" cy="2887025"/>
          </a:xfrm>
          <a:prstGeom prst="rect">
            <a:avLst/>
          </a:prstGeom>
        </p:spPr>
      </p:pic>
      <p:grpSp>
        <p:nvGrpSpPr>
          <p:cNvPr id="6" name="Group 5">
            <a:extLst>
              <a:ext uri="{FF2B5EF4-FFF2-40B4-BE49-F238E27FC236}">
                <a16:creationId xmlns:a16="http://schemas.microsoft.com/office/drawing/2014/main" id="{6E0FC9E4-622C-A93D-EC9D-EB1C455E9321}"/>
              </a:ext>
            </a:extLst>
          </p:cNvPr>
          <p:cNvGrpSpPr/>
          <p:nvPr/>
        </p:nvGrpSpPr>
        <p:grpSpPr>
          <a:xfrm>
            <a:off x="7289153" y="1902431"/>
            <a:ext cx="4629981" cy="4065084"/>
            <a:chOff x="7061506" y="2071688"/>
            <a:chExt cx="4629981" cy="4065084"/>
          </a:xfrm>
        </p:grpSpPr>
        <p:grpSp>
          <p:nvGrpSpPr>
            <p:cNvPr id="12" name="Group 11">
              <a:extLst>
                <a:ext uri="{FF2B5EF4-FFF2-40B4-BE49-F238E27FC236}">
                  <a16:creationId xmlns:a16="http://schemas.microsoft.com/office/drawing/2014/main" id="{900588B6-45E2-6D70-0D6B-44ABFBBFC965}"/>
                </a:ext>
              </a:extLst>
            </p:cNvPr>
            <p:cNvGrpSpPr/>
            <p:nvPr/>
          </p:nvGrpSpPr>
          <p:grpSpPr>
            <a:xfrm>
              <a:off x="7310801" y="5798258"/>
              <a:ext cx="4172269" cy="338514"/>
              <a:chOff x="1016148" y="6383312"/>
              <a:chExt cx="4172269" cy="338514"/>
            </a:xfrm>
          </p:grpSpPr>
          <p:sp>
            <p:nvSpPr>
              <p:cNvPr id="13" name="Google Shape;160;p24">
                <a:extLst>
                  <a:ext uri="{FF2B5EF4-FFF2-40B4-BE49-F238E27FC236}">
                    <a16:creationId xmlns:a16="http://schemas.microsoft.com/office/drawing/2014/main" id="{FE37CA07-BE9A-5E80-E02B-8EF6E0372A89}"/>
                  </a:ext>
                </a:extLst>
              </p:cNvPr>
              <p:cNvSpPr txBox="1"/>
              <p:nvPr/>
            </p:nvSpPr>
            <p:spPr>
              <a:xfrm>
                <a:off x="1016148" y="6383312"/>
                <a:ext cx="1901314"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y = 0.94x - 0.43</a:t>
                </a:r>
                <a:endParaRPr sz="1200" dirty="0"/>
              </a:p>
            </p:txBody>
          </p:sp>
          <p:sp>
            <p:nvSpPr>
              <p:cNvPr id="14" name="Google Shape;161;p24">
                <a:extLst>
                  <a:ext uri="{FF2B5EF4-FFF2-40B4-BE49-F238E27FC236}">
                    <a16:creationId xmlns:a16="http://schemas.microsoft.com/office/drawing/2014/main" id="{B1C78D03-0CA1-E18D-AE9A-3215CF180520}"/>
                  </a:ext>
                </a:extLst>
              </p:cNvPr>
              <p:cNvSpPr txBox="1"/>
              <p:nvPr/>
            </p:nvSpPr>
            <p:spPr>
              <a:xfrm>
                <a:off x="2749417" y="6383312"/>
                <a:ext cx="2439000" cy="3385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dirty="0">
                    <a:solidFill>
                      <a:srgbClr val="C00000"/>
                    </a:solidFill>
                    <a:latin typeface="Calibri"/>
                    <a:ea typeface="Calibri"/>
                    <a:cs typeface="Calibri"/>
                    <a:sym typeface="Calibri"/>
                  </a:rPr>
                  <a:t>r</a:t>
                </a:r>
                <a:r>
                  <a:rPr lang="en-US" sz="1600" b="1" i="1" baseline="30000" dirty="0">
                    <a:solidFill>
                      <a:srgbClr val="C00000"/>
                    </a:solidFill>
                    <a:latin typeface="Calibri"/>
                    <a:ea typeface="Calibri"/>
                    <a:cs typeface="Calibri"/>
                    <a:sym typeface="Calibri"/>
                  </a:rPr>
                  <a:t>2</a:t>
                </a:r>
                <a:r>
                  <a:rPr lang="en-US" sz="1600" b="1" i="1" dirty="0">
                    <a:solidFill>
                      <a:srgbClr val="C00000"/>
                    </a:solidFill>
                    <a:latin typeface="Calibri"/>
                    <a:ea typeface="Calibri"/>
                    <a:cs typeface="Calibri"/>
                    <a:sym typeface="Calibri"/>
                  </a:rPr>
                  <a:t> = 0.94   p &lt;0.0001</a:t>
                </a:r>
                <a:endParaRPr sz="1200" dirty="0"/>
              </a:p>
            </p:txBody>
          </p:sp>
        </p:grpSp>
        <p:pic>
          <p:nvPicPr>
            <p:cNvPr id="4" name="Picture 3">
              <a:extLst>
                <a:ext uri="{FF2B5EF4-FFF2-40B4-BE49-F238E27FC236}">
                  <a16:creationId xmlns:a16="http://schemas.microsoft.com/office/drawing/2014/main" id="{5FDC9C9D-DAED-AD64-6736-53884B9B04C7}"/>
                </a:ext>
              </a:extLst>
            </p:cNvPr>
            <p:cNvPicPr>
              <a:picLocks noChangeAspect="1"/>
            </p:cNvPicPr>
            <p:nvPr/>
          </p:nvPicPr>
          <p:blipFill>
            <a:blip r:embed="rId4"/>
            <a:stretch>
              <a:fillRect/>
            </a:stretch>
          </p:blipFill>
          <p:spPr>
            <a:xfrm>
              <a:off x="7061506" y="2071688"/>
              <a:ext cx="4629981" cy="3726570"/>
            </a:xfrm>
            <a:prstGeom prst="rect">
              <a:avLst/>
            </a:prstGeom>
          </p:spPr>
        </p:pic>
      </p:grpSp>
      <p:sp>
        <p:nvSpPr>
          <p:cNvPr id="7" name="TextBox 6">
            <a:extLst>
              <a:ext uri="{FF2B5EF4-FFF2-40B4-BE49-F238E27FC236}">
                <a16:creationId xmlns:a16="http://schemas.microsoft.com/office/drawing/2014/main" id="{BB057865-7719-EB31-90F3-2C3CE9D2A072}"/>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pic>
        <p:nvPicPr>
          <p:cNvPr id="5" name="Picture 4">
            <a:extLst>
              <a:ext uri="{FF2B5EF4-FFF2-40B4-BE49-F238E27FC236}">
                <a16:creationId xmlns:a16="http://schemas.microsoft.com/office/drawing/2014/main" id="{E416E762-9067-1ECF-6C8C-B7536AB4236A}"/>
              </a:ext>
            </a:extLst>
          </p:cNvPr>
          <p:cNvPicPr>
            <a:picLocks noChangeAspect="1"/>
          </p:cNvPicPr>
          <p:nvPr/>
        </p:nvPicPr>
        <p:blipFill>
          <a:blip r:embed="rId5"/>
          <a:stretch>
            <a:fillRect/>
          </a:stretch>
        </p:blipFill>
        <p:spPr>
          <a:xfrm>
            <a:off x="4016859" y="2071688"/>
            <a:ext cx="3063877" cy="3726570"/>
          </a:xfrm>
          <a:prstGeom prst="rect">
            <a:avLst/>
          </a:prstGeom>
        </p:spPr>
      </p:pic>
    </p:spTree>
    <p:extLst>
      <p:ext uri="{BB962C8B-B14F-4D97-AF65-F5344CB8AC3E}">
        <p14:creationId xmlns:p14="http://schemas.microsoft.com/office/powerpoint/2010/main" val="32334492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7863D-A129-D9C6-DE4C-35B8CEE90C31}"/>
              </a:ext>
            </a:extLst>
          </p:cNvPr>
          <p:cNvSpPr>
            <a:spLocks noGrp="1"/>
          </p:cNvSpPr>
          <p:nvPr>
            <p:ph type="title"/>
          </p:nvPr>
        </p:nvSpPr>
        <p:spPr/>
        <p:txBody>
          <a:bodyPr/>
          <a:lstStyle/>
          <a:p>
            <a:r>
              <a:rPr lang="en-US" dirty="0"/>
              <a:t>Overall Aberrant Splicing Score</a:t>
            </a:r>
          </a:p>
        </p:txBody>
      </p:sp>
      <p:sp>
        <p:nvSpPr>
          <p:cNvPr id="4" name="Rectangle 1">
            <a:extLst>
              <a:ext uri="{FF2B5EF4-FFF2-40B4-BE49-F238E27FC236}">
                <a16:creationId xmlns:a16="http://schemas.microsoft.com/office/drawing/2014/main" id="{D9973F74-82FE-0151-0E3D-375EAB49227A}"/>
              </a:ext>
            </a:extLst>
          </p:cNvPr>
          <p:cNvSpPr>
            <a:spLocks noGrp="1" noChangeArrowheads="1"/>
          </p:cNvSpPr>
          <p:nvPr>
            <p:ph type="body" idx="1"/>
          </p:nvPr>
        </p:nvSpPr>
        <p:spPr bwMode="auto">
          <a:xfrm>
            <a:off x="435865" y="1714703"/>
            <a:ext cx="11095883" cy="5001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550863"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lvl="1">
              <a:lnSpc>
                <a:spcPct val="100000"/>
              </a:lnSpc>
              <a:spcAft>
                <a:spcPts val="600"/>
              </a:spcAft>
              <a:buClrTx/>
              <a:buSzTx/>
              <a:buNone/>
            </a:pPr>
            <a:r>
              <a:rPr lang="en-US" dirty="0">
                <a:latin typeface="Open Sans" panose="020B0606030504020204" pitchFamily="34" charset="0"/>
                <a:ea typeface="Open Sans" panose="020B0606030504020204" pitchFamily="34" charset="0"/>
                <a:cs typeface="Open Sans" panose="020B0606030504020204" pitchFamily="34" charset="0"/>
              </a:rPr>
              <a:t>If peri-</a:t>
            </a:r>
            <a:r>
              <a:rPr lang="en-US" dirty="0" err="1">
                <a:latin typeface="Open Sans" panose="020B0606030504020204" pitchFamily="34" charset="0"/>
                <a:ea typeface="Open Sans" panose="020B0606030504020204" pitchFamily="34" charset="0"/>
                <a:cs typeface="Open Sans" panose="020B0606030504020204" pitchFamily="34" charset="0"/>
              </a:rPr>
              <a:t>exonic</a:t>
            </a:r>
            <a:r>
              <a:rPr lang="en-US" dirty="0">
                <a:latin typeface="Open Sans" panose="020B0606030504020204" pitchFamily="34" charset="0"/>
                <a:ea typeface="Open Sans" panose="020B0606030504020204" pitchFamily="34" charset="0"/>
                <a:cs typeface="Open Sans" panose="020B0606030504020204" pitchFamily="34" charset="0"/>
              </a:rPr>
              <a:t> variant leads to 50% exon skipping with a perfect reference:   </a:t>
            </a:r>
          </a:p>
          <a:p>
            <a:pPr marL="0" lvl="1">
              <a:lnSpc>
                <a:spcPct val="100000"/>
              </a:lnSpc>
              <a:spcAft>
                <a:spcPts val="600"/>
              </a:spcAft>
              <a:buClrTx/>
              <a:buSzTx/>
              <a:buNone/>
            </a:pPr>
            <a:r>
              <a:rPr lang="en-US" dirty="0">
                <a:latin typeface="Open Sans" panose="020B0606030504020204" pitchFamily="34" charset="0"/>
                <a:ea typeface="Open Sans" panose="020B0606030504020204" pitchFamily="34" charset="0"/>
                <a:cs typeface="Open Sans" panose="020B0606030504020204" pitchFamily="34" charset="0"/>
              </a:rPr>
              <a:t>		</a:t>
            </a:r>
            <a:r>
              <a:rPr lang="en-US" b="1" dirty="0">
                <a:latin typeface="Open Sans" panose="020B0606030504020204" pitchFamily="34" charset="0"/>
                <a:ea typeface="Open Sans" panose="020B0606030504020204" pitchFamily="34" charset="0"/>
                <a:cs typeface="Open Sans" panose="020B0606030504020204" pitchFamily="34" charset="0"/>
              </a:rPr>
              <a:t> </a:t>
            </a:r>
            <a:r>
              <a:rPr lang="en-US" dirty="0" err="1">
                <a:latin typeface="Open Sans" panose="020B0606030504020204" pitchFamily="34" charset="0"/>
                <a:ea typeface="Open Sans" panose="020B0606030504020204" pitchFamily="34" charset="0"/>
                <a:cs typeface="Open Sans" panose="020B0606030504020204" pitchFamily="34" charset="0"/>
              </a:rPr>
              <a:t>PSI</a:t>
            </a:r>
            <a:r>
              <a:rPr lang="en-US" baseline="-25000" dirty="0" err="1">
                <a:latin typeface="Open Sans" panose="020B0606030504020204" pitchFamily="34" charset="0"/>
                <a:ea typeface="Open Sans" panose="020B0606030504020204" pitchFamily="34" charset="0"/>
                <a:cs typeface="Open Sans" panose="020B0606030504020204" pitchFamily="34" charset="0"/>
              </a:rPr>
              <a:t>Var</a:t>
            </a:r>
            <a:r>
              <a:rPr lang="en-US" dirty="0">
                <a:latin typeface="Open Sans" panose="020B0606030504020204" pitchFamily="34" charset="0"/>
                <a:ea typeface="Open Sans" panose="020B0606030504020204" pitchFamily="34" charset="0"/>
                <a:cs typeface="Open Sans" panose="020B0606030504020204" pitchFamily="34" charset="0"/>
              </a:rPr>
              <a:t> = 0.5 and  </a:t>
            </a:r>
            <a:r>
              <a:rPr lang="en-US" dirty="0" err="1">
                <a:latin typeface="Open Sans" panose="020B0606030504020204" pitchFamily="34" charset="0"/>
                <a:ea typeface="Open Sans" panose="020B0606030504020204" pitchFamily="34" charset="0"/>
                <a:cs typeface="Open Sans" panose="020B0606030504020204" pitchFamily="34" charset="0"/>
              </a:rPr>
              <a:t>PSI</a:t>
            </a:r>
            <a:r>
              <a:rPr lang="en-US" baseline="-25000" dirty="0" err="1">
                <a:latin typeface="Open Sans" panose="020B0606030504020204" pitchFamily="34" charset="0"/>
                <a:ea typeface="Open Sans" panose="020B0606030504020204" pitchFamily="34" charset="0"/>
                <a:cs typeface="Open Sans" panose="020B0606030504020204" pitchFamily="34" charset="0"/>
              </a:rPr>
              <a:t>Ref</a:t>
            </a:r>
            <a:r>
              <a:rPr lang="en-US" dirty="0">
                <a:latin typeface="Open Sans" panose="020B0606030504020204" pitchFamily="34" charset="0"/>
                <a:ea typeface="Open Sans" panose="020B0606030504020204" pitchFamily="34" charset="0"/>
                <a:cs typeface="Open Sans" panose="020B0606030504020204" pitchFamily="34" charset="0"/>
              </a:rPr>
              <a:t> = 1 then </a:t>
            </a:r>
            <a:r>
              <a:rPr lang="en-US" u="sng" dirty="0">
                <a:latin typeface="Open Sans" panose="020B0606030504020204" pitchFamily="34" charset="0"/>
                <a:ea typeface="Open Sans" panose="020B0606030504020204" pitchFamily="34" charset="0"/>
                <a:cs typeface="Open Sans" panose="020B0606030504020204" pitchFamily="34" charset="0"/>
              </a:rPr>
              <a:t>∆PSI = -0.5  </a:t>
            </a:r>
          </a:p>
          <a:p>
            <a:pPr marL="0" lvl="1">
              <a:lnSpc>
                <a:spcPct val="100000"/>
              </a:lnSpc>
              <a:spcAft>
                <a:spcPts val="600"/>
              </a:spcAft>
              <a:buClrTx/>
              <a:buSzTx/>
              <a:buNone/>
            </a:pPr>
            <a:r>
              <a:rPr lang="en-US" dirty="0">
                <a:latin typeface="Open Sans" panose="020B0606030504020204" pitchFamily="34" charset="0"/>
                <a:ea typeface="Open Sans" panose="020B0606030504020204" pitchFamily="34" charset="0"/>
                <a:cs typeface="Open Sans" panose="020B0606030504020204" pitchFamily="34" charset="0"/>
              </a:rPr>
              <a:t>If 30% of spliced-in transcripts  show reference exon splicing:</a:t>
            </a:r>
          </a:p>
          <a:p>
            <a:pPr marL="0" lvl="1">
              <a:lnSpc>
                <a:spcPct val="100000"/>
              </a:lnSpc>
              <a:spcAft>
                <a:spcPts val="600"/>
              </a:spcAft>
              <a:buClrTx/>
              <a:buSzTx/>
              <a:buNone/>
            </a:pPr>
            <a:r>
              <a:rPr lang="en-US" dirty="0">
                <a:latin typeface="Open Sans" panose="020B0606030504020204" pitchFamily="34" charset="0"/>
                <a:ea typeface="Open Sans" panose="020B0606030504020204" pitchFamily="34" charset="0"/>
                <a:cs typeface="Open Sans" panose="020B0606030504020204" pitchFamily="34" charset="0"/>
              </a:rPr>
              <a:t>		</a:t>
            </a:r>
            <a:r>
              <a:rPr lang="en-US" dirty="0" err="1">
                <a:latin typeface="Open Sans" panose="020B0606030504020204" pitchFamily="34" charset="0"/>
                <a:ea typeface="Open Sans" panose="020B0606030504020204" pitchFamily="34" charset="0"/>
                <a:cs typeface="Open Sans" panose="020B0606030504020204" pitchFamily="34" charset="0"/>
              </a:rPr>
              <a:t>PRES</a:t>
            </a:r>
            <a:r>
              <a:rPr lang="en-US" baseline="-25000" dirty="0" err="1">
                <a:latin typeface="Open Sans" panose="020B0606030504020204" pitchFamily="34" charset="0"/>
                <a:ea typeface="Open Sans" panose="020B0606030504020204" pitchFamily="34" charset="0"/>
                <a:cs typeface="Open Sans" panose="020B0606030504020204" pitchFamily="34" charset="0"/>
              </a:rPr>
              <a:t>Var</a:t>
            </a:r>
            <a:r>
              <a:rPr lang="en-US" dirty="0">
                <a:latin typeface="Open Sans" panose="020B0606030504020204" pitchFamily="34" charset="0"/>
                <a:ea typeface="Open Sans" panose="020B0606030504020204" pitchFamily="34" charset="0"/>
                <a:cs typeface="Open Sans" panose="020B0606030504020204" pitchFamily="34" charset="0"/>
              </a:rPr>
              <a:t> = 0.3 and </a:t>
            </a:r>
            <a:r>
              <a:rPr lang="en-US" dirty="0" err="1">
                <a:latin typeface="Open Sans" panose="020B0606030504020204" pitchFamily="34" charset="0"/>
                <a:ea typeface="Open Sans" panose="020B0606030504020204" pitchFamily="34" charset="0"/>
                <a:cs typeface="Open Sans" panose="020B0606030504020204" pitchFamily="34" charset="0"/>
              </a:rPr>
              <a:t>PRES</a:t>
            </a:r>
            <a:r>
              <a:rPr lang="en-US" baseline="-25000" dirty="0" err="1">
                <a:latin typeface="Open Sans" panose="020B0606030504020204" pitchFamily="34" charset="0"/>
                <a:ea typeface="Open Sans" panose="020B0606030504020204" pitchFamily="34" charset="0"/>
                <a:cs typeface="Open Sans" panose="020B0606030504020204" pitchFamily="34" charset="0"/>
              </a:rPr>
              <a:t>Ref</a:t>
            </a:r>
            <a:r>
              <a:rPr lang="en-US" dirty="0">
                <a:latin typeface="Open Sans" panose="020B0606030504020204" pitchFamily="34" charset="0"/>
                <a:ea typeface="Open Sans" panose="020B0606030504020204" pitchFamily="34" charset="0"/>
                <a:cs typeface="Open Sans" panose="020B0606030504020204" pitchFamily="34" charset="0"/>
              </a:rPr>
              <a:t> = 1 then </a:t>
            </a:r>
            <a:r>
              <a:rPr lang="en-US" u="sng" dirty="0">
                <a:latin typeface="Open Sans" panose="020B0606030504020204" pitchFamily="34" charset="0"/>
                <a:ea typeface="Open Sans" panose="020B0606030504020204" pitchFamily="34" charset="0"/>
                <a:cs typeface="Open Sans" panose="020B0606030504020204" pitchFamily="34" charset="0"/>
              </a:rPr>
              <a:t>∆PRES = -0.7</a:t>
            </a:r>
          </a:p>
          <a:p>
            <a:pPr marL="0" lvl="1">
              <a:lnSpc>
                <a:spcPct val="100000"/>
              </a:lnSpc>
              <a:spcAft>
                <a:spcPts val="600"/>
              </a:spcAft>
              <a:buClrTx/>
              <a:buSzTx/>
              <a:buNone/>
            </a:pPr>
            <a:r>
              <a:rPr lang="en-US" dirty="0">
                <a:latin typeface="Open Sans" panose="020B0606030504020204" pitchFamily="34" charset="0"/>
                <a:ea typeface="Open Sans" panose="020B0606030504020204" pitchFamily="34" charset="0"/>
                <a:cs typeface="Open Sans" panose="020B0606030504020204" pitchFamily="34" charset="0"/>
              </a:rPr>
              <a:t>Then:</a:t>
            </a:r>
          </a:p>
          <a:p>
            <a:pPr marL="0" lvl="1">
              <a:lnSpc>
                <a:spcPct val="100000"/>
              </a:lnSpc>
              <a:spcAft>
                <a:spcPts val="600"/>
              </a:spcAft>
              <a:buClrTx/>
              <a:buSzTx/>
              <a:buNone/>
            </a:pPr>
            <a:r>
              <a:rPr lang="en-US" dirty="0">
                <a:latin typeface="Open Sans" panose="020B0606030504020204" pitchFamily="34" charset="0"/>
                <a:ea typeface="Open Sans" panose="020B0606030504020204" pitchFamily="34" charset="0"/>
                <a:cs typeface="Open Sans" panose="020B0606030504020204" pitchFamily="34" charset="0"/>
              </a:rPr>
              <a:t>Aberrant Splicing Score of the variant (</a:t>
            </a:r>
            <a:r>
              <a:rPr lang="en-US" dirty="0" err="1">
                <a:latin typeface="Open Sans" panose="020B0606030504020204" pitchFamily="34" charset="0"/>
                <a:ea typeface="Open Sans" panose="020B0606030504020204" pitchFamily="34" charset="0"/>
                <a:cs typeface="Open Sans" panose="020B0606030504020204" pitchFamily="34" charset="0"/>
              </a:rPr>
              <a:t>AbS</a:t>
            </a:r>
            <a:r>
              <a:rPr lang="en-US" baseline="-25000" dirty="0" err="1">
                <a:latin typeface="Open Sans" panose="020B0606030504020204" pitchFamily="34" charset="0"/>
                <a:ea typeface="Open Sans" panose="020B0606030504020204" pitchFamily="34" charset="0"/>
                <a:cs typeface="Open Sans" panose="020B0606030504020204" pitchFamily="34" charset="0"/>
              </a:rPr>
              <a:t>Var</a:t>
            </a:r>
            <a:r>
              <a:rPr lang="en-US" dirty="0">
                <a:latin typeface="Open Sans" panose="020B0606030504020204" pitchFamily="34" charset="0"/>
                <a:ea typeface="Open Sans" panose="020B0606030504020204" pitchFamily="34" charset="0"/>
                <a:cs typeface="Open Sans" panose="020B0606030504020204" pitchFamily="34" charset="0"/>
              </a:rPr>
              <a:t>) and the reference (</a:t>
            </a:r>
            <a:r>
              <a:rPr lang="en-US" dirty="0" err="1">
                <a:latin typeface="Open Sans" panose="020B0606030504020204" pitchFamily="34" charset="0"/>
                <a:ea typeface="Open Sans" panose="020B0606030504020204" pitchFamily="34" charset="0"/>
                <a:cs typeface="Open Sans" panose="020B0606030504020204" pitchFamily="34" charset="0"/>
              </a:rPr>
              <a:t>AbS</a:t>
            </a:r>
            <a:r>
              <a:rPr lang="en-US" baseline="-25000" dirty="0" err="1">
                <a:latin typeface="Open Sans" panose="020B0606030504020204" pitchFamily="34" charset="0"/>
                <a:ea typeface="Open Sans" panose="020B0606030504020204" pitchFamily="34" charset="0"/>
                <a:cs typeface="Open Sans" panose="020B0606030504020204" pitchFamily="34" charset="0"/>
              </a:rPr>
              <a:t>Ref</a:t>
            </a:r>
            <a:r>
              <a:rPr lang="en-US" dirty="0">
                <a:latin typeface="Open Sans" panose="020B0606030504020204" pitchFamily="34" charset="0"/>
                <a:ea typeface="Open Sans" panose="020B0606030504020204" pitchFamily="34" charset="0"/>
                <a:cs typeface="Open Sans" panose="020B0606030504020204" pitchFamily="34" charset="0"/>
              </a:rPr>
              <a:t>):</a:t>
            </a:r>
          </a:p>
          <a:p>
            <a:pPr marL="0" lvl="1">
              <a:lnSpc>
                <a:spcPct val="100000"/>
              </a:lnSpc>
              <a:spcAft>
                <a:spcPts val="600"/>
              </a:spcAft>
              <a:buClrTx/>
              <a:buSzTx/>
              <a:buNone/>
            </a:pPr>
            <a:endParaRPr kumimoji="0" lang="en-US" altLang="en-US"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endParaRPr>
          </a:p>
          <a:p>
            <a:pPr marL="0" lvl="1">
              <a:lnSpc>
                <a:spcPct val="100000"/>
              </a:lnSpc>
              <a:spcAft>
                <a:spcPts val="600"/>
              </a:spcAft>
              <a:buClrTx/>
              <a:buSzTx/>
              <a:buNone/>
            </a:pP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AbS</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Var</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 1 – </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PSI</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Var</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 </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PRES</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Var</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a:t>
            </a:r>
            <a:r>
              <a:rPr kumimoji="0" lang="en-US" altLang="en-US"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1 – 0.5 ⋅ 0.3 = 1 – 0.15 = 0.85</a:t>
            </a:r>
          </a:p>
          <a:p>
            <a:pPr marL="0" lvl="1">
              <a:lnSpc>
                <a:spcPct val="100000"/>
              </a:lnSpc>
              <a:spcAft>
                <a:spcPts val="600"/>
              </a:spcAft>
              <a:buClrTx/>
              <a:buSzTx/>
              <a:buNone/>
            </a:pP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AbS</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Ref</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 1 – </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PSI</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Ref</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 </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PRES</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Ref</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a:t>
            </a:r>
            <a:r>
              <a:rPr kumimoji="0" lang="en-US" altLang="en-US"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1 – 1 ⋅ 1 = 0</a:t>
            </a:r>
          </a:p>
          <a:p>
            <a:pPr marL="0" lvl="1">
              <a:lnSpc>
                <a:spcPct val="100000"/>
              </a:lnSpc>
              <a:spcAft>
                <a:spcPts val="600"/>
              </a:spcAft>
              <a:buClrTx/>
              <a:buSzTx/>
              <a:buNone/>
            </a:pPr>
            <a:endParaRPr kumimoji="0" lang="en-US" altLang="en-US"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endParaRPr>
          </a:p>
          <a:p>
            <a:pPr marL="0" lvl="1">
              <a:lnSpc>
                <a:spcPct val="100000"/>
              </a:lnSpc>
              <a:spcAft>
                <a:spcPts val="600"/>
              </a:spcAft>
              <a:buClrTx/>
              <a:buSzTx/>
              <a:buNone/>
            </a:pP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AbS</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 </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AbS</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Var</a:t>
            </a:r>
            <a:r>
              <a:rPr kumimoji="0" lang="en-US" altLang="en-US" b="1"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 </a:t>
            </a:r>
            <a:r>
              <a:rPr kumimoji="0" lang="en-US" altLang="en-US" b="1" i="0" u="none" strike="noStrike" cap="none" normalizeH="0" baseline="0" dirty="0" err="1">
                <a:ln>
                  <a:noFill/>
                </a:ln>
                <a:effectLst/>
                <a:latin typeface="Open Sans" panose="020B0606030504020204" pitchFamily="34" charset="0"/>
                <a:ea typeface="Open Sans" panose="020B0606030504020204" pitchFamily="34" charset="0"/>
                <a:cs typeface="Open Sans" panose="020B0606030504020204" pitchFamily="34" charset="0"/>
              </a:rPr>
              <a:t>AbS</a:t>
            </a:r>
            <a:r>
              <a:rPr kumimoji="0" lang="en-US" altLang="en-US" b="1" i="0" u="none" strike="noStrike" cap="none" normalizeH="0" baseline="-30000" dirty="0" err="1">
                <a:ln>
                  <a:noFill/>
                </a:ln>
                <a:effectLst/>
                <a:latin typeface="Open Sans" panose="020B0606030504020204" pitchFamily="34" charset="0"/>
                <a:ea typeface="Open Sans" panose="020B0606030504020204" pitchFamily="34" charset="0"/>
                <a:cs typeface="Open Sans" panose="020B0606030504020204" pitchFamily="34" charset="0"/>
              </a:rPr>
              <a:t>Ref</a:t>
            </a:r>
            <a:r>
              <a:rPr kumimoji="0" lang="en-US" altLang="en-US" b="1" i="0" u="none" strike="noStrike" cap="none" normalizeH="0" baseline="-30000" dirty="0">
                <a:ln>
                  <a:noFill/>
                </a:ln>
                <a:effectLst/>
                <a:latin typeface="Open Sans" panose="020B0606030504020204" pitchFamily="34" charset="0"/>
                <a:ea typeface="Open Sans" panose="020B0606030504020204" pitchFamily="34" charset="0"/>
                <a:cs typeface="Open Sans" panose="020B0606030504020204" pitchFamily="34" charset="0"/>
              </a:rPr>
              <a:t> </a:t>
            </a:r>
            <a:r>
              <a:rPr kumimoji="0" lang="en-US" altLang="en-US" i="0" u="none" strike="noStrike" cap="none" normalizeH="0" baseline="0" dirty="0">
                <a:ln>
                  <a:noFill/>
                </a:ln>
                <a:effectLst/>
                <a:latin typeface="Open Sans" panose="020B0606030504020204" pitchFamily="34" charset="0"/>
                <a:ea typeface="Open Sans" panose="020B0606030504020204" pitchFamily="34" charset="0"/>
                <a:cs typeface="Open Sans" panose="020B0606030504020204" pitchFamily="34" charset="0"/>
              </a:rPr>
              <a:t>= 0.85 - 0</a:t>
            </a:r>
          </a:p>
        </p:txBody>
      </p:sp>
      <p:sp>
        <p:nvSpPr>
          <p:cNvPr id="5" name="TextBox 4">
            <a:extLst>
              <a:ext uri="{FF2B5EF4-FFF2-40B4-BE49-F238E27FC236}">
                <a16:creationId xmlns:a16="http://schemas.microsoft.com/office/drawing/2014/main" id="{997A4FB7-FF31-CD01-A03D-AB9A487F628C}"/>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17218319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39D2E0-09EE-423F-4880-790B2D24D586}"/>
              </a:ext>
            </a:extLst>
          </p:cNvPr>
          <p:cNvPicPr>
            <a:picLocks noChangeAspect="1"/>
          </p:cNvPicPr>
          <p:nvPr/>
        </p:nvPicPr>
        <p:blipFill>
          <a:blip r:embed="rId2"/>
          <a:srcRect t="6907"/>
          <a:stretch>
            <a:fillRect/>
          </a:stretch>
        </p:blipFill>
        <p:spPr>
          <a:xfrm>
            <a:off x="1016148" y="1682496"/>
            <a:ext cx="4331374" cy="5175504"/>
          </a:xfrm>
          <a:prstGeom prst="rect">
            <a:avLst/>
          </a:prstGeom>
        </p:spPr>
      </p:pic>
      <p:pic>
        <p:nvPicPr>
          <p:cNvPr id="5" name="Picture 4">
            <a:extLst>
              <a:ext uri="{FF2B5EF4-FFF2-40B4-BE49-F238E27FC236}">
                <a16:creationId xmlns:a16="http://schemas.microsoft.com/office/drawing/2014/main" id="{35FD9AC5-DFDF-6507-7C83-BEF8BD2CA421}"/>
              </a:ext>
            </a:extLst>
          </p:cNvPr>
          <p:cNvPicPr>
            <a:picLocks noChangeAspect="1"/>
          </p:cNvPicPr>
          <p:nvPr/>
        </p:nvPicPr>
        <p:blipFill>
          <a:blip r:embed="rId3"/>
          <a:srcRect t="6907"/>
          <a:stretch>
            <a:fillRect/>
          </a:stretch>
        </p:blipFill>
        <p:spPr>
          <a:xfrm>
            <a:off x="6844480" y="1682496"/>
            <a:ext cx="4269670" cy="5175504"/>
          </a:xfrm>
          <a:prstGeom prst="rect">
            <a:avLst/>
          </a:prstGeom>
        </p:spPr>
      </p:pic>
      <p:sp>
        <p:nvSpPr>
          <p:cNvPr id="6" name="Title 5">
            <a:extLst>
              <a:ext uri="{FF2B5EF4-FFF2-40B4-BE49-F238E27FC236}">
                <a16:creationId xmlns:a16="http://schemas.microsoft.com/office/drawing/2014/main" id="{38BC64FE-7230-3042-A012-9769B80C51AE}"/>
              </a:ext>
            </a:extLst>
          </p:cNvPr>
          <p:cNvSpPr>
            <a:spLocks noGrp="1"/>
          </p:cNvSpPr>
          <p:nvPr>
            <p:ph type="title"/>
          </p:nvPr>
        </p:nvSpPr>
        <p:spPr/>
        <p:txBody>
          <a:bodyPr/>
          <a:lstStyle/>
          <a:p>
            <a:r>
              <a:rPr lang="en-US" altLang="en-US" dirty="0">
                <a:latin typeface="Open Sans" panose="020B0606030504020204" pitchFamily="34" charset="0"/>
                <a:ea typeface="Open Sans" panose="020B0606030504020204" pitchFamily="34" charset="0"/>
                <a:cs typeface="Open Sans" panose="020B0606030504020204" pitchFamily="34" charset="0"/>
              </a:rPr>
              <a:t>∆</a:t>
            </a:r>
            <a:r>
              <a:rPr lang="en-US" altLang="en-US" dirty="0" err="1">
                <a:latin typeface="Open Sans" panose="020B0606030504020204" pitchFamily="34" charset="0"/>
                <a:ea typeface="Open Sans" panose="020B0606030504020204" pitchFamily="34" charset="0"/>
                <a:cs typeface="Open Sans" panose="020B0606030504020204" pitchFamily="34" charset="0"/>
              </a:rPr>
              <a:t>AbS</a:t>
            </a:r>
            <a:r>
              <a:rPr lang="en-US" altLang="en-US" dirty="0">
                <a:latin typeface="Open Sans" panose="020B0606030504020204" pitchFamily="34" charset="0"/>
                <a:ea typeface="Open Sans" panose="020B0606030504020204" pitchFamily="34" charset="0"/>
                <a:cs typeface="Open Sans" panose="020B0606030504020204" pitchFamily="34" charset="0"/>
              </a:rPr>
              <a:t> values</a:t>
            </a:r>
            <a:endParaRPr lang="en-US" dirty="0"/>
          </a:p>
        </p:txBody>
      </p:sp>
      <p:sp>
        <p:nvSpPr>
          <p:cNvPr id="7" name="TextBox 6">
            <a:extLst>
              <a:ext uri="{FF2B5EF4-FFF2-40B4-BE49-F238E27FC236}">
                <a16:creationId xmlns:a16="http://schemas.microsoft.com/office/drawing/2014/main" id="{63DB9B47-4EA6-03DB-E102-8AC7F949FFB5}"/>
              </a:ext>
            </a:extLst>
          </p:cNvPr>
          <p:cNvSpPr txBox="1"/>
          <p:nvPr/>
        </p:nvSpPr>
        <p:spPr>
          <a:xfrm>
            <a:off x="7900416" y="1138607"/>
            <a:ext cx="2537874" cy="369332"/>
          </a:xfrm>
          <a:prstGeom prst="rect">
            <a:avLst/>
          </a:prstGeom>
          <a:noFill/>
        </p:spPr>
        <p:txBody>
          <a:bodyPr wrap="none" rtlCol="0">
            <a:spAutoFit/>
          </a:bodyPr>
          <a:lstStyle/>
          <a:p>
            <a:r>
              <a:rPr lang="en-US" sz="1800" dirty="0">
                <a:latin typeface="Open Sans" panose="020B0606030504020204" pitchFamily="34" charset="0"/>
                <a:ea typeface="Open Sans" panose="020B0606030504020204" pitchFamily="34" charset="0"/>
                <a:cs typeface="Open Sans" panose="020B0606030504020204" pitchFamily="34" charset="0"/>
              </a:rPr>
              <a:t>Absolute </a:t>
            </a:r>
            <a:r>
              <a:rPr lang="en-US" altLang="en-US" sz="1800" dirty="0">
                <a:latin typeface="Open Sans" panose="020B0606030504020204" pitchFamily="34" charset="0"/>
                <a:ea typeface="Open Sans" panose="020B0606030504020204" pitchFamily="34" charset="0"/>
                <a:cs typeface="Open Sans" panose="020B0606030504020204" pitchFamily="34" charset="0"/>
              </a:rPr>
              <a:t>∆</a:t>
            </a:r>
            <a:r>
              <a:rPr lang="en-US" altLang="en-US" sz="1800" dirty="0" err="1">
                <a:latin typeface="Open Sans" panose="020B0606030504020204" pitchFamily="34" charset="0"/>
                <a:ea typeface="Open Sans" panose="020B0606030504020204" pitchFamily="34" charset="0"/>
                <a:cs typeface="Open Sans" panose="020B0606030504020204" pitchFamily="34" charset="0"/>
              </a:rPr>
              <a:t>AbS</a:t>
            </a:r>
            <a:r>
              <a:rPr lang="en-US" altLang="en-US" sz="1800" dirty="0">
                <a:latin typeface="Open Sans" panose="020B0606030504020204" pitchFamily="34" charset="0"/>
                <a:ea typeface="Open Sans" panose="020B0606030504020204" pitchFamily="34" charset="0"/>
                <a:cs typeface="Open Sans" panose="020B0606030504020204" pitchFamily="34" charset="0"/>
              </a:rPr>
              <a:t> values</a:t>
            </a:r>
            <a:r>
              <a:rPr lang="en-US" sz="1800" dirty="0">
                <a:latin typeface="Open Sans" panose="020B0606030504020204" pitchFamily="34" charset="0"/>
                <a:ea typeface="Open Sans" panose="020B0606030504020204" pitchFamily="34" charset="0"/>
                <a:cs typeface="Open Sans" panose="020B0606030504020204" pitchFamily="34" charset="0"/>
              </a:rPr>
              <a:t> </a:t>
            </a:r>
          </a:p>
        </p:txBody>
      </p:sp>
      <p:sp>
        <p:nvSpPr>
          <p:cNvPr id="8" name="TextBox 7">
            <a:extLst>
              <a:ext uri="{FF2B5EF4-FFF2-40B4-BE49-F238E27FC236}">
                <a16:creationId xmlns:a16="http://schemas.microsoft.com/office/drawing/2014/main" id="{ECD0BCC2-9198-F86F-B903-7DB4DA6B0A19}"/>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9709361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DE1EB-1DA6-54A6-4B52-533032DB43AA}"/>
              </a:ext>
            </a:extLst>
          </p:cNvPr>
          <p:cNvSpPr>
            <a:spLocks noGrp="1"/>
          </p:cNvSpPr>
          <p:nvPr>
            <p:ph type="title"/>
          </p:nvPr>
        </p:nvSpPr>
        <p:spPr/>
        <p:txBody>
          <a:bodyPr>
            <a:normAutofit fontScale="90000"/>
          </a:bodyPr>
          <a:lstStyle/>
          <a:p>
            <a:r>
              <a:rPr lang="en-US" dirty="0"/>
              <a:t>Overall results: 175/2950 variants (</a:t>
            </a:r>
            <a:r>
              <a:rPr lang="en-US" altLang="en-US" dirty="0">
                <a:latin typeface="Open Sans" panose="020B0606030504020204" pitchFamily="34" charset="0"/>
                <a:ea typeface="Open Sans" panose="020B0606030504020204" pitchFamily="34" charset="0"/>
                <a:cs typeface="Open Sans" panose="020B0606030504020204" pitchFamily="34" charset="0"/>
              </a:rPr>
              <a:t>∆</a:t>
            </a:r>
            <a:r>
              <a:rPr lang="en-US" altLang="en-US" dirty="0" err="1">
                <a:latin typeface="Open Sans" panose="020B0606030504020204" pitchFamily="34" charset="0"/>
                <a:ea typeface="Open Sans" panose="020B0606030504020204" pitchFamily="34" charset="0"/>
                <a:cs typeface="Open Sans" panose="020B0606030504020204" pitchFamily="34" charset="0"/>
              </a:rPr>
              <a:t>AbS</a:t>
            </a:r>
            <a:r>
              <a:rPr lang="en-US" altLang="en-US" dirty="0">
                <a:latin typeface="Open Sans" panose="020B0606030504020204" pitchFamily="34" charset="0"/>
                <a:ea typeface="Open Sans" panose="020B0606030504020204" pitchFamily="34" charset="0"/>
                <a:cs typeface="Open Sans" panose="020B0606030504020204" pitchFamily="34" charset="0"/>
              </a:rPr>
              <a:t> </a:t>
            </a:r>
            <a:r>
              <a:rPr lang="en-US" dirty="0">
                <a:sym typeface="Symbol" pitchFamily="2" charset="2"/>
              </a:rPr>
              <a:t></a:t>
            </a:r>
            <a:r>
              <a:rPr lang="en-US" altLang="en-US" dirty="0">
                <a:latin typeface="Open Sans" panose="020B0606030504020204" pitchFamily="34" charset="0"/>
                <a:ea typeface="Open Sans" panose="020B0606030504020204" pitchFamily="34" charset="0"/>
                <a:cs typeface="Open Sans" panose="020B0606030504020204" pitchFamily="34" charset="0"/>
              </a:rPr>
              <a:t> 0.5)</a:t>
            </a:r>
            <a:endParaRPr lang="en-US" dirty="0"/>
          </a:p>
        </p:txBody>
      </p:sp>
      <p:sp>
        <p:nvSpPr>
          <p:cNvPr id="15" name="TextBox 14">
            <a:extLst>
              <a:ext uri="{FF2B5EF4-FFF2-40B4-BE49-F238E27FC236}">
                <a16:creationId xmlns:a16="http://schemas.microsoft.com/office/drawing/2014/main" id="{09DB77E8-449B-5970-3539-0441719F904E}"/>
              </a:ext>
            </a:extLst>
          </p:cNvPr>
          <p:cNvSpPr txBox="1"/>
          <p:nvPr/>
        </p:nvSpPr>
        <p:spPr>
          <a:xfrm>
            <a:off x="327485" y="1481938"/>
            <a:ext cx="1377325" cy="646331"/>
          </a:xfrm>
          <a:prstGeom prst="rect">
            <a:avLst/>
          </a:prstGeom>
          <a:noFill/>
        </p:spPr>
        <p:txBody>
          <a:bodyPr wrap="square">
            <a:spAutoFit/>
          </a:bodyPr>
          <a:lstStyle/>
          <a:p>
            <a:r>
              <a:rPr lang="en-US" sz="1800" b="1" dirty="0"/>
              <a:t>HTSA vs </a:t>
            </a:r>
            <a:r>
              <a:rPr lang="en-US" sz="1800" b="1" dirty="0" err="1"/>
              <a:t>SpAI</a:t>
            </a:r>
            <a:endParaRPr lang="en-US" sz="1800" b="1" dirty="0"/>
          </a:p>
        </p:txBody>
      </p:sp>
      <p:sp>
        <p:nvSpPr>
          <p:cNvPr id="16" name="TextBox 15">
            <a:extLst>
              <a:ext uri="{FF2B5EF4-FFF2-40B4-BE49-F238E27FC236}">
                <a16:creationId xmlns:a16="http://schemas.microsoft.com/office/drawing/2014/main" id="{FBBF66B2-D1EB-D8BF-F064-83A776639623}"/>
              </a:ext>
            </a:extLst>
          </p:cNvPr>
          <p:cNvSpPr txBox="1"/>
          <p:nvPr/>
        </p:nvSpPr>
        <p:spPr>
          <a:xfrm>
            <a:off x="231330" y="5494897"/>
            <a:ext cx="1531188" cy="307777"/>
          </a:xfrm>
          <a:prstGeom prst="rect">
            <a:avLst/>
          </a:prstGeom>
          <a:noFill/>
        </p:spPr>
        <p:txBody>
          <a:bodyPr wrap="none" rtlCol="0">
            <a:spAutoFit/>
          </a:bodyPr>
          <a:lstStyle/>
          <a:p>
            <a:r>
              <a:rPr lang="en-US" b="1" dirty="0" err="1"/>
              <a:t>SpAI</a:t>
            </a:r>
            <a:r>
              <a:rPr lang="en-US" b="1" dirty="0"/>
              <a:t>=0 (20 hits)</a:t>
            </a:r>
          </a:p>
        </p:txBody>
      </p:sp>
      <p:sp>
        <p:nvSpPr>
          <p:cNvPr id="17" name="TextBox 16">
            <a:extLst>
              <a:ext uri="{FF2B5EF4-FFF2-40B4-BE49-F238E27FC236}">
                <a16:creationId xmlns:a16="http://schemas.microsoft.com/office/drawing/2014/main" id="{1967BB26-A193-FCEA-B459-602D50D25F38}"/>
              </a:ext>
            </a:extLst>
          </p:cNvPr>
          <p:cNvSpPr txBox="1"/>
          <p:nvPr/>
        </p:nvSpPr>
        <p:spPr>
          <a:xfrm>
            <a:off x="231330" y="4881249"/>
            <a:ext cx="1680268" cy="307777"/>
          </a:xfrm>
          <a:prstGeom prst="rect">
            <a:avLst/>
          </a:prstGeom>
          <a:noFill/>
        </p:spPr>
        <p:txBody>
          <a:bodyPr wrap="none" rtlCol="0">
            <a:spAutoFit/>
          </a:bodyPr>
          <a:lstStyle/>
          <a:p>
            <a:r>
              <a:rPr lang="en-US" b="1" dirty="0" err="1"/>
              <a:t>SpAI</a:t>
            </a:r>
            <a:r>
              <a:rPr lang="en-US" b="1" dirty="0"/>
              <a:t>&lt;0.2 (48 hits)</a:t>
            </a:r>
          </a:p>
        </p:txBody>
      </p:sp>
      <p:sp>
        <p:nvSpPr>
          <p:cNvPr id="19" name="TextBox 18">
            <a:extLst>
              <a:ext uri="{FF2B5EF4-FFF2-40B4-BE49-F238E27FC236}">
                <a16:creationId xmlns:a16="http://schemas.microsoft.com/office/drawing/2014/main" id="{D63F2B77-3972-E248-DA7C-D1F549DE7309}"/>
              </a:ext>
            </a:extLst>
          </p:cNvPr>
          <p:cNvSpPr txBox="1"/>
          <p:nvPr/>
        </p:nvSpPr>
        <p:spPr>
          <a:xfrm>
            <a:off x="231330" y="3939743"/>
            <a:ext cx="1680268" cy="307777"/>
          </a:xfrm>
          <a:prstGeom prst="rect">
            <a:avLst/>
          </a:prstGeom>
          <a:noFill/>
        </p:spPr>
        <p:txBody>
          <a:bodyPr wrap="square">
            <a:spAutoFit/>
          </a:bodyPr>
          <a:lstStyle/>
          <a:p>
            <a:r>
              <a:rPr lang="en-US" b="1" dirty="0" err="1"/>
              <a:t>SpAI</a:t>
            </a:r>
            <a:r>
              <a:rPr lang="en-US" b="1" dirty="0"/>
              <a:t>&lt;0.5 (82 hits)</a:t>
            </a:r>
          </a:p>
        </p:txBody>
      </p:sp>
      <p:pic>
        <p:nvPicPr>
          <p:cNvPr id="3" name="Picture 2">
            <a:extLst>
              <a:ext uri="{FF2B5EF4-FFF2-40B4-BE49-F238E27FC236}">
                <a16:creationId xmlns:a16="http://schemas.microsoft.com/office/drawing/2014/main" id="{3E3E13C5-1D1A-5353-7D0C-8D9E6A8C1A07}"/>
              </a:ext>
            </a:extLst>
          </p:cNvPr>
          <p:cNvPicPr>
            <a:picLocks noChangeAspect="1"/>
          </p:cNvPicPr>
          <p:nvPr/>
        </p:nvPicPr>
        <p:blipFill>
          <a:blip r:embed="rId2"/>
          <a:stretch>
            <a:fillRect/>
          </a:stretch>
        </p:blipFill>
        <p:spPr>
          <a:xfrm>
            <a:off x="1838265" y="1187859"/>
            <a:ext cx="3318770" cy="5258856"/>
          </a:xfrm>
          <a:prstGeom prst="rect">
            <a:avLst/>
          </a:prstGeom>
        </p:spPr>
      </p:pic>
      <p:sp>
        <p:nvSpPr>
          <p:cNvPr id="5" name="TextBox 4">
            <a:extLst>
              <a:ext uri="{FF2B5EF4-FFF2-40B4-BE49-F238E27FC236}">
                <a16:creationId xmlns:a16="http://schemas.microsoft.com/office/drawing/2014/main" id="{E4D3B5BC-A4B9-FDAF-5C60-97B6D55719A6}"/>
              </a:ext>
            </a:extLst>
          </p:cNvPr>
          <p:cNvSpPr txBox="1"/>
          <p:nvPr/>
        </p:nvSpPr>
        <p:spPr>
          <a:xfrm>
            <a:off x="4571819" y="4462272"/>
            <a:ext cx="2034531" cy="307777"/>
          </a:xfrm>
          <a:prstGeom prst="rect">
            <a:avLst/>
          </a:prstGeom>
          <a:noFill/>
        </p:spPr>
        <p:txBody>
          <a:bodyPr wrap="none" rtlCol="0">
            <a:spAutoFit/>
          </a:bodyPr>
          <a:lstStyle/>
          <a:p>
            <a:r>
              <a:rPr lang="en-US" dirty="0"/>
              <a:t>3 deep intronic variants</a:t>
            </a:r>
          </a:p>
        </p:txBody>
      </p:sp>
      <p:sp>
        <p:nvSpPr>
          <p:cNvPr id="6" name="Right Brace 5">
            <a:extLst>
              <a:ext uri="{FF2B5EF4-FFF2-40B4-BE49-F238E27FC236}">
                <a16:creationId xmlns:a16="http://schemas.microsoft.com/office/drawing/2014/main" id="{079FF099-D954-91F1-ACD2-15FAF61584A8}"/>
              </a:ext>
            </a:extLst>
          </p:cNvPr>
          <p:cNvSpPr/>
          <p:nvPr/>
        </p:nvSpPr>
        <p:spPr>
          <a:xfrm>
            <a:off x="4389121" y="4443984"/>
            <a:ext cx="200986" cy="33676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100934A4-1F71-2109-FDBA-CE0EE548600E}"/>
              </a:ext>
            </a:extLst>
          </p:cNvPr>
          <p:cNvSpPr txBox="1"/>
          <p:nvPr/>
        </p:nvSpPr>
        <p:spPr>
          <a:xfrm>
            <a:off x="5157035" y="1408786"/>
            <a:ext cx="2034531" cy="307777"/>
          </a:xfrm>
          <a:prstGeom prst="rect">
            <a:avLst/>
          </a:prstGeom>
          <a:noFill/>
        </p:spPr>
        <p:txBody>
          <a:bodyPr wrap="none" rtlCol="0">
            <a:spAutoFit/>
          </a:bodyPr>
          <a:lstStyle/>
          <a:p>
            <a:r>
              <a:rPr lang="en-US" dirty="0"/>
              <a:t>2 deep intronic variants</a:t>
            </a:r>
          </a:p>
        </p:txBody>
      </p:sp>
      <p:sp>
        <p:nvSpPr>
          <p:cNvPr id="8" name="Right Brace 7">
            <a:extLst>
              <a:ext uri="{FF2B5EF4-FFF2-40B4-BE49-F238E27FC236}">
                <a16:creationId xmlns:a16="http://schemas.microsoft.com/office/drawing/2014/main" id="{D84D2933-E1BD-A1C0-4FD5-1A87D883FB41}"/>
              </a:ext>
            </a:extLst>
          </p:cNvPr>
          <p:cNvSpPr/>
          <p:nvPr/>
        </p:nvSpPr>
        <p:spPr>
          <a:xfrm>
            <a:off x="4974337" y="1390498"/>
            <a:ext cx="200986" cy="33676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E35E7CDB-D611-C946-DE26-53DBDFE86F8E}"/>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30081785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874DB-253C-853F-E18E-20E8A26599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1FAEE4-BA59-B452-4730-A42128F2B685}"/>
              </a:ext>
            </a:extLst>
          </p:cNvPr>
          <p:cNvSpPr>
            <a:spLocks noGrp="1"/>
          </p:cNvSpPr>
          <p:nvPr>
            <p:ph type="title"/>
          </p:nvPr>
        </p:nvSpPr>
        <p:spPr/>
        <p:txBody>
          <a:bodyPr>
            <a:normAutofit fontScale="90000"/>
          </a:bodyPr>
          <a:lstStyle/>
          <a:p>
            <a:r>
              <a:rPr lang="en-US" dirty="0"/>
              <a:t>Overall results: 175/2950 variants (</a:t>
            </a:r>
            <a:r>
              <a:rPr lang="en-US" altLang="en-US" dirty="0">
                <a:latin typeface="Open Sans" panose="020B0606030504020204" pitchFamily="34" charset="0"/>
                <a:ea typeface="Open Sans" panose="020B0606030504020204" pitchFamily="34" charset="0"/>
                <a:cs typeface="Open Sans" panose="020B0606030504020204" pitchFamily="34" charset="0"/>
              </a:rPr>
              <a:t>∆</a:t>
            </a:r>
            <a:r>
              <a:rPr lang="en-US" altLang="en-US" dirty="0" err="1">
                <a:latin typeface="Open Sans" panose="020B0606030504020204" pitchFamily="34" charset="0"/>
                <a:ea typeface="Open Sans" panose="020B0606030504020204" pitchFamily="34" charset="0"/>
                <a:cs typeface="Open Sans" panose="020B0606030504020204" pitchFamily="34" charset="0"/>
              </a:rPr>
              <a:t>AbS</a:t>
            </a:r>
            <a:r>
              <a:rPr lang="en-US" altLang="en-US" dirty="0">
                <a:latin typeface="Open Sans" panose="020B0606030504020204" pitchFamily="34" charset="0"/>
                <a:ea typeface="Open Sans" panose="020B0606030504020204" pitchFamily="34" charset="0"/>
                <a:cs typeface="Open Sans" panose="020B0606030504020204" pitchFamily="34" charset="0"/>
              </a:rPr>
              <a:t> </a:t>
            </a:r>
            <a:r>
              <a:rPr lang="en-US" dirty="0">
                <a:sym typeface="Symbol" pitchFamily="2" charset="2"/>
              </a:rPr>
              <a:t></a:t>
            </a:r>
            <a:r>
              <a:rPr lang="en-US" altLang="en-US" dirty="0">
                <a:latin typeface="Open Sans" panose="020B0606030504020204" pitchFamily="34" charset="0"/>
                <a:ea typeface="Open Sans" panose="020B0606030504020204" pitchFamily="34" charset="0"/>
                <a:cs typeface="Open Sans" panose="020B0606030504020204" pitchFamily="34" charset="0"/>
              </a:rPr>
              <a:t> 0.5)</a:t>
            </a:r>
            <a:endParaRPr lang="en-US" dirty="0"/>
          </a:p>
        </p:txBody>
      </p:sp>
      <p:sp>
        <p:nvSpPr>
          <p:cNvPr id="15" name="TextBox 14">
            <a:extLst>
              <a:ext uri="{FF2B5EF4-FFF2-40B4-BE49-F238E27FC236}">
                <a16:creationId xmlns:a16="http://schemas.microsoft.com/office/drawing/2014/main" id="{38170172-080B-E059-2265-C2321F4BDDDF}"/>
              </a:ext>
            </a:extLst>
          </p:cNvPr>
          <p:cNvSpPr txBox="1"/>
          <p:nvPr/>
        </p:nvSpPr>
        <p:spPr>
          <a:xfrm>
            <a:off x="327485" y="1481938"/>
            <a:ext cx="1377325" cy="646331"/>
          </a:xfrm>
          <a:prstGeom prst="rect">
            <a:avLst/>
          </a:prstGeom>
          <a:noFill/>
        </p:spPr>
        <p:txBody>
          <a:bodyPr wrap="square">
            <a:spAutoFit/>
          </a:bodyPr>
          <a:lstStyle/>
          <a:p>
            <a:r>
              <a:rPr lang="en-US" sz="1800" b="1" dirty="0"/>
              <a:t>HTSA vs </a:t>
            </a:r>
            <a:r>
              <a:rPr lang="en-US" sz="1800" b="1" dirty="0" err="1"/>
              <a:t>SpAI</a:t>
            </a:r>
            <a:endParaRPr lang="en-US" sz="1800" b="1" dirty="0"/>
          </a:p>
        </p:txBody>
      </p:sp>
      <p:sp>
        <p:nvSpPr>
          <p:cNvPr id="16" name="TextBox 15">
            <a:extLst>
              <a:ext uri="{FF2B5EF4-FFF2-40B4-BE49-F238E27FC236}">
                <a16:creationId xmlns:a16="http://schemas.microsoft.com/office/drawing/2014/main" id="{9858A49C-18FE-1EFB-852D-FFDCF1E103D7}"/>
              </a:ext>
            </a:extLst>
          </p:cNvPr>
          <p:cNvSpPr txBox="1"/>
          <p:nvPr/>
        </p:nvSpPr>
        <p:spPr>
          <a:xfrm>
            <a:off x="231330" y="5494897"/>
            <a:ext cx="1531188" cy="307777"/>
          </a:xfrm>
          <a:prstGeom prst="rect">
            <a:avLst/>
          </a:prstGeom>
          <a:noFill/>
        </p:spPr>
        <p:txBody>
          <a:bodyPr wrap="none" rtlCol="0">
            <a:spAutoFit/>
          </a:bodyPr>
          <a:lstStyle/>
          <a:p>
            <a:r>
              <a:rPr lang="en-US" b="1" dirty="0" err="1"/>
              <a:t>SpAI</a:t>
            </a:r>
            <a:r>
              <a:rPr lang="en-US" b="1" dirty="0"/>
              <a:t>=0 (20 hits)</a:t>
            </a:r>
          </a:p>
        </p:txBody>
      </p:sp>
      <p:sp>
        <p:nvSpPr>
          <p:cNvPr id="17" name="TextBox 16">
            <a:extLst>
              <a:ext uri="{FF2B5EF4-FFF2-40B4-BE49-F238E27FC236}">
                <a16:creationId xmlns:a16="http://schemas.microsoft.com/office/drawing/2014/main" id="{71DF9EAA-A253-2B0A-921E-9454907559D9}"/>
              </a:ext>
            </a:extLst>
          </p:cNvPr>
          <p:cNvSpPr txBox="1"/>
          <p:nvPr/>
        </p:nvSpPr>
        <p:spPr>
          <a:xfrm>
            <a:off x="231330" y="4881249"/>
            <a:ext cx="1680268" cy="307777"/>
          </a:xfrm>
          <a:prstGeom prst="rect">
            <a:avLst/>
          </a:prstGeom>
          <a:noFill/>
        </p:spPr>
        <p:txBody>
          <a:bodyPr wrap="none" rtlCol="0">
            <a:spAutoFit/>
          </a:bodyPr>
          <a:lstStyle/>
          <a:p>
            <a:r>
              <a:rPr lang="en-US" b="1" dirty="0" err="1"/>
              <a:t>SpAI</a:t>
            </a:r>
            <a:r>
              <a:rPr lang="en-US" b="1" dirty="0"/>
              <a:t>&lt;0.2 (48 hits)</a:t>
            </a:r>
          </a:p>
        </p:txBody>
      </p:sp>
      <p:sp>
        <p:nvSpPr>
          <p:cNvPr id="19" name="TextBox 18">
            <a:extLst>
              <a:ext uri="{FF2B5EF4-FFF2-40B4-BE49-F238E27FC236}">
                <a16:creationId xmlns:a16="http://schemas.microsoft.com/office/drawing/2014/main" id="{BC445135-86EB-0B8A-7A33-2C0F77F9A64E}"/>
              </a:ext>
            </a:extLst>
          </p:cNvPr>
          <p:cNvSpPr txBox="1"/>
          <p:nvPr/>
        </p:nvSpPr>
        <p:spPr>
          <a:xfrm>
            <a:off x="231330" y="3939743"/>
            <a:ext cx="1680268" cy="307777"/>
          </a:xfrm>
          <a:prstGeom prst="rect">
            <a:avLst/>
          </a:prstGeom>
          <a:noFill/>
        </p:spPr>
        <p:txBody>
          <a:bodyPr wrap="square">
            <a:spAutoFit/>
          </a:bodyPr>
          <a:lstStyle/>
          <a:p>
            <a:r>
              <a:rPr lang="en-US" b="1" dirty="0" err="1"/>
              <a:t>SpAI</a:t>
            </a:r>
            <a:r>
              <a:rPr lang="en-US" b="1" dirty="0"/>
              <a:t>&lt;0.5 (82 hits)</a:t>
            </a:r>
          </a:p>
        </p:txBody>
      </p:sp>
      <p:pic>
        <p:nvPicPr>
          <p:cNvPr id="3" name="Picture 2">
            <a:extLst>
              <a:ext uri="{FF2B5EF4-FFF2-40B4-BE49-F238E27FC236}">
                <a16:creationId xmlns:a16="http://schemas.microsoft.com/office/drawing/2014/main" id="{2C4245E0-CF43-397B-889B-0225F8658B65}"/>
              </a:ext>
            </a:extLst>
          </p:cNvPr>
          <p:cNvPicPr>
            <a:picLocks noChangeAspect="1"/>
          </p:cNvPicPr>
          <p:nvPr/>
        </p:nvPicPr>
        <p:blipFill>
          <a:blip r:embed="rId2"/>
          <a:stretch>
            <a:fillRect/>
          </a:stretch>
        </p:blipFill>
        <p:spPr>
          <a:xfrm>
            <a:off x="1838265" y="1187859"/>
            <a:ext cx="3318770" cy="5258856"/>
          </a:xfrm>
          <a:prstGeom prst="rect">
            <a:avLst/>
          </a:prstGeom>
        </p:spPr>
      </p:pic>
      <p:sp>
        <p:nvSpPr>
          <p:cNvPr id="5" name="TextBox 4">
            <a:extLst>
              <a:ext uri="{FF2B5EF4-FFF2-40B4-BE49-F238E27FC236}">
                <a16:creationId xmlns:a16="http://schemas.microsoft.com/office/drawing/2014/main" id="{6DF06C67-1192-B2AF-825C-CBE5A02A994A}"/>
              </a:ext>
            </a:extLst>
          </p:cNvPr>
          <p:cNvSpPr txBox="1"/>
          <p:nvPr/>
        </p:nvSpPr>
        <p:spPr>
          <a:xfrm>
            <a:off x="4571819" y="4462272"/>
            <a:ext cx="2034531" cy="307777"/>
          </a:xfrm>
          <a:prstGeom prst="rect">
            <a:avLst/>
          </a:prstGeom>
          <a:noFill/>
        </p:spPr>
        <p:txBody>
          <a:bodyPr wrap="none" rtlCol="0">
            <a:spAutoFit/>
          </a:bodyPr>
          <a:lstStyle/>
          <a:p>
            <a:r>
              <a:rPr lang="en-US" dirty="0"/>
              <a:t>3 deep intronic variants</a:t>
            </a:r>
          </a:p>
        </p:txBody>
      </p:sp>
      <p:sp>
        <p:nvSpPr>
          <p:cNvPr id="6" name="Right Brace 5">
            <a:extLst>
              <a:ext uri="{FF2B5EF4-FFF2-40B4-BE49-F238E27FC236}">
                <a16:creationId xmlns:a16="http://schemas.microsoft.com/office/drawing/2014/main" id="{CF8905EC-9D47-D9FE-FE86-44BACC3784C9}"/>
              </a:ext>
            </a:extLst>
          </p:cNvPr>
          <p:cNvSpPr/>
          <p:nvPr/>
        </p:nvSpPr>
        <p:spPr>
          <a:xfrm>
            <a:off x="4389121" y="4443984"/>
            <a:ext cx="200986" cy="33676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B554A93A-6367-340E-21BC-4D8E2F8D7F98}"/>
              </a:ext>
            </a:extLst>
          </p:cNvPr>
          <p:cNvSpPr txBox="1"/>
          <p:nvPr/>
        </p:nvSpPr>
        <p:spPr>
          <a:xfrm>
            <a:off x="5157035" y="1408786"/>
            <a:ext cx="2034531" cy="307777"/>
          </a:xfrm>
          <a:prstGeom prst="rect">
            <a:avLst/>
          </a:prstGeom>
          <a:noFill/>
        </p:spPr>
        <p:txBody>
          <a:bodyPr wrap="none" rtlCol="0">
            <a:spAutoFit/>
          </a:bodyPr>
          <a:lstStyle/>
          <a:p>
            <a:r>
              <a:rPr lang="en-US" dirty="0"/>
              <a:t>2 deep intronic variants</a:t>
            </a:r>
          </a:p>
        </p:txBody>
      </p:sp>
      <p:sp>
        <p:nvSpPr>
          <p:cNvPr id="8" name="Right Brace 7">
            <a:extLst>
              <a:ext uri="{FF2B5EF4-FFF2-40B4-BE49-F238E27FC236}">
                <a16:creationId xmlns:a16="http://schemas.microsoft.com/office/drawing/2014/main" id="{4EF68F1B-FE87-BECC-8344-77C4E12C599F}"/>
              </a:ext>
            </a:extLst>
          </p:cNvPr>
          <p:cNvSpPr/>
          <p:nvPr/>
        </p:nvSpPr>
        <p:spPr>
          <a:xfrm>
            <a:off x="4974337" y="1390498"/>
            <a:ext cx="200986" cy="336768"/>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91291D31-C4A3-1EAB-BD67-786E29B73584}"/>
              </a:ext>
            </a:extLst>
          </p:cNvPr>
          <p:cNvSpPr txBox="1"/>
          <p:nvPr/>
        </p:nvSpPr>
        <p:spPr>
          <a:xfrm>
            <a:off x="9129650" y="1686919"/>
            <a:ext cx="1425253" cy="307777"/>
          </a:xfrm>
          <a:prstGeom prst="rect">
            <a:avLst/>
          </a:prstGeom>
          <a:noFill/>
        </p:spPr>
        <p:txBody>
          <a:bodyPr wrap="square">
            <a:spAutoFit/>
          </a:bodyPr>
          <a:lstStyle/>
          <a:p>
            <a:r>
              <a:rPr lang="en-US" b="1" dirty="0"/>
              <a:t>2950 Variants</a:t>
            </a:r>
          </a:p>
        </p:txBody>
      </p:sp>
      <p:pic>
        <p:nvPicPr>
          <p:cNvPr id="14" name="Picture 13">
            <a:extLst>
              <a:ext uri="{FF2B5EF4-FFF2-40B4-BE49-F238E27FC236}">
                <a16:creationId xmlns:a16="http://schemas.microsoft.com/office/drawing/2014/main" id="{30689EC0-AF6E-CF56-C049-712C65E92028}"/>
              </a:ext>
            </a:extLst>
          </p:cNvPr>
          <p:cNvPicPr>
            <a:picLocks noChangeAspect="1"/>
          </p:cNvPicPr>
          <p:nvPr/>
        </p:nvPicPr>
        <p:blipFill>
          <a:blip r:embed="rId3"/>
          <a:stretch>
            <a:fillRect/>
          </a:stretch>
        </p:blipFill>
        <p:spPr>
          <a:xfrm>
            <a:off x="7392734" y="2033280"/>
            <a:ext cx="4489648" cy="3758379"/>
          </a:xfrm>
          <a:prstGeom prst="rect">
            <a:avLst/>
          </a:prstGeom>
        </p:spPr>
      </p:pic>
      <p:graphicFrame>
        <p:nvGraphicFramePr>
          <p:cNvPr id="18" name="Table 17">
            <a:extLst>
              <a:ext uri="{FF2B5EF4-FFF2-40B4-BE49-F238E27FC236}">
                <a16:creationId xmlns:a16="http://schemas.microsoft.com/office/drawing/2014/main" id="{AC661D76-D4BD-D724-5933-EA26D1FC8459}"/>
              </a:ext>
            </a:extLst>
          </p:cNvPr>
          <p:cNvGraphicFramePr>
            <a:graphicFrameLocks noGrp="1"/>
          </p:cNvGraphicFramePr>
          <p:nvPr>
            <p:extLst>
              <p:ext uri="{D42A27DB-BD31-4B8C-83A1-F6EECF244321}">
                <p14:modId xmlns:p14="http://schemas.microsoft.com/office/powerpoint/2010/main" val="1385196134"/>
              </p:ext>
            </p:extLst>
          </p:nvPr>
        </p:nvGraphicFramePr>
        <p:xfrm>
          <a:off x="8182891" y="5791659"/>
          <a:ext cx="3318770" cy="314325"/>
        </p:xfrm>
        <a:graphic>
          <a:graphicData uri="http://schemas.openxmlformats.org/drawingml/2006/table">
            <a:tbl>
              <a:tblPr/>
              <a:tblGrid>
                <a:gridCol w="3318770">
                  <a:extLst>
                    <a:ext uri="{9D8B030D-6E8A-4147-A177-3AD203B41FA5}">
                      <a16:colId xmlns:a16="http://schemas.microsoft.com/office/drawing/2014/main" val="3133874949"/>
                    </a:ext>
                  </a:extLst>
                </a:gridCol>
              </a:tblGrid>
              <a:tr h="240134">
                <a:tc>
                  <a:txBody>
                    <a:bodyPr/>
                    <a:lstStyle/>
                    <a:p>
                      <a:pPr algn="r" fontAlgn="b">
                        <a:buNone/>
                      </a:pPr>
                      <a:r>
                        <a:rPr lang="en-US" sz="2000" b="0" i="1" u="none" strike="noStrike" dirty="0">
                          <a:solidFill>
                            <a:srgbClr val="C00000"/>
                          </a:solidFill>
                          <a:effectLst/>
                          <a:latin typeface="Arial" panose="020B0604020202020204" pitchFamily="34" charset="0"/>
                        </a:rPr>
                        <a:t>y = 0.625x + 0.035, r</a:t>
                      </a:r>
                      <a:r>
                        <a:rPr lang="en-US" sz="2000" b="0" i="1" u="none" strike="noStrike" baseline="30000" dirty="0">
                          <a:solidFill>
                            <a:srgbClr val="C00000"/>
                          </a:solidFill>
                          <a:effectLst/>
                          <a:latin typeface="Arial" panose="020B0604020202020204" pitchFamily="34" charset="0"/>
                        </a:rPr>
                        <a:t>2</a:t>
                      </a:r>
                      <a:r>
                        <a:rPr lang="en-US" sz="2000" b="0" i="1" u="none" strike="noStrike" dirty="0">
                          <a:solidFill>
                            <a:srgbClr val="C00000"/>
                          </a:solidFill>
                          <a:effectLst/>
                          <a:latin typeface="Arial" panose="020B0604020202020204" pitchFamily="34" charset="0"/>
                        </a:rPr>
                        <a:t>= 0.238</a:t>
                      </a:r>
                    </a:p>
                  </a:txBody>
                  <a:tcPr marL="9525" marR="9525" marT="9525" marB="0" anchor="b">
                    <a:lnL>
                      <a:noFill/>
                    </a:lnL>
                    <a:lnR>
                      <a:noFill/>
                    </a:lnR>
                    <a:lnT>
                      <a:noFill/>
                    </a:lnT>
                    <a:lnB>
                      <a:noFill/>
                    </a:lnB>
                    <a:noFill/>
                  </a:tcPr>
                </a:tc>
                <a:extLst>
                  <a:ext uri="{0D108BD9-81ED-4DB2-BD59-A6C34878D82A}">
                    <a16:rowId xmlns:a16="http://schemas.microsoft.com/office/drawing/2014/main" val="1733432971"/>
                  </a:ext>
                </a:extLst>
              </a:tr>
            </a:tbl>
          </a:graphicData>
        </a:graphic>
      </p:graphicFrame>
      <p:sp>
        <p:nvSpPr>
          <p:cNvPr id="4" name="TextBox 3">
            <a:extLst>
              <a:ext uri="{FF2B5EF4-FFF2-40B4-BE49-F238E27FC236}">
                <a16:creationId xmlns:a16="http://schemas.microsoft.com/office/drawing/2014/main" id="{404F8FBB-7A6E-91C5-C36C-88460E44B235}"/>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6684089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2F219-93B2-A628-2B0B-F5C4E309FB89}"/>
              </a:ext>
            </a:extLst>
          </p:cNvPr>
          <p:cNvSpPr>
            <a:spLocks noGrp="1"/>
          </p:cNvSpPr>
          <p:nvPr>
            <p:ph type="title"/>
          </p:nvPr>
        </p:nvSpPr>
        <p:spPr/>
        <p:txBody>
          <a:bodyPr/>
          <a:lstStyle/>
          <a:p>
            <a:r>
              <a:rPr lang="en-US" dirty="0"/>
              <a:t>HTSA Future Directions</a:t>
            </a:r>
          </a:p>
        </p:txBody>
      </p:sp>
      <p:sp>
        <p:nvSpPr>
          <p:cNvPr id="3" name="Text Placeholder 2">
            <a:extLst>
              <a:ext uri="{FF2B5EF4-FFF2-40B4-BE49-F238E27FC236}">
                <a16:creationId xmlns:a16="http://schemas.microsoft.com/office/drawing/2014/main" id="{6FCD77F6-CEDC-29C5-41A6-7940F926579F}"/>
              </a:ext>
            </a:extLst>
          </p:cNvPr>
          <p:cNvSpPr>
            <a:spLocks noGrp="1"/>
          </p:cNvSpPr>
          <p:nvPr>
            <p:ph type="body" idx="1"/>
          </p:nvPr>
        </p:nvSpPr>
        <p:spPr>
          <a:xfrm>
            <a:off x="838200" y="2121285"/>
            <a:ext cx="10515600" cy="4072392"/>
          </a:xfrm>
        </p:spPr>
        <p:txBody>
          <a:bodyPr/>
          <a:lstStyle/>
          <a:p>
            <a:r>
              <a:rPr lang="en-US" b="1" dirty="0"/>
              <a:t>Major critiques of HTSA:</a:t>
            </a:r>
          </a:p>
          <a:p>
            <a:pPr lvl="1"/>
            <a:r>
              <a:rPr lang="en-US" dirty="0"/>
              <a:t>Mini-gene approach lacks genomic context</a:t>
            </a:r>
          </a:p>
          <a:p>
            <a:pPr lvl="1"/>
            <a:r>
              <a:rPr lang="en-US" dirty="0"/>
              <a:t>HEK293 cells don’t recapitulate the cell-specific splicing</a:t>
            </a:r>
          </a:p>
          <a:p>
            <a:pPr lvl="1"/>
            <a:r>
              <a:rPr lang="en-US" dirty="0"/>
              <a:t>About 10% of the references show poor performance</a:t>
            </a:r>
          </a:p>
          <a:p>
            <a:pPr lvl="1"/>
            <a:endParaRPr lang="en-US" dirty="0"/>
          </a:p>
          <a:p>
            <a:r>
              <a:rPr lang="en-US" b="1" dirty="0"/>
              <a:t>Future directions</a:t>
            </a:r>
          </a:p>
          <a:p>
            <a:pPr lvl="1"/>
            <a:r>
              <a:rPr lang="en-US" dirty="0"/>
              <a:t>Prime-editing based multiplexed mutagenesis</a:t>
            </a:r>
          </a:p>
          <a:p>
            <a:pPr lvl="1"/>
            <a:r>
              <a:rPr lang="en-US" dirty="0"/>
              <a:t>Different cell types or iPSC-derived retinal cells</a:t>
            </a:r>
          </a:p>
        </p:txBody>
      </p:sp>
      <p:sp>
        <p:nvSpPr>
          <p:cNvPr id="4" name="TextBox 3">
            <a:extLst>
              <a:ext uri="{FF2B5EF4-FFF2-40B4-BE49-F238E27FC236}">
                <a16:creationId xmlns:a16="http://schemas.microsoft.com/office/drawing/2014/main" id="{DE4DD6A8-378F-A382-1417-4BE763B9F5CA}"/>
              </a:ext>
            </a:extLst>
          </p:cNvPr>
          <p:cNvSpPr txBox="1"/>
          <p:nvPr/>
        </p:nvSpPr>
        <p:spPr>
          <a:xfrm>
            <a:off x="10047792" y="6563676"/>
            <a:ext cx="2144208" cy="307777"/>
          </a:xfrm>
          <a:prstGeom prst="rect">
            <a:avLst/>
          </a:prstGeom>
          <a:noFill/>
        </p:spPr>
        <p:txBody>
          <a:bodyPr wrap="square">
            <a:spAutoFit/>
          </a:bodyPr>
          <a:lstStyle/>
          <a:p>
            <a:pPr marL="0" marR="0" lvl="0" indent="0" algn="ctr" rtl="0">
              <a:spcBef>
                <a:spcPts val="0"/>
              </a:spcBef>
              <a:spcAft>
                <a:spcPts val="0"/>
              </a:spcAft>
              <a:buClr>
                <a:schemeClr val="dk1"/>
              </a:buClr>
              <a:buSzPts val="2400"/>
              <a:buFont typeface="Calibri"/>
              <a:buNone/>
            </a:pPr>
            <a:r>
              <a:rPr lang="en-US" sz="1400" b="0" i="0" u="none" strike="noStrike" cap="none" dirty="0">
                <a:solidFill>
                  <a:srgbClr val="212121"/>
                </a:solidFill>
                <a:latin typeface="+mj-lt"/>
                <a:ea typeface="Calibri"/>
                <a:cs typeface="Calibri"/>
                <a:sym typeface="Calibri"/>
              </a:rPr>
              <a:t>CAGI7 Conference</a:t>
            </a:r>
          </a:p>
        </p:txBody>
      </p:sp>
    </p:spTree>
    <p:extLst>
      <p:ext uri="{BB962C8B-B14F-4D97-AF65-F5344CB8AC3E}">
        <p14:creationId xmlns:p14="http://schemas.microsoft.com/office/powerpoint/2010/main" val="25921575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87672C-8920-AE57-055F-C4A2962DB438}"/>
              </a:ext>
            </a:extLst>
          </p:cNvPr>
          <p:cNvSpPr>
            <a:spLocks noGrp="1"/>
          </p:cNvSpPr>
          <p:nvPr>
            <p:ph type="title"/>
          </p:nvPr>
        </p:nvSpPr>
        <p:spPr/>
        <p:txBody>
          <a:bodyPr/>
          <a:lstStyle/>
          <a:p>
            <a:r>
              <a:rPr lang="en-US" sz="3600" dirty="0"/>
              <a:t>Thank you</a:t>
            </a:r>
          </a:p>
        </p:txBody>
      </p:sp>
      <p:pic>
        <p:nvPicPr>
          <p:cNvPr id="4" name="Google Shape;228;p30" descr="Research to Prevent Blindness: The Catalyst for Eye Research">
            <a:extLst>
              <a:ext uri="{FF2B5EF4-FFF2-40B4-BE49-F238E27FC236}">
                <a16:creationId xmlns:a16="http://schemas.microsoft.com/office/drawing/2014/main" id="{A0D9A1D8-8C63-8007-367C-A9688CEA99F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88140" y="6096506"/>
            <a:ext cx="2231616" cy="632982"/>
          </a:xfrm>
          <a:prstGeom prst="rect">
            <a:avLst/>
          </a:prstGeom>
          <a:noFill/>
          <a:ln>
            <a:noFill/>
          </a:ln>
        </p:spPr>
      </p:pic>
      <p:pic>
        <p:nvPicPr>
          <p:cNvPr id="6" name="Google Shape;231;p30">
            <a:extLst>
              <a:ext uri="{FF2B5EF4-FFF2-40B4-BE49-F238E27FC236}">
                <a16:creationId xmlns:a16="http://schemas.microsoft.com/office/drawing/2014/main" id="{5842172C-F0DA-D203-132D-70AEE46CB81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541965" y="5742181"/>
            <a:ext cx="1162914" cy="1369934"/>
          </a:xfrm>
          <a:prstGeom prst="rect">
            <a:avLst/>
          </a:prstGeom>
          <a:noFill/>
          <a:ln>
            <a:noFill/>
          </a:ln>
        </p:spPr>
      </p:pic>
      <p:pic>
        <p:nvPicPr>
          <p:cNvPr id="7" name="Google Shape;232;p30">
            <a:extLst>
              <a:ext uri="{FF2B5EF4-FFF2-40B4-BE49-F238E27FC236}">
                <a16:creationId xmlns:a16="http://schemas.microsoft.com/office/drawing/2014/main" id="{864ADA5D-1626-8702-D789-269AC13DB663}"/>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4903108" y="5813228"/>
            <a:ext cx="1638857" cy="1013898"/>
          </a:xfrm>
          <a:prstGeom prst="rect">
            <a:avLst/>
          </a:prstGeom>
          <a:noFill/>
          <a:ln>
            <a:noFill/>
          </a:ln>
        </p:spPr>
      </p:pic>
      <p:pic>
        <p:nvPicPr>
          <p:cNvPr id="8" name="Google Shape;237;p30">
            <a:extLst>
              <a:ext uri="{FF2B5EF4-FFF2-40B4-BE49-F238E27FC236}">
                <a16:creationId xmlns:a16="http://schemas.microsoft.com/office/drawing/2014/main" id="{FB8C71FA-448F-2707-DA18-26939633A28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521515" y="5742704"/>
            <a:ext cx="4098331" cy="1029270"/>
          </a:xfrm>
          <a:prstGeom prst="rect">
            <a:avLst/>
          </a:prstGeom>
          <a:noFill/>
          <a:ln>
            <a:noFill/>
          </a:ln>
        </p:spPr>
      </p:pic>
      <p:sp>
        <p:nvSpPr>
          <p:cNvPr id="11" name="Google Shape;226;p30">
            <a:extLst>
              <a:ext uri="{FF2B5EF4-FFF2-40B4-BE49-F238E27FC236}">
                <a16:creationId xmlns:a16="http://schemas.microsoft.com/office/drawing/2014/main" id="{33A80A0B-500D-ADEC-8093-82FFF7619592}"/>
              </a:ext>
            </a:extLst>
          </p:cNvPr>
          <p:cNvSpPr txBox="1"/>
          <p:nvPr/>
        </p:nvSpPr>
        <p:spPr>
          <a:xfrm>
            <a:off x="7318939" y="1249612"/>
            <a:ext cx="2892351" cy="37856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i="1" u="sng"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Ocular Genomics Institute </a:t>
            </a:r>
            <a:endParaRPr sz="1600" i="1" u="sng" dirty="0">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Eric Pierce</a:t>
            </a:r>
            <a:endParaRPr sz="1600" i="1" u="sng"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Jason Commander</a:t>
            </a:r>
            <a:endParaRPr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Marcela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Garita</a:t>
            </a: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-Hernandez</a:t>
            </a:r>
            <a:endParaRPr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Rachel </a:t>
            </a:r>
            <a:r>
              <a:rPr lang="en-US" sz="1600" dirty="0" err="1">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Huckfeldt</a:t>
            </a:r>
            <a:endParaRP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Janey Wiggs</a:t>
            </a:r>
            <a:endParaRPr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Ayellet</a:t>
            </a: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Segre</a:t>
            </a: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Lizzy </a:t>
            </a:r>
            <a:r>
              <a:rPr lang="en-US" sz="16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Rossin</a:t>
            </a:r>
            <a:endParaRPr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rPr>
              <a:t>Qin Liu</a:t>
            </a:r>
            <a:endParaRPr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Shisong</a:t>
            </a: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Rong</a:t>
            </a:r>
            <a:endParaRPr sz="1600"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Carol Weigel-DiFranco</a:t>
            </a:r>
          </a:p>
          <a:p>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Anna Larson</a:t>
            </a:r>
          </a:p>
          <a:p>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Marianna </a:t>
            </a:r>
            <a:r>
              <a:rPr lang="en-US" sz="16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Weener</a:t>
            </a: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a:t>
            </a:r>
          </a:p>
          <a:p>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Hilary Scott</a:t>
            </a:r>
          </a:p>
          <a:p>
            <a:endPar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13" name="Google Shape;230;p30">
            <a:extLst>
              <a:ext uri="{FF2B5EF4-FFF2-40B4-BE49-F238E27FC236}">
                <a16:creationId xmlns:a16="http://schemas.microsoft.com/office/drawing/2014/main" id="{F50D026F-B656-3634-2ABB-60EC153468CE}"/>
              </a:ext>
            </a:extLst>
          </p:cNvPr>
          <p:cNvSpPr txBox="1"/>
          <p:nvPr/>
        </p:nvSpPr>
        <p:spPr>
          <a:xfrm>
            <a:off x="412570" y="1380214"/>
            <a:ext cx="3705545" cy="13233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Bujakowska Lab</a:t>
            </a:r>
            <a:endParaRPr sz="1600" b="1"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Riccardo </a:t>
            </a:r>
            <a:r>
              <a:rPr lang="en-US" sz="1600" b="1"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Sangermano</a:t>
            </a:r>
            <a:endParaRPr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b="1"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Egle</a:t>
            </a:r>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a:t>
            </a:r>
            <a:r>
              <a:rPr lang="en-US" sz="1600" b="1"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Galdikaite-Braziene</a:t>
            </a:r>
            <a:endPar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0" marR="0" lvl="0" indent="0" algn="l" rtl="0">
              <a:spcBef>
                <a:spcPts val="0"/>
              </a:spcBef>
              <a:spcAft>
                <a:spcPts val="0"/>
              </a:spcAft>
              <a:buNone/>
            </a:pPr>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Mihoko Leon</a:t>
            </a:r>
          </a:p>
          <a:p>
            <a:pPr marL="0" marR="0" lvl="0" indent="0" algn="l" rtl="0">
              <a:spcBef>
                <a:spcPts val="0"/>
              </a:spcBef>
              <a:spcAft>
                <a:spcPts val="0"/>
              </a:spcAft>
              <a:buNone/>
            </a:pPr>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Jatniel Rodriguez</a:t>
            </a:r>
            <a:endParaRPr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14" name="Google Shape;233;p30">
            <a:extLst>
              <a:ext uri="{FF2B5EF4-FFF2-40B4-BE49-F238E27FC236}">
                <a16:creationId xmlns:a16="http://schemas.microsoft.com/office/drawing/2014/main" id="{B3F07207-C39B-A9C7-BCF5-5A24995F8849}"/>
              </a:ext>
            </a:extLst>
          </p:cNvPr>
          <p:cNvSpPr/>
          <p:nvPr/>
        </p:nvSpPr>
        <p:spPr>
          <a:xfrm>
            <a:off x="9876355" y="2773144"/>
            <a:ext cx="2540000" cy="13146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Bioinformatics</a:t>
            </a:r>
            <a:endParaRPr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Sudeep Mehrotra</a:t>
            </a: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Daniel Navarro-Gomez</a:t>
            </a:r>
            <a:endParaRPr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15" name="Google Shape;236;p30">
            <a:extLst>
              <a:ext uri="{FF2B5EF4-FFF2-40B4-BE49-F238E27FC236}">
                <a16:creationId xmlns:a16="http://schemas.microsoft.com/office/drawing/2014/main" id="{090397A0-AF5F-5155-82B1-6E0964E4F753}"/>
              </a:ext>
            </a:extLst>
          </p:cNvPr>
          <p:cNvSpPr/>
          <p:nvPr/>
        </p:nvSpPr>
        <p:spPr>
          <a:xfrm>
            <a:off x="291755" y="3486924"/>
            <a:ext cx="2145600" cy="1354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dirty="0">
              <a:solidFill>
                <a:schemeClr val="dk1"/>
              </a:solidFill>
              <a:latin typeface="Open Sans"/>
              <a:ea typeface="Open Sans"/>
              <a:cs typeface="Open Sans"/>
              <a:sym typeface="Open Sans"/>
            </a:endParaRPr>
          </a:p>
        </p:txBody>
      </p:sp>
      <p:sp>
        <p:nvSpPr>
          <p:cNvPr id="20" name="TextBox 19">
            <a:extLst>
              <a:ext uri="{FF2B5EF4-FFF2-40B4-BE49-F238E27FC236}">
                <a16:creationId xmlns:a16="http://schemas.microsoft.com/office/drawing/2014/main" id="{2C42589A-D61A-A43F-1547-8AA91B4CFE66}"/>
              </a:ext>
            </a:extLst>
          </p:cNvPr>
          <p:cNvSpPr txBox="1"/>
          <p:nvPr/>
        </p:nvSpPr>
        <p:spPr>
          <a:xfrm>
            <a:off x="9855397" y="1241015"/>
            <a:ext cx="2263451" cy="1323439"/>
          </a:xfrm>
          <a:prstGeom prst="rect">
            <a:avLst/>
          </a:prstGeom>
          <a:noFill/>
        </p:spPr>
        <p:txBody>
          <a:bodyPr wrap="square">
            <a:spAutoFit/>
          </a:bodyPr>
          <a:lstStyle/>
          <a:p>
            <a:pPr marL="0" marR="0" lvl="0" indent="0" algn="l" rtl="0">
              <a:spcBef>
                <a:spcPts val="0"/>
              </a:spcBef>
              <a:spcAft>
                <a:spcPts val="0"/>
              </a:spcAft>
              <a:buNone/>
            </a:pPr>
            <a:r>
              <a:rPr lang="en-US" sz="1600"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Genetic Counseling</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Emily Place</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Kate O’Connell</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John Borchert</a:t>
            </a:r>
            <a:endParaRPr lang="en-US"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Netra </a:t>
            </a:r>
            <a:r>
              <a:rPr lang="en-US" sz="16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Bellur-Modur</a:t>
            </a:r>
            <a:endPar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3" name="TextBox 2">
            <a:extLst>
              <a:ext uri="{FF2B5EF4-FFF2-40B4-BE49-F238E27FC236}">
                <a16:creationId xmlns:a16="http://schemas.microsoft.com/office/drawing/2014/main" id="{E0688C03-014B-D3A0-8B62-EC081B85D19B}"/>
              </a:ext>
            </a:extLst>
          </p:cNvPr>
          <p:cNvSpPr txBox="1"/>
          <p:nvPr/>
        </p:nvSpPr>
        <p:spPr>
          <a:xfrm>
            <a:off x="2981897" y="5298058"/>
            <a:ext cx="617477" cy="369332"/>
          </a:xfrm>
          <a:prstGeom prst="rect">
            <a:avLst/>
          </a:prstGeom>
          <a:noFill/>
        </p:spPr>
        <p:txBody>
          <a:bodyPr wrap="none" rtlCol="0">
            <a:spAutoFit/>
          </a:bodyPr>
          <a:lstStyle/>
          <a:p>
            <a:r>
              <a:rPr lang="en-US" sz="1800" dirty="0" err="1"/>
              <a:t>Egle</a:t>
            </a:r>
            <a:endParaRPr lang="en-US" sz="1800" dirty="0"/>
          </a:p>
        </p:txBody>
      </p:sp>
      <p:sp>
        <p:nvSpPr>
          <p:cNvPr id="9" name="TextBox 8">
            <a:extLst>
              <a:ext uri="{FF2B5EF4-FFF2-40B4-BE49-F238E27FC236}">
                <a16:creationId xmlns:a16="http://schemas.microsoft.com/office/drawing/2014/main" id="{3DA34106-5AC8-1202-2D2F-B0282306C5AB}"/>
              </a:ext>
            </a:extLst>
          </p:cNvPr>
          <p:cNvSpPr txBox="1"/>
          <p:nvPr/>
        </p:nvSpPr>
        <p:spPr>
          <a:xfrm>
            <a:off x="544952" y="5285908"/>
            <a:ext cx="1048429" cy="369332"/>
          </a:xfrm>
          <a:prstGeom prst="rect">
            <a:avLst/>
          </a:prstGeom>
          <a:noFill/>
        </p:spPr>
        <p:txBody>
          <a:bodyPr wrap="none" rtlCol="0">
            <a:spAutoFit/>
          </a:bodyPr>
          <a:lstStyle/>
          <a:p>
            <a:r>
              <a:rPr lang="en-US" sz="1800" dirty="0"/>
              <a:t>Riccardo</a:t>
            </a:r>
          </a:p>
        </p:txBody>
      </p:sp>
      <p:pic>
        <p:nvPicPr>
          <p:cNvPr id="16" name="Picture 15">
            <a:extLst>
              <a:ext uri="{FF2B5EF4-FFF2-40B4-BE49-F238E27FC236}">
                <a16:creationId xmlns:a16="http://schemas.microsoft.com/office/drawing/2014/main" id="{97628FE4-61B9-7164-C6FF-C344ED6D69F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18005" y="5832165"/>
            <a:ext cx="1008200" cy="976024"/>
          </a:xfrm>
          <a:prstGeom prst="rect">
            <a:avLst/>
          </a:prstGeom>
        </p:spPr>
      </p:pic>
      <p:pic>
        <p:nvPicPr>
          <p:cNvPr id="17" name="Picture 16">
            <a:extLst>
              <a:ext uri="{FF2B5EF4-FFF2-40B4-BE49-F238E27FC236}">
                <a16:creationId xmlns:a16="http://schemas.microsoft.com/office/drawing/2014/main" id="{3F927F15-BAD3-D0F9-866E-9B5F75B28630}"/>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11146355" y="5803659"/>
            <a:ext cx="1053485" cy="976023"/>
          </a:xfrm>
          <a:prstGeom prst="rect">
            <a:avLst/>
          </a:prstGeom>
        </p:spPr>
      </p:pic>
      <p:pic>
        <p:nvPicPr>
          <p:cNvPr id="19" name="Picture 18">
            <a:extLst>
              <a:ext uri="{FF2B5EF4-FFF2-40B4-BE49-F238E27FC236}">
                <a16:creationId xmlns:a16="http://schemas.microsoft.com/office/drawing/2014/main" id="{6301CDD3-9272-F80A-789A-542E241FFFCF}"/>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a:off x="407519" y="2770240"/>
            <a:ext cx="3906733" cy="2601945"/>
          </a:xfrm>
          <a:prstGeom prst="rect">
            <a:avLst/>
          </a:prstGeom>
        </p:spPr>
      </p:pic>
      <p:pic>
        <p:nvPicPr>
          <p:cNvPr id="18" name="Picture 17">
            <a:extLst>
              <a:ext uri="{FF2B5EF4-FFF2-40B4-BE49-F238E27FC236}">
                <a16:creationId xmlns:a16="http://schemas.microsoft.com/office/drawing/2014/main" id="{D5BDC573-E2F5-11E5-3F67-0F8065039D64}"/>
              </a:ext>
            </a:extLst>
          </p:cNvPr>
          <p:cNvPicPr>
            <a:picLocks noChangeAspect="1"/>
          </p:cNvPicPr>
          <p:nvPr/>
        </p:nvPicPr>
        <p:blipFill>
          <a:blip r:embed="rId10"/>
          <a:stretch>
            <a:fillRect/>
          </a:stretch>
        </p:blipFill>
        <p:spPr>
          <a:xfrm>
            <a:off x="3550603" y="3221300"/>
            <a:ext cx="1083361" cy="1354201"/>
          </a:xfrm>
          <a:prstGeom prst="rect">
            <a:avLst/>
          </a:prstGeom>
        </p:spPr>
      </p:pic>
      <p:sp>
        <p:nvSpPr>
          <p:cNvPr id="21" name="TextBox 20">
            <a:extLst>
              <a:ext uri="{FF2B5EF4-FFF2-40B4-BE49-F238E27FC236}">
                <a16:creationId xmlns:a16="http://schemas.microsoft.com/office/drawing/2014/main" id="{C70F78E9-EA0A-69F7-F399-58B1A76095D2}"/>
              </a:ext>
            </a:extLst>
          </p:cNvPr>
          <p:cNvSpPr txBox="1"/>
          <p:nvPr/>
        </p:nvSpPr>
        <p:spPr>
          <a:xfrm>
            <a:off x="3467070" y="3142418"/>
            <a:ext cx="928459" cy="369332"/>
          </a:xfrm>
          <a:prstGeom prst="rect">
            <a:avLst/>
          </a:prstGeom>
          <a:noFill/>
        </p:spPr>
        <p:txBody>
          <a:bodyPr wrap="none" rtlCol="0">
            <a:spAutoFit/>
          </a:bodyPr>
          <a:lstStyle/>
          <a:p>
            <a:r>
              <a:rPr lang="en-US" sz="1800" dirty="0" err="1"/>
              <a:t>Mihoko</a:t>
            </a:r>
            <a:endParaRPr lang="en-US" sz="1800" dirty="0"/>
          </a:p>
        </p:txBody>
      </p:sp>
      <p:sp>
        <p:nvSpPr>
          <p:cNvPr id="10" name="Google Shape;230;p30">
            <a:extLst>
              <a:ext uri="{FF2B5EF4-FFF2-40B4-BE49-F238E27FC236}">
                <a16:creationId xmlns:a16="http://schemas.microsoft.com/office/drawing/2014/main" id="{E0A0DDB8-E12E-3C2C-F279-C2B7AD8F0C03}"/>
              </a:ext>
            </a:extLst>
          </p:cNvPr>
          <p:cNvSpPr txBox="1"/>
          <p:nvPr/>
        </p:nvSpPr>
        <p:spPr>
          <a:xfrm>
            <a:off x="4733883" y="1332289"/>
            <a:ext cx="3705545" cy="20620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b="1"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CAGI7</a:t>
            </a:r>
          </a:p>
          <a:p>
            <a:pPr marL="0" marR="0" lvl="0" indent="0" algn="l" rtl="0">
              <a:spcBef>
                <a:spcPts val="0"/>
              </a:spcBef>
              <a:spcAft>
                <a:spcPts val="0"/>
              </a:spcAft>
              <a:buNone/>
            </a:pPr>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Predrag </a:t>
            </a:r>
            <a:r>
              <a:rPr lang="en-US" sz="1600" b="1"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Radivojac</a:t>
            </a:r>
            <a:endPar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lvl="0"/>
            <a:r>
              <a:rPr lang="en-US" sz="1600" b="1" dirty="0">
                <a:latin typeface="Open Sans" panose="020B0606030504020204" pitchFamily="34" charset="0"/>
                <a:ea typeface="Open Sans" panose="020B0606030504020204" pitchFamily="34" charset="0"/>
                <a:cs typeface="Open Sans" panose="020B0606030504020204" pitchFamily="34" charset="0"/>
              </a:rPr>
              <a:t>Nilah Monnier Ioannidis</a:t>
            </a:r>
          </a:p>
          <a:p>
            <a:pPr lvl="0"/>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Steven Brenner</a:t>
            </a:r>
          </a:p>
          <a:p>
            <a:pPr lvl="0"/>
            <a:endPar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a:p>
            <a:pPr lvl="0"/>
            <a:r>
              <a:rPr lang="en-US" sz="1600" b="1"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Sirui</a:t>
            </a:r>
            <a:r>
              <a:rPr lang="en-US" sz="1600" b="1"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Zhang</a:t>
            </a:r>
          </a:p>
          <a:p>
            <a:r>
              <a:rPr lang="en-US" sz="1600" b="1" dirty="0" err="1">
                <a:latin typeface="Open Sans" panose="020B0606030504020204" pitchFamily="34" charset="0"/>
                <a:ea typeface="Open Sans" panose="020B0606030504020204" pitchFamily="34" charset="0"/>
                <a:cs typeface="Open Sans" panose="020B0606030504020204" pitchFamily="34" charset="0"/>
              </a:rPr>
              <a:t>Zefeng</a:t>
            </a:r>
            <a:r>
              <a:rPr lang="zh-CN" altLang="en-US" sz="1600" b="1" dirty="0">
                <a:latin typeface="Open Sans" panose="020B0606030504020204" pitchFamily="34" charset="0"/>
                <a:cs typeface="Open Sans" panose="020B0606030504020204" pitchFamily="34" charset="0"/>
              </a:rPr>
              <a:t> </a:t>
            </a:r>
            <a:r>
              <a:rPr lang="en-US" altLang="zh-CN" sz="1600" b="1" dirty="0">
                <a:latin typeface="Open Sans" panose="020B0606030504020204" pitchFamily="34" charset="0"/>
                <a:ea typeface="Open Sans" panose="020B0606030504020204" pitchFamily="34" charset="0"/>
                <a:cs typeface="Open Sans" panose="020B0606030504020204" pitchFamily="34" charset="0"/>
              </a:rPr>
              <a:t>Wang</a:t>
            </a:r>
          </a:p>
          <a:p>
            <a:pPr lvl="0"/>
            <a:endParaRPr sz="1600"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12" name="Google Shape;233;p30">
            <a:extLst>
              <a:ext uri="{FF2B5EF4-FFF2-40B4-BE49-F238E27FC236}">
                <a16:creationId xmlns:a16="http://schemas.microsoft.com/office/drawing/2014/main" id="{DFF50F42-3902-827A-06D0-95D363F5B278}"/>
              </a:ext>
            </a:extLst>
          </p:cNvPr>
          <p:cNvSpPr/>
          <p:nvPr/>
        </p:nvSpPr>
        <p:spPr>
          <a:xfrm>
            <a:off x="4733883" y="3526523"/>
            <a:ext cx="2540000" cy="13146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600" i="1" u="sng"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Collaborators</a:t>
            </a:r>
            <a:endParaRPr sz="16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Anne O’Donnell-Luria Heidi Rehm</a:t>
            </a:r>
          </a:p>
          <a:p>
            <a:pPr marL="0" marR="0" lvl="0" indent="0" algn="l" rtl="0">
              <a:spcBef>
                <a:spcPts val="0"/>
              </a:spcBef>
              <a:spcAft>
                <a:spcPts val="0"/>
              </a:spcAft>
              <a:buNone/>
            </a:pP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Daniel Calame</a:t>
            </a:r>
          </a:p>
          <a:p>
            <a:pPr marL="0" marR="0" lvl="0" indent="0" algn="l" rtl="0">
              <a:spcBef>
                <a:spcPts val="0"/>
              </a:spcBef>
              <a:spcAft>
                <a:spcPts val="0"/>
              </a:spcAft>
              <a:buNone/>
            </a:pPr>
            <a:r>
              <a:rPr lang="en-US" sz="16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GREGoR</a:t>
            </a:r>
            <a:r>
              <a:rPr lang="en-US" sz="16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a:t>
            </a:r>
            <a:endParaRPr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84724757"/>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13038</TotalTime>
  <Words>1127</Words>
  <Application>Microsoft Macintosh PowerPoint</Application>
  <PresentationFormat>Widescreen</PresentationFormat>
  <Paragraphs>201</Paragraphs>
  <Slides>24</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Symbol</vt:lpstr>
      <vt:lpstr>Calibri</vt:lpstr>
      <vt:lpstr>Aptos</vt:lpstr>
      <vt:lpstr>Roboto 4</vt:lpstr>
      <vt:lpstr>Open Sans</vt:lpstr>
      <vt:lpstr>Office Theme</vt:lpstr>
      <vt:lpstr>PowerPoint Presentation</vt:lpstr>
      <vt:lpstr>Predict aberrant splicing for peri-exonic and deep intronic variants</vt:lpstr>
      <vt:lpstr>Study Motivation</vt:lpstr>
      <vt:lpstr>Study Motivation</vt:lpstr>
      <vt:lpstr>Aberrant Splicing events</vt:lpstr>
      <vt:lpstr>High throughput splicing assay (HTSA)</vt:lpstr>
      <vt:lpstr>High throughput splicing assay (HTSA)</vt:lpstr>
      <vt:lpstr>PowerPoint Presentation</vt:lpstr>
      <vt:lpstr>Oligo Design</vt:lpstr>
      <vt:lpstr>PSI Controls</vt:lpstr>
      <vt:lpstr>Reproducibility of the Assay</vt:lpstr>
      <vt:lpstr>Reproducibility of the Assay</vt:lpstr>
      <vt:lpstr>Reproducibility of the Assay</vt:lpstr>
      <vt:lpstr>HTSA vs Different Splicing Events</vt:lpstr>
      <vt:lpstr>Experiment 2: HTSA RT-PCR</vt:lpstr>
      <vt:lpstr>Experiment 2: HTSA RT-PCR</vt:lpstr>
      <vt:lpstr>Experiment 2: HTSA RT-PCR</vt:lpstr>
      <vt:lpstr>PRES: Percent Reference Exon Splicing</vt:lpstr>
      <vt:lpstr>Overall Aberrant Splicing Score</vt:lpstr>
      <vt:lpstr>∆AbS values</vt:lpstr>
      <vt:lpstr>Overall results: 175/2950 variants (∆AbS  0.5)</vt:lpstr>
      <vt:lpstr>Overall results: 175/2950 variants (∆AbS  0.5)</vt:lpstr>
      <vt:lpstr>HTSA Future Directions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Investigating the role of rare variants of unknown significance on aberrant splicing in IRDs</dc:title>
  <cp:lastModifiedBy>Bujakowska, Kinga</cp:lastModifiedBy>
  <cp:revision>92</cp:revision>
  <dcterms:modified xsi:type="dcterms:W3CDTF">2025-12-08T13:35:10Z</dcterms:modified>
</cp:coreProperties>
</file>