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TYowHYNTDBML4xJeV6KO4dEWSd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A5A4ED9-F134-4002-B3C5-8A636B75971D}">
  <a:tblStyle styleId="{AA5A4ED9-F134-4002-B3C5-8A636B75971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416"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3" name="Google Shape;113;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 name="Google Shape;157;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8" name="Google Shape;168;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 name="Google Shape;18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2" name="Google Shape;21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ae5fa56598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g3ae5fa56598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ae5fa56598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0" name="Google Shape;250;g3ae5fa56598_0_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1" name="Google Shape;31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4" name="Google Shape;324;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8" name="Google Shape;33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2" name="Google Shape;362;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75" name="Google Shape;375;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9" name="Google Shape;38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2" name="Google Shape;402;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17" name="Google Shape;417;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xt &amp; Title, Double line">
  <p:cSld name="Text &amp; Title, Double line">
    <p:spTree>
      <p:nvGrpSpPr>
        <p:cNvPr id="1" name="Shape 11"/>
        <p:cNvGrpSpPr/>
        <p:nvPr/>
      </p:nvGrpSpPr>
      <p:grpSpPr>
        <a:xfrm>
          <a:off x="0" y="0"/>
          <a:ext cx="0" cy="0"/>
          <a:chOff x="0" y="0"/>
          <a:chExt cx="0" cy="0"/>
        </a:xfrm>
      </p:grpSpPr>
      <p:sp>
        <p:nvSpPr>
          <p:cNvPr id="12" name="Google Shape;12;p24"/>
          <p:cNvSpPr txBox="1">
            <a:spLocks noGrp="1"/>
          </p:cNvSpPr>
          <p:nvPr>
            <p:ph type="title"/>
          </p:nvPr>
        </p:nvSpPr>
        <p:spPr>
          <a:xfrm>
            <a:off x="457200" y="152400"/>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4"/>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1"/>
                </a:solidFill>
                <a:latin typeface="Arial"/>
                <a:ea typeface="Arial"/>
                <a:cs typeface="Arial"/>
                <a:sym typeface="Arial"/>
              </a:defRPr>
            </a:lvl1pPr>
            <a:lvl2pPr marL="0" lvl="1" indent="0" algn="r">
              <a:spcBef>
                <a:spcPts val="0"/>
              </a:spcBef>
              <a:buNone/>
              <a:defRPr sz="1200" b="0" i="0" u="none" strike="noStrike" cap="none">
                <a:solidFill>
                  <a:schemeClr val="dk1"/>
                </a:solidFill>
                <a:latin typeface="Arial"/>
                <a:ea typeface="Arial"/>
                <a:cs typeface="Arial"/>
                <a:sym typeface="Arial"/>
              </a:defRPr>
            </a:lvl2pPr>
            <a:lvl3pPr marL="0" lvl="2" indent="0" algn="r">
              <a:spcBef>
                <a:spcPts val="0"/>
              </a:spcBef>
              <a:buNone/>
              <a:defRPr sz="1200" b="0" i="0" u="none" strike="noStrike" cap="none">
                <a:solidFill>
                  <a:schemeClr val="dk1"/>
                </a:solidFill>
                <a:latin typeface="Arial"/>
                <a:ea typeface="Arial"/>
                <a:cs typeface="Arial"/>
                <a:sym typeface="Arial"/>
              </a:defRPr>
            </a:lvl3pPr>
            <a:lvl4pPr marL="0" lvl="3" indent="0" algn="r">
              <a:spcBef>
                <a:spcPts val="0"/>
              </a:spcBef>
              <a:buNone/>
              <a:defRPr sz="1200" b="0" i="0" u="none" strike="noStrike" cap="none">
                <a:solidFill>
                  <a:schemeClr val="dk1"/>
                </a:solidFill>
                <a:latin typeface="Arial"/>
                <a:ea typeface="Arial"/>
                <a:cs typeface="Arial"/>
                <a:sym typeface="Arial"/>
              </a:defRPr>
            </a:lvl4pPr>
            <a:lvl5pPr marL="0" lvl="4" indent="0" algn="r">
              <a:spcBef>
                <a:spcPts val="0"/>
              </a:spcBef>
              <a:buNone/>
              <a:defRPr sz="1200" b="0" i="0" u="none" strike="noStrike" cap="none">
                <a:solidFill>
                  <a:schemeClr val="dk1"/>
                </a:solidFill>
                <a:latin typeface="Arial"/>
                <a:ea typeface="Arial"/>
                <a:cs typeface="Arial"/>
                <a:sym typeface="Arial"/>
              </a:defRPr>
            </a:lvl5pPr>
            <a:lvl6pPr marL="0" lvl="5" indent="0" algn="r">
              <a:spcBef>
                <a:spcPts val="0"/>
              </a:spcBef>
              <a:buNone/>
              <a:defRPr sz="1200" b="0" i="0" u="none" strike="noStrike" cap="none">
                <a:solidFill>
                  <a:schemeClr val="dk1"/>
                </a:solidFill>
                <a:latin typeface="Arial"/>
                <a:ea typeface="Arial"/>
                <a:cs typeface="Arial"/>
                <a:sym typeface="Arial"/>
              </a:defRPr>
            </a:lvl6pPr>
            <a:lvl7pPr marL="0" lvl="6" indent="0" algn="r">
              <a:spcBef>
                <a:spcPts val="0"/>
              </a:spcBef>
              <a:buNone/>
              <a:defRPr sz="1200" b="0" i="0" u="none" strike="noStrike" cap="none">
                <a:solidFill>
                  <a:schemeClr val="dk1"/>
                </a:solidFill>
                <a:latin typeface="Arial"/>
                <a:ea typeface="Arial"/>
                <a:cs typeface="Arial"/>
                <a:sym typeface="Arial"/>
              </a:defRPr>
            </a:lvl7pPr>
            <a:lvl8pPr marL="0" lvl="7" indent="0" algn="r">
              <a:spcBef>
                <a:spcPts val="0"/>
              </a:spcBef>
              <a:buNone/>
              <a:defRPr sz="1200" b="0" i="0" u="none" strike="noStrike" cap="none">
                <a:solidFill>
                  <a:schemeClr val="dk1"/>
                </a:solidFill>
                <a:latin typeface="Arial"/>
                <a:ea typeface="Arial"/>
                <a:cs typeface="Arial"/>
                <a:sym typeface="Arial"/>
              </a:defRPr>
            </a:lvl8pPr>
            <a:lvl9pPr marL="0" lvl="8" indent="0" algn="r">
              <a:spcBef>
                <a:spcPts val="0"/>
              </a:spcBef>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6" name="Google Shape;16;p24"/>
          <p:cNvSpPr txBox="1">
            <a:spLocks noGrp="1"/>
          </p:cNvSpPr>
          <p:nvPr>
            <p:ph type="body" idx="1"/>
          </p:nvPr>
        </p:nvSpPr>
        <p:spPr>
          <a:xfrm>
            <a:off x="457200" y="1066800"/>
            <a:ext cx="8229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ingle line, Blank">
  <p:cSld name="Title, Single line, Blank">
    <p:spTree>
      <p:nvGrpSpPr>
        <p:cNvPr id="1" name="Shape 17"/>
        <p:cNvGrpSpPr/>
        <p:nvPr/>
      </p:nvGrpSpPr>
      <p:grpSpPr>
        <a:xfrm>
          <a:off x="0" y="0"/>
          <a:ext cx="0" cy="0"/>
          <a:chOff x="0" y="0"/>
          <a:chExt cx="0" cy="0"/>
        </a:xfrm>
      </p:grpSpPr>
      <p:sp>
        <p:nvSpPr>
          <p:cNvPr id="18" name="Google Shape;18;p25"/>
          <p:cNvSpPr txBox="1">
            <a:spLocks noGrp="1"/>
          </p:cNvSpPr>
          <p:nvPr>
            <p:ph type="title"/>
          </p:nvPr>
        </p:nvSpPr>
        <p:spPr>
          <a:xfrm>
            <a:off x="457200" y="49824"/>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25"/>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dk1"/>
                </a:solidFill>
                <a:latin typeface="Arial"/>
                <a:ea typeface="Arial"/>
                <a:cs typeface="Arial"/>
                <a:sym typeface="Arial"/>
              </a:defRPr>
            </a:lvl1pPr>
            <a:lvl2pPr marL="0" lvl="1" indent="0" algn="r">
              <a:spcBef>
                <a:spcPts val="0"/>
              </a:spcBef>
              <a:buNone/>
              <a:defRPr sz="1200" b="0" i="0" u="none" strike="noStrike" cap="none">
                <a:solidFill>
                  <a:schemeClr val="dk1"/>
                </a:solidFill>
                <a:latin typeface="Arial"/>
                <a:ea typeface="Arial"/>
                <a:cs typeface="Arial"/>
                <a:sym typeface="Arial"/>
              </a:defRPr>
            </a:lvl2pPr>
            <a:lvl3pPr marL="0" lvl="2" indent="0" algn="r">
              <a:spcBef>
                <a:spcPts val="0"/>
              </a:spcBef>
              <a:buNone/>
              <a:defRPr sz="1200" b="0" i="0" u="none" strike="noStrike" cap="none">
                <a:solidFill>
                  <a:schemeClr val="dk1"/>
                </a:solidFill>
                <a:latin typeface="Arial"/>
                <a:ea typeface="Arial"/>
                <a:cs typeface="Arial"/>
                <a:sym typeface="Arial"/>
              </a:defRPr>
            </a:lvl3pPr>
            <a:lvl4pPr marL="0" lvl="3" indent="0" algn="r">
              <a:spcBef>
                <a:spcPts val="0"/>
              </a:spcBef>
              <a:buNone/>
              <a:defRPr sz="1200" b="0" i="0" u="none" strike="noStrike" cap="none">
                <a:solidFill>
                  <a:schemeClr val="dk1"/>
                </a:solidFill>
                <a:latin typeface="Arial"/>
                <a:ea typeface="Arial"/>
                <a:cs typeface="Arial"/>
                <a:sym typeface="Arial"/>
              </a:defRPr>
            </a:lvl4pPr>
            <a:lvl5pPr marL="0" lvl="4" indent="0" algn="r">
              <a:spcBef>
                <a:spcPts val="0"/>
              </a:spcBef>
              <a:buNone/>
              <a:defRPr sz="1200" b="0" i="0" u="none" strike="noStrike" cap="none">
                <a:solidFill>
                  <a:schemeClr val="dk1"/>
                </a:solidFill>
                <a:latin typeface="Arial"/>
                <a:ea typeface="Arial"/>
                <a:cs typeface="Arial"/>
                <a:sym typeface="Arial"/>
              </a:defRPr>
            </a:lvl5pPr>
            <a:lvl6pPr marL="0" lvl="5" indent="0" algn="r">
              <a:spcBef>
                <a:spcPts val="0"/>
              </a:spcBef>
              <a:buNone/>
              <a:defRPr sz="1200" b="0" i="0" u="none" strike="noStrike" cap="none">
                <a:solidFill>
                  <a:schemeClr val="dk1"/>
                </a:solidFill>
                <a:latin typeface="Arial"/>
                <a:ea typeface="Arial"/>
                <a:cs typeface="Arial"/>
                <a:sym typeface="Arial"/>
              </a:defRPr>
            </a:lvl6pPr>
            <a:lvl7pPr marL="0" lvl="6" indent="0" algn="r">
              <a:spcBef>
                <a:spcPts val="0"/>
              </a:spcBef>
              <a:buNone/>
              <a:defRPr sz="1200" b="0" i="0" u="none" strike="noStrike" cap="none">
                <a:solidFill>
                  <a:schemeClr val="dk1"/>
                </a:solidFill>
                <a:latin typeface="Arial"/>
                <a:ea typeface="Arial"/>
                <a:cs typeface="Arial"/>
                <a:sym typeface="Arial"/>
              </a:defRPr>
            </a:lvl7pPr>
            <a:lvl8pPr marL="0" lvl="7" indent="0" algn="r">
              <a:spcBef>
                <a:spcPts val="0"/>
              </a:spcBef>
              <a:buNone/>
              <a:defRPr sz="1200" b="0" i="0" u="none" strike="noStrike" cap="none">
                <a:solidFill>
                  <a:schemeClr val="dk1"/>
                </a:solidFill>
                <a:latin typeface="Arial"/>
                <a:ea typeface="Arial"/>
                <a:cs typeface="Arial"/>
                <a:sym typeface="Arial"/>
              </a:defRPr>
            </a:lvl8pPr>
            <a:lvl9pPr marL="0" lvl="8" indent="0" algn="r">
              <a:spcBef>
                <a:spcPts val="0"/>
              </a:spcBef>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Double line, Blank">
  <p:cSld name="Title, Double line, Blank">
    <p:spTree>
      <p:nvGrpSpPr>
        <p:cNvPr id="1" name="Shape 22"/>
        <p:cNvGrpSpPr/>
        <p:nvPr/>
      </p:nvGrpSpPr>
      <p:grpSpPr>
        <a:xfrm>
          <a:off x="0" y="0"/>
          <a:ext cx="0" cy="0"/>
          <a:chOff x="0" y="0"/>
          <a:chExt cx="0" cy="0"/>
        </a:xfrm>
      </p:grpSpPr>
      <p:sp>
        <p:nvSpPr>
          <p:cNvPr id="23" name="Google Shape;23;p26"/>
          <p:cNvSpPr txBox="1">
            <a:spLocks noGrp="1"/>
          </p:cNvSpPr>
          <p:nvPr>
            <p:ph type="title"/>
          </p:nvPr>
        </p:nvSpPr>
        <p:spPr>
          <a:xfrm>
            <a:off x="457200" y="228600"/>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6"/>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ingle line-top, Blank">
  <p:cSld name="Title, Single line-top, Blank">
    <p:spTree>
      <p:nvGrpSpPr>
        <p:cNvPr id="1" name="Shape 27"/>
        <p:cNvGrpSpPr/>
        <p:nvPr/>
      </p:nvGrpSpPr>
      <p:grpSpPr>
        <a:xfrm>
          <a:off x="0" y="0"/>
          <a:ext cx="0" cy="0"/>
          <a:chOff x="0" y="0"/>
          <a:chExt cx="0" cy="0"/>
        </a:xfrm>
      </p:grpSpPr>
      <p:sp>
        <p:nvSpPr>
          <p:cNvPr id="28" name="Google Shape;28;p27"/>
          <p:cNvSpPr txBox="1">
            <a:spLocks noGrp="1"/>
          </p:cNvSpPr>
          <p:nvPr>
            <p:ph type="title"/>
          </p:nvPr>
        </p:nvSpPr>
        <p:spPr>
          <a:xfrm>
            <a:off x="457200" y="-76200"/>
            <a:ext cx="8229600" cy="6858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7"/>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2"/>
        <p:cNvGrpSpPr/>
        <p:nvPr/>
      </p:nvGrpSpPr>
      <p:grpSpPr>
        <a:xfrm>
          <a:off x="0" y="0"/>
          <a:ext cx="0" cy="0"/>
          <a:chOff x="0" y="0"/>
          <a:chExt cx="0" cy="0"/>
        </a:xfrm>
      </p:grpSpPr>
      <p:sp>
        <p:nvSpPr>
          <p:cNvPr id="33" name="Google Shape;33;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8"/>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xt Only">
  <p:cSld name="Text Only">
    <p:spTree>
      <p:nvGrpSpPr>
        <p:cNvPr id="1" name="Shape 36"/>
        <p:cNvGrpSpPr/>
        <p:nvPr/>
      </p:nvGrpSpPr>
      <p:grpSpPr>
        <a:xfrm>
          <a:off x="0" y="0"/>
          <a:ext cx="0" cy="0"/>
          <a:chOff x="0" y="0"/>
          <a:chExt cx="0" cy="0"/>
        </a:xfrm>
      </p:grpSpPr>
      <p:sp>
        <p:nvSpPr>
          <p:cNvPr id="37" name="Google Shape;37;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9"/>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0" name="Google Shape;40;p29"/>
          <p:cNvSpPr txBox="1">
            <a:spLocks noGrp="1"/>
          </p:cNvSpPr>
          <p:nvPr>
            <p:ph type="body" idx="1"/>
          </p:nvPr>
        </p:nvSpPr>
        <p:spPr>
          <a:xfrm>
            <a:off x="457200" y="76200"/>
            <a:ext cx="8229600" cy="67818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amp; Title, Single line">
  <p:cSld name="Text &amp; Title, Single line">
    <p:spTree>
      <p:nvGrpSpPr>
        <p:cNvPr id="1" name="Shape 41"/>
        <p:cNvGrpSpPr/>
        <p:nvPr/>
      </p:nvGrpSpPr>
      <p:grpSpPr>
        <a:xfrm>
          <a:off x="0" y="0"/>
          <a:ext cx="0" cy="0"/>
          <a:chOff x="0" y="0"/>
          <a:chExt cx="0" cy="0"/>
        </a:xfrm>
      </p:grpSpPr>
      <p:sp>
        <p:nvSpPr>
          <p:cNvPr id="42" name="Google Shape;42;p30"/>
          <p:cNvSpPr txBox="1">
            <a:spLocks noGrp="1"/>
          </p:cNvSpPr>
          <p:nvPr>
            <p:ph type="title"/>
          </p:nvPr>
        </p:nvSpPr>
        <p:spPr>
          <a:xfrm>
            <a:off x="457200" y="49824"/>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30"/>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6" name="Google Shape;46;p30"/>
          <p:cNvSpPr txBox="1">
            <a:spLocks noGrp="1"/>
          </p:cNvSpPr>
          <p:nvPr>
            <p:ph type="body" idx="1"/>
          </p:nvPr>
        </p:nvSpPr>
        <p:spPr>
          <a:xfrm>
            <a:off x="457200" y="955432"/>
            <a:ext cx="8229600" cy="5902568"/>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amp; Title, Single line-top">
  <p:cSld name="Text &amp; Title, Single line-top">
    <p:spTree>
      <p:nvGrpSpPr>
        <p:cNvPr id="1" name="Shape 47"/>
        <p:cNvGrpSpPr/>
        <p:nvPr/>
      </p:nvGrpSpPr>
      <p:grpSpPr>
        <a:xfrm>
          <a:off x="0" y="0"/>
          <a:ext cx="0" cy="0"/>
          <a:chOff x="0" y="0"/>
          <a:chExt cx="0" cy="0"/>
        </a:xfrm>
      </p:grpSpPr>
      <p:sp>
        <p:nvSpPr>
          <p:cNvPr id="48" name="Google Shape;48;p31"/>
          <p:cNvSpPr txBox="1">
            <a:spLocks noGrp="1"/>
          </p:cNvSpPr>
          <p:nvPr>
            <p:ph type="title"/>
          </p:nvPr>
        </p:nvSpPr>
        <p:spPr>
          <a:xfrm>
            <a:off x="457200" y="0"/>
            <a:ext cx="8229600" cy="6858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1"/>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chemeClr val="dk1"/>
                </a:solidFill>
                <a:latin typeface="Arial"/>
                <a:ea typeface="Arial"/>
                <a:cs typeface="Arial"/>
                <a:sym typeface="Arial"/>
              </a:defRPr>
            </a:lvl1pPr>
            <a:lvl2pPr marL="0" lvl="1" indent="0" algn="r">
              <a:spcBef>
                <a:spcPts val="0"/>
              </a:spcBef>
              <a:buNone/>
              <a:defRPr sz="1200">
                <a:solidFill>
                  <a:schemeClr val="dk1"/>
                </a:solidFill>
                <a:latin typeface="Arial"/>
                <a:ea typeface="Arial"/>
                <a:cs typeface="Arial"/>
                <a:sym typeface="Arial"/>
              </a:defRPr>
            </a:lvl2pPr>
            <a:lvl3pPr marL="0" lvl="2" indent="0" algn="r">
              <a:spcBef>
                <a:spcPts val="0"/>
              </a:spcBef>
              <a:buNone/>
              <a:defRPr sz="1200">
                <a:solidFill>
                  <a:schemeClr val="dk1"/>
                </a:solidFill>
                <a:latin typeface="Arial"/>
                <a:ea typeface="Arial"/>
                <a:cs typeface="Arial"/>
                <a:sym typeface="Arial"/>
              </a:defRPr>
            </a:lvl3pPr>
            <a:lvl4pPr marL="0" lvl="3" indent="0" algn="r">
              <a:spcBef>
                <a:spcPts val="0"/>
              </a:spcBef>
              <a:buNone/>
              <a:defRPr sz="1200">
                <a:solidFill>
                  <a:schemeClr val="dk1"/>
                </a:solidFill>
                <a:latin typeface="Arial"/>
                <a:ea typeface="Arial"/>
                <a:cs typeface="Arial"/>
                <a:sym typeface="Arial"/>
              </a:defRPr>
            </a:lvl4pPr>
            <a:lvl5pPr marL="0" lvl="4" indent="0" algn="r">
              <a:spcBef>
                <a:spcPts val="0"/>
              </a:spcBef>
              <a:buNone/>
              <a:defRPr sz="1200">
                <a:solidFill>
                  <a:schemeClr val="dk1"/>
                </a:solidFill>
                <a:latin typeface="Arial"/>
                <a:ea typeface="Arial"/>
                <a:cs typeface="Arial"/>
                <a:sym typeface="Arial"/>
              </a:defRPr>
            </a:lvl5pPr>
            <a:lvl6pPr marL="0" lvl="5" indent="0" algn="r">
              <a:spcBef>
                <a:spcPts val="0"/>
              </a:spcBef>
              <a:buNone/>
              <a:defRPr sz="1200">
                <a:solidFill>
                  <a:schemeClr val="dk1"/>
                </a:solidFill>
                <a:latin typeface="Arial"/>
                <a:ea typeface="Arial"/>
                <a:cs typeface="Arial"/>
                <a:sym typeface="Arial"/>
              </a:defRPr>
            </a:lvl6pPr>
            <a:lvl7pPr marL="0" lvl="6" indent="0" algn="r">
              <a:spcBef>
                <a:spcPts val="0"/>
              </a:spcBef>
              <a:buNone/>
              <a:defRPr sz="1200">
                <a:solidFill>
                  <a:schemeClr val="dk1"/>
                </a:solidFill>
                <a:latin typeface="Arial"/>
                <a:ea typeface="Arial"/>
                <a:cs typeface="Arial"/>
                <a:sym typeface="Arial"/>
              </a:defRPr>
            </a:lvl7pPr>
            <a:lvl8pPr marL="0" lvl="7" indent="0" algn="r">
              <a:spcBef>
                <a:spcPts val="0"/>
              </a:spcBef>
              <a:buNone/>
              <a:defRPr sz="1200">
                <a:solidFill>
                  <a:schemeClr val="dk1"/>
                </a:solidFill>
                <a:latin typeface="Arial"/>
                <a:ea typeface="Arial"/>
                <a:cs typeface="Arial"/>
                <a:sym typeface="Arial"/>
              </a:defRPr>
            </a:lvl8pPr>
            <a:lvl9pPr marL="0" lvl="8" indent="0" algn="r">
              <a:spcBef>
                <a:spcPts val="0"/>
              </a:spcBef>
              <a:buNone/>
              <a:defRPr sz="12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31"/>
          <p:cNvSpPr txBox="1">
            <a:spLocks noGrp="1"/>
          </p:cNvSpPr>
          <p:nvPr>
            <p:ph type="body" idx="1"/>
          </p:nvPr>
        </p:nvSpPr>
        <p:spPr>
          <a:xfrm>
            <a:off x="457200" y="762000"/>
            <a:ext cx="8229600" cy="60960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 Column &amp; Title, Single line">
  <p:cSld name="2 Column &amp; Title, Single line">
    <p:spTree>
      <p:nvGrpSpPr>
        <p:cNvPr id="1" name="Shape 53"/>
        <p:cNvGrpSpPr/>
        <p:nvPr/>
      </p:nvGrpSpPr>
      <p:grpSpPr>
        <a:xfrm>
          <a:off x="0" y="0"/>
          <a:ext cx="0" cy="0"/>
          <a:chOff x="0" y="0"/>
          <a:chExt cx="0" cy="0"/>
        </a:xfrm>
      </p:grpSpPr>
      <p:sp>
        <p:nvSpPr>
          <p:cNvPr id="54" name="Google Shape;54;p32"/>
          <p:cNvSpPr txBox="1">
            <a:spLocks noGrp="1"/>
          </p:cNvSpPr>
          <p:nvPr>
            <p:ph type="body" idx="1"/>
          </p:nvPr>
        </p:nvSpPr>
        <p:spPr>
          <a:xfrm>
            <a:off x="457200" y="1066800"/>
            <a:ext cx="4038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5" name="Google Shape;55;p32"/>
          <p:cNvSpPr txBox="1">
            <a:spLocks noGrp="1"/>
          </p:cNvSpPr>
          <p:nvPr>
            <p:ph type="body" idx="2"/>
          </p:nvPr>
        </p:nvSpPr>
        <p:spPr>
          <a:xfrm>
            <a:off x="4648200" y="1066800"/>
            <a:ext cx="4038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56" name="Google Shape;56;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32"/>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32"/>
          <p:cNvSpPr txBox="1">
            <a:spLocks noGrp="1"/>
          </p:cNvSpPr>
          <p:nvPr>
            <p:ph type="title"/>
          </p:nvPr>
        </p:nvSpPr>
        <p:spPr>
          <a:xfrm>
            <a:off x="457200" y="49824"/>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 Column &amp; Title, Double line">
  <p:cSld name="2 Column &amp; Title, Double line">
    <p:spTree>
      <p:nvGrpSpPr>
        <p:cNvPr id="1" name="Shape 60"/>
        <p:cNvGrpSpPr/>
        <p:nvPr/>
      </p:nvGrpSpPr>
      <p:grpSpPr>
        <a:xfrm>
          <a:off x="0" y="0"/>
          <a:ext cx="0" cy="0"/>
          <a:chOff x="0" y="0"/>
          <a:chExt cx="0" cy="0"/>
        </a:xfrm>
      </p:grpSpPr>
      <p:sp>
        <p:nvSpPr>
          <p:cNvPr id="61" name="Google Shape;61;p33"/>
          <p:cNvSpPr txBox="1">
            <a:spLocks noGrp="1"/>
          </p:cNvSpPr>
          <p:nvPr>
            <p:ph type="body" idx="1"/>
          </p:nvPr>
        </p:nvSpPr>
        <p:spPr>
          <a:xfrm>
            <a:off x="457200" y="1066800"/>
            <a:ext cx="4038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2" name="Google Shape;62;p33"/>
          <p:cNvSpPr txBox="1">
            <a:spLocks noGrp="1"/>
          </p:cNvSpPr>
          <p:nvPr>
            <p:ph type="body" idx="2"/>
          </p:nvPr>
        </p:nvSpPr>
        <p:spPr>
          <a:xfrm>
            <a:off x="4648200" y="1066800"/>
            <a:ext cx="4038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3" name="Google Shape;63;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33"/>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6" name="Google Shape;66;p33"/>
          <p:cNvSpPr txBox="1">
            <a:spLocks noGrp="1"/>
          </p:cNvSpPr>
          <p:nvPr>
            <p:ph type="title"/>
          </p:nvPr>
        </p:nvSpPr>
        <p:spPr>
          <a:xfrm>
            <a:off x="457200" y="152400"/>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 Column &amp; Title, Single line-top">
  <p:cSld name="2 Column &amp; Title, Single line-top">
    <p:spTree>
      <p:nvGrpSpPr>
        <p:cNvPr id="1" name="Shape 67"/>
        <p:cNvGrpSpPr/>
        <p:nvPr/>
      </p:nvGrpSpPr>
      <p:grpSpPr>
        <a:xfrm>
          <a:off x="0" y="0"/>
          <a:ext cx="0" cy="0"/>
          <a:chOff x="0" y="0"/>
          <a:chExt cx="0" cy="0"/>
        </a:xfrm>
      </p:grpSpPr>
      <p:sp>
        <p:nvSpPr>
          <p:cNvPr id="68" name="Google Shape;68;p34"/>
          <p:cNvSpPr txBox="1">
            <a:spLocks noGrp="1"/>
          </p:cNvSpPr>
          <p:nvPr>
            <p:ph type="body" idx="1"/>
          </p:nvPr>
        </p:nvSpPr>
        <p:spPr>
          <a:xfrm>
            <a:off x="457200" y="1066799"/>
            <a:ext cx="4038600" cy="5791201"/>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69" name="Google Shape;69;p34"/>
          <p:cNvSpPr txBox="1">
            <a:spLocks noGrp="1"/>
          </p:cNvSpPr>
          <p:nvPr>
            <p:ph type="body" idx="2"/>
          </p:nvPr>
        </p:nvSpPr>
        <p:spPr>
          <a:xfrm>
            <a:off x="4648200" y="1066800"/>
            <a:ext cx="4038600" cy="57912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70" name="Google Shape;70;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4"/>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3" name="Google Shape;73;p34"/>
          <p:cNvSpPr txBox="1">
            <a:spLocks noGrp="1"/>
          </p:cNvSpPr>
          <p:nvPr>
            <p:ph type="title"/>
          </p:nvPr>
        </p:nvSpPr>
        <p:spPr>
          <a:xfrm>
            <a:off x="457200" y="0"/>
            <a:ext cx="8229600" cy="762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3200"/>
              <a:buFont typeface="Arial"/>
              <a:buNone/>
              <a:defRPr sz="3200" b="1">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4"/>
        <p:cNvGrpSpPr/>
        <p:nvPr/>
      </p:nvGrpSpPr>
      <p:grpSpPr>
        <a:xfrm>
          <a:off x="0" y="0"/>
          <a:ext cx="0" cy="0"/>
          <a:chOff x="0" y="0"/>
          <a:chExt cx="0" cy="0"/>
        </a:xfrm>
      </p:grpSpPr>
      <p:sp>
        <p:nvSpPr>
          <p:cNvPr id="75" name="Google Shape;75;p3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77" name="Google Shape;77;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5"/>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3"/>
          <p:cNvSpPr txBox="1">
            <a:spLocks noGrp="1"/>
          </p:cNvSpPr>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 name="Google Shape;8;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23"/>
          <p:cNvSpPr txBox="1">
            <a:spLocks noGrp="1"/>
          </p:cNvSpPr>
          <p:nvPr>
            <p:ph type="sldNum" idx="12"/>
          </p:nvPr>
        </p:nvSpPr>
        <p:spPr>
          <a:xfrm>
            <a:off x="6934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dk1"/>
                </a:solidFill>
                <a:latin typeface="Arial"/>
                <a:ea typeface="Arial"/>
                <a:cs typeface="Arial"/>
                <a:sym typeface="Arial"/>
              </a:defRPr>
            </a:lvl1pPr>
            <a:lvl2pPr marL="0" marR="0" lvl="1" indent="0" algn="r" rtl="0">
              <a:spcBef>
                <a:spcPts val="0"/>
              </a:spcBef>
              <a:buNone/>
              <a:defRPr sz="1200" b="0" i="0" u="none" strike="noStrike" cap="none">
                <a:solidFill>
                  <a:schemeClr val="dk1"/>
                </a:solidFill>
                <a:latin typeface="Arial"/>
                <a:ea typeface="Arial"/>
                <a:cs typeface="Arial"/>
                <a:sym typeface="Arial"/>
              </a:defRPr>
            </a:lvl2pPr>
            <a:lvl3pPr marL="0" marR="0" lvl="2" indent="0" algn="r" rtl="0">
              <a:spcBef>
                <a:spcPts val="0"/>
              </a:spcBef>
              <a:buNone/>
              <a:defRPr sz="1200" b="0" i="0" u="none" strike="noStrike" cap="none">
                <a:solidFill>
                  <a:schemeClr val="dk1"/>
                </a:solidFill>
                <a:latin typeface="Arial"/>
                <a:ea typeface="Arial"/>
                <a:cs typeface="Arial"/>
                <a:sym typeface="Arial"/>
              </a:defRPr>
            </a:lvl3pPr>
            <a:lvl4pPr marL="0" marR="0" lvl="3" indent="0" algn="r" rtl="0">
              <a:spcBef>
                <a:spcPts val="0"/>
              </a:spcBef>
              <a:buNone/>
              <a:defRPr sz="1200" b="0" i="0" u="none" strike="noStrike" cap="none">
                <a:solidFill>
                  <a:schemeClr val="dk1"/>
                </a:solidFill>
                <a:latin typeface="Arial"/>
                <a:ea typeface="Arial"/>
                <a:cs typeface="Arial"/>
                <a:sym typeface="Arial"/>
              </a:defRPr>
            </a:lvl4pPr>
            <a:lvl5pPr marL="0" marR="0" lvl="4" indent="0" algn="r" rtl="0">
              <a:spcBef>
                <a:spcPts val="0"/>
              </a:spcBef>
              <a:buNone/>
              <a:defRPr sz="1200" b="0" i="0" u="none" strike="noStrike" cap="none">
                <a:solidFill>
                  <a:schemeClr val="dk1"/>
                </a:solidFill>
                <a:latin typeface="Arial"/>
                <a:ea typeface="Arial"/>
                <a:cs typeface="Arial"/>
                <a:sym typeface="Arial"/>
              </a:defRPr>
            </a:lvl5pPr>
            <a:lvl6pPr marL="0" marR="0" lvl="5" indent="0" algn="r" rtl="0">
              <a:spcBef>
                <a:spcPts val="0"/>
              </a:spcBef>
              <a:buNone/>
              <a:defRPr sz="1200" b="0" i="0" u="none" strike="noStrike" cap="none">
                <a:solidFill>
                  <a:schemeClr val="dk1"/>
                </a:solidFill>
                <a:latin typeface="Arial"/>
                <a:ea typeface="Arial"/>
                <a:cs typeface="Arial"/>
                <a:sym typeface="Arial"/>
              </a:defRPr>
            </a:lvl6pPr>
            <a:lvl7pPr marL="0" marR="0" lvl="6" indent="0" algn="r" rtl="0">
              <a:spcBef>
                <a:spcPts val="0"/>
              </a:spcBef>
              <a:buNone/>
              <a:defRPr sz="1200" b="0" i="0" u="none" strike="noStrike" cap="none">
                <a:solidFill>
                  <a:schemeClr val="dk1"/>
                </a:solidFill>
                <a:latin typeface="Arial"/>
                <a:ea typeface="Arial"/>
                <a:cs typeface="Arial"/>
                <a:sym typeface="Arial"/>
              </a:defRPr>
            </a:lvl7pPr>
            <a:lvl8pPr marL="0" marR="0" lvl="7" indent="0" algn="r" rtl="0">
              <a:spcBef>
                <a:spcPts val="0"/>
              </a:spcBef>
              <a:buNone/>
              <a:defRPr sz="1200" b="0" i="0" u="none" strike="noStrike" cap="none">
                <a:solidFill>
                  <a:schemeClr val="dk1"/>
                </a:solidFill>
                <a:latin typeface="Arial"/>
                <a:ea typeface="Arial"/>
                <a:cs typeface="Arial"/>
                <a:sym typeface="Arial"/>
              </a:defRPr>
            </a:lvl8pPr>
            <a:lvl9pPr marL="0" marR="0" lvl="8" indent="0" algn="r" rtl="0">
              <a:spcBef>
                <a:spcPts val="0"/>
              </a:spcBef>
              <a:buNone/>
              <a:defRPr sz="12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hyperlink" Target="http://www.citeulike.org/user/ongenetics/author/Xing:Y" TargetMode="External"/><Relationship Id="rId3" Type="http://schemas.openxmlformats.org/officeDocument/2006/relationships/image" Target="../media/image6.png"/><Relationship Id="rId7" Type="http://schemas.openxmlformats.org/officeDocument/2006/relationships/hyperlink" Target="http://www.citeulike.org/user/ongenetics/author/Lin: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citeulike.org/user/ongenetics/author/Zhang:Z" TargetMode="External"/><Relationship Id="rId5" Type="http://schemas.openxmlformats.org/officeDocument/2006/relationships/hyperlink" Target="http://www.citeulike.org/user/ongenetics/author/Pan:Z" TargetMode="External"/><Relationship Id="rId4" Type="http://schemas.openxmlformats.org/officeDocument/2006/relationships/hyperlink" Target="http://www.citeulike.org/user/ongenetics/author/Park:E"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txBox="1">
            <a:spLocks noGrp="1"/>
          </p:cNvSpPr>
          <p:nvPr>
            <p:ph type="title"/>
          </p:nvPr>
        </p:nvSpPr>
        <p:spPr>
          <a:xfrm>
            <a:off x="457200" y="152400"/>
            <a:ext cx="8229600" cy="762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slides – Steve Mount</a:t>
            </a:r>
            <a:br>
              <a:rPr lang="en-US" sz="4000"/>
            </a:br>
            <a:r>
              <a:rPr lang="en-US" sz="1800"/>
              <a:t>I agree to my slides being used according to the following terms:</a:t>
            </a:r>
            <a:br>
              <a:rPr lang="en-US" sz="1800"/>
            </a:br>
            <a:r>
              <a:rPr lang="en-US" sz="1800"/>
              <a:t> </a:t>
            </a:r>
            <a:r>
              <a:rPr lang="en-US" sz="1800" i="1"/>
              <a:t>_______</a:t>
            </a:r>
            <a:r>
              <a:rPr lang="en-US" sz="1800" i="1">
                <a:solidFill>
                  <a:srgbClr val="FF3300"/>
                </a:solidFill>
              </a:rPr>
              <a:t>Steve Mount</a:t>
            </a:r>
            <a:r>
              <a:rPr lang="en-US" sz="1800" i="1"/>
              <a:t>_______</a:t>
            </a:r>
            <a:endParaRPr/>
          </a:p>
        </p:txBody>
      </p:sp>
      <p:sp>
        <p:nvSpPr>
          <p:cNvPr id="85" name="Google Shape;85;p1"/>
          <p:cNvSpPr txBox="1">
            <a:spLocks noGrp="1"/>
          </p:cNvSpPr>
          <p:nvPr>
            <p:ph type="body" idx="1"/>
          </p:nvPr>
        </p:nvSpPr>
        <p:spPr>
          <a:xfrm>
            <a:off x="457200" y="1066800"/>
            <a:ext cx="8229600" cy="5791200"/>
          </a:xfrm>
          <a:prstGeom prst="rect">
            <a:avLst/>
          </a:prstGeom>
          <a:noFill/>
          <a:ln>
            <a:noFill/>
          </a:ln>
        </p:spPr>
        <p:txBody>
          <a:bodyPr spcFirstLastPara="1" wrap="square" lIns="91425" tIns="45700" rIns="91425" bIns="45700" anchor="t" anchorCtr="0">
            <a:normAutofit lnSpcReduction="10000"/>
          </a:bodyPr>
          <a:lstStyle/>
          <a:p>
            <a:pPr marL="342900" lvl="0" indent="-342900" algn="l" rtl="0">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marL="342900" lvl="0" indent="-254000" algn="l" rtl="0">
              <a:lnSpc>
                <a:spcPct val="80000"/>
              </a:lnSpc>
              <a:spcBef>
                <a:spcPts val="280"/>
              </a:spcBef>
              <a:spcAft>
                <a:spcPts val="0"/>
              </a:spcAft>
              <a:buClr>
                <a:schemeClr val="dk1"/>
              </a:buClr>
              <a:buSzPts val="1400"/>
              <a:buNone/>
            </a:pPr>
            <a:endParaRPr sz="1400"/>
          </a:p>
          <a:p>
            <a:pPr marL="342900" lvl="0" indent="-342900" algn="l" rtl="0">
              <a:lnSpc>
                <a:spcPct val="80000"/>
              </a:lnSpc>
              <a:spcBef>
                <a:spcPts val="280"/>
              </a:spcBef>
              <a:spcAft>
                <a:spcPts val="0"/>
              </a:spcAft>
              <a:buClr>
                <a:srgbClr val="0070C0"/>
              </a:buClr>
              <a:buSzPts val="1400"/>
              <a:buChar char="•"/>
            </a:pPr>
            <a:r>
              <a:rPr lang="en-US" sz="1400" i="1">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lang="en-US" sz="1400" i="1">
                <a:solidFill>
                  <a:srgbClr val="0070C0"/>
                </a:solidFill>
              </a:rPr>
              <a:t> use of this slide pack is only required for CAGI dataset providers, assessors, and predictors, but all are encouraged to use the annotations for materials they do not want shared publicly.</a:t>
            </a:r>
            <a:br>
              <a:rPr lang="en-US" sz="1400" i="1">
                <a:solidFill>
                  <a:srgbClr val="0070C0"/>
                </a:solidFill>
              </a:rPr>
            </a:br>
            <a:r>
              <a:rPr lang="en-US" sz="1500" b="1">
                <a:solidFill>
                  <a:srgbClr val="980000"/>
                </a:solidFill>
              </a:rPr>
              <a:t>All slides in this talk may be shared publicly.</a:t>
            </a:r>
            <a:r>
              <a:rPr lang="en-US" sz="1400" b="1" i="1">
                <a:solidFill>
                  <a:srgbClr val="0070C0"/>
                </a:solidFill>
              </a:rPr>
              <a:t> </a:t>
            </a:r>
            <a:endParaRPr/>
          </a:p>
          <a:p>
            <a:pPr marL="342900" lvl="0" indent="-254000" algn="l" rtl="0">
              <a:lnSpc>
                <a:spcPct val="80000"/>
              </a:lnSpc>
              <a:spcBef>
                <a:spcPts val="280"/>
              </a:spcBef>
              <a:spcAft>
                <a:spcPts val="0"/>
              </a:spcAft>
              <a:buClr>
                <a:schemeClr val="dk1"/>
              </a:buClr>
              <a:buSzPts val="1400"/>
              <a:buNone/>
            </a:pPr>
            <a:endParaRPr sz="1400" i="1"/>
          </a:p>
          <a:p>
            <a:pPr marL="342900" lvl="0" indent="-342900" algn="l" rtl="0">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marL="342900" lvl="0" indent="-342900" algn="l" rtl="0">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marL="342900" lvl="0" indent="-342900" algn="l" rtl="0">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marL="342900" lvl="0" indent="-342900" algn="l" rtl="0">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marL="342900" lvl="0" indent="-342900" algn="l" rtl="0">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marL="342900" lvl="0" indent="-342900" algn="l" rtl="0">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marL="342900" lvl="0" indent="-342900" algn="l" rtl="0">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marL="342900" lvl="0" indent="-342900" algn="l" rtl="0">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marL="342900" lvl="0" indent="-342900" algn="l" rtl="0">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marL="342900" lvl="0" indent="-342900" algn="l" rtl="0">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marL="342900" lvl="0" indent="-254000" algn="l" rtl="0">
              <a:lnSpc>
                <a:spcPct val="80000"/>
              </a:lnSpc>
              <a:spcBef>
                <a:spcPts val="280"/>
              </a:spcBef>
              <a:spcAft>
                <a:spcPts val="0"/>
              </a:spcAft>
              <a:buClr>
                <a:schemeClr val="dk1"/>
              </a:buClr>
              <a:buSzPts val="1400"/>
              <a:buNone/>
            </a:pPr>
            <a:endParaRPr sz="1400"/>
          </a:p>
          <a:p>
            <a:pPr marL="342900" lvl="0" indent="-342900" algn="l" rtl="0">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6" name="Google Shape;86;p1"/>
          <p:cNvGrpSpPr/>
          <p:nvPr/>
        </p:nvGrpSpPr>
        <p:grpSpPr>
          <a:xfrm>
            <a:off x="8610600" y="5029200"/>
            <a:ext cx="439738" cy="439738"/>
            <a:chOff x="5373" y="3933"/>
            <a:chExt cx="387" cy="387"/>
          </a:xfrm>
        </p:grpSpPr>
        <p:sp>
          <p:nvSpPr>
            <p:cNvPr id="87" name="Google Shape;87;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88" name="Google Shape;88;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89" name="Google Shape;89;p1"/>
            <p:cNvCxnSpPr/>
            <p:nvPr/>
          </p:nvCxnSpPr>
          <p:spPr>
            <a:xfrm rot="10800000" flipH="1">
              <a:off x="5436" y="3971"/>
              <a:ext cx="267" cy="311"/>
            </a:xfrm>
            <a:prstGeom prst="straightConnector1">
              <a:avLst/>
            </a:prstGeom>
            <a:noFill/>
            <a:ln w="28575" cap="flat" cmpd="sng">
              <a:solidFill>
                <a:srgbClr val="FF0200"/>
              </a:solidFill>
              <a:prstDash val="solid"/>
              <a:round/>
              <a:headEnd type="none" w="med" len="med"/>
              <a:tailEnd type="none" w="med" len="med"/>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93"/>
        <p:cNvGrpSpPr/>
        <p:nvPr/>
      </p:nvGrpSpPr>
      <p:grpSpPr>
        <a:xfrm>
          <a:off x="0" y="0"/>
          <a:ext cx="0" cy="0"/>
          <a:chOff x="0" y="0"/>
          <a:chExt cx="0" cy="0"/>
        </a:xfrm>
      </p:grpSpPr>
      <p:sp>
        <p:nvSpPr>
          <p:cNvPr id="94" name="Google Shape;94;p2"/>
          <p:cNvSpPr txBox="1">
            <a:spLocks noGrp="1"/>
          </p:cNvSpPr>
          <p:nvPr>
            <p:ph type="title"/>
          </p:nvPr>
        </p:nvSpPr>
        <p:spPr>
          <a:xfrm>
            <a:off x="457200" y="457200"/>
            <a:ext cx="8229600" cy="1015663"/>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3200"/>
              <a:buFont typeface="Arial"/>
              <a:buNone/>
            </a:pPr>
            <a:r>
              <a:rPr lang="en-US"/>
              <a:t>Splicing Variant Impact Prediction:</a:t>
            </a:r>
            <a:br>
              <a:rPr lang="en-US"/>
            </a:br>
            <a:r>
              <a:rPr lang="en-US" sz="2800"/>
              <a:t>The state of the art and some issues</a:t>
            </a:r>
            <a:endParaRPr/>
          </a:p>
        </p:txBody>
      </p:sp>
      <p:sp>
        <p:nvSpPr>
          <p:cNvPr id="95" name="Google Shape;95;p2"/>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Arial"/>
                <a:ea typeface="Arial"/>
                <a:cs typeface="Arial"/>
                <a:sym typeface="Arial"/>
              </a:rPr>
              <a:t>Created for CAGI</a:t>
            </a:r>
            <a:r>
              <a:rPr lang="en-US" sz="1800" b="0" i="0" u="none" strike="noStrike" cap="none">
                <a:solidFill>
                  <a:srgbClr val="7030A0"/>
                </a:solidFill>
                <a:latin typeface="Arial"/>
                <a:ea typeface="Arial"/>
                <a:cs typeface="Arial"/>
                <a:sym typeface="Arial"/>
              </a:rPr>
              <a:t> </a:t>
            </a:r>
            <a:r>
              <a:rPr lang="en-US" sz="1800" b="0" i="0" u="none" strike="noStrike" cap="non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96" name="Google Shape;96;p2"/>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97" name="Google Shape;97;p2"/>
          <p:cNvSpPr txBox="1"/>
          <p:nvPr/>
        </p:nvSpPr>
        <p:spPr>
          <a:xfrm>
            <a:off x="102273" y="6400800"/>
            <a:ext cx="3110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98" name="Google Shape;98;p2" descr="Logo&#10;&#10;Description automatically generated"/>
          <p:cNvPicPr preferRelativeResize="0"/>
          <p:nvPr/>
        </p:nvPicPr>
        <p:blipFill rotWithShape="1">
          <a:blip r:embed="rId3">
            <a:alphaModFix/>
          </a:blip>
          <a:srcRect/>
          <a:stretch/>
        </p:blipFill>
        <p:spPr>
          <a:xfrm>
            <a:off x="6858000" y="4740798"/>
            <a:ext cx="1143000" cy="1143000"/>
          </a:xfrm>
          <a:prstGeom prst="rect">
            <a:avLst/>
          </a:prstGeom>
          <a:noFill/>
          <a:ln>
            <a:noFill/>
          </a:ln>
        </p:spPr>
      </p:pic>
      <p:sp>
        <p:nvSpPr>
          <p:cNvPr id="99" name="Google Shape;99;p2"/>
          <p:cNvSpPr txBox="1"/>
          <p:nvPr/>
        </p:nvSpPr>
        <p:spPr>
          <a:xfrm>
            <a:off x="390929" y="1982569"/>
            <a:ext cx="8229600" cy="2554545"/>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Clr>
                <a:schemeClr val="dk1"/>
              </a:buClr>
              <a:buSzPts val="3200"/>
              <a:buFont typeface="Arial"/>
              <a:buNone/>
            </a:pPr>
            <a:r>
              <a:rPr lang="en-US" sz="3200" b="1" u="none">
                <a:solidFill>
                  <a:schemeClr val="dk1"/>
                </a:solidFill>
                <a:latin typeface="Arial"/>
                <a:ea typeface="Arial"/>
                <a:cs typeface="Arial"/>
                <a:sym typeface="Arial"/>
              </a:rPr>
              <a:t>Steve Mount</a:t>
            </a:r>
            <a:endParaRPr/>
          </a:p>
          <a:p>
            <a:pPr marL="0" marR="0" lvl="0" indent="0" algn="l" rtl="0">
              <a:spcBef>
                <a:spcPts val="0"/>
              </a:spcBef>
              <a:spcAft>
                <a:spcPts val="0"/>
              </a:spcAft>
              <a:buClr>
                <a:schemeClr val="dk1"/>
              </a:buClr>
              <a:buSzPts val="3200"/>
              <a:buFont typeface="Arial"/>
              <a:buNone/>
            </a:pPr>
            <a:r>
              <a:rPr lang="en-US" sz="3200" b="1" u="none">
                <a:solidFill>
                  <a:schemeClr val="dk1"/>
                </a:solidFill>
                <a:latin typeface="Arial"/>
                <a:ea typeface="Arial"/>
                <a:cs typeface="Arial"/>
                <a:sym typeface="Arial"/>
              </a:rPr>
              <a:t>     University of Maryland, College Park</a:t>
            </a:r>
            <a:endParaRPr/>
          </a:p>
          <a:p>
            <a:pPr marL="0" marR="0" lvl="0" indent="0" algn="l" rtl="0">
              <a:spcBef>
                <a:spcPts val="0"/>
              </a:spcBef>
              <a:spcAft>
                <a:spcPts val="0"/>
              </a:spcAft>
              <a:buClr>
                <a:schemeClr val="dk1"/>
              </a:buClr>
              <a:buSzPts val="3200"/>
              <a:buFont typeface="Arial"/>
              <a:buNone/>
            </a:pPr>
            <a:r>
              <a:rPr lang="en-US" sz="3200" b="1" u="none">
                <a:solidFill>
                  <a:schemeClr val="dk1"/>
                </a:solidFill>
                <a:latin typeface="Arial"/>
                <a:ea typeface="Arial"/>
                <a:cs typeface="Arial"/>
                <a:sym typeface="Arial"/>
              </a:rPr>
              <a:t>CAGI 7</a:t>
            </a:r>
            <a:endParaRPr/>
          </a:p>
          <a:p>
            <a:pPr marL="0" marR="0" lvl="0" indent="0" algn="l" rtl="0">
              <a:spcBef>
                <a:spcPts val="0"/>
              </a:spcBef>
              <a:spcAft>
                <a:spcPts val="0"/>
              </a:spcAft>
              <a:buClr>
                <a:schemeClr val="dk1"/>
              </a:buClr>
              <a:buSzPts val="3200"/>
              <a:buFont typeface="Arial"/>
              <a:buNone/>
            </a:pPr>
            <a:r>
              <a:rPr lang="en-US" sz="3200" b="1" u="none">
                <a:solidFill>
                  <a:schemeClr val="dk1"/>
                </a:solidFill>
                <a:latin typeface="Arial"/>
                <a:ea typeface="Arial"/>
                <a:cs typeface="Arial"/>
                <a:sym typeface="Arial"/>
              </a:rPr>
              <a:t>     Dec. 8, 2025</a:t>
            </a:r>
            <a:endParaRPr/>
          </a:p>
          <a:p>
            <a:pPr marL="0" marR="0" lvl="0" indent="0" algn="l" rtl="0">
              <a:spcBef>
                <a:spcPts val="0"/>
              </a:spcBef>
              <a:spcAft>
                <a:spcPts val="0"/>
              </a:spcAft>
              <a:buClr>
                <a:schemeClr val="dk1"/>
              </a:buClr>
              <a:buSzPts val="3200"/>
              <a:buFont typeface="Arial"/>
              <a:buNone/>
            </a:pPr>
            <a:endParaRPr sz="3200" b="1" u="none">
              <a:solidFill>
                <a:schemeClr val="dk1"/>
              </a:solidFill>
              <a:latin typeface="Arial"/>
              <a:ea typeface="Arial"/>
              <a:cs typeface="Arial"/>
              <a:sym typeface="Arial"/>
            </a:endParaRPr>
          </a:p>
        </p:txBody>
      </p:sp>
      <p:sp>
        <p:nvSpPr>
          <p:cNvPr id="100" name="Google Shape;100;p2"/>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463543" y="263782"/>
            <a:ext cx="8229600" cy="1015663"/>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3200"/>
              <a:buFont typeface="Arial"/>
              <a:buNone/>
            </a:pPr>
            <a:r>
              <a:rPr lang="en-US"/>
              <a:t>Splicing Variant Impact Prediction:</a:t>
            </a:r>
            <a:br>
              <a:rPr lang="en-US"/>
            </a:br>
            <a:r>
              <a:rPr lang="en-US" sz="2800"/>
              <a:t>The state of the art and some issues</a:t>
            </a:r>
            <a:endParaRPr/>
          </a:p>
        </p:txBody>
      </p:sp>
      <p:sp>
        <p:nvSpPr>
          <p:cNvPr id="106" name="Google Shape;106;p3"/>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07" name="Google Shape;107;p3"/>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08" name="Google Shape;108;p3"/>
          <p:cNvSpPr txBox="1"/>
          <p:nvPr/>
        </p:nvSpPr>
        <p:spPr>
          <a:xfrm>
            <a:off x="102272" y="6400800"/>
            <a:ext cx="34950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09" name="Google Shape;109;p3"/>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10" name="Google Shape;110;p3"/>
          <p:cNvSpPr txBox="1"/>
          <p:nvPr/>
        </p:nvSpPr>
        <p:spPr>
          <a:xfrm>
            <a:off x="304800" y="1840801"/>
            <a:ext cx="8458200" cy="3477875"/>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The problem can be broken down into three: </a:t>
            </a:r>
            <a:endParaRPr/>
          </a:p>
          <a:p>
            <a:pPr marL="0" marR="0" lvl="0" indent="0" algn="l" rtl="0">
              <a:spcBef>
                <a:spcPts val="0"/>
              </a:spcBef>
              <a:spcAft>
                <a:spcPts val="0"/>
              </a:spcAft>
              <a:buClr>
                <a:schemeClr val="dk1"/>
              </a:buClr>
              <a:buSzPts val="3200"/>
              <a:buFont typeface="Arial"/>
              <a:buNone/>
            </a:pPr>
            <a:endParaRPr sz="3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1) Does the variant alter splicing?</a:t>
            </a:r>
            <a:br>
              <a:rPr lang="en-US" sz="2000" b="0">
                <a:solidFill>
                  <a:srgbClr val="000000"/>
                </a:solidFill>
                <a:latin typeface="Arial"/>
                <a:ea typeface="Arial"/>
                <a:cs typeface="Arial"/>
                <a:sym typeface="Arial"/>
              </a:rPr>
            </a:br>
            <a:r>
              <a:rPr lang="en-US" sz="2000" b="0">
                <a:solidFill>
                  <a:srgbClr val="000000"/>
                </a:solidFill>
                <a:latin typeface="Arial"/>
                <a:ea typeface="Arial"/>
                <a:cs typeface="Arial"/>
                <a:sym typeface="Arial"/>
              </a:rPr>
              <a:t>    </a:t>
            </a:r>
            <a:endParaRPr sz="3200" b="0">
              <a:solidFill>
                <a:schemeClr val="dk1"/>
              </a:solidFill>
              <a:latin typeface="Arial"/>
              <a:ea typeface="Arial"/>
              <a:cs typeface="Arial"/>
              <a:sym typeface="Arial"/>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2) How does the variant alter splicing?</a:t>
            </a:r>
            <a:br>
              <a:rPr lang="en-US" sz="3200" b="0">
                <a:solidFill>
                  <a:schemeClr val="dk1"/>
                </a:solidFill>
                <a:latin typeface="Arial"/>
                <a:ea typeface="Arial"/>
                <a:cs typeface="Arial"/>
                <a:sym typeface="Arial"/>
              </a:rPr>
            </a:br>
            <a:r>
              <a:rPr lang="en-US" sz="2000" b="0">
                <a:solidFill>
                  <a:schemeClr val="dk1"/>
                </a:solidFill>
                <a:latin typeface="Arial"/>
                <a:ea typeface="Arial"/>
                <a:cs typeface="Arial"/>
                <a:sym typeface="Arial"/>
              </a:rPr>
              <a:t>   What isoforms are affected and what alternative isoforms result?</a:t>
            </a:r>
            <a:endParaRPr/>
          </a:p>
          <a:p>
            <a:pPr marL="0" marR="0" lvl="0" indent="0" algn="l" rtl="0">
              <a:spcBef>
                <a:spcPts val="0"/>
              </a:spcBef>
              <a:spcAft>
                <a:spcPts val="0"/>
              </a:spcAft>
              <a:buClr>
                <a:schemeClr val="dk1"/>
              </a:buClr>
              <a:buSzPts val="2000"/>
              <a:buFont typeface="Arial"/>
              <a:buNone/>
            </a:pPr>
            <a:endParaRPr sz="2000" b="0">
              <a:solidFill>
                <a:schemeClr val="dk1"/>
              </a:solidFill>
              <a:latin typeface="Arial"/>
              <a:ea typeface="Arial"/>
              <a:cs typeface="Arial"/>
              <a:sym typeface="Arial"/>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3) What is the function of altered isoforms?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14"/>
        <p:cNvGrpSpPr/>
        <p:nvPr/>
      </p:nvGrpSpPr>
      <p:grpSpPr>
        <a:xfrm>
          <a:off x="0" y="0"/>
          <a:ext cx="0" cy="0"/>
          <a:chOff x="0" y="0"/>
          <a:chExt cx="0" cy="0"/>
        </a:xfrm>
      </p:grpSpPr>
      <p:sp>
        <p:nvSpPr>
          <p:cNvPr id="115" name="Google Shape;115;p4"/>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16" name="Google Shape;116;p4"/>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17" name="Google Shape;117;p4"/>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18" name="Google Shape;118;p4"/>
          <p:cNvSpPr txBox="1"/>
          <p:nvPr/>
        </p:nvSpPr>
        <p:spPr>
          <a:xfrm>
            <a:off x="102273" y="6400800"/>
            <a:ext cx="3254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19" name="Google Shape;119;p4"/>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0" name="Google Shape;120;p4"/>
          <p:cNvPicPr preferRelativeResize="0"/>
          <p:nvPr/>
        </p:nvPicPr>
        <p:blipFill rotWithShape="1">
          <a:blip r:embed="rId3">
            <a:alphaModFix/>
          </a:blip>
          <a:srcRect l="71060" b="78250"/>
          <a:stretch/>
        </p:blipFill>
        <p:spPr>
          <a:xfrm>
            <a:off x="3163451" y="2409910"/>
            <a:ext cx="1637749" cy="826733"/>
          </a:xfrm>
          <a:prstGeom prst="rect">
            <a:avLst/>
          </a:prstGeom>
          <a:noFill/>
          <a:ln>
            <a:noFill/>
          </a:ln>
        </p:spPr>
      </p:pic>
      <p:pic>
        <p:nvPicPr>
          <p:cNvPr id="121" name="Google Shape;121;p4"/>
          <p:cNvPicPr preferRelativeResize="0"/>
          <p:nvPr/>
        </p:nvPicPr>
        <p:blipFill rotWithShape="1">
          <a:blip r:embed="rId3">
            <a:alphaModFix/>
          </a:blip>
          <a:srcRect r="56299" b="78250"/>
          <a:stretch/>
        </p:blipFill>
        <p:spPr>
          <a:xfrm>
            <a:off x="542709" y="2409910"/>
            <a:ext cx="2368996" cy="791946"/>
          </a:xfrm>
          <a:prstGeom prst="rect">
            <a:avLst/>
          </a:prstGeom>
          <a:noFill/>
          <a:ln>
            <a:noFill/>
          </a:ln>
        </p:spPr>
      </p:pic>
      <p:pic>
        <p:nvPicPr>
          <p:cNvPr id="122" name="Google Shape;122;p4" descr="RNA splicing - Wikipedia"/>
          <p:cNvPicPr preferRelativeResize="0"/>
          <p:nvPr/>
        </p:nvPicPr>
        <p:blipFill rotWithShape="1">
          <a:blip r:embed="rId4">
            <a:alphaModFix/>
          </a:blip>
          <a:srcRect/>
          <a:stretch/>
        </p:blipFill>
        <p:spPr>
          <a:xfrm>
            <a:off x="322201" y="3082033"/>
            <a:ext cx="4456587" cy="2785367"/>
          </a:xfrm>
          <a:prstGeom prst="rect">
            <a:avLst/>
          </a:prstGeom>
          <a:noFill/>
          <a:ln>
            <a:noFill/>
          </a:ln>
        </p:spPr>
      </p:pic>
      <p:pic>
        <p:nvPicPr>
          <p:cNvPr id="123" name="Google Shape;123;p4"/>
          <p:cNvPicPr preferRelativeResize="0"/>
          <p:nvPr/>
        </p:nvPicPr>
        <p:blipFill rotWithShape="1">
          <a:blip r:embed="rId5">
            <a:alphaModFix/>
          </a:blip>
          <a:srcRect l="44674" t="1561" r="28310" b="80143"/>
          <a:stretch/>
        </p:blipFill>
        <p:spPr>
          <a:xfrm>
            <a:off x="3491693" y="3643031"/>
            <a:ext cx="1302335" cy="716943"/>
          </a:xfrm>
          <a:prstGeom prst="rect">
            <a:avLst/>
          </a:prstGeom>
          <a:noFill/>
          <a:ln>
            <a:noFill/>
          </a:ln>
        </p:spPr>
      </p:pic>
      <p:sp>
        <p:nvSpPr>
          <p:cNvPr id="124" name="Google Shape;124;p4"/>
          <p:cNvSpPr txBox="1"/>
          <p:nvPr/>
        </p:nvSpPr>
        <p:spPr>
          <a:xfrm>
            <a:off x="560638" y="930129"/>
            <a:ext cx="822960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Core splicing signals:</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GT and AG</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MaxEnt</a:t>
            </a:r>
            <a:endParaRPr sz="2400" b="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28"/>
        <p:cNvGrpSpPr/>
        <p:nvPr/>
      </p:nvGrpSpPr>
      <p:grpSpPr>
        <a:xfrm>
          <a:off x="0" y="0"/>
          <a:ext cx="0" cy="0"/>
          <a:chOff x="0" y="0"/>
          <a:chExt cx="0" cy="0"/>
        </a:xfrm>
      </p:grpSpPr>
      <p:sp>
        <p:nvSpPr>
          <p:cNvPr id="129" name="Google Shape;129;p5"/>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30" name="Google Shape;130;p5"/>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31" name="Google Shape;131;p5"/>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32" name="Google Shape;132;p5"/>
          <p:cNvSpPr txBox="1"/>
          <p:nvPr/>
        </p:nvSpPr>
        <p:spPr>
          <a:xfrm>
            <a:off x="102273" y="6400800"/>
            <a:ext cx="3254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33" name="Google Shape;133;p5"/>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6" name="Google Shape;136;p5" descr="RNA splicing - Wikipedia"/>
          <p:cNvPicPr preferRelativeResize="0"/>
          <p:nvPr/>
        </p:nvPicPr>
        <p:blipFill rotWithShape="1">
          <a:blip r:embed="rId3">
            <a:alphaModFix/>
          </a:blip>
          <a:srcRect/>
          <a:stretch/>
        </p:blipFill>
        <p:spPr>
          <a:xfrm>
            <a:off x="-189387" y="1360715"/>
            <a:ext cx="6405130" cy="4506686"/>
          </a:xfrm>
          <a:prstGeom prst="rect">
            <a:avLst/>
          </a:prstGeom>
          <a:noFill/>
          <a:ln>
            <a:noFill/>
          </a:ln>
        </p:spPr>
      </p:pic>
      <p:pic>
        <p:nvPicPr>
          <p:cNvPr id="137" name="Google Shape;137;p5"/>
          <p:cNvPicPr preferRelativeResize="0"/>
          <p:nvPr/>
        </p:nvPicPr>
        <p:blipFill rotWithShape="1">
          <a:blip r:embed="rId4">
            <a:alphaModFix/>
          </a:blip>
          <a:srcRect l="44674" t="1561" r="28310" b="80143"/>
          <a:stretch/>
        </p:blipFill>
        <p:spPr>
          <a:xfrm>
            <a:off x="4251867" y="2272593"/>
            <a:ext cx="1963876" cy="1081125"/>
          </a:xfrm>
          <a:prstGeom prst="rect">
            <a:avLst/>
          </a:prstGeom>
          <a:noFill/>
          <a:ln>
            <a:noFill/>
          </a:ln>
        </p:spPr>
      </p:pic>
      <p:sp>
        <p:nvSpPr>
          <p:cNvPr id="139" name="Google Shape;139;p5"/>
          <p:cNvSpPr txBox="1"/>
          <p:nvPr/>
        </p:nvSpPr>
        <p:spPr>
          <a:xfrm>
            <a:off x="6019800" y="930129"/>
            <a:ext cx="8229600"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0" dirty="0">
                <a:solidFill>
                  <a:schemeClr val="dk1"/>
                </a:solidFill>
                <a:latin typeface="Arial"/>
                <a:ea typeface="Arial"/>
                <a:cs typeface="Arial"/>
                <a:sym typeface="Arial"/>
              </a:rPr>
              <a:t>pyrimidine tract</a:t>
            </a:r>
            <a:endParaRPr dirty="0"/>
          </a:p>
          <a:p>
            <a:pPr marL="0" marR="0" lvl="0" indent="0" algn="l" rtl="0">
              <a:spcBef>
                <a:spcPts val="0"/>
              </a:spcBef>
              <a:spcAft>
                <a:spcPts val="0"/>
              </a:spcAft>
              <a:buClr>
                <a:schemeClr val="dk1"/>
              </a:buClr>
              <a:buSzPts val="2400"/>
              <a:buFont typeface="Arial"/>
              <a:buNone/>
            </a:pPr>
            <a:r>
              <a:rPr lang="en-US" sz="2400" b="0" dirty="0">
                <a:solidFill>
                  <a:schemeClr val="dk1"/>
                </a:solidFill>
                <a:latin typeface="Arial"/>
                <a:ea typeface="Arial"/>
                <a:cs typeface="Arial"/>
                <a:sym typeface="Arial"/>
              </a:rPr>
              <a:t>AG exclusion zone</a:t>
            </a:r>
            <a:endParaRPr dirty="0"/>
          </a:p>
          <a:p>
            <a:pPr marL="0" marR="0" lvl="0" indent="0" algn="l" rtl="0">
              <a:spcBef>
                <a:spcPts val="0"/>
              </a:spcBef>
              <a:spcAft>
                <a:spcPts val="0"/>
              </a:spcAft>
              <a:buClr>
                <a:schemeClr val="dk1"/>
              </a:buClr>
              <a:buSzPts val="2400"/>
              <a:buFont typeface="Arial"/>
              <a:buNone/>
            </a:pPr>
            <a:r>
              <a:rPr lang="en-US" sz="2400" b="0" dirty="0">
                <a:solidFill>
                  <a:schemeClr val="dk1"/>
                </a:solidFill>
                <a:latin typeface="Arial"/>
                <a:ea typeface="Arial"/>
                <a:cs typeface="Arial"/>
                <a:sym typeface="Arial"/>
              </a:rPr>
              <a:t>branch site </a:t>
            </a:r>
            <a:endParaRPr dirty="0"/>
          </a:p>
        </p:txBody>
      </p:sp>
      <p:pic>
        <p:nvPicPr>
          <p:cNvPr id="140" name="Google Shape;140;p5"/>
          <p:cNvPicPr preferRelativeResize="0"/>
          <p:nvPr/>
        </p:nvPicPr>
        <p:blipFill rotWithShape="1">
          <a:blip r:embed="rId5">
            <a:alphaModFix/>
          </a:blip>
          <a:srcRect l="71060" b="78250"/>
          <a:stretch/>
        </p:blipFill>
        <p:spPr>
          <a:xfrm>
            <a:off x="5867400" y="4080669"/>
            <a:ext cx="2969324" cy="1710531"/>
          </a:xfrm>
          <a:prstGeom prst="rect">
            <a:avLst/>
          </a:prstGeom>
          <a:noFill/>
          <a:ln>
            <a:noFill/>
          </a:ln>
        </p:spPr>
      </p:pic>
      <p:sp>
        <p:nvSpPr>
          <p:cNvPr id="141" name="Google Shape;141;p5"/>
          <p:cNvSpPr txBox="1"/>
          <p:nvPr/>
        </p:nvSpPr>
        <p:spPr>
          <a:xfrm>
            <a:off x="6148092" y="3495894"/>
            <a:ext cx="718649"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1" dirty="0">
                <a:solidFill>
                  <a:schemeClr val="dk1"/>
                </a:solidFill>
                <a:latin typeface="Arial"/>
                <a:ea typeface="Arial"/>
                <a:cs typeface="Arial"/>
                <a:sym typeface="Arial"/>
              </a:rPr>
              <a:t>...</a:t>
            </a:r>
            <a:endParaRPr sz="2800" b="1" dirty="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45"/>
        <p:cNvGrpSpPr/>
        <p:nvPr/>
      </p:nvGrpSpPr>
      <p:grpSpPr>
        <a:xfrm>
          <a:off x="0" y="0"/>
          <a:ext cx="0" cy="0"/>
          <a:chOff x="0" y="0"/>
          <a:chExt cx="0" cy="0"/>
        </a:xfrm>
      </p:grpSpPr>
      <p:sp>
        <p:nvSpPr>
          <p:cNvPr id="146" name="Google Shape;146;p6"/>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47" name="Google Shape;147;p6"/>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48" name="Google Shape;148;p6"/>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49" name="Google Shape;149;p6"/>
          <p:cNvSpPr txBox="1"/>
          <p:nvPr/>
        </p:nvSpPr>
        <p:spPr>
          <a:xfrm>
            <a:off x="102273" y="6400800"/>
            <a:ext cx="3225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50" name="Google Shape;150;p6"/>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51" name="Google Shape;151;p6"/>
          <p:cNvSpPr txBox="1"/>
          <p:nvPr/>
        </p:nvSpPr>
        <p:spPr>
          <a:xfrm>
            <a:off x="560638" y="930129"/>
            <a:ext cx="82296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Auxiliary splicing signals:</a:t>
            </a:r>
            <a:endParaRPr/>
          </a:p>
        </p:txBody>
      </p:sp>
      <p:pic>
        <p:nvPicPr>
          <p:cNvPr id="152" name="Google Shape;152;p6"/>
          <p:cNvPicPr preferRelativeResize="0"/>
          <p:nvPr/>
        </p:nvPicPr>
        <p:blipFill rotWithShape="1">
          <a:blip r:embed="rId3">
            <a:alphaModFix/>
          </a:blip>
          <a:srcRect/>
          <a:stretch/>
        </p:blipFill>
        <p:spPr>
          <a:xfrm>
            <a:off x="381068" y="1476055"/>
            <a:ext cx="7837354" cy="3414187"/>
          </a:xfrm>
          <a:prstGeom prst="rect">
            <a:avLst/>
          </a:prstGeom>
          <a:noFill/>
          <a:ln>
            <a:noFill/>
          </a:ln>
        </p:spPr>
      </p:pic>
      <p:sp>
        <p:nvSpPr>
          <p:cNvPr id="153" name="Google Shape;153;p6"/>
          <p:cNvSpPr txBox="1"/>
          <p:nvPr/>
        </p:nvSpPr>
        <p:spPr>
          <a:xfrm>
            <a:off x="228600" y="5057478"/>
            <a:ext cx="6190114" cy="12311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From </a:t>
            </a:r>
            <a:r>
              <a:rPr lang="en-US" sz="1400" b="1" i="0" u="none" strike="noStrike" cap="none">
                <a:solidFill>
                  <a:srgbClr val="000000"/>
                </a:solidFill>
                <a:latin typeface="Calibri"/>
                <a:ea typeface="Calibri"/>
                <a:cs typeface="Calibri"/>
                <a:sym typeface="Calibri"/>
              </a:rPr>
              <a:t>The Expanding Landscape of Alternative Splicing Variation in Human Populations.</a:t>
            </a:r>
            <a:endParaRPr/>
          </a:p>
          <a:p>
            <a:pPr marL="0" marR="0" lvl="0" indent="0" algn="l"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by: </a:t>
            </a:r>
            <a:r>
              <a:rPr lang="en-US" sz="1400" b="0" i="0" u="sng" strike="noStrike" cap="none">
                <a:solidFill>
                  <a:srgbClr val="000000"/>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Eddie Park</a:t>
            </a:r>
            <a:r>
              <a:rPr lang="en-US" sz="1400" b="0" i="0" u="none" strike="noStrike" cap="none">
                <a:solidFill>
                  <a:srgbClr val="000000"/>
                </a:solidFill>
                <a:latin typeface="Calibri"/>
                <a:ea typeface="Calibri"/>
                <a:cs typeface="Calibri"/>
                <a:sym typeface="Calibri"/>
              </a:rPr>
              <a:t>, </a:t>
            </a:r>
            <a:r>
              <a:rPr lang="en-US" sz="1400" b="0" i="0" u="sng" strike="noStrike" cap="none">
                <a:solidFill>
                  <a:srgbClr val="000000"/>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Zhicheng Pan</a:t>
            </a:r>
            <a:r>
              <a:rPr lang="en-US" sz="1400" b="0" i="0" u="none" strike="noStrike" cap="none">
                <a:solidFill>
                  <a:srgbClr val="000000"/>
                </a:solidFill>
                <a:latin typeface="Calibri"/>
                <a:ea typeface="Calibri"/>
                <a:cs typeface="Calibri"/>
                <a:sym typeface="Calibri"/>
              </a:rPr>
              <a:t>, </a:t>
            </a:r>
            <a:r>
              <a:rPr lang="en-US" sz="1400" b="0" i="0" u="sng" strike="noStrike" cap="none">
                <a:solidFill>
                  <a:srgbClr val="000000"/>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Zijun Zhang</a:t>
            </a:r>
            <a:r>
              <a:rPr lang="en-US" sz="1400" b="0" i="0" u="none" strike="noStrike" cap="none">
                <a:solidFill>
                  <a:srgbClr val="000000"/>
                </a:solidFill>
                <a:latin typeface="Calibri"/>
                <a:ea typeface="Calibri"/>
                <a:cs typeface="Calibri"/>
                <a:sym typeface="Calibri"/>
              </a:rPr>
              <a:t>, </a:t>
            </a:r>
            <a:r>
              <a:rPr lang="en-US" sz="1400" b="0" i="0" u="sng" strike="noStrike" cap="none">
                <a:solidFill>
                  <a:srgbClr val="000000"/>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Lan Lin</a:t>
            </a:r>
            <a:r>
              <a:rPr lang="en-US" sz="1400" b="0" i="0" u="none" strike="noStrike" cap="none">
                <a:solidFill>
                  <a:srgbClr val="000000"/>
                </a:solidFill>
                <a:latin typeface="Calibri"/>
                <a:ea typeface="Calibri"/>
                <a:cs typeface="Calibri"/>
                <a:sym typeface="Calibri"/>
              </a:rPr>
              <a:t>, </a:t>
            </a:r>
            <a:r>
              <a:rPr lang="en-US" sz="1400" b="0" i="0" u="sng" strike="noStrike" cap="none">
                <a:solidFill>
                  <a:srgbClr val="000000"/>
                </a:solidFill>
                <a:latin typeface="Calibri"/>
                <a:ea typeface="Calibri"/>
                <a:cs typeface="Calibri"/>
                <a:sym typeface="Calibri"/>
                <a:hlinkClick r:id="rId8">
                  <a:extLst>
                    <a:ext uri="{A12FA001-AC4F-418D-AE19-62706E023703}">
                      <ahyp:hlinkClr xmlns:ahyp="http://schemas.microsoft.com/office/drawing/2018/hyperlinkcolor" val="tx"/>
                    </a:ext>
                  </a:extLst>
                </a:hlinkClick>
              </a:rPr>
              <a:t>Yi Xing</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Calibri"/>
              <a:buNone/>
            </a:pPr>
            <a:r>
              <a:rPr lang="en-US" sz="1400" b="0" i="1" u="none" strike="noStrike" cap="none">
                <a:solidFill>
                  <a:srgbClr val="000000"/>
                </a:solidFill>
                <a:latin typeface="Calibri"/>
                <a:ea typeface="Calibri"/>
                <a:cs typeface="Calibri"/>
                <a:sym typeface="Calibri"/>
              </a:rPr>
              <a:t>American journal of human genetics</a:t>
            </a:r>
            <a:r>
              <a:rPr lang="en-US" sz="1400" b="0" i="0" u="none" strike="noStrike" cap="none">
                <a:solidFill>
                  <a:srgbClr val="000000"/>
                </a:solidFill>
                <a:latin typeface="Calibri"/>
                <a:ea typeface="Calibri"/>
                <a:cs typeface="Calibri"/>
                <a:sym typeface="Calibri"/>
              </a:rPr>
              <a:t>, Vol. 102, No. 1. (04 January 2018), pp. 11-26</a:t>
            </a:r>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54" name="Google Shape;154;p6"/>
          <p:cNvSpPr txBox="1"/>
          <p:nvPr/>
        </p:nvSpPr>
        <p:spPr>
          <a:xfrm>
            <a:off x="558433" y="3577697"/>
            <a:ext cx="8229600"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ESE: exonic splicing enhancer</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ESS: exonic splicing silencer</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ISE: intronic splicing enhancer</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ISS: intronic splicing silencer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58"/>
        <p:cNvGrpSpPr/>
        <p:nvPr/>
      </p:nvGrpSpPr>
      <p:grpSpPr>
        <a:xfrm>
          <a:off x="0" y="0"/>
          <a:ext cx="0" cy="0"/>
          <a:chOff x="0" y="0"/>
          <a:chExt cx="0" cy="0"/>
        </a:xfrm>
      </p:grpSpPr>
      <p:sp>
        <p:nvSpPr>
          <p:cNvPr id="159" name="Google Shape;159;p7"/>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60" name="Google Shape;160;p7"/>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61" name="Google Shape;161;p7"/>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62" name="Google Shape;162;p7"/>
          <p:cNvSpPr txBox="1"/>
          <p:nvPr/>
        </p:nvSpPr>
        <p:spPr>
          <a:xfrm>
            <a:off x="102273" y="6400800"/>
            <a:ext cx="3187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63" name="Google Shape;163;p7"/>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4" name="Google Shape;164;p7"/>
          <p:cNvSpPr txBox="1"/>
          <p:nvPr/>
        </p:nvSpPr>
        <p:spPr>
          <a:xfrm>
            <a:off x="560638" y="930129"/>
            <a:ext cx="82296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Splice site gain: cryptic splice sites.</a:t>
            </a:r>
            <a:endParaRPr/>
          </a:p>
        </p:txBody>
      </p:sp>
      <p:pic>
        <p:nvPicPr>
          <p:cNvPr id="165" name="Google Shape;165;p7" descr="A diagram of a dna sequence&#10;&#10;AI-generated content may be incorrect."/>
          <p:cNvPicPr preferRelativeResize="0"/>
          <p:nvPr/>
        </p:nvPicPr>
        <p:blipFill rotWithShape="1">
          <a:blip r:embed="rId3">
            <a:alphaModFix/>
          </a:blip>
          <a:srcRect/>
          <a:stretch/>
        </p:blipFill>
        <p:spPr>
          <a:xfrm>
            <a:off x="463543" y="1671246"/>
            <a:ext cx="5945658" cy="4170650"/>
          </a:xfrm>
          <a:prstGeom prst="rect">
            <a:avLst/>
          </a:prstGeom>
          <a:noFill/>
          <a:ln>
            <a:noFill/>
          </a:ln>
        </p:spPr>
      </p:pic>
      <p:pic>
        <p:nvPicPr>
          <p:cNvPr id="1026" name="Picture 2" descr="The Progeria Research Foundation - For the Children ♥ For ...">
            <a:extLst>
              <a:ext uri="{FF2B5EF4-FFF2-40B4-BE49-F238E27FC236}">
                <a16:creationId xmlns:a16="http://schemas.microsoft.com/office/drawing/2014/main" id="{D5045022-2B1D-78C4-A33D-CE5E1571F1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1" y="1119051"/>
            <a:ext cx="2527528" cy="25275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69"/>
        <p:cNvGrpSpPr/>
        <p:nvPr/>
      </p:nvGrpSpPr>
      <p:grpSpPr>
        <a:xfrm>
          <a:off x="0" y="0"/>
          <a:ext cx="0" cy="0"/>
          <a:chOff x="0" y="0"/>
          <a:chExt cx="0" cy="0"/>
        </a:xfrm>
      </p:grpSpPr>
      <p:sp>
        <p:nvSpPr>
          <p:cNvPr id="170" name="Google Shape;170;p8"/>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71" name="Google Shape;171;p8"/>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72" name="Google Shape;172;p8"/>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73" name="Google Shape;173;p8"/>
          <p:cNvSpPr txBox="1"/>
          <p:nvPr/>
        </p:nvSpPr>
        <p:spPr>
          <a:xfrm>
            <a:off x="102273" y="6400800"/>
            <a:ext cx="33027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74" name="Google Shape;174;p8"/>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5" name="Google Shape;175;p8"/>
          <p:cNvSpPr txBox="1"/>
          <p:nvPr/>
        </p:nvSpPr>
        <p:spPr>
          <a:xfrm>
            <a:off x="560638" y="930129"/>
            <a:ext cx="8229600"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Splice site gain: cryptic exon activation.</a:t>
            </a:r>
            <a:endParaRPr/>
          </a:p>
        </p:txBody>
      </p:sp>
      <p:pic>
        <p:nvPicPr>
          <p:cNvPr id="176" name="Google Shape;176;p8" descr="A picture containing screenshot&#10;&#10;Description automatically generated"/>
          <p:cNvPicPr preferRelativeResize="0"/>
          <p:nvPr/>
        </p:nvPicPr>
        <p:blipFill rotWithShape="1">
          <a:blip r:embed="rId3">
            <a:alphaModFix/>
          </a:blip>
          <a:srcRect/>
          <a:stretch/>
        </p:blipFill>
        <p:spPr>
          <a:xfrm>
            <a:off x="192741" y="1437960"/>
            <a:ext cx="6817659" cy="2479149"/>
          </a:xfrm>
          <a:prstGeom prst="rect">
            <a:avLst/>
          </a:prstGeom>
          <a:noFill/>
          <a:ln>
            <a:noFill/>
          </a:ln>
        </p:spPr>
      </p:pic>
      <p:sp>
        <p:nvSpPr>
          <p:cNvPr id="177" name="Google Shape;177;p8"/>
          <p:cNvSpPr txBox="1"/>
          <p:nvPr/>
        </p:nvSpPr>
        <p:spPr>
          <a:xfrm>
            <a:off x="192741" y="3994651"/>
            <a:ext cx="5400837"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Arial"/>
                <a:ea typeface="Arial"/>
                <a:cs typeface="Arial"/>
                <a:sym typeface="Arial"/>
              </a:rPr>
              <a:t>from: Mount and Steitz 1983. “Lessons from Mutant Globins” Nature 303:380</a:t>
            </a:r>
            <a:endParaRPr/>
          </a:p>
        </p:txBody>
      </p:sp>
      <p:sp>
        <p:nvSpPr>
          <p:cNvPr id="178" name="Google Shape;178;p8"/>
          <p:cNvSpPr txBox="1"/>
          <p:nvPr/>
        </p:nvSpPr>
        <p:spPr>
          <a:xfrm>
            <a:off x="167640" y="4594683"/>
            <a:ext cx="340734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579: TCTCTTTCTTTCAG|</a:t>
            </a:r>
            <a:r>
              <a:rPr lang="en-US" sz="1800" b="1" u="sng">
                <a:solidFill>
                  <a:schemeClr val="dk1"/>
                </a:solidFill>
                <a:latin typeface="Arial"/>
                <a:ea typeface="Arial"/>
                <a:cs typeface="Arial"/>
                <a:sym typeface="Arial"/>
              </a:rPr>
              <a:t>G</a:t>
            </a:r>
            <a:r>
              <a:rPr lang="en-US" sz="1800">
                <a:solidFill>
                  <a:schemeClr val="dk1"/>
                </a:solidFill>
                <a:latin typeface="Arial"/>
                <a:ea typeface="Arial"/>
                <a:cs typeface="Arial"/>
                <a:sym typeface="Arial"/>
              </a:rPr>
              <a:t>GC</a:t>
            </a:r>
            <a:endParaRPr/>
          </a:p>
        </p:txBody>
      </p:sp>
      <p:sp>
        <p:nvSpPr>
          <p:cNvPr id="179" name="Google Shape;179;p8"/>
          <p:cNvSpPr txBox="1"/>
          <p:nvPr/>
        </p:nvSpPr>
        <p:spPr>
          <a:xfrm>
            <a:off x="3376800" y="5145852"/>
            <a:ext cx="2768493"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urier New"/>
                <a:ea typeface="Courier New"/>
                <a:cs typeface="Courier New"/>
                <a:sym typeface="Courier New"/>
              </a:rPr>
              <a:t>705</a:t>
            </a:r>
            <a:r>
              <a:rPr lang="en-US" sz="1800" dirty="0">
                <a:solidFill>
                  <a:schemeClr val="dk1"/>
                </a:solidFill>
                <a:latin typeface="Courier New"/>
                <a:ea typeface="Courier New"/>
                <a:cs typeface="Courier New"/>
                <a:sym typeface="Courier New"/>
              </a:rPr>
              <a:t>:  GAT|GTAAGG</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      GA</a:t>
            </a:r>
            <a:r>
              <a:rPr lang="en-US" sz="1800" b="1" u="sng" dirty="0">
                <a:solidFill>
                  <a:srgbClr val="C00000"/>
                </a:solidFill>
                <a:latin typeface="Courier New"/>
                <a:ea typeface="Courier New"/>
                <a:cs typeface="Courier New"/>
                <a:sym typeface="Courier New"/>
              </a:rPr>
              <a:t>G</a:t>
            </a:r>
            <a:r>
              <a:rPr lang="en-US" sz="1800" dirty="0">
                <a:solidFill>
                  <a:schemeClr val="dk1"/>
                </a:solidFill>
                <a:latin typeface="Courier New"/>
                <a:ea typeface="Courier New"/>
                <a:cs typeface="Courier New"/>
                <a:sym typeface="Courier New"/>
              </a:rPr>
              <a:t>|GTAAGG</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cons: MAG|GTRAGT</a:t>
            </a:r>
            <a:endParaRPr dirty="0"/>
          </a:p>
        </p:txBody>
      </p:sp>
      <p:sp>
        <p:nvSpPr>
          <p:cNvPr id="180" name="Google Shape;180;p8"/>
          <p:cNvSpPr txBox="1"/>
          <p:nvPr/>
        </p:nvSpPr>
        <p:spPr>
          <a:xfrm>
            <a:off x="6281247" y="5155141"/>
            <a:ext cx="3450581"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urier New"/>
                <a:ea typeface="Courier New"/>
                <a:cs typeface="Courier New"/>
                <a:sym typeface="Courier New"/>
              </a:rPr>
              <a:t>745</a:t>
            </a:r>
            <a:r>
              <a:rPr lang="en-US" sz="1800" dirty="0">
                <a:solidFill>
                  <a:schemeClr val="dk1"/>
                </a:solidFill>
                <a:latin typeface="Courier New"/>
                <a:ea typeface="Courier New"/>
                <a:cs typeface="Courier New"/>
                <a:sym typeface="Courier New"/>
              </a:rPr>
              <a:t>:  CAG|CTACAA</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   :  CAG|</a:t>
            </a:r>
            <a:r>
              <a:rPr lang="en-US" sz="1800" b="1" u="sng" dirty="0">
                <a:solidFill>
                  <a:srgbClr val="FF0000"/>
                </a:solidFill>
                <a:latin typeface="Courier New"/>
                <a:ea typeface="Courier New"/>
                <a:cs typeface="Courier New"/>
                <a:sym typeface="Courier New"/>
              </a:rPr>
              <a:t>G</a:t>
            </a:r>
            <a:r>
              <a:rPr lang="en-US" sz="1800" dirty="0">
                <a:solidFill>
                  <a:schemeClr val="dk1"/>
                </a:solidFill>
                <a:latin typeface="Courier New"/>
                <a:ea typeface="Courier New"/>
                <a:cs typeface="Courier New"/>
                <a:sym typeface="Courier New"/>
              </a:rPr>
              <a:t>TACAA</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cons: MAG|GTRAGT</a:t>
            </a:r>
            <a:endParaRPr dirty="0"/>
          </a:p>
        </p:txBody>
      </p:sp>
      <p:sp>
        <p:nvSpPr>
          <p:cNvPr id="181" name="Google Shape;181;p8"/>
          <p:cNvSpPr txBox="1"/>
          <p:nvPr/>
        </p:nvSpPr>
        <p:spPr>
          <a:xfrm>
            <a:off x="502761" y="5128768"/>
            <a:ext cx="2768494"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urier New"/>
                <a:ea typeface="Courier New"/>
                <a:cs typeface="Courier New"/>
                <a:sym typeface="Courier New"/>
              </a:rPr>
              <a:t>654</a:t>
            </a:r>
            <a:r>
              <a:rPr lang="en-US" sz="1800" dirty="0">
                <a:solidFill>
                  <a:schemeClr val="dk1"/>
                </a:solidFill>
                <a:latin typeface="Courier New"/>
                <a:ea typeface="Courier New"/>
                <a:cs typeface="Courier New"/>
                <a:sym typeface="Courier New"/>
              </a:rPr>
              <a:t>:  AAG|GCAATA</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      AAG|G</a:t>
            </a:r>
            <a:r>
              <a:rPr lang="en-US" sz="1800" b="1" u="sng" dirty="0">
                <a:solidFill>
                  <a:srgbClr val="C00000"/>
                </a:solidFill>
                <a:latin typeface="Courier New"/>
                <a:ea typeface="Courier New"/>
                <a:cs typeface="Courier New"/>
                <a:sym typeface="Courier New"/>
              </a:rPr>
              <a:t>T</a:t>
            </a:r>
            <a:r>
              <a:rPr lang="en-US" sz="1800" dirty="0">
                <a:solidFill>
                  <a:schemeClr val="dk1"/>
                </a:solidFill>
                <a:latin typeface="Courier New"/>
                <a:ea typeface="Courier New"/>
                <a:cs typeface="Courier New"/>
                <a:sym typeface="Courier New"/>
              </a:rPr>
              <a:t>AATA</a:t>
            </a:r>
            <a:endParaRPr dirty="0"/>
          </a:p>
          <a:p>
            <a:pPr marL="0" marR="0" lvl="0" indent="0" algn="l" rtl="0">
              <a:spcBef>
                <a:spcPts val="0"/>
              </a:spcBef>
              <a:spcAft>
                <a:spcPts val="0"/>
              </a:spcAft>
              <a:buNone/>
            </a:pPr>
            <a:r>
              <a:rPr lang="en-US" sz="1800" dirty="0">
                <a:solidFill>
                  <a:schemeClr val="dk1"/>
                </a:solidFill>
                <a:latin typeface="Courier New"/>
                <a:ea typeface="Courier New"/>
                <a:cs typeface="Courier New"/>
                <a:sym typeface="Courier New"/>
              </a:rPr>
              <a:t>cons: MAG|GTRAGT</a:t>
            </a:r>
            <a:endParaRPr dirty="0"/>
          </a:p>
        </p:txBody>
      </p:sp>
      <p:sp>
        <p:nvSpPr>
          <p:cNvPr id="182" name="Google Shape;182;p8"/>
          <p:cNvSpPr txBox="1"/>
          <p:nvPr/>
        </p:nvSpPr>
        <p:spPr>
          <a:xfrm>
            <a:off x="3698818" y="4393816"/>
            <a:ext cx="534020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2025: Three Clinvar pathogenic variants activate cryptic exons in paring with the same cryptic 3’ 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86"/>
        <p:cNvGrpSpPr/>
        <p:nvPr/>
      </p:nvGrpSpPr>
      <p:grpSpPr>
        <a:xfrm>
          <a:off x="0" y="0"/>
          <a:ext cx="0" cy="0"/>
          <a:chOff x="0" y="0"/>
          <a:chExt cx="0" cy="0"/>
        </a:xfrm>
      </p:grpSpPr>
      <p:sp>
        <p:nvSpPr>
          <p:cNvPr id="187" name="Google Shape;187;p9"/>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188" name="Google Shape;188;p9"/>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189" name="Google Shape;189;p9"/>
          <p:cNvSpPr txBox="1"/>
          <p:nvPr/>
        </p:nvSpPr>
        <p:spPr>
          <a:xfrm>
            <a:off x="102272" y="6400800"/>
            <a:ext cx="34854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90" name="Google Shape;190;p9"/>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1" name="Google Shape;191;p9"/>
          <p:cNvSpPr txBox="1"/>
          <p:nvPr/>
        </p:nvSpPr>
        <p:spPr>
          <a:xfrm>
            <a:off x="560638" y="930129"/>
            <a:ext cx="401136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Computational methods:</a:t>
            </a:r>
            <a:endParaRPr/>
          </a:p>
        </p:txBody>
      </p:sp>
      <p:sp>
        <p:nvSpPr>
          <p:cNvPr id="192" name="Google Shape;192;p9"/>
          <p:cNvSpPr txBox="1"/>
          <p:nvPr/>
        </p:nvSpPr>
        <p:spPr>
          <a:xfrm>
            <a:off x="467260" y="1571979"/>
            <a:ext cx="7111852" cy="129266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SpliceAI </a:t>
            </a:r>
            <a:r>
              <a:rPr lang="en-US" sz="1800" b="0">
                <a:solidFill>
                  <a:schemeClr val="dk1"/>
                </a:solidFill>
                <a:latin typeface="Arial"/>
                <a:ea typeface="Arial"/>
                <a:cs typeface="Arial"/>
                <a:sym typeface="Arial"/>
              </a:rPr>
              <a:t>(Illumina 2019. 32 layer convolutional neural network)</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still the gold standard</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CI-SpliceAI (Strauch et al. 2022; </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OpenSpliceAI (Chao et al. 2025; Pertea JHU)</a:t>
            </a:r>
            <a:endParaRPr/>
          </a:p>
        </p:txBody>
      </p:sp>
      <p:sp>
        <p:nvSpPr>
          <p:cNvPr id="193" name="Google Shape;193;p9"/>
          <p:cNvSpPr txBox="1"/>
          <p:nvPr/>
        </p:nvSpPr>
        <p:spPr>
          <a:xfrm>
            <a:off x="467260" y="3081997"/>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Pangolin </a:t>
            </a:r>
            <a:r>
              <a:rPr lang="en-US" sz="1800" b="0">
                <a:solidFill>
                  <a:schemeClr val="dk1"/>
                </a:solidFill>
                <a:latin typeface="Arial"/>
                <a:ea typeface="Arial"/>
                <a:cs typeface="Arial"/>
                <a:sym typeface="Arial"/>
              </a:rPr>
              <a:t>(Zeng et al. 2022)</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introduces tissue-specificity</a:t>
            </a:r>
            <a:endParaRPr/>
          </a:p>
        </p:txBody>
      </p:sp>
      <p:sp>
        <p:nvSpPr>
          <p:cNvPr id="194" name="Google Shape;194;p9"/>
          <p:cNvSpPr txBox="1"/>
          <p:nvPr/>
        </p:nvSpPr>
        <p:spPr>
          <a:xfrm>
            <a:off x="467260" y="4026866"/>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SpTransformer </a:t>
            </a:r>
            <a:r>
              <a:rPr lang="en-US" sz="1800" b="0">
                <a:solidFill>
                  <a:schemeClr val="dk1"/>
                </a:solidFill>
                <a:latin typeface="Arial"/>
                <a:ea typeface="Arial"/>
                <a:cs typeface="Arial"/>
                <a:sym typeface="Arial"/>
              </a:rPr>
              <a:t>(You et al. 2024)</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transformer based. 15 tissues.</a:t>
            </a:r>
            <a:endParaRPr/>
          </a:p>
        </p:txBody>
      </p:sp>
      <p:sp>
        <p:nvSpPr>
          <p:cNvPr id="195" name="Google Shape;195;p9"/>
          <p:cNvSpPr txBox="1"/>
          <p:nvPr/>
        </p:nvSpPr>
        <p:spPr>
          <a:xfrm>
            <a:off x="463543" y="4971735"/>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Transformer-45k </a:t>
            </a:r>
            <a:r>
              <a:rPr lang="en-US" sz="1800" b="0">
                <a:solidFill>
                  <a:schemeClr val="dk1"/>
                </a:solidFill>
                <a:latin typeface="Arial"/>
                <a:ea typeface="Arial"/>
                <a:cs typeface="Arial"/>
                <a:sym typeface="Arial"/>
              </a:rPr>
              <a:t>(Jonsson et al. 2024)</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transformer based. DeCode 45k context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199"/>
        <p:cNvGrpSpPr/>
        <p:nvPr/>
      </p:nvGrpSpPr>
      <p:grpSpPr>
        <a:xfrm>
          <a:off x="0" y="0"/>
          <a:ext cx="0" cy="0"/>
          <a:chOff x="0" y="0"/>
          <a:chExt cx="0" cy="0"/>
        </a:xfrm>
      </p:grpSpPr>
      <p:sp>
        <p:nvSpPr>
          <p:cNvPr id="200" name="Google Shape;200;p10"/>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201" name="Google Shape;201;p10"/>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02" name="Google Shape;202;p10"/>
          <p:cNvSpPr txBox="1"/>
          <p:nvPr/>
        </p:nvSpPr>
        <p:spPr>
          <a:xfrm>
            <a:off x="102271" y="6400800"/>
            <a:ext cx="3543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03" name="Google Shape;203;p10"/>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4" name="Google Shape;204;p10"/>
          <p:cNvSpPr txBox="1"/>
          <p:nvPr/>
        </p:nvSpPr>
        <p:spPr>
          <a:xfrm>
            <a:off x="560638" y="930129"/>
            <a:ext cx="774516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Minigene reporter assays (a sparse sample):</a:t>
            </a:r>
            <a:endParaRPr/>
          </a:p>
        </p:txBody>
      </p:sp>
      <p:sp>
        <p:nvSpPr>
          <p:cNvPr id="205" name="Google Shape;205;p10"/>
          <p:cNvSpPr txBox="1"/>
          <p:nvPr/>
        </p:nvSpPr>
        <p:spPr>
          <a:xfrm>
            <a:off x="467260" y="2386183"/>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Vex-seq </a:t>
            </a:r>
            <a:r>
              <a:rPr lang="en-US" sz="1800" b="0">
                <a:solidFill>
                  <a:schemeClr val="dk1"/>
                </a:solidFill>
                <a:latin typeface="Arial"/>
                <a:ea typeface="Arial"/>
                <a:cs typeface="Arial"/>
                <a:sym typeface="Arial"/>
              </a:rPr>
              <a:t>(Adamson et al. 2018. Graveley. CAGI5)</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sequencing assay with barcode in downstream exon, UMI. </a:t>
            </a:r>
            <a:endParaRPr/>
          </a:p>
        </p:txBody>
      </p:sp>
      <p:sp>
        <p:nvSpPr>
          <p:cNvPr id="206" name="Google Shape;206;p10"/>
          <p:cNvSpPr txBox="1"/>
          <p:nvPr/>
        </p:nvSpPr>
        <p:spPr>
          <a:xfrm>
            <a:off x="467260" y="3331052"/>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MaPSY </a:t>
            </a:r>
            <a:r>
              <a:rPr lang="en-US" sz="1800" b="0">
                <a:solidFill>
                  <a:schemeClr val="dk1"/>
                </a:solidFill>
                <a:latin typeface="Arial"/>
                <a:ea typeface="Arial"/>
                <a:cs typeface="Arial"/>
                <a:sym typeface="Arial"/>
              </a:rPr>
              <a:t>(Soemedi et al. 2017)</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exonic variant inclusion assayed by sequencing</a:t>
            </a:r>
            <a:endParaRPr/>
          </a:p>
        </p:txBody>
      </p:sp>
      <p:sp>
        <p:nvSpPr>
          <p:cNvPr id="207" name="Google Shape;207;p10"/>
          <p:cNvSpPr txBox="1"/>
          <p:nvPr/>
        </p:nvSpPr>
        <p:spPr>
          <a:xfrm>
            <a:off x="463543" y="4275921"/>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SeqSplice </a:t>
            </a:r>
            <a:r>
              <a:rPr lang="en-US" sz="1800" b="0">
                <a:solidFill>
                  <a:schemeClr val="dk1"/>
                </a:solidFill>
                <a:latin typeface="Arial"/>
                <a:ea typeface="Arial"/>
                <a:cs typeface="Arial"/>
                <a:sym typeface="Arial"/>
              </a:rPr>
              <a:t>(Canson </a:t>
            </a:r>
            <a:r>
              <a:rPr lang="en-US" sz="1800" b="0" i="1">
                <a:solidFill>
                  <a:schemeClr val="dk1"/>
                </a:solidFill>
                <a:latin typeface="Arial"/>
                <a:ea typeface="Arial"/>
                <a:cs typeface="Arial"/>
                <a:sym typeface="Arial"/>
              </a:rPr>
              <a:t>et al.</a:t>
            </a:r>
            <a:r>
              <a:rPr lang="en-US" sz="1800" b="0">
                <a:solidFill>
                  <a:schemeClr val="dk1"/>
                </a:solidFill>
                <a:latin typeface="Arial"/>
                <a:ea typeface="Arial"/>
                <a:cs typeface="Arial"/>
                <a:sym typeface="Arial"/>
              </a:rPr>
              <a:t> 2025)</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barcoded with sequencing assay</a:t>
            </a:r>
            <a:endParaRPr/>
          </a:p>
        </p:txBody>
      </p:sp>
      <p:sp>
        <p:nvSpPr>
          <p:cNvPr id="208" name="Google Shape;208;p10"/>
          <p:cNvSpPr txBox="1"/>
          <p:nvPr/>
        </p:nvSpPr>
        <p:spPr>
          <a:xfrm>
            <a:off x="463543" y="5204936"/>
            <a:ext cx="7111852"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HTSA </a:t>
            </a:r>
            <a:r>
              <a:rPr lang="en-US" sz="1800" b="0">
                <a:solidFill>
                  <a:schemeClr val="dk1"/>
                </a:solidFill>
                <a:latin typeface="Arial"/>
                <a:ea typeface="Arial"/>
                <a:cs typeface="Arial"/>
                <a:sym typeface="Arial"/>
              </a:rPr>
              <a:t>(Cheung </a:t>
            </a:r>
            <a:r>
              <a:rPr lang="en-US" sz="1800" b="0" i="1">
                <a:solidFill>
                  <a:schemeClr val="dk1"/>
                </a:solidFill>
                <a:latin typeface="Arial"/>
                <a:ea typeface="Arial"/>
                <a:cs typeface="Arial"/>
                <a:sym typeface="Arial"/>
              </a:rPr>
              <a:t>et al.</a:t>
            </a:r>
            <a:r>
              <a:rPr lang="en-US" sz="1800" b="0">
                <a:solidFill>
                  <a:schemeClr val="dk1"/>
                </a:solidFill>
                <a:latin typeface="Arial"/>
                <a:ea typeface="Arial"/>
                <a:cs typeface="Arial"/>
                <a:sym typeface="Arial"/>
              </a:rPr>
              <a:t> 2019; CAGI7 - Bujakowska)</a:t>
            </a:r>
            <a:endParaRPr/>
          </a:p>
          <a:p>
            <a:pPr marL="0" marR="0" lvl="0" indent="0" algn="l" rtl="0">
              <a:spcBef>
                <a:spcPts val="0"/>
              </a:spcBef>
              <a:spcAft>
                <a:spcPts val="0"/>
              </a:spcAft>
              <a:buClr>
                <a:schemeClr val="dk1"/>
              </a:buClr>
              <a:buSzPts val="1800"/>
              <a:buFont typeface="Arial"/>
              <a:buNone/>
            </a:pPr>
            <a:r>
              <a:rPr lang="en-US" sz="1800" b="0">
                <a:solidFill>
                  <a:schemeClr val="dk1"/>
                </a:solidFill>
                <a:latin typeface="Arial"/>
                <a:ea typeface="Arial"/>
                <a:cs typeface="Arial"/>
                <a:sym typeface="Arial"/>
              </a:rPr>
              <a:t>      - landing pad and FACS</a:t>
            </a:r>
            <a:endParaRPr/>
          </a:p>
        </p:txBody>
      </p:sp>
      <p:sp>
        <p:nvSpPr>
          <p:cNvPr id="209" name="Google Shape;209;p10"/>
          <p:cNvSpPr txBox="1"/>
          <p:nvPr/>
        </p:nvSpPr>
        <p:spPr>
          <a:xfrm>
            <a:off x="463543" y="1505041"/>
            <a:ext cx="7111852" cy="67710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Singh and Cooper 2006 </a:t>
            </a:r>
            <a:r>
              <a:rPr lang="en-US" sz="1400" b="0">
                <a:solidFill>
                  <a:schemeClr val="dk1"/>
                </a:solidFill>
                <a:latin typeface="Arial"/>
                <a:ea typeface="Arial"/>
                <a:cs typeface="Arial"/>
                <a:sym typeface="Arial"/>
              </a:rPr>
              <a:t>“Minigene reporter for identification and analysis of cis elements and trans factors affecting pre-mRNA splicing”  Biotechniques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13"/>
        <p:cNvGrpSpPr/>
        <p:nvPr/>
      </p:nvGrpSpPr>
      <p:grpSpPr>
        <a:xfrm>
          <a:off x="0" y="0"/>
          <a:ext cx="0" cy="0"/>
          <a:chOff x="0" y="0"/>
          <a:chExt cx="0" cy="0"/>
        </a:xfrm>
      </p:grpSpPr>
      <p:sp>
        <p:nvSpPr>
          <p:cNvPr id="214" name="Google Shape;214;p11"/>
          <p:cNvSpPr txBox="1">
            <a:spLocks noGrp="1"/>
          </p:cNvSpPr>
          <p:nvPr>
            <p:ph type="title"/>
          </p:nvPr>
        </p:nvSpPr>
        <p:spPr>
          <a:xfrm>
            <a:off x="463543" y="263782"/>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215" name="Google Shape;215;p11"/>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16" name="Google Shape;216;p11"/>
          <p:cNvSpPr txBox="1"/>
          <p:nvPr/>
        </p:nvSpPr>
        <p:spPr>
          <a:xfrm>
            <a:off x="102271" y="6400800"/>
            <a:ext cx="35721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17" name="Google Shape;217;p11"/>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8" name="Google Shape;218;p11"/>
          <p:cNvSpPr txBox="1"/>
          <p:nvPr/>
        </p:nvSpPr>
        <p:spPr>
          <a:xfrm>
            <a:off x="560638" y="930129"/>
            <a:ext cx="7745162"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latin typeface="Arial"/>
                <a:ea typeface="Arial"/>
                <a:cs typeface="Arial"/>
                <a:sym typeface="Arial"/>
              </a:rPr>
              <a:t>Direct examination of spliced RNA from the variant in its genomic context (patient or CRISPR):</a:t>
            </a:r>
            <a:endParaRPr/>
          </a:p>
        </p:txBody>
      </p:sp>
      <p:sp>
        <p:nvSpPr>
          <p:cNvPr id="219" name="Google Shape;219;p11"/>
          <p:cNvSpPr txBox="1"/>
          <p:nvPr/>
        </p:nvSpPr>
        <p:spPr>
          <a:xfrm>
            <a:off x="481264" y="2010452"/>
            <a:ext cx="828173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Wai </a:t>
            </a:r>
            <a:r>
              <a:rPr lang="en-US" sz="1800" b="1" i="1">
                <a:solidFill>
                  <a:schemeClr val="dk1"/>
                </a:solidFill>
                <a:latin typeface="Arial"/>
                <a:ea typeface="Arial"/>
                <a:cs typeface="Arial"/>
                <a:sym typeface="Arial"/>
              </a:rPr>
              <a:t>et al. </a:t>
            </a:r>
            <a:r>
              <a:rPr lang="en-US" sz="1800" b="1">
                <a:solidFill>
                  <a:schemeClr val="dk1"/>
                </a:solidFill>
                <a:latin typeface="Arial"/>
                <a:ea typeface="Arial"/>
                <a:cs typeface="Arial"/>
                <a:sym typeface="Arial"/>
              </a:rPr>
              <a:t>2020 (D. Baralle) </a:t>
            </a:r>
            <a:br>
              <a:rPr lang="en-US" sz="1800" b="1">
                <a:solidFill>
                  <a:schemeClr val="dk1"/>
                </a:solidFill>
                <a:latin typeface="Arial"/>
                <a:ea typeface="Arial"/>
                <a:cs typeface="Arial"/>
                <a:sym typeface="Arial"/>
              </a:rPr>
            </a:br>
            <a:r>
              <a:rPr lang="en-US" sz="1800" b="1">
                <a:solidFill>
                  <a:schemeClr val="dk1"/>
                </a:solidFill>
                <a:latin typeface="Arial"/>
                <a:ea typeface="Arial"/>
                <a:cs typeface="Arial"/>
                <a:sym typeface="Arial"/>
              </a:rPr>
              <a:t>“Blood RNA analysis can increase clinical diagnostic rate and resolve variants of uncertain significance” </a:t>
            </a:r>
            <a:br>
              <a:rPr lang="en-US" sz="1800" b="1">
                <a:solidFill>
                  <a:schemeClr val="dk1"/>
                </a:solidFill>
                <a:latin typeface="Arial"/>
                <a:ea typeface="Arial"/>
                <a:cs typeface="Arial"/>
                <a:sym typeface="Arial"/>
              </a:rPr>
            </a:br>
            <a:r>
              <a:rPr lang="en-US" sz="1800" b="1">
                <a:solidFill>
                  <a:schemeClr val="dk1"/>
                </a:solidFill>
                <a:latin typeface="Arial"/>
                <a:ea typeface="Arial"/>
                <a:cs typeface="Arial"/>
                <a:sym typeface="Arial"/>
              </a:rPr>
              <a:t>CAGI6</a:t>
            </a:r>
            <a:endParaRPr sz="1800" b="0">
              <a:solidFill>
                <a:schemeClr val="dk1"/>
              </a:solidFill>
              <a:latin typeface="Arial"/>
              <a:ea typeface="Arial"/>
              <a:cs typeface="Arial"/>
              <a:sym typeface="Arial"/>
            </a:endParaRPr>
          </a:p>
        </p:txBody>
      </p:sp>
      <p:sp>
        <p:nvSpPr>
          <p:cNvPr id="220" name="Google Shape;220;p11"/>
          <p:cNvSpPr txBox="1"/>
          <p:nvPr/>
        </p:nvSpPr>
        <p:spPr>
          <a:xfrm>
            <a:off x="481264" y="3490233"/>
            <a:ext cx="500513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Findlay </a:t>
            </a:r>
            <a:r>
              <a:rPr lang="en-US" sz="1800" b="1" i="1">
                <a:solidFill>
                  <a:schemeClr val="dk1"/>
                </a:solidFill>
                <a:latin typeface="Arial"/>
                <a:ea typeface="Arial"/>
                <a:cs typeface="Arial"/>
                <a:sym typeface="Arial"/>
              </a:rPr>
              <a:t>et al.</a:t>
            </a:r>
            <a:r>
              <a:rPr lang="en-US" sz="1800" b="1">
                <a:solidFill>
                  <a:schemeClr val="dk1"/>
                </a:solidFill>
                <a:latin typeface="Arial"/>
                <a:ea typeface="Arial"/>
                <a:cs typeface="Arial"/>
                <a:sym typeface="Arial"/>
              </a:rPr>
              <a:t> 2014 (Shendure) </a:t>
            </a:r>
            <a:br>
              <a:rPr lang="en-US" sz="1800" b="1">
                <a:solidFill>
                  <a:schemeClr val="dk1"/>
                </a:solidFill>
                <a:latin typeface="Arial"/>
                <a:ea typeface="Arial"/>
                <a:cs typeface="Arial"/>
                <a:sym typeface="Arial"/>
              </a:rPr>
            </a:br>
            <a:r>
              <a:rPr lang="en-US" sz="1800" b="1">
                <a:solidFill>
                  <a:schemeClr val="dk1"/>
                </a:solidFill>
                <a:latin typeface="Arial"/>
                <a:ea typeface="Arial"/>
                <a:cs typeface="Arial"/>
                <a:sym typeface="Arial"/>
              </a:rPr>
              <a:t>“Saturation editing of genomic regions by multiplex homology-directed repair” </a:t>
            </a:r>
            <a:endParaRPr sz="1800" b="0">
              <a:solidFill>
                <a:schemeClr val="dk1"/>
              </a:solidFill>
              <a:latin typeface="Arial"/>
              <a:ea typeface="Arial"/>
              <a:cs typeface="Arial"/>
              <a:sym typeface="Arial"/>
            </a:endParaRPr>
          </a:p>
        </p:txBody>
      </p:sp>
      <p:pic>
        <p:nvPicPr>
          <p:cNvPr id="221" name="Google Shape;221;p11"/>
          <p:cNvPicPr preferRelativeResize="0"/>
          <p:nvPr/>
        </p:nvPicPr>
        <p:blipFill rotWithShape="1">
          <a:blip r:embed="rId3">
            <a:alphaModFix/>
          </a:blip>
          <a:srcRect/>
          <a:stretch/>
        </p:blipFill>
        <p:spPr>
          <a:xfrm>
            <a:off x="5546381" y="2732652"/>
            <a:ext cx="3355975" cy="3280048"/>
          </a:xfrm>
          <a:prstGeom prst="rect">
            <a:avLst/>
          </a:prstGeom>
          <a:noFill/>
          <a:ln>
            <a:noFill/>
          </a:ln>
        </p:spPr>
      </p:pic>
      <p:sp>
        <p:nvSpPr>
          <p:cNvPr id="222" name="Google Shape;222;p11"/>
          <p:cNvSpPr txBox="1"/>
          <p:nvPr/>
        </p:nvSpPr>
        <p:spPr>
          <a:xfrm>
            <a:off x="463543" y="4605579"/>
            <a:ext cx="500513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CAGI7 BARD1 challenge</a:t>
            </a:r>
            <a:endParaRPr/>
          </a:p>
          <a:p>
            <a:pPr marL="0" marR="0" lvl="0" indent="0" algn="l" rtl="0">
              <a:spcBef>
                <a:spcPts val="0"/>
              </a:spcBef>
              <a:spcAft>
                <a:spcPts val="0"/>
              </a:spcAft>
              <a:buClr>
                <a:schemeClr val="dk1"/>
              </a:buClr>
              <a:buSzPts val="1800"/>
              <a:buFont typeface="Arial"/>
              <a:buNone/>
            </a:pPr>
            <a:r>
              <a:rPr lang="en-US" sz="1800" b="1">
                <a:solidFill>
                  <a:schemeClr val="dk1"/>
                </a:solidFill>
                <a:latin typeface="Arial"/>
                <a:ea typeface="Arial"/>
                <a:cs typeface="Arial"/>
                <a:sym typeface="Arial"/>
              </a:rPr>
              <a:t>“Predict the effect of BARD1 single nucleotide variants on RNA abundance</a:t>
            </a:r>
            <a:r>
              <a:rPr lang="en-US" sz="1800" b="0">
                <a:solidFill>
                  <a:schemeClr val="dk1"/>
                </a:solidFill>
                <a:latin typeface="Arial"/>
                <a:ea typeface="Arial"/>
                <a:cs typeface="Arial"/>
                <a:sym typeface="Arial"/>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26"/>
        <p:cNvGrpSpPr/>
        <p:nvPr/>
      </p:nvGrpSpPr>
      <p:grpSpPr>
        <a:xfrm>
          <a:off x="0" y="0"/>
          <a:ext cx="0" cy="0"/>
          <a:chOff x="0" y="0"/>
          <a:chExt cx="0" cy="0"/>
        </a:xfrm>
      </p:grpSpPr>
      <p:sp>
        <p:nvSpPr>
          <p:cNvPr id="227" name="Google Shape;227;p12"/>
          <p:cNvSpPr txBox="1">
            <a:spLocks noGrp="1"/>
          </p:cNvSpPr>
          <p:nvPr>
            <p:ph type="title"/>
          </p:nvPr>
        </p:nvSpPr>
        <p:spPr>
          <a:xfrm>
            <a:off x="318419" y="349870"/>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228" name="Google Shape;228;p12"/>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29" name="Google Shape;229;p12"/>
          <p:cNvSpPr txBox="1"/>
          <p:nvPr/>
        </p:nvSpPr>
        <p:spPr>
          <a:xfrm>
            <a:off x="102272" y="6400800"/>
            <a:ext cx="3466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30" name="Google Shape;230;p12"/>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1" name="Google Shape;231;p12"/>
          <p:cNvSpPr txBox="1"/>
          <p:nvPr/>
        </p:nvSpPr>
        <p:spPr>
          <a:xfrm>
            <a:off x="560638" y="930129"/>
            <a:ext cx="774516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rPr>
              <a:t>The importance of context</a:t>
            </a:r>
            <a:endParaRPr/>
          </a:p>
        </p:txBody>
      </p:sp>
      <p:sp>
        <p:nvSpPr>
          <p:cNvPr id="232" name="Google Shape;232;p12"/>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33" name="Google Shape;233;p12"/>
          <p:cNvSpPr txBox="1"/>
          <p:nvPr/>
        </p:nvSpPr>
        <p:spPr>
          <a:xfrm>
            <a:off x="270909" y="5363100"/>
            <a:ext cx="85470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Data from </a:t>
            </a:r>
            <a:r>
              <a:rPr lang="en-US" sz="1800">
                <a:solidFill>
                  <a:schemeClr val="dk1"/>
                </a:solidFill>
              </a:rPr>
              <a:t>Rhine </a:t>
            </a:r>
            <a:r>
              <a:rPr lang="en-US" sz="1800" i="1">
                <a:solidFill>
                  <a:schemeClr val="dk1"/>
                </a:solidFill>
                <a:latin typeface="Arial"/>
                <a:ea typeface="Arial"/>
                <a:cs typeface="Arial"/>
                <a:sym typeface="Arial"/>
              </a:rPr>
              <a:t>et al. </a:t>
            </a:r>
            <a:r>
              <a:rPr lang="en-US" sz="1800">
                <a:solidFill>
                  <a:schemeClr val="dk1"/>
                </a:solidFill>
              </a:rPr>
              <a:t>CAGI5 "Future directions for high-throughput splicing assays in precision medicine." </a:t>
            </a:r>
            <a:endParaRPr/>
          </a:p>
        </p:txBody>
      </p:sp>
      <p:pic>
        <p:nvPicPr>
          <p:cNvPr id="3" name="Picture 2">
            <a:extLst>
              <a:ext uri="{FF2B5EF4-FFF2-40B4-BE49-F238E27FC236}">
                <a16:creationId xmlns:a16="http://schemas.microsoft.com/office/drawing/2014/main" id="{E18B1BBC-2542-F2B8-9FE3-FDD0D30DD325}"/>
              </a:ext>
            </a:extLst>
          </p:cNvPr>
          <p:cNvPicPr>
            <a:picLocks noChangeAspect="1"/>
          </p:cNvPicPr>
          <p:nvPr/>
        </p:nvPicPr>
        <p:blipFill>
          <a:blip r:embed="rId3"/>
          <a:stretch>
            <a:fillRect/>
          </a:stretch>
        </p:blipFill>
        <p:spPr>
          <a:xfrm>
            <a:off x="447463" y="1571529"/>
            <a:ext cx="8249074" cy="371494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38"/>
        <p:cNvGrpSpPr/>
        <p:nvPr/>
      </p:nvGrpSpPr>
      <p:grpSpPr>
        <a:xfrm>
          <a:off x="0" y="0"/>
          <a:ext cx="0" cy="0"/>
          <a:chOff x="0" y="0"/>
          <a:chExt cx="0" cy="0"/>
        </a:xfrm>
      </p:grpSpPr>
      <p:sp>
        <p:nvSpPr>
          <p:cNvPr id="239" name="Google Shape;239;g3ae5fa56598_0_18"/>
          <p:cNvSpPr txBox="1">
            <a:spLocks noGrp="1"/>
          </p:cNvSpPr>
          <p:nvPr>
            <p:ph type="title"/>
          </p:nvPr>
        </p:nvSpPr>
        <p:spPr>
          <a:xfrm>
            <a:off x="318419" y="349870"/>
            <a:ext cx="8229600" cy="5850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Does the variant alter splicing?</a:t>
            </a:r>
            <a:endParaRPr sz="2800"/>
          </a:p>
        </p:txBody>
      </p:sp>
      <p:sp>
        <p:nvSpPr>
          <p:cNvPr id="240" name="Google Shape;240;g3ae5fa56598_0_18"/>
          <p:cNvSpPr txBox="1"/>
          <p:nvPr/>
        </p:nvSpPr>
        <p:spPr>
          <a:xfrm>
            <a:off x="5125128" y="6167514"/>
            <a:ext cx="3916500" cy="6465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41" name="Google Shape;241;g3ae5fa56598_0_18"/>
          <p:cNvSpPr txBox="1"/>
          <p:nvPr/>
        </p:nvSpPr>
        <p:spPr>
          <a:xfrm>
            <a:off x="102272" y="6400800"/>
            <a:ext cx="3466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42" name="Google Shape;242;g3ae5fa56598_0_18"/>
          <p:cNvSpPr/>
          <p:nvPr/>
        </p:nvSpPr>
        <p:spPr>
          <a:xfrm>
            <a:off x="102287" y="94295"/>
            <a:ext cx="8939400" cy="604500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3" name="Google Shape;243;g3ae5fa56598_0_18"/>
          <p:cNvSpPr txBox="1"/>
          <p:nvPr/>
        </p:nvSpPr>
        <p:spPr>
          <a:xfrm>
            <a:off x="560638" y="930129"/>
            <a:ext cx="7745100" cy="461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rPr>
              <a:t>The importance of context</a:t>
            </a:r>
            <a:endParaRPr/>
          </a:p>
        </p:txBody>
      </p:sp>
      <p:sp>
        <p:nvSpPr>
          <p:cNvPr id="244" name="Google Shape;244;g3ae5fa56598_0_18"/>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245" name="Google Shape;245;g3ae5fa56598_0_18"/>
          <p:cNvPicPr preferRelativeResize="0"/>
          <p:nvPr/>
        </p:nvPicPr>
        <p:blipFill>
          <a:blip r:embed="rId3">
            <a:alphaModFix/>
          </a:blip>
          <a:stretch>
            <a:fillRect/>
          </a:stretch>
        </p:blipFill>
        <p:spPr>
          <a:xfrm>
            <a:off x="227950" y="1791440"/>
            <a:ext cx="4253576" cy="3014624"/>
          </a:xfrm>
          <a:prstGeom prst="rect">
            <a:avLst/>
          </a:prstGeom>
          <a:noFill/>
          <a:ln w="25400" cap="flat" cmpd="sng">
            <a:solidFill>
              <a:srgbClr val="C00000"/>
            </a:solidFill>
            <a:prstDash val="solid"/>
            <a:round/>
            <a:headEnd type="none" w="sm" len="sm"/>
            <a:tailEnd type="none" w="sm" len="sm"/>
          </a:ln>
        </p:spPr>
      </p:pic>
      <p:pic>
        <p:nvPicPr>
          <p:cNvPr id="246" name="Google Shape;246;g3ae5fa56598_0_18"/>
          <p:cNvPicPr preferRelativeResize="0"/>
          <p:nvPr/>
        </p:nvPicPr>
        <p:blipFill>
          <a:blip r:embed="rId4">
            <a:alphaModFix/>
          </a:blip>
          <a:stretch>
            <a:fillRect/>
          </a:stretch>
        </p:blipFill>
        <p:spPr>
          <a:xfrm>
            <a:off x="4571995" y="1749346"/>
            <a:ext cx="4411901" cy="3098835"/>
          </a:xfrm>
          <a:prstGeom prst="rect">
            <a:avLst/>
          </a:prstGeom>
          <a:noFill/>
          <a:ln>
            <a:noFill/>
          </a:ln>
        </p:spPr>
      </p:pic>
      <p:sp>
        <p:nvSpPr>
          <p:cNvPr id="247" name="Google Shape;247;g3ae5fa56598_0_18"/>
          <p:cNvSpPr txBox="1"/>
          <p:nvPr/>
        </p:nvSpPr>
        <p:spPr>
          <a:xfrm>
            <a:off x="318426" y="5024200"/>
            <a:ext cx="84576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a:solidFill>
                  <a:schemeClr val="dk1"/>
                </a:solidFill>
              </a:rPr>
              <a:t>The average acceptor strength improves up to 80 bp.. Individual sites show a sharp increase at 20 to 50 bp.</a:t>
            </a:r>
            <a:endParaRPr/>
          </a:p>
        </p:txBody>
      </p:sp>
      <p:sp>
        <p:nvSpPr>
          <p:cNvPr id="2" name="TextBox 1">
            <a:extLst>
              <a:ext uri="{FF2B5EF4-FFF2-40B4-BE49-F238E27FC236}">
                <a16:creationId xmlns:a16="http://schemas.microsoft.com/office/drawing/2014/main" id="{D1A484F3-7B04-20A9-F737-F79C6736EDAB}"/>
              </a:ext>
            </a:extLst>
          </p:cNvPr>
          <p:cNvSpPr txBox="1"/>
          <p:nvPr/>
        </p:nvSpPr>
        <p:spPr>
          <a:xfrm>
            <a:off x="6748053" y="1127716"/>
            <a:ext cx="1794081" cy="461665"/>
          </a:xfrm>
          <a:prstGeom prst="rect">
            <a:avLst/>
          </a:prstGeom>
          <a:noFill/>
        </p:spPr>
        <p:txBody>
          <a:bodyPr wrap="none" rtlCol="0">
            <a:spAutoFit/>
          </a:bodyPr>
          <a:lstStyle/>
          <a:p>
            <a:r>
              <a:rPr lang="en-US" sz="2400" dirty="0"/>
              <a:t>(Wanru Lin)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51"/>
        <p:cNvGrpSpPr/>
        <p:nvPr/>
      </p:nvGrpSpPr>
      <p:grpSpPr>
        <a:xfrm>
          <a:off x="0" y="0"/>
          <a:ext cx="0" cy="0"/>
          <a:chOff x="0" y="0"/>
          <a:chExt cx="0" cy="0"/>
        </a:xfrm>
      </p:grpSpPr>
      <p:sp>
        <p:nvSpPr>
          <p:cNvPr id="252" name="Google Shape;252;g3ae5fa56598_0_33"/>
          <p:cNvSpPr txBox="1">
            <a:spLocks noGrp="1"/>
          </p:cNvSpPr>
          <p:nvPr>
            <p:ph type="title"/>
          </p:nvPr>
        </p:nvSpPr>
        <p:spPr>
          <a:xfrm>
            <a:off x="204593" y="230472"/>
            <a:ext cx="6784036" cy="58473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dirty="0"/>
              <a:t>Does the variant alter splicing?</a:t>
            </a:r>
            <a:endParaRPr sz="2800" dirty="0"/>
          </a:p>
        </p:txBody>
      </p:sp>
      <p:sp>
        <p:nvSpPr>
          <p:cNvPr id="253" name="Google Shape;253;g3ae5fa56598_0_33"/>
          <p:cNvSpPr txBox="1"/>
          <p:nvPr/>
        </p:nvSpPr>
        <p:spPr>
          <a:xfrm>
            <a:off x="5125128" y="6167514"/>
            <a:ext cx="3916500" cy="6465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54" name="Google Shape;254;g3ae5fa56598_0_33"/>
          <p:cNvSpPr txBox="1"/>
          <p:nvPr/>
        </p:nvSpPr>
        <p:spPr>
          <a:xfrm>
            <a:off x="102272" y="6400800"/>
            <a:ext cx="34662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55" name="Google Shape;255;g3ae5fa56598_0_33"/>
          <p:cNvSpPr/>
          <p:nvPr/>
        </p:nvSpPr>
        <p:spPr>
          <a:xfrm>
            <a:off x="114137" y="112392"/>
            <a:ext cx="8939400" cy="6045000"/>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6" name="Google Shape;256;g3ae5fa56598_0_33"/>
          <p:cNvSpPr txBox="1"/>
          <p:nvPr/>
        </p:nvSpPr>
        <p:spPr>
          <a:xfrm>
            <a:off x="232711" y="815207"/>
            <a:ext cx="5275460"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2400" b="1" dirty="0">
                <a:solidFill>
                  <a:schemeClr val="dk1"/>
                </a:solidFill>
              </a:rPr>
              <a:t>The importance of context</a:t>
            </a:r>
            <a:endParaRPr dirty="0"/>
          </a:p>
        </p:txBody>
      </p:sp>
      <p:sp>
        <p:nvSpPr>
          <p:cNvPr id="257" name="Google Shape;257;g3ae5fa56598_0_33"/>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pic>
        <p:nvPicPr>
          <p:cNvPr id="3" name="Picture 2" descr="A blue grid with white squares&#10;&#10;AI-generated content may be incorrect.">
            <a:extLst>
              <a:ext uri="{FF2B5EF4-FFF2-40B4-BE49-F238E27FC236}">
                <a16:creationId xmlns:a16="http://schemas.microsoft.com/office/drawing/2014/main" id="{89D14D2D-3864-39F7-F197-A65F99E79C05}"/>
              </a:ext>
            </a:extLst>
          </p:cNvPr>
          <p:cNvPicPr>
            <a:picLocks noChangeAspect="1"/>
          </p:cNvPicPr>
          <p:nvPr/>
        </p:nvPicPr>
        <p:blipFill>
          <a:blip r:embed="rId3"/>
          <a:stretch>
            <a:fillRect/>
          </a:stretch>
        </p:blipFill>
        <p:spPr>
          <a:xfrm>
            <a:off x="2928257" y="1159096"/>
            <a:ext cx="6125281" cy="5003358"/>
          </a:xfrm>
          <a:prstGeom prst="rect">
            <a:avLst/>
          </a:prstGeom>
        </p:spPr>
      </p:pic>
      <p:sp>
        <p:nvSpPr>
          <p:cNvPr id="4" name="TextBox 3">
            <a:extLst>
              <a:ext uri="{FF2B5EF4-FFF2-40B4-BE49-F238E27FC236}">
                <a16:creationId xmlns:a16="http://schemas.microsoft.com/office/drawing/2014/main" id="{2D3198D9-6B55-4DA7-02EE-0B1746C43464}"/>
              </a:ext>
            </a:extLst>
          </p:cNvPr>
          <p:cNvSpPr txBox="1"/>
          <p:nvPr/>
        </p:nvSpPr>
        <p:spPr>
          <a:xfrm>
            <a:off x="6748053" y="626972"/>
            <a:ext cx="1794081" cy="461665"/>
          </a:xfrm>
          <a:prstGeom prst="rect">
            <a:avLst/>
          </a:prstGeom>
          <a:noFill/>
        </p:spPr>
        <p:txBody>
          <a:bodyPr wrap="none" rtlCol="0">
            <a:spAutoFit/>
          </a:bodyPr>
          <a:lstStyle/>
          <a:p>
            <a:r>
              <a:rPr lang="en-US" sz="2400" dirty="0"/>
              <a:t>(Wanru Lin)</a:t>
            </a:r>
          </a:p>
        </p:txBody>
      </p:sp>
      <p:sp>
        <p:nvSpPr>
          <p:cNvPr id="5" name="Google Shape;256;g3ae5fa56598_0_33">
            <a:extLst>
              <a:ext uri="{FF2B5EF4-FFF2-40B4-BE49-F238E27FC236}">
                <a16:creationId xmlns:a16="http://schemas.microsoft.com/office/drawing/2014/main" id="{1E27ED5F-CECF-116F-36CE-0926EE87F379}"/>
              </a:ext>
            </a:extLst>
          </p:cNvPr>
          <p:cNvSpPr txBox="1"/>
          <p:nvPr/>
        </p:nvSpPr>
        <p:spPr>
          <a:xfrm>
            <a:off x="298023" y="2317437"/>
            <a:ext cx="2412520" cy="301617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400"/>
              <a:buFont typeface="Arial"/>
              <a:buNone/>
            </a:pPr>
            <a:r>
              <a:rPr lang="en-US" sz="1800" b="1" dirty="0" err="1">
                <a:solidFill>
                  <a:schemeClr val="dk1"/>
                </a:solidFill>
              </a:rPr>
              <a:t>SpliceAI</a:t>
            </a:r>
            <a:r>
              <a:rPr lang="en-US" sz="2400" b="1" dirty="0">
                <a:solidFill>
                  <a:schemeClr val="dk1"/>
                </a:solidFill>
              </a:rPr>
              <a:t> </a:t>
            </a:r>
            <a:r>
              <a:rPr lang="en-US" sz="1800" b="1" dirty="0">
                <a:solidFill>
                  <a:schemeClr val="dk1"/>
                </a:solidFill>
              </a:rPr>
              <a:t>donor probability for 32 exons (from -40 to +3) in their natural, or other contexts (flanking </a:t>
            </a:r>
            <a:r>
              <a:rPr lang="en-US" sz="1800" b="1" dirty="0" err="1">
                <a:solidFill>
                  <a:schemeClr val="dk1"/>
                </a:solidFill>
              </a:rPr>
              <a:t>intons</a:t>
            </a:r>
            <a:r>
              <a:rPr lang="en-US" sz="1800" b="1" dirty="0">
                <a:solidFill>
                  <a:schemeClr val="dk1"/>
                </a:solidFill>
              </a:rPr>
              <a:t> plus 50 bp.).</a:t>
            </a:r>
          </a:p>
          <a:p>
            <a:pPr marL="0" marR="0" lvl="0" indent="0" algn="l" rtl="0">
              <a:spcBef>
                <a:spcPts val="0"/>
              </a:spcBef>
              <a:spcAft>
                <a:spcPts val="0"/>
              </a:spcAft>
              <a:buClr>
                <a:schemeClr val="dk1"/>
              </a:buClr>
              <a:buSzPts val="2400"/>
              <a:buFont typeface="Arial"/>
              <a:buNone/>
            </a:pPr>
            <a:endParaRPr lang="en-US" sz="1800" b="1" dirty="0">
              <a:solidFill>
                <a:schemeClr val="dk1"/>
              </a:solidFill>
            </a:endParaRPr>
          </a:p>
          <a:p>
            <a:pPr marL="0" marR="0" lvl="0" indent="0" algn="l" rtl="0">
              <a:spcBef>
                <a:spcPts val="0"/>
              </a:spcBef>
              <a:spcAft>
                <a:spcPts val="0"/>
              </a:spcAft>
              <a:buClr>
                <a:schemeClr val="dk1"/>
              </a:buClr>
              <a:buSzPts val="2400"/>
              <a:buFont typeface="Arial"/>
              <a:buNone/>
            </a:pPr>
            <a:r>
              <a:rPr lang="en-US" sz="2000" b="1" dirty="0">
                <a:solidFill>
                  <a:schemeClr val="dk1"/>
                </a:solidFill>
              </a:rPr>
              <a:t>rows: exons</a:t>
            </a:r>
            <a:br>
              <a:rPr lang="en-US" sz="2000" b="1" dirty="0">
                <a:solidFill>
                  <a:schemeClr val="dk1"/>
                </a:solidFill>
              </a:rPr>
            </a:br>
            <a:r>
              <a:rPr lang="en-US" sz="2000" b="1" dirty="0">
                <a:solidFill>
                  <a:schemeClr val="dk1"/>
                </a:solidFill>
              </a:rPr>
              <a:t>columns: context</a:t>
            </a:r>
            <a:endParaRPr sz="2000" b="1" dirty="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280"/>
        <p:cNvGrpSpPr/>
        <p:nvPr/>
      </p:nvGrpSpPr>
      <p:grpSpPr>
        <a:xfrm>
          <a:off x="0" y="0"/>
          <a:ext cx="0" cy="0"/>
          <a:chOff x="0" y="0"/>
          <a:chExt cx="0" cy="0"/>
        </a:xfrm>
      </p:grpSpPr>
      <p:sp>
        <p:nvSpPr>
          <p:cNvPr id="281" name="Google Shape;281;p13"/>
          <p:cNvSpPr txBox="1">
            <a:spLocks noGrp="1"/>
          </p:cNvSpPr>
          <p:nvPr>
            <p:ph type="title"/>
          </p:nvPr>
        </p:nvSpPr>
        <p:spPr>
          <a:xfrm>
            <a:off x="318419" y="349870"/>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How does the variant alter splicing?</a:t>
            </a:r>
            <a:endParaRPr sz="2800"/>
          </a:p>
        </p:txBody>
      </p:sp>
      <p:sp>
        <p:nvSpPr>
          <p:cNvPr id="282" name="Google Shape;282;p13"/>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283" name="Google Shape;283;p13"/>
          <p:cNvSpPr txBox="1"/>
          <p:nvPr/>
        </p:nvSpPr>
        <p:spPr>
          <a:xfrm>
            <a:off x="102272" y="6400800"/>
            <a:ext cx="3504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84" name="Google Shape;284;p13"/>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5" name="Google Shape;285;p13"/>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286" name="Google Shape;286;p13"/>
          <p:cNvSpPr/>
          <p:nvPr/>
        </p:nvSpPr>
        <p:spPr>
          <a:xfrm>
            <a:off x="1440670" y="1557489"/>
            <a:ext cx="1275931" cy="557062"/>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287" name="Google Shape;287;p13"/>
          <p:cNvCxnSpPr/>
          <p:nvPr/>
        </p:nvCxnSpPr>
        <p:spPr>
          <a:xfrm>
            <a:off x="2709779" y="1836020"/>
            <a:ext cx="1444235" cy="0"/>
          </a:xfrm>
          <a:prstGeom prst="straightConnector1">
            <a:avLst/>
          </a:prstGeom>
          <a:noFill/>
          <a:ln w="57150" cap="flat" cmpd="sng">
            <a:solidFill>
              <a:srgbClr val="ED7D31"/>
            </a:solidFill>
            <a:prstDash val="solid"/>
            <a:miter lim="800000"/>
            <a:headEnd type="none" w="sm" len="sm"/>
            <a:tailEnd type="none" w="sm" len="sm"/>
          </a:ln>
        </p:spPr>
      </p:cxnSp>
      <p:sp>
        <p:nvSpPr>
          <p:cNvPr id="288" name="Google Shape;288;p13"/>
          <p:cNvSpPr/>
          <p:nvPr/>
        </p:nvSpPr>
        <p:spPr>
          <a:xfrm>
            <a:off x="4106252" y="1557489"/>
            <a:ext cx="1275931" cy="557062"/>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289" name="Google Shape;289;p13"/>
          <p:cNvCxnSpPr/>
          <p:nvPr/>
        </p:nvCxnSpPr>
        <p:spPr>
          <a:xfrm>
            <a:off x="5382184" y="1836020"/>
            <a:ext cx="1444235" cy="0"/>
          </a:xfrm>
          <a:prstGeom prst="straightConnector1">
            <a:avLst/>
          </a:prstGeom>
          <a:noFill/>
          <a:ln w="57150" cap="flat" cmpd="sng">
            <a:solidFill>
              <a:srgbClr val="C00000"/>
            </a:solidFill>
            <a:prstDash val="solid"/>
            <a:miter lim="800000"/>
            <a:headEnd type="none" w="sm" len="sm"/>
            <a:tailEnd type="none" w="sm" len="sm"/>
          </a:ln>
        </p:spPr>
      </p:cxnSp>
      <p:sp>
        <p:nvSpPr>
          <p:cNvPr id="290" name="Google Shape;290;p13"/>
          <p:cNvSpPr/>
          <p:nvPr/>
        </p:nvSpPr>
        <p:spPr>
          <a:xfrm>
            <a:off x="6778657" y="1557489"/>
            <a:ext cx="1275931" cy="557062"/>
          </a:xfrm>
          <a:prstGeom prst="rect">
            <a:avLst/>
          </a:prstGeom>
          <a:solidFill>
            <a:srgbClr val="7B7B7B"/>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1" name="Google Shape;291;p13"/>
          <p:cNvSpPr txBox="1"/>
          <p:nvPr/>
        </p:nvSpPr>
        <p:spPr>
          <a:xfrm>
            <a:off x="453533" y="2380138"/>
            <a:ext cx="32502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Intron retention</a:t>
            </a:r>
            <a:endParaRPr/>
          </a:p>
        </p:txBody>
      </p:sp>
      <p:sp>
        <p:nvSpPr>
          <p:cNvPr id="292" name="Google Shape;292;p13"/>
          <p:cNvSpPr/>
          <p:nvPr/>
        </p:nvSpPr>
        <p:spPr>
          <a:xfrm>
            <a:off x="1440670" y="2938842"/>
            <a:ext cx="1275931" cy="37678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3" name="Google Shape;293;p13"/>
          <p:cNvSpPr/>
          <p:nvPr/>
        </p:nvSpPr>
        <p:spPr>
          <a:xfrm>
            <a:off x="4106252" y="2938842"/>
            <a:ext cx="1275931" cy="376788"/>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4" name="Google Shape;294;p13"/>
          <p:cNvSpPr/>
          <p:nvPr/>
        </p:nvSpPr>
        <p:spPr>
          <a:xfrm>
            <a:off x="6778657" y="2938842"/>
            <a:ext cx="1275931" cy="376788"/>
          </a:xfrm>
          <a:prstGeom prst="rect">
            <a:avLst/>
          </a:prstGeom>
          <a:solidFill>
            <a:srgbClr val="7B7B7B"/>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5" name="Google Shape;295;p13"/>
          <p:cNvSpPr/>
          <p:nvPr/>
        </p:nvSpPr>
        <p:spPr>
          <a:xfrm>
            <a:off x="5382184" y="2940177"/>
            <a:ext cx="1396473" cy="376788"/>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6" name="Google Shape;296;p13"/>
          <p:cNvSpPr txBox="1"/>
          <p:nvPr/>
        </p:nvSpPr>
        <p:spPr>
          <a:xfrm>
            <a:off x="580948" y="3673000"/>
            <a:ext cx="2135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Exon skipping</a:t>
            </a:r>
            <a:endParaRPr/>
          </a:p>
        </p:txBody>
      </p:sp>
      <p:sp>
        <p:nvSpPr>
          <p:cNvPr id="297" name="Google Shape;297;p13"/>
          <p:cNvSpPr/>
          <p:nvPr/>
        </p:nvSpPr>
        <p:spPr>
          <a:xfrm>
            <a:off x="3124109" y="3795577"/>
            <a:ext cx="1275900" cy="376800"/>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8" name="Google Shape;298;p13"/>
          <p:cNvSpPr/>
          <p:nvPr/>
        </p:nvSpPr>
        <p:spPr>
          <a:xfrm>
            <a:off x="4379709" y="3795577"/>
            <a:ext cx="1275900" cy="376800"/>
          </a:xfrm>
          <a:prstGeom prst="rect">
            <a:avLst/>
          </a:prstGeom>
          <a:solidFill>
            <a:srgbClr val="7B7B7B"/>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99" name="Google Shape;299;p13"/>
          <p:cNvSpPr txBox="1"/>
          <p:nvPr/>
        </p:nvSpPr>
        <p:spPr>
          <a:xfrm>
            <a:off x="366950" y="4511388"/>
            <a:ext cx="52887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Cryptic site activation (or choice)</a:t>
            </a:r>
            <a:endParaRPr/>
          </a:p>
        </p:txBody>
      </p:sp>
      <p:sp>
        <p:nvSpPr>
          <p:cNvPr id="300" name="Google Shape;300;p13"/>
          <p:cNvSpPr/>
          <p:nvPr/>
        </p:nvSpPr>
        <p:spPr>
          <a:xfrm>
            <a:off x="1035830" y="5107539"/>
            <a:ext cx="1275931" cy="37678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1" name="Google Shape;301;p13"/>
          <p:cNvSpPr/>
          <p:nvPr/>
        </p:nvSpPr>
        <p:spPr>
          <a:xfrm>
            <a:off x="2618943" y="5107539"/>
            <a:ext cx="1275931" cy="376788"/>
          </a:xfrm>
          <a:prstGeom prst="rect">
            <a:avLst/>
          </a:prstGeom>
          <a:solidFill>
            <a:srgbClr val="7B7B7B"/>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2" name="Google Shape;302;p13"/>
          <p:cNvSpPr/>
          <p:nvPr/>
        </p:nvSpPr>
        <p:spPr>
          <a:xfrm>
            <a:off x="2311762" y="5109612"/>
            <a:ext cx="307181" cy="376788"/>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3" name="Google Shape;303;p13"/>
          <p:cNvSpPr txBox="1"/>
          <p:nvPr/>
        </p:nvSpPr>
        <p:spPr>
          <a:xfrm>
            <a:off x="4158164" y="5126096"/>
            <a:ext cx="328585" cy="3396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Calibri"/>
              <a:buNone/>
            </a:pPr>
            <a:r>
              <a:rPr lang="en-US" sz="2400" b="0" i="0" u="none" strike="noStrike" cap="none">
                <a:solidFill>
                  <a:srgbClr val="000000"/>
                </a:solidFill>
                <a:latin typeface="Calibri"/>
                <a:ea typeface="Calibri"/>
                <a:cs typeface="Calibri"/>
                <a:sym typeface="Calibri"/>
              </a:rPr>
              <a:t>or</a:t>
            </a:r>
            <a:endParaRPr/>
          </a:p>
        </p:txBody>
      </p:sp>
      <p:sp>
        <p:nvSpPr>
          <p:cNvPr id="304" name="Google Shape;304;p13"/>
          <p:cNvSpPr/>
          <p:nvPr/>
        </p:nvSpPr>
        <p:spPr>
          <a:xfrm>
            <a:off x="4788706" y="5077334"/>
            <a:ext cx="1275931" cy="376788"/>
          </a:xfrm>
          <a:prstGeom prst="rect">
            <a:avLst/>
          </a:prstGeom>
          <a:solidFill>
            <a:srgbClr val="4472C4"/>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5" name="Google Shape;305;p13"/>
          <p:cNvSpPr/>
          <p:nvPr/>
        </p:nvSpPr>
        <p:spPr>
          <a:xfrm>
            <a:off x="6064638" y="5078669"/>
            <a:ext cx="1275931" cy="376788"/>
          </a:xfrm>
          <a:prstGeom prst="rect">
            <a:avLst/>
          </a:prstGeom>
          <a:solidFill>
            <a:srgbClr val="548135"/>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6" name="Google Shape;306;p13"/>
          <p:cNvSpPr/>
          <p:nvPr/>
        </p:nvSpPr>
        <p:spPr>
          <a:xfrm>
            <a:off x="7475188" y="5078045"/>
            <a:ext cx="1275931" cy="376788"/>
          </a:xfrm>
          <a:prstGeom prst="rect">
            <a:avLst/>
          </a:prstGeom>
          <a:solidFill>
            <a:srgbClr val="7B7B7B"/>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07" name="Google Shape;307;p13"/>
          <p:cNvSpPr/>
          <p:nvPr/>
        </p:nvSpPr>
        <p:spPr>
          <a:xfrm>
            <a:off x="7340569" y="5080004"/>
            <a:ext cx="134050" cy="376788"/>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Arial"/>
              <a:buNone/>
            </a:pPr>
            <a:endParaRPr sz="1800" b="0" i="0" u="none" strike="noStrike" cap="none">
              <a:solidFill>
                <a:srgbClr val="FFFFFF"/>
              </a:solidFill>
              <a:latin typeface="Calibri"/>
              <a:ea typeface="Calibri"/>
              <a:cs typeface="Calibri"/>
              <a:sym typeface="Calibri"/>
            </a:endParaRPr>
          </a:p>
        </p:txBody>
      </p:sp>
      <p:cxnSp>
        <p:nvCxnSpPr>
          <p:cNvPr id="308" name="Google Shape;308;p13"/>
          <p:cNvCxnSpPr>
            <a:endCxn id="293" idx="1"/>
          </p:cNvCxnSpPr>
          <p:nvPr/>
        </p:nvCxnSpPr>
        <p:spPr>
          <a:xfrm>
            <a:off x="2716652" y="3107436"/>
            <a:ext cx="1389600" cy="19800"/>
          </a:xfrm>
          <a:prstGeom prst="straightConnector1">
            <a:avLst/>
          </a:prstGeom>
          <a:noFill/>
          <a:ln w="57150" cap="flat" cmpd="sng">
            <a:solidFill>
              <a:srgbClr val="ED7D31"/>
            </a:solidFill>
            <a:prstDash val="solid"/>
            <a:miter lim="800000"/>
            <a:headEnd type="none" w="sm" len="sm"/>
            <a:tailEnd type="none" w="sm" len="sm"/>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12"/>
        <p:cNvGrpSpPr/>
        <p:nvPr/>
      </p:nvGrpSpPr>
      <p:grpSpPr>
        <a:xfrm>
          <a:off x="0" y="0"/>
          <a:ext cx="0" cy="0"/>
          <a:chOff x="0" y="0"/>
          <a:chExt cx="0" cy="0"/>
        </a:xfrm>
      </p:grpSpPr>
      <p:sp>
        <p:nvSpPr>
          <p:cNvPr id="313" name="Google Shape;313;p14"/>
          <p:cNvSpPr txBox="1">
            <a:spLocks noGrp="1"/>
          </p:cNvSpPr>
          <p:nvPr>
            <p:ph type="title"/>
          </p:nvPr>
        </p:nvSpPr>
        <p:spPr>
          <a:xfrm>
            <a:off x="318419" y="349870"/>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endParaRPr sz="2800"/>
          </a:p>
        </p:txBody>
      </p:sp>
      <p:sp>
        <p:nvSpPr>
          <p:cNvPr id="314" name="Google Shape;314;p14"/>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15" name="Google Shape;315;p14"/>
          <p:cNvSpPr txBox="1"/>
          <p:nvPr/>
        </p:nvSpPr>
        <p:spPr>
          <a:xfrm>
            <a:off x="102273" y="6400800"/>
            <a:ext cx="3273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16" name="Google Shape;316;p14"/>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17" name="Google Shape;317;p14"/>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18" name="Google Shape;31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sp>
        <p:nvSpPr>
          <p:cNvPr id="319" name="Google Shape;319;p14"/>
          <p:cNvSpPr txBox="1"/>
          <p:nvPr/>
        </p:nvSpPr>
        <p:spPr>
          <a:xfrm>
            <a:off x="495300" y="980811"/>
            <a:ext cx="8458200" cy="584775"/>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Are they predicted to be coding?</a:t>
            </a:r>
            <a:endParaRPr/>
          </a:p>
        </p:txBody>
      </p:sp>
      <p:sp>
        <p:nvSpPr>
          <p:cNvPr id="320" name="Google Shape;320;p14"/>
          <p:cNvSpPr txBox="1"/>
          <p:nvPr/>
        </p:nvSpPr>
        <p:spPr>
          <a:xfrm>
            <a:off x="495300" y="1754422"/>
            <a:ext cx="8458200" cy="169277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Are they regulatory?</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poison exons can be essential</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 potassium channels (seizure)</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 SR protein poison exons</a:t>
            </a:r>
            <a:endParaRPr/>
          </a:p>
        </p:txBody>
      </p:sp>
      <p:sp>
        <p:nvSpPr>
          <p:cNvPr id="321" name="Google Shape;321;p14"/>
          <p:cNvSpPr txBox="1"/>
          <p:nvPr/>
        </p:nvSpPr>
        <p:spPr>
          <a:xfrm>
            <a:off x="495300" y="3447193"/>
            <a:ext cx="8458200" cy="206210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Do novel isoforms have novel functions?</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 p53 exon 6 truncating “separation of function”  </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 SR protein poison exons</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 oncogenic activation of MET by exon 14 skipping </a:t>
            </a:r>
            <a:endParaRPr/>
          </a:p>
          <a:p>
            <a:pPr marL="0" marR="0" lvl="0" indent="0" algn="l" rtl="0">
              <a:spcBef>
                <a:spcPts val="0"/>
              </a:spcBef>
              <a:spcAft>
                <a:spcPts val="0"/>
              </a:spcAft>
              <a:buClr>
                <a:schemeClr val="dk1"/>
              </a:buClr>
              <a:buSzPts val="2400"/>
              <a:buFont typeface="Arial"/>
              <a:buNone/>
            </a:pPr>
            <a:r>
              <a:rPr lang="en-US" sz="2400" b="0">
                <a:solidFill>
                  <a:schemeClr val="dk1"/>
                </a:solidFill>
                <a:latin typeface="Arial"/>
                <a:ea typeface="Arial"/>
                <a:cs typeface="Arial"/>
                <a:sym typeface="Arial"/>
              </a:rPr>
              <a:t>          non-small cell lung cancer.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25"/>
        <p:cNvGrpSpPr/>
        <p:nvPr/>
      </p:nvGrpSpPr>
      <p:grpSpPr>
        <a:xfrm>
          <a:off x="0" y="0"/>
          <a:ext cx="0" cy="0"/>
          <a:chOff x="0" y="0"/>
          <a:chExt cx="0" cy="0"/>
        </a:xfrm>
      </p:grpSpPr>
      <p:sp>
        <p:nvSpPr>
          <p:cNvPr id="326" name="Google Shape;326;p15"/>
          <p:cNvSpPr txBox="1">
            <a:spLocks noGrp="1"/>
          </p:cNvSpPr>
          <p:nvPr>
            <p:ph type="title"/>
          </p:nvPr>
        </p:nvSpPr>
        <p:spPr>
          <a:xfrm>
            <a:off x="318419" y="349870"/>
            <a:ext cx="8229600" cy="1077218"/>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br>
              <a:rPr lang="en-US"/>
            </a:br>
            <a:r>
              <a:rPr lang="en-US"/>
              <a:t>(Are they noise?)</a:t>
            </a:r>
            <a:endParaRPr sz="2800"/>
          </a:p>
        </p:txBody>
      </p:sp>
      <p:sp>
        <p:nvSpPr>
          <p:cNvPr id="327" name="Google Shape;327;p15"/>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28" name="Google Shape;328;p15"/>
          <p:cNvSpPr txBox="1"/>
          <p:nvPr/>
        </p:nvSpPr>
        <p:spPr>
          <a:xfrm>
            <a:off x="102271" y="6400800"/>
            <a:ext cx="35529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29" name="Google Shape;329;p15"/>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30" name="Google Shape;330;p15"/>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31" name="Google Shape;331;p15"/>
          <p:cNvSpPr txBox="1"/>
          <p:nvPr/>
        </p:nvSpPr>
        <p:spPr>
          <a:xfrm>
            <a:off x="153875" y="5447563"/>
            <a:ext cx="10515600" cy="646200"/>
          </a:xfrm>
          <a:prstGeom prst="rect">
            <a:avLst/>
          </a:prstGeom>
          <a:noFill/>
          <a:ln>
            <a:noFill/>
          </a:ln>
        </p:spPr>
        <p:txBody>
          <a:bodyPr spcFirstLastPara="1" wrap="square" lIns="91425" tIns="45700" rIns="91425" bIns="45700" anchor="t" anchorCtr="0">
            <a:noAutofit/>
          </a:bodyPr>
          <a:lstStyle/>
          <a:p>
            <a:pPr marL="0" marR="0" lvl="0" indent="0" algn="l" rtl="0">
              <a:spcBef>
                <a:spcPts val="640"/>
              </a:spcBef>
              <a:spcAft>
                <a:spcPts val="0"/>
              </a:spcAft>
              <a:buClr>
                <a:schemeClr val="dk1"/>
              </a:buClr>
              <a:buSzPts val="3200"/>
              <a:buFont typeface="Arial"/>
              <a:buNone/>
            </a:pPr>
            <a:r>
              <a:rPr lang="en-US" sz="3200">
                <a:solidFill>
                  <a:schemeClr val="dk1"/>
                </a:solidFill>
                <a:latin typeface="Arial"/>
                <a:ea typeface="Arial"/>
                <a:cs typeface="Arial"/>
                <a:sym typeface="Arial"/>
              </a:rPr>
              <a:t>Problem: a lot of alternative splicing is just noise</a:t>
            </a:r>
            <a:endParaRPr sz="3200">
              <a:solidFill>
                <a:schemeClr val="dk1"/>
              </a:solidFill>
              <a:latin typeface="Arial"/>
              <a:ea typeface="Arial"/>
              <a:cs typeface="Arial"/>
              <a:sym typeface="Arial"/>
            </a:endParaRPr>
          </a:p>
        </p:txBody>
      </p:sp>
      <p:pic>
        <p:nvPicPr>
          <p:cNvPr id="332" name="Google Shape;332;p15" descr="A close up of a sign&#10;&#10;Description automatically generated"/>
          <p:cNvPicPr preferRelativeResize="0"/>
          <p:nvPr/>
        </p:nvPicPr>
        <p:blipFill rotWithShape="1">
          <a:blip r:embed="rId3">
            <a:alphaModFix/>
          </a:blip>
          <a:srcRect/>
          <a:stretch/>
        </p:blipFill>
        <p:spPr>
          <a:xfrm>
            <a:off x="318419" y="2693027"/>
            <a:ext cx="7190804" cy="1008731"/>
          </a:xfrm>
          <a:prstGeom prst="rect">
            <a:avLst/>
          </a:prstGeom>
          <a:noFill/>
          <a:ln>
            <a:noFill/>
          </a:ln>
          <a:effectLst>
            <a:outerShdw blurRad="50800" dist="38100" dir="2700000" algn="tl" rotWithShape="0">
              <a:srgbClr val="000000">
                <a:alpha val="40000"/>
              </a:srgbClr>
            </a:outerShdw>
          </a:effectLst>
        </p:spPr>
      </p:pic>
      <p:pic>
        <p:nvPicPr>
          <p:cNvPr id="333" name="Google Shape;333;p15" descr="A close up of a name&#10;&#10;Description automatically generated"/>
          <p:cNvPicPr preferRelativeResize="0"/>
          <p:nvPr/>
        </p:nvPicPr>
        <p:blipFill rotWithShape="1">
          <a:blip r:embed="rId4">
            <a:alphaModFix/>
          </a:blip>
          <a:srcRect/>
          <a:stretch/>
        </p:blipFill>
        <p:spPr>
          <a:xfrm>
            <a:off x="318419" y="1572008"/>
            <a:ext cx="7192690" cy="1008731"/>
          </a:xfrm>
          <a:prstGeom prst="rect">
            <a:avLst/>
          </a:prstGeom>
          <a:noFill/>
          <a:ln>
            <a:noFill/>
          </a:ln>
          <a:effectLst>
            <a:outerShdw blurRad="50800" dist="38100" dir="2700000" algn="tl" rotWithShape="0">
              <a:srgbClr val="000000">
                <a:alpha val="40000"/>
              </a:srgbClr>
            </a:outerShdw>
          </a:effectLst>
        </p:spPr>
      </p:pic>
      <p:sp>
        <p:nvSpPr>
          <p:cNvPr id="334" name="Google Shape;33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pic>
        <p:nvPicPr>
          <p:cNvPr id="335" name="Google Shape;335;p15"/>
          <p:cNvPicPr preferRelativeResize="0"/>
          <p:nvPr/>
        </p:nvPicPr>
        <p:blipFill rotWithShape="1">
          <a:blip r:embed="rId5">
            <a:alphaModFix/>
          </a:blip>
          <a:srcRect/>
          <a:stretch/>
        </p:blipFill>
        <p:spPr>
          <a:xfrm>
            <a:off x="762000" y="3798097"/>
            <a:ext cx="4556958" cy="1575711"/>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39"/>
        <p:cNvGrpSpPr/>
        <p:nvPr/>
      </p:nvGrpSpPr>
      <p:grpSpPr>
        <a:xfrm>
          <a:off x="0" y="0"/>
          <a:ext cx="0" cy="0"/>
          <a:chOff x="0" y="0"/>
          <a:chExt cx="0" cy="0"/>
        </a:xfrm>
      </p:grpSpPr>
      <p:sp>
        <p:nvSpPr>
          <p:cNvPr id="340" name="Google Shape;340;p16"/>
          <p:cNvSpPr txBox="1">
            <a:spLocks noGrp="1"/>
          </p:cNvSpPr>
          <p:nvPr>
            <p:ph type="title"/>
          </p:nvPr>
        </p:nvSpPr>
        <p:spPr>
          <a:xfrm>
            <a:off x="318419" y="349870"/>
            <a:ext cx="8229600" cy="95410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br>
              <a:rPr lang="en-US"/>
            </a:br>
            <a:r>
              <a:rPr lang="en-US" sz="2400"/>
              <a:t>Annotated sites can be nonfunctional – e.g. progerin</a:t>
            </a:r>
            <a:endParaRPr sz="2400"/>
          </a:p>
        </p:txBody>
      </p:sp>
      <p:sp>
        <p:nvSpPr>
          <p:cNvPr id="341" name="Google Shape;341;p16"/>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42" name="Google Shape;342;p16"/>
          <p:cNvSpPr txBox="1"/>
          <p:nvPr/>
        </p:nvSpPr>
        <p:spPr>
          <a:xfrm>
            <a:off x="102272" y="6400800"/>
            <a:ext cx="34086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43" name="Google Shape;343;p16"/>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4" name="Google Shape;344;p16"/>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45" name="Google Shape;34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graphicFrame>
        <p:nvGraphicFramePr>
          <p:cNvPr id="346" name="Google Shape;346;p16"/>
          <p:cNvGraphicFramePr/>
          <p:nvPr/>
        </p:nvGraphicFramePr>
        <p:xfrm>
          <a:off x="457200" y="3429000"/>
          <a:ext cx="3871900" cy="2400440"/>
        </p:xfrm>
        <a:graphic>
          <a:graphicData uri="http://schemas.openxmlformats.org/drawingml/2006/table">
            <a:tbl>
              <a:tblPr>
                <a:noFill/>
                <a:tableStyleId>{AA5A4ED9-F134-4002-B3C5-8A636B75971D}</a:tableStyleId>
              </a:tblPr>
              <a:tblGrid>
                <a:gridCol w="872600">
                  <a:extLst>
                    <a:ext uri="{9D8B030D-6E8A-4147-A177-3AD203B41FA5}">
                      <a16:colId xmlns:a16="http://schemas.microsoft.com/office/drawing/2014/main" val="20000"/>
                    </a:ext>
                  </a:extLst>
                </a:gridCol>
                <a:gridCol w="1160375">
                  <a:extLst>
                    <a:ext uri="{9D8B030D-6E8A-4147-A177-3AD203B41FA5}">
                      <a16:colId xmlns:a16="http://schemas.microsoft.com/office/drawing/2014/main" val="20001"/>
                    </a:ext>
                  </a:extLst>
                </a:gridCol>
                <a:gridCol w="757200">
                  <a:extLst>
                    <a:ext uri="{9D8B030D-6E8A-4147-A177-3AD203B41FA5}">
                      <a16:colId xmlns:a16="http://schemas.microsoft.com/office/drawing/2014/main" val="20002"/>
                    </a:ext>
                  </a:extLst>
                </a:gridCol>
                <a:gridCol w="1081725">
                  <a:extLst>
                    <a:ext uri="{9D8B030D-6E8A-4147-A177-3AD203B41FA5}">
                      <a16:colId xmlns:a16="http://schemas.microsoft.com/office/drawing/2014/main" val="20003"/>
                    </a:ext>
                  </a:extLst>
                </a:gridCol>
              </a:tblGrid>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Transcript</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Sequence in 5’ splice sites</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MaxEnt score</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Species</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CAGgtgggc</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t>8.07</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t>Human</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CAGgtgagt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10.67</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Human</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GGGgctggt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-7.44</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Opossum</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CAGgtaagt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400" u="none" strike="noStrike" cap="none"/>
                        <a:t>10.86</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Opossum</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CAGaacgcc</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-16.09</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Zebra finch</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CAGgtcagt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8.94</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Zebra finch</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pic>
        <p:nvPicPr>
          <p:cNvPr id="347" name="Google Shape;347;p16" descr="A screenshot of a computer&#10;&#10;Description automatically generated"/>
          <p:cNvPicPr preferRelativeResize="0"/>
          <p:nvPr/>
        </p:nvPicPr>
        <p:blipFill rotWithShape="1">
          <a:blip r:embed="rId3">
            <a:alphaModFix/>
          </a:blip>
          <a:srcRect t="41114"/>
          <a:stretch/>
        </p:blipFill>
        <p:spPr>
          <a:xfrm>
            <a:off x="4830849" y="2887305"/>
            <a:ext cx="3352800" cy="1071325"/>
          </a:xfrm>
          <a:prstGeom prst="rect">
            <a:avLst/>
          </a:prstGeom>
          <a:noFill/>
          <a:ln>
            <a:noFill/>
          </a:ln>
          <a:effectLst>
            <a:outerShdw blurRad="38100" dist="28575" dir="2700000" algn="tl" rotWithShape="0">
              <a:srgbClr val="000000">
                <a:alpha val="40000"/>
              </a:srgbClr>
            </a:outerShdw>
          </a:effectLst>
        </p:spPr>
      </p:pic>
      <p:sp>
        <p:nvSpPr>
          <p:cNvPr id="348" name="Google Shape;348;p16"/>
          <p:cNvSpPr txBox="1"/>
          <p:nvPr/>
        </p:nvSpPr>
        <p:spPr>
          <a:xfrm>
            <a:off x="6530689" y="2192046"/>
            <a:ext cx="1805400" cy="500100"/>
          </a:xfrm>
          <a:prstGeom prst="rect">
            <a:avLst/>
          </a:prstGeom>
          <a:noFill/>
          <a:ln>
            <a:noFill/>
          </a:ln>
        </p:spPr>
        <p:txBody>
          <a:bodyPr spcFirstLastPara="1" wrap="square" lIns="68575" tIns="34275" rIns="68575" bIns="34275" anchor="t" anchorCtr="0">
            <a:spAutoFit/>
          </a:bodyPr>
          <a:lstStyle/>
          <a:p>
            <a:pPr marL="0" marR="0" lvl="0" indent="0" algn="ctr"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Progerin transcript</a:t>
            </a:r>
            <a:endParaRPr sz="1100">
              <a:solidFill>
                <a:srgbClr val="000000"/>
              </a:solidFill>
              <a:latin typeface="Arial"/>
              <a:ea typeface="Arial"/>
              <a:cs typeface="Arial"/>
              <a:sym typeface="Arial"/>
            </a:endParaRPr>
          </a:p>
          <a:p>
            <a:pPr marL="0" marR="0" lvl="0" indent="0" algn="ctr" rtl="0">
              <a:spcBef>
                <a:spcPts val="0"/>
              </a:spcBef>
              <a:spcAft>
                <a:spcPts val="0"/>
              </a:spcAft>
              <a:buClr>
                <a:srgbClr val="000000"/>
              </a:buClr>
              <a:buSzPts val="1400"/>
              <a:buFont typeface="Arial"/>
              <a:buNone/>
            </a:pPr>
            <a:r>
              <a:rPr lang="en-US" sz="1400">
                <a:solidFill>
                  <a:srgbClr val="000000"/>
                </a:solidFill>
                <a:latin typeface="Calibri"/>
                <a:ea typeface="Calibri"/>
                <a:cs typeface="Calibri"/>
                <a:sym typeface="Calibri"/>
              </a:rPr>
              <a:t>splice site</a:t>
            </a:r>
            <a:endParaRPr sz="1100">
              <a:solidFill>
                <a:srgbClr val="000000"/>
              </a:solidFill>
              <a:latin typeface="Arial"/>
              <a:ea typeface="Arial"/>
              <a:cs typeface="Arial"/>
              <a:sym typeface="Arial"/>
            </a:endParaRPr>
          </a:p>
        </p:txBody>
      </p:sp>
      <p:sp>
        <p:nvSpPr>
          <p:cNvPr id="349" name="Google Shape;349;p16"/>
          <p:cNvSpPr/>
          <p:nvPr/>
        </p:nvSpPr>
        <p:spPr>
          <a:xfrm rot="10800000">
            <a:off x="7385893" y="2637039"/>
            <a:ext cx="95100" cy="205500"/>
          </a:xfrm>
          <a:prstGeom prst="triangle">
            <a:avLst>
              <a:gd name="adj" fmla="val 50000"/>
            </a:avLst>
          </a:prstGeom>
          <a:solidFill>
            <a:srgbClr val="000000"/>
          </a:solidFill>
          <a:ln w="9525" cap="flat" cmpd="sng">
            <a:solidFill>
              <a:srgbClr val="00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50" name="Google Shape;350;p16" descr="A diagram of a cell line&#10;&#10;Description automatically generated"/>
          <p:cNvPicPr preferRelativeResize="0"/>
          <p:nvPr/>
        </p:nvPicPr>
        <p:blipFill rotWithShape="1">
          <a:blip r:embed="rId4">
            <a:alphaModFix/>
          </a:blip>
          <a:srcRect t="-1" b="-13685"/>
          <a:stretch/>
        </p:blipFill>
        <p:spPr>
          <a:xfrm>
            <a:off x="345146" y="1374779"/>
            <a:ext cx="4226853" cy="1901821"/>
          </a:xfrm>
          <a:prstGeom prst="rect">
            <a:avLst/>
          </a:prstGeom>
          <a:noFill/>
          <a:ln>
            <a:noFill/>
          </a:ln>
        </p:spPr>
      </p:pic>
      <p:sp>
        <p:nvSpPr>
          <p:cNvPr id="351" name="Google Shape;351;p16"/>
          <p:cNvSpPr txBox="1"/>
          <p:nvPr/>
        </p:nvSpPr>
        <p:spPr>
          <a:xfrm>
            <a:off x="3382163" y="2667000"/>
            <a:ext cx="17217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(Yu et al., 2023)</a:t>
            </a:r>
            <a:endParaRPr sz="1100" b="0" i="0" u="none" strike="noStrike" cap="none">
              <a:solidFill>
                <a:srgbClr val="000000"/>
              </a:solidFill>
              <a:latin typeface="Arial"/>
              <a:ea typeface="Arial"/>
              <a:cs typeface="Arial"/>
              <a:sym typeface="Arial"/>
            </a:endParaRPr>
          </a:p>
        </p:txBody>
      </p:sp>
      <p:pic>
        <p:nvPicPr>
          <p:cNvPr id="352" name="Google Shape;352;p16" descr="A close-up of a test&#10;&#10;Description automatically generated"/>
          <p:cNvPicPr preferRelativeResize="0"/>
          <p:nvPr/>
        </p:nvPicPr>
        <p:blipFill rotWithShape="1">
          <a:blip r:embed="rId5">
            <a:alphaModFix/>
          </a:blip>
          <a:srcRect/>
          <a:stretch/>
        </p:blipFill>
        <p:spPr>
          <a:xfrm>
            <a:off x="4963573" y="4190722"/>
            <a:ext cx="3048000" cy="1809750"/>
          </a:xfrm>
          <a:prstGeom prst="rect">
            <a:avLst/>
          </a:prstGeom>
          <a:noFill/>
          <a:ln>
            <a:noFill/>
          </a:ln>
        </p:spPr>
      </p:pic>
      <p:grpSp>
        <p:nvGrpSpPr>
          <p:cNvPr id="353" name="Google Shape;353;p16"/>
          <p:cNvGrpSpPr/>
          <p:nvPr/>
        </p:nvGrpSpPr>
        <p:grpSpPr>
          <a:xfrm>
            <a:off x="7437549" y="5840928"/>
            <a:ext cx="228525" cy="140400"/>
            <a:chOff x="10490200" y="6492875"/>
            <a:chExt cx="304700" cy="187200"/>
          </a:xfrm>
        </p:grpSpPr>
        <p:sp>
          <p:nvSpPr>
            <p:cNvPr id="354" name="Google Shape;354;p16"/>
            <p:cNvSpPr/>
            <p:nvPr/>
          </p:nvSpPr>
          <p:spPr>
            <a:xfrm>
              <a:off x="10490200" y="6492875"/>
              <a:ext cx="126900" cy="187200"/>
            </a:xfrm>
            <a:prstGeom prst="triangle">
              <a:avLst>
                <a:gd name="adj" fmla="val 50000"/>
              </a:avLst>
            </a:prstGeom>
            <a:solidFill>
              <a:srgbClr val="FF0204"/>
            </a:solidFill>
            <a:ln w="9525" cap="flat" cmpd="sng">
              <a:solidFill>
                <a:srgbClr val="FF0204"/>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55" name="Google Shape;355;p16"/>
            <p:cNvSpPr/>
            <p:nvPr/>
          </p:nvSpPr>
          <p:spPr>
            <a:xfrm>
              <a:off x="10668000" y="6492875"/>
              <a:ext cx="126900" cy="187200"/>
            </a:xfrm>
            <a:prstGeom prst="triangle">
              <a:avLst>
                <a:gd name="adj" fmla="val 50000"/>
              </a:avLst>
            </a:prstGeom>
            <a:solidFill>
              <a:srgbClr val="FF0204"/>
            </a:solidFill>
            <a:ln w="9525" cap="flat" cmpd="sng">
              <a:solidFill>
                <a:srgbClr val="FF0204"/>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sp>
        <p:nvSpPr>
          <p:cNvPr id="356" name="Google Shape;356;p16"/>
          <p:cNvSpPr txBox="1"/>
          <p:nvPr/>
        </p:nvSpPr>
        <p:spPr>
          <a:xfrm>
            <a:off x="4725524" y="4487314"/>
            <a:ext cx="1805400" cy="5001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Lamin A transcript</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Calibri"/>
                <a:ea typeface="Calibri"/>
                <a:cs typeface="Calibri"/>
                <a:sym typeface="Calibri"/>
              </a:rPr>
              <a:t>splice site</a:t>
            </a:r>
            <a:endParaRPr sz="1100" b="0" i="0" u="none" strike="noStrike" cap="none">
              <a:solidFill>
                <a:srgbClr val="000000"/>
              </a:solidFill>
              <a:latin typeface="Arial"/>
              <a:ea typeface="Arial"/>
              <a:cs typeface="Arial"/>
              <a:sym typeface="Arial"/>
            </a:endParaRPr>
          </a:p>
        </p:txBody>
      </p:sp>
      <p:sp>
        <p:nvSpPr>
          <p:cNvPr id="357" name="Google Shape;357;p16"/>
          <p:cNvSpPr/>
          <p:nvPr/>
        </p:nvSpPr>
        <p:spPr>
          <a:xfrm rot="10800000">
            <a:off x="7363694" y="4091188"/>
            <a:ext cx="95100" cy="205500"/>
          </a:xfrm>
          <a:prstGeom prst="triangle">
            <a:avLst>
              <a:gd name="adj" fmla="val 50000"/>
            </a:avLst>
          </a:prstGeom>
          <a:solidFill>
            <a:schemeClr val="dk1"/>
          </a:solidFill>
          <a:ln w="9525"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358" name="Google Shape;358;p16"/>
          <p:cNvSpPr/>
          <p:nvPr/>
        </p:nvSpPr>
        <p:spPr>
          <a:xfrm>
            <a:off x="4830849" y="4177854"/>
            <a:ext cx="142800" cy="1851900"/>
          </a:xfrm>
          <a:prstGeom prst="rect">
            <a:avLst/>
          </a:prstGeom>
          <a:solidFill>
            <a:schemeClr val="lt1"/>
          </a:solidFill>
          <a:ln w="19050" cap="flat" cmpd="sng">
            <a:solidFill>
              <a:schemeClr val="lt1"/>
            </a:solidFill>
            <a:prstDash val="solid"/>
            <a:round/>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100"/>
              <a:buFont typeface="Arial"/>
              <a:buNone/>
            </a:pPr>
            <a:endParaRPr sz="1100" b="0" i="0" u="none" strike="noStrike" cap="none">
              <a:solidFill>
                <a:schemeClr val="lt1"/>
              </a:solidFill>
              <a:latin typeface="Arial"/>
              <a:ea typeface="Arial"/>
              <a:cs typeface="Arial"/>
              <a:sym typeface="Arial"/>
            </a:endParaRPr>
          </a:p>
        </p:txBody>
      </p:sp>
      <p:pic>
        <p:nvPicPr>
          <p:cNvPr id="359" name="Google Shape;359;p16" descr="Figure 1"/>
          <p:cNvPicPr preferRelativeResize="0"/>
          <p:nvPr/>
        </p:nvPicPr>
        <p:blipFill rotWithShape="1">
          <a:blip r:embed="rId6">
            <a:alphaModFix/>
          </a:blip>
          <a:srcRect t="24010" r="54916" b="13249"/>
          <a:stretch/>
        </p:blipFill>
        <p:spPr>
          <a:xfrm>
            <a:off x="6749533" y="1447800"/>
            <a:ext cx="1586556" cy="64633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63"/>
        <p:cNvGrpSpPr/>
        <p:nvPr/>
      </p:nvGrpSpPr>
      <p:grpSpPr>
        <a:xfrm>
          <a:off x="0" y="0"/>
          <a:ext cx="0" cy="0"/>
          <a:chOff x="0" y="0"/>
          <a:chExt cx="0" cy="0"/>
        </a:xfrm>
      </p:grpSpPr>
      <p:sp>
        <p:nvSpPr>
          <p:cNvPr id="364" name="Google Shape;364;p17"/>
          <p:cNvSpPr txBox="1">
            <a:spLocks noGrp="1"/>
          </p:cNvSpPr>
          <p:nvPr>
            <p:ph type="title"/>
          </p:nvPr>
        </p:nvSpPr>
        <p:spPr>
          <a:xfrm>
            <a:off x="318419" y="349870"/>
            <a:ext cx="8229600" cy="95410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dirty="0"/>
              <a:t>What is the function of altered isoforms?</a:t>
            </a:r>
            <a:br>
              <a:rPr lang="en-US" dirty="0"/>
            </a:br>
            <a:r>
              <a:rPr lang="en-US" sz="2400" dirty="0"/>
              <a:t>Annotated sites can be nonfunctional – e.g. </a:t>
            </a:r>
            <a:r>
              <a:rPr lang="en-US" sz="2400" dirty="0" err="1"/>
              <a:t>progerin</a:t>
            </a:r>
            <a:endParaRPr sz="2400" dirty="0"/>
          </a:p>
        </p:txBody>
      </p:sp>
      <p:sp>
        <p:nvSpPr>
          <p:cNvPr id="365" name="Google Shape;365;p17"/>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66" name="Google Shape;366;p17"/>
          <p:cNvSpPr txBox="1"/>
          <p:nvPr/>
        </p:nvSpPr>
        <p:spPr>
          <a:xfrm>
            <a:off x="102273" y="6400800"/>
            <a:ext cx="3235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67" name="Google Shape;367;p17"/>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68" name="Google Shape;368;p17"/>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69" name="Google Shape;36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a:p>
        </p:txBody>
      </p:sp>
      <p:graphicFrame>
        <p:nvGraphicFramePr>
          <p:cNvPr id="370" name="Google Shape;370;p17"/>
          <p:cNvGraphicFramePr/>
          <p:nvPr/>
        </p:nvGraphicFramePr>
        <p:xfrm>
          <a:off x="457200" y="3429000"/>
          <a:ext cx="3871900" cy="2400440"/>
        </p:xfrm>
        <a:graphic>
          <a:graphicData uri="http://schemas.openxmlformats.org/drawingml/2006/table">
            <a:tbl>
              <a:tblPr>
                <a:noFill/>
                <a:tableStyleId>{AA5A4ED9-F134-4002-B3C5-8A636B75971D}</a:tableStyleId>
              </a:tblPr>
              <a:tblGrid>
                <a:gridCol w="872600">
                  <a:extLst>
                    <a:ext uri="{9D8B030D-6E8A-4147-A177-3AD203B41FA5}">
                      <a16:colId xmlns:a16="http://schemas.microsoft.com/office/drawing/2014/main" val="20000"/>
                    </a:ext>
                  </a:extLst>
                </a:gridCol>
                <a:gridCol w="1160375">
                  <a:extLst>
                    <a:ext uri="{9D8B030D-6E8A-4147-A177-3AD203B41FA5}">
                      <a16:colId xmlns:a16="http://schemas.microsoft.com/office/drawing/2014/main" val="20001"/>
                    </a:ext>
                  </a:extLst>
                </a:gridCol>
                <a:gridCol w="757200">
                  <a:extLst>
                    <a:ext uri="{9D8B030D-6E8A-4147-A177-3AD203B41FA5}">
                      <a16:colId xmlns:a16="http://schemas.microsoft.com/office/drawing/2014/main" val="20002"/>
                    </a:ext>
                  </a:extLst>
                </a:gridCol>
                <a:gridCol w="1081725">
                  <a:extLst>
                    <a:ext uri="{9D8B030D-6E8A-4147-A177-3AD203B41FA5}">
                      <a16:colId xmlns:a16="http://schemas.microsoft.com/office/drawing/2014/main" val="20003"/>
                    </a:ext>
                  </a:extLst>
                </a:gridCol>
              </a:tblGrid>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Transcript</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Sequence in 5’ splice sites</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MaxEnt score</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Species</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28575"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CAGgtgggc</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t>8.07</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400"/>
                        <a:buFont typeface="Calibri"/>
                        <a:buNone/>
                      </a:pPr>
                      <a:r>
                        <a:rPr lang="en-US" sz="1400" u="none" strike="noStrike" cap="none"/>
                        <a:t>Human</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2857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CAGgtgagt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10.67</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Human</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GGGgctggt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-7.44</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Opossum</a:t>
                      </a:r>
                      <a:endParaRPr sz="11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CAGgtaagt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800"/>
                        <a:buFont typeface="Arial"/>
                        <a:buNone/>
                      </a:pPr>
                      <a:r>
                        <a:rPr lang="en-US" sz="1400" u="none" strike="noStrike" cap="none"/>
                        <a:t>10.86</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Opossum</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Progerin</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CAGaacgcc</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-16.09</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Zebra finch</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278150">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Lamin A</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CAGgtcagt</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8.94</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400"/>
                        <a:buFont typeface="Arial"/>
                        <a:buNone/>
                      </a:pPr>
                      <a:r>
                        <a:rPr lang="en-US" sz="1400" u="none" strike="noStrike" cap="none"/>
                        <a:t>Zebra finch</a:t>
                      </a:r>
                      <a:endParaRPr sz="1400" u="none" strike="noStrike" cap="none"/>
                    </a:p>
                  </a:txBody>
                  <a:tcPr marL="68600" marR="686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371" name="Google Shape;371;p17"/>
          <p:cNvSpPr txBox="1"/>
          <p:nvPr/>
        </p:nvSpPr>
        <p:spPr>
          <a:xfrm>
            <a:off x="457200" y="2024579"/>
            <a:ext cx="4267200" cy="1177215"/>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800" b="0" i="0" u="none" strike="noStrike" cap="none" dirty="0">
                <a:solidFill>
                  <a:srgbClr val="000000"/>
                </a:solidFill>
                <a:latin typeface="Calibri"/>
                <a:ea typeface="Calibri"/>
                <a:cs typeface="Calibri"/>
                <a:sym typeface="Calibri"/>
              </a:rPr>
              <a:t>Wanru Lin in my lab developed a binary classifier to distinguish between functional and nonfunctional splice sites based on the </a:t>
            </a:r>
            <a:r>
              <a:rPr lang="en-US" sz="1800" b="0" i="0" u="none" strike="noStrike" cap="none" dirty="0" err="1">
                <a:solidFill>
                  <a:srgbClr val="000000"/>
                </a:solidFill>
                <a:latin typeface="Calibri"/>
                <a:ea typeface="Calibri"/>
                <a:cs typeface="Calibri"/>
                <a:sym typeface="Calibri"/>
              </a:rPr>
              <a:t>MaxEnt</a:t>
            </a:r>
            <a:r>
              <a:rPr lang="en-US" sz="1800" b="0" i="0" u="none" strike="noStrike" cap="none" dirty="0">
                <a:solidFill>
                  <a:srgbClr val="000000"/>
                </a:solidFill>
                <a:latin typeface="Calibri"/>
                <a:ea typeface="Calibri"/>
                <a:cs typeface="Calibri"/>
                <a:sym typeface="Calibri"/>
              </a:rPr>
              <a:t> scores across species</a:t>
            </a:r>
            <a:endParaRPr sz="1800" dirty="0">
              <a:solidFill>
                <a:schemeClr val="dk1"/>
              </a:solidFill>
              <a:latin typeface="Arial"/>
              <a:ea typeface="Arial"/>
              <a:cs typeface="Arial"/>
              <a:sym typeface="Arial"/>
            </a:endParaRPr>
          </a:p>
        </p:txBody>
      </p:sp>
      <p:sp>
        <p:nvSpPr>
          <p:cNvPr id="372" name="Google Shape;372;p17"/>
          <p:cNvSpPr txBox="1"/>
          <p:nvPr/>
        </p:nvSpPr>
        <p:spPr>
          <a:xfrm>
            <a:off x="5125128" y="2024579"/>
            <a:ext cx="3191540" cy="2562210"/>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800" b="0" i="0" u="none" strike="noStrike" cap="none" dirty="0">
                <a:solidFill>
                  <a:srgbClr val="000000"/>
                </a:solidFill>
                <a:latin typeface="Calibri"/>
                <a:ea typeface="Calibri"/>
                <a:cs typeface="Calibri"/>
                <a:sym typeface="Calibri"/>
              </a:rPr>
              <a:t>MANE transcript splice sites were used as </a:t>
            </a:r>
            <a:r>
              <a:rPr lang="en-US" sz="1800" dirty="0">
                <a:latin typeface="Calibri"/>
                <a:ea typeface="Calibri"/>
                <a:cs typeface="Calibri"/>
                <a:sym typeface="Calibri"/>
              </a:rPr>
              <a:t>true positives and non-annotated sites with high </a:t>
            </a:r>
            <a:r>
              <a:rPr lang="en-US" sz="1800" dirty="0" err="1">
                <a:latin typeface="Calibri"/>
                <a:ea typeface="Calibri"/>
                <a:cs typeface="Calibri"/>
                <a:sym typeface="Calibri"/>
              </a:rPr>
              <a:t>MaxEnt</a:t>
            </a:r>
            <a:r>
              <a:rPr lang="en-US" sz="1800" dirty="0">
                <a:latin typeface="Calibri"/>
                <a:ea typeface="Calibri"/>
                <a:cs typeface="Calibri"/>
                <a:sym typeface="Calibri"/>
              </a:rPr>
              <a:t> score were used as true negatives. </a:t>
            </a:r>
          </a:p>
          <a:p>
            <a:pPr marL="0" marR="0" lvl="0" indent="0" algn="l" rtl="0">
              <a:lnSpc>
                <a:spcPct val="100000"/>
              </a:lnSpc>
              <a:spcBef>
                <a:spcPts val="0"/>
              </a:spcBef>
              <a:spcAft>
                <a:spcPts val="0"/>
              </a:spcAft>
              <a:buClr>
                <a:srgbClr val="000000"/>
              </a:buClr>
              <a:buSzPts val="1400"/>
              <a:buFont typeface="Calibri"/>
              <a:buNone/>
            </a:pPr>
            <a:r>
              <a:rPr lang="en-US" sz="1800" dirty="0">
                <a:latin typeface="Calibri"/>
                <a:ea typeface="Calibri"/>
                <a:cs typeface="Calibri"/>
                <a:sym typeface="Calibri"/>
              </a:rPr>
              <a:t>Features were </a:t>
            </a:r>
            <a:r>
              <a:rPr lang="en-US" sz="1800" dirty="0" err="1">
                <a:latin typeface="Calibri"/>
                <a:ea typeface="Calibri"/>
                <a:cs typeface="Calibri"/>
                <a:sym typeface="Calibri"/>
              </a:rPr>
              <a:t>MaxEnt</a:t>
            </a:r>
            <a:r>
              <a:rPr lang="en-US" sz="1800" dirty="0">
                <a:latin typeface="Calibri"/>
                <a:ea typeface="Calibri"/>
                <a:cs typeface="Calibri"/>
                <a:sym typeface="Calibri"/>
              </a:rPr>
              <a:t> scores across species; the list of species was varied to optimize performance.  </a:t>
            </a:r>
            <a:endParaRPr sz="1800" dirty="0">
              <a:latin typeface="Calibri"/>
              <a:ea typeface="Calibri"/>
              <a:cs typeface="Calibri"/>
            </a:endParaRPr>
          </a:p>
        </p:txBody>
      </p:sp>
      <p:sp>
        <p:nvSpPr>
          <p:cNvPr id="2" name="Google Shape;364;p17">
            <a:extLst>
              <a:ext uri="{FF2B5EF4-FFF2-40B4-BE49-F238E27FC236}">
                <a16:creationId xmlns:a16="http://schemas.microsoft.com/office/drawing/2014/main" id="{0452249D-03F5-2575-FEA3-A9076EE50301}"/>
              </a:ext>
            </a:extLst>
          </p:cNvPr>
          <p:cNvSpPr txBox="1">
            <a:spLocks/>
          </p:cNvSpPr>
          <p:nvPr/>
        </p:nvSpPr>
        <p:spPr>
          <a:xfrm>
            <a:off x="861997" y="1439844"/>
            <a:ext cx="2786743" cy="584735"/>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l"/>
            <a:r>
              <a:rPr lang="en-US" dirty="0" err="1"/>
              <a:t>SpliceCons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76"/>
        <p:cNvGrpSpPr/>
        <p:nvPr/>
      </p:nvGrpSpPr>
      <p:grpSpPr>
        <a:xfrm>
          <a:off x="0" y="0"/>
          <a:ext cx="0" cy="0"/>
          <a:chOff x="0" y="0"/>
          <a:chExt cx="0" cy="0"/>
        </a:xfrm>
      </p:grpSpPr>
      <p:sp>
        <p:nvSpPr>
          <p:cNvPr id="377" name="Google Shape;377;p18"/>
          <p:cNvSpPr txBox="1">
            <a:spLocks noGrp="1"/>
          </p:cNvSpPr>
          <p:nvPr>
            <p:ph type="title"/>
          </p:nvPr>
        </p:nvSpPr>
        <p:spPr>
          <a:xfrm>
            <a:off x="318419" y="349870"/>
            <a:ext cx="8229600" cy="954107"/>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br>
              <a:rPr lang="en-US"/>
            </a:br>
            <a:r>
              <a:rPr lang="en-US" sz="2400"/>
              <a:t>Annotated sites can be nonfunctional – e.g. progerin</a:t>
            </a:r>
            <a:endParaRPr sz="2400"/>
          </a:p>
        </p:txBody>
      </p:sp>
      <p:sp>
        <p:nvSpPr>
          <p:cNvPr id="378" name="Google Shape;378;p18"/>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79" name="Google Shape;379;p18"/>
          <p:cNvSpPr txBox="1"/>
          <p:nvPr/>
        </p:nvSpPr>
        <p:spPr>
          <a:xfrm>
            <a:off x="102271" y="6400800"/>
            <a:ext cx="3562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80" name="Google Shape;380;p18"/>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81" name="Google Shape;381;p18"/>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82" name="Google Shape;38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grpSp>
        <p:nvGrpSpPr>
          <p:cNvPr id="383" name="Google Shape;383;p18"/>
          <p:cNvGrpSpPr/>
          <p:nvPr/>
        </p:nvGrpSpPr>
        <p:grpSpPr>
          <a:xfrm>
            <a:off x="509324" y="2150732"/>
            <a:ext cx="7847789" cy="3877056"/>
            <a:chOff x="694913" y="1136650"/>
            <a:chExt cx="7847789" cy="3877056"/>
          </a:xfrm>
        </p:grpSpPr>
        <p:pic>
          <p:nvPicPr>
            <p:cNvPr id="384" name="Google Shape;384;p18"/>
            <p:cNvPicPr preferRelativeResize="0"/>
            <p:nvPr/>
          </p:nvPicPr>
          <p:blipFill rotWithShape="1">
            <a:blip r:embed="rId3">
              <a:alphaModFix/>
            </a:blip>
            <a:srcRect/>
            <a:stretch/>
          </p:blipFill>
          <p:spPr>
            <a:xfrm>
              <a:off x="694913" y="1136655"/>
              <a:ext cx="3858768" cy="3831971"/>
            </a:xfrm>
            <a:prstGeom prst="rect">
              <a:avLst/>
            </a:prstGeom>
            <a:noFill/>
            <a:ln>
              <a:noFill/>
            </a:ln>
          </p:spPr>
        </p:pic>
        <p:pic>
          <p:nvPicPr>
            <p:cNvPr id="385" name="Google Shape;385;p18"/>
            <p:cNvPicPr preferRelativeResize="0"/>
            <p:nvPr/>
          </p:nvPicPr>
          <p:blipFill rotWithShape="1">
            <a:blip r:embed="rId4">
              <a:alphaModFix/>
            </a:blip>
            <a:srcRect/>
            <a:stretch/>
          </p:blipFill>
          <p:spPr>
            <a:xfrm>
              <a:off x="4571998" y="1136650"/>
              <a:ext cx="3970704" cy="3877056"/>
            </a:xfrm>
            <a:prstGeom prst="rect">
              <a:avLst/>
            </a:prstGeom>
            <a:noFill/>
            <a:ln>
              <a:noFill/>
            </a:ln>
          </p:spPr>
        </p:pic>
      </p:grpSp>
      <p:sp>
        <p:nvSpPr>
          <p:cNvPr id="386" name="Google Shape;386;p18"/>
          <p:cNvSpPr txBox="1"/>
          <p:nvPr/>
        </p:nvSpPr>
        <p:spPr>
          <a:xfrm>
            <a:off x="571905" y="1288596"/>
            <a:ext cx="8038695" cy="715550"/>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400" b="0" i="0" u="none" strike="noStrike" cap="none">
                <a:solidFill>
                  <a:srgbClr val="000000"/>
                </a:solidFill>
                <a:latin typeface="Calibri"/>
                <a:ea typeface="Calibri"/>
                <a:cs typeface="Calibri"/>
                <a:sym typeface="Calibri"/>
              </a:rPr>
              <a:t>MANE transcript splice sites were used as true positives and non-annotated sites with high MaxEnt score were used as true negatives. Fea</a:t>
            </a:r>
            <a:r>
              <a:rPr lang="en-US" sz="1400">
                <a:solidFill>
                  <a:srgbClr val="000000"/>
                </a:solidFill>
                <a:latin typeface="Calibri"/>
                <a:ea typeface="Calibri"/>
                <a:cs typeface="Calibri"/>
                <a:sym typeface="Calibri"/>
              </a:rPr>
              <a:t>tures were </a:t>
            </a:r>
            <a:r>
              <a:rPr lang="en-US" sz="1400" b="0" i="0" u="none" strike="noStrike" cap="none">
                <a:solidFill>
                  <a:srgbClr val="000000"/>
                </a:solidFill>
                <a:latin typeface="Calibri"/>
                <a:ea typeface="Calibri"/>
                <a:cs typeface="Calibri"/>
                <a:sym typeface="Calibri"/>
              </a:rPr>
              <a:t>MaxEnt scores across species</a:t>
            </a:r>
            <a:r>
              <a:rPr lang="en-US" sz="1400">
                <a:solidFill>
                  <a:srgbClr val="000000"/>
                </a:solidFill>
                <a:latin typeface="Calibri"/>
                <a:ea typeface="Calibri"/>
                <a:cs typeface="Calibri"/>
                <a:sym typeface="Calibri"/>
              </a:rPr>
              <a:t>; the list of species was varied to optimize performance. </a:t>
            </a:r>
            <a:r>
              <a:rPr lang="en-US" sz="1400" b="0" i="0" u="none" strike="noStrike" cap="none">
                <a:solidFill>
                  <a:srgbClr val="000000"/>
                </a:solidFill>
                <a:latin typeface="Calibri"/>
                <a:ea typeface="Calibri"/>
                <a:cs typeface="Calibri"/>
                <a:sym typeface="Calibri"/>
              </a:rPr>
              <a:t> </a:t>
            </a:r>
            <a:endParaRPr sz="11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390"/>
        <p:cNvGrpSpPr/>
        <p:nvPr/>
      </p:nvGrpSpPr>
      <p:grpSpPr>
        <a:xfrm>
          <a:off x="0" y="0"/>
          <a:ext cx="0" cy="0"/>
          <a:chOff x="0" y="0"/>
          <a:chExt cx="0" cy="0"/>
        </a:xfrm>
      </p:grpSpPr>
      <p:sp>
        <p:nvSpPr>
          <p:cNvPr id="391" name="Google Shape;391;p19"/>
          <p:cNvSpPr txBox="1">
            <a:spLocks noGrp="1"/>
          </p:cNvSpPr>
          <p:nvPr>
            <p:ph type="title"/>
          </p:nvPr>
        </p:nvSpPr>
        <p:spPr>
          <a:xfrm>
            <a:off x="304800" y="175684"/>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endParaRPr sz="2400"/>
          </a:p>
        </p:txBody>
      </p:sp>
      <p:sp>
        <p:nvSpPr>
          <p:cNvPr id="392" name="Google Shape;392;p19"/>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393" name="Google Shape;393;p19"/>
          <p:cNvSpPr txBox="1"/>
          <p:nvPr/>
        </p:nvSpPr>
        <p:spPr>
          <a:xfrm>
            <a:off x="102272" y="6400800"/>
            <a:ext cx="3475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94" name="Google Shape;394;p19"/>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95" name="Google Shape;395;p19"/>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396" name="Google Shape;39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sp>
        <p:nvSpPr>
          <p:cNvPr id="397" name="Google Shape;397;p19"/>
          <p:cNvSpPr txBox="1"/>
          <p:nvPr/>
        </p:nvSpPr>
        <p:spPr>
          <a:xfrm>
            <a:off x="359663" y="2204318"/>
            <a:ext cx="2179716" cy="930994"/>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400">
                <a:solidFill>
                  <a:srgbClr val="000000"/>
                </a:solidFill>
                <a:latin typeface="Calibri"/>
                <a:ea typeface="Calibri"/>
                <a:cs typeface="Calibri"/>
                <a:sym typeface="Calibri"/>
              </a:rPr>
              <a:t>The distribution of conservation scores for pathogenic splice site dinucleotide variants</a:t>
            </a:r>
            <a:endParaRPr sz="1100">
              <a:solidFill>
                <a:schemeClr val="dk1"/>
              </a:solidFill>
              <a:latin typeface="Arial"/>
              <a:ea typeface="Arial"/>
              <a:cs typeface="Arial"/>
              <a:sym typeface="Arial"/>
            </a:endParaRPr>
          </a:p>
        </p:txBody>
      </p:sp>
      <p:pic>
        <p:nvPicPr>
          <p:cNvPr id="398" name="Google Shape;398;p19"/>
          <p:cNvPicPr preferRelativeResize="0"/>
          <p:nvPr/>
        </p:nvPicPr>
        <p:blipFill rotWithShape="1">
          <a:blip r:embed="rId3">
            <a:alphaModFix/>
          </a:blip>
          <a:srcRect t="50495"/>
          <a:stretch/>
        </p:blipFill>
        <p:spPr>
          <a:xfrm>
            <a:off x="2853049" y="736652"/>
            <a:ext cx="6095250" cy="2546324"/>
          </a:xfrm>
          <a:prstGeom prst="rect">
            <a:avLst/>
          </a:prstGeom>
          <a:noFill/>
          <a:ln>
            <a:noFill/>
          </a:ln>
        </p:spPr>
      </p:pic>
      <p:sp>
        <p:nvSpPr>
          <p:cNvPr id="399" name="Google Shape;399;p19"/>
          <p:cNvSpPr txBox="1"/>
          <p:nvPr/>
        </p:nvSpPr>
        <p:spPr>
          <a:xfrm>
            <a:off x="304800" y="736652"/>
            <a:ext cx="266700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SpliceCons is predictive of pathogenicity in ClinVar</a:t>
            </a:r>
            <a:endParaRPr sz="2000" b="1">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03"/>
        <p:cNvGrpSpPr/>
        <p:nvPr/>
      </p:nvGrpSpPr>
      <p:grpSpPr>
        <a:xfrm>
          <a:off x="0" y="0"/>
          <a:ext cx="0" cy="0"/>
          <a:chOff x="0" y="0"/>
          <a:chExt cx="0" cy="0"/>
        </a:xfrm>
      </p:grpSpPr>
      <p:sp>
        <p:nvSpPr>
          <p:cNvPr id="404" name="Google Shape;404;p20"/>
          <p:cNvSpPr txBox="1">
            <a:spLocks noGrp="1"/>
          </p:cNvSpPr>
          <p:nvPr>
            <p:ph type="title"/>
          </p:nvPr>
        </p:nvSpPr>
        <p:spPr>
          <a:xfrm>
            <a:off x="304800" y="175684"/>
            <a:ext cx="8229600" cy="5847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3200"/>
              <a:buFont typeface="Arial"/>
              <a:buNone/>
            </a:pPr>
            <a:r>
              <a:rPr lang="en-US"/>
              <a:t>What is the function of altered isoforms?</a:t>
            </a:r>
            <a:endParaRPr sz="2400"/>
          </a:p>
        </p:txBody>
      </p:sp>
      <p:sp>
        <p:nvSpPr>
          <p:cNvPr id="405" name="Google Shape;405;p20"/>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406" name="Google Shape;406;p20"/>
          <p:cNvSpPr txBox="1"/>
          <p:nvPr/>
        </p:nvSpPr>
        <p:spPr>
          <a:xfrm>
            <a:off x="102287" y="6400800"/>
            <a:ext cx="273685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407" name="Google Shape;407;p20"/>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8" name="Google Shape;408;p20"/>
          <p:cNvSpPr/>
          <p:nvPr/>
        </p:nvSpPr>
        <p:spPr>
          <a:xfrm>
            <a:off x="4419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
        <p:nvSpPr>
          <p:cNvPr id="409" name="Google Shape;40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sp>
        <p:nvSpPr>
          <p:cNvPr id="410" name="Google Shape;410;p20"/>
          <p:cNvSpPr txBox="1"/>
          <p:nvPr/>
        </p:nvSpPr>
        <p:spPr>
          <a:xfrm>
            <a:off x="359663" y="2204318"/>
            <a:ext cx="2179716" cy="1454214"/>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800" dirty="0">
                <a:solidFill>
                  <a:srgbClr val="000000"/>
                </a:solidFill>
                <a:latin typeface="Calibri"/>
                <a:ea typeface="Calibri"/>
                <a:cs typeface="Calibri"/>
                <a:sym typeface="Calibri"/>
              </a:rPr>
              <a:t>The distribution of conservation scores for pathogenic splice site dinucleotide variants</a:t>
            </a:r>
            <a:endParaRPr sz="1800" dirty="0">
              <a:solidFill>
                <a:schemeClr val="dk1"/>
              </a:solidFill>
              <a:latin typeface="Arial"/>
              <a:ea typeface="Arial"/>
              <a:cs typeface="Arial"/>
              <a:sym typeface="Arial"/>
            </a:endParaRPr>
          </a:p>
        </p:txBody>
      </p:sp>
      <p:pic>
        <p:nvPicPr>
          <p:cNvPr id="411" name="Google Shape;411;p20"/>
          <p:cNvPicPr preferRelativeResize="0"/>
          <p:nvPr/>
        </p:nvPicPr>
        <p:blipFill rotWithShape="1">
          <a:blip r:embed="rId3">
            <a:alphaModFix/>
          </a:blip>
          <a:srcRect t="50495"/>
          <a:stretch/>
        </p:blipFill>
        <p:spPr>
          <a:xfrm>
            <a:off x="2853049" y="736652"/>
            <a:ext cx="6095250" cy="2546324"/>
          </a:xfrm>
          <a:prstGeom prst="rect">
            <a:avLst/>
          </a:prstGeom>
          <a:noFill/>
          <a:ln>
            <a:noFill/>
          </a:ln>
        </p:spPr>
      </p:pic>
      <p:pic>
        <p:nvPicPr>
          <p:cNvPr id="412" name="Google Shape;412;p20"/>
          <p:cNvPicPr preferRelativeResize="0"/>
          <p:nvPr/>
        </p:nvPicPr>
        <p:blipFill rotWithShape="1">
          <a:blip r:embed="rId3">
            <a:alphaModFix/>
          </a:blip>
          <a:srcRect b="50173"/>
          <a:stretch/>
        </p:blipFill>
        <p:spPr>
          <a:xfrm>
            <a:off x="2853049" y="3390003"/>
            <a:ext cx="6095250" cy="2562835"/>
          </a:xfrm>
          <a:prstGeom prst="rect">
            <a:avLst/>
          </a:prstGeom>
          <a:noFill/>
          <a:ln>
            <a:noFill/>
          </a:ln>
        </p:spPr>
      </p:pic>
      <p:sp>
        <p:nvSpPr>
          <p:cNvPr id="413" name="Google Shape;413;p20"/>
          <p:cNvSpPr txBox="1"/>
          <p:nvPr/>
        </p:nvSpPr>
        <p:spPr>
          <a:xfrm>
            <a:off x="304800" y="736652"/>
            <a:ext cx="2667000" cy="132343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n-US" sz="2000" b="1">
                <a:solidFill>
                  <a:schemeClr val="dk1"/>
                </a:solidFill>
                <a:latin typeface="Arial"/>
                <a:ea typeface="Arial"/>
                <a:cs typeface="Arial"/>
                <a:sym typeface="Arial"/>
              </a:rPr>
              <a:t>SpliceCons is predictive of pathogenicity in ClinVar</a:t>
            </a:r>
            <a:endParaRPr sz="2000" b="1">
              <a:solidFill>
                <a:schemeClr val="dk1"/>
              </a:solidFill>
              <a:latin typeface="Arial"/>
              <a:ea typeface="Arial"/>
              <a:cs typeface="Arial"/>
              <a:sym typeface="Arial"/>
            </a:endParaRPr>
          </a:p>
        </p:txBody>
      </p:sp>
      <p:sp>
        <p:nvSpPr>
          <p:cNvPr id="414" name="Google Shape;414;p20"/>
          <p:cNvSpPr txBox="1"/>
          <p:nvPr/>
        </p:nvSpPr>
        <p:spPr>
          <a:xfrm>
            <a:off x="359663" y="4113764"/>
            <a:ext cx="2179716" cy="1177215"/>
          </a:xfrm>
          <a:prstGeom prst="rect">
            <a:avLst/>
          </a:prstGeom>
          <a:solidFill>
            <a:schemeClr val="lt1"/>
          </a:solid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Calibri"/>
              <a:buNone/>
            </a:pPr>
            <a:r>
              <a:rPr lang="en-US" sz="1800" dirty="0">
                <a:solidFill>
                  <a:srgbClr val="000000"/>
                </a:solidFill>
                <a:latin typeface="Calibri"/>
                <a:ea typeface="Calibri"/>
                <a:cs typeface="Calibri"/>
                <a:sym typeface="Calibri"/>
              </a:rPr>
              <a:t>The distribution of conservation scores for benign splice site dinucleotide variants</a:t>
            </a:r>
            <a:endParaRPr sz="1800" dirty="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18"/>
        <p:cNvGrpSpPr/>
        <p:nvPr/>
      </p:nvGrpSpPr>
      <p:grpSpPr>
        <a:xfrm>
          <a:off x="0" y="0"/>
          <a:ext cx="0" cy="0"/>
          <a:chOff x="0" y="0"/>
          <a:chExt cx="0" cy="0"/>
        </a:xfrm>
      </p:grpSpPr>
      <p:sp>
        <p:nvSpPr>
          <p:cNvPr id="419" name="Google Shape;419;p21"/>
          <p:cNvSpPr txBox="1">
            <a:spLocks noGrp="1"/>
          </p:cNvSpPr>
          <p:nvPr>
            <p:ph type="title"/>
          </p:nvPr>
        </p:nvSpPr>
        <p:spPr>
          <a:xfrm>
            <a:off x="457200" y="228820"/>
            <a:ext cx="8229600" cy="584775"/>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3200"/>
              <a:buFont typeface="Arial"/>
              <a:buNone/>
            </a:pPr>
            <a:r>
              <a:rPr lang="en-US"/>
              <a:t>Splicing Variant Impact Prediction:</a:t>
            </a:r>
            <a:endParaRPr sz="2800"/>
          </a:p>
        </p:txBody>
      </p:sp>
      <p:sp>
        <p:nvSpPr>
          <p:cNvPr id="420" name="Google Shape;420;p21"/>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421" name="Google Shape;421;p21"/>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422" name="Google Shape;422;p21"/>
          <p:cNvSpPr txBox="1"/>
          <p:nvPr/>
        </p:nvSpPr>
        <p:spPr>
          <a:xfrm>
            <a:off x="102300" y="6400800"/>
            <a:ext cx="34278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423" name="Google Shape;423;p21" descr="Logo&#10;&#10;Description automatically generated"/>
          <p:cNvPicPr preferRelativeResize="0"/>
          <p:nvPr/>
        </p:nvPicPr>
        <p:blipFill rotWithShape="1">
          <a:blip r:embed="rId3">
            <a:alphaModFix/>
          </a:blip>
          <a:srcRect/>
          <a:stretch/>
        </p:blipFill>
        <p:spPr>
          <a:xfrm>
            <a:off x="7696200" y="4800600"/>
            <a:ext cx="1143000" cy="1143000"/>
          </a:xfrm>
          <a:prstGeom prst="rect">
            <a:avLst/>
          </a:prstGeom>
          <a:noFill/>
          <a:ln>
            <a:noFill/>
          </a:ln>
        </p:spPr>
      </p:pic>
      <p:sp>
        <p:nvSpPr>
          <p:cNvPr id="424" name="Google Shape;424;p21"/>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5" name="Google Shape;425;p21"/>
          <p:cNvSpPr txBox="1"/>
          <p:nvPr/>
        </p:nvSpPr>
        <p:spPr>
          <a:xfrm>
            <a:off x="1143000" y="813595"/>
            <a:ext cx="82296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1">
                <a:solidFill>
                  <a:schemeClr val="dk1"/>
                </a:solidFill>
                <a:latin typeface="Arial"/>
                <a:ea typeface="Arial"/>
                <a:cs typeface="Arial"/>
                <a:sym typeface="Arial"/>
              </a:rPr>
              <a:t>Summary and direction</a:t>
            </a:r>
            <a:endParaRPr sz="2800" b="1">
              <a:solidFill>
                <a:schemeClr val="dk1"/>
              </a:solidFill>
              <a:latin typeface="Arial"/>
              <a:ea typeface="Arial"/>
              <a:cs typeface="Arial"/>
              <a:sym typeface="Arial"/>
            </a:endParaRPr>
          </a:p>
        </p:txBody>
      </p:sp>
      <p:sp>
        <p:nvSpPr>
          <p:cNvPr id="426" name="Google Shape;426;p21"/>
          <p:cNvSpPr txBox="1"/>
          <p:nvPr/>
        </p:nvSpPr>
        <p:spPr>
          <a:xfrm>
            <a:off x="414813" y="1430446"/>
            <a:ext cx="8458200" cy="452431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1">
                <a:solidFill>
                  <a:schemeClr val="dk1"/>
                </a:solidFill>
                <a:latin typeface="Arial"/>
                <a:ea typeface="Arial"/>
                <a:cs typeface="Arial"/>
                <a:sym typeface="Arial"/>
              </a:rPr>
              <a:t>Does the variant alter splicing?</a:t>
            </a:r>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     - High throughput minigene assays are good.</a:t>
            </a:r>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     - Computational methods are almost as good and improving</a:t>
            </a:r>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     - CRISPR in relevant cell lines is likely to become the gold standard</a:t>
            </a:r>
            <a:endParaRPr/>
          </a:p>
          <a:p>
            <a:pPr marL="0" marR="0" lvl="0" indent="0" algn="l" rtl="0">
              <a:spcBef>
                <a:spcPts val="0"/>
              </a:spcBef>
              <a:spcAft>
                <a:spcPts val="0"/>
              </a:spcAft>
              <a:buClr>
                <a:schemeClr val="dk1"/>
              </a:buClr>
              <a:buSzPts val="3200"/>
              <a:buFont typeface="Arial"/>
              <a:buNone/>
            </a:pPr>
            <a:r>
              <a:rPr lang="en-US" sz="3200" b="0">
                <a:solidFill>
                  <a:schemeClr val="dk1"/>
                </a:solidFill>
                <a:latin typeface="Arial"/>
                <a:ea typeface="Arial"/>
                <a:cs typeface="Arial"/>
                <a:sym typeface="Arial"/>
              </a:rPr>
              <a:t>     - Computational methods for tissue-specificity and alternative splicing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8D8D8"/>
        </a:solidFill>
        <a:effectLst/>
      </p:bgPr>
    </p:bg>
    <p:spTree>
      <p:nvGrpSpPr>
        <p:cNvPr id="1" name="Shape 430"/>
        <p:cNvGrpSpPr/>
        <p:nvPr/>
      </p:nvGrpSpPr>
      <p:grpSpPr>
        <a:xfrm>
          <a:off x="0" y="0"/>
          <a:ext cx="0" cy="0"/>
          <a:chOff x="0" y="0"/>
          <a:chExt cx="0" cy="0"/>
        </a:xfrm>
      </p:grpSpPr>
      <p:sp>
        <p:nvSpPr>
          <p:cNvPr id="431" name="Google Shape;431;p22"/>
          <p:cNvSpPr txBox="1">
            <a:spLocks noGrp="1"/>
          </p:cNvSpPr>
          <p:nvPr>
            <p:ph type="title"/>
          </p:nvPr>
        </p:nvSpPr>
        <p:spPr>
          <a:xfrm>
            <a:off x="205854" y="100927"/>
            <a:ext cx="8229600" cy="584775"/>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3200"/>
              <a:buFont typeface="Arial"/>
              <a:buNone/>
            </a:pPr>
            <a:r>
              <a:rPr lang="en-US"/>
              <a:t>Splicing Variant Impact Prediction:</a:t>
            </a:r>
            <a:endParaRPr sz="2800"/>
          </a:p>
        </p:txBody>
      </p:sp>
      <p:sp>
        <p:nvSpPr>
          <p:cNvPr id="432" name="Google Shape;432;p22"/>
          <p:cNvSpPr txBox="1"/>
          <p:nvPr/>
        </p:nvSpPr>
        <p:spPr>
          <a:xfrm>
            <a:off x="390929" y="6121348"/>
            <a:ext cx="215956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433" name="Google Shape;433;p22"/>
          <p:cNvSpPr txBox="1"/>
          <p:nvPr/>
        </p:nvSpPr>
        <p:spPr>
          <a:xfrm>
            <a:off x="5125128" y="6167514"/>
            <a:ext cx="39165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1">
                <a:solidFill>
                  <a:schemeClr val="dk1"/>
                </a:solidFill>
                <a:latin typeface="Arial"/>
                <a:ea typeface="Arial"/>
                <a:cs typeface="Arial"/>
                <a:sym typeface="Arial"/>
              </a:rPr>
              <a:t>Splicing Variant Impact Prediction</a:t>
            </a:r>
            <a:endParaRPr/>
          </a:p>
          <a:p>
            <a:pPr marL="0" marR="0" lvl="0" indent="0" algn="r" rtl="0">
              <a:spcBef>
                <a:spcPts val="0"/>
              </a:spcBef>
              <a:spcAft>
                <a:spcPts val="0"/>
              </a:spcAft>
              <a:buNone/>
            </a:pPr>
            <a:r>
              <a:rPr lang="en-US" sz="1800" b="1">
                <a:solidFill>
                  <a:schemeClr val="dk1"/>
                </a:solidFill>
                <a:latin typeface="Arial"/>
                <a:ea typeface="Arial"/>
                <a:cs typeface="Arial"/>
                <a:sym typeface="Arial"/>
              </a:rPr>
              <a:t> a review by Steve Mount</a:t>
            </a:r>
            <a:endParaRPr sz="1800">
              <a:solidFill>
                <a:schemeClr val="dk1"/>
              </a:solidFill>
              <a:latin typeface="Arial"/>
              <a:ea typeface="Arial"/>
              <a:cs typeface="Arial"/>
              <a:sym typeface="Arial"/>
            </a:endParaRPr>
          </a:p>
        </p:txBody>
      </p:sp>
      <p:sp>
        <p:nvSpPr>
          <p:cNvPr id="434" name="Google Shape;434;p22"/>
          <p:cNvSpPr txBox="1"/>
          <p:nvPr/>
        </p:nvSpPr>
        <p:spPr>
          <a:xfrm>
            <a:off x="102272" y="6400800"/>
            <a:ext cx="33123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435" name="Google Shape;435;p22" descr="Logo&#10;&#10;Description automatically generated"/>
          <p:cNvPicPr preferRelativeResize="0"/>
          <p:nvPr/>
        </p:nvPicPr>
        <p:blipFill rotWithShape="1">
          <a:blip r:embed="rId3">
            <a:alphaModFix/>
          </a:blip>
          <a:srcRect/>
          <a:stretch/>
        </p:blipFill>
        <p:spPr>
          <a:xfrm>
            <a:off x="7590736" y="2118705"/>
            <a:ext cx="1143000" cy="1143000"/>
          </a:xfrm>
          <a:prstGeom prst="rect">
            <a:avLst/>
          </a:prstGeom>
          <a:noFill/>
          <a:ln>
            <a:noFill/>
          </a:ln>
        </p:spPr>
      </p:pic>
      <p:sp>
        <p:nvSpPr>
          <p:cNvPr id="436" name="Google Shape;436;p22"/>
          <p:cNvSpPr/>
          <p:nvPr/>
        </p:nvSpPr>
        <p:spPr>
          <a:xfrm>
            <a:off x="102287" y="76200"/>
            <a:ext cx="8939426" cy="6045148"/>
          </a:xfrm>
          <a:prstGeom prst="rect">
            <a:avLst/>
          </a:prstGeom>
          <a:no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7" name="Google Shape;437;p22"/>
          <p:cNvSpPr txBox="1"/>
          <p:nvPr/>
        </p:nvSpPr>
        <p:spPr>
          <a:xfrm>
            <a:off x="891654" y="685702"/>
            <a:ext cx="8229600"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3200"/>
              <a:buFont typeface="Arial"/>
              <a:buNone/>
            </a:pPr>
            <a:r>
              <a:rPr lang="en-US" sz="3200" b="1">
                <a:solidFill>
                  <a:schemeClr val="dk1"/>
                </a:solidFill>
                <a:latin typeface="Arial"/>
                <a:ea typeface="Arial"/>
                <a:cs typeface="Arial"/>
                <a:sym typeface="Arial"/>
              </a:rPr>
              <a:t>Summary and direction</a:t>
            </a:r>
            <a:endParaRPr sz="2800" b="1">
              <a:solidFill>
                <a:schemeClr val="dk1"/>
              </a:solidFill>
              <a:latin typeface="Arial"/>
              <a:ea typeface="Arial"/>
              <a:cs typeface="Arial"/>
              <a:sym typeface="Arial"/>
            </a:endParaRPr>
          </a:p>
        </p:txBody>
      </p:sp>
      <p:sp>
        <p:nvSpPr>
          <p:cNvPr id="438" name="Google Shape;438;p22"/>
          <p:cNvSpPr txBox="1"/>
          <p:nvPr/>
        </p:nvSpPr>
        <p:spPr>
          <a:xfrm>
            <a:off x="390929" y="1243090"/>
            <a:ext cx="8458200" cy="48320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800"/>
              <a:buFont typeface="Arial"/>
              <a:buNone/>
            </a:pPr>
            <a:r>
              <a:rPr lang="en-US" sz="2800" b="1">
                <a:solidFill>
                  <a:schemeClr val="dk1"/>
                </a:solidFill>
                <a:latin typeface="Arial"/>
                <a:ea typeface="Arial"/>
                <a:cs typeface="Arial"/>
                <a:sym typeface="Arial"/>
              </a:rPr>
              <a:t>Does the variant alter splicing?</a:t>
            </a:r>
            <a:endParaRPr/>
          </a:p>
          <a:p>
            <a:pPr marL="0" marR="0" lvl="0" indent="0" algn="l" rtl="0">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     - Minigene assays.</a:t>
            </a:r>
            <a:endParaRPr/>
          </a:p>
          <a:p>
            <a:pPr marL="0" marR="0" lvl="0" indent="0" algn="l" rtl="0">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     - Computational methods</a:t>
            </a:r>
            <a:endParaRPr/>
          </a:p>
          <a:p>
            <a:pPr marL="0" marR="0" lvl="0" indent="0" algn="l" rtl="0">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     - CRISPR in relevant cell lines</a:t>
            </a:r>
            <a:endParaRPr/>
          </a:p>
          <a:p>
            <a:pPr marL="0" marR="0" lvl="0" indent="0" algn="l" rtl="0">
              <a:spcBef>
                <a:spcPts val="0"/>
              </a:spcBef>
              <a:spcAft>
                <a:spcPts val="0"/>
              </a:spcAft>
              <a:buClr>
                <a:srgbClr val="000000"/>
              </a:buClr>
              <a:buSzPts val="1200"/>
              <a:buFont typeface="Arial"/>
              <a:buNone/>
            </a:pPr>
            <a:br>
              <a:rPr lang="en-US" sz="1200" b="0">
                <a:solidFill>
                  <a:srgbClr val="000000"/>
                </a:solidFill>
                <a:latin typeface="Arial"/>
                <a:ea typeface="Arial"/>
                <a:cs typeface="Arial"/>
                <a:sym typeface="Arial"/>
              </a:rPr>
            </a:br>
            <a:r>
              <a:rPr lang="en-US" sz="2800" b="1">
                <a:solidFill>
                  <a:schemeClr val="dk1"/>
                </a:solidFill>
                <a:latin typeface="Arial"/>
                <a:ea typeface="Arial"/>
                <a:cs typeface="Arial"/>
                <a:sym typeface="Arial"/>
              </a:rPr>
              <a:t>How does the variant alter splicing?</a:t>
            </a:r>
            <a:endParaRPr/>
          </a:p>
          <a:p>
            <a:pPr marL="0" marR="0" lvl="0" indent="0" algn="l" rtl="0">
              <a:spcBef>
                <a:spcPts val="0"/>
              </a:spcBef>
              <a:spcAft>
                <a:spcPts val="0"/>
              </a:spcAft>
              <a:buClr>
                <a:schemeClr val="dk1"/>
              </a:buClr>
              <a:buSzPts val="1200"/>
              <a:buFont typeface="Arial"/>
              <a:buNone/>
            </a:pPr>
            <a:endParaRPr sz="1200" b="1">
              <a:solidFill>
                <a:schemeClr val="dk1"/>
              </a:solidFill>
              <a:latin typeface="Arial"/>
              <a:ea typeface="Arial"/>
              <a:cs typeface="Arial"/>
              <a:sym typeface="Arial"/>
            </a:endParaRPr>
          </a:p>
          <a:p>
            <a:pPr marL="0" marR="0" lvl="0" indent="0" algn="l" rtl="0">
              <a:spcBef>
                <a:spcPts val="0"/>
              </a:spcBef>
              <a:spcAft>
                <a:spcPts val="0"/>
              </a:spcAft>
              <a:buClr>
                <a:schemeClr val="dk1"/>
              </a:buClr>
              <a:buSzPts val="2800"/>
              <a:buFont typeface="Arial"/>
              <a:buNone/>
            </a:pPr>
            <a:r>
              <a:rPr lang="en-US" sz="2800" b="1">
                <a:solidFill>
                  <a:schemeClr val="dk1"/>
                </a:solidFill>
                <a:latin typeface="Arial"/>
                <a:ea typeface="Arial"/>
                <a:cs typeface="Arial"/>
                <a:sym typeface="Arial"/>
              </a:rPr>
              <a:t>What is the function of altered isoforms?</a:t>
            </a:r>
            <a:endParaRPr/>
          </a:p>
          <a:p>
            <a:pPr marL="0" marR="0" lvl="0" indent="0" algn="l" rtl="0">
              <a:spcBef>
                <a:spcPts val="0"/>
              </a:spcBef>
              <a:spcAft>
                <a:spcPts val="0"/>
              </a:spcAft>
              <a:buClr>
                <a:schemeClr val="dk1"/>
              </a:buClr>
              <a:buSzPts val="2800"/>
              <a:buFont typeface="Arial"/>
              <a:buNone/>
            </a:pPr>
            <a:r>
              <a:rPr lang="en-US" sz="2800" b="1">
                <a:solidFill>
                  <a:schemeClr val="dk1"/>
                </a:solidFill>
                <a:latin typeface="Arial"/>
                <a:ea typeface="Arial"/>
                <a:cs typeface="Arial"/>
                <a:sym typeface="Arial"/>
              </a:rPr>
              <a:t>      </a:t>
            </a:r>
            <a:r>
              <a:rPr lang="en-US" sz="2800" b="0">
                <a:solidFill>
                  <a:schemeClr val="dk1"/>
                </a:solidFill>
                <a:latin typeface="Arial"/>
                <a:ea typeface="Arial"/>
                <a:cs typeface="Arial"/>
                <a:sym typeface="Arial"/>
              </a:rPr>
              <a:t>- Predicting noise</a:t>
            </a:r>
            <a:endParaRPr/>
          </a:p>
          <a:p>
            <a:pPr marL="0" marR="0" lvl="0" indent="0" algn="l" rtl="0">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      - Gene-specific</a:t>
            </a:r>
            <a:endParaRPr/>
          </a:p>
          <a:p>
            <a:pPr marL="0" marR="0" lvl="0" indent="0" algn="l" rtl="0">
              <a:spcBef>
                <a:spcPts val="0"/>
              </a:spcBef>
              <a:spcAft>
                <a:spcPts val="0"/>
              </a:spcAft>
              <a:buClr>
                <a:schemeClr val="dk1"/>
              </a:buClr>
              <a:buSzPts val="2800"/>
              <a:buFont typeface="Arial"/>
              <a:buNone/>
            </a:pPr>
            <a:r>
              <a:rPr lang="en-US" sz="2800" b="0">
                <a:solidFill>
                  <a:schemeClr val="dk1"/>
                </a:solidFill>
                <a:latin typeface="Arial"/>
                <a:ea typeface="Arial"/>
                <a:cs typeface="Arial"/>
                <a:sym typeface="Arial"/>
              </a:rPr>
              <a:t>      - Protein structure (splicing variant as indel or truncation alleles)</a:t>
            </a:r>
            <a:r>
              <a:rPr lang="en-US" sz="3200" b="1">
                <a:solidFill>
                  <a:schemeClr val="dk1"/>
                </a:solidFill>
                <a:latin typeface="Arial"/>
                <a:ea typeface="Arial"/>
                <a:cs typeface="Arial"/>
                <a:sym typeface="Arial"/>
              </a:rPr>
              <a:t> </a:t>
            </a:r>
            <a:endParaRPr/>
          </a:p>
        </p:txBody>
      </p:sp>
    </p:spTree>
  </p:cSld>
  <p:clrMapOvr>
    <a:masterClrMapping/>
  </p:clrMapOvr>
</p:sld>
</file>

<file path=ppt/theme/theme1.xml><?xml version="1.0" encoding="utf-8"?>
<a:theme xmlns:a="http://schemas.openxmlformats.org/drawingml/2006/main"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2027</Words>
  <Application>Microsoft Office PowerPoint</Application>
  <PresentationFormat>On-screen Show (4:3)</PresentationFormat>
  <Paragraphs>303</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Courier New</vt:lpstr>
      <vt:lpstr>CAGI Master Template</vt:lpstr>
      <vt:lpstr>CAGI 7 slides – Steve Mount I agree to my slides being used according to the following terms:  _______Steve Mount_______</vt:lpstr>
      <vt:lpstr>Splicing Variant Impact Prediction: The state of the art and some issues</vt:lpstr>
      <vt:lpstr>Splicing Variant Impact Prediction: The state of the art and some issues</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Does the variant alter splicing?</vt:lpstr>
      <vt:lpstr>How does the variant alter splicing?</vt:lpstr>
      <vt:lpstr>What is the function of altered isoforms?</vt:lpstr>
      <vt:lpstr>What is the function of altered isoforms? (Are they noise?)</vt:lpstr>
      <vt:lpstr>What is the function of altered isoforms? Annotated sites can be nonfunctional – e.g. progerin</vt:lpstr>
      <vt:lpstr>What is the function of altered isoforms? Annotated sites can be nonfunctional – e.g. progerin</vt:lpstr>
      <vt:lpstr>What is the function of altered isoforms? Annotated sites can be nonfunctional – e.g. progerin</vt:lpstr>
      <vt:lpstr>What is the function of altered isoforms?</vt:lpstr>
      <vt:lpstr>What is the function of altered isoforms?</vt:lpstr>
      <vt:lpstr>Splicing Variant Impact Prediction:</vt:lpstr>
      <vt:lpstr>Splicing Variant Impact Prediction: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Aashish Adhikari</dc:creator>
  <cp:lastModifiedBy>Stephen M. Mount</cp:lastModifiedBy>
  <cp:revision>2</cp:revision>
  <dcterms:created xsi:type="dcterms:W3CDTF">2017-09-29T21:50:38Z</dcterms:created>
  <dcterms:modified xsi:type="dcterms:W3CDTF">2025-12-08T12:53:22Z</dcterms:modified>
</cp:coreProperties>
</file>