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3" roundtripDataSignature="AMtx7mg5uBt4JWloGlLFfbLKi2tRtZhx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4F6622-13C7-4640-809F-FA60C1A7E5CC}">
  <a:tblStyle styleId="{804F6622-13C7-4640-809F-FA60C1A7E5CC}"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6F1FC"/>
          </a:solidFill>
        </a:fill>
      </a:tcStyle>
    </a:wholeTbl>
    <a:band1H>
      <a:tcTxStyle b="off" i="off"/>
      <a:tcStyle>
        <a:fill>
          <a:solidFill>
            <a:srgbClr val="CAE3F9"/>
          </a:solidFill>
        </a:fill>
      </a:tcStyle>
    </a:band1H>
    <a:band2H>
      <a:tcTxStyle b="off" i="off"/>
    </a:band2H>
    <a:band1V>
      <a:tcTxStyle b="off" i="off"/>
      <a:tcStyle>
        <a:fill>
          <a:solidFill>
            <a:srgbClr val="CAE3F9"/>
          </a:solidFill>
        </a:fill>
      </a:tcStyle>
    </a:band1V>
    <a:band2V>
      <a:tcTxStyle b="off" i="off"/>
    </a:band2V>
    <a:lastCol>
      <a:tcTxStyle b="on" i="off">
        <a:font>
          <a:latin typeface="Arial"/>
          <a:ea typeface="Arial"/>
          <a:cs typeface="Arial"/>
        </a:font>
        <a:srgbClr val="FFFFFF"/>
      </a:tcTxStyle>
      <a:tcStyle>
        <a:fill>
          <a:solidFill>
            <a:srgbClr val="00AEEF"/>
          </a:solidFill>
        </a:fill>
      </a:tcStyle>
    </a:lastCol>
    <a:firstCol>
      <a:tcTxStyle b="on" i="off">
        <a:font>
          <a:latin typeface="Arial"/>
          <a:ea typeface="Arial"/>
          <a:cs typeface="Arial"/>
        </a:font>
        <a:srgbClr val="FFFFFF"/>
      </a:tcTxStyle>
      <a:tcStyle>
        <a:fill>
          <a:solidFill>
            <a:srgbClr val="00AEEF"/>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00AEEF"/>
          </a:solidFill>
        </a:fill>
      </a:tcStyle>
    </a:lastRow>
    <a:seCell>
      <a:tcTxStyle b="off" i="off"/>
    </a:seCell>
    <a:swCell>
      <a:tcTxStyle b="off" i="off"/>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00AEEF"/>
          </a:solidFill>
        </a:fill>
      </a:tcStyle>
    </a:firstRow>
    <a:neCell>
      <a:tcTxStyle b="off" i="off"/>
    </a:neCell>
    <a:nwCell>
      <a:tcTxStyle b="off" i="off"/>
    </a:nwCell>
  </a:tblStyle>
  <a:tblStyle styleId="{C0684F8F-A4B9-44FA-AC1A-114D75F630FE}"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F1FC"/>
          </a:solidFill>
        </a:fill>
      </a:tcStyle>
    </a:wholeTbl>
    <a:band1H>
      <a:tcTxStyle b="off" i="off"/>
      <a:tcStyle>
        <a:fill>
          <a:solidFill>
            <a:srgbClr val="CAE3F9"/>
          </a:solidFill>
        </a:fill>
      </a:tcStyle>
    </a:band1H>
    <a:band2H>
      <a:tcTxStyle b="off" i="off"/>
    </a:band2H>
    <a:band1V>
      <a:tcTxStyle b="off" i="off"/>
      <a:tcStyle>
        <a:fill>
          <a:solidFill>
            <a:srgbClr val="CAE3F9"/>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0" lang="en-US" sz="1200">
                <a:solidFill>
                  <a:srgbClr val="0070C0"/>
                </a:solidFill>
              </a:rPr>
              <a:t>At CAGI7</a:t>
            </a:r>
            <a:r>
              <a:rPr i="0" lang="en-US" sz="1200">
                <a:solidFill>
                  <a:srgbClr val="0070C0"/>
                </a:solidFill>
                <a:latin typeface="Arial"/>
                <a:ea typeface="Arial"/>
                <a:cs typeface="Arial"/>
                <a:sym typeface="Arial"/>
              </a:rPr>
              <a:t>,</a:t>
            </a:r>
            <a:r>
              <a:rPr i="0" lang="en-US" sz="120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75" name="Google Shape;17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ae21b786ff_0_1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3ae21b786ff_0_1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ae21b786ff_0_17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g3ae21b786ff_0_17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e21b786ff_0_17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g3ae21b786ff_0_17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ae21b786f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g3ae21b786ff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ae21b786ff_0_19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g3ae21b786ff_0_19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ae21b786ff_0_18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g3ae21b786ff_0_18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ae21b786ff_0_18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g3ae21b786ff_0_18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ae21b786ff_0_18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g3ae21b786ff_0_18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ae21b786ff_0_19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9" name="Google Shape;319;g3ae21b786ff_0_19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ae21b786ff_0_19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g3ae21b786ff_0_19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ae21b786ff_0_20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0" name="Google Shape;380;g3ae21b786ff_0_20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ae21b786ff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3ae21b786ff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g3ae21b786ff_0_1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ae21b786ff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0" name="Google Shape;430;g3ae21b786ff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ae21b786ff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g3ae21b786ff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ae21b786ff_0_16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g3ae21b786ff_0_1661: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490" name="Google Shape;490;g3ae21b786ff_0_16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ae21b786ff_0_16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g3ae21b786ff_0_1676: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506" name="Google Shape;506;g3ae21b786ff_0_16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ae21b786ff_0_8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g3ae21b786ff_0_893: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532" name="Google Shape;532;g3ae21b786ff_0_8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ae21b786ff_0_1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g3ae21b786ff_0_1743: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559" name="Google Shape;559;g3ae21b786ff_0_1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ae21b786ff_0_17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ae21b786ff_0_1781: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586" name="Google Shape;586;g3ae21b786ff_0_17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ae21b786ff_0_1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g3ae21b786ff_0_1127: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614" name="Google Shape;614;g3ae21b786ff_0_1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ae21b786ff_0_1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7" name="Google Shape;627;g3ae21b786ff_0_1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ae21b786ff_0_11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g3ae21b786ff_0_1153: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200"/>
              <a:buFont typeface="Arial"/>
              <a:buNone/>
            </a:pPr>
            <a:r>
              <a:rPr b="0" i="0" lang="en-US" sz="1200">
                <a:solidFill>
                  <a:schemeClr val="dk1"/>
                </a:solidFill>
                <a:latin typeface="Arial"/>
                <a:ea typeface="Arial"/>
                <a:cs typeface="Arial"/>
                <a:sym typeface="Arial"/>
              </a:rPr>
              <a:t>12,637 substitution changes (17%)</a:t>
            </a:r>
            <a:endParaRPr/>
          </a:p>
        </p:txBody>
      </p:sp>
      <p:sp>
        <p:nvSpPr>
          <p:cNvPr id="642" name="Google Shape;642;g3ae21b786ff_0_11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ae21b786ff_0_1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g3ae21b786ff_0_1165: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655" name="Google Shape;655;g3ae21b786ff_0_11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ae21b786ff_0_1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g3ae21b786ff_0_1178: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669" name="Google Shape;669;g3ae21b786ff_0_11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ae21b786ff_0_1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g3ae21b786ff_0_1191: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Of Note and we don’t have an answer yet.</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rPr lang="en-US"/>
              <a:t>The 12,637 and the 8,308 variants are not subsets.</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rPr lang="en-US"/>
              <a:t>Of the 8,308, </a:t>
            </a:r>
            <a:r>
              <a:rPr b="0" i="0" lang="en-US" sz="1200">
                <a:solidFill>
                  <a:schemeClr val="dk1"/>
                </a:solidFill>
                <a:latin typeface="Arial"/>
                <a:ea typeface="Arial"/>
                <a:cs typeface="Arial"/>
                <a:sym typeface="Arial"/>
              </a:rPr>
              <a:t>5,816 are in the 12,637 from before.</a:t>
            </a:r>
            <a:endParaRPr/>
          </a:p>
          <a:p>
            <a:pPr indent="0" lvl="0" marL="0" rtl="0" algn="l">
              <a:lnSpc>
                <a:spcPct val="100000"/>
              </a:lnSpc>
              <a:spcBef>
                <a:spcPts val="600"/>
              </a:spcBef>
              <a:spcAft>
                <a:spcPts val="0"/>
              </a:spcAft>
              <a:buSzPts val="1400"/>
              <a:buNone/>
            </a:pPr>
            <a:r>
              <a:rPr b="0" i="0" lang="en-US" sz="1200">
                <a:solidFill>
                  <a:schemeClr val="dk1"/>
                </a:solidFill>
                <a:latin typeface="Arial"/>
                <a:ea typeface="Arial"/>
                <a:cs typeface="Arial"/>
                <a:sym typeface="Arial"/>
              </a:rPr>
              <a:t>2492 variants that are changing in evidentiary strength are not changed in their amino acid substitution.</a:t>
            </a:r>
            <a:endParaRPr/>
          </a:p>
          <a:p>
            <a:pPr indent="0" lvl="0" marL="0" rtl="0" algn="l">
              <a:lnSpc>
                <a:spcPct val="100000"/>
              </a:lnSpc>
              <a:spcBef>
                <a:spcPts val="600"/>
              </a:spcBef>
              <a:spcAft>
                <a:spcPts val="0"/>
              </a:spcAft>
              <a:buSzPts val="1400"/>
              <a:buNone/>
            </a:pPr>
            <a:r>
              <a:rPr b="0" i="0" lang="en-US" sz="1200">
                <a:solidFill>
                  <a:schemeClr val="dk1"/>
                </a:solidFill>
                <a:latin typeface="Arial"/>
                <a:ea typeface="Arial"/>
                <a:cs typeface="Arial"/>
                <a:sym typeface="Arial"/>
              </a:rPr>
              <a:t>I don’t have an answer just yet.</a:t>
            </a:r>
            <a:endParaRPr/>
          </a:p>
        </p:txBody>
      </p:sp>
      <p:sp>
        <p:nvSpPr>
          <p:cNvPr id="683" name="Google Shape;683;g3ae21b786ff_0_11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ae21b786ff_0_11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9" name="Google Shape;689;g3ae21b786ff_0_1197: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64,425 (~25%) had some sort of context change.</a:t>
            </a:r>
            <a:endParaRPr/>
          </a:p>
          <a:p>
            <a:pPr indent="0" lvl="0" marL="0" rtl="0" algn="l">
              <a:lnSpc>
                <a:spcPct val="100000"/>
              </a:lnSpc>
              <a:spcBef>
                <a:spcPts val="600"/>
              </a:spcBef>
              <a:spcAft>
                <a:spcPts val="0"/>
              </a:spcAft>
              <a:buSzPts val="1400"/>
              <a:buNone/>
            </a:pPr>
            <a:r>
              <a:rPr lang="en-US"/>
              <a:t>36,246 were a substitution change</a:t>
            </a:r>
            <a:endParaRPr/>
          </a:p>
          <a:p>
            <a:pPr indent="0" lvl="0" marL="0" rtl="0" algn="l">
              <a:lnSpc>
                <a:spcPct val="100000"/>
              </a:lnSpc>
              <a:spcBef>
                <a:spcPts val="600"/>
              </a:spcBef>
              <a:spcAft>
                <a:spcPts val="0"/>
              </a:spcAft>
              <a:buSzPts val="1400"/>
              <a:buNone/>
            </a:pPr>
            <a:r>
              <a:rPr lang="en-US"/>
              <a:t>16,734 (6%) had a change in evidential strenghth</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t/>
            </a:r>
            <a:endParaRPr/>
          </a:p>
        </p:txBody>
      </p:sp>
      <p:sp>
        <p:nvSpPr>
          <p:cNvPr id="690" name="Google Shape;690;g3ae21b786ff_0_11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ae21b786ff_0_20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g3ae21b786ff_0_2034: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64,425 (~25%) had some sort of context change.</a:t>
            </a:r>
            <a:endParaRPr/>
          </a:p>
          <a:p>
            <a:pPr indent="0" lvl="0" marL="0" rtl="0" algn="l">
              <a:lnSpc>
                <a:spcPct val="100000"/>
              </a:lnSpc>
              <a:spcBef>
                <a:spcPts val="600"/>
              </a:spcBef>
              <a:spcAft>
                <a:spcPts val="0"/>
              </a:spcAft>
              <a:buSzPts val="1400"/>
              <a:buNone/>
            </a:pPr>
            <a:r>
              <a:rPr lang="en-US"/>
              <a:t>36,246 were a substitution change</a:t>
            </a:r>
            <a:endParaRPr/>
          </a:p>
          <a:p>
            <a:pPr indent="0" lvl="0" marL="0" rtl="0" algn="l">
              <a:lnSpc>
                <a:spcPct val="100000"/>
              </a:lnSpc>
              <a:spcBef>
                <a:spcPts val="600"/>
              </a:spcBef>
              <a:spcAft>
                <a:spcPts val="0"/>
              </a:spcAft>
              <a:buSzPts val="1400"/>
              <a:buNone/>
            </a:pPr>
            <a:r>
              <a:rPr lang="en-US"/>
              <a:t>16,734 (6%) had a change in evidential strenghth</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t/>
            </a:r>
            <a:endParaRPr/>
          </a:p>
        </p:txBody>
      </p:sp>
      <p:sp>
        <p:nvSpPr>
          <p:cNvPr id="697" name="Google Shape;697;g3ae21b786ff_0_20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ae21b786ff_0_1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4" name="Google Shape;704;g3ae21b786ff_0_1203: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705" name="Google Shape;705;g3ae21b786ff_0_12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3ae21b786ff_0_20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1" name="Google Shape;711;g3ae21b786ff_0_2041: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Of Note and we don’t have an answer yet.</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rPr lang="en-US"/>
              <a:t>The 12,637 and the 8,308 variants are not subsets.</a:t>
            </a:r>
            <a:endParaRPr/>
          </a:p>
          <a:p>
            <a:pPr indent="0" lvl="0" marL="0" rtl="0" algn="l">
              <a:lnSpc>
                <a:spcPct val="100000"/>
              </a:lnSpc>
              <a:spcBef>
                <a:spcPts val="600"/>
              </a:spcBef>
              <a:spcAft>
                <a:spcPts val="0"/>
              </a:spcAft>
              <a:buSzPts val="1400"/>
              <a:buNone/>
            </a:pPr>
            <a:r>
              <a:t/>
            </a:r>
            <a:endParaRPr/>
          </a:p>
          <a:p>
            <a:pPr indent="0" lvl="0" marL="0" rtl="0" algn="l">
              <a:lnSpc>
                <a:spcPct val="100000"/>
              </a:lnSpc>
              <a:spcBef>
                <a:spcPts val="600"/>
              </a:spcBef>
              <a:spcAft>
                <a:spcPts val="0"/>
              </a:spcAft>
              <a:buSzPts val="1400"/>
              <a:buNone/>
            </a:pPr>
            <a:r>
              <a:rPr lang="en-US"/>
              <a:t>Of the 8,308, </a:t>
            </a:r>
            <a:r>
              <a:rPr b="0" i="0" lang="en-US" sz="1200">
                <a:solidFill>
                  <a:schemeClr val="dk1"/>
                </a:solidFill>
                <a:latin typeface="Arial"/>
                <a:ea typeface="Arial"/>
                <a:cs typeface="Arial"/>
                <a:sym typeface="Arial"/>
              </a:rPr>
              <a:t>5,816 are in the 12,637 from before.</a:t>
            </a:r>
            <a:endParaRPr/>
          </a:p>
          <a:p>
            <a:pPr indent="0" lvl="0" marL="0" rtl="0" algn="l">
              <a:lnSpc>
                <a:spcPct val="100000"/>
              </a:lnSpc>
              <a:spcBef>
                <a:spcPts val="600"/>
              </a:spcBef>
              <a:spcAft>
                <a:spcPts val="0"/>
              </a:spcAft>
              <a:buSzPts val="1400"/>
              <a:buNone/>
            </a:pPr>
            <a:r>
              <a:rPr b="0" i="0" lang="en-US" sz="1200">
                <a:solidFill>
                  <a:schemeClr val="dk1"/>
                </a:solidFill>
                <a:latin typeface="Arial"/>
                <a:ea typeface="Arial"/>
                <a:cs typeface="Arial"/>
                <a:sym typeface="Arial"/>
              </a:rPr>
              <a:t>2492 variants that are changing in evidentiary strength are not changed in their amino acid substitution.</a:t>
            </a:r>
            <a:endParaRPr/>
          </a:p>
          <a:p>
            <a:pPr indent="0" lvl="0" marL="0" rtl="0" algn="l">
              <a:lnSpc>
                <a:spcPct val="100000"/>
              </a:lnSpc>
              <a:spcBef>
                <a:spcPts val="600"/>
              </a:spcBef>
              <a:spcAft>
                <a:spcPts val="0"/>
              </a:spcAft>
              <a:buSzPts val="1400"/>
              <a:buNone/>
            </a:pPr>
            <a:r>
              <a:rPr b="0" i="0" lang="en-US" sz="1200">
                <a:solidFill>
                  <a:schemeClr val="dk1"/>
                </a:solidFill>
                <a:latin typeface="Arial"/>
                <a:ea typeface="Arial"/>
                <a:cs typeface="Arial"/>
                <a:sym typeface="Arial"/>
              </a:rPr>
              <a:t>I don’t have an answer just yet.</a:t>
            </a:r>
            <a:endParaRPr/>
          </a:p>
        </p:txBody>
      </p:sp>
      <p:sp>
        <p:nvSpPr>
          <p:cNvPr id="712" name="Google Shape;712;g3ae21b786ff_0_20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ae4d1675ae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9" name="Google Shape;719;g3ae4d1675ae_0_4: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720" name="Google Shape;720;g3ae4d1675ae_0_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ae21b786ff_0_12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6" name="Google Shape;726;g3ae21b786ff_0_1224: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727" name="Google Shape;727;g3ae21b786ff_0_12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ae21b786ff_0_20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3" name="Google Shape;733;g3ae21b786ff_0_2054: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734" name="Google Shape;734;g3ae21b786ff_0_20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ae21b786ff_0_1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1" name="Google Shape;741;g3ae21b786ff_0_1239:notes"/>
          <p:cNvSpPr txBox="1"/>
          <p:nvPr>
            <p:ph idx="1" type="body"/>
          </p:nvPr>
        </p:nvSpPr>
        <p:spPr>
          <a:xfrm>
            <a:off x="685800" y="4400550"/>
            <a:ext cx="5486400" cy="360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t/>
            </a:r>
            <a:endParaRPr/>
          </a:p>
        </p:txBody>
      </p:sp>
      <p:sp>
        <p:nvSpPr>
          <p:cNvPr id="742" name="Google Shape;742;g3ae21b786ff_0_12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ae21b786ff_0_17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g3ae21b786ff_0_17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9" name="Google Shape;749;g3ae21b786ff_0_17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ae21b786ff_0_12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6" name="Google Shape;756;g3ae21b786ff_0_12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4.png"/><Relationship Id="rId4"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3" name="Shape 13"/>
        <p:cNvGrpSpPr/>
        <p:nvPr/>
      </p:nvGrpSpPr>
      <p:grpSpPr>
        <a:xfrm>
          <a:off x="0" y="0"/>
          <a:ext cx="0" cy="0"/>
          <a:chOff x="0" y="0"/>
          <a:chExt cx="0" cy="0"/>
        </a:xfrm>
      </p:grpSpPr>
      <p:sp>
        <p:nvSpPr>
          <p:cNvPr id="14" name="Google Shape;14;g3ae21b786ff_0_349"/>
          <p:cNvSpPr txBox="1"/>
          <p:nvPr>
            <p:ph type="title"/>
          </p:nvPr>
        </p:nvSpPr>
        <p:spPr>
          <a:xfrm>
            <a:off x="457200" y="457200"/>
            <a:ext cx="11277600" cy="381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g3ae21b786ff_0_349"/>
          <p:cNvSpPr txBox="1"/>
          <p:nvPr>
            <p:ph idx="1" type="body"/>
          </p:nvPr>
        </p:nvSpPr>
        <p:spPr>
          <a:xfrm>
            <a:off x="457200" y="1295400"/>
            <a:ext cx="11277600" cy="4648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342900" lvl="1" marL="914400" algn="l">
              <a:lnSpc>
                <a:spcPct val="100000"/>
              </a:lnSpc>
              <a:spcBef>
                <a:spcPts val="1000"/>
              </a:spcBef>
              <a:spcAft>
                <a:spcPts val="0"/>
              </a:spcAft>
              <a:buClr>
                <a:schemeClr val="dk1"/>
              </a:buClr>
              <a:buSzPts val="1800"/>
              <a:buChar char="•"/>
              <a:defRPr/>
            </a:lvl2pPr>
            <a:lvl3pPr indent="-330200" lvl="2" marL="1371600" algn="l">
              <a:lnSpc>
                <a:spcPct val="100000"/>
              </a:lnSpc>
              <a:spcBef>
                <a:spcPts val="1000"/>
              </a:spcBef>
              <a:spcAft>
                <a:spcPts val="0"/>
              </a:spcAft>
              <a:buClr>
                <a:schemeClr val="dk1"/>
              </a:buClr>
              <a:buSzPts val="1600"/>
              <a:buChar char="•"/>
              <a:defRPr/>
            </a:lvl3pPr>
            <a:lvl4pPr indent="-342900" lvl="3" marL="1828800" algn="l">
              <a:lnSpc>
                <a:spcPct val="100000"/>
              </a:lnSpc>
              <a:spcBef>
                <a:spcPts val="1000"/>
              </a:spcBef>
              <a:spcAft>
                <a:spcPts val="0"/>
              </a:spcAft>
              <a:buClr>
                <a:schemeClr val="accent1"/>
              </a:buClr>
              <a:buSzPts val="1800"/>
              <a:buChar char="•"/>
              <a:defRPr/>
            </a:lvl4pPr>
            <a:lvl5pPr indent="-342900" lvl="4" marL="2286000" algn="l">
              <a:lnSpc>
                <a:spcPct val="100000"/>
              </a:lnSpc>
              <a:spcBef>
                <a:spcPts val="1000"/>
              </a:spcBef>
              <a:spcAft>
                <a:spcPts val="0"/>
              </a:spcAft>
              <a:buClr>
                <a:srgbClr val="FF0000"/>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 name="Google Shape;16;g3ae21b786ff_0_349"/>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 Headers">
  <p:cSld name="Three Content + Headers">
    <p:spTree>
      <p:nvGrpSpPr>
        <p:cNvPr id="17" name="Shape 17"/>
        <p:cNvGrpSpPr/>
        <p:nvPr/>
      </p:nvGrpSpPr>
      <p:grpSpPr>
        <a:xfrm>
          <a:off x="0" y="0"/>
          <a:ext cx="0" cy="0"/>
          <a:chOff x="0" y="0"/>
          <a:chExt cx="0" cy="0"/>
        </a:xfrm>
      </p:grpSpPr>
      <p:sp>
        <p:nvSpPr>
          <p:cNvPr id="18" name="Google Shape;18;g3ae21b786ff_0_1410"/>
          <p:cNvSpPr txBox="1"/>
          <p:nvPr>
            <p:ph type="title"/>
          </p:nvPr>
        </p:nvSpPr>
        <p:spPr>
          <a:xfrm>
            <a:off x="457200" y="457200"/>
            <a:ext cx="11277600" cy="381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g3ae21b786ff_0_1410"/>
          <p:cNvSpPr txBox="1"/>
          <p:nvPr>
            <p:ph idx="1" type="body"/>
          </p:nvPr>
        </p:nvSpPr>
        <p:spPr>
          <a:xfrm>
            <a:off x="457200" y="1752600"/>
            <a:ext cx="3447300" cy="4191000"/>
          </a:xfrm>
          <a:prstGeom prst="rect">
            <a:avLst/>
          </a:prstGeom>
          <a:solidFill>
            <a:schemeClr val="lt2">
              <a:alpha val="49411"/>
            </a:schemeClr>
          </a:solidFill>
          <a:ln>
            <a:noFill/>
          </a:ln>
        </p:spPr>
        <p:txBody>
          <a:bodyPr anchorCtr="0" anchor="t" bIns="182875" lIns="182875" spcFirstLastPara="1" rIns="182875" wrap="square" tIns="182875">
            <a:noAutofit/>
          </a:bodyPr>
          <a:lstStyle>
            <a:lvl1pPr indent="-342900" lvl="0" marL="457200" algn="l">
              <a:lnSpc>
                <a:spcPct val="100000"/>
              </a:lnSpc>
              <a:spcBef>
                <a:spcPts val="0"/>
              </a:spcBef>
              <a:spcAft>
                <a:spcPts val="0"/>
              </a:spcAft>
              <a:buClr>
                <a:schemeClr val="dk1"/>
              </a:buClr>
              <a:buSzPts val="1800"/>
              <a:buChar char="•"/>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accent1"/>
              </a:buClr>
              <a:buSzPts val="1800"/>
              <a:buChar char="•"/>
              <a:defRPr/>
            </a:lvl4pPr>
            <a:lvl5pPr indent="-342900" lvl="4" marL="2286000" algn="l">
              <a:lnSpc>
                <a:spcPct val="100000"/>
              </a:lnSpc>
              <a:spcBef>
                <a:spcPts val="1000"/>
              </a:spcBef>
              <a:spcAft>
                <a:spcPts val="0"/>
              </a:spcAft>
              <a:buClr>
                <a:srgbClr val="FF0000"/>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g3ae21b786ff_0_1410"/>
          <p:cNvSpPr txBox="1"/>
          <p:nvPr>
            <p:ph idx="11" type="ftr"/>
          </p:nvPr>
        </p:nvSpPr>
        <p:spPr>
          <a:xfrm>
            <a:off x="457200" y="6399800"/>
            <a:ext cx="5410200" cy="458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1" name="Google Shape;21;g3ae21b786ff_0_1410"/>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g3ae21b786ff_0_1410"/>
          <p:cNvSpPr txBox="1"/>
          <p:nvPr>
            <p:ph idx="2" type="body"/>
          </p:nvPr>
        </p:nvSpPr>
        <p:spPr>
          <a:xfrm>
            <a:off x="4372357" y="1752600"/>
            <a:ext cx="3447300" cy="4191000"/>
          </a:xfrm>
          <a:prstGeom prst="rect">
            <a:avLst/>
          </a:prstGeom>
          <a:solidFill>
            <a:schemeClr val="lt2">
              <a:alpha val="49411"/>
            </a:schemeClr>
          </a:solidFill>
          <a:ln>
            <a:noFill/>
          </a:ln>
        </p:spPr>
        <p:txBody>
          <a:bodyPr anchorCtr="0" anchor="t" bIns="182875" lIns="182875" spcFirstLastPara="1" rIns="182875" wrap="square" tIns="182875">
            <a:noAutofit/>
          </a:bodyPr>
          <a:lstStyle>
            <a:lvl1pPr indent="-342900" lvl="0" marL="457200" algn="l">
              <a:lnSpc>
                <a:spcPct val="100000"/>
              </a:lnSpc>
              <a:spcBef>
                <a:spcPts val="0"/>
              </a:spcBef>
              <a:spcAft>
                <a:spcPts val="0"/>
              </a:spcAft>
              <a:buClr>
                <a:schemeClr val="dk1"/>
              </a:buClr>
              <a:buSzPts val="1800"/>
              <a:buChar char="•"/>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accent1"/>
              </a:buClr>
              <a:buSzPts val="1800"/>
              <a:buChar char="•"/>
              <a:defRPr/>
            </a:lvl4pPr>
            <a:lvl5pPr indent="-342900" lvl="4" marL="2286000" algn="l">
              <a:lnSpc>
                <a:spcPct val="100000"/>
              </a:lnSpc>
              <a:spcBef>
                <a:spcPts val="1000"/>
              </a:spcBef>
              <a:spcAft>
                <a:spcPts val="0"/>
              </a:spcAft>
              <a:buClr>
                <a:srgbClr val="FF0000"/>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g3ae21b786ff_0_1410"/>
          <p:cNvSpPr txBox="1"/>
          <p:nvPr>
            <p:ph idx="3" type="body"/>
          </p:nvPr>
        </p:nvSpPr>
        <p:spPr>
          <a:xfrm>
            <a:off x="8287514" y="1752600"/>
            <a:ext cx="3447300" cy="4191000"/>
          </a:xfrm>
          <a:prstGeom prst="rect">
            <a:avLst/>
          </a:prstGeom>
          <a:solidFill>
            <a:schemeClr val="lt2">
              <a:alpha val="49411"/>
            </a:schemeClr>
          </a:solidFill>
          <a:ln>
            <a:noFill/>
          </a:ln>
        </p:spPr>
        <p:txBody>
          <a:bodyPr anchorCtr="0" anchor="t" bIns="182875" lIns="182875" spcFirstLastPara="1" rIns="182875" wrap="square" tIns="182875">
            <a:noAutofit/>
          </a:bodyPr>
          <a:lstStyle>
            <a:lvl1pPr indent="-342900" lvl="0" marL="457200" algn="l">
              <a:lnSpc>
                <a:spcPct val="100000"/>
              </a:lnSpc>
              <a:spcBef>
                <a:spcPts val="0"/>
              </a:spcBef>
              <a:spcAft>
                <a:spcPts val="0"/>
              </a:spcAft>
              <a:buClr>
                <a:schemeClr val="dk1"/>
              </a:buClr>
              <a:buSzPts val="1800"/>
              <a:buChar char="•"/>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accent1"/>
              </a:buClr>
              <a:buSzPts val="1800"/>
              <a:buChar char="•"/>
              <a:defRPr/>
            </a:lvl4pPr>
            <a:lvl5pPr indent="-342900" lvl="4" marL="2286000" algn="l">
              <a:lnSpc>
                <a:spcPct val="100000"/>
              </a:lnSpc>
              <a:spcBef>
                <a:spcPts val="1000"/>
              </a:spcBef>
              <a:spcAft>
                <a:spcPts val="0"/>
              </a:spcAft>
              <a:buClr>
                <a:srgbClr val="FF0000"/>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g3ae21b786ff_0_1410"/>
          <p:cNvSpPr txBox="1"/>
          <p:nvPr>
            <p:ph idx="4" type="body"/>
          </p:nvPr>
        </p:nvSpPr>
        <p:spPr>
          <a:xfrm>
            <a:off x="457199" y="1295400"/>
            <a:ext cx="3447300" cy="457200"/>
          </a:xfrm>
          <a:prstGeom prst="rect">
            <a:avLst/>
          </a:prstGeom>
          <a:solidFill>
            <a:schemeClr val="accent2"/>
          </a:solidFill>
          <a:ln>
            <a:noFill/>
          </a:ln>
        </p:spPr>
        <p:txBody>
          <a:bodyPr anchorCtr="0" anchor="ctr" bIns="0" lIns="0" spcFirstLastPara="1" rIns="0" wrap="square" tIns="0">
            <a:noAutofit/>
          </a:bodyPr>
          <a:lstStyle>
            <a:lvl1pPr indent="-342900" lvl="0" marL="457200" algn="ctr">
              <a:lnSpc>
                <a:spcPct val="100000"/>
              </a:lnSpc>
              <a:spcBef>
                <a:spcPts val="0"/>
              </a:spcBef>
              <a:spcAft>
                <a:spcPts val="0"/>
              </a:spcAft>
              <a:buClr>
                <a:schemeClr val="lt1"/>
              </a:buClr>
              <a:buSzPts val="1800"/>
              <a:buChar char="•"/>
              <a:defRPr b="1" sz="1800">
                <a:solidFill>
                  <a:schemeClr val="lt1"/>
                </a:solidFill>
              </a:defRPr>
            </a:lvl1pPr>
            <a:lvl2pPr indent="-342900" lvl="1" marL="914400" algn="l">
              <a:lnSpc>
                <a:spcPct val="100000"/>
              </a:lnSpc>
              <a:spcBef>
                <a:spcPts val="1000"/>
              </a:spcBef>
              <a:spcAft>
                <a:spcPts val="0"/>
              </a:spcAft>
              <a:buClr>
                <a:schemeClr val="dk1"/>
              </a:buClr>
              <a:buSzPts val="1800"/>
              <a:buChar char="•"/>
              <a:defRPr/>
            </a:lvl2pPr>
            <a:lvl3pPr indent="-330200" lvl="2" marL="1371600" algn="l">
              <a:lnSpc>
                <a:spcPct val="100000"/>
              </a:lnSpc>
              <a:spcBef>
                <a:spcPts val="1000"/>
              </a:spcBef>
              <a:spcAft>
                <a:spcPts val="0"/>
              </a:spcAft>
              <a:buClr>
                <a:schemeClr val="dk1"/>
              </a:buClr>
              <a:buSzPts val="1600"/>
              <a:buChar char="•"/>
              <a:defRPr/>
            </a:lvl3pPr>
            <a:lvl4pPr indent="-342900" lvl="3" marL="1828800" algn="l">
              <a:lnSpc>
                <a:spcPct val="100000"/>
              </a:lnSpc>
              <a:spcBef>
                <a:spcPts val="1000"/>
              </a:spcBef>
              <a:spcAft>
                <a:spcPts val="0"/>
              </a:spcAft>
              <a:buClr>
                <a:schemeClr val="accent1"/>
              </a:buClr>
              <a:buSzPts val="1800"/>
              <a:buChar char="•"/>
              <a:defRPr/>
            </a:lvl4pPr>
            <a:lvl5pPr indent="-317500" lvl="4" marL="2286000" algn="l">
              <a:lnSpc>
                <a:spcPct val="100000"/>
              </a:lnSpc>
              <a:spcBef>
                <a:spcPts val="1000"/>
              </a:spcBef>
              <a:spcAft>
                <a:spcPts val="0"/>
              </a:spcAft>
              <a:buClr>
                <a:srgbClr val="FF0000"/>
              </a:buClr>
              <a:buSzPts val="14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g3ae21b786ff_0_1410"/>
          <p:cNvSpPr txBox="1"/>
          <p:nvPr>
            <p:ph idx="5" type="body"/>
          </p:nvPr>
        </p:nvSpPr>
        <p:spPr>
          <a:xfrm>
            <a:off x="4372355" y="1295400"/>
            <a:ext cx="3447300" cy="457200"/>
          </a:xfrm>
          <a:prstGeom prst="rect">
            <a:avLst/>
          </a:prstGeom>
          <a:solidFill>
            <a:schemeClr val="accent2"/>
          </a:solidFill>
          <a:ln>
            <a:noFill/>
          </a:ln>
        </p:spPr>
        <p:txBody>
          <a:bodyPr anchorCtr="0" anchor="ctr" bIns="0" lIns="0" spcFirstLastPara="1" rIns="0" wrap="square" tIns="0">
            <a:noAutofit/>
          </a:bodyPr>
          <a:lstStyle>
            <a:lvl1pPr indent="-342900" lvl="0" marL="457200" algn="ctr">
              <a:lnSpc>
                <a:spcPct val="100000"/>
              </a:lnSpc>
              <a:spcBef>
                <a:spcPts val="0"/>
              </a:spcBef>
              <a:spcAft>
                <a:spcPts val="0"/>
              </a:spcAft>
              <a:buClr>
                <a:schemeClr val="lt1"/>
              </a:buClr>
              <a:buSzPts val="1800"/>
              <a:buChar char="•"/>
              <a:defRPr b="1" sz="1800">
                <a:solidFill>
                  <a:schemeClr val="lt1"/>
                </a:solidFill>
              </a:defRPr>
            </a:lvl1pPr>
            <a:lvl2pPr indent="-342900" lvl="1" marL="914400" algn="l">
              <a:lnSpc>
                <a:spcPct val="100000"/>
              </a:lnSpc>
              <a:spcBef>
                <a:spcPts val="1000"/>
              </a:spcBef>
              <a:spcAft>
                <a:spcPts val="0"/>
              </a:spcAft>
              <a:buClr>
                <a:schemeClr val="dk1"/>
              </a:buClr>
              <a:buSzPts val="1800"/>
              <a:buChar char="•"/>
              <a:defRPr/>
            </a:lvl2pPr>
            <a:lvl3pPr indent="-330200" lvl="2" marL="1371600" algn="l">
              <a:lnSpc>
                <a:spcPct val="100000"/>
              </a:lnSpc>
              <a:spcBef>
                <a:spcPts val="1000"/>
              </a:spcBef>
              <a:spcAft>
                <a:spcPts val="0"/>
              </a:spcAft>
              <a:buClr>
                <a:schemeClr val="dk1"/>
              </a:buClr>
              <a:buSzPts val="1600"/>
              <a:buChar char="•"/>
              <a:defRPr/>
            </a:lvl3pPr>
            <a:lvl4pPr indent="-342900" lvl="3" marL="1828800" algn="l">
              <a:lnSpc>
                <a:spcPct val="100000"/>
              </a:lnSpc>
              <a:spcBef>
                <a:spcPts val="1000"/>
              </a:spcBef>
              <a:spcAft>
                <a:spcPts val="0"/>
              </a:spcAft>
              <a:buClr>
                <a:schemeClr val="accent1"/>
              </a:buClr>
              <a:buSzPts val="1800"/>
              <a:buChar char="•"/>
              <a:defRPr/>
            </a:lvl4pPr>
            <a:lvl5pPr indent="-317500" lvl="4" marL="2286000" algn="l">
              <a:lnSpc>
                <a:spcPct val="100000"/>
              </a:lnSpc>
              <a:spcBef>
                <a:spcPts val="1000"/>
              </a:spcBef>
              <a:spcAft>
                <a:spcPts val="0"/>
              </a:spcAft>
              <a:buClr>
                <a:srgbClr val="FF0000"/>
              </a:buClr>
              <a:buSzPts val="14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g3ae21b786ff_0_1410"/>
          <p:cNvSpPr txBox="1"/>
          <p:nvPr>
            <p:ph idx="6" type="body"/>
          </p:nvPr>
        </p:nvSpPr>
        <p:spPr>
          <a:xfrm>
            <a:off x="8287509" y="1295400"/>
            <a:ext cx="3447300" cy="457200"/>
          </a:xfrm>
          <a:prstGeom prst="rect">
            <a:avLst/>
          </a:prstGeom>
          <a:solidFill>
            <a:schemeClr val="accent2"/>
          </a:solidFill>
          <a:ln>
            <a:noFill/>
          </a:ln>
        </p:spPr>
        <p:txBody>
          <a:bodyPr anchorCtr="0" anchor="ctr" bIns="0" lIns="0" spcFirstLastPara="1" rIns="0" wrap="square" tIns="0">
            <a:noAutofit/>
          </a:bodyPr>
          <a:lstStyle>
            <a:lvl1pPr indent="-342900" lvl="0" marL="457200" algn="ctr">
              <a:lnSpc>
                <a:spcPct val="100000"/>
              </a:lnSpc>
              <a:spcBef>
                <a:spcPts val="0"/>
              </a:spcBef>
              <a:spcAft>
                <a:spcPts val="0"/>
              </a:spcAft>
              <a:buClr>
                <a:schemeClr val="lt1"/>
              </a:buClr>
              <a:buSzPts val="1800"/>
              <a:buChar char="•"/>
              <a:defRPr b="1" sz="1800">
                <a:solidFill>
                  <a:schemeClr val="lt1"/>
                </a:solidFill>
              </a:defRPr>
            </a:lvl1pPr>
            <a:lvl2pPr indent="-342900" lvl="1" marL="914400" algn="l">
              <a:lnSpc>
                <a:spcPct val="100000"/>
              </a:lnSpc>
              <a:spcBef>
                <a:spcPts val="1000"/>
              </a:spcBef>
              <a:spcAft>
                <a:spcPts val="0"/>
              </a:spcAft>
              <a:buClr>
                <a:schemeClr val="dk1"/>
              </a:buClr>
              <a:buSzPts val="1800"/>
              <a:buChar char="•"/>
              <a:defRPr/>
            </a:lvl2pPr>
            <a:lvl3pPr indent="-330200" lvl="2" marL="1371600" algn="l">
              <a:lnSpc>
                <a:spcPct val="100000"/>
              </a:lnSpc>
              <a:spcBef>
                <a:spcPts val="1000"/>
              </a:spcBef>
              <a:spcAft>
                <a:spcPts val="0"/>
              </a:spcAft>
              <a:buClr>
                <a:schemeClr val="dk1"/>
              </a:buClr>
              <a:buSzPts val="1600"/>
              <a:buChar char="•"/>
              <a:defRPr/>
            </a:lvl3pPr>
            <a:lvl4pPr indent="-342900" lvl="3" marL="1828800" algn="l">
              <a:lnSpc>
                <a:spcPct val="100000"/>
              </a:lnSpc>
              <a:spcBef>
                <a:spcPts val="1000"/>
              </a:spcBef>
              <a:spcAft>
                <a:spcPts val="0"/>
              </a:spcAft>
              <a:buClr>
                <a:schemeClr val="accent1"/>
              </a:buClr>
              <a:buSzPts val="1800"/>
              <a:buChar char="•"/>
              <a:defRPr/>
            </a:lvl4pPr>
            <a:lvl5pPr indent="-317500" lvl="4" marL="2286000" algn="l">
              <a:lnSpc>
                <a:spcPct val="100000"/>
              </a:lnSpc>
              <a:spcBef>
                <a:spcPts val="1000"/>
              </a:spcBef>
              <a:spcAft>
                <a:spcPts val="0"/>
              </a:spcAft>
              <a:buClr>
                <a:srgbClr val="FF0000"/>
              </a:buClr>
              <a:buSzPts val="14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7" name="Shape 27"/>
        <p:cNvGrpSpPr/>
        <p:nvPr/>
      </p:nvGrpSpPr>
      <p:grpSpPr>
        <a:xfrm>
          <a:off x="0" y="0"/>
          <a:ext cx="0" cy="0"/>
          <a:chOff x="0" y="0"/>
          <a:chExt cx="0" cy="0"/>
        </a:xfrm>
      </p:grpSpPr>
      <p:sp>
        <p:nvSpPr>
          <p:cNvPr id="28" name="Google Shape;28;g3ae21b786ff_0_1420"/>
          <p:cNvSpPr txBox="1"/>
          <p:nvPr>
            <p:ph idx="11" type="ftr"/>
          </p:nvPr>
        </p:nvSpPr>
        <p:spPr>
          <a:xfrm>
            <a:off x="457200" y="6399800"/>
            <a:ext cx="5410200" cy="458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9" name="Google Shape;29;g3ae21b786ff_0_1420"/>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Title and Content" showMasterSp="0">
  <p:cSld name="1/3 Title and Content">
    <p:spTree>
      <p:nvGrpSpPr>
        <p:cNvPr id="30" name="Shape 30"/>
        <p:cNvGrpSpPr/>
        <p:nvPr/>
      </p:nvGrpSpPr>
      <p:grpSpPr>
        <a:xfrm>
          <a:off x="0" y="0"/>
          <a:ext cx="0" cy="0"/>
          <a:chOff x="0" y="0"/>
          <a:chExt cx="0" cy="0"/>
        </a:xfrm>
      </p:grpSpPr>
      <p:pic>
        <p:nvPicPr>
          <p:cNvPr id="31" name="Google Shape;31;g3ae21b786ff_0_1423"/>
          <p:cNvPicPr preferRelativeResize="0"/>
          <p:nvPr/>
        </p:nvPicPr>
        <p:blipFill rotWithShape="1">
          <a:blip r:embed="rId2">
            <a:alphaModFix amt="25000"/>
          </a:blip>
          <a:srcRect b="0" l="0" r="0" t="0"/>
          <a:stretch/>
        </p:blipFill>
        <p:spPr>
          <a:xfrm>
            <a:off x="0" y="0"/>
            <a:ext cx="12191998" cy="6857999"/>
          </a:xfrm>
          <a:prstGeom prst="rect">
            <a:avLst/>
          </a:prstGeom>
          <a:noFill/>
          <a:ln>
            <a:noFill/>
          </a:ln>
        </p:spPr>
      </p:pic>
      <p:sp>
        <p:nvSpPr>
          <p:cNvPr id="32" name="Google Shape;32;g3ae21b786ff_0_1423"/>
          <p:cNvSpPr/>
          <p:nvPr/>
        </p:nvSpPr>
        <p:spPr>
          <a:xfrm>
            <a:off x="0" y="0"/>
            <a:ext cx="4076700" cy="6873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3" name="Google Shape;33;g3ae21b786ff_0_1423"/>
          <p:cNvPicPr preferRelativeResize="0"/>
          <p:nvPr/>
        </p:nvPicPr>
        <p:blipFill rotWithShape="1">
          <a:blip r:embed="rId3">
            <a:alphaModFix/>
          </a:blip>
          <a:srcRect b="25969" l="17808" r="27749" t="0"/>
          <a:stretch/>
        </p:blipFill>
        <p:spPr>
          <a:xfrm>
            <a:off x="-2" y="2343943"/>
            <a:ext cx="4076700" cy="4513533"/>
          </a:xfrm>
          <a:prstGeom prst="rect">
            <a:avLst/>
          </a:prstGeom>
          <a:noFill/>
          <a:ln>
            <a:noFill/>
          </a:ln>
        </p:spPr>
      </p:pic>
      <p:sp>
        <p:nvSpPr>
          <p:cNvPr id="34" name="Google Shape;34;g3ae21b786ff_0_1423"/>
          <p:cNvSpPr txBox="1"/>
          <p:nvPr>
            <p:ph type="title"/>
          </p:nvPr>
        </p:nvSpPr>
        <p:spPr>
          <a:xfrm>
            <a:off x="457200" y="838200"/>
            <a:ext cx="3176400" cy="51054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32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g3ae21b786ff_0_1423"/>
          <p:cNvSpPr txBox="1"/>
          <p:nvPr>
            <p:ph idx="1" type="body"/>
          </p:nvPr>
        </p:nvSpPr>
        <p:spPr>
          <a:xfrm>
            <a:off x="4519654" y="838200"/>
            <a:ext cx="7215000" cy="51054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chemeClr val="dk1"/>
              </a:buClr>
              <a:buSzPts val="1800"/>
              <a:buChar char="•"/>
              <a:defRPr/>
            </a:lvl1pPr>
            <a:lvl2pPr indent="-342900" lvl="1" marL="914400" algn="l">
              <a:lnSpc>
                <a:spcPct val="100000"/>
              </a:lnSpc>
              <a:spcBef>
                <a:spcPts val="1000"/>
              </a:spcBef>
              <a:spcAft>
                <a:spcPts val="0"/>
              </a:spcAft>
              <a:buClr>
                <a:schemeClr val="dk1"/>
              </a:buClr>
              <a:buSzPts val="1800"/>
              <a:buChar char="•"/>
              <a:defRPr/>
            </a:lvl2pPr>
            <a:lvl3pPr indent="-342900" lvl="2" marL="1371600" algn="l">
              <a:lnSpc>
                <a:spcPct val="100000"/>
              </a:lnSpc>
              <a:spcBef>
                <a:spcPts val="1000"/>
              </a:spcBef>
              <a:spcAft>
                <a:spcPts val="0"/>
              </a:spcAft>
              <a:buClr>
                <a:schemeClr val="dk1"/>
              </a:buClr>
              <a:buSzPts val="1800"/>
              <a:buChar char="•"/>
              <a:defRPr/>
            </a:lvl3pPr>
            <a:lvl4pPr indent="-342900" lvl="3" marL="1828800" algn="l">
              <a:lnSpc>
                <a:spcPct val="100000"/>
              </a:lnSpc>
              <a:spcBef>
                <a:spcPts val="1000"/>
              </a:spcBef>
              <a:spcAft>
                <a:spcPts val="0"/>
              </a:spcAft>
              <a:buClr>
                <a:schemeClr val="accent1"/>
              </a:buClr>
              <a:buSzPts val="1800"/>
              <a:buChar char="•"/>
              <a:defRPr/>
            </a:lvl4pPr>
            <a:lvl5pPr indent="-342900" lvl="4" marL="2286000" algn="l">
              <a:lnSpc>
                <a:spcPct val="100000"/>
              </a:lnSpc>
              <a:spcBef>
                <a:spcPts val="1000"/>
              </a:spcBef>
              <a:spcAft>
                <a:spcPts val="0"/>
              </a:spcAft>
              <a:buClr>
                <a:srgbClr val="FF0000"/>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g3ae21b786ff_0_1423"/>
          <p:cNvSpPr txBox="1"/>
          <p:nvPr>
            <p:ph idx="11" type="ftr"/>
          </p:nvPr>
        </p:nvSpPr>
        <p:spPr>
          <a:xfrm>
            <a:off x="457200" y="6400800"/>
            <a:ext cx="5410200" cy="473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7" name="Google Shape;37;g3ae21b786ff_0_1423"/>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Slide">
  <p:cSld name="1_TitleSlide">
    <p:bg>
      <p:bgPr>
        <a:solidFill>
          <a:schemeClr val="dk1"/>
        </a:solidFill>
      </p:bgPr>
    </p:bg>
    <p:spTree>
      <p:nvGrpSpPr>
        <p:cNvPr id="38" name="Shape 38"/>
        <p:cNvGrpSpPr/>
        <p:nvPr/>
      </p:nvGrpSpPr>
      <p:grpSpPr>
        <a:xfrm>
          <a:off x="0" y="0"/>
          <a:ext cx="0" cy="0"/>
          <a:chOff x="0" y="0"/>
          <a:chExt cx="0" cy="0"/>
        </a:xfrm>
      </p:grpSpPr>
      <p:sp>
        <p:nvSpPr>
          <p:cNvPr id="39" name="Google Shape;39;p10"/>
          <p:cNvSpPr txBox="1"/>
          <p:nvPr>
            <p:ph type="ctrTitle"/>
          </p:nvPr>
        </p:nvSpPr>
        <p:spPr>
          <a:xfrm>
            <a:off x="631371" y="1122363"/>
            <a:ext cx="6096807" cy="203852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0"/>
          <p:cNvSpPr txBox="1"/>
          <p:nvPr>
            <p:ph idx="1" type="subTitle"/>
          </p:nvPr>
        </p:nvSpPr>
        <p:spPr>
          <a:xfrm>
            <a:off x="631371" y="3376260"/>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latin typeface="Arial"/>
                <a:ea typeface="Arial"/>
                <a:cs typeface="Arial"/>
                <a:sym typeface="Aria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pic>
        <p:nvPicPr>
          <p:cNvPr id="41" name="Google Shape;41;p10"/>
          <p:cNvPicPr preferRelativeResize="0"/>
          <p:nvPr/>
        </p:nvPicPr>
        <p:blipFill rotWithShape="1">
          <a:blip r:embed="rId2">
            <a:alphaModFix/>
          </a:blip>
          <a:srcRect b="0" l="0" r="0" t="0"/>
          <a:stretch/>
        </p:blipFill>
        <p:spPr>
          <a:xfrm>
            <a:off x="6728178" y="2667000"/>
            <a:ext cx="5460073" cy="423032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Slide">
  <p:cSld name="2_TitleSlide">
    <p:bg>
      <p:bgPr>
        <a:solidFill>
          <a:schemeClr val="dk1"/>
        </a:solidFill>
      </p:bgPr>
    </p:bg>
    <p:spTree>
      <p:nvGrpSpPr>
        <p:cNvPr id="42" name="Shape 42"/>
        <p:cNvGrpSpPr/>
        <p:nvPr/>
      </p:nvGrpSpPr>
      <p:grpSpPr>
        <a:xfrm>
          <a:off x="0" y="0"/>
          <a:ext cx="0" cy="0"/>
          <a:chOff x="0" y="0"/>
          <a:chExt cx="0" cy="0"/>
        </a:xfrm>
      </p:grpSpPr>
      <p:sp>
        <p:nvSpPr>
          <p:cNvPr id="43" name="Google Shape;43;p11"/>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1"/>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pic>
        <p:nvPicPr>
          <p:cNvPr id="45" name="Google Shape;45;p11"/>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Slide">
  <p:cSld name="3_TitleSlide">
    <p:bg>
      <p:bgPr>
        <a:solidFill>
          <a:schemeClr val="lt1"/>
        </a:solidFill>
      </p:bgPr>
    </p:bg>
    <p:spTree>
      <p:nvGrpSpPr>
        <p:cNvPr id="46" name="Shape 46"/>
        <p:cNvGrpSpPr/>
        <p:nvPr/>
      </p:nvGrpSpPr>
      <p:grpSpPr>
        <a:xfrm>
          <a:off x="0" y="0"/>
          <a:ext cx="0" cy="0"/>
          <a:chOff x="0" y="0"/>
          <a:chExt cx="0" cy="0"/>
        </a:xfrm>
      </p:grpSpPr>
      <p:sp>
        <p:nvSpPr>
          <p:cNvPr id="47" name="Google Shape;47;p12"/>
          <p:cNvSpPr txBox="1"/>
          <p:nvPr>
            <p:ph type="ctrTitle"/>
          </p:nvPr>
        </p:nvSpPr>
        <p:spPr>
          <a:xfrm>
            <a:off x="631371" y="1122363"/>
            <a:ext cx="609680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 type="subTitle"/>
          </p:nvPr>
        </p:nvSpPr>
        <p:spPr>
          <a:xfrm>
            <a:off x="631371" y="3602038"/>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9" name="Google Shape;49;p12"/>
          <p:cNvPicPr preferRelativeResize="0"/>
          <p:nvPr/>
        </p:nvPicPr>
        <p:blipFill rotWithShape="1">
          <a:blip r:embed="rId2">
            <a:alphaModFix/>
          </a:blip>
          <a:srcRect b="0" l="0" r="0" t="0"/>
          <a:stretch/>
        </p:blipFill>
        <p:spPr>
          <a:xfrm>
            <a:off x="6728178" y="2654300"/>
            <a:ext cx="5474515" cy="424151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Slide">
  <p:cSld name="4_TitleSlide">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53" name="Google Shape;53;p13"/>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4" name="Shape 54"/>
        <p:cNvGrpSpPr/>
        <p:nvPr/>
      </p:nvGrpSpPr>
      <p:grpSpPr>
        <a:xfrm>
          <a:off x="0" y="0"/>
          <a:ext cx="0" cy="0"/>
          <a:chOff x="0" y="0"/>
          <a:chExt cx="0" cy="0"/>
        </a:xfrm>
      </p:grpSpPr>
      <p:sp>
        <p:nvSpPr>
          <p:cNvPr id="55" name="Google Shape;55;p14"/>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56" name="Google Shape;56;p14"/>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57" name="Google Shape;57;p14"/>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8" name="Google Shape;58;p1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solidFill>
          <a:schemeClr val="dk1"/>
        </a:solidFill>
      </p:bgPr>
    </p:bg>
    <p:spTree>
      <p:nvGrpSpPr>
        <p:cNvPr id="59" name="Shape 59"/>
        <p:cNvGrpSpPr/>
        <p:nvPr/>
      </p:nvGrpSpPr>
      <p:grpSpPr>
        <a:xfrm>
          <a:off x="0" y="0"/>
          <a:ext cx="0" cy="0"/>
          <a:chOff x="0" y="0"/>
          <a:chExt cx="0" cy="0"/>
        </a:xfrm>
      </p:grpSpPr>
      <p:sp>
        <p:nvSpPr>
          <p:cNvPr id="60" name="Google Shape;60;p15"/>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cxnSp>
        <p:nvCxnSpPr>
          <p:cNvPr id="61" name="Google Shape;61;p15"/>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62" name="Google Shape;62;p15"/>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3" name="Google Shape;63;p1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cxnSp>
        <p:nvCxnSpPr>
          <p:cNvPr id="67" name="Google Shape;67;p16"/>
          <p:cNvCxnSpPr/>
          <p:nvPr/>
        </p:nvCxnSpPr>
        <p:spPr>
          <a:xfrm>
            <a:off x="838200" y="4515556"/>
            <a:ext cx="9829800" cy="0"/>
          </a:xfrm>
          <a:prstGeom prst="straightConnector1">
            <a:avLst/>
          </a:prstGeom>
          <a:noFill/>
          <a:ln cap="flat" cmpd="sng" w="25400">
            <a:solidFill>
              <a:srgbClr val="E1192B"/>
            </a:solidFill>
            <a:prstDash val="solid"/>
            <a:miter lim="800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8" name="Shape 68"/>
        <p:cNvGrpSpPr/>
        <p:nvPr/>
      </p:nvGrpSpPr>
      <p:grpSpPr>
        <a:xfrm>
          <a:off x="0" y="0"/>
          <a:ext cx="0" cy="0"/>
          <a:chOff x="0" y="0"/>
          <a:chExt cx="0" cy="0"/>
        </a:xfrm>
      </p:grpSpPr>
      <p:sp>
        <p:nvSpPr>
          <p:cNvPr id="69" name="Google Shape;69;p17"/>
          <p:cNvSpPr/>
          <p:nvPr/>
        </p:nvSpPr>
        <p:spPr>
          <a:xfrm>
            <a:off x="0" y="0"/>
            <a:ext cx="6096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0" name="Google Shape;70;p17"/>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7"/>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17"/>
          <p:cNvSpPr txBox="1"/>
          <p:nvPr>
            <p:ph idx="2" type="body"/>
          </p:nvPr>
        </p:nvSpPr>
        <p:spPr>
          <a:xfrm>
            <a:off x="6535994"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73" name="Google Shape;73;p17"/>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pic>
        <p:nvPicPr>
          <p:cNvPr id="74" name="Google Shape;74;p1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75" name="Shape 75"/>
        <p:cNvGrpSpPr/>
        <p:nvPr/>
      </p:nvGrpSpPr>
      <p:grpSpPr>
        <a:xfrm>
          <a:off x="0" y="0"/>
          <a:ext cx="0" cy="0"/>
          <a:chOff x="0" y="0"/>
          <a:chExt cx="0" cy="0"/>
        </a:xfrm>
      </p:grpSpPr>
      <p:sp>
        <p:nvSpPr>
          <p:cNvPr id="76" name="Google Shape;76;p18"/>
          <p:cNvSpPr/>
          <p:nvPr/>
        </p:nvSpPr>
        <p:spPr>
          <a:xfrm>
            <a:off x="6096000" y="0"/>
            <a:ext cx="6096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7" name="Google Shape;77;p18"/>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8"/>
          <p:cNvSpPr txBox="1"/>
          <p:nvPr>
            <p:ph idx="2" type="body"/>
          </p:nvPr>
        </p:nvSpPr>
        <p:spPr>
          <a:xfrm>
            <a:off x="6553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0" name="Google Shape;80;p18"/>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81" name="Google Shape;81;p18"/>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pic>
        <p:nvPicPr>
          <p:cNvPr id="82" name="Google Shape;82;p18"/>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83" name="Shape 83"/>
        <p:cNvGrpSpPr/>
        <p:nvPr/>
      </p:nvGrpSpPr>
      <p:grpSpPr>
        <a:xfrm>
          <a:off x="0" y="0"/>
          <a:ext cx="0" cy="0"/>
          <a:chOff x="0" y="0"/>
          <a:chExt cx="0" cy="0"/>
        </a:xfrm>
      </p:grpSpPr>
      <p:sp>
        <p:nvSpPr>
          <p:cNvPr id="84" name="Google Shape;84;p19"/>
          <p:cNvSpPr/>
          <p:nvPr/>
        </p:nvSpPr>
        <p:spPr>
          <a:xfrm>
            <a:off x="0" y="0"/>
            <a:ext cx="12192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19"/>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9"/>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87" name="Google Shape;87;p19"/>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sp>
        <p:nvSpPr>
          <p:cNvPr id="88" name="Google Shape;88;p19"/>
          <p:cNvSpPr txBox="1"/>
          <p:nvPr>
            <p:ph idx="2" type="body"/>
          </p:nvPr>
        </p:nvSpPr>
        <p:spPr>
          <a:xfrm>
            <a:off x="6535994"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89" name="Google Shape;89;p19"/>
          <p:cNvCxnSpPr/>
          <p:nvPr/>
        </p:nvCxnSpPr>
        <p:spPr>
          <a:xfrm>
            <a:off x="6150761" y="1825625"/>
            <a:ext cx="0" cy="4571772"/>
          </a:xfrm>
          <a:prstGeom prst="straightConnector1">
            <a:avLst/>
          </a:prstGeom>
          <a:noFill/>
          <a:ln cap="flat" cmpd="sng" w="25400">
            <a:solidFill>
              <a:srgbClr val="E1192B"/>
            </a:solidFill>
            <a:prstDash val="solid"/>
            <a:miter lim="800000"/>
            <a:headEnd len="sm" w="sm" type="none"/>
            <a:tailEnd len="sm" w="sm" type="none"/>
          </a:ln>
        </p:spPr>
      </p:cxnSp>
      <p:pic>
        <p:nvPicPr>
          <p:cNvPr id="90" name="Google Shape;90;p19"/>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91" name="Shape 91"/>
        <p:cNvGrpSpPr/>
        <p:nvPr/>
      </p:nvGrpSpPr>
      <p:grpSpPr>
        <a:xfrm>
          <a:off x="0" y="0"/>
          <a:ext cx="0" cy="0"/>
          <a:chOff x="0" y="0"/>
          <a:chExt cx="0" cy="0"/>
        </a:xfrm>
      </p:grpSpPr>
      <p:sp>
        <p:nvSpPr>
          <p:cNvPr id="92" name="Google Shape;92;p20"/>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0"/>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4" name="Google Shape;94;p20"/>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95" name="Google Shape;95;p20"/>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cxnSp>
        <p:nvCxnSpPr>
          <p:cNvPr id="96" name="Google Shape;96;p20"/>
          <p:cNvCxnSpPr/>
          <p:nvPr/>
        </p:nvCxnSpPr>
        <p:spPr>
          <a:xfrm>
            <a:off x="6150761" y="1825625"/>
            <a:ext cx="0" cy="4571772"/>
          </a:xfrm>
          <a:prstGeom prst="straightConnector1">
            <a:avLst/>
          </a:prstGeom>
          <a:noFill/>
          <a:ln cap="flat" cmpd="sng" w="25400">
            <a:solidFill>
              <a:srgbClr val="E1192B"/>
            </a:solidFill>
            <a:prstDash val="solid"/>
            <a:miter lim="800000"/>
            <a:headEnd len="sm" w="sm" type="none"/>
            <a:tailEnd len="sm" w="sm" type="none"/>
          </a:ln>
        </p:spPr>
      </p:cxnSp>
      <p:sp>
        <p:nvSpPr>
          <p:cNvPr id="97" name="Google Shape;97;p20"/>
          <p:cNvSpPr txBox="1"/>
          <p:nvPr>
            <p:ph idx="2" type="body"/>
          </p:nvPr>
        </p:nvSpPr>
        <p:spPr>
          <a:xfrm>
            <a:off x="6553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8" name="Google Shape;98;p20"/>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99" name="Shape 99"/>
        <p:cNvGrpSpPr/>
        <p:nvPr/>
      </p:nvGrpSpPr>
      <p:grpSpPr>
        <a:xfrm>
          <a:off x="0" y="0"/>
          <a:ext cx="0" cy="0"/>
          <a:chOff x="0" y="0"/>
          <a:chExt cx="0" cy="0"/>
        </a:xfrm>
      </p:grpSpPr>
      <p:pic>
        <p:nvPicPr>
          <p:cNvPr id="100" name="Google Shape;100;p21"/>
          <p:cNvPicPr preferRelativeResize="0"/>
          <p:nvPr/>
        </p:nvPicPr>
        <p:blipFill rotWithShape="1">
          <a:blip r:embed="rId2">
            <a:alphaModFix/>
          </a:blip>
          <a:srcRect b="0" l="0" r="0" t="0"/>
          <a:stretch/>
        </p:blipFill>
        <p:spPr>
          <a:xfrm>
            <a:off x="838200" y="337165"/>
            <a:ext cx="2858729" cy="901861"/>
          </a:xfrm>
          <a:prstGeom prst="rect">
            <a:avLst/>
          </a:prstGeom>
          <a:noFill/>
          <a:ln>
            <a:noFill/>
          </a:ln>
        </p:spPr>
      </p:pic>
      <p:sp>
        <p:nvSpPr>
          <p:cNvPr id="101" name="Google Shape;101;p21"/>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02" name="Google Shape;102;p21"/>
          <p:cNvCxnSpPr/>
          <p:nvPr/>
        </p:nvCxnSpPr>
        <p:spPr>
          <a:xfrm>
            <a:off x="1897380" y="1332089"/>
            <a:ext cx="8750864" cy="0"/>
          </a:xfrm>
          <a:prstGeom prst="straightConnector1">
            <a:avLst/>
          </a:prstGeom>
          <a:noFill/>
          <a:ln cap="flat" cmpd="sng" w="25400">
            <a:solidFill>
              <a:srgbClr val="E1192B"/>
            </a:solidFill>
            <a:prstDash val="solid"/>
            <a:miter lim="800000"/>
            <a:headEnd len="sm" w="sm" type="none"/>
            <a:tailEnd len="sm" w="sm" type="none"/>
          </a:ln>
        </p:spPr>
      </p:cxnSp>
      <p:pic>
        <p:nvPicPr>
          <p:cNvPr id="103" name="Google Shape;103;p21"/>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alpha val="43529"/>
          </a:schemeClr>
        </a:solidFill>
      </p:bgPr>
    </p:bg>
    <p:spTree>
      <p:nvGrpSpPr>
        <p:cNvPr id="104" name="Shape 104"/>
        <p:cNvGrpSpPr/>
        <p:nvPr/>
      </p:nvGrpSpPr>
      <p:grpSpPr>
        <a:xfrm>
          <a:off x="0" y="0"/>
          <a:ext cx="0" cy="0"/>
          <a:chOff x="0" y="0"/>
          <a:chExt cx="0" cy="0"/>
        </a:xfrm>
      </p:grpSpPr>
      <p:sp>
        <p:nvSpPr>
          <p:cNvPr id="105" name="Google Shape;105;p22"/>
          <p:cNvSpPr txBox="1"/>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Arial"/>
              <a:buNone/>
            </a:pPr>
            <a:r>
              <a:rPr b="0" i="0" lang="en-US" sz="4400" u="none" cap="none" strike="noStrike">
                <a:solidFill>
                  <a:schemeClr val="dk1"/>
                </a:solidFill>
                <a:latin typeface="Arial"/>
                <a:ea typeface="Arial"/>
                <a:cs typeface="Arial"/>
                <a:sym typeface="Arial"/>
              </a:rPr>
              <a:t>Click to edit Master title style</a:t>
            </a:r>
            <a:endParaRPr b="0" i="0" sz="1400" u="none" cap="none" strike="noStrike">
              <a:solidFill>
                <a:srgbClr val="000000"/>
              </a:solidFill>
              <a:latin typeface="Arial"/>
              <a:ea typeface="Arial"/>
              <a:cs typeface="Arial"/>
              <a:sym typeface="Arial"/>
            </a:endParaRPr>
          </a:p>
        </p:txBody>
      </p:sp>
      <p:cxnSp>
        <p:nvCxnSpPr>
          <p:cNvPr id="106" name="Google Shape;106;p22"/>
          <p:cNvCxnSpPr/>
          <p:nvPr/>
        </p:nvCxnSpPr>
        <p:spPr>
          <a:xfrm>
            <a:off x="838200" y="1332089"/>
            <a:ext cx="9766571" cy="0"/>
          </a:xfrm>
          <a:prstGeom prst="straightConnector1">
            <a:avLst/>
          </a:prstGeom>
          <a:noFill/>
          <a:ln cap="flat" cmpd="sng" w="25400">
            <a:solidFill>
              <a:srgbClr val="E1192B"/>
            </a:solidFill>
            <a:prstDash val="solid"/>
            <a:miter lim="800000"/>
            <a:headEnd len="sm" w="sm" type="none"/>
            <a:tailEnd len="sm" w="sm" type="none"/>
          </a:ln>
        </p:spPr>
      </p:cxnSp>
      <p:pic>
        <p:nvPicPr>
          <p:cNvPr id="107" name="Google Shape;107;p22"/>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
        <p:nvSpPr>
          <p:cNvPr id="108" name="Google Shape;108;p22"/>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09" name="Shape 109"/>
        <p:cNvGrpSpPr/>
        <p:nvPr/>
      </p:nvGrpSpPr>
      <p:grpSpPr>
        <a:xfrm>
          <a:off x="0" y="0"/>
          <a:ext cx="0" cy="0"/>
          <a:chOff x="0" y="0"/>
          <a:chExt cx="0" cy="0"/>
        </a:xfrm>
      </p:grpSpPr>
      <p:sp>
        <p:nvSpPr>
          <p:cNvPr id="110" name="Google Shape;110;p23"/>
          <p:cNvSpPr/>
          <p:nvPr/>
        </p:nvSpPr>
        <p:spPr>
          <a:xfrm>
            <a:off x="0" y="0"/>
            <a:ext cx="12192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p23"/>
          <p:cNvSpPr txBox="1"/>
          <p:nvPr>
            <p:ph type="title"/>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12" name="Google Shape;112;p23"/>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113" name="Google Shape;113;p23"/>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4" name="Google Shape;114;p23"/>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15" name="Shape 115"/>
        <p:cNvGrpSpPr/>
        <p:nvPr/>
      </p:nvGrpSpPr>
      <p:grpSpPr>
        <a:xfrm>
          <a:off x="0" y="0"/>
          <a:ext cx="0" cy="0"/>
          <a:chOff x="0" y="0"/>
          <a:chExt cx="0" cy="0"/>
        </a:xfrm>
      </p:grpSpPr>
      <p:sp>
        <p:nvSpPr>
          <p:cNvPr id="116" name="Google Shape;116;p24"/>
          <p:cNvSpPr/>
          <p:nvPr/>
        </p:nvSpPr>
        <p:spPr>
          <a:xfrm>
            <a:off x="4974771" y="0"/>
            <a:ext cx="7217229"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lt1"/>
              </a:buClr>
              <a:buSzPts val="2800"/>
              <a:buChar char="•"/>
              <a:defRPr sz="2800">
                <a:solidFill>
                  <a:schemeClr val="lt1"/>
                </a:solidFill>
                <a:latin typeface="Arial"/>
                <a:ea typeface="Arial"/>
                <a:cs typeface="Arial"/>
                <a:sym typeface="Arial"/>
              </a:defRPr>
            </a:lvl2pPr>
            <a:lvl3pPr indent="-381000" lvl="2" marL="1371600" algn="l">
              <a:lnSpc>
                <a:spcPct val="90000"/>
              </a:lnSpc>
              <a:spcBef>
                <a:spcPts val="500"/>
              </a:spcBef>
              <a:spcAft>
                <a:spcPts val="0"/>
              </a:spcAft>
              <a:buClr>
                <a:schemeClr val="lt1"/>
              </a:buClr>
              <a:buSzPts val="2400"/>
              <a:buChar char="•"/>
              <a:defRPr sz="2400">
                <a:solidFill>
                  <a:schemeClr val="lt1"/>
                </a:solidFill>
                <a:latin typeface="Arial"/>
                <a:ea typeface="Arial"/>
                <a:cs typeface="Arial"/>
                <a:sym typeface="Arial"/>
              </a:defRPr>
            </a:lvl3pPr>
            <a:lvl4pPr indent="-355600" lvl="3" marL="18288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4pPr>
            <a:lvl5pPr indent="-355600" lvl="4" marL="22860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8" name="Google Shape;118;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9" name="Google Shape;119;p24"/>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0" name="Google Shape;120;p24"/>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21" name="Google Shape;121;p2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122" name="Shape 122"/>
        <p:cNvGrpSpPr/>
        <p:nvPr/>
      </p:nvGrpSpPr>
      <p:grpSpPr>
        <a:xfrm>
          <a:off x="0" y="0"/>
          <a:ext cx="0" cy="0"/>
          <a:chOff x="0" y="0"/>
          <a:chExt cx="0" cy="0"/>
        </a:xfrm>
      </p:grpSpPr>
      <p:sp>
        <p:nvSpPr>
          <p:cNvPr id="123" name="Google Shape;123;p25"/>
          <p:cNvSpPr/>
          <p:nvPr/>
        </p:nvSpPr>
        <p:spPr>
          <a:xfrm>
            <a:off x="1" y="0"/>
            <a:ext cx="4963886"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 name="Google Shape;124;p25"/>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solidFill>
                  <a:schemeClr val="dk1"/>
                </a:solidFill>
                <a:latin typeface="Arial"/>
                <a:ea typeface="Arial"/>
                <a:cs typeface="Arial"/>
                <a:sym typeface="Arial"/>
              </a:defRPr>
            </a:lvl2pPr>
            <a:lvl3pPr indent="-381000" lvl="2" marL="1371600" algn="l">
              <a:lnSpc>
                <a:spcPct val="90000"/>
              </a:lnSpc>
              <a:spcBef>
                <a:spcPts val="500"/>
              </a:spcBef>
              <a:spcAft>
                <a:spcPts val="0"/>
              </a:spcAft>
              <a:buClr>
                <a:schemeClr val="dk1"/>
              </a:buClr>
              <a:buSzPts val="2400"/>
              <a:buChar char="•"/>
              <a:defRPr sz="2400">
                <a:solidFill>
                  <a:schemeClr val="dk1"/>
                </a:solidFill>
                <a:latin typeface="Arial"/>
                <a:ea typeface="Arial"/>
                <a:cs typeface="Arial"/>
                <a:sym typeface="Arial"/>
              </a:defRPr>
            </a:lvl3pPr>
            <a:lvl4pPr indent="-355600" lvl="3" marL="18288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4pPr>
            <a:lvl5pPr indent="-355600" lvl="4" marL="22860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6" name="Google Shape;126;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27" name="Google Shape;127;p25"/>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28" name="Google Shape;128;p2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29" name="Shape 129"/>
        <p:cNvGrpSpPr/>
        <p:nvPr/>
      </p:nvGrpSpPr>
      <p:grpSpPr>
        <a:xfrm>
          <a:off x="0" y="0"/>
          <a:ext cx="0" cy="0"/>
          <a:chOff x="0" y="0"/>
          <a:chExt cx="0" cy="0"/>
        </a:xfrm>
      </p:grpSpPr>
      <p:sp>
        <p:nvSpPr>
          <p:cNvPr id="130" name="Google Shape;130;p26"/>
          <p:cNvSpPr/>
          <p:nvPr/>
        </p:nvSpPr>
        <p:spPr>
          <a:xfrm>
            <a:off x="4974771" y="0"/>
            <a:ext cx="7217229"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1" name="Google Shape;131;p26"/>
          <p:cNvSpPr/>
          <p:nvPr>
            <p:ph idx="2" type="pic"/>
          </p:nvPr>
        </p:nvSpPr>
        <p:spPr>
          <a:xfrm>
            <a:off x="5183188" y="987425"/>
            <a:ext cx="6172200" cy="4873625"/>
          </a:xfrm>
          <a:prstGeom prst="rect">
            <a:avLst/>
          </a:prstGeom>
          <a:noFill/>
          <a:ln>
            <a:noFill/>
          </a:ln>
        </p:spPr>
      </p:sp>
      <p:sp>
        <p:nvSpPr>
          <p:cNvPr id="132" name="Google Shape;132;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26"/>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34" name="Google Shape;134;p26"/>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35" name="Google Shape;135;p26"/>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36" name="Shape 136"/>
        <p:cNvGrpSpPr/>
        <p:nvPr/>
      </p:nvGrpSpPr>
      <p:grpSpPr>
        <a:xfrm>
          <a:off x="0" y="0"/>
          <a:ext cx="0" cy="0"/>
          <a:chOff x="0" y="0"/>
          <a:chExt cx="0" cy="0"/>
        </a:xfrm>
      </p:grpSpPr>
      <p:sp>
        <p:nvSpPr>
          <p:cNvPr id="137" name="Google Shape;137;p27"/>
          <p:cNvSpPr/>
          <p:nvPr/>
        </p:nvSpPr>
        <p:spPr>
          <a:xfrm>
            <a:off x="1" y="0"/>
            <a:ext cx="4963886"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8" name="Google Shape;138;p27"/>
          <p:cNvSpPr/>
          <p:nvPr>
            <p:ph idx="2" type="pic"/>
          </p:nvPr>
        </p:nvSpPr>
        <p:spPr>
          <a:xfrm>
            <a:off x="5183188" y="987425"/>
            <a:ext cx="6172200" cy="4873625"/>
          </a:xfrm>
          <a:prstGeom prst="rect">
            <a:avLst/>
          </a:prstGeom>
          <a:noFill/>
          <a:ln>
            <a:noFill/>
          </a:ln>
        </p:spPr>
      </p:sp>
      <p:sp>
        <p:nvSpPr>
          <p:cNvPr id="139" name="Google Shape;139;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27"/>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41" name="Google Shape;141;p27"/>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42" name="Google Shape;142;p2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dSlide">
  <p:cSld name="1_EndSlide">
    <p:spTree>
      <p:nvGrpSpPr>
        <p:cNvPr id="143" name="Shape 143"/>
        <p:cNvGrpSpPr/>
        <p:nvPr/>
      </p:nvGrpSpPr>
      <p:grpSpPr>
        <a:xfrm>
          <a:off x="0" y="0"/>
          <a:ext cx="0" cy="0"/>
          <a:chOff x="0" y="0"/>
          <a:chExt cx="0" cy="0"/>
        </a:xfrm>
      </p:grpSpPr>
      <p:sp>
        <p:nvSpPr>
          <p:cNvPr id="144" name="Google Shape;144;p28"/>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5" name="Google Shape;145;p28"/>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cxnSp>
        <p:nvCxnSpPr>
          <p:cNvPr id="146" name="Google Shape;146;p28"/>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EndSlide">
  <p:cSld name="2_EndSlide">
    <p:bg>
      <p:bgPr>
        <a:solidFill>
          <a:schemeClr val="dk1"/>
        </a:solidFill>
      </p:bgPr>
    </p:bg>
    <p:spTree>
      <p:nvGrpSpPr>
        <p:cNvPr id="147" name="Shape 147"/>
        <p:cNvGrpSpPr/>
        <p:nvPr/>
      </p:nvGrpSpPr>
      <p:grpSpPr>
        <a:xfrm>
          <a:off x="0" y="0"/>
          <a:ext cx="0" cy="0"/>
          <a:chOff x="0" y="0"/>
          <a:chExt cx="0" cy="0"/>
        </a:xfrm>
      </p:grpSpPr>
      <p:sp>
        <p:nvSpPr>
          <p:cNvPr id="148" name="Google Shape;148;p29"/>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49" name="Google Shape;149;p29"/>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50" name="Google Shape;150;p29"/>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EndSlide">
  <p:cSld name="3_EndSlide">
    <p:spTree>
      <p:nvGrpSpPr>
        <p:cNvPr id="151" name="Shape 151"/>
        <p:cNvGrpSpPr/>
        <p:nvPr/>
      </p:nvGrpSpPr>
      <p:grpSpPr>
        <a:xfrm>
          <a:off x="0" y="0"/>
          <a:ext cx="0" cy="0"/>
          <a:chOff x="0" y="0"/>
          <a:chExt cx="0" cy="0"/>
        </a:xfrm>
      </p:grpSpPr>
      <p:sp>
        <p:nvSpPr>
          <p:cNvPr id="152" name="Google Shape;152;p30"/>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53" name="Google Shape;153;p30"/>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54" name="Google Shape;154;p30"/>
          <p:cNvPicPr preferRelativeResize="0"/>
          <p:nvPr/>
        </p:nvPicPr>
        <p:blipFill rotWithShape="1">
          <a:blip r:embed="rId2">
            <a:alphaModFix/>
          </a:blip>
          <a:srcRect b="0" l="0" r="0" t="0"/>
          <a:stretch/>
        </p:blipFill>
        <p:spPr>
          <a:xfrm>
            <a:off x="4509994" y="3528577"/>
            <a:ext cx="3505201" cy="2336801"/>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EndSlide">
  <p:cSld name="4_EndSlide">
    <p:bg>
      <p:bgPr>
        <a:solidFill>
          <a:schemeClr val="dk1"/>
        </a:solidFill>
      </p:bgPr>
    </p:bg>
    <p:spTree>
      <p:nvGrpSpPr>
        <p:cNvPr id="155" name="Shape 155"/>
        <p:cNvGrpSpPr/>
        <p:nvPr/>
      </p:nvGrpSpPr>
      <p:grpSpPr>
        <a:xfrm>
          <a:off x="0" y="0"/>
          <a:ext cx="0" cy="0"/>
          <a:chOff x="0" y="0"/>
          <a:chExt cx="0" cy="0"/>
        </a:xfrm>
      </p:grpSpPr>
      <p:sp>
        <p:nvSpPr>
          <p:cNvPr id="156" name="Google Shape;156;p31"/>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57" name="Google Shape;157;p31"/>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58" name="Google Shape;158;p31"/>
          <p:cNvPicPr preferRelativeResize="0"/>
          <p:nvPr/>
        </p:nvPicPr>
        <p:blipFill rotWithShape="1">
          <a:blip r:embed="rId2">
            <a:alphaModFix/>
          </a:blip>
          <a:srcRect b="0" l="0" r="0" t="0"/>
          <a:stretch/>
        </p:blipFill>
        <p:spPr>
          <a:xfrm>
            <a:off x="4509994" y="3528576"/>
            <a:ext cx="3505202" cy="2336801"/>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hite" showMasterSp="0">
  <p:cSld name="Title Slide White">
    <p:bg>
      <p:bgPr>
        <a:solidFill>
          <a:schemeClr val="lt1"/>
        </a:solidFill>
      </p:bgPr>
    </p:bg>
    <p:spTree>
      <p:nvGrpSpPr>
        <p:cNvPr id="159" name="Shape 159"/>
        <p:cNvGrpSpPr/>
        <p:nvPr/>
      </p:nvGrpSpPr>
      <p:grpSpPr>
        <a:xfrm>
          <a:off x="0" y="0"/>
          <a:ext cx="0" cy="0"/>
          <a:chOff x="0" y="0"/>
          <a:chExt cx="0" cy="0"/>
        </a:xfrm>
      </p:grpSpPr>
      <p:pic>
        <p:nvPicPr>
          <p:cNvPr id="160" name="Google Shape;160;g3ae21b786ff_0_1431"/>
          <p:cNvPicPr preferRelativeResize="0"/>
          <p:nvPr/>
        </p:nvPicPr>
        <p:blipFill rotWithShape="1">
          <a:blip r:embed="rId2">
            <a:alphaModFix amt="25000"/>
          </a:blip>
          <a:srcRect b="0" l="0" r="0" t="0"/>
          <a:stretch/>
        </p:blipFill>
        <p:spPr>
          <a:xfrm>
            <a:off x="0" y="0"/>
            <a:ext cx="12191998" cy="6857999"/>
          </a:xfrm>
          <a:prstGeom prst="rect">
            <a:avLst/>
          </a:prstGeom>
          <a:noFill/>
          <a:ln>
            <a:noFill/>
          </a:ln>
        </p:spPr>
      </p:pic>
      <p:pic>
        <p:nvPicPr>
          <p:cNvPr id="161" name="Google Shape;161;g3ae21b786ff_0_1431"/>
          <p:cNvPicPr preferRelativeResize="0"/>
          <p:nvPr/>
        </p:nvPicPr>
        <p:blipFill rotWithShape="1">
          <a:blip r:embed="rId3">
            <a:alphaModFix/>
          </a:blip>
          <a:srcRect b="25595" l="0" r="27744" t="0"/>
          <a:stretch/>
        </p:blipFill>
        <p:spPr>
          <a:xfrm>
            <a:off x="5094515" y="899592"/>
            <a:ext cx="7097488" cy="5951129"/>
          </a:xfrm>
          <a:prstGeom prst="rect">
            <a:avLst/>
          </a:prstGeom>
          <a:noFill/>
          <a:ln>
            <a:noFill/>
          </a:ln>
        </p:spPr>
      </p:pic>
      <p:sp>
        <p:nvSpPr>
          <p:cNvPr id="162" name="Google Shape;162;g3ae21b786ff_0_1431"/>
          <p:cNvSpPr txBox="1"/>
          <p:nvPr>
            <p:ph type="ctrTitle"/>
          </p:nvPr>
        </p:nvSpPr>
        <p:spPr>
          <a:xfrm>
            <a:off x="457200" y="1298448"/>
            <a:ext cx="10149900" cy="2103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accent1"/>
              </a:buClr>
              <a:buSzPts val="5400"/>
              <a:buFont typeface="Arial"/>
              <a:buNone/>
              <a:defRPr b="1" sz="5400">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ae21b786ff_0_1431"/>
          <p:cNvSpPr txBox="1"/>
          <p:nvPr>
            <p:ph idx="1" type="subTitle"/>
          </p:nvPr>
        </p:nvSpPr>
        <p:spPr>
          <a:xfrm>
            <a:off x="457200" y="3840480"/>
            <a:ext cx="8686800" cy="2103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400"/>
              <a:buNone/>
              <a:defRPr b="1" sz="2400">
                <a:solidFill>
                  <a:schemeClr val="dk1"/>
                </a:solidFill>
              </a:defRPr>
            </a:lvl1pPr>
            <a:lvl2pPr lvl="1" algn="ctr">
              <a:lnSpc>
                <a:spcPct val="100000"/>
              </a:lnSpc>
              <a:spcBef>
                <a:spcPts val="1000"/>
              </a:spcBef>
              <a:spcAft>
                <a:spcPts val="0"/>
              </a:spcAft>
              <a:buClr>
                <a:schemeClr val="dk1"/>
              </a:buClr>
              <a:buSzPts val="2000"/>
              <a:buNone/>
              <a:defRPr sz="2000"/>
            </a:lvl2pPr>
            <a:lvl3pPr lvl="2" algn="ctr">
              <a:lnSpc>
                <a:spcPct val="100000"/>
              </a:lnSpc>
              <a:spcBef>
                <a:spcPts val="1000"/>
              </a:spcBef>
              <a:spcAft>
                <a:spcPts val="0"/>
              </a:spcAft>
              <a:buClr>
                <a:schemeClr val="dk1"/>
              </a:buClr>
              <a:buSzPts val="1800"/>
              <a:buNone/>
              <a:defRPr sz="1800"/>
            </a:lvl3pPr>
            <a:lvl4pPr lvl="3" algn="ctr">
              <a:lnSpc>
                <a:spcPct val="100000"/>
              </a:lnSpc>
              <a:spcBef>
                <a:spcPts val="1000"/>
              </a:spcBef>
              <a:spcAft>
                <a:spcPts val="0"/>
              </a:spcAft>
              <a:buClr>
                <a:schemeClr val="accent1"/>
              </a:buClr>
              <a:buSzPts val="1600"/>
              <a:buNone/>
              <a:defRPr sz="1600"/>
            </a:lvl4pPr>
            <a:lvl5pPr lvl="4" algn="ctr">
              <a:lnSpc>
                <a:spcPct val="100000"/>
              </a:lnSpc>
              <a:spcBef>
                <a:spcPts val="1000"/>
              </a:spcBef>
              <a:spcAft>
                <a:spcPts val="0"/>
              </a:spcAft>
              <a:buClr>
                <a:srgbClr val="FF0000"/>
              </a:buClr>
              <a:buSzPts val="1600"/>
              <a:buNone/>
              <a:defRPr sz="1600"/>
            </a:lvl5pPr>
            <a:lvl6pPr lvl="5" algn="ctr">
              <a:lnSpc>
                <a:spcPct val="90000"/>
              </a:lnSpc>
              <a:spcBef>
                <a:spcPts val="10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64" name="Google Shape;164;g3ae21b786ff_0_1431"/>
          <p:cNvPicPr preferRelativeResize="0"/>
          <p:nvPr/>
        </p:nvPicPr>
        <p:blipFill rotWithShape="1">
          <a:blip r:embed="rId4">
            <a:alphaModFix/>
          </a:blip>
          <a:srcRect b="0" l="0" r="0" t="0"/>
          <a:stretch/>
        </p:blipFill>
        <p:spPr>
          <a:xfrm>
            <a:off x="8453024" y="5155263"/>
            <a:ext cx="3063240" cy="124553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showMasterSp="0">
  <p:cSld name="TOC">
    <p:spTree>
      <p:nvGrpSpPr>
        <p:cNvPr id="165" name="Shape 165"/>
        <p:cNvGrpSpPr/>
        <p:nvPr/>
      </p:nvGrpSpPr>
      <p:grpSpPr>
        <a:xfrm>
          <a:off x="0" y="0"/>
          <a:ext cx="0" cy="0"/>
          <a:chOff x="0" y="0"/>
          <a:chExt cx="0" cy="0"/>
        </a:xfrm>
      </p:grpSpPr>
      <p:pic>
        <p:nvPicPr>
          <p:cNvPr id="166" name="Google Shape;166;g3ae21b786ff_0_1618"/>
          <p:cNvPicPr preferRelativeResize="0"/>
          <p:nvPr/>
        </p:nvPicPr>
        <p:blipFill rotWithShape="1">
          <a:blip r:embed="rId2">
            <a:alphaModFix amt="35000"/>
          </a:blip>
          <a:srcRect b="0" l="0" r="0" t="0"/>
          <a:stretch/>
        </p:blipFill>
        <p:spPr>
          <a:xfrm>
            <a:off x="0" y="0"/>
            <a:ext cx="12191998" cy="6857999"/>
          </a:xfrm>
          <a:prstGeom prst="rect">
            <a:avLst/>
          </a:prstGeom>
          <a:noFill/>
          <a:ln>
            <a:noFill/>
          </a:ln>
        </p:spPr>
      </p:pic>
      <p:sp>
        <p:nvSpPr>
          <p:cNvPr id="167" name="Google Shape;167;g3ae21b786ff_0_1618"/>
          <p:cNvSpPr/>
          <p:nvPr/>
        </p:nvSpPr>
        <p:spPr>
          <a:xfrm>
            <a:off x="0" y="6400325"/>
            <a:ext cx="12192000" cy="457800"/>
          </a:xfrm>
          <a:prstGeom prst="rect">
            <a:avLst/>
          </a:prstGeom>
          <a:gradFill>
            <a:gsLst>
              <a:gs pos="0">
                <a:schemeClr val="accent1"/>
              </a:gs>
              <a:gs pos="100000">
                <a:schemeClr val="accent2"/>
              </a:gs>
            </a:gsLst>
            <a:lin ang="108000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68" name="Google Shape;168;g3ae21b786ff_0_1618"/>
          <p:cNvSpPr txBox="1"/>
          <p:nvPr>
            <p:ph type="title"/>
          </p:nvPr>
        </p:nvSpPr>
        <p:spPr>
          <a:xfrm>
            <a:off x="457200" y="457200"/>
            <a:ext cx="11277600" cy="3810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accen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ae21b786ff_0_1618"/>
          <p:cNvSpPr txBox="1"/>
          <p:nvPr>
            <p:ph idx="1" type="body"/>
          </p:nvPr>
        </p:nvSpPr>
        <p:spPr>
          <a:xfrm>
            <a:off x="457200" y="1295400"/>
            <a:ext cx="5413200" cy="4648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2400"/>
              </a:spcBef>
              <a:spcAft>
                <a:spcPts val="0"/>
              </a:spcAft>
              <a:buClr>
                <a:schemeClr val="dk1"/>
              </a:buClr>
              <a:buSzPts val="1800"/>
              <a:buFont typeface="Arial"/>
              <a:buAutoNum type="arabicPeriod"/>
              <a:defRPr b="1">
                <a:solidFill>
                  <a:schemeClr val="dk1"/>
                </a:solidFill>
              </a:defRPr>
            </a:lvl1pPr>
            <a:lvl2pPr indent="-228600" lvl="1" marL="914400" algn="l">
              <a:lnSpc>
                <a:spcPct val="100000"/>
              </a:lnSpc>
              <a:spcBef>
                <a:spcPts val="1000"/>
              </a:spcBef>
              <a:spcAft>
                <a:spcPts val="0"/>
              </a:spcAft>
              <a:buClr>
                <a:schemeClr val="dk2"/>
              </a:buClr>
              <a:buSzPts val="1800"/>
              <a:buNone/>
              <a:defRPr>
                <a:solidFill>
                  <a:schemeClr val="dk2"/>
                </a:solidFill>
              </a:defRPr>
            </a:lvl2pPr>
            <a:lvl3pPr indent="-342900" lvl="2" marL="1371600" algn="l">
              <a:lnSpc>
                <a:spcPct val="100000"/>
              </a:lnSpc>
              <a:spcBef>
                <a:spcPts val="1000"/>
              </a:spcBef>
              <a:spcAft>
                <a:spcPts val="0"/>
              </a:spcAft>
              <a:buClr>
                <a:schemeClr val="dk2"/>
              </a:buClr>
              <a:buSzPts val="1800"/>
              <a:buFont typeface="Arial"/>
              <a:buChar char="•"/>
              <a:defRPr sz="1800">
                <a:solidFill>
                  <a:schemeClr val="dk2"/>
                </a:solidFill>
              </a:defRPr>
            </a:lvl3pPr>
            <a:lvl4pPr indent="-330200" lvl="3" marL="1828800" algn="l">
              <a:lnSpc>
                <a:spcPct val="100000"/>
              </a:lnSpc>
              <a:spcBef>
                <a:spcPts val="1000"/>
              </a:spcBef>
              <a:spcAft>
                <a:spcPts val="0"/>
              </a:spcAft>
              <a:buClr>
                <a:schemeClr val="dk2"/>
              </a:buClr>
              <a:buSzPts val="1600"/>
              <a:buFont typeface="Arial"/>
              <a:buChar char="‒"/>
              <a:defRPr sz="1600">
                <a:solidFill>
                  <a:schemeClr val="dk2"/>
                </a:solidFill>
              </a:defRPr>
            </a:lvl4pPr>
            <a:lvl5pPr indent="-317500" lvl="4" marL="2286000" algn="l">
              <a:lnSpc>
                <a:spcPct val="100000"/>
              </a:lnSpc>
              <a:spcBef>
                <a:spcPts val="1000"/>
              </a:spcBef>
              <a:spcAft>
                <a:spcPts val="0"/>
              </a:spcAft>
              <a:buClr>
                <a:srgbClr val="FF0000"/>
              </a:buClr>
              <a:buSzPts val="1400"/>
              <a:buChar char="•"/>
              <a:defRPr b="0">
                <a:latin typeface="Arial"/>
                <a:ea typeface="Arial"/>
                <a:cs typeface="Arial"/>
                <a:sym typeface="Aria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g3ae21b786ff_0_1618"/>
          <p:cNvSpPr txBox="1"/>
          <p:nvPr>
            <p:ph idx="11" type="ftr"/>
          </p:nvPr>
        </p:nvSpPr>
        <p:spPr>
          <a:xfrm>
            <a:off x="457200" y="6399800"/>
            <a:ext cx="5410200" cy="4581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1" name="Google Shape;171;g3ae21b786ff_0_1618"/>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2" name="Google Shape;172;g3ae21b786ff_0_1618"/>
          <p:cNvSpPr txBox="1"/>
          <p:nvPr>
            <p:ph idx="2" type="body"/>
          </p:nvPr>
        </p:nvSpPr>
        <p:spPr>
          <a:xfrm>
            <a:off x="6324600" y="1295400"/>
            <a:ext cx="5413200" cy="46482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2400"/>
              </a:spcBef>
              <a:spcAft>
                <a:spcPts val="0"/>
              </a:spcAft>
              <a:buClr>
                <a:schemeClr val="dk1"/>
              </a:buClr>
              <a:buSzPts val="1800"/>
              <a:buFont typeface="Arial"/>
              <a:buAutoNum type="arabicPeriod"/>
              <a:defRPr b="1">
                <a:solidFill>
                  <a:schemeClr val="dk1"/>
                </a:solidFill>
              </a:defRPr>
            </a:lvl1pPr>
            <a:lvl2pPr indent="-228600" lvl="1" marL="914400" algn="l">
              <a:lnSpc>
                <a:spcPct val="100000"/>
              </a:lnSpc>
              <a:spcBef>
                <a:spcPts val="1000"/>
              </a:spcBef>
              <a:spcAft>
                <a:spcPts val="0"/>
              </a:spcAft>
              <a:buClr>
                <a:schemeClr val="dk2"/>
              </a:buClr>
              <a:buSzPts val="1800"/>
              <a:buNone/>
              <a:defRPr>
                <a:solidFill>
                  <a:schemeClr val="dk2"/>
                </a:solidFill>
              </a:defRPr>
            </a:lvl2pPr>
            <a:lvl3pPr indent="-342900" lvl="2" marL="1371600" algn="l">
              <a:lnSpc>
                <a:spcPct val="100000"/>
              </a:lnSpc>
              <a:spcBef>
                <a:spcPts val="1000"/>
              </a:spcBef>
              <a:spcAft>
                <a:spcPts val="0"/>
              </a:spcAft>
              <a:buClr>
                <a:schemeClr val="dk2"/>
              </a:buClr>
              <a:buSzPts val="1800"/>
              <a:buFont typeface="Arial"/>
              <a:buChar char="•"/>
              <a:defRPr sz="1800">
                <a:solidFill>
                  <a:schemeClr val="dk2"/>
                </a:solidFill>
              </a:defRPr>
            </a:lvl3pPr>
            <a:lvl4pPr indent="-330200" lvl="3" marL="1828800" algn="l">
              <a:lnSpc>
                <a:spcPct val="100000"/>
              </a:lnSpc>
              <a:spcBef>
                <a:spcPts val="1000"/>
              </a:spcBef>
              <a:spcAft>
                <a:spcPts val="0"/>
              </a:spcAft>
              <a:buClr>
                <a:schemeClr val="dk2"/>
              </a:buClr>
              <a:buSzPts val="1600"/>
              <a:buFont typeface="Arial"/>
              <a:buChar char="‒"/>
              <a:defRPr sz="1600">
                <a:solidFill>
                  <a:schemeClr val="dk2"/>
                </a:solidFill>
              </a:defRPr>
            </a:lvl4pPr>
            <a:lvl5pPr indent="-317500" lvl="4" marL="2286000" algn="l">
              <a:lnSpc>
                <a:spcPct val="100000"/>
              </a:lnSpc>
              <a:spcBef>
                <a:spcPts val="1000"/>
              </a:spcBef>
              <a:spcAft>
                <a:spcPts val="0"/>
              </a:spcAft>
              <a:buClr>
                <a:srgbClr val="FF0000"/>
              </a:buClr>
              <a:buSzPts val="1400"/>
              <a:buChar char="•"/>
              <a:defRPr b="0">
                <a:latin typeface="Arial"/>
                <a:ea typeface="Arial"/>
                <a:cs typeface="Arial"/>
                <a:sym typeface="Aria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3.png"/><Relationship Id="rId4" Type="http://schemas.openxmlformats.org/officeDocument/2006/relationships/hyperlink" Target="mailto:timothy.bergquist@mssm.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
          <p:cNvSpPr txBox="1"/>
          <p:nvPr/>
        </p:nvSpPr>
        <p:spPr>
          <a:xfrm>
            <a:off x="0" y="0"/>
            <a:ext cx="12192000" cy="93208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a:t>
            </a:r>
            <a:r>
              <a:rPr b="0" i="0" lang="en-US" sz="3600" u="none" cap="none" strike="noStrike">
                <a:solidFill>
                  <a:schemeClr val="dk1"/>
                </a:solidFill>
                <a:latin typeface="Arial"/>
                <a:ea typeface="Arial"/>
                <a:cs typeface="Arial"/>
                <a:sym typeface="Arial"/>
              </a:rPr>
              <a:t>7</a:t>
            </a:r>
            <a:r>
              <a:rPr b="1" i="0" lang="en-US" sz="1600" u="none" cap="none" strike="noStrike">
                <a:solidFill>
                  <a:srgbClr val="404041"/>
                </a:solidFill>
                <a:latin typeface="Arial"/>
                <a:ea typeface="Arial"/>
                <a:cs typeface="Arial"/>
                <a:sym typeface="Arial"/>
              </a:rPr>
              <a:t> </a:t>
            </a:r>
            <a:r>
              <a:rPr b="0" i="0" lang="en-US" sz="3600" u="none" cap="small" strike="noStrike">
                <a:solidFill>
                  <a:schemeClr val="dk1"/>
                </a:solidFill>
                <a:latin typeface="Arial"/>
                <a:ea typeface="Arial"/>
                <a:cs typeface="Arial"/>
                <a:sym typeface="Arial"/>
              </a:rPr>
              <a:t> slide pack guidelines</a:t>
            </a:r>
            <a:endParaRPr b="0" i="0" sz="1400" u="none" cap="none" strike="noStrike">
              <a:solidFill>
                <a:srgbClr val="000000"/>
              </a:solidFill>
              <a:latin typeface="Arial"/>
              <a:ea typeface="Arial"/>
              <a:cs typeface="Arial"/>
              <a:sym typeface="Arial"/>
            </a:endParaRPr>
          </a:p>
        </p:txBody>
      </p:sp>
      <p:sp>
        <p:nvSpPr>
          <p:cNvPr id="178" name="Google Shape;178;p1"/>
          <p:cNvSpPr txBox="1"/>
          <p:nvPr/>
        </p:nvSpPr>
        <p:spPr>
          <a:xfrm>
            <a:off x="191386" y="1637414"/>
            <a:ext cx="11753331" cy="522058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acknowledge the original authors of these slides and CAGI7.  Include the acknowledgement banner across the bottom.</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include the CAGI credits slide in their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X over the entire slide may not be used in any circumstances.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blue slash (embargoed) may not be used unless the embargo is explicitly lifted.</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without slash or X may be tweeted unless flagged with the “No tweet” icon.</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b="0" i="0" sz="1400" u="none" cap="none" strike="noStrike">
              <a:solidFill>
                <a:srgbClr val="000000"/>
              </a:solidFill>
              <a:latin typeface="Arial"/>
              <a:ea typeface="Arial"/>
              <a:cs typeface="Arial"/>
              <a:sym typeface="Arial"/>
            </a:endParaRPr>
          </a:p>
        </p:txBody>
      </p:sp>
      <p:sp>
        <p:nvSpPr>
          <p:cNvPr id="179" name="Google Shape;179;p1"/>
          <p:cNvSpPr txBox="1"/>
          <p:nvPr/>
        </p:nvSpPr>
        <p:spPr>
          <a:xfrm>
            <a:off x="0" y="818707"/>
            <a:ext cx="12191999"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I agree to my slides being used according to the following terms:</a:t>
            </a:r>
            <a:br>
              <a:rPr b="0" i="0" lang="en-US" sz="2400" u="none" cap="none" strike="noStrike">
                <a:solidFill>
                  <a:schemeClr val="dk1"/>
                </a:solidFill>
                <a:latin typeface="Arial"/>
                <a:ea typeface="Arial"/>
                <a:cs typeface="Arial"/>
                <a:sym typeface="Arial"/>
              </a:rPr>
            </a:br>
            <a:r>
              <a:rPr b="0" i="0" lang="en-US" sz="2400" u="none" cap="none" strike="noStrike">
                <a:solidFill>
                  <a:srgbClr val="FF0000"/>
                </a:solidFill>
                <a:latin typeface="Arial"/>
                <a:ea typeface="Arial"/>
                <a:cs typeface="Arial"/>
                <a:sym typeface="Arial"/>
              </a:rPr>
              <a:t>__Timothy Bergquist__</a:t>
            </a:r>
            <a:endParaRPr b="0" i="0" sz="1400" u="none" cap="none" strike="noStrike">
              <a:solidFill>
                <a:srgbClr val="000000"/>
              </a:solidFill>
              <a:latin typeface="Arial"/>
              <a:ea typeface="Arial"/>
              <a:cs typeface="Arial"/>
              <a:sym typeface="Arial"/>
            </a:endParaRPr>
          </a:p>
        </p:txBody>
      </p:sp>
      <p:grpSp>
        <p:nvGrpSpPr>
          <p:cNvPr id="180" name="Google Shape;180;p1"/>
          <p:cNvGrpSpPr/>
          <p:nvPr/>
        </p:nvGrpSpPr>
        <p:grpSpPr>
          <a:xfrm>
            <a:off x="11710128" y="5443867"/>
            <a:ext cx="290486" cy="279032"/>
            <a:chOff x="5373" y="3933"/>
            <a:chExt cx="387" cy="387"/>
          </a:xfrm>
        </p:grpSpPr>
        <p:sp>
          <p:nvSpPr>
            <p:cNvPr id="181" name="Google Shape;181;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82" name="Google Shape;182;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83" name="Google Shape;183;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
          <p:cNvSpPr txBox="1"/>
          <p:nvPr/>
        </p:nvSpPr>
        <p:spPr>
          <a:xfrm>
            <a:off x="635900" y="824075"/>
            <a:ext cx="10536600" cy="3492000"/>
          </a:xfrm>
          <a:prstGeom prst="rect">
            <a:avLst/>
          </a:prstGeom>
          <a:no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chemeClr val="dk1"/>
              </a:buClr>
              <a:buSzPts val="1100"/>
              <a:buFont typeface="Arial"/>
              <a:buNone/>
            </a:pPr>
            <a:r>
              <a:rPr b="1" i="0" lang="en-US" sz="4000" u="none" cap="none" strike="noStrike">
                <a:solidFill>
                  <a:schemeClr val="dk1"/>
                </a:solidFill>
                <a:latin typeface="Arial"/>
                <a:ea typeface="Arial"/>
                <a:cs typeface="Arial"/>
                <a:sym typeface="Arial"/>
              </a:rPr>
              <a:t>Annotation database updates and their effects on missense variant pathogenicity predictors</a:t>
            </a:r>
            <a:endParaRPr b="1" i="0" sz="4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1" i="0" sz="4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600"/>
              <a:buFont typeface="Arial"/>
              <a:buNone/>
            </a:pPr>
            <a:r>
              <a:t/>
            </a:r>
            <a:endParaRPr b="0" i="0" sz="4000" u="none" cap="small" strike="noStrike">
              <a:solidFill>
                <a:schemeClr val="dk1"/>
              </a:solidFill>
              <a:latin typeface="Arial"/>
              <a:ea typeface="Arial"/>
              <a:cs typeface="Arial"/>
              <a:sym typeface="Arial"/>
            </a:endParaRPr>
          </a:p>
        </p:txBody>
      </p:sp>
      <p:sp>
        <p:nvSpPr>
          <p:cNvPr id="189" name="Google Shape;189;p2"/>
          <p:cNvSpPr txBox="1"/>
          <p:nvPr/>
        </p:nvSpPr>
        <p:spPr>
          <a:xfrm>
            <a:off x="4453075" y="3224200"/>
            <a:ext cx="3417600" cy="3263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Timothy Bergquist</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CAGI7 conference </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Dec</a:t>
            </a:r>
            <a:r>
              <a:rPr lang="en-US" sz="1600"/>
              <a:t> </a:t>
            </a:r>
            <a:r>
              <a:rPr b="0" i="0" lang="en-US" sz="1600" u="none" cap="none" strike="noStrike">
                <a:solidFill>
                  <a:srgbClr val="000000"/>
                </a:solidFill>
                <a:latin typeface="Arial"/>
                <a:ea typeface="Arial"/>
                <a:cs typeface="Arial"/>
                <a:sym typeface="Arial"/>
              </a:rPr>
              <a:t>7</a:t>
            </a:r>
            <a:r>
              <a:rPr lang="en-US" sz="1600"/>
              <a:t>, </a:t>
            </a:r>
            <a:r>
              <a:rPr b="0" i="0" lang="en-US" sz="1600" u="none" cap="none" strike="noStrike">
                <a:solidFill>
                  <a:srgbClr val="000000"/>
                </a:solidFill>
                <a:latin typeface="Arial"/>
                <a:ea typeface="Arial"/>
                <a:cs typeface="Arial"/>
                <a:sym typeface="Arial"/>
              </a:rPr>
              <a:t>2025</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Pejaver Lab</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Institute for Genomic Health</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rPr b="0" i="0" lang="en-US" sz="1600" u="none" cap="none" strike="noStrike">
                <a:solidFill>
                  <a:srgbClr val="000000"/>
                </a:solidFill>
                <a:latin typeface="Arial"/>
                <a:ea typeface="Arial"/>
                <a:cs typeface="Arial"/>
                <a:sym typeface="Arial"/>
              </a:rPr>
              <a:t>Icahn School of Medicine at Mount Sinai</a:t>
            </a:r>
            <a:endParaRPr b="0" i="0" sz="16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sp>
        <p:nvSpPr>
          <p:cNvPr id="190" name="Google Shape;190;p2"/>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91" name="Google Shape;191;p2"/>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192" name="Google Shape;192;p2"/>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3ae21b786ff_0_1650"/>
          <p:cNvSpPr txBox="1"/>
          <p:nvPr/>
        </p:nvSpPr>
        <p:spPr>
          <a:xfrm>
            <a:off x="0" y="0"/>
            <a:ext cx="12192000" cy="829800"/>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100000"/>
              </a:lnSpc>
              <a:spcBef>
                <a:spcPts val="0"/>
              </a:spcBef>
              <a:spcAft>
                <a:spcPts val="0"/>
              </a:spcAft>
              <a:buClr>
                <a:schemeClr val="dk1"/>
              </a:buClr>
              <a:buSzPct val="100000"/>
              <a:buFont typeface="Arial"/>
              <a:buNone/>
            </a:pPr>
            <a:r>
              <a:rPr lang="en-US" sz="3600" cap="small">
                <a:solidFill>
                  <a:schemeClr val="dk1"/>
                </a:solidFill>
              </a:rPr>
              <a:t>Variant effect predictors are becoming more prominent in use</a:t>
            </a:r>
            <a:endParaRPr b="0" i="0" sz="1400" u="none" cap="none" strike="noStrike">
              <a:solidFill>
                <a:srgbClr val="000000"/>
              </a:solidFill>
              <a:latin typeface="Arial"/>
              <a:ea typeface="Arial"/>
              <a:cs typeface="Arial"/>
              <a:sym typeface="Arial"/>
            </a:endParaRPr>
          </a:p>
        </p:txBody>
      </p:sp>
      <p:sp>
        <p:nvSpPr>
          <p:cNvPr id="198" name="Google Shape;198;g3ae21b786ff_0_1650"/>
          <p:cNvSpPr txBox="1"/>
          <p:nvPr/>
        </p:nvSpPr>
        <p:spPr>
          <a:xfrm>
            <a:off x="191375" y="1222500"/>
            <a:ext cx="6101700" cy="1821900"/>
          </a:xfrm>
          <a:prstGeom prst="rect">
            <a:avLst/>
          </a:prstGeom>
          <a:noFill/>
          <a:ln>
            <a:noFill/>
          </a:ln>
        </p:spPr>
        <p:txBody>
          <a:bodyPr anchorCtr="0" anchor="t" bIns="45700" lIns="91425" spcFirstLastPara="1" rIns="91425" wrap="square" tIns="45700">
            <a:noAutofit/>
          </a:bodyPr>
          <a:lstStyle/>
          <a:p>
            <a:pPr indent="-349250" lvl="0" marL="457200" marR="0" rtl="0" algn="l">
              <a:lnSpc>
                <a:spcPct val="100000"/>
              </a:lnSpc>
              <a:spcBef>
                <a:spcPts val="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used to predict whether a variant is pathogenic or benign.</a:t>
            </a:r>
            <a:endParaRPr b="0" i="0" sz="19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becoming more prominent in clinical interpretation.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160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p:txBody>
      </p:sp>
      <p:sp>
        <p:nvSpPr>
          <p:cNvPr id="199" name="Google Shape;199;g3ae21b786ff_0_165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00" name="Google Shape;200;g3ae21b786ff_0_165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01" name="Google Shape;201;g3ae21b786ff_0_165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3ae21b786ff_0_1703"/>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lang="en-US" sz="3600" cap="small">
                <a:solidFill>
                  <a:schemeClr val="dk1"/>
                </a:solidFill>
              </a:rPr>
              <a:t>MutPred2 can reach strong benign and strong pathogenic</a:t>
            </a:r>
            <a:endParaRPr b="0" i="0" sz="1400" u="none" cap="none" strike="noStrike">
              <a:solidFill>
                <a:srgbClr val="000000"/>
              </a:solidFill>
              <a:latin typeface="Arial"/>
              <a:ea typeface="Arial"/>
              <a:cs typeface="Arial"/>
              <a:sym typeface="Arial"/>
            </a:endParaRPr>
          </a:p>
        </p:txBody>
      </p:sp>
      <p:sp>
        <p:nvSpPr>
          <p:cNvPr id="207" name="Google Shape;207;g3ae21b786ff_0_1703"/>
          <p:cNvSpPr txBox="1"/>
          <p:nvPr/>
        </p:nvSpPr>
        <p:spPr>
          <a:xfrm>
            <a:off x="191375" y="1222500"/>
            <a:ext cx="6101700" cy="5088900"/>
          </a:xfrm>
          <a:prstGeom prst="rect">
            <a:avLst/>
          </a:prstGeom>
          <a:noFill/>
          <a:ln>
            <a:noFill/>
          </a:ln>
        </p:spPr>
        <p:txBody>
          <a:bodyPr anchorCtr="0" anchor="t" bIns="45700" lIns="91425" spcFirstLastPara="1" rIns="91425" wrap="square" tIns="45700">
            <a:noAutofit/>
          </a:bodyPr>
          <a:lstStyle/>
          <a:p>
            <a:pPr indent="-349250" lvl="0" marL="457200" marR="0" rtl="0" algn="l">
              <a:lnSpc>
                <a:spcPct val="100000"/>
              </a:lnSpc>
              <a:spcBef>
                <a:spcPts val="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used to predict whether a variant is pathogenic or benign.</a:t>
            </a:r>
            <a:endParaRPr b="0" i="0" sz="19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becoming more prominent in clinical interpretation.</a:t>
            </a:r>
            <a:endParaRPr b="0" i="0" sz="19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800" u="none" cap="none" strike="noStrike">
                <a:solidFill>
                  <a:schemeClr val="dk1"/>
                </a:solidFill>
                <a:latin typeface="Arial"/>
                <a:ea typeface="Arial"/>
                <a:cs typeface="Arial"/>
                <a:sym typeface="Arial"/>
              </a:rPr>
              <a:t>Calibration increases the possible strength of evidence.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160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p:txBody>
      </p:sp>
      <p:sp>
        <p:nvSpPr>
          <p:cNvPr id="208" name="Google Shape;208;g3ae21b786ff_0_1703"/>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09" name="Google Shape;209;g3ae21b786ff_0_1703"/>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10" name="Google Shape;210;g3ae21b786ff_0_1703"/>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211" name="Google Shape;211;g3ae21b786ff_0_1703"/>
          <p:cNvPicPr preferRelativeResize="0"/>
          <p:nvPr/>
        </p:nvPicPr>
        <p:blipFill rotWithShape="1">
          <a:blip r:embed="rId3">
            <a:alphaModFix/>
          </a:blip>
          <a:srcRect b="0" l="0" r="0" t="0"/>
          <a:stretch/>
        </p:blipFill>
        <p:spPr>
          <a:xfrm>
            <a:off x="6143400" y="1094073"/>
            <a:ext cx="5915776" cy="3903875"/>
          </a:xfrm>
          <a:prstGeom prst="rect">
            <a:avLst/>
          </a:prstGeom>
          <a:noFill/>
          <a:ln>
            <a:noFill/>
          </a:ln>
        </p:spPr>
      </p:pic>
      <p:pic>
        <p:nvPicPr>
          <p:cNvPr id="212" name="Google Shape;212;g3ae21b786ff_0_1703"/>
          <p:cNvPicPr preferRelativeResize="0"/>
          <p:nvPr/>
        </p:nvPicPr>
        <p:blipFill rotWithShape="1">
          <a:blip r:embed="rId4">
            <a:alphaModFix/>
          </a:blip>
          <a:srcRect b="0" l="0" r="0" t="0"/>
          <a:stretch/>
        </p:blipFill>
        <p:spPr>
          <a:xfrm>
            <a:off x="5864825" y="5257000"/>
            <a:ext cx="6194350" cy="1195700"/>
          </a:xfrm>
          <a:prstGeom prst="rect">
            <a:avLst/>
          </a:prstGeom>
          <a:noFill/>
          <a:ln>
            <a:noFill/>
          </a:ln>
        </p:spPr>
      </p:pic>
      <p:sp>
        <p:nvSpPr>
          <p:cNvPr id="213" name="Google Shape;213;g3ae21b786ff_0_1703"/>
          <p:cNvSpPr txBox="1"/>
          <p:nvPr/>
        </p:nvSpPr>
        <p:spPr>
          <a:xfrm>
            <a:off x="0" y="5763916"/>
            <a:ext cx="5841000" cy="78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Arial"/>
                <a:ea typeface="Arial"/>
                <a:cs typeface="Arial"/>
                <a:sym typeface="Arial"/>
              </a:rPr>
              <a:t>Pejaver, V., Byrne, A. B., Feng, B.-J., Pagel, K. A., Mooney, S. D., Karchin, R., O’Donnell-Luria, A., Harrison, S. M., Tavtigian, S. V., Greenblatt, M. S., Biesecker, L. G., Radivojac, P., Brenner, S. E., &amp; ClinGen Sequence Variant Interpretation Working Group. (2022). Calibration of computational tools for missense variant pathogenicity classification and ClinGen recommendations for PP3/BP4 criteria. </a:t>
            </a:r>
            <a:r>
              <a:rPr b="0" i="1" lang="en-US" sz="900" u="none" cap="none" strike="noStrike">
                <a:solidFill>
                  <a:schemeClr val="dk1"/>
                </a:solidFill>
                <a:latin typeface="Arial"/>
                <a:ea typeface="Arial"/>
                <a:cs typeface="Arial"/>
                <a:sym typeface="Arial"/>
              </a:rPr>
              <a:t>American Journal of Human Genetics</a:t>
            </a:r>
            <a:r>
              <a:rPr b="0" i="0" lang="en-US" sz="900" u="none" cap="none" strike="noStrike">
                <a:solidFill>
                  <a:schemeClr val="dk1"/>
                </a:solidFill>
                <a:latin typeface="Arial"/>
                <a:ea typeface="Arial"/>
                <a:cs typeface="Arial"/>
                <a:sym typeface="Arial"/>
              </a:rPr>
              <a:t>, </a:t>
            </a:r>
            <a:r>
              <a:rPr b="0" i="1" lang="en-US" sz="900" u="none" cap="none" strike="noStrike">
                <a:solidFill>
                  <a:schemeClr val="dk1"/>
                </a:solidFill>
                <a:latin typeface="Arial"/>
                <a:ea typeface="Arial"/>
                <a:cs typeface="Arial"/>
                <a:sym typeface="Arial"/>
              </a:rPr>
              <a:t>109</a:t>
            </a:r>
            <a:r>
              <a:rPr b="0" i="0" lang="en-US" sz="900" u="none" cap="none" strike="noStrike">
                <a:solidFill>
                  <a:schemeClr val="dk1"/>
                </a:solidFill>
                <a:latin typeface="Arial"/>
                <a:ea typeface="Arial"/>
                <a:cs typeface="Arial"/>
                <a:sym typeface="Arial"/>
              </a:rPr>
              <a:t>(12), 2163–2177.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3ae21b786ff_0_1714"/>
          <p:cNvSpPr txBox="1"/>
          <p:nvPr/>
        </p:nvSpPr>
        <p:spPr>
          <a:xfrm>
            <a:off x="0" y="0"/>
            <a:ext cx="12192000" cy="829800"/>
          </a:xfrm>
          <a:prstGeom prst="rect">
            <a:avLst/>
          </a:prstGeom>
          <a:noFill/>
          <a:ln>
            <a:noFill/>
          </a:ln>
        </p:spPr>
        <p:txBody>
          <a:bodyPr anchorCtr="0" anchor="ctr" bIns="45700" lIns="91425" spcFirstLastPara="1" rIns="91425" wrap="square" tIns="45700">
            <a:normAutofit fontScale="85000"/>
          </a:bodyPr>
          <a:lstStyle/>
          <a:p>
            <a:pPr indent="0" lvl="0" marL="0" marR="0" rtl="0" algn="ctr">
              <a:lnSpc>
                <a:spcPct val="100000"/>
              </a:lnSpc>
              <a:spcBef>
                <a:spcPts val="0"/>
              </a:spcBef>
              <a:spcAft>
                <a:spcPts val="0"/>
              </a:spcAft>
              <a:buClr>
                <a:schemeClr val="dk1"/>
              </a:buClr>
              <a:buSzPct val="100000"/>
              <a:buFont typeface="Arial"/>
              <a:buNone/>
            </a:pPr>
            <a:r>
              <a:rPr b="0" i="0" lang="en-US" sz="3600" u="none" cap="small" strike="noStrike">
                <a:solidFill>
                  <a:schemeClr val="dk1"/>
                </a:solidFill>
                <a:latin typeface="Arial"/>
                <a:ea typeface="Arial"/>
                <a:cs typeface="Arial"/>
                <a:sym typeface="Arial"/>
              </a:rPr>
              <a:t>High performing variant effect predictors work at the sequence level</a:t>
            </a:r>
            <a:endParaRPr b="0" i="0" sz="1400" u="none" cap="none" strike="noStrike">
              <a:solidFill>
                <a:srgbClr val="000000"/>
              </a:solidFill>
              <a:latin typeface="Arial"/>
              <a:ea typeface="Arial"/>
              <a:cs typeface="Arial"/>
              <a:sym typeface="Arial"/>
            </a:endParaRPr>
          </a:p>
        </p:txBody>
      </p:sp>
      <p:sp>
        <p:nvSpPr>
          <p:cNvPr id="219" name="Google Shape;219;g3ae21b786ff_0_1714"/>
          <p:cNvSpPr txBox="1"/>
          <p:nvPr/>
        </p:nvSpPr>
        <p:spPr>
          <a:xfrm>
            <a:off x="191375" y="1222500"/>
            <a:ext cx="6101700" cy="5088900"/>
          </a:xfrm>
          <a:prstGeom prst="rect">
            <a:avLst/>
          </a:prstGeom>
          <a:noFill/>
          <a:ln>
            <a:noFill/>
          </a:ln>
        </p:spPr>
        <p:txBody>
          <a:bodyPr anchorCtr="0" anchor="t" bIns="45700" lIns="91425" spcFirstLastPara="1" rIns="91425" wrap="square" tIns="45700">
            <a:noAutofit/>
          </a:bodyPr>
          <a:lstStyle/>
          <a:p>
            <a:pPr indent="-349250" lvl="0" marL="457200" marR="0" rtl="0" algn="l">
              <a:lnSpc>
                <a:spcPct val="100000"/>
              </a:lnSpc>
              <a:spcBef>
                <a:spcPts val="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used to predict whether a variant is pathogenic or benign.</a:t>
            </a:r>
            <a:endParaRPr b="0" i="0" sz="19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900" u="none" cap="none" strike="noStrike">
                <a:solidFill>
                  <a:schemeClr val="dk1"/>
                </a:solidFill>
                <a:latin typeface="Arial"/>
                <a:ea typeface="Arial"/>
                <a:cs typeface="Arial"/>
                <a:sym typeface="Arial"/>
              </a:rPr>
              <a:t>Variant effect predictors are becoming more prominent in clinical interpretation.</a:t>
            </a:r>
            <a:endParaRPr b="0" i="0" sz="19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800" u="none" cap="none" strike="noStrike">
                <a:solidFill>
                  <a:schemeClr val="dk1"/>
                </a:solidFill>
                <a:latin typeface="Arial"/>
                <a:ea typeface="Arial"/>
                <a:cs typeface="Arial"/>
                <a:sym typeface="Arial"/>
              </a:rPr>
              <a:t>Calibration increases the possible strength of evidence.</a:t>
            </a:r>
            <a:endParaRPr b="0" i="0" sz="1800" u="none" cap="none" strike="noStrike">
              <a:solidFill>
                <a:schemeClr val="dk1"/>
              </a:solidFill>
              <a:latin typeface="Arial"/>
              <a:ea typeface="Arial"/>
              <a:cs typeface="Arial"/>
              <a:sym typeface="Arial"/>
            </a:endParaRPr>
          </a:p>
          <a:p>
            <a:pPr indent="-349250" lvl="0" marL="457200" marR="0" rtl="0" algn="l">
              <a:lnSpc>
                <a:spcPct val="100000"/>
              </a:lnSpc>
              <a:spcBef>
                <a:spcPts val="1600"/>
              </a:spcBef>
              <a:spcAft>
                <a:spcPts val="0"/>
              </a:spcAft>
              <a:buClr>
                <a:schemeClr val="dk1"/>
              </a:buClr>
              <a:buSzPts val="1900"/>
              <a:buFont typeface="Arial"/>
              <a:buAutoNum type="arabicPeriod"/>
            </a:pPr>
            <a:r>
              <a:rPr b="0" i="0" lang="en-US" sz="1800" u="none" cap="none" strike="noStrike">
                <a:solidFill>
                  <a:schemeClr val="dk1"/>
                </a:solidFill>
                <a:latin typeface="Arial"/>
                <a:ea typeface="Arial"/>
                <a:cs typeface="Arial"/>
                <a:sym typeface="Arial"/>
              </a:rPr>
              <a:t>Well performing coding variant effect predictors work at the protein sequence level.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1600"/>
              </a:spcBef>
              <a:spcAft>
                <a:spcPts val="0"/>
              </a:spcAft>
              <a:buClr>
                <a:schemeClr val="dk1"/>
              </a:buClr>
              <a:buSzPts val="1800"/>
              <a:buFont typeface="Arial"/>
              <a:buAutoNum type="arabicPeriod"/>
            </a:pPr>
            <a:r>
              <a:rPr b="0" i="0" lang="en-US" sz="1800" u="none" cap="none" strike="noStrike">
                <a:solidFill>
                  <a:schemeClr val="dk1"/>
                </a:solidFill>
                <a:latin typeface="Arial"/>
                <a:ea typeface="Arial"/>
                <a:cs typeface="Arial"/>
                <a:sym typeface="Arial"/>
              </a:rPr>
              <a:t>Most predictors use features from around the variant site and are reliant on the context of the mutation.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a:p>
            <a:pPr indent="-127000" lvl="0" marL="228600" marR="0" rtl="0" algn="l">
              <a:lnSpc>
                <a:spcPct val="100000"/>
              </a:lnSpc>
              <a:spcBef>
                <a:spcPts val="1600"/>
              </a:spcBef>
              <a:spcAft>
                <a:spcPts val="1600"/>
              </a:spcAft>
              <a:buClr>
                <a:schemeClr val="dk1"/>
              </a:buClr>
              <a:buSzPts val="1600"/>
              <a:buFont typeface="Arial"/>
              <a:buNone/>
            </a:pPr>
            <a:r>
              <a:t/>
            </a:r>
            <a:endParaRPr b="0" i="0" sz="1900" u="none" cap="none" strike="noStrike">
              <a:solidFill>
                <a:schemeClr val="dk1"/>
              </a:solidFill>
              <a:latin typeface="Arial"/>
              <a:ea typeface="Arial"/>
              <a:cs typeface="Arial"/>
              <a:sym typeface="Arial"/>
            </a:endParaRPr>
          </a:p>
        </p:txBody>
      </p:sp>
      <p:sp>
        <p:nvSpPr>
          <p:cNvPr id="220" name="Google Shape;220;g3ae21b786ff_0_1714"/>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21" name="Google Shape;221;g3ae21b786ff_0_1714"/>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22" name="Google Shape;222;g3ae21b786ff_0_1714"/>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223" name="Google Shape;223;g3ae21b786ff_0_1714"/>
          <p:cNvPicPr preferRelativeResize="0"/>
          <p:nvPr/>
        </p:nvPicPr>
        <p:blipFill rotWithShape="1">
          <a:blip r:embed="rId3">
            <a:alphaModFix/>
          </a:blip>
          <a:srcRect b="0" l="0" r="0" t="0"/>
          <a:stretch/>
        </p:blipFill>
        <p:spPr>
          <a:xfrm>
            <a:off x="6143400" y="1094073"/>
            <a:ext cx="5915776" cy="3903875"/>
          </a:xfrm>
          <a:prstGeom prst="rect">
            <a:avLst/>
          </a:prstGeom>
          <a:noFill/>
          <a:ln>
            <a:noFill/>
          </a:ln>
        </p:spPr>
      </p:pic>
      <p:pic>
        <p:nvPicPr>
          <p:cNvPr id="224" name="Google Shape;224;g3ae21b786ff_0_1714"/>
          <p:cNvPicPr preferRelativeResize="0"/>
          <p:nvPr/>
        </p:nvPicPr>
        <p:blipFill rotWithShape="1">
          <a:blip r:embed="rId4">
            <a:alphaModFix/>
          </a:blip>
          <a:srcRect b="0" l="0" r="0" t="0"/>
          <a:stretch/>
        </p:blipFill>
        <p:spPr>
          <a:xfrm>
            <a:off x="5864825" y="5257000"/>
            <a:ext cx="6194350" cy="1195700"/>
          </a:xfrm>
          <a:prstGeom prst="rect">
            <a:avLst/>
          </a:prstGeom>
          <a:noFill/>
          <a:ln>
            <a:noFill/>
          </a:ln>
        </p:spPr>
      </p:pic>
      <p:sp>
        <p:nvSpPr>
          <p:cNvPr id="225" name="Google Shape;225;g3ae21b786ff_0_1714"/>
          <p:cNvSpPr txBox="1"/>
          <p:nvPr/>
        </p:nvSpPr>
        <p:spPr>
          <a:xfrm>
            <a:off x="0" y="5763916"/>
            <a:ext cx="5841000" cy="78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Arial"/>
                <a:ea typeface="Arial"/>
                <a:cs typeface="Arial"/>
                <a:sym typeface="Arial"/>
              </a:rPr>
              <a:t>Pejaver, V., Byrne, A. B., Feng, B.-J., Pagel, K. A., Mooney, S. D., Karchin, R., O’Donnell-Luria, A., Harrison, S. M., Tavtigian, S. V., Greenblatt, M. S., Biesecker, L. G., Radivojac, P., Brenner, S. E., &amp; ClinGen Sequence Variant Interpretation Working Group. (2022). Calibration of computational tools for missense variant pathogenicity classification and ClinGen recommendations for PP3/BP4 criteria. </a:t>
            </a:r>
            <a:r>
              <a:rPr b="0" i="1" lang="en-US" sz="900" u="none" cap="none" strike="noStrike">
                <a:solidFill>
                  <a:schemeClr val="dk1"/>
                </a:solidFill>
                <a:latin typeface="Arial"/>
                <a:ea typeface="Arial"/>
                <a:cs typeface="Arial"/>
                <a:sym typeface="Arial"/>
              </a:rPr>
              <a:t>American Journal of Human Genetics</a:t>
            </a:r>
            <a:r>
              <a:rPr b="0" i="0" lang="en-US" sz="900" u="none" cap="none" strike="noStrike">
                <a:solidFill>
                  <a:schemeClr val="dk1"/>
                </a:solidFill>
                <a:latin typeface="Arial"/>
                <a:ea typeface="Arial"/>
                <a:cs typeface="Arial"/>
                <a:sym typeface="Arial"/>
              </a:rPr>
              <a:t>, </a:t>
            </a:r>
            <a:r>
              <a:rPr b="0" i="1" lang="en-US" sz="900" u="none" cap="none" strike="noStrike">
                <a:solidFill>
                  <a:schemeClr val="dk1"/>
                </a:solidFill>
                <a:latin typeface="Arial"/>
                <a:ea typeface="Arial"/>
                <a:cs typeface="Arial"/>
                <a:sym typeface="Arial"/>
              </a:rPr>
              <a:t>109</a:t>
            </a:r>
            <a:r>
              <a:rPr b="0" i="0" lang="en-US" sz="900" u="none" cap="none" strike="noStrike">
                <a:solidFill>
                  <a:schemeClr val="dk1"/>
                </a:solidFill>
                <a:latin typeface="Arial"/>
                <a:ea typeface="Arial"/>
                <a:cs typeface="Arial"/>
                <a:sym typeface="Arial"/>
              </a:rPr>
              <a:t>(12), 2163–2177.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ae21b786ff_0_1"/>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Most users want to score genomic variants</a:t>
            </a:r>
            <a:endParaRPr b="0" i="0" sz="1400" u="none" cap="none" strike="noStrike">
              <a:solidFill>
                <a:srgbClr val="000000"/>
              </a:solidFill>
              <a:latin typeface="Arial"/>
              <a:ea typeface="Arial"/>
              <a:cs typeface="Arial"/>
              <a:sym typeface="Arial"/>
            </a:endParaRPr>
          </a:p>
        </p:txBody>
      </p:sp>
      <p:sp>
        <p:nvSpPr>
          <p:cNvPr id="231" name="Google Shape;231;g3ae21b786ff_0_1"/>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32" name="Google Shape;232;g3ae21b786ff_0_1"/>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33" name="Google Shape;233;g3ae21b786ff_0_1"/>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34" name="Google Shape;234;g3ae21b786ff_0_1"/>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sp>
        <p:nvSpPr>
          <p:cNvPr id="235" name="Google Shape;235;g3ae21b786ff_0_1"/>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ae21b786ff_0_1953"/>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241" name="Google Shape;241;g3ae21b786ff_0_1953"/>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42" name="Google Shape;242;g3ae21b786ff_0_1953"/>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43" name="Google Shape;243;g3ae21b786ff_0_1953"/>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44" name="Google Shape;244;g3ae21b786ff_0_1953"/>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245" name="Google Shape;245;g3ae21b786ff_0_1953"/>
          <p:cNvCxnSpPr>
            <a:stCxn id="244" idx="3"/>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246" name="Google Shape;246;g3ae21b786ff_0_1953"/>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247" name="Google Shape;247;g3ae21b786ff_0_1953"/>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248" name="Google Shape;248;g3ae21b786ff_0_1953"/>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249" name="Google Shape;249;g3ae21b786ff_0_1953"/>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0" name="Google Shape;250;g3ae21b786ff_0_1953"/>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ae21b786ff_0_1825"/>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256" name="Google Shape;256;g3ae21b786ff_0_1825"/>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57" name="Google Shape;257;g3ae21b786ff_0_1825"/>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58" name="Google Shape;258;g3ae21b786ff_0_1825"/>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59" name="Google Shape;259;g3ae21b786ff_0_1825"/>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260" name="Google Shape;260;g3ae21b786ff_0_1825"/>
          <p:cNvCxnSpPr>
            <a:stCxn id="259" idx="3"/>
            <a:endCxn id="261"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262" name="Google Shape;262;g3ae21b786ff_0_1825"/>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261" name="Google Shape;261;g3ae21b786ff_0_1825"/>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sp>
        <p:nvSpPr>
          <p:cNvPr id="263" name="Google Shape;263;g3ae21b786ff_0_1825"/>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264" name="Google Shape;264;g3ae21b786ff_0_1825"/>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265" name="Google Shape;265;g3ae21b786ff_0_1825"/>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266" name="Google Shape;266;g3ae21b786ff_0_1825"/>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7" name="Google Shape;267;g3ae21b786ff_0_1825"/>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ae21b786ff_0_1857"/>
          <p:cNvSpPr txBox="1"/>
          <p:nvPr/>
        </p:nvSpPr>
        <p:spPr>
          <a:xfrm>
            <a:off x="390300" y="4637552"/>
            <a:ext cx="81405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ENST00000618323.5	MKTPFGKTPGQRSRADAGHAGVSANMMKKRTSH</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ENST00000616125.5	GWKEGNGPVTQWKGTVLDQVPVNPSLYLIKYDG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ENST00000617307.5	SRISDAHLADTMIGKAVEHMFETEDGSKDEWRG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ENST00000616016.5	LLDDYKEGDLRIMPDSNDSPPAEREPGEVVDSL</a:t>
            </a:r>
            <a:endParaRPr b="0" i="0" sz="1400" u="none" cap="none" strike="noStrike">
              <a:solidFill>
                <a:srgbClr val="000000"/>
              </a:solidFill>
              <a:latin typeface="Arial"/>
              <a:ea typeface="Arial"/>
              <a:cs typeface="Arial"/>
              <a:sym typeface="Arial"/>
            </a:endParaRPr>
          </a:p>
        </p:txBody>
      </p:sp>
      <p:sp>
        <p:nvSpPr>
          <p:cNvPr id="273" name="Google Shape;273;g3ae21b786ff_0_1857"/>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274" name="Google Shape;274;g3ae21b786ff_0_1857"/>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75" name="Google Shape;275;g3ae21b786ff_0_1857"/>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76" name="Google Shape;276;g3ae21b786ff_0_1857"/>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77" name="Google Shape;277;g3ae21b786ff_0_1857"/>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278" name="Google Shape;278;g3ae21b786ff_0_1857"/>
          <p:cNvCxnSpPr>
            <a:stCxn id="277" idx="3"/>
            <a:endCxn id="279"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280" name="Google Shape;280;g3ae21b786ff_0_1857"/>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279" name="Google Shape;279;g3ae21b786ff_0_1857"/>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cxnSp>
        <p:nvCxnSpPr>
          <p:cNvPr id="281" name="Google Shape;281;g3ae21b786ff_0_1857"/>
          <p:cNvCxnSpPr>
            <a:stCxn id="279" idx="2"/>
            <a:endCxn id="272" idx="0"/>
          </p:cNvCxnSpPr>
          <p:nvPr/>
        </p:nvCxnSpPr>
        <p:spPr>
          <a:xfrm rot="5400000">
            <a:off x="6017781" y="1975597"/>
            <a:ext cx="1104900" cy="4219200"/>
          </a:xfrm>
          <a:prstGeom prst="bentConnector3">
            <a:avLst>
              <a:gd fmla="val 49996" name="adj1"/>
            </a:avLst>
          </a:prstGeom>
          <a:noFill/>
          <a:ln cap="flat" cmpd="sng" w="9525">
            <a:solidFill>
              <a:srgbClr val="00AEEF"/>
            </a:solidFill>
            <a:prstDash val="solid"/>
            <a:miter lim="800000"/>
            <a:headEnd len="sm" w="sm" type="none"/>
            <a:tailEnd len="med" w="med" type="triangle"/>
          </a:ln>
        </p:spPr>
      </p:cxnSp>
      <p:sp>
        <p:nvSpPr>
          <p:cNvPr id="282" name="Google Shape;282;g3ae21b786ff_0_1857"/>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283" name="Google Shape;283;g3ae21b786ff_0_1857"/>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284" name="Google Shape;284;g3ae21b786ff_0_1857"/>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285" name="Google Shape;285;g3ae21b786ff_0_1857"/>
          <p:cNvSpPr txBox="1"/>
          <p:nvPr/>
        </p:nvSpPr>
        <p:spPr>
          <a:xfrm>
            <a:off x="6096000" y="4268225"/>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91755"/>
                </a:solidFill>
                <a:latin typeface="Arial"/>
                <a:ea typeface="Arial"/>
                <a:cs typeface="Arial"/>
                <a:sym typeface="Arial"/>
              </a:rPr>
              <a:t>Protein</a:t>
            </a:r>
            <a:endParaRPr b="0" i="0" sz="1400" u="none" cap="none" strike="noStrike">
              <a:solidFill>
                <a:srgbClr val="000000"/>
              </a:solidFill>
              <a:latin typeface="Arial"/>
              <a:ea typeface="Arial"/>
              <a:cs typeface="Arial"/>
              <a:sym typeface="Arial"/>
            </a:endParaRPr>
          </a:p>
        </p:txBody>
      </p:sp>
      <p:sp>
        <p:nvSpPr>
          <p:cNvPr id="286" name="Google Shape;286;g3ae21b786ff_0_1857"/>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87" name="Google Shape;287;g3ae21b786ff_0_1857"/>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3ae21b786ff_0_1889"/>
          <p:cNvSpPr txBox="1"/>
          <p:nvPr/>
        </p:nvSpPr>
        <p:spPr>
          <a:xfrm>
            <a:off x="390300" y="4637552"/>
            <a:ext cx="81405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ENST00000618323.5	MKTPFGKTPGQRSRADAGHAGVSANMMKKRTSH</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ENST00000616125.5	GWKEGNGPVTQWKGTVLDQVPVNPSLYLIKYDG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ENST00000617307.5	SRISDAHLADTMIGKAVEHMFETEDGSKDEWRG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ENST00000616016.5	LLDDYKEGDLRIMPDSNDSPPAEREPGEVVDSL</a:t>
            </a:r>
            <a:endParaRPr b="0" i="0" sz="1400" u="none" cap="none" strike="noStrike">
              <a:solidFill>
                <a:srgbClr val="000000"/>
              </a:solidFill>
              <a:latin typeface="Arial"/>
              <a:ea typeface="Arial"/>
              <a:cs typeface="Arial"/>
              <a:sym typeface="Arial"/>
            </a:endParaRPr>
          </a:p>
        </p:txBody>
      </p:sp>
      <p:sp>
        <p:nvSpPr>
          <p:cNvPr id="293" name="Google Shape;293;g3ae21b786ff_0_1889"/>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294" name="Google Shape;294;g3ae21b786ff_0_1889"/>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95" name="Google Shape;295;g3ae21b786ff_0_1889"/>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296" name="Google Shape;296;g3ae21b786ff_0_1889"/>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97" name="Google Shape;297;g3ae21b786ff_0_1889"/>
          <p:cNvSpPr/>
          <p:nvPr/>
        </p:nvSpPr>
        <p:spPr>
          <a:xfrm>
            <a:off x="5004275" y="4602077"/>
            <a:ext cx="35571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98" name="Google Shape;298;g3ae21b786ff_0_1889"/>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299" name="Google Shape;299;g3ae21b786ff_0_1889"/>
          <p:cNvCxnSpPr>
            <a:stCxn id="298" idx="3"/>
            <a:endCxn id="300"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301" name="Google Shape;301;g3ae21b786ff_0_1889"/>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300" name="Google Shape;300;g3ae21b786ff_0_1889"/>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cxnSp>
        <p:nvCxnSpPr>
          <p:cNvPr id="302" name="Google Shape;302;g3ae21b786ff_0_1889"/>
          <p:cNvCxnSpPr>
            <a:stCxn id="300" idx="2"/>
            <a:endCxn id="292" idx="0"/>
          </p:cNvCxnSpPr>
          <p:nvPr/>
        </p:nvCxnSpPr>
        <p:spPr>
          <a:xfrm rot="5400000">
            <a:off x="6017781" y="1975597"/>
            <a:ext cx="1104900" cy="4219200"/>
          </a:xfrm>
          <a:prstGeom prst="bentConnector3">
            <a:avLst>
              <a:gd fmla="val 49996" name="adj1"/>
            </a:avLst>
          </a:prstGeom>
          <a:noFill/>
          <a:ln cap="flat" cmpd="sng" w="9525">
            <a:solidFill>
              <a:srgbClr val="00AEEF"/>
            </a:solidFill>
            <a:prstDash val="solid"/>
            <a:miter lim="800000"/>
            <a:headEnd len="sm" w="sm" type="none"/>
            <a:tailEnd len="med" w="med" type="triangle"/>
          </a:ln>
        </p:spPr>
      </p:cxnSp>
      <p:sp>
        <p:nvSpPr>
          <p:cNvPr id="303" name="Google Shape;303;g3ae21b786ff_0_1889"/>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304" name="Google Shape;304;g3ae21b786ff_0_1889"/>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305" name="Google Shape;305;g3ae21b786ff_0_1889"/>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306" name="Google Shape;306;g3ae21b786ff_0_1889"/>
          <p:cNvSpPr txBox="1"/>
          <p:nvPr/>
        </p:nvSpPr>
        <p:spPr>
          <a:xfrm>
            <a:off x="6096000" y="4268225"/>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91755"/>
                </a:solidFill>
                <a:latin typeface="Arial"/>
                <a:ea typeface="Arial"/>
                <a:cs typeface="Arial"/>
                <a:sym typeface="Arial"/>
              </a:rPr>
              <a:t>Protein</a:t>
            </a:r>
            <a:endParaRPr b="0" i="0" sz="1400" u="none" cap="none" strike="noStrike">
              <a:solidFill>
                <a:srgbClr val="000000"/>
              </a:solidFill>
              <a:latin typeface="Arial"/>
              <a:ea typeface="Arial"/>
              <a:cs typeface="Arial"/>
              <a:sym typeface="Arial"/>
            </a:endParaRPr>
          </a:p>
        </p:txBody>
      </p:sp>
      <p:sp>
        <p:nvSpPr>
          <p:cNvPr id="307" name="Google Shape;307;g3ae21b786ff_0_1889"/>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08" name="Google Shape;308;g3ae21b786ff_0_1889"/>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
        <p:nvSpPr>
          <p:cNvPr id="309" name="Google Shape;309;g3ae21b786ff_0_1889"/>
          <p:cNvSpPr/>
          <p:nvPr/>
        </p:nvSpPr>
        <p:spPr>
          <a:xfrm>
            <a:off x="4826378" y="4684383"/>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0" name="Google Shape;310;g3ae21b786ff_0_1889"/>
          <p:cNvSpPr txBox="1"/>
          <p:nvPr/>
        </p:nvSpPr>
        <p:spPr>
          <a:xfrm>
            <a:off x="8530936" y="4637557"/>
            <a:ext cx="21420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R/H</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P/S</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A/T</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L/I</a:t>
            </a:r>
            <a:endParaRPr b="0" i="0" sz="1800" u="none" cap="none" strike="noStrike">
              <a:solidFill>
                <a:srgbClr val="000000"/>
              </a:solidFill>
              <a:latin typeface="Arial"/>
              <a:ea typeface="Arial"/>
              <a:cs typeface="Arial"/>
              <a:sym typeface="Arial"/>
            </a:endParaRPr>
          </a:p>
        </p:txBody>
      </p:sp>
      <p:sp>
        <p:nvSpPr>
          <p:cNvPr id="311" name="Google Shape;311;g3ae21b786ff_0_1889"/>
          <p:cNvSpPr/>
          <p:nvPr/>
        </p:nvSpPr>
        <p:spPr>
          <a:xfrm>
            <a:off x="6055516" y="5110178"/>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2" name="Google Shape;312;g3ae21b786ff_0_1889"/>
          <p:cNvSpPr/>
          <p:nvPr/>
        </p:nvSpPr>
        <p:spPr>
          <a:xfrm>
            <a:off x="3905015" y="5527754"/>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3" name="Google Shape;313;g3ae21b786ff_0_1889"/>
          <p:cNvSpPr/>
          <p:nvPr/>
        </p:nvSpPr>
        <p:spPr>
          <a:xfrm>
            <a:off x="2868921" y="5926881"/>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4" name="Google Shape;314;g3ae21b786ff_0_1889"/>
          <p:cNvSpPr/>
          <p:nvPr/>
        </p:nvSpPr>
        <p:spPr>
          <a:xfrm>
            <a:off x="6233425" y="5026752"/>
            <a:ext cx="23280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5" name="Google Shape;315;g3ae21b786ff_0_1889"/>
          <p:cNvSpPr/>
          <p:nvPr/>
        </p:nvSpPr>
        <p:spPr>
          <a:xfrm>
            <a:off x="4082925" y="5437210"/>
            <a:ext cx="44787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16" name="Google Shape;316;g3ae21b786ff_0_1889"/>
          <p:cNvSpPr/>
          <p:nvPr/>
        </p:nvSpPr>
        <p:spPr>
          <a:xfrm>
            <a:off x="3046825" y="5846577"/>
            <a:ext cx="55149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ae21b786ff_0_1921"/>
          <p:cNvSpPr txBox="1"/>
          <p:nvPr/>
        </p:nvSpPr>
        <p:spPr>
          <a:xfrm>
            <a:off x="390300" y="4637552"/>
            <a:ext cx="81405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ENST00000618323.5	MKTPFGKTPGQRSRADAGHAGVSANMMKKRTSH</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ENST00000616125.5	GWKEGNGPVTQWKGTVLDQVPVNPSLYLIKYDG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ENST00000617307.5	SRISDAHLADTMIGKAVEHMFETEDGSKDEWRG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ENST00000616016.5	LLDDYKEGDLRIMPDSNDSPPAEREPGEVVDSL</a:t>
            </a:r>
            <a:endParaRPr b="0" i="0" sz="1400" u="none" cap="none" strike="noStrike">
              <a:solidFill>
                <a:srgbClr val="000000"/>
              </a:solidFill>
              <a:latin typeface="Arial"/>
              <a:ea typeface="Arial"/>
              <a:cs typeface="Arial"/>
              <a:sym typeface="Arial"/>
            </a:endParaRPr>
          </a:p>
        </p:txBody>
      </p:sp>
      <p:sp>
        <p:nvSpPr>
          <p:cNvPr id="322" name="Google Shape;322;g3ae21b786ff_0_1921"/>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323" name="Google Shape;323;g3ae21b786ff_0_1921"/>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24" name="Google Shape;324;g3ae21b786ff_0_1921"/>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325" name="Google Shape;325;g3ae21b786ff_0_1921"/>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26" name="Google Shape;326;g3ae21b786ff_0_1921"/>
          <p:cNvSpPr/>
          <p:nvPr/>
        </p:nvSpPr>
        <p:spPr>
          <a:xfrm>
            <a:off x="5004275" y="4602077"/>
            <a:ext cx="35571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27" name="Google Shape;327;g3ae21b786ff_0_1921"/>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328" name="Google Shape;328;g3ae21b786ff_0_1921"/>
          <p:cNvCxnSpPr>
            <a:stCxn id="327" idx="3"/>
            <a:endCxn id="329"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330" name="Google Shape;330;g3ae21b786ff_0_1921"/>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329" name="Google Shape;329;g3ae21b786ff_0_1921"/>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cxnSp>
        <p:nvCxnSpPr>
          <p:cNvPr id="331" name="Google Shape;331;g3ae21b786ff_0_1921"/>
          <p:cNvCxnSpPr>
            <a:stCxn id="329" idx="2"/>
            <a:endCxn id="321" idx="0"/>
          </p:cNvCxnSpPr>
          <p:nvPr/>
        </p:nvCxnSpPr>
        <p:spPr>
          <a:xfrm rot="5400000">
            <a:off x="6017781" y="1975597"/>
            <a:ext cx="1104900" cy="4219200"/>
          </a:xfrm>
          <a:prstGeom prst="bentConnector3">
            <a:avLst>
              <a:gd fmla="val 49996" name="adj1"/>
            </a:avLst>
          </a:prstGeom>
          <a:noFill/>
          <a:ln cap="flat" cmpd="sng" w="9525">
            <a:solidFill>
              <a:srgbClr val="00AEEF"/>
            </a:solidFill>
            <a:prstDash val="solid"/>
            <a:miter lim="800000"/>
            <a:headEnd len="sm" w="sm" type="none"/>
            <a:tailEnd len="med" w="med" type="triangle"/>
          </a:ln>
        </p:spPr>
      </p:cxnSp>
      <p:sp>
        <p:nvSpPr>
          <p:cNvPr id="332" name="Google Shape;332;g3ae21b786ff_0_1921"/>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333" name="Google Shape;333;g3ae21b786ff_0_1921"/>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334" name="Google Shape;334;g3ae21b786ff_0_1921"/>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335" name="Google Shape;335;g3ae21b786ff_0_1921"/>
          <p:cNvSpPr txBox="1"/>
          <p:nvPr/>
        </p:nvSpPr>
        <p:spPr>
          <a:xfrm>
            <a:off x="6096000" y="4268225"/>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91755"/>
                </a:solidFill>
                <a:latin typeface="Arial"/>
                <a:ea typeface="Arial"/>
                <a:cs typeface="Arial"/>
                <a:sym typeface="Arial"/>
              </a:rPr>
              <a:t>Protein</a:t>
            </a:r>
            <a:endParaRPr b="0" i="0" sz="1400" u="none" cap="none" strike="noStrike">
              <a:solidFill>
                <a:srgbClr val="000000"/>
              </a:solidFill>
              <a:latin typeface="Arial"/>
              <a:ea typeface="Arial"/>
              <a:cs typeface="Arial"/>
              <a:sym typeface="Arial"/>
            </a:endParaRPr>
          </a:p>
        </p:txBody>
      </p:sp>
      <p:sp>
        <p:nvSpPr>
          <p:cNvPr id="336" name="Google Shape;336;g3ae21b786ff_0_1921"/>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37" name="Google Shape;337;g3ae21b786ff_0_1921"/>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
        <p:nvSpPr>
          <p:cNvPr id="338" name="Google Shape;338;g3ae21b786ff_0_1921"/>
          <p:cNvSpPr txBox="1"/>
          <p:nvPr/>
        </p:nvSpPr>
        <p:spPr>
          <a:xfrm>
            <a:off x="8530936" y="4637557"/>
            <a:ext cx="21420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R/H  0.783</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P/S  0.083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A/T  0.953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L/I  0.438</a:t>
            </a:r>
            <a:endParaRPr b="0" i="0" sz="1800" u="none" cap="none" strike="noStrike">
              <a:solidFill>
                <a:srgbClr val="000000"/>
              </a:solidFill>
              <a:latin typeface="Arial"/>
              <a:ea typeface="Arial"/>
              <a:cs typeface="Arial"/>
              <a:sym typeface="Arial"/>
            </a:endParaRPr>
          </a:p>
        </p:txBody>
      </p:sp>
      <p:sp>
        <p:nvSpPr>
          <p:cNvPr id="339" name="Google Shape;339;g3ae21b786ff_0_1921"/>
          <p:cNvSpPr/>
          <p:nvPr/>
        </p:nvSpPr>
        <p:spPr>
          <a:xfrm>
            <a:off x="4826378" y="4684383"/>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0" name="Google Shape;340;g3ae21b786ff_0_1921"/>
          <p:cNvSpPr/>
          <p:nvPr/>
        </p:nvSpPr>
        <p:spPr>
          <a:xfrm>
            <a:off x="6055516" y="5110178"/>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1" name="Google Shape;341;g3ae21b786ff_0_1921"/>
          <p:cNvSpPr/>
          <p:nvPr/>
        </p:nvSpPr>
        <p:spPr>
          <a:xfrm>
            <a:off x="3905015" y="5527754"/>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2" name="Google Shape;342;g3ae21b786ff_0_1921"/>
          <p:cNvSpPr/>
          <p:nvPr/>
        </p:nvSpPr>
        <p:spPr>
          <a:xfrm>
            <a:off x="2868921" y="5926881"/>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3" name="Google Shape;343;g3ae21b786ff_0_1921"/>
          <p:cNvSpPr/>
          <p:nvPr/>
        </p:nvSpPr>
        <p:spPr>
          <a:xfrm>
            <a:off x="6233425" y="5026752"/>
            <a:ext cx="23280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4" name="Google Shape;344;g3ae21b786ff_0_1921"/>
          <p:cNvSpPr/>
          <p:nvPr/>
        </p:nvSpPr>
        <p:spPr>
          <a:xfrm>
            <a:off x="4082925" y="5437210"/>
            <a:ext cx="44787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5" name="Google Shape;345;g3ae21b786ff_0_1921"/>
          <p:cNvSpPr/>
          <p:nvPr/>
        </p:nvSpPr>
        <p:spPr>
          <a:xfrm>
            <a:off x="3046825" y="5846577"/>
            <a:ext cx="55149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6" name="Google Shape;346;g3ae21b786ff_0_1921"/>
          <p:cNvSpPr txBox="1"/>
          <p:nvPr/>
        </p:nvSpPr>
        <p:spPr>
          <a:xfrm>
            <a:off x="8966575" y="4052949"/>
            <a:ext cx="1390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Predictor Score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ae21b786ff_0_1968"/>
          <p:cNvSpPr txBox="1"/>
          <p:nvPr/>
        </p:nvSpPr>
        <p:spPr>
          <a:xfrm>
            <a:off x="390300" y="4637552"/>
            <a:ext cx="81405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ENST00000618323.5	MKTPFGKTPGQRSRADAGHAGVSANMMKKRTSH</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ENST00000616125.5	GWKEGNGPVTQWKGTVLDQVPVNPSLYLIKYDG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ENST00000617307.5	SRISDAHLADTMIGKAVEHMFETEDGSKDEWRG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ENST00000616016.5	LLDDYKEGDLRIMPDSNDSPPAEREPGEVVDSL</a:t>
            </a:r>
            <a:endParaRPr b="0" i="0" sz="1400" u="none" cap="none" strike="noStrike">
              <a:solidFill>
                <a:srgbClr val="000000"/>
              </a:solidFill>
              <a:latin typeface="Arial"/>
              <a:ea typeface="Arial"/>
              <a:cs typeface="Arial"/>
              <a:sym typeface="Arial"/>
            </a:endParaRPr>
          </a:p>
        </p:txBody>
      </p:sp>
      <p:sp>
        <p:nvSpPr>
          <p:cNvPr id="352" name="Google Shape;352;g3ae21b786ff_0_1968"/>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353" name="Google Shape;353;g3ae21b786ff_0_1968"/>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54" name="Google Shape;354;g3ae21b786ff_0_1968"/>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355" name="Google Shape;355;g3ae21b786ff_0_1968"/>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56" name="Google Shape;356;g3ae21b786ff_0_1968"/>
          <p:cNvSpPr/>
          <p:nvPr/>
        </p:nvSpPr>
        <p:spPr>
          <a:xfrm>
            <a:off x="5004275" y="4602077"/>
            <a:ext cx="35571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57" name="Google Shape;357;g3ae21b786ff_0_1968"/>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358" name="Google Shape;358;g3ae21b786ff_0_1968"/>
          <p:cNvCxnSpPr>
            <a:stCxn id="357" idx="3"/>
            <a:endCxn id="359"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360" name="Google Shape;360;g3ae21b786ff_0_1968"/>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359" name="Google Shape;359;g3ae21b786ff_0_1968"/>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cxnSp>
        <p:nvCxnSpPr>
          <p:cNvPr id="361" name="Google Shape;361;g3ae21b786ff_0_1968"/>
          <p:cNvCxnSpPr>
            <a:stCxn id="359" idx="2"/>
            <a:endCxn id="351" idx="0"/>
          </p:cNvCxnSpPr>
          <p:nvPr/>
        </p:nvCxnSpPr>
        <p:spPr>
          <a:xfrm rot="5400000">
            <a:off x="6017781" y="1975597"/>
            <a:ext cx="1104900" cy="4219200"/>
          </a:xfrm>
          <a:prstGeom prst="bentConnector3">
            <a:avLst>
              <a:gd fmla="val 49996" name="adj1"/>
            </a:avLst>
          </a:prstGeom>
          <a:noFill/>
          <a:ln cap="flat" cmpd="sng" w="9525">
            <a:solidFill>
              <a:srgbClr val="00AEEF"/>
            </a:solidFill>
            <a:prstDash val="solid"/>
            <a:miter lim="800000"/>
            <a:headEnd len="sm" w="sm" type="none"/>
            <a:tailEnd len="med" w="med" type="triangle"/>
          </a:ln>
        </p:spPr>
      </p:cxnSp>
      <p:sp>
        <p:nvSpPr>
          <p:cNvPr id="362" name="Google Shape;362;g3ae21b786ff_0_1968"/>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363" name="Google Shape;363;g3ae21b786ff_0_1968"/>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364" name="Google Shape;364;g3ae21b786ff_0_1968"/>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365" name="Google Shape;365;g3ae21b786ff_0_1968"/>
          <p:cNvSpPr txBox="1"/>
          <p:nvPr/>
        </p:nvSpPr>
        <p:spPr>
          <a:xfrm>
            <a:off x="6096000" y="4268225"/>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91755"/>
                </a:solidFill>
                <a:latin typeface="Arial"/>
                <a:ea typeface="Arial"/>
                <a:cs typeface="Arial"/>
                <a:sym typeface="Arial"/>
              </a:rPr>
              <a:t>Protein</a:t>
            </a:r>
            <a:endParaRPr b="0" i="0" sz="1400" u="none" cap="none" strike="noStrike">
              <a:solidFill>
                <a:srgbClr val="000000"/>
              </a:solidFill>
              <a:latin typeface="Arial"/>
              <a:ea typeface="Arial"/>
              <a:cs typeface="Arial"/>
              <a:sym typeface="Arial"/>
            </a:endParaRPr>
          </a:p>
        </p:txBody>
      </p:sp>
      <p:sp>
        <p:nvSpPr>
          <p:cNvPr id="366" name="Google Shape;366;g3ae21b786ff_0_1968"/>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67" name="Google Shape;367;g3ae21b786ff_0_1968"/>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
        <p:nvSpPr>
          <p:cNvPr id="368" name="Google Shape;368;g3ae21b786ff_0_1968"/>
          <p:cNvSpPr txBox="1"/>
          <p:nvPr/>
        </p:nvSpPr>
        <p:spPr>
          <a:xfrm>
            <a:off x="8530936" y="4637557"/>
            <a:ext cx="21420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R/H  0.783</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P/S  0.083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A/T  0.953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L/I  0.438</a:t>
            </a:r>
            <a:endParaRPr b="0" i="0" sz="1800" u="none" cap="none" strike="noStrike">
              <a:solidFill>
                <a:srgbClr val="000000"/>
              </a:solidFill>
              <a:latin typeface="Arial"/>
              <a:ea typeface="Arial"/>
              <a:cs typeface="Arial"/>
              <a:sym typeface="Arial"/>
            </a:endParaRPr>
          </a:p>
        </p:txBody>
      </p:sp>
      <p:sp>
        <p:nvSpPr>
          <p:cNvPr id="369" name="Google Shape;369;g3ae21b786ff_0_1968"/>
          <p:cNvSpPr/>
          <p:nvPr/>
        </p:nvSpPr>
        <p:spPr>
          <a:xfrm>
            <a:off x="4826378" y="4684383"/>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0" name="Google Shape;370;g3ae21b786ff_0_1968"/>
          <p:cNvSpPr/>
          <p:nvPr/>
        </p:nvSpPr>
        <p:spPr>
          <a:xfrm>
            <a:off x="6055516" y="5110178"/>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1" name="Google Shape;371;g3ae21b786ff_0_1968"/>
          <p:cNvSpPr/>
          <p:nvPr/>
        </p:nvSpPr>
        <p:spPr>
          <a:xfrm>
            <a:off x="3905015" y="5527754"/>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2" name="Google Shape;372;g3ae21b786ff_0_1968"/>
          <p:cNvSpPr/>
          <p:nvPr/>
        </p:nvSpPr>
        <p:spPr>
          <a:xfrm>
            <a:off x="2868921" y="5926881"/>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3" name="Google Shape;373;g3ae21b786ff_0_1968"/>
          <p:cNvSpPr/>
          <p:nvPr/>
        </p:nvSpPr>
        <p:spPr>
          <a:xfrm>
            <a:off x="6233425" y="5026752"/>
            <a:ext cx="23280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4" name="Google Shape;374;g3ae21b786ff_0_1968"/>
          <p:cNvSpPr/>
          <p:nvPr/>
        </p:nvSpPr>
        <p:spPr>
          <a:xfrm>
            <a:off x="4082925" y="5437210"/>
            <a:ext cx="44787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5" name="Google Shape;375;g3ae21b786ff_0_1968"/>
          <p:cNvSpPr/>
          <p:nvPr/>
        </p:nvSpPr>
        <p:spPr>
          <a:xfrm>
            <a:off x="3046825" y="5846577"/>
            <a:ext cx="55149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76" name="Google Shape;376;g3ae21b786ff_0_1968"/>
          <p:cNvSpPr txBox="1"/>
          <p:nvPr/>
        </p:nvSpPr>
        <p:spPr>
          <a:xfrm>
            <a:off x="8966575" y="4052949"/>
            <a:ext cx="1390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Predictor Score</a:t>
            </a:r>
            <a:endParaRPr b="0" i="0" sz="1400" u="none" cap="none" strike="noStrike">
              <a:solidFill>
                <a:srgbClr val="000000"/>
              </a:solidFill>
              <a:latin typeface="Arial"/>
              <a:ea typeface="Arial"/>
              <a:cs typeface="Arial"/>
              <a:sym typeface="Arial"/>
            </a:endParaRPr>
          </a:p>
        </p:txBody>
      </p:sp>
      <p:sp>
        <p:nvSpPr>
          <p:cNvPr id="377" name="Google Shape;377;g3ae21b786ff_0_1968"/>
          <p:cNvSpPr txBox="1"/>
          <p:nvPr/>
        </p:nvSpPr>
        <p:spPr>
          <a:xfrm>
            <a:off x="5073942" y="1132556"/>
            <a:ext cx="24150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0000"/>
                </a:solidFill>
                <a:latin typeface="Arial"/>
                <a:ea typeface="Arial"/>
                <a:cs typeface="Arial"/>
                <a:sym typeface="Arial"/>
              </a:rPr>
              <a:t>These databases update over time!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3ae21b786ff_0_2000"/>
          <p:cNvSpPr txBox="1"/>
          <p:nvPr/>
        </p:nvSpPr>
        <p:spPr>
          <a:xfrm>
            <a:off x="390300" y="4637552"/>
            <a:ext cx="81405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ENST00000618323.5	MKTPFGKTPGQRSRADAGHAGVSANMMKKRTSH</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ENST00000616125.5	GWKEGNGPVTQWKGTVLDQVPVNPSLYLIKYDG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ENST00000617307.5	SRISDAHLADTMIGKAVEHMFETEDGSKDEWRG</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ENST00000616016.5	LLDDYKEGDLRIMPDSNDSPPAEREPGEVVDSL</a:t>
            </a:r>
            <a:endParaRPr b="0" i="0" sz="1400" u="none" cap="none" strike="noStrike">
              <a:solidFill>
                <a:srgbClr val="000000"/>
              </a:solidFill>
              <a:latin typeface="Arial"/>
              <a:ea typeface="Arial"/>
              <a:cs typeface="Arial"/>
              <a:sym typeface="Arial"/>
            </a:endParaRPr>
          </a:p>
        </p:txBody>
      </p:sp>
      <p:sp>
        <p:nvSpPr>
          <p:cNvPr id="383" name="Google Shape;383;g3ae21b786ff_0_200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Variant Annotation Example</a:t>
            </a:r>
            <a:endParaRPr b="0" i="0" sz="1400" u="none" cap="none" strike="noStrike">
              <a:solidFill>
                <a:srgbClr val="000000"/>
              </a:solidFill>
              <a:latin typeface="Arial"/>
              <a:ea typeface="Arial"/>
              <a:cs typeface="Arial"/>
              <a:sym typeface="Arial"/>
            </a:endParaRPr>
          </a:p>
        </p:txBody>
      </p:sp>
      <p:sp>
        <p:nvSpPr>
          <p:cNvPr id="384" name="Google Shape;384;g3ae21b786ff_0_200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85" name="Google Shape;385;g3ae21b786ff_0_200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386" name="Google Shape;386;g3ae21b786ff_0_200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387" name="Google Shape;387;g3ae21b786ff_0_2000"/>
          <p:cNvSpPr/>
          <p:nvPr/>
        </p:nvSpPr>
        <p:spPr>
          <a:xfrm>
            <a:off x="5004275" y="4602077"/>
            <a:ext cx="35571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88" name="Google Shape;388;g3ae21b786ff_0_2000"/>
          <p:cNvSpPr txBox="1"/>
          <p:nvPr/>
        </p:nvSpPr>
        <p:spPr>
          <a:xfrm>
            <a:off x="719254" y="2332148"/>
            <a:ext cx="2391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a:t>
            </a:r>
            <a:endParaRPr b="0" i="0" sz="1400" u="none" cap="none" strike="noStrike">
              <a:solidFill>
                <a:srgbClr val="000000"/>
              </a:solidFill>
              <a:latin typeface="Arial"/>
              <a:ea typeface="Arial"/>
              <a:cs typeface="Arial"/>
              <a:sym typeface="Arial"/>
            </a:endParaRPr>
          </a:p>
        </p:txBody>
      </p:sp>
      <p:cxnSp>
        <p:nvCxnSpPr>
          <p:cNvPr id="389" name="Google Shape;389;g3ae21b786ff_0_2000"/>
          <p:cNvCxnSpPr>
            <a:stCxn id="388" idx="3"/>
            <a:endCxn id="390" idx="1"/>
          </p:cNvCxnSpPr>
          <p:nvPr/>
        </p:nvCxnSpPr>
        <p:spPr>
          <a:xfrm>
            <a:off x="3111154" y="2932448"/>
            <a:ext cx="2539800" cy="0"/>
          </a:xfrm>
          <a:prstGeom prst="straightConnector1">
            <a:avLst/>
          </a:prstGeom>
          <a:noFill/>
          <a:ln cap="flat" cmpd="sng" w="9525">
            <a:solidFill>
              <a:srgbClr val="00AEEF"/>
            </a:solidFill>
            <a:prstDash val="solid"/>
            <a:miter lim="800000"/>
            <a:headEnd len="sm" w="sm" type="none"/>
            <a:tailEnd len="med" w="med" type="triangle"/>
          </a:ln>
        </p:spPr>
      </p:cxnSp>
      <p:sp>
        <p:nvSpPr>
          <p:cNvPr id="391" name="Google Shape;391;g3ae21b786ff_0_2000"/>
          <p:cNvSpPr txBox="1"/>
          <p:nvPr/>
        </p:nvSpPr>
        <p:spPr>
          <a:xfrm>
            <a:off x="3006427" y="2574050"/>
            <a:ext cx="24150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VEP Annotation Tool</a:t>
            </a:r>
            <a:endParaRPr b="0" i="0" sz="1400" u="none" cap="none" strike="noStrike">
              <a:solidFill>
                <a:srgbClr val="000000"/>
              </a:solidFill>
              <a:latin typeface="Arial"/>
              <a:ea typeface="Arial"/>
              <a:cs typeface="Arial"/>
              <a:sym typeface="Arial"/>
            </a:endParaRPr>
          </a:p>
        </p:txBody>
      </p:sp>
      <p:sp>
        <p:nvSpPr>
          <p:cNvPr id="390" name="Google Shape;390;g3ae21b786ff_0_2000"/>
          <p:cNvSpPr txBox="1"/>
          <p:nvPr/>
        </p:nvSpPr>
        <p:spPr>
          <a:xfrm>
            <a:off x="5650881" y="2332147"/>
            <a:ext cx="60579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925928	G	A	ENST00000618323.5	SAMD11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925961	A	T	ENST00000616125.5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925984	T	G	ENST00000617307.5	SAMD11</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chr1 925988	C	G	ENST00000616016.5	SAMD11</a:t>
            </a:r>
            <a:endParaRPr b="0" i="0" sz="1400" u="none" cap="none" strike="noStrike">
              <a:solidFill>
                <a:srgbClr val="000000"/>
              </a:solidFill>
              <a:latin typeface="Arial"/>
              <a:ea typeface="Arial"/>
              <a:cs typeface="Arial"/>
              <a:sym typeface="Arial"/>
            </a:endParaRPr>
          </a:p>
        </p:txBody>
      </p:sp>
      <p:cxnSp>
        <p:nvCxnSpPr>
          <p:cNvPr id="392" name="Google Shape;392;g3ae21b786ff_0_2000"/>
          <p:cNvCxnSpPr>
            <a:stCxn id="390" idx="2"/>
            <a:endCxn id="382" idx="0"/>
          </p:cNvCxnSpPr>
          <p:nvPr/>
        </p:nvCxnSpPr>
        <p:spPr>
          <a:xfrm rot="5400000">
            <a:off x="6017781" y="1975597"/>
            <a:ext cx="1104900" cy="4219200"/>
          </a:xfrm>
          <a:prstGeom prst="bentConnector3">
            <a:avLst>
              <a:gd fmla="val 49996" name="adj1"/>
            </a:avLst>
          </a:prstGeom>
          <a:noFill/>
          <a:ln cap="flat" cmpd="sng" w="9525">
            <a:solidFill>
              <a:srgbClr val="00AEEF"/>
            </a:solidFill>
            <a:prstDash val="solid"/>
            <a:miter lim="800000"/>
            <a:headEnd len="sm" w="sm" type="none"/>
            <a:tailEnd len="med" w="med" type="triangle"/>
          </a:ln>
        </p:spPr>
      </p:cxnSp>
      <p:sp>
        <p:nvSpPr>
          <p:cNvPr id="393" name="Google Shape;393;g3ae21b786ff_0_2000"/>
          <p:cNvSpPr txBox="1"/>
          <p:nvPr/>
        </p:nvSpPr>
        <p:spPr>
          <a:xfrm>
            <a:off x="3111190" y="2943385"/>
            <a:ext cx="2263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v96</a:t>
            </a:r>
            <a:endParaRPr b="0" i="0" sz="1400" u="none" cap="none" strike="noStrike">
              <a:solidFill>
                <a:srgbClr val="000000"/>
              </a:solidFill>
              <a:latin typeface="Arial"/>
              <a:ea typeface="Arial"/>
              <a:cs typeface="Arial"/>
              <a:sym typeface="Arial"/>
            </a:endParaRPr>
          </a:p>
        </p:txBody>
      </p:sp>
      <p:sp>
        <p:nvSpPr>
          <p:cNvPr id="394" name="Google Shape;394;g3ae21b786ff_0_2000"/>
          <p:cNvSpPr txBox="1"/>
          <p:nvPr/>
        </p:nvSpPr>
        <p:spPr>
          <a:xfrm>
            <a:off x="1436515"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DE359F"/>
                </a:solidFill>
                <a:latin typeface="Arial"/>
                <a:ea typeface="Arial"/>
                <a:cs typeface="Arial"/>
                <a:sym typeface="Arial"/>
              </a:rPr>
              <a:t>DNA</a:t>
            </a:r>
            <a:endParaRPr b="0" i="0" sz="1400" u="none" cap="none" strike="noStrike">
              <a:solidFill>
                <a:srgbClr val="000000"/>
              </a:solidFill>
              <a:latin typeface="Arial"/>
              <a:ea typeface="Arial"/>
              <a:cs typeface="Arial"/>
              <a:sym typeface="Arial"/>
            </a:endParaRPr>
          </a:p>
        </p:txBody>
      </p:sp>
      <p:sp>
        <p:nvSpPr>
          <p:cNvPr id="395" name="Google Shape;395;g3ae21b786ff_0_2000"/>
          <p:cNvSpPr txBox="1"/>
          <p:nvPr/>
        </p:nvSpPr>
        <p:spPr>
          <a:xfrm>
            <a:off x="8541918" y="1684126"/>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RNA</a:t>
            </a:r>
            <a:endParaRPr b="0" i="0" sz="1400" u="none" cap="none" strike="noStrike">
              <a:solidFill>
                <a:srgbClr val="000000"/>
              </a:solidFill>
              <a:latin typeface="Arial"/>
              <a:ea typeface="Arial"/>
              <a:cs typeface="Arial"/>
              <a:sym typeface="Arial"/>
            </a:endParaRPr>
          </a:p>
        </p:txBody>
      </p:sp>
      <p:sp>
        <p:nvSpPr>
          <p:cNvPr id="396" name="Google Shape;396;g3ae21b786ff_0_2000"/>
          <p:cNvSpPr txBox="1"/>
          <p:nvPr/>
        </p:nvSpPr>
        <p:spPr>
          <a:xfrm>
            <a:off x="6096000" y="4268225"/>
            <a:ext cx="979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91755"/>
                </a:solidFill>
                <a:latin typeface="Arial"/>
                <a:ea typeface="Arial"/>
                <a:cs typeface="Arial"/>
                <a:sym typeface="Arial"/>
              </a:rPr>
              <a:t>Protein</a:t>
            </a:r>
            <a:endParaRPr b="0" i="0" sz="1400" u="none" cap="none" strike="noStrike">
              <a:solidFill>
                <a:srgbClr val="000000"/>
              </a:solidFill>
              <a:latin typeface="Arial"/>
              <a:ea typeface="Arial"/>
              <a:cs typeface="Arial"/>
              <a:sym typeface="Arial"/>
            </a:endParaRPr>
          </a:p>
        </p:txBody>
      </p:sp>
      <p:sp>
        <p:nvSpPr>
          <p:cNvPr id="397" name="Google Shape;397;g3ae21b786ff_0_2000"/>
          <p:cNvSpPr/>
          <p:nvPr/>
        </p:nvSpPr>
        <p:spPr>
          <a:xfrm rot="5400000">
            <a:off x="3955036" y="1288599"/>
            <a:ext cx="483300" cy="2263800"/>
          </a:xfrm>
          <a:prstGeom prst="leftBrace">
            <a:avLst>
              <a:gd fmla="val 8333" name="adj1"/>
              <a:gd fmla="val 47955" name="adj2"/>
            </a:avLst>
          </a:prstGeom>
          <a:noFill/>
          <a:ln cap="flat" cmpd="sng" w="12700">
            <a:solidFill>
              <a:srgbClr val="CCCC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98" name="Google Shape;398;g3ae21b786ff_0_2000"/>
          <p:cNvSpPr/>
          <p:nvPr/>
        </p:nvSpPr>
        <p:spPr>
          <a:xfrm>
            <a:off x="3571707" y="901964"/>
            <a:ext cx="1342800" cy="1250100"/>
          </a:xfrm>
          <a:prstGeom prst="can">
            <a:avLst>
              <a:gd fmla="val 25000" name="adj"/>
            </a:avLst>
          </a:prstGeom>
          <a:solidFill>
            <a:srgbClr val="00AE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Ensembl</a:t>
            </a:r>
            <a:endParaRPr b="0" i="0" sz="1400" u="none" cap="none" strike="noStrike">
              <a:solidFill>
                <a:srgbClr val="000000"/>
              </a:solidFill>
              <a:latin typeface="Arial"/>
              <a:ea typeface="Arial"/>
              <a:cs typeface="Arial"/>
              <a:sym typeface="Arial"/>
            </a:endParaRPr>
          </a:p>
        </p:txBody>
      </p:sp>
      <p:sp>
        <p:nvSpPr>
          <p:cNvPr id="399" name="Google Shape;399;g3ae21b786ff_0_2000"/>
          <p:cNvSpPr txBox="1"/>
          <p:nvPr/>
        </p:nvSpPr>
        <p:spPr>
          <a:xfrm>
            <a:off x="8530936" y="4637557"/>
            <a:ext cx="21420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R/H  0.783</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P/S  0.083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A/T  0.953</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L/I  0.438</a:t>
            </a:r>
            <a:endParaRPr b="0" i="0" sz="1800" u="none" cap="none" strike="noStrike">
              <a:solidFill>
                <a:srgbClr val="000000"/>
              </a:solidFill>
              <a:latin typeface="Arial"/>
              <a:ea typeface="Arial"/>
              <a:cs typeface="Arial"/>
              <a:sym typeface="Arial"/>
            </a:endParaRPr>
          </a:p>
        </p:txBody>
      </p:sp>
      <p:sp>
        <p:nvSpPr>
          <p:cNvPr id="400" name="Google Shape;400;g3ae21b786ff_0_2000"/>
          <p:cNvSpPr/>
          <p:nvPr/>
        </p:nvSpPr>
        <p:spPr>
          <a:xfrm>
            <a:off x="4826378" y="4684383"/>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1" name="Google Shape;401;g3ae21b786ff_0_2000"/>
          <p:cNvSpPr/>
          <p:nvPr/>
        </p:nvSpPr>
        <p:spPr>
          <a:xfrm>
            <a:off x="6055516" y="5110178"/>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2" name="Google Shape;402;g3ae21b786ff_0_2000"/>
          <p:cNvSpPr/>
          <p:nvPr/>
        </p:nvSpPr>
        <p:spPr>
          <a:xfrm>
            <a:off x="3905015" y="5527754"/>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3" name="Google Shape;403;g3ae21b786ff_0_2000"/>
          <p:cNvSpPr/>
          <p:nvPr/>
        </p:nvSpPr>
        <p:spPr>
          <a:xfrm>
            <a:off x="2868921" y="5926881"/>
            <a:ext cx="177900" cy="265200"/>
          </a:xfrm>
          <a:prstGeom prst="rect">
            <a:avLst/>
          </a:prstGeom>
          <a:noFill/>
          <a:ln cap="flat" cmpd="sng" w="19050">
            <a:solidFill>
              <a:srgbClr val="E30B5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4" name="Google Shape;404;g3ae21b786ff_0_2000"/>
          <p:cNvSpPr/>
          <p:nvPr/>
        </p:nvSpPr>
        <p:spPr>
          <a:xfrm>
            <a:off x="6233425" y="5026752"/>
            <a:ext cx="23280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5" name="Google Shape;405;g3ae21b786ff_0_2000"/>
          <p:cNvSpPr/>
          <p:nvPr/>
        </p:nvSpPr>
        <p:spPr>
          <a:xfrm>
            <a:off x="4082925" y="5437210"/>
            <a:ext cx="44787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6" name="Google Shape;406;g3ae21b786ff_0_2000"/>
          <p:cNvSpPr/>
          <p:nvPr/>
        </p:nvSpPr>
        <p:spPr>
          <a:xfrm>
            <a:off x="3046825" y="5846577"/>
            <a:ext cx="5514900" cy="425700"/>
          </a:xfrm>
          <a:prstGeom prst="rightArrow">
            <a:avLst>
              <a:gd fmla="val 50000" name="adj1"/>
              <a:gd fmla="val 50000" name="adj2"/>
            </a:avLst>
          </a:prstGeom>
          <a:solidFill>
            <a:srgbClr val="E30B5C">
              <a:alpha val="3686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07" name="Google Shape;407;g3ae21b786ff_0_2000"/>
          <p:cNvSpPr txBox="1"/>
          <p:nvPr/>
        </p:nvSpPr>
        <p:spPr>
          <a:xfrm>
            <a:off x="8966575" y="4052949"/>
            <a:ext cx="1390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605F96"/>
                </a:solidFill>
                <a:latin typeface="Arial"/>
                <a:ea typeface="Arial"/>
                <a:cs typeface="Arial"/>
                <a:sym typeface="Arial"/>
              </a:rPr>
              <a:t>Predictor Score</a:t>
            </a:r>
            <a:endParaRPr b="0" i="0" sz="1400" u="none" cap="none" strike="noStrike">
              <a:solidFill>
                <a:srgbClr val="000000"/>
              </a:solidFill>
              <a:latin typeface="Arial"/>
              <a:ea typeface="Arial"/>
              <a:cs typeface="Arial"/>
              <a:sym typeface="Arial"/>
            </a:endParaRPr>
          </a:p>
        </p:txBody>
      </p:sp>
      <p:sp>
        <p:nvSpPr>
          <p:cNvPr id="408" name="Google Shape;408;g3ae21b786ff_0_2000"/>
          <p:cNvSpPr txBox="1"/>
          <p:nvPr/>
        </p:nvSpPr>
        <p:spPr>
          <a:xfrm>
            <a:off x="5073942" y="1132556"/>
            <a:ext cx="24150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0000"/>
                </a:solidFill>
                <a:latin typeface="Arial"/>
                <a:ea typeface="Arial"/>
                <a:cs typeface="Arial"/>
                <a:sym typeface="Arial"/>
              </a:rPr>
              <a:t>These databases update over time!</a:t>
            </a:r>
            <a:endParaRPr b="0" i="0" sz="1400" u="none" cap="none" strike="noStrike">
              <a:solidFill>
                <a:srgbClr val="000000"/>
              </a:solidFill>
              <a:latin typeface="Arial"/>
              <a:ea typeface="Arial"/>
              <a:cs typeface="Arial"/>
              <a:sym typeface="Arial"/>
            </a:endParaRPr>
          </a:p>
        </p:txBody>
      </p:sp>
      <p:sp>
        <p:nvSpPr>
          <p:cNvPr id="409" name="Google Shape;409;g3ae21b786ff_0_2000"/>
          <p:cNvSpPr txBox="1"/>
          <p:nvPr/>
        </p:nvSpPr>
        <p:spPr>
          <a:xfrm>
            <a:off x="3046710" y="3345114"/>
            <a:ext cx="288780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0000"/>
                </a:solidFill>
                <a:latin typeface="Arial"/>
                <a:ea typeface="Arial"/>
                <a:cs typeface="Arial"/>
                <a:sym typeface="Arial"/>
              </a:rPr>
              <a:t>Version of database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0000"/>
                </a:solidFill>
                <a:latin typeface="Arial"/>
                <a:ea typeface="Arial"/>
                <a:cs typeface="Arial"/>
                <a:sym typeface="Arial"/>
              </a:rPr>
              <a:t>can impact mapping!</a:t>
            </a:r>
            <a:endParaRPr b="0" i="0" sz="1400" u="none" cap="none" strike="noStrike">
              <a:solidFill>
                <a:srgbClr val="000000"/>
              </a:solidFill>
              <a:latin typeface="Arial"/>
              <a:ea typeface="Arial"/>
              <a:cs typeface="Arial"/>
              <a:sym typeface="Arial"/>
            </a:endParaRPr>
          </a:p>
        </p:txBody>
      </p:sp>
      <p:sp>
        <p:nvSpPr>
          <p:cNvPr id="410" name="Google Shape;410;g3ae21b786ff_0_2000"/>
          <p:cNvSpPr/>
          <p:nvPr/>
        </p:nvSpPr>
        <p:spPr>
          <a:xfrm>
            <a:off x="3993266" y="2943385"/>
            <a:ext cx="521700" cy="358200"/>
          </a:xfrm>
          <a:prstGeom prst="rect">
            <a:avLst/>
          </a:prstGeom>
          <a:no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3ae21b786ff_0_163"/>
          <p:cNvSpPr/>
          <p:nvPr/>
        </p:nvSpPr>
        <p:spPr>
          <a:xfrm>
            <a:off x="919507" y="2026361"/>
            <a:ext cx="1282800" cy="8484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17" name="Google Shape;417;g3ae21b786ff_0_163"/>
          <p:cNvSpPr/>
          <p:nvPr/>
        </p:nvSpPr>
        <p:spPr>
          <a:xfrm rot="10800000">
            <a:off x="923348" y="2865675"/>
            <a:ext cx="2128800" cy="936600"/>
          </a:xfrm>
          <a:prstGeom prst="triangle">
            <a:avLst>
              <a:gd fmla="val 50000" name="adj"/>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18" name="Google Shape;418;g3ae21b786ff_0_163"/>
          <p:cNvSpPr/>
          <p:nvPr/>
        </p:nvSpPr>
        <p:spPr>
          <a:xfrm>
            <a:off x="843566" y="3836963"/>
            <a:ext cx="10864200" cy="25539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19" name="Google Shape;419;g3ae21b786ff_0_163"/>
          <p:cNvSpPr/>
          <p:nvPr/>
        </p:nvSpPr>
        <p:spPr>
          <a:xfrm>
            <a:off x="2002676" y="2026361"/>
            <a:ext cx="9705300" cy="17787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0" name="Google Shape;420;g3ae21b786ff_0_163"/>
          <p:cNvSpPr txBox="1"/>
          <p:nvPr/>
        </p:nvSpPr>
        <p:spPr>
          <a:xfrm>
            <a:off x="843565" y="1609689"/>
            <a:ext cx="1087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G6PD</a:t>
            </a:r>
            <a:endParaRPr b="0" i="0" sz="1400" u="none" cap="none" strike="noStrike">
              <a:solidFill>
                <a:srgbClr val="000000"/>
              </a:solidFill>
              <a:latin typeface="Arial"/>
              <a:ea typeface="Arial"/>
              <a:cs typeface="Arial"/>
              <a:sym typeface="Arial"/>
            </a:endParaRPr>
          </a:p>
        </p:txBody>
      </p:sp>
      <p:graphicFrame>
        <p:nvGraphicFramePr>
          <p:cNvPr id="421" name="Google Shape;421;g3ae21b786ff_0_163"/>
          <p:cNvGraphicFramePr/>
          <p:nvPr/>
        </p:nvGraphicFramePr>
        <p:xfrm>
          <a:off x="484099" y="2024585"/>
          <a:ext cx="3000000" cy="3000000"/>
        </p:xfrm>
        <a:graphic>
          <a:graphicData uri="http://schemas.openxmlformats.org/drawingml/2006/table">
            <a:tbl>
              <a:tblPr bandRow="1" firstRow="1">
                <a:noFill/>
                <a:tableStyleId>{804F6622-13C7-4640-809F-FA60C1A7E5CC}</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90</a:t>
                      </a:r>
                      <a:endParaRPr sz="1400" u="none" cap="none" strike="noStrike"/>
                    </a:p>
                  </a:txBody>
                  <a:tcPr marT="0" marB="0" marR="0" marL="0" anchor="ctr">
                    <a:lnB cap="flat" cmpd="sng" w="12700">
                      <a:solidFill>
                        <a:srgbClr val="FFFFFF"/>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91</a:t>
                      </a:r>
                      <a:endParaRPr sz="1400" u="none" cap="none" strike="noStrike"/>
                    </a:p>
                  </a:txBody>
                  <a:tcPr marT="0" marB="0" marR="0" marL="0" anchor="ctr">
                    <a:lnT cap="flat" cmpd="sng" w="12700">
                      <a:solidFill>
                        <a:srgbClr val="FFFFFF"/>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115</a:t>
                      </a:r>
                      <a:endParaRPr sz="1400" u="none" cap="none" strike="noStrike"/>
                    </a:p>
                  </a:txBody>
                  <a:tcPr marT="0" marB="0" marR="0" marL="0" anchor="ctr">
                    <a:solidFill>
                      <a:srgbClr val="DE359F">
                        <a:alpha val="69411"/>
                      </a:srgbClr>
                    </a:solidFill>
                  </a:tcPr>
                </a:tc>
              </a:tr>
            </a:tbl>
          </a:graphicData>
        </a:graphic>
      </p:graphicFrame>
      <p:sp>
        <p:nvSpPr>
          <p:cNvPr id="422" name="Google Shape;422;g3ae21b786ff_0_163"/>
          <p:cNvSpPr txBox="1"/>
          <p:nvPr/>
        </p:nvSpPr>
        <p:spPr>
          <a:xfrm>
            <a:off x="1551631" y="4254375"/>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3</a:t>
            </a:r>
            <a:endParaRPr b="0" i="0" sz="1800" u="none" cap="none" strike="noStrike">
              <a:solidFill>
                <a:srgbClr val="E30B5C"/>
              </a:solidFill>
              <a:latin typeface="Arial"/>
              <a:ea typeface="Arial"/>
              <a:cs typeface="Arial"/>
              <a:sym typeface="Arial"/>
            </a:endParaRPr>
          </a:p>
        </p:txBody>
      </p:sp>
      <p:sp>
        <p:nvSpPr>
          <p:cNvPr id="423" name="Google Shape;423;g3ae21b786ff_0_163"/>
          <p:cNvSpPr txBox="1"/>
          <p:nvPr/>
        </p:nvSpPr>
        <p:spPr>
          <a:xfrm>
            <a:off x="1551631" y="2159003"/>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2</a:t>
            </a:r>
            <a:endParaRPr b="0" i="0" sz="1800" u="none" cap="none" strike="noStrike">
              <a:solidFill>
                <a:srgbClr val="E30B5C"/>
              </a:solidFill>
              <a:latin typeface="Arial"/>
              <a:ea typeface="Arial"/>
              <a:cs typeface="Arial"/>
              <a:sym typeface="Arial"/>
            </a:endParaRPr>
          </a:p>
        </p:txBody>
      </p:sp>
      <p:sp>
        <p:nvSpPr>
          <p:cNvPr id="424" name="Google Shape;424;g3ae21b786ff_0_163"/>
          <p:cNvSpPr/>
          <p:nvPr/>
        </p:nvSpPr>
        <p:spPr>
          <a:xfrm>
            <a:off x="907869" y="2895370"/>
            <a:ext cx="1193700" cy="1053600"/>
          </a:xfrm>
          <a:prstGeom prst="rtTriangle">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5" name="Google Shape;425;g3ae21b786ff_0_163"/>
          <p:cNvSpPr txBox="1"/>
          <p:nvPr/>
        </p:nvSpPr>
        <p:spPr>
          <a:xfrm rot="-5400000">
            <a:off x="-888594" y="4118464"/>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426" name="Google Shape;426;g3ae21b786ff_0_163"/>
          <p:cNvSpPr txBox="1"/>
          <p:nvPr/>
        </p:nvSpPr>
        <p:spPr>
          <a:xfrm>
            <a:off x="1859280" y="2516151"/>
            <a:ext cx="97992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I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VPFILRCGKALNERKAEVRLQFHDVAGDIFHQQCKRNELVIRVQPNEAVYTKMMTKKPGMFFNPEESELDLTYGNRYKNVKLPDAYERLILDVFCGSQMHFVRSDELREAWRIFTPLLHQIELEKPKPIPYIYGSRGPTEADELMKRVGFQYEGTYKWVNPHKL</a:t>
            </a:r>
            <a:endParaRPr b="0" i="0" sz="1400" u="none" cap="none" strike="noStrike">
              <a:solidFill>
                <a:srgbClr val="000000"/>
              </a:solidFill>
              <a:latin typeface="Arial"/>
              <a:ea typeface="Arial"/>
              <a:cs typeface="Arial"/>
              <a:sym typeface="Arial"/>
            </a:endParaRPr>
          </a:p>
        </p:txBody>
      </p:sp>
      <p:sp>
        <p:nvSpPr>
          <p:cNvPr id="427" name="Google Shape;427;g3ae21b786ff_0_163"/>
          <p:cNvSpPr txBox="1"/>
          <p:nvPr/>
        </p:nvSpPr>
        <p:spPr>
          <a:xfrm>
            <a:off x="1859275" y="4592475"/>
            <a:ext cx="98487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1" i="0" lang="en-US" sz="1200" u="none" cap="none" strike="noStrike">
                <a:solidFill>
                  <a:srgbClr val="FCE5F3"/>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I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VPFILRCGKALNERKAEVRLQFHDVAGDIFHQQCKRNELVIRVQPNEAVYTKMMTKKPGMFFNPEESELDLTYGNRYKNVKLPDAYERLILDVFC</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GSQMHFVRSDELREAWRIFTPLLHQIELEKPKPIPYIYGSRGPTEADELMKRVGFQYEGTYKWVNPHKL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3ae21b786ff_0_17"/>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33" name="Google Shape;433;g3ae21b786ff_0_17"/>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434" name="Google Shape;434;g3ae21b786ff_0_17"/>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35" name="Google Shape;435;g3ae21b786ff_0_17"/>
          <p:cNvSpPr/>
          <p:nvPr/>
        </p:nvSpPr>
        <p:spPr>
          <a:xfrm>
            <a:off x="919507" y="2026361"/>
            <a:ext cx="1282800" cy="8484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6" name="Google Shape;436;g3ae21b786ff_0_17"/>
          <p:cNvSpPr/>
          <p:nvPr/>
        </p:nvSpPr>
        <p:spPr>
          <a:xfrm rot="10800000">
            <a:off x="923348" y="2865675"/>
            <a:ext cx="2128800" cy="936600"/>
          </a:xfrm>
          <a:prstGeom prst="triangle">
            <a:avLst>
              <a:gd fmla="val 50000" name="adj"/>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7" name="Google Shape;437;g3ae21b786ff_0_17"/>
          <p:cNvSpPr/>
          <p:nvPr/>
        </p:nvSpPr>
        <p:spPr>
          <a:xfrm>
            <a:off x="843566" y="3836963"/>
            <a:ext cx="10864200" cy="25539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8" name="Google Shape;438;g3ae21b786ff_0_17"/>
          <p:cNvSpPr/>
          <p:nvPr/>
        </p:nvSpPr>
        <p:spPr>
          <a:xfrm>
            <a:off x="2002676" y="2026361"/>
            <a:ext cx="9705300" cy="17787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9" name="Google Shape;439;g3ae21b786ff_0_17"/>
          <p:cNvSpPr txBox="1"/>
          <p:nvPr/>
        </p:nvSpPr>
        <p:spPr>
          <a:xfrm>
            <a:off x="843565" y="1609689"/>
            <a:ext cx="1087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G6PD</a:t>
            </a:r>
            <a:endParaRPr b="0" i="0" sz="1400" u="none" cap="none" strike="noStrike">
              <a:solidFill>
                <a:srgbClr val="000000"/>
              </a:solidFill>
              <a:latin typeface="Arial"/>
              <a:ea typeface="Arial"/>
              <a:cs typeface="Arial"/>
              <a:sym typeface="Arial"/>
            </a:endParaRPr>
          </a:p>
        </p:txBody>
      </p:sp>
      <p:graphicFrame>
        <p:nvGraphicFramePr>
          <p:cNvPr id="440" name="Google Shape;440;g3ae21b786ff_0_17"/>
          <p:cNvGraphicFramePr/>
          <p:nvPr/>
        </p:nvGraphicFramePr>
        <p:xfrm>
          <a:off x="484099" y="2024585"/>
          <a:ext cx="3000000" cy="3000000"/>
        </p:xfrm>
        <a:graphic>
          <a:graphicData uri="http://schemas.openxmlformats.org/drawingml/2006/table">
            <a:tbl>
              <a:tblPr bandRow="1" firstRow="1">
                <a:noFill/>
                <a:tableStyleId>{804F6622-13C7-4640-809F-FA60C1A7E5CC}</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90</a:t>
                      </a:r>
                      <a:endParaRPr sz="1400" u="none" cap="none" strike="noStrike"/>
                    </a:p>
                  </a:txBody>
                  <a:tcPr marT="0" marB="0" marR="0" marL="0" anchor="ctr">
                    <a:lnB cap="flat" cmpd="sng" w="12700">
                      <a:solidFill>
                        <a:srgbClr val="FFFFFF"/>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91</a:t>
                      </a:r>
                      <a:endParaRPr sz="1400" u="none" cap="none" strike="noStrike"/>
                    </a:p>
                  </a:txBody>
                  <a:tcPr marT="0" marB="0" marR="0" marL="0" anchor="ctr">
                    <a:lnT cap="flat" cmpd="sng" w="12700">
                      <a:solidFill>
                        <a:srgbClr val="FFFFFF"/>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115</a:t>
                      </a:r>
                      <a:endParaRPr sz="1400" u="none" cap="none" strike="noStrike"/>
                    </a:p>
                  </a:txBody>
                  <a:tcPr marT="0" marB="0" marR="0" marL="0" anchor="ctr">
                    <a:solidFill>
                      <a:srgbClr val="DE359F">
                        <a:alpha val="69411"/>
                      </a:srgbClr>
                    </a:solidFill>
                  </a:tcPr>
                </a:tc>
              </a:tr>
            </a:tbl>
          </a:graphicData>
        </a:graphic>
      </p:graphicFrame>
      <p:sp>
        <p:nvSpPr>
          <p:cNvPr id="441" name="Google Shape;441;g3ae21b786ff_0_17"/>
          <p:cNvSpPr/>
          <p:nvPr/>
        </p:nvSpPr>
        <p:spPr>
          <a:xfrm rot="10800000">
            <a:off x="9863422" y="993261"/>
            <a:ext cx="100500" cy="36576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42" name="Google Shape;442;g3ae21b786ff_0_17"/>
          <p:cNvSpPr txBox="1"/>
          <p:nvPr/>
        </p:nvSpPr>
        <p:spPr>
          <a:xfrm>
            <a:off x="1551631" y="4254375"/>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3</a:t>
            </a:r>
            <a:endParaRPr b="0" i="0" sz="1800" u="none" cap="none" strike="noStrike">
              <a:solidFill>
                <a:srgbClr val="E30B5C"/>
              </a:solidFill>
              <a:latin typeface="Arial"/>
              <a:ea typeface="Arial"/>
              <a:cs typeface="Arial"/>
              <a:sym typeface="Arial"/>
            </a:endParaRPr>
          </a:p>
        </p:txBody>
      </p:sp>
      <p:sp>
        <p:nvSpPr>
          <p:cNvPr id="443" name="Google Shape;443;g3ae21b786ff_0_17"/>
          <p:cNvSpPr txBox="1"/>
          <p:nvPr/>
        </p:nvSpPr>
        <p:spPr>
          <a:xfrm>
            <a:off x="1551631" y="2159003"/>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2</a:t>
            </a:r>
            <a:endParaRPr b="0" i="0" sz="1800" u="none" cap="none" strike="noStrike">
              <a:solidFill>
                <a:srgbClr val="E30B5C"/>
              </a:solidFill>
              <a:latin typeface="Arial"/>
              <a:ea typeface="Arial"/>
              <a:cs typeface="Arial"/>
              <a:sym typeface="Arial"/>
            </a:endParaRPr>
          </a:p>
        </p:txBody>
      </p:sp>
      <p:sp>
        <p:nvSpPr>
          <p:cNvPr id="444" name="Google Shape;444;g3ae21b786ff_0_17"/>
          <p:cNvSpPr txBox="1"/>
          <p:nvPr/>
        </p:nvSpPr>
        <p:spPr>
          <a:xfrm>
            <a:off x="8920512" y="689906"/>
            <a:ext cx="1990500" cy="369300"/>
          </a:xfrm>
          <a:prstGeom prst="rect">
            <a:avLst/>
          </a:prstGeom>
          <a:solidFill>
            <a:srgbClr val="FFFFFF"/>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X:154536156_G</a:t>
            </a:r>
            <a:endParaRPr b="0" i="0" sz="1400" u="none" cap="none" strike="noStrike">
              <a:solidFill>
                <a:srgbClr val="000000"/>
              </a:solidFill>
              <a:latin typeface="Arial"/>
              <a:ea typeface="Arial"/>
              <a:cs typeface="Arial"/>
              <a:sym typeface="Arial"/>
            </a:endParaRPr>
          </a:p>
        </p:txBody>
      </p:sp>
      <p:sp>
        <p:nvSpPr>
          <p:cNvPr id="445" name="Google Shape;445;g3ae21b786ff_0_17"/>
          <p:cNvSpPr/>
          <p:nvPr/>
        </p:nvSpPr>
        <p:spPr>
          <a:xfrm>
            <a:off x="907869" y="2895370"/>
            <a:ext cx="1193700" cy="1053600"/>
          </a:xfrm>
          <a:prstGeom prst="rtTriangle">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46" name="Google Shape;446;g3ae21b786ff_0_17"/>
          <p:cNvSpPr txBox="1"/>
          <p:nvPr/>
        </p:nvSpPr>
        <p:spPr>
          <a:xfrm rot="-5400000">
            <a:off x="-888594" y="4118464"/>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447" name="Google Shape;447;g3ae21b786ff_0_17"/>
          <p:cNvSpPr txBox="1"/>
          <p:nvPr/>
        </p:nvSpPr>
        <p:spPr>
          <a:xfrm>
            <a:off x="10187960" y="2002119"/>
            <a:ext cx="1607100" cy="585000"/>
          </a:xfrm>
          <a:prstGeom prst="rect">
            <a:avLst/>
          </a:prstGeom>
          <a:solidFill>
            <a:srgbClr val="FFFFFF"/>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a:t>
            </a:r>
            <a:r>
              <a:rPr b="0" i="0" lang="en-US" sz="1200" u="none" cap="none" strike="noStrike">
                <a:solidFill>
                  <a:srgbClr val="E30B5C"/>
                </a:solidFill>
                <a:latin typeface="Arial"/>
                <a:ea typeface="Arial"/>
                <a:cs typeface="Arial"/>
                <a:sym typeface="Arial"/>
              </a:rPr>
              <a:t>78</a:t>
            </a:r>
            <a:r>
              <a:rPr b="0" i="0" lang="en-US" sz="1200" u="none" cap="none" strike="noStrike">
                <a:solidFill>
                  <a:srgbClr val="000000"/>
                </a:solidFill>
                <a:latin typeface="Arial"/>
                <a:ea typeface="Arial"/>
                <a:cs typeface="Arial"/>
                <a:sym typeface="Arial"/>
              </a:rPr>
              <a:t>T</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MutPred2: </a:t>
            </a:r>
            <a:r>
              <a:rPr b="0" i="0" lang="en-US" sz="1000" u="none" cap="none" strike="noStrike">
                <a:solidFill>
                  <a:srgbClr val="E30B5C"/>
                </a:solidFill>
                <a:latin typeface="Arial"/>
                <a:ea typeface="Arial"/>
                <a:cs typeface="Arial"/>
                <a:sym typeface="Arial"/>
              </a:rPr>
              <a:t>0.775</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E30B5C"/>
                </a:solidFill>
                <a:latin typeface="Arial"/>
                <a:ea typeface="Arial"/>
                <a:cs typeface="Arial"/>
                <a:sym typeface="Arial"/>
              </a:rPr>
              <a:t>Supporting</a:t>
            </a:r>
            <a:r>
              <a:rPr b="0" i="0" lang="en-US" sz="1000" u="none" cap="none" strike="noStrike">
                <a:solidFill>
                  <a:srgbClr val="000000"/>
                </a:solidFill>
                <a:latin typeface="Arial"/>
                <a:ea typeface="Arial"/>
                <a:cs typeface="Arial"/>
                <a:sym typeface="Arial"/>
              </a:rPr>
              <a:t> Pathogenic</a:t>
            </a:r>
            <a:endParaRPr b="0" i="0" sz="1500" u="none" cap="none" strike="noStrike">
              <a:solidFill>
                <a:srgbClr val="000000"/>
              </a:solidFill>
              <a:latin typeface="Arial"/>
              <a:ea typeface="Arial"/>
              <a:cs typeface="Arial"/>
              <a:sym typeface="Arial"/>
            </a:endParaRPr>
          </a:p>
        </p:txBody>
      </p:sp>
      <p:sp>
        <p:nvSpPr>
          <p:cNvPr id="448" name="Google Shape;448;g3ae21b786ff_0_17"/>
          <p:cNvSpPr/>
          <p:nvPr/>
        </p:nvSpPr>
        <p:spPr>
          <a:xfrm>
            <a:off x="9861226" y="2561827"/>
            <a:ext cx="100500" cy="171900"/>
          </a:xfrm>
          <a:prstGeom prst="rect">
            <a:avLst/>
          </a:prstGeom>
          <a:solidFill>
            <a:srgbClr val="FFFFFF"/>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449" name="Google Shape;449;g3ae21b786ff_0_17"/>
          <p:cNvCxnSpPr/>
          <p:nvPr/>
        </p:nvCxnSpPr>
        <p:spPr>
          <a:xfrm flipH="1" rot="10800000">
            <a:off x="9961811" y="2385127"/>
            <a:ext cx="226200" cy="176700"/>
          </a:xfrm>
          <a:prstGeom prst="straightConnector1">
            <a:avLst/>
          </a:prstGeom>
          <a:noFill/>
          <a:ln cap="flat" cmpd="sng" w="22225">
            <a:solidFill>
              <a:srgbClr val="E2ADAA"/>
            </a:solidFill>
            <a:prstDash val="solid"/>
            <a:miter lim="800000"/>
            <a:headEnd len="sm" w="sm" type="none"/>
            <a:tailEnd len="sm" w="sm" type="none"/>
          </a:ln>
        </p:spPr>
      </p:cxnSp>
      <p:sp>
        <p:nvSpPr>
          <p:cNvPr id="450" name="Google Shape;450;g3ae21b786ff_0_17"/>
          <p:cNvSpPr txBox="1"/>
          <p:nvPr/>
        </p:nvSpPr>
        <p:spPr>
          <a:xfrm>
            <a:off x="10190850" y="4049331"/>
            <a:ext cx="1604100" cy="585000"/>
          </a:xfrm>
          <a:prstGeom prst="rect">
            <a:avLst/>
          </a:prstGeom>
          <a:solidFill>
            <a:srgbClr val="FFFFFF"/>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a:t>
            </a:r>
            <a:r>
              <a:rPr b="0" i="0" lang="en-US" sz="1200" u="none" cap="none" strike="noStrike">
                <a:solidFill>
                  <a:srgbClr val="E30B5C"/>
                </a:solidFill>
                <a:latin typeface="Arial"/>
                <a:ea typeface="Arial"/>
                <a:cs typeface="Arial"/>
                <a:sym typeface="Arial"/>
              </a:rPr>
              <a:t>48</a:t>
            </a:r>
            <a:r>
              <a:rPr b="0" i="0" lang="en-US" sz="1200" u="none" cap="none" strike="noStrike">
                <a:solidFill>
                  <a:srgbClr val="000000"/>
                </a:solidFill>
                <a:latin typeface="Arial"/>
                <a:ea typeface="Arial"/>
                <a:cs typeface="Arial"/>
                <a:sym typeface="Arial"/>
              </a:rPr>
              <a:t>T</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MutPred2: </a:t>
            </a:r>
            <a:r>
              <a:rPr b="0" i="0" lang="en-US" sz="1000" u="none" cap="none" strike="noStrike">
                <a:solidFill>
                  <a:srgbClr val="E30B5C"/>
                </a:solidFill>
                <a:latin typeface="Arial"/>
                <a:ea typeface="Arial"/>
                <a:cs typeface="Arial"/>
                <a:sym typeface="Arial"/>
              </a:rPr>
              <a:t>0.894</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E30B5C"/>
                </a:solidFill>
                <a:latin typeface="Arial"/>
                <a:ea typeface="Arial"/>
                <a:cs typeface="Arial"/>
                <a:sym typeface="Arial"/>
              </a:rPr>
              <a:t>Moderate</a:t>
            </a:r>
            <a:r>
              <a:rPr b="0" i="0" lang="en-US" sz="1000" u="none" cap="none" strike="noStrike">
                <a:solidFill>
                  <a:srgbClr val="000000"/>
                </a:solidFill>
                <a:latin typeface="Arial"/>
                <a:ea typeface="Arial"/>
                <a:cs typeface="Arial"/>
                <a:sym typeface="Arial"/>
              </a:rPr>
              <a:t> Pathogenic</a:t>
            </a:r>
            <a:endParaRPr b="0" i="0" sz="1500" u="none" cap="none" strike="noStrike">
              <a:solidFill>
                <a:srgbClr val="000000"/>
              </a:solidFill>
              <a:latin typeface="Arial"/>
              <a:ea typeface="Arial"/>
              <a:cs typeface="Arial"/>
              <a:sym typeface="Arial"/>
            </a:endParaRPr>
          </a:p>
        </p:txBody>
      </p:sp>
      <p:cxnSp>
        <p:nvCxnSpPr>
          <p:cNvPr id="451" name="Google Shape;451;g3ae21b786ff_0_17"/>
          <p:cNvCxnSpPr/>
          <p:nvPr/>
        </p:nvCxnSpPr>
        <p:spPr>
          <a:xfrm flipH="1" rot="10800000">
            <a:off x="9964701" y="4470439"/>
            <a:ext cx="226200" cy="176700"/>
          </a:xfrm>
          <a:prstGeom prst="straightConnector1">
            <a:avLst/>
          </a:prstGeom>
          <a:noFill/>
          <a:ln cap="flat" cmpd="sng" w="22225">
            <a:solidFill>
              <a:srgbClr val="E2ADAA"/>
            </a:solidFill>
            <a:prstDash val="solid"/>
            <a:miter lim="800000"/>
            <a:headEnd len="sm" w="sm" type="none"/>
            <a:tailEnd len="sm" w="sm" type="none"/>
          </a:ln>
        </p:spPr>
      </p:cxnSp>
      <p:sp>
        <p:nvSpPr>
          <p:cNvPr id="452" name="Google Shape;452;g3ae21b786ff_0_17"/>
          <p:cNvSpPr/>
          <p:nvPr/>
        </p:nvSpPr>
        <p:spPr>
          <a:xfrm>
            <a:off x="9883122" y="4638142"/>
            <a:ext cx="100500" cy="171900"/>
          </a:xfrm>
          <a:prstGeom prst="rect">
            <a:avLst/>
          </a:prstGeom>
          <a:solidFill>
            <a:srgbClr val="FFFFFF"/>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3" name="Google Shape;453;g3ae21b786ff_0_17"/>
          <p:cNvSpPr txBox="1"/>
          <p:nvPr/>
        </p:nvSpPr>
        <p:spPr>
          <a:xfrm>
            <a:off x="1859280" y="2516151"/>
            <a:ext cx="97992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a:t>
            </a:r>
            <a:r>
              <a:rPr b="0" i="0" lang="en-US" sz="1200" u="none" cap="none" strike="noStrike">
                <a:solidFill>
                  <a:srgbClr val="000000"/>
                </a:solidFill>
                <a:latin typeface="Arial"/>
                <a:ea typeface="Arial"/>
                <a:cs typeface="Arial"/>
                <a:sym typeface="Arial"/>
              </a:rPr>
              <a:t>I</a:t>
            </a:r>
            <a:r>
              <a:rPr b="0" i="0" lang="en-US" sz="1200" u="none" cap="none" strike="noStrike">
                <a:solidFill>
                  <a:srgbClr val="7F7F7F"/>
                </a:solidFill>
                <a:latin typeface="Arial"/>
                <a:ea typeface="Arial"/>
                <a:cs typeface="Arial"/>
                <a:sym typeface="Arial"/>
              </a:rPr>
              <a:t>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VPFILRCGKALNERKAEVRLQFHDVAGDIFHQQCKRNELVIRVQPNEAVYTKMMTKKPGMFFNPEESELDLTYGNRYKNVKLPDAYERLILDVFCGSQMHFVRSDELREAWRIFTPLLHQIELEKPKPIPYIYGSRGPTEADELMKRVGFQYEGTYKWVNPHKL</a:t>
            </a:r>
            <a:endParaRPr b="0" i="0" sz="1400" u="none" cap="none" strike="noStrike">
              <a:solidFill>
                <a:srgbClr val="000000"/>
              </a:solidFill>
              <a:latin typeface="Arial"/>
              <a:ea typeface="Arial"/>
              <a:cs typeface="Arial"/>
              <a:sym typeface="Arial"/>
            </a:endParaRPr>
          </a:p>
        </p:txBody>
      </p:sp>
      <p:sp>
        <p:nvSpPr>
          <p:cNvPr id="454" name="Google Shape;454;g3ae21b786ff_0_17"/>
          <p:cNvSpPr txBox="1"/>
          <p:nvPr/>
        </p:nvSpPr>
        <p:spPr>
          <a:xfrm>
            <a:off x="1859275" y="4592475"/>
            <a:ext cx="98487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1" i="0" lang="en-US" sz="1200" u="none" cap="none" strike="noStrike">
                <a:solidFill>
                  <a:srgbClr val="FCE5F3"/>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a:t>
            </a:r>
            <a:r>
              <a:rPr b="0" i="0" lang="en-US" sz="1200" u="none" cap="none" strike="noStrike">
                <a:solidFill>
                  <a:srgbClr val="000000"/>
                </a:solidFill>
                <a:latin typeface="Arial"/>
                <a:ea typeface="Arial"/>
                <a:cs typeface="Arial"/>
                <a:sym typeface="Arial"/>
              </a:rPr>
              <a:t>I</a:t>
            </a:r>
            <a:r>
              <a:rPr b="0" i="0" lang="en-US" sz="1200" u="none" cap="none" strike="noStrike">
                <a:solidFill>
                  <a:srgbClr val="7F7F7F"/>
                </a:solidFill>
                <a:latin typeface="Arial"/>
                <a:ea typeface="Arial"/>
                <a:cs typeface="Arial"/>
                <a:sym typeface="Arial"/>
              </a:rPr>
              <a:t>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VPFILRCGKALNERKAEVRLQFHDVAGDIFHQQCKRNELVIRVQPNEAVYTKMMTKKPGMFFNPEESELDLTYGNRYKNVKLPDAYERLILDVFC</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GSQMHFVRSDELREAWRIFTPLLHQIELEKPKPIPYIYGSRGPTEADELMKRVGFQYEGTYKWVNPHKL</a:t>
            </a:r>
            <a:endParaRPr b="0" i="0" sz="1400" u="none" cap="none" strike="noStrike">
              <a:solidFill>
                <a:srgbClr val="000000"/>
              </a:solidFill>
              <a:latin typeface="Arial"/>
              <a:ea typeface="Arial"/>
              <a:cs typeface="Arial"/>
              <a:sym typeface="Arial"/>
            </a:endParaRPr>
          </a:p>
        </p:txBody>
      </p:sp>
      <p:sp>
        <p:nvSpPr>
          <p:cNvPr id="455" name="Google Shape;455;g3ae21b786ff_0_17"/>
          <p:cNvSpPr txBox="1"/>
          <p:nvPr/>
        </p:nvSpPr>
        <p:spPr>
          <a:xfrm>
            <a:off x="2439941" y="232971"/>
            <a:ext cx="0" cy="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56" name="Google Shape;456;g3ae21b786ff_0_17"/>
          <p:cNvSpPr txBox="1"/>
          <p:nvPr/>
        </p:nvSpPr>
        <p:spPr>
          <a:xfrm>
            <a:off x="8768375" y="322712"/>
            <a:ext cx="2279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1B9CE"/>
                </a:solidFill>
                <a:latin typeface="Arial"/>
                <a:ea typeface="Arial"/>
                <a:cs typeface="Arial"/>
                <a:sym typeface="Arial"/>
              </a:rPr>
              <a:t>Substitution Change</a:t>
            </a:r>
            <a:endParaRPr b="0" i="0" sz="1400" u="none" cap="none" strike="noStrike">
              <a:solidFill>
                <a:srgbClr val="000000"/>
              </a:solidFill>
              <a:latin typeface="Arial"/>
              <a:ea typeface="Arial"/>
              <a:cs typeface="Arial"/>
              <a:sym typeface="Arial"/>
            </a:endParaRPr>
          </a:p>
        </p:txBody>
      </p:sp>
      <p:sp>
        <p:nvSpPr>
          <p:cNvPr id="457" name="Google Shape;457;g3ae21b786ff_0_17"/>
          <p:cNvSpPr txBox="1"/>
          <p:nvPr/>
        </p:nvSpPr>
        <p:spPr>
          <a:xfrm>
            <a:off x="8775994" y="78449"/>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3ae21b786ff_0_9"/>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63" name="Google Shape;463;g3ae21b786ff_0_9"/>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Timothy Bergquist</a:t>
            </a:r>
            <a:endParaRPr b="0" i="0" sz="1400" u="none" cap="none" strike="noStrike">
              <a:solidFill>
                <a:srgbClr val="000000"/>
              </a:solidFill>
              <a:latin typeface="Arial"/>
              <a:ea typeface="Arial"/>
              <a:cs typeface="Arial"/>
              <a:sym typeface="Arial"/>
            </a:endParaRPr>
          </a:p>
        </p:txBody>
      </p:sp>
      <p:sp>
        <p:nvSpPr>
          <p:cNvPr id="464" name="Google Shape;464;g3ae21b786ff_0_9"/>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465" name="Google Shape;465;g3ae21b786ff_0_9"/>
          <p:cNvSpPr/>
          <p:nvPr/>
        </p:nvSpPr>
        <p:spPr>
          <a:xfrm>
            <a:off x="919507" y="2026361"/>
            <a:ext cx="1282800" cy="8484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6" name="Google Shape;466;g3ae21b786ff_0_9"/>
          <p:cNvSpPr/>
          <p:nvPr/>
        </p:nvSpPr>
        <p:spPr>
          <a:xfrm rot="10800000">
            <a:off x="923348" y="2865675"/>
            <a:ext cx="2128800" cy="936600"/>
          </a:xfrm>
          <a:prstGeom prst="triangle">
            <a:avLst>
              <a:gd fmla="val 50000" name="adj"/>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7" name="Google Shape;467;g3ae21b786ff_0_9"/>
          <p:cNvSpPr/>
          <p:nvPr/>
        </p:nvSpPr>
        <p:spPr>
          <a:xfrm>
            <a:off x="843566" y="3836963"/>
            <a:ext cx="10864200" cy="25539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8" name="Google Shape;468;g3ae21b786ff_0_9"/>
          <p:cNvSpPr/>
          <p:nvPr/>
        </p:nvSpPr>
        <p:spPr>
          <a:xfrm>
            <a:off x="2002676" y="2026361"/>
            <a:ext cx="9705300" cy="17787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69" name="Google Shape;469;g3ae21b786ff_0_9"/>
          <p:cNvSpPr txBox="1"/>
          <p:nvPr/>
        </p:nvSpPr>
        <p:spPr>
          <a:xfrm>
            <a:off x="843565" y="1609689"/>
            <a:ext cx="1087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G6PD</a:t>
            </a:r>
            <a:endParaRPr b="0" i="0" sz="1400" u="none" cap="none" strike="noStrike">
              <a:solidFill>
                <a:srgbClr val="000000"/>
              </a:solidFill>
              <a:latin typeface="Arial"/>
              <a:ea typeface="Arial"/>
              <a:cs typeface="Arial"/>
              <a:sym typeface="Arial"/>
            </a:endParaRPr>
          </a:p>
        </p:txBody>
      </p:sp>
      <p:graphicFrame>
        <p:nvGraphicFramePr>
          <p:cNvPr id="470" name="Google Shape;470;g3ae21b786ff_0_9"/>
          <p:cNvGraphicFramePr/>
          <p:nvPr/>
        </p:nvGraphicFramePr>
        <p:xfrm>
          <a:off x="484099" y="2024585"/>
          <a:ext cx="3000000" cy="3000000"/>
        </p:xfrm>
        <a:graphic>
          <a:graphicData uri="http://schemas.openxmlformats.org/drawingml/2006/table">
            <a:tbl>
              <a:tblPr bandRow="1" firstRow="1">
                <a:noFill/>
                <a:tableStyleId>{804F6622-13C7-4640-809F-FA60C1A7E5CC}</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90</a:t>
                      </a:r>
                      <a:endParaRPr sz="1400" u="none" cap="none" strike="noStrike"/>
                    </a:p>
                  </a:txBody>
                  <a:tcPr marT="0" marB="0" marR="0" marL="0" anchor="ctr">
                    <a:lnB cap="flat" cmpd="sng" w="12700">
                      <a:solidFill>
                        <a:srgbClr val="FFFFFF"/>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91</a:t>
                      </a:r>
                      <a:endParaRPr sz="1400" u="none" cap="none" strike="noStrike"/>
                    </a:p>
                  </a:txBody>
                  <a:tcPr marT="0" marB="0" marR="0" marL="0" anchor="ctr">
                    <a:lnT cap="flat" cmpd="sng" w="12700">
                      <a:solidFill>
                        <a:srgbClr val="FFFFFF"/>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99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rgbClr val="FFFFFF"/>
                          </a:solidFill>
                        </a:rPr>
                        <a:t>103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FFFFFF"/>
                          </a:solidFill>
                        </a:rPr>
                        <a:t>115</a:t>
                      </a:r>
                      <a:endParaRPr sz="1400" u="none" cap="none" strike="noStrike"/>
                    </a:p>
                  </a:txBody>
                  <a:tcPr marT="0" marB="0" marR="0" marL="0" anchor="ctr">
                    <a:solidFill>
                      <a:srgbClr val="DE359F">
                        <a:alpha val="69411"/>
                      </a:srgbClr>
                    </a:solidFill>
                  </a:tcPr>
                </a:tc>
              </a:tr>
            </a:tbl>
          </a:graphicData>
        </a:graphic>
      </p:graphicFrame>
      <p:sp>
        <p:nvSpPr>
          <p:cNvPr id="471" name="Google Shape;471;g3ae21b786ff_0_9"/>
          <p:cNvSpPr/>
          <p:nvPr/>
        </p:nvSpPr>
        <p:spPr>
          <a:xfrm rot="10800000">
            <a:off x="6558030" y="1533073"/>
            <a:ext cx="100500" cy="40233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2" name="Google Shape;472;g3ae21b786ff_0_9"/>
          <p:cNvSpPr txBox="1"/>
          <p:nvPr/>
        </p:nvSpPr>
        <p:spPr>
          <a:xfrm>
            <a:off x="1551631" y="4254375"/>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3</a:t>
            </a:r>
            <a:endParaRPr b="0" i="0" sz="1800" u="none" cap="none" strike="noStrike">
              <a:solidFill>
                <a:srgbClr val="E30B5C"/>
              </a:solidFill>
              <a:latin typeface="Arial"/>
              <a:ea typeface="Arial"/>
              <a:cs typeface="Arial"/>
              <a:sym typeface="Arial"/>
            </a:endParaRPr>
          </a:p>
        </p:txBody>
      </p:sp>
      <p:sp>
        <p:nvSpPr>
          <p:cNvPr id="473" name="Google Shape;473;g3ae21b786ff_0_9"/>
          <p:cNvSpPr txBox="1"/>
          <p:nvPr/>
        </p:nvSpPr>
        <p:spPr>
          <a:xfrm>
            <a:off x="1551631" y="2159003"/>
            <a:ext cx="2819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ENSP00000377192</a:t>
            </a:r>
            <a:r>
              <a:rPr b="0" i="0" lang="en-US" sz="1800" u="none" cap="none" strike="noStrike">
                <a:solidFill>
                  <a:srgbClr val="000000"/>
                </a:solidFill>
                <a:latin typeface="Arial"/>
                <a:ea typeface="Arial"/>
                <a:cs typeface="Arial"/>
                <a:sym typeface="Arial"/>
              </a:rPr>
              <a:t>.</a:t>
            </a:r>
            <a:r>
              <a:rPr b="0" i="0" lang="en-US" sz="1800" u="none" cap="none" strike="noStrike">
                <a:solidFill>
                  <a:srgbClr val="E30B5C"/>
                </a:solidFill>
                <a:latin typeface="Arial"/>
                <a:ea typeface="Arial"/>
                <a:cs typeface="Arial"/>
                <a:sym typeface="Arial"/>
              </a:rPr>
              <a:t>2</a:t>
            </a:r>
            <a:endParaRPr b="0" i="0" sz="1800" u="none" cap="none" strike="noStrike">
              <a:solidFill>
                <a:srgbClr val="E30B5C"/>
              </a:solidFill>
              <a:latin typeface="Arial"/>
              <a:ea typeface="Arial"/>
              <a:cs typeface="Arial"/>
              <a:sym typeface="Arial"/>
            </a:endParaRPr>
          </a:p>
        </p:txBody>
      </p:sp>
      <p:sp>
        <p:nvSpPr>
          <p:cNvPr id="474" name="Google Shape;474;g3ae21b786ff_0_9"/>
          <p:cNvSpPr txBox="1"/>
          <p:nvPr/>
        </p:nvSpPr>
        <p:spPr>
          <a:xfrm>
            <a:off x="5612974" y="1367998"/>
            <a:ext cx="1990500" cy="369300"/>
          </a:xfrm>
          <a:prstGeom prst="rect">
            <a:avLst/>
          </a:prstGeom>
          <a:solidFill>
            <a:srgbClr val="FFFFFF"/>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X:154532661_C</a:t>
            </a:r>
            <a:endParaRPr b="0" i="0" sz="1400" u="none" cap="none" strike="noStrike">
              <a:solidFill>
                <a:srgbClr val="000000"/>
              </a:solidFill>
              <a:latin typeface="Arial"/>
              <a:ea typeface="Arial"/>
              <a:cs typeface="Arial"/>
              <a:sym typeface="Arial"/>
            </a:endParaRPr>
          </a:p>
        </p:txBody>
      </p:sp>
      <p:sp>
        <p:nvSpPr>
          <p:cNvPr id="475" name="Google Shape;475;g3ae21b786ff_0_9"/>
          <p:cNvSpPr/>
          <p:nvPr/>
        </p:nvSpPr>
        <p:spPr>
          <a:xfrm>
            <a:off x="907869" y="2895370"/>
            <a:ext cx="1193700" cy="1053600"/>
          </a:xfrm>
          <a:prstGeom prst="rtTriangle">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6" name="Google Shape;476;g3ae21b786ff_0_9"/>
          <p:cNvSpPr txBox="1"/>
          <p:nvPr/>
        </p:nvSpPr>
        <p:spPr>
          <a:xfrm rot="-5400000">
            <a:off x="-888594" y="4118464"/>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477" name="Google Shape;477;g3ae21b786ff_0_9"/>
          <p:cNvSpPr txBox="1"/>
          <p:nvPr/>
        </p:nvSpPr>
        <p:spPr>
          <a:xfrm>
            <a:off x="6882525" y="3702766"/>
            <a:ext cx="1463700" cy="585000"/>
          </a:xfrm>
          <a:prstGeom prst="rect">
            <a:avLst/>
          </a:prstGeom>
          <a:solidFill>
            <a:srgbClr val="FFFFFF"/>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a:t>
            </a:r>
            <a:r>
              <a:rPr b="0" i="0" lang="en-US" sz="1200" u="none" cap="none" strike="noStrike">
                <a:solidFill>
                  <a:srgbClr val="E30B5C"/>
                </a:solidFill>
                <a:latin typeface="Arial"/>
                <a:ea typeface="Arial"/>
                <a:cs typeface="Arial"/>
                <a:sym typeface="Arial"/>
              </a:rPr>
              <a:t>428</a:t>
            </a:r>
            <a:r>
              <a:rPr b="0" i="0" lang="en-US" sz="1200" u="none" cap="none" strike="noStrike">
                <a:solidFill>
                  <a:srgbClr val="000000"/>
                </a:solidFill>
                <a:latin typeface="Arial"/>
                <a:ea typeface="Arial"/>
                <a:cs typeface="Arial"/>
                <a:sym typeface="Arial"/>
              </a:rPr>
              <a:t>G</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MutPred2: </a:t>
            </a:r>
            <a:r>
              <a:rPr b="0" i="0" lang="en-US" sz="1000" u="none" cap="none" strike="noStrike">
                <a:solidFill>
                  <a:srgbClr val="E30B5C"/>
                </a:solidFill>
                <a:latin typeface="Arial"/>
                <a:ea typeface="Arial"/>
                <a:cs typeface="Arial"/>
                <a:sym typeface="Arial"/>
              </a:rPr>
              <a:t>0.840</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Moderate Pathogenic</a:t>
            </a:r>
            <a:endParaRPr b="0" i="0" sz="1500" u="none" cap="none" strike="noStrike">
              <a:solidFill>
                <a:srgbClr val="000000"/>
              </a:solidFill>
              <a:latin typeface="Arial"/>
              <a:ea typeface="Arial"/>
              <a:cs typeface="Arial"/>
              <a:sym typeface="Arial"/>
            </a:endParaRPr>
          </a:p>
        </p:txBody>
      </p:sp>
      <p:sp>
        <p:nvSpPr>
          <p:cNvPr id="478" name="Google Shape;478;g3ae21b786ff_0_9"/>
          <p:cNvSpPr/>
          <p:nvPr/>
        </p:nvSpPr>
        <p:spPr>
          <a:xfrm>
            <a:off x="6557945" y="3297263"/>
            <a:ext cx="100500" cy="171900"/>
          </a:xfrm>
          <a:prstGeom prst="rect">
            <a:avLst/>
          </a:prstGeom>
          <a:solidFill>
            <a:srgbClr val="FFFFFF"/>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479" name="Google Shape;479;g3ae21b786ff_0_9"/>
          <p:cNvCxnSpPr>
            <a:endCxn id="477" idx="1"/>
          </p:cNvCxnSpPr>
          <p:nvPr/>
        </p:nvCxnSpPr>
        <p:spPr>
          <a:xfrm>
            <a:off x="6663225" y="3487366"/>
            <a:ext cx="219300" cy="507900"/>
          </a:xfrm>
          <a:prstGeom prst="straightConnector1">
            <a:avLst/>
          </a:prstGeom>
          <a:noFill/>
          <a:ln cap="flat" cmpd="sng" w="22225">
            <a:solidFill>
              <a:srgbClr val="E2ADAA"/>
            </a:solidFill>
            <a:prstDash val="solid"/>
            <a:miter lim="800000"/>
            <a:headEnd len="sm" w="sm" type="none"/>
            <a:tailEnd len="sm" w="sm" type="none"/>
          </a:ln>
        </p:spPr>
      </p:cxnSp>
      <p:sp>
        <p:nvSpPr>
          <p:cNvPr id="480" name="Google Shape;480;g3ae21b786ff_0_9"/>
          <p:cNvSpPr txBox="1"/>
          <p:nvPr/>
        </p:nvSpPr>
        <p:spPr>
          <a:xfrm>
            <a:off x="6885415" y="5754458"/>
            <a:ext cx="1460700" cy="585000"/>
          </a:xfrm>
          <a:prstGeom prst="rect">
            <a:avLst/>
          </a:prstGeom>
          <a:solidFill>
            <a:srgbClr val="FFFFFF"/>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a:t>
            </a:r>
            <a:r>
              <a:rPr b="0" i="0" lang="en-US" sz="1200" u="none" cap="none" strike="noStrike">
                <a:solidFill>
                  <a:srgbClr val="E30B5C"/>
                </a:solidFill>
                <a:latin typeface="Arial"/>
                <a:ea typeface="Arial"/>
                <a:cs typeface="Arial"/>
                <a:sym typeface="Arial"/>
              </a:rPr>
              <a:t>398</a:t>
            </a:r>
            <a:r>
              <a:rPr b="0" i="0" lang="en-US" sz="1200" u="none" cap="none" strike="noStrike">
                <a:solidFill>
                  <a:srgbClr val="000000"/>
                </a:solidFill>
                <a:latin typeface="Arial"/>
                <a:ea typeface="Arial"/>
                <a:cs typeface="Arial"/>
                <a:sym typeface="Arial"/>
              </a:rPr>
              <a:t>G</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MutPred2: </a:t>
            </a:r>
            <a:r>
              <a:rPr b="0" i="0" lang="en-US" sz="1000" u="none" cap="none" strike="noStrike">
                <a:solidFill>
                  <a:srgbClr val="E30B5C"/>
                </a:solidFill>
                <a:latin typeface="Arial"/>
                <a:ea typeface="Arial"/>
                <a:cs typeface="Arial"/>
                <a:sym typeface="Arial"/>
              </a:rPr>
              <a:t>0.913</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Moderate Pathogenic</a:t>
            </a:r>
            <a:endParaRPr b="0" i="0" sz="1500" u="none" cap="none" strike="noStrike">
              <a:solidFill>
                <a:srgbClr val="000000"/>
              </a:solidFill>
              <a:latin typeface="Arial"/>
              <a:ea typeface="Arial"/>
              <a:cs typeface="Arial"/>
              <a:sym typeface="Arial"/>
            </a:endParaRPr>
          </a:p>
        </p:txBody>
      </p:sp>
      <p:cxnSp>
        <p:nvCxnSpPr>
          <p:cNvPr id="481" name="Google Shape;481;g3ae21b786ff_0_9"/>
          <p:cNvCxnSpPr>
            <a:endCxn id="480" idx="1"/>
          </p:cNvCxnSpPr>
          <p:nvPr/>
        </p:nvCxnSpPr>
        <p:spPr>
          <a:xfrm>
            <a:off x="6658615" y="5568758"/>
            <a:ext cx="226800" cy="478200"/>
          </a:xfrm>
          <a:prstGeom prst="straightConnector1">
            <a:avLst/>
          </a:prstGeom>
          <a:noFill/>
          <a:ln cap="flat" cmpd="sng" w="22225">
            <a:solidFill>
              <a:srgbClr val="E2ADAA"/>
            </a:solidFill>
            <a:prstDash val="solid"/>
            <a:miter lim="800000"/>
            <a:headEnd len="sm" w="sm" type="none"/>
            <a:tailEnd len="sm" w="sm" type="none"/>
          </a:ln>
        </p:spPr>
      </p:cxnSp>
      <p:sp>
        <p:nvSpPr>
          <p:cNvPr id="482" name="Google Shape;482;g3ae21b786ff_0_9"/>
          <p:cNvSpPr/>
          <p:nvPr/>
        </p:nvSpPr>
        <p:spPr>
          <a:xfrm>
            <a:off x="6557945" y="5373578"/>
            <a:ext cx="100500" cy="171900"/>
          </a:xfrm>
          <a:prstGeom prst="rect">
            <a:avLst/>
          </a:prstGeom>
          <a:solidFill>
            <a:srgbClr val="FFFFFF"/>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83" name="Google Shape;483;g3ae21b786ff_0_9"/>
          <p:cNvSpPr txBox="1"/>
          <p:nvPr/>
        </p:nvSpPr>
        <p:spPr>
          <a:xfrm>
            <a:off x="1859280" y="2516151"/>
            <a:ext cx="97992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I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VPFILRCGKALNERKAEVRLQFHDVAGDIFHQQCKRNELVIRVQPN</a:t>
            </a:r>
            <a:r>
              <a:rPr b="0" i="0" lang="en-US" sz="1200" u="none" cap="none" strike="noStrike">
                <a:solidFill>
                  <a:srgbClr val="000000"/>
                </a:solidFill>
                <a:latin typeface="Arial"/>
                <a:ea typeface="Arial"/>
                <a:cs typeface="Arial"/>
                <a:sym typeface="Arial"/>
              </a:rPr>
              <a:t>E</a:t>
            </a:r>
            <a:r>
              <a:rPr b="0" i="0" lang="en-US" sz="1200" u="none" cap="none" strike="noStrike">
                <a:solidFill>
                  <a:srgbClr val="7F7F7F"/>
                </a:solidFill>
                <a:latin typeface="Arial"/>
                <a:ea typeface="Arial"/>
                <a:cs typeface="Arial"/>
                <a:sym typeface="Arial"/>
              </a:rPr>
              <a:t>AVYTKMMTKKPGMFFNPEESELDLTYGNRYKNVKLPDAYERLILDVFCGSQMHFVRSDELREAWRIFTPLLHQIELEKPKPIPYIYGSRGPTEADELMKRVGFQYEGTYKWVNPHKL</a:t>
            </a:r>
            <a:endParaRPr b="0" i="0" sz="1400" u="none" cap="none" strike="noStrike">
              <a:solidFill>
                <a:srgbClr val="000000"/>
              </a:solidFill>
              <a:latin typeface="Arial"/>
              <a:ea typeface="Arial"/>
              <a:cs typeface="Arial"/>
              <a:sym typeface="Arial"/>
            </a:endParaRPr>
          </a:p>
        </p:txBody>
      </p:sp>
      <p:sp>
        <p:nvSpPr>
          <p:cNvPr id="484" name="Google Shape;484;g3ae21b786ff_0_9"/>
          <p:cNvSpPr txBox="1"/>
          <p:nvPr/>
        </p:nvSpPr>
        <p:spPr>
          <a:xfrm>
            <a:off x="1859275" y="4592475"/>
            <a:ext cx="98487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200"/>
              <a:buFont typeface="Arial"/>
              <a:buNone/>
            </a:pPr>
            <a:r>
              <a:rPr b="1" i="0" lang="en-US" sz="1200" u="none" cap="none" strike="noStrike">
                <a:solidFill>
                  <a:srgbClr val="FCE5F3"/>
                </a:solidFill>
                <a:latin typeface="Arial"/>
                <a:ea typeface="Arial"/>
                <a:cs typeface="Arial"/>
                <a:sym typeface="Arial"/>
              </a:rPr>
              <a:t>MGRRGSAPGNGRTLRGCERGGRRRRSADSV</a:t>
            </a:r>
            <a:r>
              <a:rPr b="0" i="0" lang="en-US" sz="1200" u="none" cap="none" strike="noStrike">
                <a:solidFill>
                  <a:srgbClr val="7F7F7F"/>
                </a:solidFill>
                <a:latin typeface="Arial"/>
                <a:ea typeface="Arial"/>
                <a:cs typeface="Arial"/>
                <a:sym typeface="Arial"/>
              </a:rPr>
              <a:t>MAEQVALSRTQVCGILREELFQGDAFHQSDTHIFIIMGASGDLAKKKIYPTIWWLFRDGLLPENTFIVGYARSRLTVADIRKQSEPFFKATPEEKLKLEDFFARNSYVAGQYDDAASYQRLNSHMNALHLGSQANRLFYLALPPTVYEAVTKNIHESCMSQIGWNRIIVEKPFGRDLQSSDRLSNHISSLFREDQIYRIDHYLGKEMVQNLMVLRFANRIFGPIWNRDNIACVILTFKEPFGTEGRGGYFDEFGIIRDVMQNHLLQMLCLVAMEKPASTNSDDVRDEKVKVLKCISEVQANNVVLGQYVGNPDGEGEATKGYLDDPTVPRGSTTATFAAVVLYVENERWDG</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VPFILRCGKALNERKAEVRLQFHDVAGDIFHQQCKRNELVIRVQPN</a:t>
            </a:r>
            <a:r>
              <a:rPr b="0" i="0" lang="en-US" sz="1200" u="none" cap="none" strike="noStrike">
                <a:solidFill>
                  <a:srgbClr val="000000"/>
                </a:solidFill>
                <a:latin typeface="Arial"/>
                <a:ea typeface="Arial"/>
                <a:cs typeface="Arial"/>
                <a:sym typeface="Arial"/>
              </a:rPr>
              <a:t>E</a:t>
            </a:r>
            <a:r>
              <a:rPr b="0" i="0" lang="en-US" sz="1200" u="none" cap="none" strike="noStrike">
                <a:solidFill>
                  <a:srgbClr val="7F7F7F"/>
                </a:solidFill>
                <a:latin typeface="Arial"/>
                <a:ea typeface="Arial"/>
                <a:cs typeface="Arial"/>
                <a:sym typeface="Arial"/>
              </a:rPr>
              <a:t>AVYTKMMTKKPGMFFNPEESELDLTYGNRYKNVKLPDAYERLILDVFC</a:t>
            </a:r>
            <a:endParaRPr b="0" i="0" sz="1200" u="none" cap="none" strike="noStrike">
              <a:solidFill>
                <a:srgbClr val="7F7F7F"/>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200"/>
              <a:buFont typeface="Arial"/>
              <a:buNone/>
            </a:pPr>
            <a:r>
              <a:rPr b="0" i="0" lang="en-US" sz="1200" u="none" cap="none" strike="noStrike">
                <a:solidFill>
                  <a:srgbClr val="7F7F7F"/>
                </a:solidFill>
                <a:latin typeface="Arial"/>
                <a:ea typeface="Arial"/>
                <a:cs typeface="Arial"/>
                <a:sym typeface="Arial"/>
              </a:rPr>
              <a:t>GSQMHFVRSDELREAWRIFTPLLHQIELEKPKPIPYIYGSRGPTEADELMKRVGFQYEGTYKWVNPHKL</a:t>
            </a:r>
            <a:endParaRPr b="0" i="0" sz="1400" u="none" cap="none" strike="noStrike">
              <a:solidFill>
                <a:srgbClr val="000000"/>
              </a:solidFill>
              <a:latin typeface="Arial"/>
              <a:ea typeface="Arial"/>
              <a:cs typeface="Arial"/>
              <a:sym typeface="Arial"/>
            </a:endParaRPr>
          </a:p>
        </p:txBody>
      </p:sp>
      <p:sp>
        <p:nvSpPr>
          <p:cNvPr id="485" name="Google Shape;485;g3ae21b786ff_0_9"/>
          <p:cNvSpPr txBox="1"/>
          <p:nvPr/>
        </p:nvSpPr>
        <p:spPr>
          <a:xfrm>
            <a:off x="5471316" y="1009017"/>
            <a:ext cx="2279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1B9CE"/>
                </a:solidFill>
                <a:latin typeface="Arial"/>
                <a:ea typeface="Arial"/>
                <a:cs typeface="Arial"/>
                <a:sym typeface="Arial"/>
              </a:rPr>
              <a:t>Substitution Change</a:t>
            </a:r>
            <a:endParaRPr b="0" i="0" sz="1400" u="none" cap="none" strike="noStrike">
              <a:solidFill>
                <a:srgbClr val="000000"/>
              </a:solidFill>
              <a:latin typeface="Arial"/>
              <a:ea typeface="Arial"/>
              <a:cs typeface="Arial"/>
              <a:sym typeface="Arial"/>
            </a:endParaRPr>
          </a:p>
        </p:txBody>
      </p:sp>
      <p:sp>
        <p:nvSpPr>
          <p:cNvPr id="486" name="Google Shape;486;g3ae21b786ff_0_9"/>
          <p:cNvSpPr txBox="1"/>
          <p:nvPr/>
        </p:nvSpPr>
        <p:spPr>
          <a:xfrm>
            <a:off x="5471316" y="748036"/>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g3ae21b786ff_0_1661"/>
          <p:cNvSpPr/>
          <p:nvPr/>
        </p:nvSpPr>
        <p:spPr>
          <a:xfrm>
            <a:off x="706832" y="4108173"/>
            <a:ext cx="11232900" cy="1994700"/>
          </a:xfrm>
          <a:prstGeom prst="rect">
            <a:avLst/>
          </a:prstGeom>
          <a:solidFill>
            <a:srgbClr val="FC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3" name="Google Shape;493;g3ae21b786ff_0_1661"/>
          <p:cNvSpPr/>
          <p:nvPr/>
        </p:nvSpPr>
        <p:spPr>
          <a:xfrm>
            <a:off x="706832" y="1739442"/>
            <a:ext cx="11232900" cy="23349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4" name="Google Shape;494;g3ae21b786ff_0_1661"/>
          <p:cNvSpPr txBox="1"/>
          <p:nvPr/>
        </p:nvSpPr>
        <p:spPr>
          <a:xfrm>
            <a:off x="1227197" y="4332139"/>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ENSP00000245407</a:t>
            </a:r>
            <a:endParaRPr b="0" i="0" sz="1800" u="none" cap="none" strike="noStrike">
              <a:solidFill>
                <a:srgbClr val="9E196C"/>
              </a:solidFill>
              <a:latin typeface="Arial"/>
              <a:ea typeface="Arial"/>
              <a:cs typeface="Arial"/>
              <a:sym typeface="Arial"/>
            </a:endParaRPr>
          </a:p>
        </p:txBody>
      </p:sp>
      <p:sp>
        <p:nvSpPr>
          <p:cNvPr id="495" name="Google Shape;495;g3ae21b786ff_0_1661"/>
          <p:cNvSpPr txBox="1"/>
          <p:nvPr/>
        </p:nvSpPr>
        <p:spPr>
          <a:xfrm>
            <a:off x="1227197" y="2227037"/>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ENSP00000402760</a:t>
            </a:r>
            <a:endParaRPr b="0" i="0" sz="1400" u="none" cap="none" strike="noStrike">
              <a:solidFill>
                <a:srgbClr val="000000"/>
              </a:solidFill>
              <a:latin typeface="Arial"/>
              <a:ea typeface="Arial"/>
              <a:cs typeface="Arial"/>
              <a:sym typeface="Arial"/>
            </a:endParaRPr>
          </a:p>
        </p:txBody>
      </p:sp>
      <p:sp>
        <p:nvSpPr>
          <p:cNvPr id="496" name="Google Shape;496;g3ae21b786ff_0_1661"/>
          <p:cNvSpPr txBox="1"/>
          <p:nvPr/>
        </p:nvSpPr>
        <p:spPr>
          <a:xfrm>
            <a:off x="768956" y="1319271"/>
            <a:ext cx="155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SLC22A5</a:t>
            </a:r>
            <a:endParaRPr b="0" i="0" sz="2400" u="none" cap="none" strike="noStrike">
              <a:solidFill>
                <a:schemeClr val="dk1"/>
              </a:solidFill>
              <a:latin typeface="Arial"/>
              <a:ea typeface="Arial"/>
              <a:cs typeface="Arial"/>
              <a:sym typeface="Arial"/>
            </a:endParaRPr>
          </a:p>
        </p:txBody>
      </p:sp>
      <p:graphicFrame>
        <p:nvGraphicFramePr>
          <p:cNvPr id="497" name="Google Shape;497;g3ae21b786ff_0_1661"/>
          <p:cNvGraphicFramePr/>
          <p:nvPr/>
        </p:nvGraphicFramePr>
        <p:xfrm>
          <a:off x="347365" y="1744244"/>
          <a:ext cx="3000000" cy="3000000"/>
        </p:xfrm>
        <a:graphic>
          <a:graphicData uri="http://schemas.openxmlformats.org/drawingml/2006/table">
            <a:tbl>
              <a:tblPr bandRow="1" firstRow="1">
                <a:noFill/>
                <a:tableStyleId>{C0684F8F-A4B9-44FA-AC1A-114D75F630FE}</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90</a:t>
                      </a:r>
                      <a:endParaRPr sz="1400" u="none" cap="none" strike="noStrike"/>
                    </a:p>
                  </a:txBody>
                  <a:tcPr marT="0" marB="0" marR="0" marL="0" anchor="ctr">
                    <a:lnB cap="flat" cmpd="sng" w="12700">
                      <a:solidFill>
                        <a:schemeClr val="lt1"/>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91</a:t>
                      </a:r>
                      <a:endParaRPr sz="1400" u="none" cap="none" strike="noStrike"/>
                    </a:p>
                  </a:txBody>
                  <a:tcPr marT="0" marB="0" marR="0" marL="0" anchor="ctr">
                    <a:lnT cap="flat" cmpd="sng" w="12700">
                      <a:solidFill>
                        <a:schemeClr val="lt1"/>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95</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96</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97</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98</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99</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100</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101</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115</a:t>
                      </a:r>
                      <a:endParaRPr sz="1400" u="none" cap="none" strike="noStrike"/>
                    </a:p>
                  </a:txBody>
                  <a:tcPr marT="0" marB="0" marR="0" marL="0" anchor="ctr">
                    <a:solidFill>
                      <a:srgbClr val="DE359F">
                        <a:alpha val="69411"/>
                      </a:srgbClr>
                    </a:solidFill>
                  </a:tcPr>
                </a:tc>
              </a:tr>
            </a:tbl>
          </a:graphicData>
        </a:graphic>
      </p:graphicFrame>
      <p:sp>
        <p:nvSpPr>
          <p:cNvPr id="498" name="Google Shape;498;g3ae21b786ff_0_1661"/>
          <p:cNvSpPr txBox="1"/>
          <p:nvPr/>
        </p:nvSpPr>
        <p:spPr>
          <a:xfrm rot="-5400000">
            <a:off x="-1025328" y="395909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499" name="Google Shape;499;g3ae21b786ff_0_1661"/>
          <p:cNvSpPr txBox="1"/>
          <p:nvPr/>
        </p:nvSpPr>
        <p:spPr>
          <a:xfrm rot="-5400000">
            <a:off x="-235311" y="2735016"/>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5777"/>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00" name="Google Shape;500;g3ae21b786ff_0_1661"/>
          <p:cNvSpPr txBox="1"/>
          <p:nvPr/>
        </p:nvSpPr>
        <p:spPr>
          <a:xfrm rot="-5400000">
            <a:off x="-256294" y="494874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01" name="Google Shape;501;g3ae21b786ff_0_1661"/>
          <p:cNvSpPr txBox="1"/>
          <p:nvPr/>
        </p:nvSpPr>
        <p:spPr>
          <a:xfrm>
            <a:off x="1686190" y="4616375"/>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rgbClr val="FBE5F3"/>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
        <p:nvSpPr>
          <p:cNvPr id="502" name="Google Shape;502;g3ae21b786ff_0_1661"/>
          <p:cNvSpPr txBox="1"/>
          <p:nvPr/>
        </p:nvSpPr>
        <p:spPr>
          <a:xfrm>
            <a:off x="1686191" y="2541692"/>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chemeClr val="dk1"/>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g3ae21b786ff_0_1676"/>
          <p:cNvSpPr/>
          <p:nvPr/>
        </p:nvSpPr>
        <p:spPr>
          <a:xfrm>
            <a:off x="706832" y="4108173"/>
            <a:ext cx="11232900" cy="1994700"/>
          </a:xfrm>
          <a:prstGeom prst="rect">
            <a:avLst/>
          </a:prstGeom>
          <a:solidFill>
            <a:srgbClr val="FC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9" name="Google Shape;509;g3ae21b786ff_0_1676"/>
          <p:cNvSpPr/>
          <p:nvPr/>
        </p:nvSpPr>
        <p:spPr>
          <a:xfrm>
            <a:off x="706832" y="1739442"/>
            <a:ext cx="11232900" cy="23349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0" name="Google Shape;510;g3ae21b786ff_0_1676"/>
          <p:cNvSpPr txBox="1"/>
          <p:nvPr/>
        </p:nvSpPr>
        <p:spPr>
          <a:xfrm>
            <a:off x="1227197" y="4332139"/>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ENSP00000245407</a:t>
            </a:r>
            <a:endParaRPr b="0" i="0" sz="1800" u="none" cap="none" strike="noStrike">
              <a:solidFill>
                <a:srgbClr val="9E196C"/>
              </a:solidFill>
              <a:latin typeface="Arial"/>
              <a:ea typeface="Arial"/>
              <a:cs typeface="Arial"/>
              <a:sym typeface="Arial"/>
            </a:endParaRPr>
          </a:p>
        </p:txBody>
      </p:sp>
      <p:sp>
        <p:nvSpPr>
          <p:cNvPr id="511" name="Google Shape;511;g3ae21b786ff_0_1676"/>
          <p:cNvSpPr txBox="1"/>
          <p:nvPr/>
        </p:nvSpPr>
        <p:spPr>
          <a:xfrm>
            <a:off x="1227197" y="2227037"/>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ENSP00000402760</a:t>
            </a:r>
            <a:endParaRPr b="0" i="0" sz="1400" u="none" cap="none" strike="noStrike">
              <a:solidFill>
                <a:srgbClr val="000000"/>
              </a:solidFill>
              <a:latin typeface="Arial"/>
              <a:ea typeface="Arial"/>
              <a:cs typeface="Arial"/>
              <a:sym typeface="Arial"/>
            </a:endParaRPr>
          </a:p>
        </p:txBody>
      </p:sp>
      <p:sp>
        <p:nvSpPr>
          <p:cNvPr id="512" name="Google Shape;512;g3ae21b786ff_0_1676"/>
          <p:cNvSpPr txBox="1"/>
          <p:nvPr/>
        </p:nvSpPr>
        <p:spPr>
          <a:xfrm>
            <a:off x="768956" y="1319271"/>
            <a:ext cx="155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SLC22A5</a:t>
            </a:r>
            <a:endParaRPr b="0" i="0" sz="2400" u="none" cap="none" strike="noStrike">
              <a:solidFill>
                <a:schemeClr val="dk1"/>
              </a:solidFill>
              <a:latin typeface="Arial"/>
              <a:ea typeface="Arial"/>
              <a:cs typeface="Arial"/>
              <a:sym typeface="Arial"/>
            </a:endParaRPr>
          </a:p>
        </p:txBody>
      </p:sp>
      <p:graphicFrame>
        <p:nvGraphicFramePr>
          <p:cNvPr id="513" name="Google Shape;513;g3ae21b786ff_0_1676"/>
          <p:cNvGraphicFramePr/>
          <p:nvPr/>
        </p:nvGraphicFramePr>
        <p:xfrm>
          <a:off x="347365" y="1744244"/>
          <a:ext cx="3000000" cy="3000000"/>
        </p:xfrm>
        <a:graphic>
          <a:graphicData uri="http://schemas.openxmlformats.org/drawingml/2006/table">
            <a:tbl>
              <a:tblPr bandRow="1" firstRow="1">
                <a:noFill/>
                <a:tableStyleId>{C0684F8F-A4B9-44FA-AC1A-114D75F630FE}</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90</a:t>
                      </a:r>
                      <a:endParaRPr sz="1400" u="none" cap="none" strike="noStrike"/>
                    </a:p>
                  </a:txBody>
                  <a:tcPr marT="0" marB="0" marR="0" marL="0" anchor="ctr">
                    <a:lnB cap="flat" cmpd="sng" w="12700">
                      <a:solidFill>
                        <a:schemeClr val="lt1"/>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91</a:t>
                      </a:r>
                      <a:endParaRPr sz="1400" u="none" cap="none" strike="noStrike"/>
                    </a:p>
                  </a:txBody>
                  <a:tcPr marT="0" marB="0" marR="0" marL="0" anchor="ctr">
                    <a:lnT cap="flat" cmpd="sng" w="12700">
                      <a:solidFill>
                        <a:schemeClr val="lt1"/>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95</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96</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97</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98</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99</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100</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101</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115</a:t>
                      </a:r>
                      <a:endParaRPr sz="1400" u="none" cap="none" strike="noStrike"/>
                    </a:p>
                  </a:txBody>
                  <a:tcPr marT="0" marB="0" marR="0" marL="0" anchor="ctr">
                    <a:solidFill>
                      <a:srgbClr val="DE359F">
                        <a:alpha val="69411"/>
                      </a:srgbClr>
                    </a:solidFill>
                  </a:tcPr>
                </a:tc>
              </a:tr>
            </a:tbl>
          </a:graphicData>
        </a:graphic>
      </p:graphicFrame>
      <p:sp>
        <p:nvSpPr>
          <p:cNvPr id="514" name="Google Shape;514;g3ae21b786ff_0_1676"/>
          <p:cNvSpPr txBox="1"/>
          <p:nvPr/>
        </p:nvSpPr>
        <p:spPr>
          <a:xfrm rot="-5400000">
            <a:off x="-1025328" y="395909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515" name="Google Shape;515;g3ae21b786ff_0_1676"/>
          <p:cNvSpPr txBox="1"/>
          <p:nvPr/>
        </p:nvSpPr>
        <p:spPr>
          <a:xfrm rot="-5400000">
            <a:off x="-235311" y="2735016"/>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5777"/>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16" name="Google Shape;516;g3ae21b786ff_0_1676"/>
          <p:cNvSpPr txBox="1"/>
          <p:nvPr/>
        </p:nvSpPr>
        <p:spPr>
          <a:xfrm rot="-5400000">
            <a:off x="-256294" y="494874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17" name="Google Shape;517;g3ae21b786ff_0_1676"/>
          <p:cNvSpPr/>
          <p:nvPr/>
        </p:nvSpPr>
        <p:spPr>
          <a:xfrm rot="10800000">
            <a:off x="5874150" y="1146750"/>
            <a:ext cx="98400" cy="38733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8" name="Google Shape;518;g3ae21b786ff_0_1676"/>
          <p:cNvSpPr txBox="1"/>
          <p:nvPr/>
        </p:nvSpPr>
        <p:spPr>
          <a:xfrm>
            <a:off x="4925065" y="861352"/>
            <a:ext cx="1990500" cy="369300"/>
          </a:xfrm>
          <a:prstGeom prst="rect">
            <a:avLst/>
          </a:prstGeom>
          <a:solidFill>
            <a:schemeClr val="lt1"/>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5:132370363_A</a:t>
            </a:r>
            <a:endParaRPr b="0" i="0" sz="1800" u="none" cap="none" strike="noStrike">
              <a:solidFill>
                <a:schemeClr val="dk1"/>
              </a:solidFill>
              <a:latin typeface="Arial"/>
              <a:ea typeface="Arial"/>
              <a:cs typeface="Arial"/>
              <a:sym typeface="Arial"/>
            </a:endParaRPr>
          </a:p>
        </p:txBody>
      </p:sp>
      <p:sp>
        <p:nvSpPr>
          <p:cNvPr id="519" name="Google Shape;519;g3ae21b786ff_0_1676"/>
          <p:cNvSpPr/>
          <p:nvPr/>
        </p:nvSpPr>
        <p:spPr>
          <a:xfrm>
            <a:off x="5870036" y="2768258"/>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0" name="Google Shape;520;g3ae21b786ff_0_1676"/>
          <p:cNvSpPr/>
          <p:nvPr/>
        </p:nvSpPr>
        <p:spPr>
          <a:xfrm>
            <a:off x="5870036" y="4857270"/>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1" name="Google Shape;521;g3ae21b786ff_0_1676"/>
          <p:cNvSpPr txBox="1"/>
          <p:nvPr/>
        </p:nvSpPr>
        <p:spPr>
          <a:xfrm>
            <a:off x="6085175" y="1869534"/>
            <a:ext cx="10911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E131K</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0.714</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Indeterminate</a:t>
            </a:r>
            <a:endParaRPr b="0" i="0" sz="1600" u="none" cap="none" strike="noStrike">
              <a:solidFill>
                <a:srgbClr val="E30B5C"/>
              </a:solidFill>
              <a:latin typeface="Arial"/>
              <a:ea typeface="Arial"/>
              <a:cs typeface="Arial"/>
              <a:sym typeface="Arial"/>
            </a:endParaRPr>
          </a:p>
        </p:txBody>
      </p:sp>
      <p:sp>
        <p:nvSpPr>
          <p:cNvPr id="522" name="Google Shape;522;g3ae21b786ff_0_1676"/>
          <p:cNvSpPr txBox="1"/>
          <p:nvPr/>
        </p:nvSpPr>
        <p:spPr>
          <a:xfrm>
            <a:off x="6080535" y="3917605"/>
            <a:ext cx="14394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E131K</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0.908</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Moderate Pathogenic</a:t>
            </a:r>
            <a:endParaRPr b="0" i="0" sz="1600" u="none" cap="none" strike="noStrike">
              <a:solidFill>
                <a:srgbClr val="E30B5C"/>
              </a:solidFill>
              <a:latin typeface="Arial"/>
              <a:ea typeface="Arial"/>
              <a:cs typeface="Arial"/>
              <a:sym typeface="Arial"/>
            </a:endParaRPr>
          </a:p>
        </p:txBody>
      </p:sp>
      <p:cxnSp>
        <p:nvCxnSpPr>
          <p:cNvPr id="523" name="Google Shape;523;g3ae21b786ff_0_1676"/>
          <p:cNvCxnSpPr/>
          <p:nvPr/>
        </p:nvCxnSpPr>
        <p:spPr>
          <a:xfrm flipH="1">
            <a:off x="5965745" y="4544263"/>
            <a:ext cx="205200" cy="318900"/>
          </a:xfrm>
          <a:prstGeom prst="straightConnector1">
            <a:avLst/>
          </a:prstGeom>
          <a:noFill/>
          <a:ln cap="flat" cmpd="sng" w="22225">
            <a:solidFill>
              <a:srgbClr val="E2ADAA"/>
            </a:solidFill>
            <a:prstDash val="solid"/>
            <a:miter lim="800000"/>
            <a:headEnd len="sm" w="sm" type="none"/>
            <a:tailEnd len="sm" w="sm" type="none"/>
          </a:ln>
        </p:spPr>
      </p:cxnSp>
      <p:cxnSp>
        <p:nvCxnSpPr>
          <p:cNvPr id="524" name="Google Shape;524;g3ae21b786ff_0_1676"/>
          <p:cNvCxnSpPr/>
          <p:nvPr/>
        </p:nvCxnSpPr>
        <p:spPr>
          <a:xfrm flipH="1">
            <a:off x="5970551" y="2493425"/>
            <a:ext cx="234900" cy="282600"/>
          </a:xfrm>
          <a:prstGeom prst="straightConnector1">
            <a:avLst/>
          </a:prstGeom>
          <a:noFill/>
          <a:ln cap="flat" cmpd="sng" w="22225">
            <a:solidFill>
              <a:srgbClr val="E2ADAA"/>
            </a:solidFill>
            <a:prstDash val="solid"/>
            <a:miter lim="800000"/>
            <a:headEnd len="sm" w="sm" type="none"/>
            <a:tailEnd len="sm" w="sm" type="none"/>
          </a:ln>
        </p:spPr>
      </p:cxnSp>
      <p:sp>
        <p:nvSpPr>
          <p:cNvPr id="525" name="Google Shape;525;g3ae21b786ff_0_1676"/>
          <p:cNvSpPr txBox="1"/>
          <p:nvPr/>
        </p:nvSpPr>
        <p:spPr>
          <a:xfrm>
            <a:off x="4467495" y="479555"/>
            <a:ext cx="2996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BDD298"/>
                </a:solidFill>
                <a:latin typeface="Arial"/>
                <a:ea typeface="Arial"/>
                <a:cs typeface="Arial"/>
                <a:sym typeface="Arial"/>
              </a:rPr>
              <a:t>Evidential Strength Change</a:t>
            </a:r>
            <a:endParaRPr b="0" i="0" sz="1400" u="none" cap="none" strike="noStrike">
              <a:solidFill>
                <a:srgbClr val="000000"/>
              </a:solidFill>
              <a:latin typeface="Arial"/>
              <a:ea typeface="Arial"/>
              <a:cs typeface="Arial"/>
              <a:sym typeface="Arial"/>
            </a:endParaRPr>
          </a:p>
        </p:txBody>
      </p:sp>
      <p:sp>
        <p:nvSpPr>
          <p:cNvPr id="526" name="Google Shape;526;g3ae21b786ff_0_1676"/>
          <p:cNvSpPr txBox="1"/>
          <p:nvPr/>
        </p:nvSpPr>
        <p:spPr>
          <a:xfrm>
            <a:off x="4825890" y="199656"/>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
        <p:nvSpPr>
          <p:cNvPr id="527" name="Google Shape;527;g3ae21b786ff_0_1676"/>
          <p:cNvSpPr txBox="1"/>
          <p:nvPr/>
        </p:nvSpPr>
        <p:spPr>
          <a:xfrm>
            <a:off x="1686190" y="4616375"/>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a:t>
            </a:r>
            <a:r>
              <a:rPr b="1" i="0" lang="en-US" sz="1200" u="none" cap="none" strike="noStrike">
                <a:solidFill>
                  <a:schemeClr val="dk1"/>
                </a:solidFill>
                <a:latin typeface="Arial"/>
                <a:ea typeface="Arial"/>
                <a:cs typeface="Arial"/>
                <a:sym typeface="Arial"/>
              </a:rPr>
              <a:t>E</a:t>
            </a:r>
            <a:r>
              <a:rPr b="0" i="0" lang="en-US" sz="1200" u="none" cap="none" strike="noStrike">
                <a:solidFill>
                  <a:srgbClr val="FBE5F3"/>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
        <p:nvSpPr>
          <p:cNvPr id="528" name="Google Shape;528;g3ae21b786ff_0_1676"/>
          <p:cNvSpPr txBox="1"/>
          <p:nvPr/>
        </p:nvSpPr>
        <p:spPr>
          <a:xfrm>
            <a:off x="1686191" y="2541692"/>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a:t>
            </a:r>
            <a:r>
              <a:rPr b="1" i="0" lang="en-US" sz="1200" u="none" cap="none" strike="noStrike">
                <a:solidFill>
                  <a:schemeClr val="dk1"/>
                </a:solidFill>
                <a:latin typeface="Arial"/>
                <a:ea typeface="Arial"/>
                <a:cs typeface="Arial"/>
                <a:sym typeface="Arial"/>
              </a:rPr>
              <a:t>E</a:t>
            </a:r>
            <a:r>
              <a:rPr b="0" i="0" lang="en-US" sz="1200" u="none" cap="none" strike="noStrike">
                <a:solidFill>
                  <a:schemeClr val="dk1"/>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g3ae21b786ff_0_893"/>
          <p:cNvSpPr/>
          <p:nvPr/>
        </p:nvSpPr>
        <p:spPr>
          <a:xfrm>
            <a:off x="706832" y="4108173"/>
            <a:ext cx="11232900" cy="19947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5" name="Google Shape;535;g3ae21b786ff_0_893"/>
          <p:cNvSpPr/>
          <p:nvPr/>
        </p:nvSpPr>
        <p:spPr>
          <a:xfrm>
            <a:off x="706832" y="1739442"/>
            <a:ext cx="11232900" cy="23349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6" name="Google Shape;536;g3ae21b786ff_0_893"/>
          <p:cNvSpPr/>
          <p:nvPr/>
        </p:nvSpPr>
        <p:spPr>
          <a:xfrm rot="10800000">
            <a:off x="7720225" y="1324075"/>
            <a:ext cx="100500" cy="36930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7" name="Google Shape;537;g3ae21b786ff_0_893"/>
          <p:cNvSpPr txBox="1"/>
          <p:nvPr/>
        </p:nvSpPr>
        <p:spPr>
          <a:xfrm>
            <a:off x="1227197" y="2227037"/>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ENSP00000402760</a:t>
            </a:r>
            <a:endParaRPr b="0" i="0" sz="1400" u="none" cap="none" strike="noStrike">
              <a:solidFill>
                <a:srgbClr val="000000"/>
              </a:solidFill>
              <a:latin typeface="Arial"/>
              <a:ea typeface="Arial"/>
              <a:cs typeface="Arial"/>
              <a:sym typeface="Arial"/>
            </a:endParaRPr>
          </a:p>
        </p:txBody>
      </p:sp>
      <p:sp>
        <p:nvSpPr>
          <p:cNvPr id="538" name="Google Shape;538;g3ae21b786ff_0_893"/>
          <p:cNvSpPr txBox="1"/>
          <p:nvPr/>
        </p:nvSpPr>
        <p:spPr>
          <a:xfrm>
            <a:off x="6775178" y="1032960"/>
            <a:ext cx="1990500" cy="369300"/>
          </a:xfrm>
          <a:prstGeom prst="rect">
            <a:avLst/>
          </a:prstGeom>
          <a:solidFill>
            <a:schemeClr val="lt1"/>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5:132378227_G</a:t>
            </a:r>
            <a:endParaRPr b="0" i="0" sz="1400" u="none" cap="none" strike="noStrike">
              <a:solidFill>
                <a:srgbClr val="000000"/>
              </a:solidFill>
              <a:latin typeface="Arial"/>
              <a:ea typeface="Arial"/>
              <a:cs typeface="Arial"/>
              <a:sym typeface="Arial"/>
            </a:endParaRPr>
          </a:p>
        </p:txBody>
      </p:sp>
      <p:sp>
        <p:nvSpPr>
          <p:cNvPr id="539" name="Google Shape;539;g3ae21b786ff_0_893"/>
          <p:cNvSpPr txBox="1"/>
          <p:nvPr/>
        </p:nvSpPr>
        <p:spPr>
          <a:xfrm>
            <a:off x="768956" y="1319271"/>
            <a:ext cx="155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SLC22A5</a:t>
            </a:r>
            <a:endParaRPr b="0" i="0" sz="2400" u="none" cap="none" strike="noStrike">
              <a:solidFill>
                <a:schemeClr val="dk1"/>
              </a:solidFill>
              <a:latin typeface="Arial"/>
              <a:ea typeface="Arial"/>
              <a:cs typeface="Arial"/>
              <a:sym typeface="Arial"/>
            </a:endParaRPr>
          </a:p>
        </p:txBody>
      </p:sp>
      <p:graphicFrame>
        <p:nvGraphicFramePr>
          <p:cNvPr id="540" name="Google Shape;540;g3ae21b786ff_0_893"/>
          <p:cNvGraphicFramePr/>
          <p:nvPr/>
        </p:nvGraphicFramePr>
        <p:xfrm>
          <a:off x="347365" y="1744244"/>
          <a:ext cx="3000000" cy="3000000"/>
        </p:xfrm>
        <a:graphic>
          <a:graphicData uri="http://schemas.openxmlformats.org/drawingml/2006/table">
            <a:tbl>
              <a:tblPr bandRow="1" firstRow="1">
                <a:noFill/>
                <a:tableStyleId>{C0684F8F-A4B9-44FA-AC1A-114D75F630FE}</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90</a:t>
                      </a:r>
                      <a:endParaRPr sz="1400" u="none" cap="none" strike="noStrike"/>
                    </a:p>
                  </a:txBody>
                  <a:tcPr marT="0" marB="0" marR="0" marL="0" anchor="ctr">
                    <a:lnB cap="flat" cmpd="sng" w="12700">
                      <a:solidFill>
                        <a:schemeClr val="lt1"/>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91</a:t>
                      </a:r>
                      <a:endParaRPr sz="1400" u="none" cap="none" strike="noStrike"/>
                    </a:p>
                  </a:txBody>
                  <a:tcPr marT="0" marB="0" marR="0" marL="0" anchor="ctr">
                    <a:lnT cap="flat" cmpd="sng" w="12700">
                      <a:solidFill>
                        <a:schemeClr val="lt1"/>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95</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96</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97</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98</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99</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100</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101</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115</a:t>
                      </a:r>
                      <a:endParaRPr sz="1400" u="none" cap="none" strike="noStrike"/>
                    </a:p>
                  </a:txBody>
                  <a:tcPr marT="0" marB="0" marR="0" marL="0" anchor="ctr">
                    <a:solidFill>
                      <a:srgbClr val="DE359F">
                        <a:alpha val="69411"/>
                      </a:srgbClr>
                    </a:solidFill>
                  </a:tcPr>
                </a:tc>
              </a:tr>
            </a:tbl>
          </a:graphicData>
        </a:graphic>
      </p:graphicFrame>
      <p:sp>
        <p:nvSpPr>
          <p:cNvPr id="541" name="Google Shape;541;g3ae21b786ff_0_893"/>
          <p:cNvSpPr txBox="1"/>
          <p:nvPr/>
        </p:nvSpPr>
        <p:spPr>
          <a:xfrm rot="-5400000">
            <a:off x="-1025328" y="395909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542" name="Google Shape;542;g3ae21b786ff_0_893"/>
          <p:cNvSpPr txBox="1"/>
          <p:nvPr/>
        </p:nvSpPr>
        <p:spPr>
          <a:xfrm rot="-5400000">
            <a:off x="-235311" y="2735016"/>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5777"/>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43" name="Google Shape;543;g3ae21b786ff_0_893"/>
          <p:cNvSpPr txBox="1"/>
          <p:nvPr/>
        </p:nvSpPr>
        <p:spPr>
          <a:xfrm rot="-5400000">
            <a:off x="-256294" y="494874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44" name="Google Shape;544;g3ae21b786ff_0_893"/>
          <p:cNvSpPr/>
          <p:nvPr/>
        </p:nvSpPr>
        <p:spPr>
          <a:xfrm>
            <a:off x="7719588" y="2775953"/>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5" name="Google Shape;545;g3ae21b786ff_0_893"/>
          <p:cNvSpPr/>
          <p:nvPr/>
        </p:nvSpPr>
        <p:spPr>
          <a:xfrm>
            <a:off x="7719588" y="4850628"/>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6" name="Google Shape;546;g3ae21b786ff_0_893"/>
          <p:cNvSpPr txBox="1"/>
          <p:nvPr/>
        </p:nvSpPr>
        <p:spPr>
          <a:xfrm>
            <a:off x="7973444" y="1870817"/>
            <a:ext cx="12420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rgbClr val="E30B5C"/>
                </a:solidFill>
                <a:latin typeface="Arial"/>
                <a:ea typeface="Arial"/>
                <a:cs typeface="Arial"/>
                <a:sym typeface="Arial"/>
              </a:rPr>
              <a:t>P153A</a:t>
            </a:r>
            <a:endParaRPr b="0" i="0" sz="1300" u="none" cap="none" strike="noStrike">
              <a:solidFill>
                <a:srgbClr val="E30B5C"/>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0.192</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Moderate Benign</a:t>
            </a:r>
            <a:endParaRPr b="0" i="0" sz="1600" u="none" cap="none" strike="noStrike">
              <a:solidFill>
                <a:srgbClr val="E30B5C"/>
              </a:solidFill>
              <a:latin typeface="Arial"/>
              <a:ea typeface="Arial"/>
              <a:cs typeface="Arial"/>
              <a:sym typeface="Arial"/>
            </a:endParaRPr>
          </a:p>
        </p:txBody>
      </p:sp>
      <p:sp>
        <p:nvSpPr>
          <p:cNvPr id="547" name="Google Shape;547;g3ae21b786ff_0_893"/>
          <p:cNvSpPr txBox="1"/>
          <p:nvPr/>
        </p:nvSpPr>
        <p:spPr>
          <a:xfrm>
            <a:off x="7978696" y="3957899"/>
            <a:ext cx="12420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rgbClr val="E30B5C"/>
                </a:solidFill>
                <a:latin typeface="Arial"/>
                <a:ea typeface="Arial"/>
                <a:cs typeface="Arial"/>
                <a:sym typeface="Arial"/>
              </a:rPr>
              <a:t>Non-coding</a:t>
            </a:r>
            <a:endParaRPr b="0" i="0" sz="1300" u="none" cap="none" strike="noStrike">
              <a:solidFill>
                <a:srgbClr val="E30B5C"/>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NA</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Not Applicable</a:t>
            </a:r>
            <a:endParaRPr b="0" i="0" sz="1600" u="none" cap="none" strike="noStrike">
              <a:solidFill>
                <a:srgbClr val="E30B5C"/>
              </a:solidFill>
              <a:latin typeface="Arial"/>
              <a:ea typeface="Arial"/>
              <a:cs typeface="Arial"/>
              <a:sym typeface="Arial"/>
            </a:endParaRPr>
          </a:p>
        </p:txBody>
      </p:sp>
      <p:sp>
        <p:nvSpPr>
          <p:cNvPr id="548" name="Google Shape;548;g3ae21b786ff_0_893"/>
          <p:cNvSpPr txBox="1"/>
          <p:nvPr/>
        </p:nvSpPr>
        <p:spPr>
          <a:xfrm>
            <a:off x="1686191" y="2541692"/>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chemeClr val="dk1"/>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cxnSp>
        <p:nvCxnSpPr>
          <p:cNvPr id="549" name="Google Shape;549;g3ae21b786ff_0_893"/>
          <p:cNvCxnSpPr/>
          <p:nvPr/>
        </p:nvCxnSpPr>
        <p:spPr>
          <a:xfrm flipH="1">
            <a:off x="7820181" y="4594340"/>
            <a:ext cx="171600" cy="254700"/>
          </a:xfrm>
          <a:prstGeom prst="straightConnector1">
            <a:avLst/>
          </a:prstGeom>
          <a:noFill/>
          <a:ln cap="flat" cmpd="sng" w="22225">
            <a:solidFill>
              <a:srgbClr val="E2ADAA"/>
            </a:solidFill>
            <a:prstDash val="solid"/>
            <a:miter lim="800000"/>
            <a:headEnd len="sm" w="sm" type="none"/>
            <a:tailEnd len="sm" w="sm" type="none"/>
          </a:ln>
        </p:spPr>
      </p:cxnSp>
      <p:cxnSp>
        <p:nvCxnSpPr>
          <p:cNvPr id="550" name="Google Shape;550;g3ae21b786ff_0_893"/>
          <p:cNvCxnSpPr/>
          <p:nvPr/>
        </p:nvCxnSpPr>
        <p:spPr>
          <a:xfrm flipH="1">
            <a:off x="7820103" y="2507258"/>
            <a:ext cx="234900" cy="284100"/>
          </a:xfrm>
          <a:prstGeom prst="straightConnector1">
            <a:avLst/>
          </a:prstGeom>
          <a:noFill/>
          <a:ln cap="flat" cmpd="sng" w="22225">
            <a:solidFill>
              <a:srgbClr val="E2ADAA"/>
            </a:solidFill>
            <a:prstDash val="solid"/>
            <a:miter lim="800000"/>
            <a:headEnd len="sm" w="sm" type="none"/>
            <a:tailEnd len="sm" w="sm" type="none"/>
          </a:ln>
        </p:spPr>
      </p:cxnSp>
      <p:sp>
        <p:nvSpPr>
          <p:cNvPr id="551" name="Google Shape;551;g3ae21b786ff_0_893"/>
          <p:cNvSpPr txBox="1"/>
          <p:nvPr/>
        </p:nvSpPr>
        <p:spPr>
          <a:xfrm>
            <a:off x="6680392" y="376466"/>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1B9CE"/>
                </a:solidFill>
                <a:latin typeface="Arial"/>
                <a:ea typeface="Arial"/>
                <a:cs typeface="Arial"/>
                <a:sym typeface="Arial"/>
              </a:rPr>
              <a:t>Substitution Change</a:t>
            </a:r>
            <a:endParaRPr b="0" i="0" sz="1400" u="none" cap="none" strike="noStrike">
              <a:solidFill>
                <a:srgbClr val="000000"/>
              </a:solidFill>
              <a:latin typeface="Arial"/>
              <a:ea typeface="Arial"/>
              <a:cs typeface="Arial"/>
              <a:sym typeface="Arial"/>
            </a:endParaRPr>
          </a:p>
        </p:txBody>
      </p:sp>
      <p:sp>
        <p:nvSpPr>
          <p:cNvPr id="552" name="Google Shape;552;g3ae21b786ff_0_893"/>
          <p:cNvSpPr txBox="1"/>
          <p:nvPr/>
        </p:nvSpPr>
        <p:spPr>
          <a:xfrm>
            <a:off x="6321997" y="661909"/>
            <a:ext cx="2996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BDD298"/>
                </a:solidFill>
                <a:latin typeface="Arial"/>
                <a:ea typeface="Arial"/>
                <a:cs typeface="Arial"/>
                <a:sym typeface="Arial"/>
              </a:rPr>
              <a:t>Evidential Strength Change</a:t>
            </a:r>
            <a:endParaRPr b="0" i="0" sz="1400" u="none" cap="none" strike="noStrike">
              <a:solidFill>
                <a:srgbClr val="000000"/>
              </a:solidFill>
              <a:latin typeface="Arial"/>
              <a:ea typeface="Arial"/>
              <a:cs typeface="Arial"/>
              <a:sym typeface="Arial"/>
            </a:endParaRPr>
          </a:p>
        </p:txBody>
      </p:sp>
      <p:sp>
        <p:nvSpPr>
          <p:cNvPr id="553" name="Google Shape;553;g3ae21b786ff_0_893"/>
          <p:cNvSpPr txBox="1"/>
          <p:nvPr/>
        </p:nvSpPr>
        <p:spPr>
          <a:xfrm>
            <a:off x="6680392" y="91023"/>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
        <p:nvSpPr>
          <p:cNvPr id="554" name="Google Shape;554;g3ae21b786ff_0_893"/>
          <p:cNvSpPr txBox="1"/>
          <p:nvPr/>
        </p:nvSpPr>
        <p:spPr>
          <a:xfrm>
            <a:off x="1227197" y="4332139"/>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ENSP00000245407</a:t>
            </a:r>
            <a:endParaRPr b="0" i="0" sz="1800" u="none" cap="none" strike="noStrike">
              <a:solidFill>
                <a:srgbClr val="9E196C"/>
              </a:solidFill>
              <a:latin typeface="Arial"/>
              <a:ea typeface="Arial"/>
              <a:cs typeface="Arial"/>
              <a:sym typeface="Arial"/>
            </a:endParaRPr>
          </a:p>
        </p:txBody>
      </p:sp>
      <p:sp>
        <p:nvSpPr>
          <p:cNvPr id="555" name="Google Shape;555;g3ae21b786ff_0_893"/>
          <p:cNvSpPr txBox="1"/>
          <p:nvPr/>
        </p:nvSpPr>
        <p:spPr>
          <a:xfrm>
            <a:off x="1686190" y="4616375"/>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rgbClr val="FBE5F3"/>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V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g3ae21b786ff_0_1743"/>
          <p:cNvSpPr/>
          <p:nvPr/>
        </p:nvSpPr>
        <p:spPr>
          <a:xfrm>
            <a:off x="706832" y="4108173"/>
            <a:ext cx="11232900" cy="19947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2" name="Google Shape;562;g3ae21b786ff_0_1743"/>
          <p:cNvSpPr/>
          <p:nvPr/>
        </p:nvSpPr>
        <p:spPr>
          <a:xfrm>
            <a:off x="706832" y="1739442"/>
            <a:ext cx="11232900" cy="23349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3" name="Google Shape;563;g3ae21b786ff_0_1743"/>
          <p:cNvSpPr txBox="1"/>
          <p:nvPr/>
        </p:nvSpPr>
        <p:spPr>
          <a:xfrm>
            <a:off x="1227197" y="2227037"/>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ENSP00000402760</a:t>
            </a:r>
            <a:endParaRPr b="0" i="0" sz="1400" u="none" cap="none" strike="noStrike">
              <a:solidFill>
                <a:srgbClr val="000000"/>
              </a:solidFill>
              <a:latin typeface="Arial"/>
              <a:ea typeface="Arial"/>
              <a:cs typeface="Arial"/>
              <a:sym typeface="Arial"/>
            </a:endParaRPr>
          </a:p>
        </p:txBody>
      </p:sp>
      <p:sp>
        <p:nvSpPr>
          <p:cNvPr id="564" name="Google Shape;564;g3ae21b786ff_0_1743"/>
          <p:cNvSpPr txBox="1"/>
          <p:nvPr/>
        </p:nvSpPr>
        <p:spPr>
          <a:xfrm>
            <a:off x="768956" y="1319271"/>
            <a:ext cx="155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SLC22A5</a:t>
            </a:r>
            <a:endParaRPr b="0" i="0" sz="2400" u="none" cap="none" strike="noStrike">
              <a:solidFill>
                <a:schemeClr val="dk1"/>
              </a:solidFill>
              <a:latin typeface="Arial"/>
              <a:ea typeface="Arial"/>
              <a:cs typeface="Arial"/>
              <a:sym typeface="Arial"/>
            </a:endParaRPr>
          </a:p>
        </p:txBody>
      </p:sp>
      <p:graphicFrame>
        <p:nvGraphicFramePr>
          <p:cNvPr id="565" name="Google Shape;565;g3ae21b786ff_0_1743"/>
          <p:cNvGraphicFramePr/>
          <p:nvPr/>
        </p:nvGraphicFramePr>
        <p:xfrm>
          <a:off x="347365" y="1744244"/>
          <a:ext cx="3000000" cy="3000000"/>
        </p:xfrm>
        <a:graphic>
          <a:graphicData uri="http://schemas.openxmlformats.org/drawingml/2006/table">
            <a:tbl>
              <a:tblPr bandRow="1" firstRow="1">
                <a:noFill/>
                <a:tableStyleId>{C0684F8F-A4B9-44FA-AC1A-114D75F630FE}</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90</a:t>
                      </a:r>
                      <a:endParaRPr sz="1400" u="none" cap="none" strike="noStrike"/>
                    </a:p>
                  </a:txBody>
                  <a:tcPr marT="0" marB="0" marR="0" marL="0" anchor="ctr">
                    <a:lnB cap="flat" cmpd="sng" w="12700">
                      <a:solidFill>
                        <a:schemeClr val="lt1"/>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91</a:t>
                      </a:r>
                      <a:endParaRPr sz="1400" u="none" cap="none" strike="noStrike"/>
                    </a:p>
                  </a:txBody>
                  <a:tcPr marT="0" marB="0" marR="0" marL="0" anchor="ctr">
                    <a:lnT cap="flat" cmpd="sng" w="12700">
                      <a:solidFill>
                        <a:schemeClr val="lt1"/>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95</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96</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97</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98</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99</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100</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101</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115</a:t>
                      </a:r>
                      <a:endParaRPr sz="1400" u="none" cap="none" strike="noStrike"/>
                    </a:p>
                  </a:txBody>
                  <a:tcPr marT="0" marB="0" marR="0" marL="0" anchor="ctr">
                    <a:solidFill>
                      <a:srgbClr val="DE359F">
                        <a:alpha val="69411"/>
                      </a:srgbClr>
                    </a:solidFill>
                  </a:tcPr>
                </a:tc>
              </a:tr>
            </a:tbl>
          </a:graphicData>
        </a:graphic>
      </p:graphicFrame>
      <p:sp>
        <p:nvSpPr>
          <p:cNvPr id="566" name="Google Shape;566;g3ae21b786ff_0_1743"/>
          <p:cNvSpPr txBox="1"/>
          <p:nvPr/>
        </p:nvSpPr>
        <p:spPr>
          <a:xfrm rot="-5400000">
            <a:off x="-1025328" y="395909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567" name="Google Shape;567;g3ae21b786ff_0_1743"/>
          <p:cNvSpPr txBox="1"/>
          <p:nvPr/>
        </p:nvSpPr>
        <p:spPr>
          <a:xfrm rot="-5400000">
            <a:off x="-235311" y="2735016"/>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5777"/>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68" name="Google Shape;568;g3ae21b786ff_0_1743"/>
          <p:cNvSpPr txBox="1"/>
          <p:nvPr/>
        </p:nvSpPr>
        <p:spPr>
          <a:xfrm rot="-5400000">
            <a:off x="-256294" y="494874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69" name="Google Shape;569;g3ae21b786ff_0_1743"/>
          <p:cNvSpPr txBox="1"/>
          <p:nvPr/>
        </p:nvSpPr>
        <p:spPr>
          <a:xfrm>
            <a:off x="1227197" y="4332139"/>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ENSP00000245407</a:t>
            </a:r>
            <a:endParaRPr b="0" i="0" sz="1800" u="none" cap="none" strike="noStrike">
              <a:solidFill>
                <a:srgbClr val="9E196C"/>
              </a:solidFill>
              <a:latin typeface="Arial"/>
              <a:ea typeface="Arial"/>
              <a:cs typeface="Arial"/>
              <a:sym typeface="Arial"/>
            </a:endParaRPr>
          </a:p>
        </p:txBody>
      </p:sp>
      <p:sp>
        <p:nvSpPr>
          <p:cNvPr id="570" name="Google Shape;570;g3ae21b786ff_0_1743"/>
          <p:cNvSpPr/>
          <p:nvPr/>
        </p:nvSpPr>
        <p:spPr>
          <a:xfrm>
            <a:off x="7176350" y="1888625"/>
            <a:ext cx="100500" cy="38646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1" name="Google Shape;571;g3ae21b786ff_0_1743"/>
          <p:cNvSpPr txBox="1"/>
          <p:nvPr/>
        </p:nvSpPr>
        <p:spPr>
          <a:xfrm>
            <a:off x="6231132" y="1564253"/>
            <a:ext cx="1991100" cy="369300"/>
          </a:xfrm>
          <a:prstGeom prst="rect">
            <a:avLst/>
          </a:prstGeom>
          <a:solidFill>
            <a:schemeClr val="lt1"/>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5:132392606_T</a:t>
            </a:r>
            <a:endParaRPr b="0" i="0" sz="1400" u="none" cap="none" strike="noStrike">
              <a:solidFill>
                <a:srgbClr val="000000"/>
              </a:solidFill>
              <a:latin typeface="Arial"/>
              <a:ea typeface="Arial"/>
              <a:cs typeface="Arial"/>
              <a:sym typeface="Arial"/>
            </a:endParaRPr>
          </a:p>
        </p:txBody>
      </p:sp>
      <p:sp>
        <p:nvSpPr>
          <p:cNvPr id="572" name="Google Shape;572;g3ae21b786ff_0_1743"/>
          <p:cNvSpPr txBox="1"/>
          <p:nvPr/>
        </p:nvSpPr>
        <p:spPr>
          <a:xfrm>
            <a:off x="5482389" y="3847137"/>
            <a:ext cx="15546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V</a:t>
            </a:r>
            <a:r>
              <a:rPr b="0" i="0" lang="en-US" sz="1300" u="none" cap="none" strike="noStrike">
                <a:solidFill>
                  <a:srgbClr val="E30B5C"/>
                </a:solidFill>
                <a:latin typeface="Arial"/>
                <a:ea typeface="Arial"/>
                <a:cs typeface="Arial"/>
                <a:sym typeface="Arial"/>
              </a:rPr>
              <a:t>505</a:t>
            </a:r>
            <a:r>
              <a:rPr b="0" i="0" lang="en-US" sz="1300" u="none" cap="none" strike="noStrike">
                <a:solidFill>
                  <a:schemeClr val="dk1"/>
                </a:solidFill>
                <a:latin typeface="Arial"/>
                <a:ea typeface="Arial"/>
                <a:cs typeface="Arial"/>
                <a:sym typeface="Arial"/>
              </a:rPr>
              <a:t>F</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0.742</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Supporting Pathogenic</a:t>
            </a:r>
            <a:endParaRPr b="0" i="0" sz="1600" u="none" cap="none" strike="noStrike">
              <a:solidFill>
                <a:srgbClr val="E30B5C"/>
              </a:solidFill>
              <a:latin typeface="Arial"/>
              <a:ea typeface="Arial"/>
              <a:cs typeface="Arial"/>
              <a:sym typeface="Arial"/>
            </a:endParaRPr>
          </a:p>
        </p:txBody>
      </p:sp>
      <p:sp>
        <p:nvSpPr>
          <p:cNvPr id="573" name="Google Shape;573;g3ae21b786ff_0_1743"/>
          <p:cNvSpPr/>
          <p:nvPr/>
        </p:nvSpPr>
        <p:spPr>
          <a:xfrm>
            <a:off x="7178095" y="3512055"/>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574" name="Google Shape;574;g3ae21b786ff_0_1743"/>
          <p:cNvCxnSpPr>
            <a:endCxn id="572" idx="3"/>
          </p:cNvCxnSpPr>
          <p:nvPr/>
        </p:nvCxnSpPr>
        <p:spPr>
          <a:xfrm flipH="1">
            <a:off x="7036989" y="3716187"/>
            <a:ext cx="145200" cy="446400"/>
          </a:xfrm>
          <a:prstGeom prst="straightConnector1">
            <a:avLst/>
          </a:prstGeom>
          <a:noFill/>
          <a:ln cap="flat" cmpd="sng" w="22225">
            <a:solidFill>
              <a:srgbClr val="E2ADAA"/>
            </a:solidFill>
            <a:prstDash val="solid"/>
            <a:miter lim="800000"/>
            <a:headEnd len="sm" w="sm" type="none"/>
            <a:tailEnd len="sm" w="sm" type="none"/>
          </a:ln>
        </p:spPr>
      </p:cxnSp>
      <p:sp>
        <p:nvSpPr>
          <p:cNvPr id="575" name="Google Shape;575;g3ae21b786ff_0_1743"/>
          <p:cNvSpPr txBox="1"/>
          <p:nvPr/>
        </p:nvSpPr>
        <p:spPr>
          <a:xfrm>
            <a:off x="5704013" y="5993899"/>
            <a:ext cx="13260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V</a:t>
            </a:r>
            <a:r>
              <a:rPr b="0" i="0" lang="en-US" sz="1300" u="none" cap="none" strike="noStrike">
                <a:solidFill>
                  <a:srgbClr val="E30B5C"/>
                </a:solidFill>
                <a:latin typeface="Arial"/>
                <a:ea typeface="Arial"/>
                <a:cs typeface="Arial"/>
                <a:sym typeface="Arial"/>
              </a:rPr>
              <a:t>481</a:t>
            </a:r>
            <a:r>
              <a:rPr b="0" i="0" lang="en-US" sz="1300" u="none" cap="none" strike="noStrike">
                <a:solidFill>
                  <a:schemeClr val="dk1"/>
                </a:solidFill>
                <a:latin typeface="Arial"/>
                <a:ea typeface="Arial"/>
                <a:cs typeface="Arial"/>
                <a:sym typeface="Arial"/>
              </a:rPr>
              <a:t>F</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0.729</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Indeterminate</a:t>
            </a:r>
            <a:endParaRPr b="0" i="0" sz="1600" u="none" cap="none" strike="noStrike">
              <a:solidFill>
                <a:srgbClr val="E30B5C"/>
              </a:solidFill>
              <a:latin typeface="Arial"/>
              <a:ea typeface="Arial"/>
              <a:cs typeface="Arial"/>
              <a:sym typeface="Arial"/>
            </a:endParaRPr>
          </a:p>
        </p:txBody>
      </p:sp>
      <p:cxnSp>
        <p:nvCxnSpPr>
          <p:cNvPr id="576" name="Google Shape;576;g3ae21b786ff_0_1743"/>
          <p:cNvCxnSpPr>
            <a:endCxn id="575" idx="3"/>
          </p:cNvCxnSpPr>
          <p:nvPr/>
        </p:nvCxnSpPr>
        <p:spPr>
          <a:xfrm flipH="1">
            <a:off x="7030013" y="5787049"/>
            <a:ext cx="145500" cy="522300"/>
          </a:xfrm>
          <a:prstGeom prst="straightConnector1">
            <a:avLst/>
          </a:prstGeom>
          <a:noFill/>
          <a:ln cap="flat" cmpd="sng" w="22225">
            <a:solidFill>
              <a:srgbClr val="E2ADAA"/>
            </a:solidFill>
            <a:prstDash val="solid"/>
            <a:miter lim="800000"/>
            <a:headEnd len="sm" w="sm" type="none"/>
            <a:tailEnd len="sm" w="sm" type="none"/>
          </a:ln>
        </p:spPr>
      </p:cxnSp>
      <p:sp>
        <p:nvSpPr>
          <p:cNvPr id="577" name="Google Shape;577;g3ae21b786ff_0_1743"/>
          <p:cNvSpPr/>
          <p:nvPr/>
        </p:nvSpPr>
        <p:spPr>
          <a:xfrm>
            <a:off x="7174126" y="5581189"/>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8" name="Google Shape;578;g3ae21b786ff_0_1743"/>
          <p:cNvSpPr txBox="1"/>
          <p:nvPr/>
        </p:nvSpPr>
        <p:spPr>
          <a:xfrm>
            <a:off x="6086863" y="894229"/>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1B9CE"/>
                </a:solidFill>
                <a:latin typeface="Arial"/>
                <a:ea typeface="Arial"/>
                <a:cs typeface="Arial"/>
                <a:sym typeface="Arial"/>
              </a:rPr>
              <a:t>Substitution Change</a:t>
            </a:r>
            <a:endParaRPr b="0" i="0" sz="1400" u="none" cap="none" strike="noStrike">
              <a:solidFill>
                <a:srgbClr val="000000"/>
              </a:solidFill>
              <a:latin typeface="Arial"/>
              <a:ea typeface="Arial"/>
              <a:cs typeface="Arial"/>
              <a:sym typeface="Arial"/>
            </a:endParaRPr>
          </a:p>
        </p:txBody>
      </p:sp>
      <p:sp>
        <p:nvSpPr>
          <p:cNvPr id="579" name="Google Shape;579;g3ae21b786ff_0_1743"/>
          <p:cNvSpPr txBox="1"/>
          <p:nvPr/>
        </p:nvSpPr>
        <p:spPr>
          <a:xfrm>
            <a:off x="5728468" y="1179672"/>
            <a:ext cx="2996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BDD298"/>
                </a:solidFill>
                <a:latin typeface="Arial"/>
                <a:ea typeface="Arial"/>
                <a:cs typeface="Arial"/>
                <a:sym typeface="Arial"/>
              </a:rPr>
              <a:t>Evidential Strength Change</a:t>
            </a:r>
            <a:endParaRPr b="0" i="0" sz="1400" u="none" cap="none" strike="noStrike">
              <a:solidFill>
                <a:srgbClr val="000000"/>
              </a:solidFill>
              <a:latin typeface="Arial"/>
              <a:ea typeface="Arial"/>
              <a:cs typeface="Arial"/>
              <a:sym typeface="Arial"/>
            </a:endParaRPr>
          </a:p>
        </p:txBody>
      </p:sp>
      <p:sp>
        <p:nvSpPr>
          <p:cNvPr id="580" name="Google Shape;580;g3ae21b786ff_0_1743"/>
          <p:cNvSpPr txBox="1"/>
          <p:nvPr/>
        </p:nvSpPr>
        <p:spPr>
          <a:xfrm>
            <a:off x="6086863" y="608786"/>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
        <p:nvSpPr>
          <p:cNvPr id="581" name="Google Shape;581;g3ae21b786ff_0_1743"/>
          <p:cNvSpPr txBox="1"/>
          <p:nvPr/>
        </p:nvSpPr>
        <p:spPr>
          <a:xfrm>
            <a:off x="1686191" y="2541692"/>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chemeClr val="dk1"/>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a:t>
            </a:r>
            <a:r>
              <a:rPr b="1" i="0" lang="en-US" sz="1200" u="none" cap="none" strike="noStrike">
                <a:solidFill>
                  <a:schemeClr val="dk1"/>
                </a:solidFill>
                <a:latin typeface="Arial"/>
                <a:ea typeface="Arial"/>
                <a:cs typeface="Arial"/>
                <a:sym typeface="Arial"/>
              </a:rPr>
              <a:t>V</a:t>
            </a:r>
            <a:r>
              <a:rPr b="0" i="0" lang="en-US" sz="1200" u="none" cap="none" strike="noStrike">
                <a:solidFill>
                  <a:srgbClr val="7F7F7F"/>
                </a:solidFill>
                <a:latin typeface="Arial"/>
                <a:ea typeface="Arial"/>
                <a:cs typeface="Arial"/>
                <a:sym typeface="Arial"/>
              </a:rPr>
              <a:t>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
        <p:nvSpPr>
          <p:cNvPr id="582" name="Google Shape;582;g3ae21b786ff_0_1743"/>
          <p:cNvSpPr txBox="1"/>
          <p:nvPr/>
        </p:nvSpPr>
        <p:spPr>
          <a:xfrm>
            <a:off x="1686190" y="4616375"/>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rgbClr val="FBE5F3"/>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a:t>
            </a:r>
            <a:r>
              <a:rPr b="1" i="0" lang="en-US" sz="1200" u="none" cap="none" strike="noStrike">
                <a:solidFill>
                  <a:schemeClr val="dk1"/>
                </a:solidFill>
                <a:latin typeface="Arial"/>
                <a:ea typeface="Arial"/>
                <a:cs typeface="Arial"/>
                <a:sym typeface="Arial"/>
              </a:rPr>
              <a:t>V</a:t>
            </a:r>
            <a:r>
              <a:rPr b="0" i="0" lang="en-US" sz="1200" u="none" cap="none" strike="noStrike">
                <a:solidFill>
                  <a:srgbClr val="7F7F7F"/>
                </a:solidFill>
                <a:latin typeface="Arial"/>
                <a:ea typeface="Arial"/>
                <a:cs typeface="Arial"/>
                <a:sym typeface="Arial"/>
              </a:rPr>
              <a:t>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g3ae21b786ff_0_1781"/>
          <p:cNvSpPr/>
          <p:nvPr/>
        </p:nvSpPr>
        <p:spPr>
          <a:xfrm>
            <a:off x="706832" y="4108173"/>
            <a:ext cx="11232900" cy="1994700"/>
          </a:xfrm>
          <a:prstGeom prst="rect">
            <a:avLst/>
          </a:prstGeom>
          <a:solidFill>
            <a:srgbClr val="FBE5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9" name="Google Shape;589;g3ae21b786ff_0_1781"/>
          <p:cNvSpPr/>
          <p:nvPr/>
        </p:nvSpPr>
        <p:spPr>
          <a:xfrm>
            <a:off x="706832" y="1739442"/>
            <a:ext cx="11232900" cy="2334900"/>
          </a:xfrm>
          <a:prstGeom prst="rect">
            <a:avLst/>
          </a:prstGeom>
          <a:solidFill>
            <a:srgbClr val="E4F6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0" name="Google Shape;590;g3ae21b786ff_0_1781"/>
          <p:cNvSpPr txBox="1"/>
          <p:nvPr/>
        </p:nvSpPr>
        <p:spPr>
          <a:xfrm>
            <a:off x="1227197" y="2227037"/>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A82B0"/>
                </a:solidFill>
                <a:latin typeface="Arial"/>
                <a:ea typeface="Arial"/>
                <a:cs typeface="Arial"/>
                <a:sym typeface="Arial"/>
              </a:rPr>
              <a:t>ENSP00000402760</a:t>
            </a:r>
            <a:endParaRPr b="0" i="0" sz="1400" u="none" cap="none" strike="noStrike">
              <a:solidFill>
                <a:srgbClr val="000000"/>
              </a:solidFill>
              <a:latin typeface="Arial"/>
              <a:ea typeface="Arial"/>
              <a:cs typeface="Arial"/>
              <a:sym typeface="Arial"/>
            </a:endParaRPr>
          </a:p>
        </p:txBody>
      </p:sp>
      <p:sp>
        <p:nvSpPr>
          <p:cNvPr id="591" name="Google Shape;591;g3ae21b786ff_0_1781"/>
          <p:cNvSpPr txBox="1"/>
          <p:nvPr/>
        </p:nvSpPr>
        <p:spPr>
          <a:xfrm>
            <a:off x="768956" y="1319271"/>
            <a:ext cx="1553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SLC22A5</a:t>
            </a:r>
            <a:endParaRPr b="0" i="0" sz="2400" u="none" cap="none" strike="noStrike">
              <a:solidFill>
                <a:schemeClr val="dk1"/>
              </a:solidFill>
              <a:latin typeface="Arial"/>
              <a:ea typeface="Arial"/>
              <a:cs typeface="Arial"/>
              <a:sym typeface="Arial"/>
            </a:endParaRPr>
          </a:p>
        </p:txBody>
      </p:sp>
      <p:graphicFrame>
        <p:nvGraphicFramePr>
          <p:cNvPr id="592" name="Google Shape;592;g3ae21b786ff_0_1781"/>
          <p:cNvGraphicFramePr/>
          <p:nvPr/>
        </p:nvGraphicFramePr>
        <p:xfrm>
          <a:off x="347365" y="1744244"/>
          <a:ext cx="3000000" cy="3000000"/>
        </p:xfrm>
        <a:graphic>
          <a:graphicData uri="http://schemas.openxmlformats.org/drawingml/2006/table">
            <a:tbl>
              <a:tblPr bandRow="1" firstRow="1">
                <a:noFill/>
                <a:tableStyleId>{C0684F8F-A4B9-44FA-AC1A-114D75F630FE}</a:tableStyleId>
              </a:tblPr>
              <a:tblGrid>
                <a:gridCol w="432550"/>
              </a:tblGrid>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90</a:t>
                      </a:r>
                      <a:endParaRPr sz="1400" u="none" cap="none" strike="noStrike"/>
                    </a:p>
                  </a:txBody>
                  <a:tcPr marT="0" marB="0" marR="0" marL="0" anchor="ctr">
                    <a:lnB cap="flat" cmpd="sng" w="12700">
                      <a:solidFill>
                        <a:schemeClr val="lt1"/>
                      </a:solidFill>
                      <a:prstDash val="solid"/>
                      <a:round/>
                      <a:headEnd len="sm" w="sm" type="none"/>
                      <a:tailEnd len="sm" w="sm" type="none"/>
                    </a:lnB>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91</a:t>
                      </a:r>
                      <a:endParaRPr sz="1400" u="none" cap="none" strike="noStrike"/>
                    </a:p>
                  </a:txBody>
                  <a:tcPr marT="0" marB="0" marR="0" marL="0" anchor="ctr">
                    <a:lnT cap="flat" cmpd="sng" w="12700">
                      <a:solidFill>
                        <a:schemeClr val="lt1"/>
                      </a:solidFill>
                      <a:prstDash val="solid"/>
                      <a:round/>
                      <a:headEnd len="sm" w="sm" type="none"/>
                      <a:tailEnd len="sm" w="sm" type="none"/>
                    </a:lnT>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94</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95</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96</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97</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98</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99</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100</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101</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102</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b="0" lang="en-US" sz="1100" u="none" cap="none" strike="noStrike">
                          <a:solidFill>
                            <a:schemeClr val="lt1"/>
                          </a:solidFill>
                        </a:rPr>
                        <a:t>103</a:t>
                      </a:r>
                      <a:endParaRPr sz="1400" u="none" cap="none" strike="noStrike"/>
                    </a:p>
                  </a:txBody>
                  <a:tcPr marT="0" marB="0" marR="0" marL="0" anchor="ctr">
                    <a:solidFill>
                      <a:srgbClr val="0A82B0">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105</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106</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107</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108</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109</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110</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111</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112</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113</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114</a:t>
                      </a:r>
                      <a:endParaRPr sz="1400" u="none" cap="none" strike="noStrike"/>
                    </a:p>
                  </a:txBody>
                  <a:tcPr marT="0" marB="0" marR="0" marL="0" anchor="ctr">
                    <a:solidFill>
                      <a:srgbClr val="DE359F">
                        <a:alpha val="69411"/>
                      </a:srgbClr>
                    </a:solidFill>
                  </a:tcPr>
                </a:tc>
              </a:tr>
              <a:tr h="14407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lt1"/>
                          </a:solidFill>
                        </a:rPr>
                        <a:t>115</a:t>
                      </a:r>
                      <a:endParaRPr sz="1400" u="none" cap="none" strike="noStrike"/>
                    </a:p>
                  </a:txBody>
                  <a:tcPr marT="0" marB="0" marR="0" marL="0" anchor="ctr">
                    <a:solidFill>
                      <a:srgbClr val="DE359F">
                        <a:alpha val="69411"/>
                      </a:srgbClr>
                    </a:solidFill>
                  </a:tcPr>
                </a:tc>
              </a:tr>
            </a:tbl>
          </a:graphicData>
        </a:graphic>
      </p:graphicFrame>
      <p:sp>
        <p:nvSpPr>
          <p:cNvPr id="593" name="Google Shape;593;g3ae21b786ff_0_1781"/>
          <p:cNvSpPr txBox="1"/>
          <p:nvPr/>
        </p:nvSpPr>
        <p:spPr>
          <a:xfrm rot="-5400000">
            <a:off x="-1025328" y="395909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Ensembl Versions</a:t>
            </a:r>
            <a:endParaRPr b="0" i="0" sz="1400" u="none" cap="none" strike="noStrike">
              <a:solidFill>
                <a:srgbClr val="000000"/>
              </a:solidFill>
              <a:latin typeface="Arial"/>
              <a:ea typeface="Arial"/>
              <a:cs typeface="Arial"/>
              <a:sym typeface="Arial"/>
            </a:endParaRPr>
          </a:p>
        </p:txBody>
      </p:sp>
      <p:sp>
        <p:nvSpPr>
          <p:cNvPr id="594" name="Google Shape;594;g3ae21b786ff_0_1781"/>
          <p:cNvSpPr txBox="1"/>
          <p:nvPr/>
        </p:nvSpPr>
        <p:spPr>
          <a:xfrm rot="-5400000">
            <a:off x="-235311" y="2735016"/>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5777"/>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95" name="Google Shape;595;g3ae21b786ff_0_1781"/>
          <p:cNvSpPr txBox="1"/>
          <p:nvPr/>
        </p:nvSpPr>
        <p:spPr>
          <a:xfrm rot="-5400000">
            <a:off x="-256294" y="4948745"/>
            <a:ext cx="2348700" cy="298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Canonical Isoform</a:t>
            </a:r>
            <a:endParaRPr b="0" i="0" sz="1400" u="none" cap="none" strike="noStrike">
              <a:solidFill>
                <a:srgbClr val="000000"/>
              </a:solidFill>
              <a:latin typeface="Arial"/>
              <a:ea typeface="Arial"/>
              <a:cs typeface="Arial"/>
              <a:sym typeface="Arial"/>
            </a:endParaRPr>
          </a:p>
        </p:txBody>
      </p:sp>
      <p:sp>
        <p:nvSpPr>
          <p:cNvPr id="596" name="Google Shape;596;g3ae21b786ff_0_1781"/>
          <p:cNvSpPr txBox="1"/>
          <p:nvPr/>
        </p:nvSpPr>
        <p:spPr>
          <a:xfrm>
            <a:off x="1227197" y="4332139"/>
            <a:ext cx="2319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9E196C"/>
                </a:solidFill>
                <a:latin typeface="Arial"/>
                <a:ea typeface="Arial"/>
                <a:cs typeface="Arial"/>
                <a:sym typeface="Arial"/>
              </a:rPr>
              <a:t>ENSP00000245407</a:t>
            </a:r>
            <a:endParaRPr b="0" i="0" sz="1800" u="none" cap="none" strike="noStrike">
              <a:solidFill>
                <a:srgbClr val="9E196C"/>
              </a:solidFill>
              <a:latin typeface="Arial"/>
              <a:ea typeface="Arial"/>
              <a:cs typeface="Arial"/>
              <a:sym typeface="Arial"/>
            </a:endParaRPr>
          </a:p>
        </p:txBody>
      </p:sp>
      <p:sp>
        <p:nvSpPr>
          <p:cNvPr id="597" name="Google Shape;597;g3ae21b786ff_0_1781"/>
          <p:cNvSpPr/>
          <p:nvPr/>
        </p:nvSpPr>
        <p:spPr>
          <a:xfrm>
            <a:off x="7176350" y="1888625"/>
            <a:ext cx="100500" cy="3864600"/>
          </a:xfrm>
          <a:prstGeom prst="rect">
            <a:avLst/>
          </a:prstGeom>
          <a:solidFill>
            <a:srgbClr val="ECB2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8" name="Google Shape;598;g3ae21b786ff_0_1781"/>
          <p:cNvSpPr txBox="1"/>
          <p:nvPr/>
        </p:nvSpPr>
        <p:spPr>
          <a:xfrm>
            <a:off x="6231132" y="1564253"/>
            <a:ext cx="1991100" cy="369300"/>
          </a:xfrm>
          <a:prstGeom prst="rect">
            <a:avLst/>
          </a:prstGeom>
          <a:solidFill>
            <a:schemeClr val="lt1"/>
          </a:solidFill>
          <a:ln cap="flat" cmpd="sng" w="9525">
            <a:solidFill>
              <a:srgbClr val="ECB2B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5:132392606_T</a:t>
            </a:r>
            <a:endParaRPr b="0" i="0" sz="1400" u="none" cap="none" strike="noStrike">
              <a:solidFill>
                <a:srgbClr val="000000"/>
              </a:solidFill>
              <a:latin typeface="Arial"/>
              <a:ea typeface="Arial"/>
              <a:cs typeface="Arial"/>
              <a:sym typeface="Arial"/>
            </a:endParaRPr>
          </a:p>
        </p:txBody>
      </p:sp>
      <p:sp>
        <p:nvSpPr>
          <p:cNvPr id="599" name="Google Shape;599;g3ae21b786ff_0_1781"/>
          <p:cNvSpPr txBox="1"/>
          <p:nvPr/>
        </p:nvSpPr>
        <p:spPr>
          <a:xfrm>
            <a:off x="5482389" y="3856920"/>
            <a:ext cx="15546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V</a:t>
            </a:r>
            <a:r>
              <a:rPr b="0" i="0" lang="en-US" sz="1300" u="none" cap="none" strike="noStrike">
                <a:solidFill>
                  <a:srgbClr val="E30B5C"/>
                </a:solidFill>
                <a:latin typeface="Arial"/>
                <a:ea typeface="Arial"/>
                <a:cs typeface="Arial"/>
                <a:sym typeface="Arial"/>
              </a:rPr>
              <a:t>505</a:t>
            </a:r>
            <a:r>
              <a:rPr b="0" i="0" lang="en-US" sz="1300" u="none" cap="none" strike="noStrike">
                <a:solidFill>
                  <a:schemeClr val="dk1"/>
                </a:solidFill>
                <a:latin typeface="Arial"/>
                <a:ea typeface="Arial"/>
                <a:cs typeface="Arial"/>
                <a:sym typeface="Arial"/>
              </a:rPr>
              <a:t>F</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0.742</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Supporting Pathogenic</a:t>
            </a:r>
            <a:endParaRPr b="0" i="0" sz="1600" u="none" cap="none" strike="noStrike">
              <a:solidFill>
                <a:srgbClr val="E30B5C"/>
              </a:solidFill>
              <a:latin typeface="Arial"/>
              <a:ea typeface="Arial"/>
              <a:cs typeface="Arial"/>
              <a:sym typeface="Arial"/>
            </a:endParaRPr>
          </a:p>
        </p:txBody>
      </p:sp>
      <p:sp>
        <p:nvSpPr>
          <p:cNvPr id="600" name="Google Shape;600;g3ae21b786ff_0_1781"/>
          <p:cNvSpPr/>
          <p:nvPr/>
        </p:nvSpPr>
        <p:spPr>
          <a:xfrm>
            <a:off x="7178095" y="3512055"/>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cxnSp>
        <p:nvCxnSpPr>
          <p:cNvPr id="601" name="Google Shape;601;g3ae21b786ff_0_1781"/>
          <p:cNvCxnSpPr>
            <a:endCxn id="599" idx="3"/>
          </p:cNvCxnSpPr>
          <p:nvPr/>
        </p:nvCxnSpPr>
        <p:spPr>
          <a:xfrm flipH="1">
            <a:off x="7036989" y="3725970"/>
            <a:ext cx="145200" cy="446400"/>
          </a:xfrm>
          <a:prstGeom prst="straightConnector1">
            <a:avLst/>
          </a:prstGeom>
          <a:noFill/>
          <a:ln cap="flat" cmpd="sng" w="22225">
            <a:solidFill>
              <a:srgbClr val="E2ADAA"/>
            </a:solidFill>
            <a:prstDash val="solid"/>
            <a:miter lim="800000"/>
            <a:headEnd len="sm" w="sm" type="none"/>
            <a:tailEnd len="sm" w="sm" type="none"/>
          </a:ln>
        </p:spPr>
      </p:cxnSp>
      <p:sp>
        <p:nvSpPr>
          <p:cNvPr id="602" name="Google Shape;602;g3ae21b786ff_0_1781"/>
          <p:cNvSpPr txBox="1"/>
          <p:nvPr/>
        </p:nvSpPr>
        <p:spPr>
          <a:xfrm>
            <a:off x="5704013" y="6003682"/>
            <a:ext cx="1326000" cy="630900"/>
          </a:xfrm>
          <a:prstGeom prst="rect">
            <a:avLst/>
          </a:prstGeom>
          <a:solidFill>
            <a:schemeClr val="lt1"/>
          </a:solidFill>
          <a:ln cap="flat" cmpd="sng" w="22225">
            <a:solidFill>
              <a:srgbClr val="E2ADAA"/>
            </a:solidFill>
            <a:prstDash val="solid"/>
            <a:round/>
            <a:headEnd len="sm" w="sm" type="none"/>
            <a:tailEnd len="sm" w="sm" type="none"/>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0" i="0" lang="en-US" sz="1300" u="none" cap="none" strike="noStrike">
                <a:solidFill>
                  <a:schemeClr val="dk1"/>
                </a:solidFill>
                <a:latin typeface="Arial"/>
                <a:ea typeface="Arial"/>
                <a:cs typeface="Arial"/>
                <a:sym typeface="Arial"/>
              </a:rPr>
              <a:t>V</a:t>
            </a:r>
            <a:r>
              <a:rPr b="0" i="0" lang="en-US" sz="1300" u="none" cap="none" strike="noStrike">
                <a:solidFill>
                  <a:srgbClr val="E30B5C"/>
                </a:solidFill>
                <a:latin typeface="Arial"/>
                <a:ea typeface="Arial"/>
                <a:cs typeface="Arial"/>
                <a:sym typeface="Arial"/>
              </a:rPr>
              <a:t>481</a:t>
            </a:r>
            <a:r>
              <a:rPr b="0" i="0" lang="en-US" sz="1300" u="none" cap="none" strike="noStrike">
                <a:solidFill>
                  <a:schemeClr val="dk1"/>
                </a:solidFill>
                <a:latin typeface="Arial"/>
                <a:ea typeface="Arial"/>
                <a:cs typeface="Arial"/>
                <a:sym typeface="Arial"/>
              </a:rPr>
              <a:t>F</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chemeClr val="dk1"/>
                </a:solidFill>
                <a:latin typeface="Arial"/>
                <a:ea typeface="Arial"/>
                <a:cs typeface="Arial"/>
                <a:sym typeface="Arial"/>
              </a:rPr>
              <a:t>MutPred2: </a:t>
            </a:r>
            <a:r>
              <a:rPr b="0" i="0" lang="en-US" sz="1100" u="none" cap="none" strike="noStrike">
                <a:solidFill>
                  <a:srgbClr val="E30B5C"/>
                </a:solidFill>
                <a:latin typeface="Arial"/>
                <a:ea typeface="Arial"/>
                <a:cs typeface="Arial"/>
                <a:sym typeface="Arial"/>
              </a:rPr>
              <a:t>0.729</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US" sz="1100" u="none" cap="none" strike="noStrike">
                <a:solidFill>
                  <a:srgbClr val="E30B5C"/>
                </a:solidFill>
                <a:latin typeface="Arial"/>
                <a:ea typeface="Arial"/>
                <a:cs typeface="Arial"/>
                <a:sym typeface="Arial"/>
              </a:rPr>
              <a:t>Indeterminate</a:t>
            </a:r>
            <a:endParaRPr b="0" i="0" sz="1600" u="none" cap="none" strike="noStrike">
              <a:solidFill>
                <a:srgbClr val="E30B5C"/>
              </a:solidFill>
              <a:latin typeface="Arial"/>
              <a:ea typeface="Arial"/>
              <a:cs typeface="Arial"/>
              <a:sym typeface="Arial"/>
            </a:endParaRPr>
          </a:p>
        </p:txBody>
      </p:sp>
      <p:cxnSp>
        <p:nvCxnSpPr>
          <p:cNvPr id="603" name="Google Shape;603;g3ae21b786ff_0_1781"/>
          <p:cNvCxnSpPr>
            <a:endCxn id="602" idx="3"/>
          </p:cNvCxnSpPr>
          <p:nvPr/>
        </p:nvCxnSpPr>
        <p:spPr>
          <a:xfrm flipH="1">
            <a:off x="7030013" y="5796832"/>
            <a:ext cx="145500" cy="522300"/>
          </a:xfrm>
          <a:prstGeom prst="straightConnector1">
            <a:avLst/>
          </a:prstGeom>
          <a:noFill/>
          <a:ln cap="flat" cmpd="sng" w="22225">
            <a:solidFill>
              <a:srgbClr val="E2ADAA"/>
            </a:solidFill>
            <a:prstDash val="solid"/>
            <a:miter lim="800000"/>
            <a:headEnd len="sm" w="sm" type="none"/>
            <a:tailEnd len="sm" w="sm" type="none"/>
          </a:ln>
        </p:spPr>
      </p:cxnSp>
      <p:sp>
        <p:nvSpPr>
          <p:cNvPr id="604" name="Google Shape;604;g3ae21b786ff_0_1781"/>
          <p:cNvSpPr/>
          <p:nvPr/>
        </p:nvSpPr>
        <p:spPr>
          <a:xfrm>
            <a:off x="7174126" y="5581189"/>
            <a:ext cx="100500" cy="171900"/>
          </a:xfrm>
          <a:prstGeom prst="rect">
            <a:avLst/>
          </a:prstGeom>
          <a:solidFill>
            <a:schemeClr val="lt1"/>
          </a:solidFill>
          <a:ln cap="flat" cmpd="sng" w="12700">
            <a:solidFill>
              <a:srgbClr val="E2ADA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5" name="Google Shape;605;g3ae21b786ff_0_1781"/>
          <p:cNvSpPr txBox="1"/>
          <p:nvPr/>
        </p:nvSpPr>
        <p:spPr>
          <a:xfrm>
            <a:off x="6086863" y="894229"/>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91B9CE"/>
                </a:solidFill>
                <a:latin typeface="Arial"/>
                <a:ea typeface="Arial"/>
                <a:cs typeface="Arial"/>
                <a:sym typeface="Arial"/>
              </a:rPr>
              <a:t>Substitution Change</a:t>
            </a:r>
            <a:endParaRPr b="0" i="0" sz="1400" u="none" cap="none" strike="noStrike">
              <a:solidFill>
                <a:srgbClr val="000000"/>
              </a:solidFill>
              <a:latin typeface="Arial"/>
              <a:ea typeface="Arial"/>
              <a:cs typeface="Arial"/>
              <a:sym typeface="Arial"/>
            </a:endParaRPr>
          </a:p>
        </p:txBody>
      </p:sp>
      <p:sp>
        <p:nvSpPr>
          <p:cNvPr id="606" name="Google Shape;606;g3ae21b786ff_0_1781"/>
          <p:cNvSpPr txBox="1"/>
          <p:nvPr/>
        </p:nvSpPr>
        <p:spPr>
          <a:xfrm>
            <a:off x="5728468" y="1179672"/>
            <a:ext cx="2996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BDD298"/>
                </a:solidFill>
                <a:latin typeface="Arial"/>
                <a:ea typeface="Arial"/>
                <a:cs typeface="Arial"/>
                <a:sym typeface="Arial"/>
              </a:rPr>
              <a:t>Evidential Strength Change</a:t>
            </a:r>
            <a:endParaRPr b="0" i="0" sz="1400" u="none" cap="none" strike="noStrike">
              <a:solidFill>
                <a:srgbClr val="000000"/>
              </a:solidFill>
              <a:latin typeface="Arial"/>
              <a:ea typeface="Arial"/>
              <a:cs typeface="Arial"/>
              <a:sym typeface="Arial"/>
            </a:endParaRPr>
          </a:p>
        </p:txBody>
      </p:sp>
      <p:sp>
        <p:nvSpPr>
          <p:cNvPr id="607" name="Google Shape;607;g3ae21b786ff_0_1781"/>
          <p:cNvSpPr txBox="1"/>
          <p:nvPr/>
        </p:nvSpPr>
        <p:spPr>
          <a:xfrm>
            <a:off x="6086863" y="608786"/>
            <a:ext cx="2279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DACB94"/>
                </a:solidFill>
                <a:latin typeface="Arial"/>
                <a:ea typeface="Arial"/>
                <a:cs typeface="Arial"/>
                <a:sym typeface="Arial"/>
              </a:rPr>
              <a:t>Context Change</a:t>
            </a:r>
            <a:endParaRPr b="0" i="0" sz="1400" u="none" cap="none" strike="noStrike">
              <a:solidFill>
                <a:srgbClr val="000000"/>
              </a:solidFill>
              <a:latin typeface="Arial"/>
              <a:ea typeface="Arial"/>
              <a:cs typeface="Arial"/>
              <a:sym typeface="Arial"/>
            </a:endParaRPr>
          </a:p>
        </p:txBody>
      </p:sp>
      <p:sp>
        <p:nvSpPr>
          <p:cNvPr id="608" name="Google Shape;608;g3ae21b786ff_0_1781"/>
          <p:cNvSpPr txBox="1"/>
          <p:nvPr/>
        </p:nvSpPr>
        <p:spPr>
          <a:xfrm>
            <a:off x="1686191" y="2541692"/>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chemeClr val="dk1"/>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a:t>
            </a:r>
            <a:r>
              <a:rPr b="1" i="0" lang="en-US" sz="1200" u="none" cap="none" strike="noStrike">
                <a:solidFill>
                  <a:schemeClr val="dk1"/>
                </a:solidFill>
                <a:latin typeface="Arial"/>
                <a:ea typeface="Arial"/>
                <a:cs typeface="Arial"/>
                <a:sym typeface="Arial"/>
              </a:rPr>
              <a:t>V</a:t>
            </a:r>
            <a:r>
              <a:rPr b="0" i="0" lang="en-US" sz="1200" u="none" cap="none" strike="noStrike">
                <a:solidFill>
                  <a:srgbClr val="7F7F7F"/>
                </a:solidFill>
                <a:latin typeface="Arial"/>
                <a:ea typeface="Arial"/>
                <a:cs typeface="Arial"/>
                <a:sym typeface="Arial"/>
              </a:rPr>
              <a:t>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
        <p:nvSpPr>
          <p:cNvPr id="609" name="Google Shape;609;g3ae21b786ff_0_1781"/>
          <p:cNvSpPr txBox="1"/>
          <p:nvPr/>
        </p:nvSpPr>
        <p:spPr>
          <a:xfrm>
            <a:off x="1686190" y="4616375"/>
            <a:ext cx="9167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200"/>
              <a:buFont typeface="Arial"/>
              <a:buNone/>
            </a:pPr>
            <a:r>
              <a:rPr b="0" i="0" lang="en-US" sz="1200" u="none" cap="none" strike="noStrike">
                <a:solidFill>
                  <a:srgbClr val="7F7F7F"/>
                </a:solidFill>
                <a:latin typeface="Arial"/>
                <a:ea typeface="Arial"/>
                <a:cs typeface="Arial"/>
                <a:sym typeface="Arial"/>
              </a:rPr>
              <a:t>MRDYDEVTAFLGEWGPFQRLIFFLLSASIIPNGFTGLSSVFLIATPEHRCRVPDAANLSSAWRNHTVPLRLRDGREVPHSCRRYRLATIANFSALGLEPGRDVDLGQLEQESCLDGWEFSQDVYLSTIVTE</a:t>
            </a:r>
            <a:r>
              <a:rPr b="0" i="0" lang="en-US" sz="1200" u="none" cap="none" strike="noStrike">
                <a:solidFill>
                  <a:srgbClr val="FBE5F3"/>
                </a:solidFill>
                <a:latin typeface="Arial"/>
                <a:ea typeface="Arial"/>
                <a:cs typeface="Arial"/>
                <a:sym typeface="Arial"/>
              </a:rPr>
              <a:t>QDSGAYNAMKNRMGKKPALCLPAQW</a:t>
            </a:r>
            <a:r>
              <a:rPr b="0" i="0" lang="en-US" sz="1200" u="none" cap="none" strike="noStrike">
                <a:solidFill>
                  <a:srgbClr val="7F7F7F"/>
                </a:solidFill>
                <a:latin typeface="Arial"/>
                <a:ea typeface="Arial"/>
                <a:cs typeface="Arial"/>
                <a:sym typeface="Arial"/>
              </a:rPr>
              <a:t>NLVCEDDWKAPLTISLFFVGVLLGSFISGQLSDRFGRKNVLFVTMGMQTGFSFLQIFSKNFEMFVVLFVLVGMGQISNYVAAFVLGTEILGKSVRIIFSTLGVCIFYAFGYMVLPLFAYFIRDWRMLLVALTMPGVLCVALWWFIPESPRWLISQGRFEEAEVIIRKAAKANGIVVPSTIFDPSELQDLSSKKQQSHNILDLLRTWNIRMVTIMSIMLWMTISVGYFGLSLDTPNLHGDIFVNCFLSAMVEVPAYVLAWLLLQYLPRRYSMATALFLGGSVLLFMQLVPPDLYYLATVLVMVGKFGVTAAFSMVYVYTAELYPTVVRNMGVGVSSTASRLGSILSPYF</a:t>
            </a:r>
            <a:r>
              <a:rPr b="1" i="0" lang="en-US" sz="1200" u="none" cap="none" strike="noStrike">
                <a:solidFill>
                  <a:schemeClr val="dk1"/>
                </a:solidFill>
                <a:latin typeface="Arial"/>
                <a:ea typeface="Arial"/>
                <a:cs typeface="Arial"/>
                <a:sym typeface="Arial"/>
              </a:rPr>
              <a:t>V</a:t>
            </a:r>
            <a:r>
              <a:rPr b="0" i="0" lang="en-US" sz="1200" u="none" cap="none" strike="noStrike">
                <a:solidFill>
                  <a:srgbClr val="7F7F7F"/>
                </a:solidFill>
                <a:latin typeface="Arial"/>
                <a:ea typeface="Arial"/>
                <a:cs typeface="Arial"/>
                <a:sym typeface="Arial"/>
              </a:rPr>
              <a:t>YLGAYDRFLPYILMGSLTILTAILTLFLPESFGTPLPDTIDQMLRVKGMKHRKTPSHTRMLKDGQERPTILKSTAF</a:t>
            </a:r>
            <a:endParaRPr b="0" i="0" sz="1400" u="none" cap="none" strike="noStrike">
              <a:solidFill>
                <a:srgbClr val="000000"/>
              </a:solidFill>
              <a:latin typeface="Arial"/>
              <a:ea typeface="Arial"/>
              <a:cs typeface="Arial"/>
              <a:sym typeface="Arial"/>
            </a:endParaRPr>
          </a:p>
        </p:txBody>
      </p:sp>
      <p:sp>
        <p:nvSpPr>
          <p:cNvPr id="610" name="Google Shape;610;g3ae21b786ff_0_1781"/>
          <p:cNvSpPr txBox="1"/>
          <p:nvPr/>
        </p:nvSpPr>
        <p:spPr>
          <a:xfrm>
            <a:off x="768955" y="296820"/>
            <a:ext cx="5254200" cy="900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E30B5C"/>
                </a:solidFill>
                <a:latin typeface="Arial"/>
                <a:ea typeface="Arial"/>
                <a:cs typeface="Arial"/>
                <a:sym typeface="Arial"/>
              </a:rPr>
              <a:t>What is the potential scale of these changes?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g3ae21b786ff_0_1127"/>
          <p:cNvSpPr txBox="1"/>
          <p:nvPr>
            <p:ph idx="1" type="body"/>
          </p:nvPr>
        </p:nvSpPr>
        <p:spPr>
          <a:xfrm>
            <a:off x="457200"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We collected all genes from the ClinGen Actionability Reports. (n=295)</a:t>
            </a:r>
            <a:endParaRPr/>
          </a:p>
        </p:txBody>
      </p:sp>
      <p:sp>
        <p:nvSpPr>
          <p:cNvPr id="617" name="Google Shape;617;g3ae21b786ff_0_1127"/>
          <p:cNvSpPr txBox="1"/>
          <p:nvPr>
            <p:ph idx="2" type="body"/>
          </p:nvPr>
        </p:nvSpPr>
        <p:spPr>
          <a:xfrm>
            <a:off x="4372357"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We collected all missense ClinVar variants from the ClinGen Actionability Report Genes. (n=  259,612)</a:t>
            </a:r>
            <a:endParaRPr/>
          </a:p>
        </p:txBody>
      </p:sp>
      <p:sp>
        <p:nvSpPr>
          <p:cNvPr id="618" name="Google Shape;618;g3ae21b786ff_0_1127"/>
          <p:cNvSpPr txBox="1"/>
          <p:nvPr>
            <p:ph idx="3" type="body"/>
          </p:nvPr>
        </p:nvSpPr>
        <p:spPr>
          <a:xfrm>
            <a:off x="8287514"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Annotated all variants with VEP using all versions from 90-115.</a:t>
            </a:r>
            <a:endParaRPr/>
          </a:p>
          <a:p>
            <a:pPr indent="0" lvl="0" marL="0" rtl="0" algn="l">
              <a:lnSpc>
                <a:spcPct val="100000"/>
              </a:lnSpc>
              <a:spcBef>
                <a:spcPts val="1000"/>
              </a:spcBef>
              <a:spcAft>
                <a:spcPts val="0"/>
              </a:spcAft>
              <a:buClr>
                <a:schemeClr val="dk1"/>
              </a:buClr>
              <a:buSzPts val="2400"/>
              <a:buNone/>
            </a:pPr>
            <a:r>
              <a:t/>
            </a:r>
            <a:endParaRPr sz="2400">
              <a:solidFill>
                <a:srgbClr val="0082B3"/>
              </a:solidFill>
            </a:endParaRPr>
          </a:p>
        </p:txBody>
      </p:sp>
      <p:sp>
        <p:nvSpPr>
          <p:cNvPr id="619" name="Google Shape;619;g3ae21b786ff_0_1127"/>
          <p:cNvSpPr txBox="1"/>
          <p:nvPr>
            <p:ph idx="4" type="body"/>
          </p:nvPr>
        </p:nvSpPr>
        <p:spPr>
          <a:xfrm>
            <a:off x="457199" y="1295399"/>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ClinGen Clinically Actionable Genes</a:t>
            </a:r>
            <a:endParaRPr/>
          </a:p>
        </p:txBody>
      </p:sp>
      <p:sp>
        <p:nvSpPr>
          <p:cNvPr id="620" name="Google Shape;620;g3ae21b786ff_0_1127"/>
          <p:cNvSpPr txBox="1"/>
          <p:nvPr>
            <p:ph idx="5" type="body"/>
          </p:nvPr>
        </p:nvSpPr>
        <p:spPr>
          <a:xfrm>
            <a:off x="4372355" y="1295400"/>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ClinVar Variants</a:t>
            </a:r>
            <a:endParaRPr/>
          </a:p>
        </p:txBody>
      </p:sp>
      <p:sp>
        <p:nvSpPr>
          <p:cNvPr id="621" name="Google Shape;621;g3ae21b786ff_0_1127"/>
          <p:cNvSpPr txBox="1"/>
          <p:nvPr>
            <p:ph idx="6" type="body"/>
          </p:nvPr>
        </p:nvSpPr>
        <p:spPr>
          <a:xfrm>
            <a:off x="8287509" y="1295399"/>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VEP Annotations</a:t>
            </a:r>
            <a:endParaRPr/>
          </a:p>
        </p:txBody>
      </p:sp>
      <p:sp>
        <p:nvSpPr>
          <p:cNvPr id="622" name="Google Shape;622;g3ae21b786ff_0_1127"/>
          <p:cNvSpPr/>
          <p:nvPr/>
        </p:nvSpPr>
        <p:spPr>
          <a:xfrm>
            <a:off x="3956857" y="3532910"/>
            <a:ext cx="390600" cy="357300"/>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3" name="Google Shape;623;g3ae21b786ff_0_1127"/>
          <p:cNvSpPr/>
          <p:nvPr/>
        </p:nvSpPr>
        <p:spPr>
          <a:xfrm>
            <a:off x="7858297" y="3532910"/>
            <a:ext cx="390600" cy="357300"/>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4" name="Google Shape;624;g3ae21b786ff_0_1127"/>
          <p:cNvSpPr txBox="1"/>
          <p:nvPr/>
        </p:nvSpPr>
        <p:spPr>
          <a:xfrm>
            <a:off x="0" y="275422"/>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Clinically actionable clinvar variants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g3ae21b786ff_0_1140"/>
          <p:cNvPicPr preferRelativeResize="0"/>
          <p:nvPr/>
        </p:nvPicPr>
        <p:blipFill rotWithShape="1">
          <a:blip r:embed="rId3">
            <a:alphaModFix/>
          </a:blip>
          <a:srcRect b="89322" l="0" r="0" t="0"/>
          <a:stretch/>
        </p:blipFill>
        <p:spPr>
          <a:xfrm>
            <a:off x="41181" y="1635611"/>
            <a:ext cx="12109640" cy="470980"/>
          </a:xfrm>
          <a:prstGeom prst="rect">
            <a:avLst/>
          </a:prstGeom>
          <a:noFill/>
          <a:ln>
            <a:noFill/>
          </a:ln>
        </p:spPr>
      </p:pic>
      <p:sp>
        <p:nvSpPr>
          <p:cNvPr id="630" name="Google Shape;630;g3ae21b786ff_0_1140"/>
          <p:cNvSpPr txBox="1"/>
          <p:nvPr/>
        </p:nvSpPr>
        <p:spPr>
          <a:xfrm>
            <a:off x="1262842" y="2442437"/>
            <a:ext cx="9569400" cy="755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1"/>
                </a:solidFill>
                <a:latin typeface="Arial"/>
                <a:ea typeface="Arial"/>
                <a:cs typeface="Arial"/>
                <a:sym typeface="Arial"/>
              </a:rPr>
              <a:t>Between August 2017 and </a:t>
            </a:r>
            <a:r>
              <a:rPr b="1" lang="en-US" sz="2000">
                <a:solidFill>
                  <a:schemeClr val="accent1"/>
                </a:solidFill>
              </a:rPr>
              <a:t>Sept</a:t>
            </a:r>
            <a:r>
              <a:rPr b="1" i="0" lang="en-US" sz="2000" u="none" cap="none" strike="noStrike">
                <a:solidFill>
                  <a:schemeClr val="accent1"/>
                </a:solidFill>
                <a:latin typeface="Arial"/>
                <a:ea typeface="Arial"/>
                <a:cs typeface="Arial"/>
                <a:sym typeface="Arial"/>
              </a:rPr>
              <a:t> 2025, there were 25 Ensembl/VEP updates.</a:t>
            </a:r>
            <a:endParaRPr b="0" i="0" sz="1400" u="none" cap="none" strike="noStrike">
              <a:solidFill>
                <a:srgbClr val="000000"/>
              </a:solidFill>
              <a:latin typeface="Arial"/>
              <a:ea typeface="Arial"/>
              <a:cs typeface="Arial"/>
              <a:sym typeface="Arial"/>
            </a:endParaRPr>
          </a:p>
        </p:txBody>
      </p:sp>
      <p:sp>
        <p:nvSpPr>
          <p:cNvPr id="631" name="Google Shape;631;g3ae21b786ff_0_1140"/>
          <p:cNvSpPr txBox="1"/>
          <p:nvPr/>
        </p:nvSpPr>
        <p:spPr>
          <a:xfrm>
            <a:off x="1262842" y="3155785"/>
            <a:ext cx="9569400" cy="755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1"/>
                </a:solidFill>
                <a:latin typeface="Arial"/>
                <a:ea typeface="Arial"/>
                <a:cs typeface="Arial"/>
                <a:sym typeface="Arial"/>
              </a:rPr>
              <a:t>Across these Ensembl versions, did the protein context change for any predicted amino acid substitutions in the canonical isoform?</a:t>
            </a:r>
            <a:endParaRPr b="0" i="0" sz="1400" u="none" cap="none" strike="noStrike">
              <a:solidFill>
                <a:srgbClr val="000000"/>
              </a:solidFill>
              <a:latin typeface="Arial"/>
              <a:ea typeface="Arial"/>
              <a:cs typeface="Arial"/>
              <a:sym typeface="Arial"/>
            </a:endParaRPr>
          </a:p>
        </p:txBody>
      </p:sp>
      <p:sp>
        <p:nvSpPr>
          <p:cNvPr id="632" name="Google Shape;632;g3ae21b786ff_0_1140"/>
          <p:cNvSpPr txBox="1"/>
          <p:nvPr/>
        </p:nvSpPr>
        <p:spPr>
          <a:xfrm>
            <a:off x="663025"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Aug 2017</a:t>
            </a:r>
            <a:endParaRPr b="0" i="0" sz="1400" u="none" cap="none" strike="noStrike">
              <a:solidFill>
                <a:srgbClr val="000000"/>
              </a:solidFill>
              <a:latin typeface="Arial"/>
              <a:ea typeface="Arial"/>
              <a:cs typeface="Arial"/>
              <a:sym typeface="Arial"/>
            </a:endParaRPr>
          </a:p>
        </p:txBody>
      </p:sp>
      <p:sp>
        <p:nvSpPr>
          <p:cNvPr id="633" name="Google Shape;633;g3ae21b786ff_0_1140"/>
          <p:cNvSpPr txBox="1"/>
          <p:nvPr/>
        </p:nvSpPr>
        <p:spPr>
          <a:xfrm>
            <a:off x="2635750"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2019</a:t>
            </a:r>
            <a:endParaRPr b="0" i="0" sz="1400" u="none" cap="none" strike="noStrike">
              <a:solidFill>
                <a:srgbClr val="000000"/>
              </a:solidFill>
              <a:latin typeface="Arial"/>
              <a:ea typeface="Arial"/>
              <a:cs typeface="Arial"/>
              <a:sym typeface="Arial"/>
            </a:endParaRPr>
          </a:p>
        </p:txBody>
      </p:sp>
      <p:sp>
        <p:nvSpPr>
          <p:cNvPr id="634" name="Google Shape;634;g3ae21b786ff_0_1140"/>
          <p:cNvSpPr txBox="1"/>
          <p:nvPr/>
        </p:nvSpPr>
        <p:spPr>
          <a:xfrm>
            <a:off x="4320426"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2020</a:t>
            </a:r>
            <a:endParaRPr b="0" i="0" sz="1400" u="none" cap="none" strike="noStrike">
              <a:solidFill>
                <a:srgbClr val="000000"/>
              </a:solidFill>
              <a:latin typeface="Arial"/>
              <a:ea typeface="Arial"/>
              <a:cs typeface="Arial"/>
              <a:sym typeface="Arial"/>
            </a:endParaRPr>
          </a:p>
        </p:txBody>
      </p:sp>
      <p:sp>
        <p:nvSpPr>
          <p:cNvPr id="635" name="Google Shape;635;g3ae21b786ff_0_1140"/>
          <p:cNvSpPr txBox="1"/>
          <p:nvPr/>
        </p:nvSpPr>
        <p:spPr>
          <a:xfrm>
            <a:off x="5843574" y="1414250"/>
            <a:ext cx="992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Feb 2021</a:t>
            </a:r>
            <a:endParaRPr b="0" i="0" sz="1400" u="none" cap="none" strike="noStrike">
              <a:solidFill>
                <a:srgbClr val="000000"/>
              </a:solidFill>
              <a:latin typeface="Arial"/>
              <a:ea typeface="Arial"/>
              <a:cs typeface="Arial"/>
              <a:sym typeface="Arial"/>
            </a:endParaRPr>
          </a:p>
        </p:txBody>
      </p:sp>
      <p:sp>
        <p:nvSpPr>
          <p:cNvPr id="636" name="Google Shape;636;g3ae21b786ff_0_1140"/>
          <p:cNvSpPr txBox="1"/>
          <p:nvPr/>
        </p:nvSpPr>
        <p:spPr>
          <a:xfrm>
            <a:off x="8666200"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2024</a:t>
            </a:r>
            <a:endParaRPr b="0" i="0" sz="1400" u="none" cap="none" strike="noStrike">
              <a:solidFill>
                <a:srgbClr val="000000"/>
              </a:solidFill>
              <a:latin typeface="Arial"/>
              <a:ea typeface="Arial"/>
              <a:cs typeface="Arial"/>
              <a:sym typeface="Arial"/>
            </a:endParaRPr>
          </a:p>
        </p:txBody>
      </p:sp>
      <p:sp>
        <p:nvSpPr>
          <p:cNvPr id="637" name="Google Shape;637;g3ae21b786ff_0_1140"/>
          <p:cNvSpPr txBox="1"/>
          <p:nvPr/>
        </p:nvSpPr>
        <p:spPr>
          <a:xfrm>
            <a:off x="10679777" y="1403712"/>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Sept 2025</a:t>
            </a:r>
            <a:endParaRPr b="0" i="0" sz="1400" u="none" cap="none" strike="noStrike">
              <a:solidFill>
                <a:srgbClr val="000000"/>
              </a:solidFill>
              <a:latin typeface="Arial"/>
              <a:ea typeface="Arial"/>
              <a:cs typeface="Arial"/>
              <a:sym typeface="Arial"/>
            </a:endParaRPr>
          </a:p>
        </p:txBody>
      </p:sp>
      <p:sp>
        <p:nvSpPr>
          <p:cNvPr id="638" name="Google Shape;638;g3ae21b786ff_0_1140"/>
          <p:cNvSpPr txBox="1"/>
          <p:nvPr/>
        </p:nvSpPr>
        <p:spPr>
          <a:xfrm>
            <a:off x="0" y="275422"/>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Ensembl versions over time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g3ae21b786ff_0_1153"/>
          <p:cNvPicPr preferRelativeResize="0"/>
          <p:nvPr/>
        </p:nvPicPr>
        <p:blipFill rotWithShape="1">
          <a:blip r:embed="rId3">
            <a:alphaModFix/>
          </a:blip>
          <a:srcRect b="0" l="0" r="0" t="0"/>
          <a:stretch/>
        </p:blipFill>
        <p:spPr>
          <a:xfrm>
            <a:off x="41181" y="1635611"/>
            <a:ext cx="12109640" cy="4411015"/>
          </a:xfrm>
          <a:prstGeom prst="rect">
            <a:avLst/>
          </a:prstGeom>
          <a:noFill/>
          <a:ln>
            <a:noFill/>
          </a:ln>
        </p:spPr>
      </p:pic>
      <p:sp>
        <p:nvSpPr>
          <p:cNvPr id="645" name="Google Shape;645;g3ae21b786ff_0_1153"/>
          <p:cNvSpPr txBox="1"/>
          <p:nvPr/>
        </p:nvSpPr>
        <p:spPr>
          <a:xfrm>
            <a:off x="663025"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Aug 2017</a:t>
            </a:r>
            <a:endParaRPr b="0" i="0" sz="1400" u="none" cap="none" strike="noStrike">
              <a:solidFill>
                <a:srgbClr val="000000"/>
              </a:solidFill>
              <a:latin typeface="Arial"/>
              <a:ea typeface="Arial"/>
              <a:cs typeface="Arial"/>
              <a:sym typeface="Arial"/>
            </a:endParaRPr>
          </a:p>
        </p:txBody>
      </p:sp>
      <p:sp>
        <p:nvSpPr>
          <p:cNvPr id="646" name="Google Shape;646;g3ae21b786ff_0_1153"/>
          <p:cNvSpPr txBox="1"/>
          <p:nvPr/>
        </p:nvSpPr>
        <p:spPr>
          <a:xfrm>
            <a:off x="2635750"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2019</a:t>
            </a:r>
            <a:endParaRPr b="0" i="0" sz="1400" u="none" cap="none" strike="noStrike">
              <a:solidFill>
                <a:srgbClr val="000000"/>
              </a:solidFill>
              <a:latin typeface="Arial"/>
              <a:ea typeface="Arial"/>
              <a:cs typeface="Arial"/>
              <a:sym typeface="Arial"/>
            </a:endParaRPr>
          </a:p>
        </p:txBody>
      </p:sp>
      <p:sp>
        <p:nvSpPr>
          <p:cNvPr id="647" name="Google Shape;647;g3ae21b786ff_0_1153"/>
          <p:cNvSpPr txBox="1"/>
          <p:nvPr/>
        </p:nvSpPr>
        <p:spPr>
          <a:xfrm>
            <a:off x="4320426"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2020</a:t>
            </a:r>
            <a:endParaRPr b="0" i="0" sz="1400" u="none" cap="none" strike="noStrike">
              <a:solidFill>
                <a:srgbClr val="000000"/>
              </a:solidFill>
              <a:latin typeface="Arial"/>
              <a:ea typeface="Arial"/>
              <a:cs typeface="Arial"/>
              <a:sym typeface="Arial"/>
            </a:endParaRPr>
          </a:p>
        </p:txBody>
      </p:sp>
      <p:sp>
        <p:nvSpPr>
          <p:cNvPr id="648" name="Google Shape;648;g3ae21b786ff_0_1153"/>
          <p:cNvSpPr txBox="1"/>
          <p:nvPr/>
        </p:nvSpPr>
        <p:spPr>
          <a:xfrm>
            <a:off x="5843574" y="1414250"/>
            <a:ext cx="992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Feb 2021</a:t>
            </a:r>
            <a:endParaRPr b="0" i="0" sz="1400" u="none" cap="none" strike="noStrike">
              <a:solidFill>
                <a:srgbClr val="000000"/>
              </a:solidFill>
              <a:latin typeface="Arial"/>
              <a:ea typeface="Arial"/>
              <a:cs typeface="Arial"/>
              <a:sym typeface="Arial"/>
            </a:endParaRPr>
          </a:p>
        </p:txBody>
      </p:sp>
      <p:sp>
        <p:nvSpPr>
          <p:cNvPr id="649" name="Google Shape;649;g3ae21b786ff_0_1153"/>
          <p:cNvSpPr txBox="1"/>
          <p:nvPr/>
        </p:nvSpPr>
        <p:spPr>
          <a:xfrm>
            <a:off x="8666200"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2024</a:t>
            </a:r>
            <a:endParaRPr b="0" i="0" sz="1400" u="none" cap="none" strike="noStrike">
              <a:solidFill>
                <a:srgbClr val="000000"/>
              </a:solidFill>
              <a:latin typeface="Arial"/>
              <a:ea typeface="Arial"/>
              <a:cs typeface="Arial"/>
              <a:sym typeface="Arial"/>
            </a:endParaRPr>
          </a:p>
        </p:txBody>
      </p:sp>
      <p:sp>
        <p:nvSpPr>
          <p:cNvPr id="650" name="Google Shape;650;g3ae21b786ff_0_1153"/>
          <p:cNvSpPr txBox="1"/>
          <p:nvPr/>
        </p:nvSpPr>
        <p:spPr>
          <a:xfrm>
            <a:off x="10679777" y="1403712"/>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Sept 2025</a:t>
            </a:r>
            <a:endParaRPr b="0" i="0" sz="1400" u="none" cap="none" strike="noStrike">
              <a:solidFill>
                <a:srgbClr val="000000"/>
              </a:solidFill>
              <a:latin typeface="Arial"/>
              <a:ea typeface="Arial"/>
              <a:cs typeface="Arial"/>
              <a:sym typeface="Arial"/>
            </a:endParaRPr>
          </a:p>
        </p:txBody>
      </p:sp>
      <p:sp>
        <p:nvSpPr>
          <p:cNvPr id="651" name="Google Shape;651;g3ae21b786ff_0_1153"/>
          <p:cNvSpPr txBox="1"/>
          <p:nvPr/>
        </p:nvSpPr>
        <p:spPr>
          <a:xfrm>
            <a:off x="0" y="275422"/>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64,625 (25%) of variants had a context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pic>
        <p:nvPicPr>
          <p:cNvPr id="657" name="Google Shape;657;g3ae21b786ff_0_1165"/>
          <p:cNvPicPr preferRelativeResize="0"/>
          <p:nvPr/>
        </p:nvPicPr>
        <p:blipFill rotWithShape="1">
          <a:blip r:embed="rId3">
            <a:alphaModFix/>
          </a:blip>
          <a:srcRect b="0" l="0" r="0" t="0"/>
          <a:stretch/>
        </p:blipFill>
        <p:spPr>
          <a:xfrm>
            <a:off x="41181" y="1635611"/>
            <a:ext cx="12109640" cy="4411015"/>
          </a:xfrm>
          <a:prstGeom prst="rect">
            <a:avLst/>
          </a:prstGeom>
          <a:noFill/>
          <a:ln>
            <a:noFill/>
          </a:ln>
        </p:spPr>
      </p:pic>
      <p:sp>
        <p:nvSpPr>
          <p:cNvPr id="658" name="Google Shape;658;g3ae21b786ff_0_1165"/>
          <p:cNvSpPr txBox="1"/>
          <p:nvPr/>
        </p:nvSpPr>
        <p:spPr>
          <a:xfrm>
            <a:off x="2624328" y="5925312"/>
            <a:ext cx="68853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0082B3"/>
                </a:solidFill>
                <a:latin typeface="Arial"/>
                <a:ea typeface="Arial"/>
                <a:cs typeface="Arial"/>
                <a:sym typeface="Arial"/>
              </a:rPr>
              <a:t>Does it matter?</a:t>
            </a:r>
            <a:endParaRPr b="0" i="0" sz="1400" u="none" cap="none" strike="noStrike">
              <a:solidFill>
                <a:srgbClr val="000000"/>
              </a:solidFill>
              <a:latin typeface="Arial"/>
              <a:ea typeface="Arial"/>
              <a:cs typeface="Arial"/>
              <a:sym typeface="Arial"/>
            </a:endParaRPr>
          </a:p>
        </p:txBody>
      </p:sp>
      <p:sp>
        <p:nvSpPr>
          <p:cNvPr id="659" name="Google Shape;659;g3ae21b786ff_0_1165"/>
          <p:cNvSpPr txBox="1"/>
          <p:nvPr/>
        </p:nvSpPr>
        <p:spPr>
          <a:xfrm>
            <a:off x="663025"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Aug 2017</a:t>
            </a:r>
            <a:endParaRPr b="0" i="0" sz="1400" u="none" cap="none" strike="noStrike">
              <a:solidFill>
                <a:srgbClr val="000000"/>
              </a:solidFill>
              <a:latin typeface="Arial"/>
              <a:ea typeface="Arial"/>
              <a:cs typeface="Arial"/>
              <a:sym typeface="Arial"/>
            </a:endParaRPr>
          </a:p>
        </p:txBody>
      </p:sp>
      <p:sp>
        <p:nvSpPr>
          <p:cNvPr id="660" name="Google Shape;660;g3ae21b786ff_0_1165"/>
          <p:cNvSpPr txBox="1"/>
          <p:nvPr/>
        </p:nvSpPr>
        <p:spPr>
          <a:xfrm>
            <a:off x="2635750" y="1414250"/>
            <a:ext cx="1086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2019</a:t>
            </a:r>
            <a:endParaRPr b="0" i="0" sz="1400" u="none" cap="none" strike="noStrike">
              <a:solidFill>
                <a:srgbClr val="000000"/>
              </a:solidFill>
              <a:latin typeface="Arial"/>
              <a:ea typeface="Arial"/>
              <a:cs typeface="Arial"/>
              <a:sym typeface="Arial"/>
            </a:endParaRPr>
          </a:p>
        </p:txBody>
      </p:sp>
      <p:sp>
        <p:nvSpPr>
          <p:cNvPr id="661" name="Google Shape;661;g3ae21b786ff_0_1165"/>
          <p:cNvSpPr txBox="1"/>
          <p:nvPr/>
        </p:nvSpPr>
        <p:spPr>
          <a:xfrm>
            <a:off x="4320426"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2020</a:t>
            </a:r>
            <a:endParaRPr b="0" i="0" sz="1400" u="none" cap="none" strike="noStrike">
              <a:solidFill>
                <a:srgbClr val="000000"/>
              </a:solidFill>
              <a:latin typeface="Arial"/>
              <a:ea typeface="Arial"/>
              <a:cs typeface="Arial"/>
              <a:sym typeface="Arial"/>
            </a:endParaRPr>
          </a:p>
        </p:txBody>
      </p:sp>
      <p:sp>
        <p:nvSpPr>
          <p:cNvPr id="662" name="Google Shape;662;g3ae21b786ff_0_1165"/>
          <p:cNvSpPr txBox="1"/>
          <p:nvPr/>
        </p:nvSpPr>
        <p:spPr>
          <a:xfrm>
            <a:off x="5843574" y="1414250"/>
            <a:ext cx="992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Feb 2021</a:t>
            </a:r>
            <a:endParaRPr b="0" i="0" sz="1400" u="none" cap="none" strike="noStrike">
              <a:solidFill>
                <a:srgbClr val="000000"/>
              </a:solidFill>
              <a:latin typeface="Arial"/>
              <a:ea typeface="Arial"/>
              <a:cs typeface="Arial"/>
              <a:sym typeface="Arial"/>
            </a:endParaRPr>
          </a:p>
        </p:txBody>
      </p:sp>
      <p:sp>
        <p:nvSpPr>
          <p:cNvPr id="663" name="Google Shape;663;g3ae21b786ff_0_1165"/>
          <p:cNvSpPr txBox="1"/>
          <p:nvPr/>
        </p:nvSpPr>
        <p:spPr>
          <a:xfrm>
            <a:off x="8666200" y="1414250"/>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Jan 2024</a:t>
            </a:r>
            <a:endParaRPr b="0" i="0" sz="1400" u="none" cap="none" strike="noStrike">
              <a:solidFill>
                <a:srgbClr val="000000"/>
              </a:solidFill>
              <a:latin typeface="Arial"/>
              <a:ea typeface="Arial"/>
              <a:cs typeface="Arial"/>
              <a:sym typeface="Arial"/>
            </a:endParaRPr>
          </a:p>
        </p:txBody>
      </p:sp>
      <p:sp>
        <p:nvSpPr>
          <p:cNvPr id="664" name="Google Shape;664;g3ae21b786ff_0_1165"/>
          <p:cNvSpPr txBox="1"/>
          <p:nvPr/>
        </p:nvSpPr>
        <p:spPr>
          <a:xfrm>
            <a:off x="10679777" y="1403712"/>
            <a:ext cx="9246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A5A5A5"/>
                </a:solidFill>
                <a:latin typeface="Arial"/>
                <a:ea typeface="Arial"/>
                <a:cs typeface="Arial"/>
                <a:sym typeface="Arial"/>
              </a:rPr>
              <a:t>Sept 2025</a:t>
            </a:r>
            <a:endParaRPr b="0" i="0" sz="1400" u="none" cap="none" strike="noStrike">
              <a:solidFill>
                <a:srgbClr val="000000"/>
              </a:solidFill>
              <a:latin typeface="Arial"/>
              <a:ea typeface="Arial"/>
              <a:cs typeface="Arial"/>
              <a:sym typeface="Arial"/>
            </a:endParaRPr>
          </a:p>
        </p:txBody>
      </p:sp>
      <p:sp>
        <p:nvSpPr>
          <p:cNvPr id="665" name="Google Shape;665;g3ae21b786ff_0_1165"/>
          <p:cNvSpPr txBox="1"/>
          <p:nvPr/>
        </p:nvSpPr>
        <p:spPr>
          <a:xfrm>
            <a:off x="0" y="275422"/>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64,625 (25%) of variants had a context change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g3ae21b786ff_0_1178"/>
          <p:cNvSpPr txBox="1"/>
          <p:nvPr>
            <p:ph idx="1" type="body"/>
          </p:nvPr>
        </p:nvSpPr>
        <p:spPr>
          <a:xfrm>
            <a:off x="457200"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We scored all VEP annotated versions of the 259,612 variants using MutPred2.</a:t>
            </a:r>
            <a:endParaRPr/>
          </a:p>
        </p:txBody>
      </p:sp>
      <p:sp>
        <p:nvSpPr>
          <p:cNvPr id="672" name="Google Shape;672;g3ae21b786ff_0_1178"/>
          <p:cNvSpPr txBox="1"/>
          <p:nvPr>
            <p:ph idx="2" type="body"/>
          </p:nvPr>
        </p:nvSpPr>
        <p:spPr>
          <a:xfrm>
            <a:off x="4372357"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We calibrated the MutPred2 scores to the ACMG/AMP Clinical Evidential strength guidelines.</a:t>
            </a:r>
            <a:endParaRPr/>
          </a:p>
        </p:txBody>
      </p:sp>
      <p:sp>
        <p:nvSpPr>
          <p:cNvPr id="673" name="Google Shape;673;g3ae21b786ff_0_1178"/>
          <p:cNvSpPr txBox="1"/>
          <p:nvPr>
            <p:ph idx="3" type="body"/>
          </p:nvPr>
        </p:nvSpPr>
        <p:spPr>
          <a:xfrm>
            <a:off x="8287514" y="1903612"/>
            <a:ext cx="3447300" cy="4040100"/>
          </a:xfrm>
          <a:prstGeom prst="rect">
            <a:avLst/>
          </a:prstGeom>
          <a:solidFill>
            <a:schemeClr val="lt2">
              <a:alpha val="49411"/>
            </a:schemeClr>
          </a:solidFill>
          <a:ln>
            <a:noFill/>
          </a:ln>
        </p:spPr>
        <p:txBody>
          <a:bodyPr anchorCtr="0" anchor="t" bIns="182875" lIns="182875" spcFirstLastPara="1" rIns="182875" wrap="square" tIns="182875">
            <a:noAutofit/>
          </a:bodyPr>
          <a:lstStyle/>
          <a:p>
            <a:pPr indent="0" lvl="0" marL="0" rtl="0" algn="l">
              <a:lnSpc>
                <a:spcPct val="100000"/>
              </a:lnSpc>
              <a:spcBef>
                <a:spcPts val="0"/>
              </a:spcBef>
              <a:spcAft>
                <a:spcPts val="0"/>
              </a:spcAft>
              <a:buClr>
                <a:srgbClr val="0082B3"/>
              </a:buClr>
              <a:buSzPts val="2400"/>
              <a:buNone/>
            </a:pPr>
            <a:r>
              <a:rPr lang="en-US" sz="2400">
                <a:solidFill>
                  <a:srgbClr val="0082B3"/>
                </a:solidFill>
              </a:rPr>
              <a:t>We tracked the changes in evidentiary strength across the VEP versions.</a:t>
            </a:r>
            <a:endParaRPr/>
          </a:p>
          <a:p>
            <a:pPr indent="0" lvl="0" marL="0" rtl="0" algn="l">
              <a:lnSpc>
                <a:spcPct val="100000"/>
              </a:lnSpc>
              <a:spcBef>
                <a:spcPts val="1000"/>
              </a:spcBef>
              <a:spcAft>
                <a:spcPts val="0"/>
              </a:spcAft>
              <a:buClr>
                <a:schemeClr val="dk1"/>
              </a:buClr>
              <a:buSzPts val="2400"/>
              <a:buNone/>
            </a:pPr>
            <a:r>
              <a:t/>
            </a:r>
            <a:endParaRPr sz="2400">
              <a:solidFill>
                <a:srgbClr val="0082B3"/>
              </a:solidFill>
            </a:endParaRPr>
          </a:p>
        </p:txBody>
      </p:sp>
      <p:sp>
        <p:nvSpPr>
          <p:cNvPr id="674" name="Google Shape;674;g3ae21b786ff_0_1178"/>
          <p:cNvSpPr txBox="1"/>
          <p:nvPr>
            <p:ph idx="4" type="body"/>
          </p:nvPr>
        </p:nvSpPr>
        <p:spPr>
          <a:xfrm>
            <a:off x="457199" y="1295399"/>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MutPred2</a:t>
            </a:r>
            <a:endParaRPr/>
          </a:p>
        </p:txBody>
      </p:sp>
      <p:sp>
        <p:nvSpPr>
          <p:cNvPr id="675" name="Google Shape;675;g3ae21b786ff_0_1178"/>
          <p:cNvSpPr txBox="1"/>
          <p:nvPr>
            <p:ph idx="5" type="body"/>
          </p:nvPr>
        </p:nvSpPr>
        <p:spPr>
          <a:xfrm>
            <a:off x="4372355" y="1295400"/>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Strength of Evidence</a:t>
            </a:r>
            <a:endParaRPr/>
          </a:p>
        </p:txBody>
      </p:sp>
      <p:sp>
        <p:nvSpPr>
          <p:cNvPr id="676" name="Google Shape;676;g3ae21b786ff_0_1178"/>
          <p:cNvSpPr txBox="1"/>
          <p:nvPr>
            <p:ph idx="6" type="body"/>
          </p:nvPr>
        </p:nvSpPr>
        <p:spPr>
          <a:xfrm>
            <a:off x="8287509" y="1295399"/>
            <a:ext cx="3447300" cy="608100"/>
          </a:xfrm>
          <a:prstGeom prst="rect">
            <a:avLst/>
          </a:prstGeom>
          <a:solidFill>
            <a:srgbClr val="0082B3"/>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2000"/>
              <a:buNone/>
            </a:pPr>
            <a:r>
              <a:rPr lang="en-US" sz="2000"/>
              <a:t>Change in Evidence across VEP versions</a:t>
            </a:r>
            <a:endParaRPr/>
          </a:p>
        </p:txBody>
      </p:sp>
      <p:sp>
        <p:nvSpPr>
          <p:cNvPr id="677" name="Google Shape;677;g3ae21b786ff_0_1178"/>
          <p:cNvSpPr/>
          <p:nvPr/>
        </p:nvSpPr>
        <p:spPr>
          <a:xfrm>
            <a:off x="3956857" y="3532910"/>
            <a:ext cx="390600" cy="357300"/>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8" name="Google Shape;678;g3ae21b786ff_0_1178"/>
          <p:cNvSpPr/>
          <p:nvPr/>
        </p:nvSpPr>
        <p:spPr>
          <a:xfrm>
            <a:off x="7858297" y="3532910"/>
            <a:ext cx="390600" cy="357300"/>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9" name="Google Shape;679;g3ae21b786ff_0_1178"/>
          <p:cNvSpPr txBox="1"/>
          <p:nvPr/>
        </p:nvSpPr>
        <p:spPr>
          <a:xfrm>
            <a:off x="0" y="275422"/>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impacts on strength of evidence of mutpred2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g3ae21b786ff_0_1191"/>
          <p:cNvSpPr txBox="1"/>
          <p:nvPr/>
        </p:nvSpPr>
        <p:spPr>
          <a:xfrm>
            <a:off x="0" y="229972"/>
            <a:ext cx="12192000" cy="829800"/>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100000"/>
              </a:lnSpc>
              <a:spcBef>
                <a:spcPts val="0"/>
              </a:spcBef>
              <a:spcAft>
                <a:spcPts val="0"/>
              </a:spcAft>
              <a:buClr>
                <a:schemeClr val="dk1"/>
              </a:buClr>
              <a:buSzPct val="100000"/>
              <a:buFont typeface="Arial"/>
              <a:buNone/>
            </a:pPr>
            <a:r>
              <a:rPr b="0" i="0" lang="en-US" sz="3600" u="none" cap="small" strike="noStrike">
                <a:solidFill>
                  <a:schemeClr val="dk1"/>
                </a:solidFill>
                <a:latin typeface="Arial"/>
                <a:ea typeface="Arial"/>
                <a:cs typeface="Arial"/>
                <a:sym typeface="Arial"/>
              </a:rPr>
              <a:t>16,734 (6%) of variants changed in their strength of evidence</a:t>
            </a:r>
            <a:endParaRPr b="0" i="0" sz="1400" u="none" cap="none" strike="noStrike">
              <a:solidFill>
                <a:srgbClr val="000000"/>
              </a:solidFill>
              <a:latin typeface="Arial"/>
              <a:ea typeface="Arial"/>
              <a:cs typeface="Arial"/>
              <a:sym typeface="Arial"/>
            </a:endParaRPr>
          </a:p>
        </p:txBody>
      </p:sp>
      <p:pic>
        <p:nvPicPr>
          <p:cNvPr id="686" name="Google Shape;686;g3ae21b786ff_0_1191"/>
          <p:cNvPicPr preferRelativeResize="0"/>
          <p:nvPr/>
        </p:nvPicPr>
        <p:blipFill rotWithShape="1">
          <a:blip r:embed="rId3">
            <a:alphaModFix/>
          </a:blip>
          <a:srcRect b="0" l="0" r="0" t="0"/>
          <a:stretch/>
        </p:blipFill>
        <p:spPr>
          <a:xfrm>
            <a:off x="0" y="1212175"/>
            <a:ext cx="12192000" cy="48398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id="692" name="Google Shape;692;g3ae21b786ff_0_1197"/>
          <p:cNvPicPr preferRelativeResize="0"/>
          <p:nvPr/>
        </p:nvPicPr>
        <p:blipFill rotWithShape="1">
          <a:blip r:embed="rId3">
            <a:alphaModFix/>
          </a:blip>
          <a:srcRect b="0" l="0" r="0" t="0"/>
          <a:stretch/>
        </p:blipFill>
        <p:spPr>
          <a:xfrm>
            <a:off x="2571750" y="1133338"/>
            <a:ext cx="7048500" cy="5029200"/>
          </a:xfrm>
          <a:prstGeom prst="rect">
            <a:avLst/>
          </a:prstGeom>
          <a:noFill/>
          <a:ln>
            <a:noFill/>
          </a:ln>
        </p:spPr>
      </p:pic>
      <p:sp>
        <p:nvSpPr>
          <p:cNvPr id="693" name="Google Shape;693;g3ae21b786ff_0_1197"/>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Changes in protein sequence can impact strength of evidence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pic>
        <p:nvPicPr>
          <p:cNvPr id="699" name="Google Shape;699;g3ae21b786ff_0_2034"/>
          <p:cNvPicPr preferRelativeResize="0"/>
          <p:nvPr/>
        </p:nvPicPr>
        <p:blipFill rotWithShape="1">
          <a:blip r:embed="rId3">
            <a:alphaModFix/>
          </a:blip>
          <a:srcRect b="0" l="0" r="0" t="0"/>
          <a:stretch/>
        </p:blipFill>
        <p:spPr>
          <a:xfrm>
            <a:off x="2571750" y="1133338"/>
            <a:ext cx="7048500" cy="5029200"/>
          </a:xfrm>
          <a:prstGeom prst="rect">
            <a:avLst/>
          </a:prstGeom>
          <a:noFill/>
          <a:ln>
            <a:noFill/>
          </a:ln>
        </p:spPr>
      </p:pic>
      <p:sp>
        <p:nvSpPr>
          <p:cNvPr id="700" name="Google Shape;700;g3ae21b786ff_0_2034"/>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Changes in protein sequence can impact strength of evidence</a:t>
            </a:r>
            <a:endParaRPr b="0" i="0" sz="1400" u="none" cap="none" strike="noStrike">
              <a:solidFill>
                <a:srgbClr val="000000"/>
              </a:solidFill>
              <a:latin typeface="Arial"/>
              <a:ea typeface="Arial"/>
              <a:cs typeface="Arial"/>
              <a:sym typeface="Arial"/>
            </a:endParaRPr>
          </a:p>
        </p:txBody>
      </p:sp>
      <p:sp>
        <p:nvSpPr>
          <p:cNvPr id="701" name="Google Shape;701;g3ae21b786ff_0_2034"/>
          <p:cNvSpPr txBox="1"/>
          <p:nvPr/>
        </p:nvSpPr>
        <p:spPr>
          <a:xfrm>
            <a:off x="8239700" y="4585225"/>
            <a:ext cx="3591900" cy="82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Great! Who cares?</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g3ae21b786ff_0_1203"/>
          <p:cNvSpPr txBox="1"/>
          <p:nvPr>
            <p:ph type="title"/>
          </p:nvPr>
        </p:nvSpPr>
        <p:spPr>
          <a:xfrm>
            <a:off x="457200" y="2770625"/>
            <a:ext cx="3492000" cy="3173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200"/>
              <a:buFont typeface="Arial"/>
              <a:buNone/>
            </a:pPr>
            <a:r>
              <a:rPr lang="en-US"/>
              <a:t>Precomputed Pathogenicity Tools</a:t>
            </a:r>
            <a:endParaRPr/>
          </a:p>
        </p:txBody>
      </p:sp>
      <p:sp>
        <p:nvSpPr>
          <p:cNvPr id="708" name="Google Shape;708;g3ae21b786ff_0_1203"/>
          <p:cNvSpPr txBox="1"/>
          <p:nvPr>
            <p:ph idx="1" type="body"/>
          </p:nvPr>
        </p:nvSpPr>
        <p:spPr>
          <a:xfrm>
            <a:off x="4519654" y="838200"/>
            <a:ext cx="7215000" cy="5105400"/>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rgbClr val="0082B3"/>
              </a:buClr>
              <a:buSzPts val="2400"/>
              <a:buFont typeface="Arial"/>
              <a:buChar char="•"/>
            </a:pPr>
            <a:r>
              <a:rPr lang="en-US" sz="2400">
                <a:solidFill>
                  <a:srgbClr val="0082B3"/>
                </a:solidFill>
              </a:rPr>
              <a:t>Many variant effect predictor tools such as AlphaMissense do not have a software package available for generating new scores.</a:t>
            </a:r>
            <a:endParaRPr/>
          </a:p>
          <a:p>
            <a:pPr indent="-285750" lvl="0" marL="285750" rtl="0" algn="l">
              <a:lnSpc>
                <a:spcPct val="100000"/>
              </a:lnSpc>
              <a:spcBef>
                <a:spcPts val="2200"/>
              </a:spcBef>
              <a:spcAft>
                <a:spcPts val="0"/>
              </a:spcAft>
              <a:buClr>
                <a:srgbClr val="0082B3"/>
              </a:buClr>
              <a:buSzPts val="2400"/>
              <a:buFont typeface="Arial"/>
              <a:buChar char="•"/>
            </a:pPr>
            <a:r>
              <a:rPr lang="en-US" sz="2400">
                <a:solidFill>
                  <a:srgbClr val="0082B3"/>
                </a:solidFill>
              </a:rPr>
              <a:t>Tool developers will precompute scores on all possible missense variants and release these for public use.</a:t>
            </a:r>
            <a:endParaRPr sz="2400">
              <a:solidFill>
                <a:srgbClr val="0082B3"/>
              </a:solidFill>
            </a:endParaRPr>
          </a:p>
          <a:p>
            <a:pPr indent="-285750" lvl="0" marL="285750" rtl="0" algn="l">
              <a:lnSpc>
                <a:spcPct val="100000"/>
              </a:lnSpc>
              <a:spcBef>
                <a:spcPts val="2200"/>
              </a:spcBef>
              <a:spcAft>
                <a:spcPts val="0"/>
              </a:spcAft>
              <a:buClr>
                <a:srgbClr val="0082B3"/>
              </a:buClr>
              <a:buSzPts val="2400"/>
              <a:buChar char="•"/>
            </a:pPr>
            <a:r>
              <a:rPr lang="en-US" sz="2400">
                <a:solidFill>
                  <a:srgbClr val="0082B3"/>
                </a:solidFill>
              </a:rPr>
              <a:t>These precomputes represent a snapshot of the chosen annotation database at the time of precompute and are not updated over time.</a:t>
            </a:r>
            <a:endParaRPr sz="2400">
              <a:solidFill>
                <a:srgbClr val="0082B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g3ae21b786ff_0_2041"/>
          <p:cNvSpPr txBox="1"/>
          <p:nvPr/>
        </p:nvSpPr>
        <p:spPr>
          <a:xfrm>
            <a:off x="0" y="229972"/>
            <a:ext cx="12192000" cy="829800"/>
          </a:xfrm>
          <a:prstGeom prst="rect">
            <a:avLst/>
          </a:prstGeom>
          <a:noFill/>
          <a:ln>
            <a:noFill/>
          </a:ln>
        </p:spPr>
        <p:txBody>
          <a:bodyPr anchorCtr="0" anchor="ctr" bIns="45700" lIns="91425" spcFirstLastPara="1" rIns="91425" wrap="square" tIns="45700">
            <a:normAutofit fontScale="92500"/>
          </a:bodyPr>
          <a:lstStyle/>
          <a:p>
            <a:pPr indent="0" lvl="0" marL="0" marR="0" rtl="0" algn="ctr">
              <a:lnSpc>
                <a:spcPct val="100000"/>
              </a:lnSpc>
              <a:spcBef>
                <a:spcPts val="0"/>
              </a:spcBef>
              <a:spcAft>
                <a:spcPts val="0"/>
              </a:spcAft>
              <a:buClr>
                <a:schemeClr val="dk1"/>
              </a:buClr>
              <a:buSzPct val="100000"/>
              <a:buFont typeface="Arial"/>
              <a:buNone/>
            </a:pPr>
            <a:r>
              <a:rPr b="0" i="0" lang="en-US" sz="3600" u="none" cap="small" strike="noStrike">
                <a:solidFill>
                  <a:schemeClr val="dk1"/>
                </a:solidFill>
                <a:latin typeface="Arial"/>
                <a:ea typeface="Arial"/>
                <a:cs typeface="Arial"/>
                <a:sym typeface="Arial"/>
              </a:rPr>
              <a:t>16,734 (6%) of variants changed in their strength of evidence</a:t>
            </a:r>
            <a:endParaRPr b="0" i="0" sz="1400" u="none" cap="none" strike="noStrike">
              <a:solidFill>
                <a:srgbClr val="000000"/>
              </a:solidFill>
              <a:latin typeface="Arial"/>
              <a:ea typeface="Arial"/>
              <a:cs typeface="Arial"/>
              <a:sym typeface="Arial"/>
            </a:endParaRPr>
          </a:p>
        </p:txBody>
      </p:sp>
      <p:pic>
        <p:nvPicPr>
          <p:cNvPr id="715" name="Google Shape;715;g3ae21b786ff_0_2041"/>
          <p:cNvPicPr preferRelativeResize="0"/>
          <p:nvPr/>
        </p:nvPicPr>
        <p:blipFill rotWithShape="1">
          <a:blip r:embed="rId3">
            <a:alphaModFix/>
          </a:blip>
          <a:srcRect b="0" l="0" r="0" t="0"/>
          <a:stretch/>
        </p:blipFill>
        <p:spPr>
          <a:xfrm>
            <a:off x="0" y="1212175"/>
            <a:ext cx="12192000" cy="4839899"/>
          </a:xfrm>
          <a:prstGeom prst="rect">
            <a:avLst/>
          </a:prstGeom>
          <a:noFill/>
          <a:ln>
            <a:noFill/>
          </a:ln>
        </p:spPr>
      </p:pic>
      <p:sp>
        <p:nvSpPr>
          <p:cNvPr id="716" name="Google Shape;716;g3ae21b786ff_0_2041"/>
          <p:cNvSpPr/>
          <p:nvPr/>
        </p:nvSpPr>
        <p:spPr>
          <a:xfrm>
            <a:off x="6786550" y="1802950"/>
            <a:ext cx="425100" cy="3946200"/>
          </a:xfrm>
          <a:prstGeom prst="rect">
            <a:avLst/>
          </a:prstGeom>
          <a:noFill/>
          <a:ln cap="flat" cmpd="sng" w="28575">
            <a:solidFill>
              <a:srgbClr val="FF33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g3ae4d1675ae_0_4"/>
          <p:cNvSpPr txBox="1"/>
          <p:nvPr>
            <p:ph type="title"/>
          </p:nvPr>
        </p:nvSpPr>
        <p:spPr>
          <a:xfrm>
            <a:off x="457200" y="2770625"/>
            <a:ext cx="3492000" cy="3173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200"/>
              <a:buFont typeface="Arial"/>
              <a:buNone/>
            </a:pPr>
            <a:r>
              <a:rPr lang="en-US"/>
              <a:t>Precomputed Pathogenicity Tools</a:t>
            </a:r>
            <a:endParaRPr/>
          </a:p>
        </p:txBody>
      </p:sp>
      <p:sp>
        <p:nvSpPr>
          <p:cNvPr id="723" name="Google Shape;723;g3ae4d1675ae_0_4"/>
          <p:cNvSpPr txBox="1"/>
          <p:nvPr>
            <p:ph idx="1" type="body"/>
          </p:nvPr>
        </p:nvSpPr>
        <p:spPr>
          <a:xfrm>
            <a:off x="4519654" y="838200"/>
            <a:ext cx="7215000" cy="5105400"/>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rgbClr val="0082B3"/>
              </a:buClr>
              <a:buSzPts val="2400"/>
              <a:buFont typeface="Arial"/>
              <a:buChar char="•"/>
            </a:pPr>
            <a:r>
              <a:rPr lang="en-US" sz="2400">
                <a:solidFill>
                  <a:srgbClr val="0082B3"/>
                </a:solidFill>
              </a:rPr>
              <a:t>Many variant effect predictor tools such as AlphaMissense do not have a software package available for generating new scores.</a:t>
            </a:r>
            <a:endParaRPr/>
          </a:p>
          <a:p>
            <a:pPr indent="-285750" lvl="0" marL="285750" rtl="0" algn="l">
              <a:lnSpc>
                <a:spcPct val="100000"/>
              </a:lnSpc>
              <a:spcBef>
                <a:spcPts val="2200"/>
              </a:spcBef>
              <a:spcAft>
                <a:spcPts val="0"/>
              </a:spcAft>
              <a:buClr>
                <a:srgbClr val="0082B3"/>
              </a:buClr>
              <a:buSzPts val="2400"/>
              <a:buFont typeface="Arial"/>
              <a:buChar char="•"/>
            </a:pPr>
            <a:r>
              <a:rPr lang="en-US" sz="2400">
                <a:solidFill>
                  <a:srgbClr val="0082B3"/>
                </a:solidFill>
              </a:rPr>
              <a:t>Tool developers will precompute scores on all possible missense variants and release these for public use.</a:t>
            </a:r>
            <a:endParaRPr sz="2400">
              <a:solidFill>
                <a:srgbClr val="0082B3"/>
              </a:solidFill>
            </a:endParaRPr>
          </a:p>
          <a:p>
            <a:pPr indent="-285750" lvl="0" marL="285750" rtl="0" algn="l">
              <a:lnSpc>
                <a:spcPct val="100000"/>
              </a:lnSpc>
              <a:spcBef>
                <a:spcPts val="2200"/>
              </a:spcBef>
              <a:spcAft>
                <a:spcPts val="0"/>
              </a:spcAft>
              <a:buClr>
                <a:srgbClr val="0082B3"/>
              </a:buClr>
              <a:buSzPts val="2400"/>
              <a:buChar char="•"/>
            </a:pPr>
            <a:r>
              <a:rPr lang="en-US" sz="2400">
                <a:solidFill>
                  <a:srgbClr val="0082B3"/>
                </a:solidFill>
              </a:rPr>
              <a:t>These precomputes represent a snapshot of the chosen annotation database at the time of precompute and are not updated over time.</a:t>
            </a:r>
            <a:endParaRPr sz="2400">
              <a:solidFill>
                <a:srgbClr val="0082B3"/>
              </a:solidFill>
            </a:endParaRPr>
          </a:p>
          <a:p>
            <a:pPr indent="-285750" lvl="0" marL="285750" rtl="0" algn="l">
              <a:lnSpc>
                <a:spcPct val="100000"/>
              </a:lnSpc>
              <a:spcBef>
                <a:spcPts val="2200"/>
              </a:spcBef>
              <a:spcAft>
                <a:spcPts val="0"/>
              </a:spcAft>
              <a:buClr>
                <a:srgbClr val="0082B3"/>
              </a:buClr>
              <a:buSzPts val="2400"/>
              <a:buChar char="•"/>
            </a:pPr>
            <a:r>
              <a:rPr lang="en-US" sz="2400">
                <a:solidFill>
                  <a:srgbClr val="0082B3"/>
                </a:solidFill>
              </a:rPr>
              <a:t>Can we score the MANE select isoforms of our ClinAction variants?</a:t>
            </a:r>
            <a:endParaRPr sz="2400">
              <a:solidFill>
                <a:srgbClr val="0082B3"/>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g3ae21b786ff_0_1224"/>
          <p:cNvSpPr txBox="1"/>
          <p:nvPr>
            <p:ph type="title"/>
          </p:nvPr>
        </p:nvSpPr>
        <p:spPr>
          <a:xfrm>
            <a:off x="457200" y="2770632"/>
            <a:ext cx="3176400" cy="3173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US" sz="3600"/>
              <a:t>Precomputed scores</a:t>
            </a:r>
            <a:endParaRPr/>
          </a:p>
        </p:txBody>
      </p:sp>
      <p:sp>
        <p:nvSpPr>
          <p:cNvPr id="730" name="Google Shape;730;g3ae21b786ff_0_1224"/>
          <p:cNvSpPr txBox="1"/>
          <p:nvPr/>
        </p:nvSpPr>
        <p:spPr>
          <a:xfrm>
            <a:off x="4482675" y="2158025"/>
            <a:ext cx="6618900" cy="160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082B3"/>
                </a:solidFill>
                <a:latin typeface="Arial"/>
                <a:ea typeface="Arial"/>
                <a:cs typeface="Arial"/>
                <a:sym typeface="Arial"/>
              </a:rPr>
              <a:t>Of the 259,612 variants, how many </a:t>
            </a:r>
            <a:r>
              <a:rPr lang="en-US" sz="2900">
                <a:solidFill>
                  <a:srgbClr val="0082B3"/>
                </a:solidFill>
              </a:rPr>
              <a:t>AlphaMissense scores can</a:t>
            </a:r>
            <a:r>
              <a:rPr b="0" i="0" lang="en-US" sz="2900" u="none" cap="none" strike="noStrike">
                <a:solidFill>
                  <a:srgbClr val="0082B3"/>
                </a:solidFill>
                <a:latin typeface="Arial"/>
                <a:ea typeface="Arial"/>
                <a:cs typeface="Arial"/>
                <a:sym typeface="Arial"/>
              </a:rPr>
              <a:t> be directly mapped to a MANE select isoform? </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g3ae21b786ff_0_2054"/>
          <p:cNvSpPr txBox="1"/>
          <p:nvPr>
            <p:ph type="title"/>
          </p:nvPr>
        </p:nvSpPr>
        <p:spPr>
          <a:xfrm>
            <a:off x="457200" y="2770632"/>
            <a:ext cx="3176400" cy="3173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Arial"/>
              <a:buNone/>
            </a:pPr>
            <a:r>
              <a:rPr lang="en-US" sz="3600"/>
              <a:t>Precomputed scores</a:t>
            </a:r>
            <a:endParaRPr/>
          </a:p>
        </p:txBody>
      </p:sp>
      <p:graphicFrame>
        <p:nvGraphicFramePr>
          <p:cNvPr id="737" name="Google Shape;737;g3ae21b786ff_0_2054"/>
          <p:cNvGraphicFramePr/>
          <p:nvPr/>
        </p:nvGraphicFramePr>
        <p:xfrm>
          <a:off x="4482592" y="3808982"/>
          <a:ext cx="3000000" cy="3000000"/>
        </p:xfrm>
        <a:graphic>
          <a:graphicData uri="http://schemas.openxmlformats.org/drawingml/2006/table">
            <a:tbl>
              <a:tblPr bandRow="1" firstRow="1">
                <a:noFill/>
                <a:tableStyleId>{C0684F8F-A4B9-44FA-AC1A-114D75F630FE}</a:tableStyleId>
              </a:tblPr>
              <a:tblGrid>
                <a:gridCol w="2470500"/>
                <a:gridCol w="1942200"/>
                <a:gridCol w="2206350"/>
              </a:tblGrid>
              <a:tr h="506925">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Canonical Status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Tool</a:t>
                      </a:r>
                      <a:endParaRPr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Scored</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VEP v115 MANEv</a:t>
                      </a:r>
                      <a:r>
                        <a:rPr lang="en-US" sz="1800"/>
                        <a:t>1.4</a:t>
                      </a:r>
                      <a:endParaRPr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AlphaMissense</a:t>
                      </a:r>
                      <a:endParaRPr sz="18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225,257 (87%)</a:t>
                      </a:r>
                      <a:endParaRPr sz="1800" u="none" cap="none" strike="noStrike"/>
                    </a:p>
                  </a:txBody>
                  <a:tcPr marT="45725" marB="45725" marR="91450" marL="91450"/>
                </a:tc>
              </a:tr>
            </a:tbl>
          </a:graphicData>
        </a:graphic>
      </p:graphicFrame>
      <p:sp>
        <p:nvSpPr>
          <p:cNvPr id="738" name="Google Shape;738;g3ae21b786ff_0_2054"/>
          <p:cNvSpPr txBox="1"/>
          <p:nvPr/>
        </p:nvSpPr>
        <p:spPr>
          <a:xfrm>
            <a:off x="4482677" y="2158025"/>
            <a:ext cx="6618900" cy="612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082B3"/>
                </a:solidFill>
                <a:latin typeface="Arial"/>
                <a:ea typeface="Arial"/>
                <a:cs typeface="Arial"/>
                <a:sym typeface="Arial"/>
              </a:rPr>
              <a:t>Of the 259,612 variants, how many </a:t>
            </a:r>
            <a:r>
              <a:rPr lang="en-US" sz="2900">
                <a:solidFill>
                  <a:srgbClr val="0082B3"/>
                </a:solidFill>
              </a:rPr>
              <a:t>AlphaMissense scores can</a:t>
            </a:r>
            <a:r>
              <a:rPr b="0" i="0" lang="en-US" sz="2900" u="none" cap="none" strike="noStrike">
                <a:solidFill>
                  <a:srgbClr val="0082B3"/>
                </a:solidFill>
                <a:latin typeface="Arial"/>
                <a:ea typeface="Arial"/>
                <a:cs typeface="Arial"/>
                <a:sym typeface="Arial"/>
              </a:rPr>
              <a:t> be directly mapped to a MANE select isoform? </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g3ae21b786ff_0_1239"/>
          <p:cNvSpPr txBox="1"/>
          <p:nvPr>
            <p:ph idx="1" type="body"/>
          </p:nvPr>
        </p:nvSpPr>
        <p:spPr>
          <a:xfrm>
            <a:off x="457200" y="1295399"/>
            <a:ext cx="11277600" cy="5157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2000"/>
              <a:buNone/>
            </a:pPr>
            <a:r>
              <a:rPr b="1" i="1" lang="en-US" sz="2000"/>
              <a:t>Recommendations for Pathogenicity Predictor Developers</a:t>
            </a:r>
            <a:endParaRPr b="1" i="1"/>
          </a:p>
          <a:p>
            <a:pPr indent="-247650" lvl="0" marL="285750" rtl="0" algn="l">
              <a:lnSpc>
                <a:spcPct val="100000"/>
              </a:lnSpc>
              <a:spcBef>
                <a:spcPts val="1000"/>
              </a:spcBef>
              <a:spcAft>
                <a:spcPts val="0"/>
              </a:spcAft>
              <a:buClr>
                <a:schemeClr val="dk1"/>
              </a:buClr>
              <a:buSzPts val="1200"/>
              <a:buFont typeface="Arial"/>
              <a:buChar char="•"/>
            </a:pPr>
            <a:r>
              <a:rPr lang="en-US" sz="2200"/>
              <a:t>Release tool as an executable</a:t>
            </a:r>
            <a:endParaRPr sz="2200"/>
          </a:p>
          <a:p>
            <a:pPr indent="-247650" lvl="0" marL="285750" rtl="0" algn="l">
              <a:lnSpc>
                <a:spcPct val="100000"/>
              </a:lnSpc>
              <a:spcBef>
                <a:spcPts val="1000"/>
              </a:spcBef>
              <a:spcAft>
                <a:spcPts val="0"/>
              </a:spcAft>
              <a:buClr>
                <a:schemeClr val="dk1"/>
              </a:buClr>
              <a:buSzPts val="1200"/>
              <a:buFont typeface="Arial"/>
              <a:buChar char="•"/>
            </a:pPr>
            <a:r>
              <a:rPr lang="en-US" sz="2200"/>
              <a:t>Precompute on MANE select isoforms as a minimum viable product</a:t>
            </a:r>
            <a:endParaRPr sz="2200"/>
          </a:p>
          <a:p>
            <a:pPr indent="-247650" lvl="0" marL="285750" rtl="0" algn="l">
              <a:lnSpc>
                <a:spcPct val="100000"/>
              </a:lnSpc>
              <a:spcBef>
                <a:spcPts val="1000"/>
              </a:spcBef>
              <a:spcAft>
                <a:spcPts val="0"/>
              </a:spcAft>
              <a:buClr>
                <a:schemeClr val="dk1"/>
              </a:buClr>
              <a:buSzPts val="1200"/>
              <a:buFont typeface="Arial"/>
              <a:buChar char="•"/>
            </a:pPr>
            <a:r>
              <a:rPr lang="en-US" sz="2200"/>
              <a:t>Precompute scores on versioned proteins</a:t>
            </a:r>
            <a:endParaRPr sz="2200"/>
          </a:p>
          <a:p>
            <a:pPr indent="-247650" lvl="0" marL="285750" rtl="0" algn="l">
              <a:lnSpc>
                <a:spcPct val="100000"/>
              </a:lnSpc>
              <a:spcBef>
                <a:spcPts val="1000"/>
              </a:spcBef>
              <a:spcAft>
                <a:spcPts val="0"/>
              </a:spcAft>
              <a:buClr>
                <a:schemeClr val="dk1"/>
              </a:buClr>
              <a:buSzPts val="1200"/>
              <a:buFont typeface="Arial"/>
              <a:buChar char="•"/>
            </a:pPr>
            <a:r>
              <a:rPr lang="en-US" sz="2200"/>
              <a:t>Regularly release updated precomputed scores</a:t>
            </a:r>
            <a:endParaRPr sz="2200"/>
          </a:p>
          <a:p>
            <a:pPr indent="0" lvl="0" marL="0" rtl="0" algn="l">
              <a:lnSpc>
                <a:spcPct val="100000"/>
              </a:lnSpc>
              <a:spcBef>
                <a:spcPts val="1000"/>
              </a:spcBef>
              <a:spcAft>
                <a:spcPts val="0"/>
              </a:spcAft>
              <a:buSzPts val="1800"/>
              <a:buNone/>
            </a:pPr>
            <a:r>
              <a:t/>
            </a:r>
            <a:endParaRPr sz="2200"/>
          </a:p>
          <a:p>
            <a:pPr indent="0" lvl="0" marL="0" rtl="0" algn="l">
              <a:lnSpc>
                <a:spcPct val="100000"/>
              </a:lnSpc>
              <a:spcBef>
                <a:spcPts val="2200"/>
              </a:spcBef>
              <a:spcAft>
                <a:spcPts val="0"/>
              </a:spcAft>
              <a:buClr>
                <a:schemeClr val="dk1"/>
              </a:buClr>
              <a:buSzPts val="2000"/>
              <a:buNone/>
            </a:pPr>
            <a:r>
              <a:rPr b="1" i="1" lang="en-US" sz="2000"/>
              <a:t>Recommendations to Bioinformatics and Geneticists when using variant effect predictors</a:t>
            </a:r>
            <a:endParaRPr sz="2000"/>
          </a:p>
          <a:p>
            <a:pPr indent="-247650" lvl="0" marL="285750" rtl="0" algn="l">
              <a:lnSpc>
                <a:spcPct val="100000"/>
              </a:lnSpc>
              <a:spcBef>
                <a:spcPts val="1000"/>
              </a:spcBef>
              <a:spcAft>
                <a:spcPts val="0"/>
              </a:spcAft>
              <a:buClr>
                <a:schemeClr val="dk1"/>
              </a:buClr>
              <a:buSzPts val="1200"/>
              <a:buFont typeface="Arial"/>
              <a:buChar char="•"/>
            </a:pPr>
            <a:r>
              <a:rPr lang="en-US" sz="2200"/>
              <a:t>Map to proteins using the version number in ENST and ENSP ids and the isoform number for UniProt proteins.</a:t>
            </a:r>
            <a:endParaRPr sz="2200"/>
          </a:p>
          <a:p>
            <a:pPr indent="-247650" lvl="0" marL="285750" rtl="0" algn="l">
              <a:lnSpc>
                <a:spcPct val="100000"/>
              </a:lnSpc>
              <a:spcBef>
                <a:spcPts val="1000"/>
              </a:spcBef>
              <a:spcAft>
                <a:spcPts val="0"/>
              </a:spcAft>
              <a:buClr>
                <a:schemeClr val="dk1"/>
              </a:buClr>
              <a:buSzPts val="1200"/>
              <a:buFont typeface="Arial"/>
              <a:buChar char="•"/>
            </a:pPr>
            <a:r>
              <a:rPr lang="en-US" sz="2200"/>
              <a:t>Use MANE select as the default isoform when scoring coding variants at the genomic level.</a:t>
            </a:r>
            <a:endParaRPr sz="2200"/>
          </a:p>
        </p:txBody>
      </p:sp>
      <p:sp>
        <p:nvSpPr>
          <p:cNvPr id="745" name="Google Shape;745;g3ae21b786ff_0_1239"/>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700" u="none" cap="small" strike="noStrike">
                <a:solidFill>
                  <a:schemeClr val="dk1"/>
                </a:solidFill>
                <a:latin typeface="Arial"/>
                <a:ea typeface="Arial"/>
                <a:cs typeface="Arial"/>
                <a:sym typeface="Arial"/>
              </a:rPr>
              <a:t>Building recommendations for the community</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g3ae21b786ff_0_1736"/>
          <p:cNvSpPr txBox="1"/>
          <p:nvPr>
            <p:ph idx="1" type="body"/>
          </p:nvPr>
        </p:nvSpPr>
        <p:spPr>
          <a:xfrm>
            <a:off x="457200" y="1295400"/>
            <a:ext cx="11277600" cy="5235900"/>
          </a:xfrm>
          <a:prstGeom prst="rect">
            <a:avLst/>
          </a:prstGeom>
          <a:noFill/>
          <a:ln>
            <a:noFill/>
          </a:ln>
        </p:spPr>
        <p:txBody>
          <a:bodyPr anchorCtr="0" anchor="t" bIns="0" lIns="0" spcFirstLastPara="1" rIns="0" wrap="square" tIns="0">
            <a:noAutofit/>
          </a:bodyPr>
          <a:lstStyle/>
          <a:p>
            <a:pPr indent="-330200" lvl="0" marL="457200" rtl="0" algn="l">
              <a:lnSpc>
                <a:spcPct val="100000"/>
              </a:lnSpc>
              <a:spcBef>
                <a:spcPts val="0"/>
              </a:spcBef>
              <a:spcAft>
                <a:spcPts val="0"/>
              </a:spcAft>
              <a:buSzPts val="1600"/>
              <a:buChar char="•"/>
            </a:pPr>
            <a:r>
              <a:rPr lang="en-US" sz="2600"/>
              <a:t>Precomputed scores may not be in sync with isoform and sequence information in databases.</a:t>
            </a:r>
            <a:endParaRPr sz="2600"/>
          </a:p>
          <a:p>
            <a:pPr indent="-330200" lvl="0" marL="457200" rtl="0" algn="l">
              <a:lnSpc>
                <a:spcPct val="100000"/>
              </a:lnSpc>
              <a:spcBef>
                <a:spcPts val="1000"/>
              </a:spcBef>
              <a:spcAft>
                <a:spcPts val="0"/>
              </a:spcAft>
              <a:buSzPts val="1600"/>
              <a:buChar char="•"/>
            </a:pPr>
            <a:r>
              <a:rPr lang="en-US" sz="2600"/>
              <a:t>MANE is fixing this issue BUT predictors are already out of sync.</a:t>
            </a:r>
            <a:endParaRPr sz="2600"/>
          </a:p>
          <a:p>
            <a:pPr indent="-330200" lvl="0" marL="457200" rtl="0" algn="l">
              <a:lnSpc>
                <a:spcPct val="100000"/>
              </a:lnSpc>
              <a:spcBef>
                <a:spcPts val="1000"/>
              </a:spcBef>
              <a:spcAft>
                <a:spcPts val="0"/>
              </a:spcAft>
              <a:buSzPts val="1600"/>
              <a:buChar char="•"/>
            </a:pPr>
            <a:r>
              <a:rPr lang="en-US" sz="2600"/>
              <a:t>These results are most likely conservative estimates since the genes in question are clinically relevant.</a:t>
            </a:r>
            <a:endParaRPr sz="2600"/>
          </a:p>
          <a:p>
            <a:pPr indent="-330200" lvl="0" marL="457200" rtl="0" algn="l">
              <a:lnSpc>
                <a:spcPct val="100000"/>
              </a:lnSpc>
              <a:spcBef>
                <a:spcPts val="1000"/>
              </a:spcBef>
              <a:spcAft>
                <a:spcPts val="0"/>
              </a:spcAft>
              <a:buSzPts val="1600"/>
              <a:buChar char="•"/>
            </a:pPr>
            <a:r>
              <a:rPr lang="en-US" sz="2600"/>
              <a:t>As variant effect predictors are more widely used in clinical interpretation, we’ll need best practices for our annotation pipelines.</a:t>
            </a:r>
            <a:endParaRPr sz="2600"/>
          </a:p>
          <a:p>
            <a:pPr indent="0" lvl="0" marL="0" rtl="0" algn="l">
              <a:lnSpc>
                <a:spcPct val="100000"/>
              </a:lnSpc>
              <a:spcBef>
                <a:spcPts val="1000"/>
              </a:spcBef>
              <a:spcAft>
                <a:spcPts val="0"/>
              </a:spcAft>
              <a:buSzPts val="1800"/>
              <a:buNone/>
            </a:pPr>
            <a:r>
              <a:t/>
            </a:r>
            <a:endParaRPr sz="2600"/>
          </a:p>
          <a:p>
            <a:pPr indent="0" lvl="0" marL="0" rtl="0" algn="l">
              <a:lnSpc>
                <a:spcPct val="100000"/>
              </a:lnSpc>
              <a:spcBef>
                <a:spcPts val="1000"/>
              </a:spcBef>
              <a:spcAft>
                <a:spcPts val="0"/>
              </a:spcAft>
              <a:buSzPts val="1800"/>
              <a:buNone/>
            </a:pPr>
            <a:r>
              <a:rPr lang="en-US" sz="2600"/>
              <a:t>Come to my poster for more results!</a:t>
            </a:r>
            <a:endParaRPr sz="2600"/>
          </a:p>
          <a:p>
            <a:pPr indent="-330200" lvl="0" marL="457200" rtl="0" algn="l">
              <a:lnSpc>
                <a:spcPct val="100000"/>
              </a:lnSpc>
              <a:spcBef>
                <a:spcPts val="1000"/>
              </a:spcBef>
              <a:spcAft>
                <a:spcPts val="0"/>
              </a:spcAft>
              <a:buSzPts val="1600"/>
              <a:buChar char="•"/>
            </a:pPr>
            <a:r>
              <a:rPr lang="en-US" sz="2600"/>
              <a:t>Additional issues when mapping between databases (Ensembl to Uniprot)</a:t>
            </a:r>
            <a:endParaRPr sz="2600"/>
          </a:p>
        </p:txBody>
      </p:sp>
      <p:sp>
        <p:nvSpPr>
          <p:cNvPr id="752" name="Google Shape;752;g3ae21b786ff_0_1736"/>
          <p:cNvSpPr txBox="1"/>
          <p:nvPr>
            <p:ph idx="12" type="sldNum"/>
          </p:nvPr>
        </p:nvSpPr>
        <p:spPr>
          <a:xfrm>
            <a:off x="11339384" y="6399800"/>
            <a:ext cx="395400" cy="4578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
        <p:nvSpPr>
          <p:cNvPr id="753" name="Google Shape;753;g3ae21b786ff_0_1736"/>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Conclusions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g3ae21b786ff_0_1245"/>
          <p:cNvSpPr txBox="1"/>
          <p:nvPr>
            <p:ph type="title"/>
          </p:nvPr>
        </p:nvSpPr>
        <p:spPr>
          <a:xfrm>
            <a:off x="457200" y="457200"/>
            <a:ext cx="11277600" cy="381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accent1"/>
              </a:buClr>
              <a:buSzPts val="3200"/>
              <a:buFont typeface="Arial"/>
              <a:buNone/>
            </a:pPr>
            <a:r>
              <a:rPr lang="en-US"/>
              <a:t>Acknowledgements</a:t>
            </a:r>
            <a:endParaRPr/>
          </a:p>
        </p:txBody>
      </p:sp>
      <p:sp>
        <p:nvSpPr>
          <p:cNvPr id="759" name="Google Shape;759;g3ae21b786ff_0_1245"/>
          <p:cNvSpPr txBox="1"/>
          <p:nvPr>
            <p:ph idx="1" type="body"/>
          </p:nvPr>
        </p:nvSpPr>
        <p:spPr>
          <a:xfrm>
            <a:off x="612649" y="1295400"/>
            <a:ext cx="3469500" cy="4648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3F3F3F"/>
              </a:buClr>
              <a:buSzPts val="2000"/>
              <a:buNone/>
            </a:pPr>
            <a:r>
              <a:rPr b="1" lang="en-US" sz="2400">
                <a:solidFill>
                  <a:srgbClr val="3F3F3F"/>
                </a:solidFill>
              </a:rPr>
              <a:t>Pejaver Lab Members</a:t>
            </a:r>
            <a:endParaRPr sz="2400"/>
          </a:p>
          <a:p>
            <a:pPr indent="-285750" lvl="0" marL="285750" rtl="0" algn="l">
              <a:lnSpc>
                <a:spcPct val="100000"/>
              </a:lnSpc>
              <a:spcBef>
                <a:spcPts val="1000"/>
              </a:spcBef>
              <a:spcAft>
                <a:spcPts val="0"/>
              </a:spcAft>
              <a:buClr>
                <a:srgbClr val="3F3F3F"/>
              </a:buClr>
              <a:buSzPts val="1800"/>
              <a:buFont typeface="Arial"/>
              <a:buChar char="•"/>
            </a:pPr>
            <a:r>
              <a:rPr lang="en-US">
                <a:solidFill>
                  <a:srgbClr val="3F3F3F"/>
                </a:solidFill>
              </a:rPr>
              <a:t>Himanshu Sharma</a:t>
            </a:r>
            <a:endParaRPr/>
          </a:p>
          <a:p>
            <a:pPr indent="-285750" lvl="0" marL="285750" rtl="0" algn="l">
              <a:lnSpc>
                <a:spcPct val="100000"/>
              </a:lnSpc>
              <a:spcBef>
                <a:spcPts val="1000"/>
              </a:spcBef>
              <a:spcAft>
                <a:spcPts val="0"/>
              </a:spcAft>
              <a:buClr>
                <a:srgbClr val="3F3F3F"/>
              </a:buClr>
              <a:buSzPts val="1800"/>
              <a:buFont typeface="Arial"/>
              <a:buChar char="•"/>
            </a:pPr>
            <a:r>
              <a:rPr lang="en-US">
                <a:solidFill>
                  <a:srgbClr val="3F3F3F"/>
                </a:solidFill>
              </a:rPr>
              <a:t>MG Syed</a:t>
            </a:r>
            <a:endParaRPr/>
          </a:p>
          <a:p>
            <a:pPr indent="-285750" lvl="0" marL="285750" rtl="0" algn="l">
              <a:lnSpc>
                <a:spcPct val="100000"/>
              </a:lnSpc>
              <a:spcBef>
                <a:spcPts val="1000"/>
              </a:spcBef>
              <a:spcAft>
                <a:spcPts val="0"/>
              </a:spcAft>
              <a:buClr>
                <a:srgbClr val="3F3F3F"/>
              </a:buClr>
              <a:buSzPts val="1800"/>
              <a:buFont typeface="Arial"/>
              <a:buChar char="•"/>
            </a:pPr>
            <a:r>
              <a:rPr lang="en-US">
                <a:solidFill>
                  <a:srgbClr val="3F3F3F"/>
                </a:solidFill>
              </a:rPr>
              <a:t>Deepa Sarkar</a:t>
            </a:r>
            <a:endParaRPr/>
          </a:p>
          <a:p>
            <a:pPr indent="-285750" lvl="0" marL="285750" rtl="0" algn="l">
              <a:lnSpc>
                <a:spcPct val="100000"/>
              </a:lnSpc>
              <a:spcBef>
                <a:spcPts val="1000"/>
              </a:spcBef>
              <a:spcAft>
                <a:spcPts val="0"/>
              </a:spcAft>
              <a:buClr>
                <a:srgbClr val="3F3F3F"/>
              </a:buClr>
              <a:buSzPts val="1800"/>
              <a:buFont typeface="Arial"/>
              <a:buChar char="•"/>
            </a:pPr>
            <a:r>
              <a:rPr lang="en-US">
                <a:solidFill>
                  <a:srgbClr val="3F3F3F"/>
                </a:solidFill>
              </a:rPr>
              <a:t>Matthew Neky</a:t>
            </a:r>
            <a:endParaRPr/>
          </a:p>
        </p:txBody>
      </p:sp>
      <p:sp>
        <p:nvSpPr>
          <p:cNvPr id="760" name="Google Shape;760;g3ae21b786ff_0_1245"/>
          <p:cNvSpPr txBox="1"/>
          <p:nvPr/>
        </p:nvSpPr>
        <p:spPr>
          <a:xfrm>
            <a:off x="4711475" y="1207625"/>
            <a:ext cx="4541400" cy="2232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2400"/>
              <a:buFont typeface="Arial"/>
              <a:buNone/>
            </a:pPr>
            <a:r>
              <a:rPr b="1" i="0" lang="en-US" sz="2400" u="none" cap="none" strike="noStrike">
                <a:solidFill>
                  <a:srgbClr val="3F3F3F"/>
                </a:solidFill>
                <a:latin typeface="Arial"/>
                <a:ea typeface="Arial"/>
                <a:cs typeface="Arial"/>
                <a:sym typeface="Arial"/>
              </a:rPr>
              <a:t>CAGI 7 Organizers </a:t>
            </a:r>
            <a:endParaRPr b="0" i="0" sz="2400" u="none" cap="none" strike="noStrike">
              <a:solidFill>
                <a:schemeClr val="dk1"/>
              </a:solidFill>
              <a:latin typeface="Arial"/>
              <a:ea typeface="Arial"/>
              <a:cs typeface="Arial"/>
              <a:sym typeface="Arial"/>
            </a:endParaRPr>
          </a:p>
          <a:p>
            <a:pPr indent="-285750" lvl="0" marL="285750" marR="0" rtl="0" algn="l">
              <a:lnSpc>
                <a:spcPct val="100000"/>
              </a:lnSpc>
              <a:spcBef>
                <a:spcPts val="1000"/>
              </a:spcBef>
              <a:spcAft>
                <a:spcPts val="0"/>
              </a:spcAft>
              <a:buClr>
                <a:srgbClr val="3F3F3F"/>
              </a:buClr>
              <a:buSzPts val="1800"/>
              <a:buFont typeface="Arial"/>
              <a:buChar char="•"/>
            </a:pPr>
            <a:r>
              <a:rPr b="0" i="0" lang="en-US" sz="2800" u="none" cap="none" strike="noStrike">
                <a:solidFill>
                  <a:srgbClr val="3F3F3F"/>
                </a:solidFill>
                <a:latin typeface="Arial"/>
                <a:ea typeface="Arial"/>
                <a:cs typeface="Arial"/>
                <a:sym typeface="Arial"/>
              </a:rPr>
              <a:t>Predrag Radivojac </a:t>
            </a:r>
            <a:endParaRPr b="0" i="0" sz="2800" u="none" cap="none" strike="noStrike">
              <a:solidFill>
                <a:schemeClr val="dk1"/>
              </a:solidFill>
              <a:latin typeface="Arial"/>
              <a:ea typeface="Arial"/>
              <a:cs typeface="Arial"/>
              <a:sym typeface="Arial"/>
            </a:endParaRPr>
          </a:p>
          <a:p>
            <a:pPr indent="-285750" lvl="0" marL="285750" marR="0" rtl="0" algn="l">
              <a:lnSpc>
                <a:spcPct val="100000"/>
              </a:lnSpc>
              <a:spcBef>
                <a:spcPts val="1000"/>
              </a:spcBef>
              <a:spcAft>
                <a:spcPts val="0"/>
              </a:spcAft>
              <a:buClr>
                <a:srgbClr val="3F3F3F"/>
              </a:buClr>
              <a:buSzPts val="1800"/>
              <a:buFont typeface="Arial"/>
              <a:buChar char="•"/>
            </a:pPr>
            <a:r>
              <a:rPr b="0" i="0" lang="en-US" sz="2800" u="none" cap="none" strike="noStrike">
                <a:solidFill>
                  <a:srgbClr val="3F3F3F"/>
                </a:solidFill>
                <a:latin typeface="Arial"/>
                <a:ea typeface="Arial"/>
                <a:cs typeface="Arial"/>
                <a:sym typeface="Arial"/>
              </a:rPr>
              <a:t>Nilah Ioannidis</a:t>
            </a:r>
            <a:endParaRPr b="0" i="0" sz="2800" u="none" cap="none" strike="noStrike">
              <a:solidFill>
                <a:schemeClr val="dk1"/>
              </a:solidFill>
              <a:latin typeface="Arial"/>
              <a:ea typeface="Arial"/>
              <a:cs typeface="Arial"/>
              <a:sym typeface="Arial"/>
            </a:endParaRPr>
          </a:p>
          <a:p>
            <a:pPr indent="-285750" lvl="0" marL="285750" marR="0" rtl="0" algn="l">
              <a:lnSpc>
                <a:spcPct val="100000"/>
              </a:lnSpc>
              <a:spcBef>
                <a:spcPts val="1000"/>
              </a:spcBef>
              <a:spcAft>
                <a:spcPts val="0"/>
              </a:spcAft>
              <a:buClr>
                <a:srgbClr val="3F3F3F"/>
              </a:buClr>
              <a:buSzPts val="1800"/>
              <a:buFont typeface="Arial"/>
              <a:buChar char="•"/>
            </a:pPr>
            <a:r>
              <a:rPr b="0" i="0" lang="en-US" sz="2800" u="none" cap="none" strike="noStrike">
                <a:solidFill>
                  <a:srgbClr val="3F3F3F"/>
                </a:solidFill>
                <a:latin typeface="Arial"/>
                <a:ea typeface="Arial"/>
                <a:cs typeface="Arial"/>
                <a:sym typeface="Arial"/>
              </a:rPr>
              <a:t>Steven Brenner</a:t>
            </a:r>
            <a:endParaRPr b="0" i="0" sz="1400" u="none" cap="none" strike="noStrike">
              <a:solidFill>
                <a:srgbClr val="000000"/>
              </a:solidFill>
              <a:latin typeface="Arial"/>
              <a:ea typeface="Arial"/>
              <a:cs typeface="Arial"/>
              <a:sym typeface="Arial"/>
            </a:endParaRPr>
          </a:p>
        </p:txBody>
      </p:sp>
      <p:pic>
        <p:nvPicPr>
          <p:cNvPr id="761" name="Google Shape;761;g3ae21b786ff_0_1245"/>
          <p:cNvPicPr preferRelativeResize="0"/>
          <p:nvPr/>
        </p:nvPicPr>
        <p:blipFill rotWithShape="1">
          <a:blip r:embed="rId3">
            <a:alphaModFix/>
          </a:blip>
          <a:srcRect b="0" l="0" r="0" t="0"/>
          <a:stretch/>
        </p:blipFill>
        <p:spPr>
          <a:xfrm>
            <a:off x="10245114" y="4180795"/>
            <a:ext cx="1809750" cy="2524125"/>
          </a:xfrm>
          <a:prstGeom prst="rect">
            <a:avLst/>
          </a:prstGeom>
          <a:noFill/>
          <a:ln>
            <a:noFill/>
          </a:ln>
        </p:spPr>
      </p:pic>
      <p:sp>
        <p:nvSpPr>
          <p:cNvPr id="762" name="Google Shape;762;g3ae21b786ff_0_1245"/>
          <p:cNvSpPr txBox="1"/>
          <p:nvPr/>
        </p:nvSpPr>
        <p:spPr>
          <a:xfrm>
            <a:off x="457194" y="6213602"/>
            <a:ext cx="10670400" cy="896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Arial"/>
                <a:ea typeface="Arial"/>
                <a:cs typeface="Arial"/>
                <a:sym typeface="Arial"/>
              </a:rPr>
              <a:t>Email: </a:t>
            </a:r>
            <a:r>
              <a:rPr b="0" i="0" lang="en-US" sz="2600" u="sng" cap="none" strike="noStrike">
                <a:solidFill>
                  <a:schemeClr val="dk1"/>
                </a:solidFill>
                <a:latin typeface="Arial"/>
                <a:ea typeface="Arial"/>
                <a:cs typeface="Arial"/>
                <a:sym typeface="Arial"/>
                <a:hlinkClick r:id="rId4">
                  <a:extLst>
                    <a:ext uri="{A12FA001-AC4F-418D-AE19-62706E023703}">
                      <ahyp:hlinkClr val="tx"/>
                    </a:ext>
                  </a:extLst>
                </a:hlinkClick>
              </a:rPr>
              <a:t>timothy.bergquist@mssm.edu</a:t>
            </a:r>
            <a:r>
              <a:rPr b="0" i="0" lang="en-US" sz="2600" u="none" cap="none" strike="noStrike">
                <a:solidFill>
                  <a:schemeClr val="dk1"/>
                </a:solidFill>
                <a:latin typeface="Arial"/>
                <a:ea typeface="Arial"/>
                <a:cs typeface="Arial"/>
                <a:sym typeface="Arial"/>
              </a:rPr>
              <a:t>, </a:t>
            </a:r>
            <a:r>
              <a:rPr b="0" i="0" lang="en-US" sz="2600" u="sng" cap="none" strike="noStrike">
                <a:solidFill>
                  <a:schemeClr val="dk1"/>
                </a:solidFill>
                <a:latin typeface="Arial"/>
                <a:ea typeface="Arial"/>
                <a:cs typeface="Arial"/>
                <a:sym typeface="Arial"/>
              </a:rPr>
              <a:t>vikas.pejaver@mssm.edu</a:t>
            </a:r>
            <a:endParaRPr b="0" i="0" sz="1400" u="none" cap="none" strike="noStrike">
              <a:solidFill>
                <a:srgbClr val="000000"/>
              </a:solidFill>
              <a:latin typeface="Arial"/>
              <a:ea typeface="Arial"/>
              <a:cs typeface="Arial"/>
              <a:sym typeface="Arial"/>
            </a:endParaRPr>
          </a:p>
        </p:txBody>
      </p:sp>
      <p:sp>
        <p:nvSpPr>
          <p:cNvPr id="763" name="Google Shape;763;g3ae21b786ff_0_1245"/>
          <p:cNvSpPr txBox="1"/>
          <p:nvPr/>
        </p:nvSpPr>
        <p:spPr>
          <a:xfrm>
            <a:off x="197550" y="5328538"/>
            <a:ext cx="3000000" cy="738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small" strike="noStrike">
                <a:solidFill>
                  <a:schemeClr val="dk1"/>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sp>
        <p:nvSpPr>
          <p:cNvPr id="764" name="Google Shape;764;g3ae21b786ff_0_1245"/>
          <p:cNvSpPr txBox="1"/>
          <p:nvPr/>
        </p:nvSpPr>
        <p:spPr>
          <a:xfrm>
            <a:off x="4711475" y="3809050"/>
            <a:ext cx="5335800" cy="105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2400"/>
              <a:buFont typeface="Arial"/>
              <a:buNone/>
            </a:pPr>
            <a:r>
              <a:rPr b="1" lang="en-US" sz="2400">
                <a:solidFill>
                  <a:srgbClr val="3F3F3F"/>
                </a:solidFill>
              </a:rPr>
              <a:t>ClinGen Computational WG</a:t>
            </a:r>
            <a:endParaRPr b="1" sz="2400">
              <a:solidFill>
                <a:srgbClr val="3F3F3F"/>
              </a:solidFill>
            </a:endParaRPr>
          </a:p>
          <a:p>
            <a:pPr indent="0" lvl="0" marL="0" marR="0" rtl="0" algn="l">
              <a:lnSpc>
                <a:spcPct val="100000"/>
              </a:lnSpc>
              <a:spcBef>
                <a:spcPts val="1000"/>
              </a:spcBef>
              <a:spcAft>
                <a:spcPts val="0"/>
              </a:spcAft>
              <a:buClr>
                <a:srgbClr val="000000"/>
              </a:buClr>
              <a:buSzPts val="2400"/>
              <a:buFont typeface="Arial"/>
              <a:buNone/>
            </a:pPr>
            <a:r>
              <a:rPr b="1" lang="en-US" sz="2400">
                <a:solidFill>
                  <a:srgbClr val="3F3F3F"/>
                </a:solidFill>
              </a:rPr>
              <a:t>IGVF Coding Variant Focus Group</a:t>
            </a:r>
            <a:endParaRPr b="1" sz="2400">
              <a:solidFill>
                <a:srgbClr val="3F3F3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2019-12-03T13:34:22Z</dcterms:created>
  <dc:creator>Microsoft Office User</dc:creator>
</cp:coreProperties>
</file>