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x="6858000" cy="9144000"/>
  <p:embeddedFontLst>
    <p:embeddedFont>
      <p:font typeface="Tahoma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azirkiM60SkLh9W6KWZlUnXS8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ahoma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Tahoma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Arial"/>
                <a:ea typeface="Arial"/>
                <a:cs typeface="Arial"/>
                <a:sym typeface="Arial"/>
              </a:rPr>
              <a:t>j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17 patients have more than one SV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Out of previous solves, 2 were non-coding, compared to 129/175 – 10% compared to </a:t>
            </a:r>
            <a:r>
              <a:rPr lang="en-US">
                <a:latin typeface="Trebuchet MS"/>
                <a:ea typeface="Trebuchet MS"/>
                <a:cs typeface="Trebuchet MS"/>
                <a:sym typeface="Trebuchet MS"/>
              </a:rPr>
              <a:t>72%. 10% is actually a 2.5-fold increase compared to solves including at least one non-coding SNV.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ae1efb4ddd_0_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ae1efb4ddd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3" name="Google Shape;183;g3ae1efb4ddd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De novo variation is a frequent cause of Mendelian disease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20.png"/><Relationship Id="rId5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9.png"/><Relationship Id="rId5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133600" y="2362200"/>
            <a:ext cx="6400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77777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209800" y="2362200"/>
            <a:ext cx="66294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Analysis of </a:t>
            </a:r>
            <a:r>
              <a:rPr b="0" i="1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 novo </a:t>
            </a:r>
            <a:r>
              <a:rPr b="0" i="0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structural variants in rare disease patients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Laura Covill, PhD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O’Donnell-Luria lab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Broad Institute of MIT and Harvard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Boston Children’s Hospital</a:t>
            </a:r>
            <a:endParaRPr/>
          </a:p>
        </p:txBody>
      </p:sp>
      <p:pic>
        <p:nvPicPr>
          <p:cNvPr descr="A blue and white logo with text&#10;&#10;AI-generated content may be incorrect." id="91" name="Google Shape;91;p1"/>
          <p:cNvPicPr preferRelativeResize="0"/>
          <p:nvPr/>
        </p:nvPicPr>
        <p:blipFill rotWithShape="1">
          <a:blip r:embed="rId4">
            <a:alphaModFix/>
          </a:blip>
          <a:srcRect b="24974" l="0" r="0" t="0"/>
          <a:stretch/>
        </p:blipFill>
        <p:spPr>
          <a:xfrm>
            <a:off x="5257800" y="287548"/>
            <a:ext cx="4262907" cy="1279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381000" y="30480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Introduction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685800" y="1517250"/>
            <a:ext cx="7772400" cy="45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Non-coding variation is voluminous and the effects can be extremely varied</a:t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 novo </a:t>
            </a:r>
            <a:r>
              <a:rPr b="0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variation is a frequent cause of Mendelian disease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4572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Few </a:t>
            </a:r>
            <a:r>
              <a:rPr b="0" i="1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 novo </a:t>
            </a:r>
            <a:r>
              <a:rPr b="0" i="0" lang="en-US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structural variants per patient = easy to screen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77777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381000" y="152400"/>
            <a:ext cx="79248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07" name="Google Shape;107;p3"/>
          <p:cNvCxnSpPr>
            <a:endCxn id="108" idx="0"/>
          </p:cNvCxnSpPr>
          <p:nvPr/>
        </p:nvCxnSpPr>
        <p:spPr>
          <a:xfrm flipH="1">
            <a:off x="1988820" y="4328575"/>
            <a:ext cx="1000500" cy="4539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09" name="Google Shape;109;p3"/>
          <p:cNvSpPr/>
          <p:nvPr/>
        </p:nvSpPr>
        <p:spPr>
          <a:xfrm>
            <a:off x="5619756" y="1199995"/>
            <a:ext cx="2322695" cy="728753"/>
          </a:xfrm>
          <a:prstGeom prst="roundRect">
            <a:avLst>
              <a:gd fmla="val 16667" name="adj"/>
            </a:avLst>
          </a:prstGeom>
          <a:solidFill>
            <a:srgbClr val="016DB6">
              <a:alpha val="29019"/>
            </a:srgbClr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&gt;300 unsolved lrGS trios</a:t>
            </a:r>
            <a:endParaRPr b="0" i="0" sz="1400" u="none" cap="none" strike="noStrik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3282755" y="4795775"/>
            <a:ext cx="2337001" cy="1247773"/>
          </a:xfrm>
          <a:prstGeom prst="roundRect">
            <a:avLst>
              <a:gd fmla="val 16667" name="adj"/>
            </a:avLst>
          </a:prstGeom>
          <a:solidFill>
            <a:srgbClr val="EDEDED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Predicted intronic/regulatory proximal to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disease gene or dosage-sensitive gene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11" name="Google Shape;111;p3"/>
          <p:cNvCxnSpPr/>
          <p:nvPr/>
        </p:nvCxnSpPr>
        <p:spPr>
          <a:xfrm flipH="1">
            <a:off x="5130960" y="1928748"/>
            <a:ext cx="831990" cy="786363"/>
          </a:xfrm>
          <a:prstGeom prst="straightConnector1">
            <a:avLst/>
          </a:prstGeom>
          <a:noFill/>
          <a:ln cap="flat" cmpd="sng" w="25400">
            <a:solidFill>
              <a:schemeClr val="dk1">
                <a:alpha val="39215"/>
              </a:schemeClr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12" name="Google Shape;112;p3"/>
          <p:cNvCxnSpPr>
            <a:stCxn id="113" idx="2"/>
            <a:endCxn id="110" idx="0"/>
          </p:cNvCxnSpPr>
          <p:nvPr/>
        </p:nvCxnSpPr>
        <p:spPr>
          <a:xfrm flipH="1">
            <a:off x="4451109" y="3376548"/>
            <a:ext cx="1800" cy="14193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14" name="Google Shape;114;p3"/>
          <p:cNvCxnSpPr>
            <a:endCxn id="115" idx="0"/>
          </p:cNvCxnSpPr>
          <p:nvPr/>
        </p:nvCxnSpPr>
        <p:spPr>
          <a:xfrm>
            <a:off x="5913198" y="4328517"/>
            <a:ext cx="1003800" cy="4509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13" name="Google Shape;113;p3"/>
          <p:cNvSpPr/>
          <p:nvPr/>
        </p:nvSpPr>
        <p:spPr>
          <a:xfrm>
            <a:off x="2991046" y="2725621"/>
            <a:ext cx="2923726" cy="650927"/>
          </a:xfrm>
          <a:prstGeom prst="roundRect">
            <a:avLst>
              <a:gd fmla="val 16667" name="adj"/>
            </a:avLst>
          </a:prstGeom>
          <a:solidFill>
            <a:srgbClr val="EDEDED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1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 novo </a:t>
            </a: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non-coding</a:t>
            </a:r>
            <a:r>
              <a:rPr b="0" i="1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variants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914400" y="1199995"/>
            <a:ext cx="2322695" cy="728753"/>
          </a:xfrm>
          <a:prstGeom prst="roundRect">
            <a:avLst>
              <a:gd fmla="val 16667" name="adj"/>
            </a:avLst>
          </a:prstGeom>
          <a:solidFill>
            <a:srgbClr val="016DB6">
              <a:alpha val="49411"/>
            </a:srgbClr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&gt;870 unsolved srGS trios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17" name="Google Shape;117;p3"/>
          <p:cNvCxnSpPr/>
          <p:nvPr/>
        </p:nvCxnSpPr>
        <p:spPr>
          <a:xfrm>
            <a:off x="2867274" y="1928748"/>
            <a:ext cx="923381" cy="784022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08" name="Google Shape;108;p3"/>
          <p:cNvSpPr/>
          <p:nvPr/>
        </p:nvSpPr>
        <p:spPr>
          <a:xfrm>
            <a:off x="914400" y="4782475"/>
            <a:ext cx="2148840" cy="1247773"/>
          </a:xfrm>
          <a:prstGeom prst="roundRect">
            <a:avLst>
              <a:gd fmla="val 16667" name="adj"/>
            </a:avLst>
          </a:prstGeom>
          <a:solidFill>
            <a:srgbClr val="EDEDED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Cell-type specific annotations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5842578" y="4779417"/>
            <a:ext cx="2148840" cy="1247772"/>
          </a:xfrm>
          <a:prstGeom prst="roundRect">
            <a:avLst>
              <a:gd fmla="val 16667" name="adj"/>
            </a:avLst>
          </a:prstGeom>
          <a:solidFill>
            <a:srgbClr val="EDEDED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Constraint, conservation scoring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2989393" y="3890841"/>
            <a:ext cx="2923726" cy="476307"/>
          </a:xfrm>
          <a:prstGeom prst="roundRect">
            <a:avLst>
              <a:gd fmla="val 16667" name="adj"/>
            </a:avLst>
          </a:prstGeom>
          <a:solidFill>
            <a:srgbClr val="EDEDED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Rare (&lt;0.001 MAF)</a:t>
            </a:r>
            <a:endParaRPr b="0"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19" name="Google Shape;119;p3"/>
          <p:cNvCxnSpPr>
            <a:stCxn id="113" idx="2"/>
            <a:endCxn id="118" idx="0"/>
          </p:cNvCxnSpPr>
          <p:nvPr/>
        </p:nvCxnSpPr>
        <p:spPr>
          <a:xfrm flipH="1">
            <a:off x="4451109" y="3376548"/>
            <a:ext cx="1800" cy="514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lg" w="lg" type="triangle"/>
          </a:ln>
        </p:spPr>
      </p:cxnSp>
      <p:pic>
        <p:nvPicPr>
          <p:cNvPr descr="A blue and white logo with text&#10;&#10;AI-generated content may be incorrect." id="120" name="Google Shape;120;p3"/>
          <p:cNvPicPr preferRelativeResize="0"/>
          <p:nvPr/>
        </p:nvPicPr>
        <p:blipFill rotWithShape="1">
          <a:blip r:embed="rId4">
            <a:alphaModFix amt="50000"/>
          </a:blip>
          <a:srcRect b="24974" l="0" r="0" t="0"/>
          <a:stretch/>
        </p:blipFill>
        <p:spPr>
          <a:xfrm>
            <a:off x="6995751" y="2044809"/>
            <a:ext cx="2322695" cy="697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white logo&#10;&#10;AI-generated content may be incorrect." id="121" name="Google Shape;12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8299" y="2008838"/>
            <a:ext cx="25400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4013" y="2553024"/>
            <a:ext cx="1321734" cy="565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7">
            <a:alphaModFix amt="50000"/>
          </a:blip>
          <a:srcRect b="0" l="0" r="0" t="0"/>
          <a:stretch/>
        </p:blipFill>
        <p:spPr>
          <a:xfrm>
            <a:off x="6629400" y="3170037"/>
            <a:ext cx="2442976" cy="563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8">
            <a:alphaModFix amt="50000"/>
          </a:blip>
          <a:srcRect b="0" l="0" r="0" t="0"/>
          <a:stretch/>
        </p:blipFill>
        <p:spPr>
          <a:xfrm>
            <a:off x="7640178" y="2780170"/>
            <a:ext cx="1375024" cy="29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diagram of a manual inspection&#10;&#10;AI-generated content may be incorrect." id="132" name="Google Shape;13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" y="2082089"/>
            <a:ext cx="5442997" cy="26938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with numbers and a bar&#10;&#10;AI-generated content may be incorrect." id="133" name="Google Shape;13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2600" y="2082089"/>
            <a:ext cx="3520694" cy="2841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"/>
          <p:cNvSpPr txBox="1"/>
          <p:nvPr/>
        </p:nvSpPr>
        <p:spPr>
          <a:xfrm>
            <a:off x="457200" y="250031"/>
            <a:ext cx="6172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Generating a dataset of de novo SVs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57200" y="250031"/>
            <a:ext cx="84365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Solves in 155 patients carrying a de novo SV</a:t>
            </a:r>
            <a:endParaRPr/>
          </a:p>
        </p:txBody>
      </p:sp>
      <p:pic>
        <p:nvPicPr>
          <p:cNvPr id="143" name="Google Shape;143;p5" title="Screenshot 2025-12-06 at 9.33.4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55996"/>
            <a:ext cx="8839200" cy="4288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graph of different colored bars&#10;&#10;AI-generated content may be incorrect." id="151" name="Google Shape;151;p6"/>
          <p:cNvPicPr preferRelativeResize="0"/>
          <p:nvPr/>
        </p:nvPicPr>
        <p:blipFill rotWithShape="1">
          <a:blip r:embed="rId4">
            <a:alphaModFix/>
          </a:blip>
          <a:srcRect b="4938" l="0" r="0" t="0"/>
          <a:stretch/>
        </p:blipFill>
        <p:spPr>
          <a:xfrm>
            <a:off x="1084262" y="1905000"/>
            <a:ext cx="6975475" cy="357418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 txBox="1"/>
          <p:nvPr/>
        </p:nvSpPr>
        <p:spPr>
          <a:xfrm>
            <a:off x="457200" y="36493"/>
            <a:ext cx="843650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Solves typically come from the most interpretable classes of variant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1</a:t>
            </a:r>
            <a:endParaRPr/>
          </a:p>
        </p:txBody>
      </p:sp>
      <p:sp>
        <p:nvSpPr>
          <p:cNvPr id="161" name="Google Shape;161;p8"/>
          <p:cNvSpPr txBox="1"/>
          <p:nvPr/>
        </p:nvSpPr>
        <p:spPr>
          <a:xfrm>
            <a:off x="533400" y="1371600"/>
            <a:ext cx="7086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Male presenting from birth with borderline microcephaly, severe/moderate ID, hypertonia, limb spasticity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creenshot of a computer&#10;&#10;AI-generated content may be incorrect." id="162" name="Google Shape;162;p8"/>
          <p:cNvPicPr preferRelativeResize="0"/>
          <p:nvPr/>
        </p:nvPicPr>
        <p:blipFill rotWithShape="1">
          <a:blip r:embed="rId4">
            <a:alphaModFix/>
          </a:blip>
          <a:srcRect b="75121" l="0" r="0" t="0"/>
          <a:stretch/>
        </p:blipFill>
        <p:spPr>
          <a:xfrm>
            <a:off x="1371600" y="2276574"/>
            <a:ext cx="6734067" cy="86718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1939950" y="3392584"/>
            <a:ext cx="541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38.5kb deletion including first exon of </a:t>
            </a:r>
            <a:r>
              <a:rPr i="1"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SETD5</a:t>
            </a:r>
            <a:endParaRPr/>
          </a:p>
        </p:txBody>
      </p:sp>
      <p:cxnSp>
        <p:nvCxnSpPr>
          <p:cNvPr id="164" name="Google Shape;164;p8"/>
          <p:cNvCxnSpPr/>
          <p:nvPr/>
        </p:nvCxnSpPr>
        <p:spPr>
          <a:xfrm>
            <a:off x="3352800" y="3337965"/>
            <a:ext cx="2590800" cy="0"/>
          </a:xfrm>
          <a:prstGeom prst="straightConnector1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pic>
        <p:nvPicPr>
          <p:cNvPr id="165" name="Google Shape;165;p8" title="Screenshot 2025-12-06 at 1.40.1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093667"/>
            <a:ext cx="8839204" cy="2058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1</a:t>
            </a:r>
            <a:endParaRPr/>
          </a:p>
        </p:txBody>
      </p:sp>
      <p:sp>
        <p:nvSpPr>
          <p:cNvPr id="174" name="Google Shape;174;p7"/>
          <p:cNvSpPr txBox="1"/>
          <p:nvPr/>
        </p:nvSpPr>
        <p:spPr>
          <a:xfrm>
            <a:off x="533400" y="1371600"/>
            <a:ext cx="70866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Male presenting from birth with borderline microcephaly, severe/moderate ID, hypertonia, limb spasticity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screenshot of a computer&#10;&#10;AI-generated content may be incorrect." id="175" name="Google Shape;175;p7"/>
          <p:cNvPicPr preferRelativeResize="0"/>
          <p:nvPr/>
        </p:nvPicPr>
        <p:blipFill rotWithShape="1">
          <a:blip r:embed="rId4">
            <a:alphaModFix/>
          </a:blip>
          <a:srcRect b="75121" l="0" r="0" t="0"/>
          <a:stretch/>
        </p:blipFill>
        <p:spPr>
          <a:xfrm>
            <a:off x="1371600" y="2276574"/>
            <a:ext cx="6734068" cy="8671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7"/>
          <p:cNvCxnSpPr/>
          <p:nvPr/>
        </p:nvCxnSpPr>
        <p:spPr>
          <a:xfrm>
            <a:off x="3352800" y="5486400"/>
            <a:ext cx="2590800" cy="0"/>
          </a:xfrm>
          <a:prstGeom prst="straightConnector1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77" name="Google Shape;177;p7"/>
          <p:cNvSpPr txBox="1"/>
          <p:nvPr/>
        </p:nvSpPr>
        <p:spPr>
          <a:xfrm>
            <a:off x="2514600" y="5486400"/>
            <a:ext cx="474112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38.5kb deletion including promoter, 5’UTR and coding first exon of </a:t>
            </a:r>
            <a:r>
              <a:rPr i="1"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SETD5</a:t>
            </a:r>
            <a:endParaRPr/>
          </a:p>
        </p:txBody>
      </p:sp>
      <p:pic>
        <p:nvPicPr>
          <p:cNvPr descr="A screenshot of a computer&#10;&#10;AI-generated content may be incorrect."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37164"/>
          <a:stretch/>
        </p:blipFill>
        <p:spPr>
          <a:xfrm>
            <a:off x="1371600" y="3143759"/>
            <a:ext cx="6734068" cy="2190241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533400" y="6305500"/>
            <a:ext cx="735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Good phenotypic match for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previous patients.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ae1efb4ddd_0_1"/>
          <p:cNvSpPr/>
          <p:nvPr/>
        </p:nvSpPr>
        <p:spPr>
          <a:xfrm>
            <a:off x="381000" y="0"/>
            <a:ext cx="75090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g3ae1efb4ddd_0_1"/>
          <p:cNvSpPr/>
          <p:nvPr/>
        </p:nvSpPr>
        <p:spPr>
          <a:xfrm>
            <a:off x="381000" y="250031"/>
            <a:ext cx="80010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g3ae1efb4ddd_0_1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2</a:t>
            </a:r>
            <a:endParaRPr/>
          </a:p>
        </p:txBody>
      </p:sp>
      <p:sp>
        <p:nvSpPr>
          <p:cNvPr id="188" name="Google Shape;188;g3ae1efb4ddd_0_1"/>
          <p:cNvSpPr txBox="1"/>
          <p:nvPr/>
        </p:nvSpPr>
        <p:spPr>
          <a:xfrm>
            <a:off x="533400" y="1371600"/>
            <a:ext cx="70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Female presenting from birth with syndromic overgrowth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screen shot of a computer screen&#10;&#10;AI-generated content may be incorrect." id="196" name="Google Shape;196;p9"/>
          <p:cNvPicPr preferRelativeResize="0"/>
          <p:nvPr/>
        </p:nvPicPr>
        <p:blipFill rotWithShape="1">
          <a:blip r:embed="rId4">
            <a:alphaModFix/>
          </a:blip>
          <a:srcRect b="0" l="0" r="1048" t="0"/>
          <a:stretch/>
        </p:blipFill>
        <p:spPr>
          <a:xfrm>
            <a:off x="1066800" y="2055505"/>
            <a:ext cx="7188776" cy="339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9"/>
          <p:cNvSpPr/>
          <p:nvPr/>
        </p:nvSpPr>
        <p:spPr>
          <a:xfrm>
            <a:off x="1379707" y="2497260"/>
            <a:ext cx="914400" cy="18708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4613228" y="5103676"/>
            <a:ext cx="1228045" cy="32918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HMGA2</a:t>
            </a:r>
            <a:endParaRPr i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1379707" y="4343400"/>
            <a:ext cx="914400" cy="18708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Mother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1396052" y="4765920"/>
            <a:ext cx="914400" cy="18708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Father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2</a:t>
            </a:r>
            <a:endParaRPr/>
          </a:p>
        </p:txBody>
      </p:sp>
      <p:sp>
        <p:nvSpPr>
          <p:cNvPr id="202" name="Google Shape;202;p9"/>
          <p:cNvSpPr txBox="1"/>
          <p:nvPr/>
        </p:nvSpPr>
        <p:spPr>
          <a:xfrm>
            <a:off x="533400" y="1371600"/>
            <a:ext cx="70866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Female presenting from birth with syndromic overgrowth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533400" y="6248400"/>
            <a:ext cx="70866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Previous patients reported with </a:t>
            </a:r>
            <a:r>
              <a:rPr lang="en-US" sz="20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undergrowth</a:t>
            </a:r>
            <a:endParaRPr/>
          </a:p>
        </p:txBody>
      </p:sp>
      <p:cxnSp>
        <p:nvCxnSpPr>
          <p:cNvPr id="204" name="Google Shape;204;p9"/>
          <p:cNvCxnSpPr/>
          <p:nvPr/>
        </p:nvCxnSpPr>
        <p:spPr>
          <a:xfrm>
            <a:off x="3352800" y="5486400"/>
            <a:ext cx="2590800" cy="0"/>
          </a:xfrm>
          <a:prstGeom prst="straightConnector1">
            <a:avLst/>
          </a:prstGeom>
          <a:noFill/>
          <a:ln cap="flat" cmpd="sng" w="25400">
            <a:solidFill>
              <a:srgbClr val="0070C0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205" name="Google Shape;205;p9"/>
          <p:cNvSpPr txBox="1"/>
          <p:nvPr/>
        </p:nvSpPr>
        <p:spPr>
          <a:xfrm>
            <a:off x="2514600" y="5486400"/>
            <a:ext cx="474112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6.6kb deletion including most of the 3’UTR</a:t>
            </a:r>
            <a:endParaRPr i="1"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diagram of a dna sequence&#10;&#10;AI-generated content may be incorrect." id="213" name="Google Shape;213;p10"/>
          <p:cNvPicPr preferRelativeResize="0"/>
          <p:nvPr/>
        </p:nvPicPr>
        <p:blipFill rotWithShape="1">
          <a:blip r:embed="rId4">
            <a:alphaModFix/>
          </a:blip>
          <a:srcRect b="4018" l="20847" r="0" t="20245"/>
          <a:stretch/>
        </p:blipFill>
        <p:spPr>
          <a:xfrm>
            <a:off x="1105356" y="2721156"/>
            <a:ext cx="6552288" cy="23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0"/>
          <p:cNvSpPr txBox="1"/>
          <p:nvPr/>
        </p:nvSpPr>
        <p:spPr>
          <a:xfrm>
            <a:off x="6239963" y="2088387"/>
            <a:ext cx="2142037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Let-7</a:t>
            </a: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binding sites</a:t>
            </a:r>
            <a:endParaRPr i="1"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215" name="Google Shape;215;p10"/>
          <p:cNvCxnSpPr/>
          <p:nvPr/>
        </p:nvCxnSpPr>
        <p:spPr>
          <a:xfrm>
            <a:off x="6684264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6" name="Google Shape;216;p10"/>
          <p:cNvCxnSpPr/>
          <p:nvPr/>
        </p:nvCxnSpPr>
        <p:spPr>
          <a:xfrm>
            <a:off x="6446520" y="2494450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7" name="Google Shape;217;p10"/>
          <p:cNvCxnSpPr/>
          <p:nvPr/>
        </p:nvCxnSpPr>
        <p:spPr>
          <a:xfrm>
            <a:off x="6830568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8" name="Google Shape;218;p10"/>
          <p:cNvCxnSpPr/>
          <p:nvPr/>
        </p:nvCxnSpPr>
        <p:spPr>
          <a:xfrm>
            <a:off x="7010400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19" name="Google Shape;219;p10"/>
          <p:cNvCxnSpPr/>
          <p:nvPr/>
        </p:nvCxnSpPr>
        <p:spPr>
          <a:xfrm>
            <a:off x="7114032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0" name="Google Shape;220;p10"/>
          <p:cNvCxnSpPr/>
          <p:nvPr/>
        </p:nvCxnSpPr>
        <p:spPr>
          <a:xfrm>
            <a:off x="7315200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1" name="Google Shape;221;p10"/>
          <p:cNvCxnSpPr/>
          <p:nvPr/>
        </p:nvCxnSpPr>
        <p:spPr>
          <a:xfrm>
            <a:off x="7239000" y="2492801"/>
            <a:ext cx="0" cy="16459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2" name="Google Shape;222;p10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2</a:t>
            </a:r>
            <a:endParaRPr/>
          </a:p>
        </p:txBody>
      </p:sp>
      <p:sp>
        <p:nvSpPr>
          <p:cNvPr id="223" name="Google Shape;223;p10"/>
          <p:cNvSpPr txBox="1"/>
          <p:nvPr/>
        </p:nvSpPr>
        <p:spPr>
          <a:xfrm>
            <a:off x="533400" y="1371600"/>
            <a:ext cx="70866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Female presenting from birth with syndromic overgrowth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7543800" y="2457678"/>
            <a:ext cx="1600200" cy="264772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7424621" y="2806220"/>
            <a:ext cx="1228045" cy="32918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r>
              <a:rPr i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HMGA2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wildtype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6624977" y="3832916"/>
            <a:ext cx="1604623" cy="329183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r>
              <a:rPr i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HMGA2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3’UTR deletion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diagram of a structure&#10;&#10;AI-generated content may be incorrect." id="234" name="Google Shape;23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1752600"/>
            <a:ext cx="6629400" cy="405545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 txBox="1"/>
          <p:nvPr/>
        </p:nvSpPr>
        <p:spPr>
          <a:xfrm>
            <a:off x="-2209800" y="-270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rPr>
              <a:t>Patient 2</a:t>
            </a:r>
            <a:endParaRPr/>
          </a:p>
        </p:txBody>
      </p:sp>
      <p:sp>
        <p:nvSpPr>
          <p:cNvPr id="236" name="Google Shape;236;p11"/>
          <p:cNvSpPr txBox="1"/>
          <p:nvPr/>
        </p:nvSpPr>
        <p:spPr>
          <a:xfrm>
            <a:off x="533400" y="1371600"/>
            <a:ext cx="70866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Female presenting from birth with syndromic overgrowth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/>
          <p:nvPr/>
        </p:nvSpPr>
        <p:spPr>
          <a:xfrm>
            <a:off x="381000" y="0"/>
            <a:ext cx="7508875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77777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381000" y="250031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Acknowledgements</a:t>
            </a:r>
            <a:endParaRPr/>
          </a:p>
        </p:txBody>
      </p:sp>
      <p:sp>
        <p:nvSpPr>
          <p:cNvPr id="244" name="Google Shape;244;p12"/>
          <p:cNvSpPr/>
          <p:nvPr/>
        </p:nvSpPr>
        <p:spPr>
          <a:xfrm>
            <a:off x="381000" y="1295400"/>
            <a:ext cx="8001000" cy="500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O’Donnell-Luria lab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Vijay Ganesh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Jialan Ma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Daniel Marten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Olfa Messaoud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Anne O’Donnell-Luria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Briana O’Leary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Lindsay Romo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Mugdha Singh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Translational Genomics Group, Broad Institute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Emily O’Heir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Talkowski lab, Broad Institute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Nehir Kurtas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Arthur Lee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Alba Sanchis-Juan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Manton Center for Orphan Disease Research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A blue and white logo with text&#10;&#10;AI-generated content may be incorrect." id="245" name="Google Shape;245;p12"/>
          <p:cNvPicPr preferRelativeResize="0"/>
          <p:nvPr/>
        </p:nvPicPr>
        <p:blipFill rotWithShape="1">
          <a:blip r:embed="rId4">
            <a:alphaModFix/>
          </a:blip>
          <a:srcRect b="24974" l="0" r="60675" t="0"/>
          <a:stretch/>
        </p:blipFill>
        <p:spPr>
          <a:xfrm>
            <a:off x="4375924" y="5539019"/>
            <a:ext cx="990600" cy="755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posing for a photo&#10;&#10;AI-generated content may be incorrect." id="246" name="Google Shape;246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2924" y="1143000"/>
            <a:ext cx="3276600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roadslidetemplate">
  <a:themeElements>
    <a:clrScheme name="broadslide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2008-08-03T21:24:19Z</dcterms:created>
  <dc:creator>Property of</dc:creator>
</cp:coreProperties>
</file>